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6" r:id="rId11"/>
    <p:sldId id="265" r:id="rId1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/>
    <p:restoredTop sz="94776"/>
  </p:normalViewPr>
  <p:slideViewPr>
    <p:cSldViewPr snapToGrid="0">
      <p:cViewPr varScale="1">
        <p:scale>
          <a:sx n="86" d="100"/>
          <a:sy n="86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97C8-0619-E433-CAD7-F8AEA7461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CBCB-FBD4-F087-D888-B5EBF5D8D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264F-6C6B-5320-3912-16F6A61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554A-3460-8BC2-9274-F932FED2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FF58-6F26-B087-9740-1B776B93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9599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AE1D-5874-A34E-2A13-69A9F583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5C0E6-E5B0-29A3-E9AA-FDF18398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44C3-F111-3D85-4B6D-4FEF9CA9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C7CA-A3BF-7536-500C-FE3F6C2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9CB9-4097-694C-26BE-F5B4964A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2767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BAE2D-F4F7-3A13-51C6-C2E369C62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5367D-7FD0-1101-68F3-2619C1C4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2CB8-C191-BAC1-A089-AA6CFA52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E35A-A233-3148-5F2D-A308C90B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DA9E-AF79-C646-065A-0CC1A251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063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0DF2-BB5A-AC57-51C2-B9B634C4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6922-CCC7-06FD-C677-A772F50E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64FB-DD5E-D0C9-AED1-676D783B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7115-424F-A14F-21D1-1D10730D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E1E0-3454-6EF8-E5BC-E8AFCA3C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4122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AC96-8B52-3765-C094-50C69ECD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BF1F-3893-8A3B-E620-042889B0D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387E-7253-5B18-28E7-6948A0C3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8162E-981B-D86E-16F0-4D0A78DF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603E-8C1D-C3A5-110C-91BA67DA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809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04B3-D37C-CCFF-6243-899DE43A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D446-7A0F-81FA-25F3-77C1ECD66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F9F02-2150-CA60-940F-1E1B6C585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E9B1F-82AC-B3FC-7065-2464DB5C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EE45-5025-88A8-EFC1-392B6E5E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DAFD3-3F60-DC70-1633-C2043FFB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9049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E5A3-D7C7-6B04-BFE2-D8C2438D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F74C-6EC9-F657-CD65-81ACDE2D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10DD1-CAEA-8922-9D54-AFB140DE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4B0C6-4D67-C595-7F9C-3C8952F05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7D81F-42A8-3D4D-C194-D0160B37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8A755-64A2-4AB4-97F4-B214B8E6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164B3-F4DA-7B53-AACF-2C4E1FE0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908DF-110D-A2CE-E892-D3442A9A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473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E5A2-DDC1-7314-1829-8309DD19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E09EA-C134-6F04-CDA6-91D26EE0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B0511-8B7E-61A2-80E0-F01E31D3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A9F5E-B919-15E3-9787-5CA41A0D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1069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7560B-A213-548D-92CF-F4B4382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B2AC4-FACA-C34A-601E-03E80C79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5985E-0C7E-A368-87B3-14041325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7579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F53A-5FDA-ABEB-18DE-834228D7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5DCE-0A6A-EC09-964A-89C5697C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043D-A3A9-5032-D4D7-532A0335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110AD-F80F-4647-CB36-32DACFF5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FA5C3-A8F0-336E-354A-6657ED1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1028-1593-D70D-520D-F7D7DF5B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623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A909-11A9-A638-1F9D-22A9DDC6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D9FE5-624F-A768-B577-9A0AA960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82FD1-DA59-F822-79B0-419AC058E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E8E04-186D-1578-4455-EF16C83C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A1EE5-0BBF-6AEC-9D65-87577BB1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84BA8-A7AC-F86F-417B-48FFE1C9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0775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00519-3D21-12C8-6541-DF7A14BC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F098-4AA3-E400-0775-5B712CDA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7169-E055-19FD-4069-F72C62AF2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8939-A7D2-8946-BA51-B85CE0681EDE}" type="datetimeFigureOut">
              <a:rPr lang="en-CL" smtClean="0"/>
              <a:t>27-08-25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413F-BF13-CD8E-D8AC-A9CFFDC9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E352-A177-6D70-C123-B39C320BA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215D6-AC69-5FBA-455E-AC0E98C424D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04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L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</a:t>
            </a:r>
          </a:p>
        </p:txBody>
      </p:sp>
    </p:spTree>
    <p:extLst>
      <p:ext uri="{BB962C8B-B14F-4D97-AF65-F5344CB8AC3E}">
        <p14:creationId xmlns:p14="http://schemas.microsoft.com/office/powerpoint/2010/main" val="38108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6FB4-FB9C-F5CA-1DD0-C9EF24A21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GitOps &amp; ArgoCD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3A6F-FBF5-CEFE-CFE1-E8BAEE5AB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Automatización</a:t>
            </a:r>
            <a:r>
              <a:rPr lang="en-US" dirty="0"/>
              <a:t>, </a:t>
            </a:r>
            <a:r>
              <a:rPr lang="en-US" dirty="0" err="1"/>
              <a:t>consistencia</a:t>
            </a:r>
            <a:r>
              <a:rPr lang="en-US" dirty="0"/>
              <a:t> y control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Kubernetes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27100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7B1E-FE86-7414-43B7-291B5E0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y contras de usar </a:t>
            </a:r>
            <a:r>
              <a:rPr lang="en-US" dirty="0" err="1"/>
              <a:t>ArgoCD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C915-C7FC-0744-97F0-C82F59E0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Pros:</a:t>
            </a:r>
            <a:endParaRPr lang="en-US" dirty="0"/>
          </a:p>
          <a:p>
            <a:pPr lvl="1"/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adopción</a:t>
            </a:r>
            <a:r>
              <a:rPr lang="en-US" dirty="0"/>
              <a:t> de </a:t>
            </a:r>
            <a:r>
              <a:rPr lang="en-US" dirty="0" err="1"/>
              <a:t>GitOps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gráfica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Multi-tenancy y multi-cluster.</a:t>
            </a:r>
          </a:p>
          <a:p>
            <a:pPr lvl="1"/>
            <a:r>
              <a:rPr lang="en-US" dirty="0" err="1"/>
              <a:t>Integración</a:t>
            </a:r>
            <a:r>
              <a:rPr lang="en-US" dirty="0"/>
              <a:t> con </a:t>
            </a:r>
            <a:r>
              <a:rPr lang="en-US" dirty="0" err="1"/>
              <a:t>herramientas</a:t>
            </a:r>
            <a:r>
              <a:rPr lang="en-US" dirty="0"/>
              <a:t> de CI.</a:t>
            </a:r>
          </a:p>
          <a:p>
            <a:r>
              <a:rPr lang="en-US" b="1" dirty="0"/>
              <a:t>Contras:</a:t>
            </a:r>
            <a:endParaRPr lang="en-US" dirty="0"/>
          </a:p>
          <a:p>
            <a:pPr lvl="1"/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secretos</a:t>
            </a:r>
            <a:r>
              <a:rPr lang="en-US" dirty="0"/>
              <a:t> externa.</a:t>
            </a:r>
          </a:p>
          <a:p>
            <a:pPr lvl="1"/>
            <a:r>
              <a:rPr lang="en-US" dirty="0"/>
              <a:t>Puede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madurez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IaC</a:t>
            </a:r>
            <a:r>
              <a:rPr lang="en-US" dirty="0"/>
              <a:t> y </a:t>
            </a:r>
            <a:r>
              <a:rPr lang="en-US" dirty="0" err="1"/>
              <a:t>GitFlow</a:t>
            </a:r>
            <a:r>
              <a:rPr lang="en-US" dirty="0"/>
              <a:t>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14454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E4DE-A91C-6E1C-A55F-83922809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720F-EAC7-26E9-B94E-10FCF0F8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GitOps</a:t>
            </a:r>
            <a:r>
              <a:rPr lang="en-US" dirty="0"/>
              <a:t> = </a:t>
            </a:r>
            <a:r>
              <a:rPr lang="en-US" dirty="0" err="1"/>
              <a:t>mejora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continua con control, </a:t>
            </a:r>
            <a:r>
              <a:rPr lang="en-US" dirty="0" err="1"/>
              <a:t>auditabilidad</a:t>
            </a:r>
            <a:r>
              <a:rPr lang="en-US" dirty="0"/>
              <a:t> y </a:t>
            </a:r>
            <a:r>
              <a:rPr lang="en-US" dirty="0" err="1"/>
              <a:t>velocidad</a:t>
            </a:r>
            <a:r>
              <a:rPr lang="en-US" dirty="0"/>
              <a:t>.</a:t>
            </a:r>
          </a:p>
          <a:p>
            <a:r>
              <a:rPr lang="en-US" dirty="0" err="1"/>
              <a:t>ArgoCD</a:t>
            </a:r>
            <a:r>
              <a:rPr lang="en-US" dirty="0"/>
              <a:t> = </a:t>
            </a:r>
            <a:r>
              <a:rPr lang="en-US" dirty="0" err="1"/>
              <a:t>herramienta</a:t>
            </a:r>
            <a:r>
              <a:rPr lang="en-US" dirty="0"/>
              <a:t> clave para </a:t>
            </a:r>
            <a:r>
              <a:rPr lang="en-US" dirty="0" err="1"/>
              <a:t>materializar</a:t>
            </a:r>
            <a:r>
              <a:rPr lang="en-US" dirty="0"/>
              <a:t> </a:t>
            </a:r>
            <a:r>
              <a:rPr lang="en-US" dirty="0" err="1"/>
              <a:t>GitOps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Kubernetes.</a:t>
            </a:r>
          </a:p>
          <a:p>
            <a:r>
              <a:rPr lang="en-US" dirty="0" err="1"/>
              <a:t>Adoptar</a:t>
            </a:r>
            <a:r>
              <a:rPr lang="en-US" dirty="0"/>
              <a:t> </a:t>
            </a:r>
            <a:r>
              <a:rPr lang="en-US" dirty="0" err="1"/>
              <a:t>GitOps</a:t>
            </a:r>
            <a:r>
              <a:rPr lang="en-US" dirty="0"/>
              <a:t> no es solo </a:t>
            </a:r>
            <a:r>
              <a:rPr lang="en-US" dirty="0" err="1"/>
              <a:t>técnico</a:t>
            </a:r>
            <a:r>
              <a:rPr lang="en-US" dirty="0"/>
              <a:t>, también es </a:t>
            </a:r>
            <a:r>
              <a:rPr lang="en-US" b="1" dirty="0"/>
              <a:t>cultural</a:t>
            </a:r>
            <a:r>
              <a:rPr lang="en-US" dirty="0"/>
              <a:t>.</a:t>
            </a:r>
          </a:p>
          <a:p>
            <a:r>
              <a:rPr lang="en-US" dirty="0" err="1"/>
              <a:t>Iniciar</a:t>
            </a:r>
            <a:r>
              <a:rPr lang="en-US" dirty="0"/>
              <a:t> con </a:t>
            </a:r>
            <a:r>
              <a:rPr lang="en-US" b="1" dirty="0"/>
              <a:t>un cluster + un </a:t>
            </a:r>
            <a:r>
              <a:rPr lang="en-US" b="1" dirty="0" err="1"/>
              <a:t>flujo</a:t>
            </a:r>
            <a:r>
              <a:rPr lang="en-US" b="1" dirty="0"/>
              <a:t> de app</a:t>
            </a:r>
            <a:r>
              <a:rPr lang="en-US" dirty="0"/>
              <a:t> y </a:t>
            </a:r>
            <a:r>
              <a:rPr lang="en-US" dirty="0" err="1"/>
              <a:t>escalar</a:t>
            </a:r>
            <a:r>
              <a:rPr lang="en-US" dirty="0"/>
              <a:t> </a:t>
            </a:r>
            <a:r>
              <a:rPr lang="en-US" dirty="0" err="1"/>
              <a:t>gradualmente</a:t>
            </a:r>
            <a:r>
              <a:rPr lang="en-US" dirty="0"/>
              <a:t>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85186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242C-33BA-6E40-C05B-C69D9CE3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GitOps</a:t>
            </a:r>
            <a:r>
              <a:rPr lang="en-US" dirty="0"/>
              <a:t>?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BF70-C5B4-3E15-BA19-62079AD1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operativo</a:t>
            </a:r>
            <a:r>
              <a:rPr lang="en-US" dirty="0"/>
              <a:t> para Kubernetes y Cloud Native.</a:t>
            </a:r>
          </a:p>
          <a:p>
            <a:r>
              <a:rPr lang="en-US" dirty="0"/>
              <a:t>Usa </a:t>
            </a:r>
            <a:r>
              <a:rPr lang="en-US" b="1" dirty="0"/>
              <a:t>Git </a:t>
            </a:r>
            <a:r>
              <a:rPr lang="en-US" b="1" dirty="0" err="1"/>
              <a:t>como</a:t>
            </a:r>
            <a:r>
              <a:rPr lang="en-US" b="1" dirty="0"/>
              <a:t> </a:t>
            </a:r>
            <a:r>
              <a:rPr lang="en-US" b="1" dirty="0" err="1"/>
              <a:t>fuente</a:t>
            </a:r>
            <a:r>
              <a:rPr lang="en-US" b="1" dirty="0"/>
              <a:t> </a:t>
            </a:r>
            <a:r>
              <a:rPr lang="en-US" b="1" dirty="0" err="1"/>
              <a:t>única</a:t>
            </a:r>
            <a:r>
              <a:rPr lang="en-US" b="1" dirty="0"/>
              <a:t> de </a:t>
            </a:r>
            <a:r>
              <a:rPr lang="en-US" b="1" dirty="0" err="1"/>
              <a:t>verdad</a:t>
            </a:r>
            <a:r>
              <a:rPr lang="en-US" dirty="0"/>
              <a:t> para la </a:t>
            </a:r>
            <a:r>
              <a:rPr lang="en-US" dirty="0" err="1"/>
              <a:t>infraestructura</a:t>
            </a:r>
            <a:r>
              <a:rPr lang="en-US" dirty="0"/>
              <a:t> y las </a:t>
            </a:r>
            <a:r>
              <a:rPr lang="en-US" dirty="0" err="1"/>
              <a:t>aplicaciones</a:t>
            </a:r>
            <a:r>
              <a:rPr lang="en-US" dirty="0"/>
              <a:t>.</a:t>
            </a:r>
          </a:p>
          <a:p>
            <a:r>
              <a:rPr lang="en-US" dirty="0"/>
              <a:t>Cambios → </a:t>
            </a:r>
            <a:r>
              <a:rPr lang="en-US" b="1" dirty="0"/>
              <a:t>pull request</a:t>
            </a:r>
            <a:r>
              <a:rPr lang="en-US" dirty="0"/>
              <a:t> → </a:t>
            </a:r>
            <a:r>
              <a:rPr lang="en-US" dirty="0" err="1"/>
              <a:t>revisión</a:t>
            </a:r>
            <a:r>
              <a:rPr lang="en-US" dirty="0"/>
              <a:t> → </a:t>
            </a:r>
            <a:r>
              <a:rPr lang="en-US" dirty="0" err="1"/>
              <a:t>automatización</a:t>
            </a:r>
            <a:r>
              <a:rPr lang="en-US" dirty="0"/>
              <a:t> de </a:t>
            </a:r>
            <a:r>
              <a:rPr lang="en-US" dirty="0" err="1"/>
              <a:t>despliegue</a:t>
            </a:r>
            <a:r>
              <a:rPr lang="en-US" dirty="0"/>
              <a:t>.</a:t>
            </a:r>
          </a:p>
          <a:p>
            <a:r>
              <a:rPr lang="en-US" dirty="0" err="1"/>
              <a:t>Inspirado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de DevOps + Infrastructure as Code.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1681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4989-0F8F-23B2-63B0-FEA9DFE1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Principios</a:t>
            </a:r>
            <a:r>
              <a:rPr lang="en-US" dirty="0"/>
              <a:t> de </a:t>
            </a:r>
            <a:r>
              <a:rPr lang="en-US" dirty="0" err="1"/>
              <a:t>GitOps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D409-F884-1D19-CA7D-9989DC1D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Declarativo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(</a:t>
            </a:r>
            <a:r>
              <a:rPr lang="en-US" dirty="0" err="1"/>
              <a:t>infraestructura</a:t>
            </a:r>
            <a:r>
              <a:rPr lang="en-US" dirty="0"/>
              <a:t> + apps) </a:t>
            </a:r>
            <a:r>
              <a:rPr lang="en-US" dirty="0" err="1"/>
              <a:t>descrito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(YAML/Helm/</a:t>
            </a:r>
            <a:r>
              <a:rPr lang="en-US" dirty="0" err="1"/>
              <a:t>Kustomize</a:t>
            </a:r>
            <a:r>
              <a:rPr lang="en-US" dirty="0"/>
              <a:t>).</a:t>
            </a:r>
          </a:p>
          <a:p>
            <a:r>
              <a:rPr lang="en-US" b="1" dirty="0" err="1"/>
              <a:t>Versionado</a:t>
            </a:r>
            <a:r>
              <a:rPr lang="en-US" b="1" dirty="0"/>
              <a:t>:</a:t>
            </a:r>
            <a:r>
              <a:rPr lang="en-US" dirty="0"/>
              <a:t> Git </a:t>
            </a:r>
            <a:r>
              <a:rPr lang="en-US" dirty="0" err="1"/>
              <a:t>lleva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historial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r>
              <a:rPr lang="en-US" b="1" dirty="0" err="1"/>
              <a:t>Automatizado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agentes</a:t>
            </a:r>
            <a:r>
              <a:rPr lang="en-US" dirty="0"/>
              <a:t> </a:t>
            </a:r>
            <a:r>
              <a:rPr lang="en-US" dirty="0" err="1"/>
              <a:t>sincronizan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deseado</a:t>
            </a:r>
            <a:r>
              <a:rPr lang="en-US" dirty="0"/>
              <a:t> (Git) con </a:t>
            </a:r>
            <a:r>
              <a:rPr lang="en-US" dirty="0" err="1"/>
              <a:t>estado</a:t>
            </a:r>
            <a:r>
              <a:rPr lang="en-US" dirty="0"/>
              <a:t> actual (cluster).</a:t>
            </a:r>
          </a:p>
          <a:p>
            <a:r>
              <a:rPr lang="en-US" b="1" dirty="0"/>
              <a:t>Observable:</a:t>
            </a:r>
            <a:r>
              <a:rPr lang="en-US" dirty="0"/>
              <a:t> </a:t>
            </a:r>
            <a:r>
              <a:rPr lang="en-US" dirty="0" err="1"/>
              <a:t>auditoría</a:t>
            </a:r>
            <a:r>
              <a:rPr lang="en-US" dirty="0"/>
              <a:t>, </a:t>
            </a:r>
            <a:r>
              <a:rPr lang="en-US" dirty="0" err="1"/>
              <a:t>trazabilidad</a:t>
            </a:r>
            <a:r>
              <a:rPr lang="en-US" dirty="0"/>
              <a:t> y rollback simples.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54621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C558-C9FB-44D7-DD2A-6D9482D3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Beneficios</a:t>
            </a:r>
            <a:r>
              <a:rPr lang="en-US" dirty="0"/>
              <a:t> de </a:t>
            </a:r>
            <a:r>
              <a:rPr lang="en-US" dirty="0" err="1"/>
              <a:t>GitOps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A324-3385-CB10-020E-D78FA19C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✅ </a:t>
            </a:r>
            <a:r>
              <a:rPr lang="en-US" b="1" dirty="0" err="1"/>
              <a:t>Automatización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despliegues</a:t>
            </a:r>
            <a:r>
              <a:rPr lang="en-US" dirty="0"/>
              <a:t> sin </a:t>
            </a:r>
            <a:r>
              <a:rPr lang="en-US" dirty="0" err="1"/>
              <a:t>intervención</a:t>
            </a:r>
            <a:r>
              <a:rPr lang="en-US" dirty="0"/>
              <a:t> manual.</a:t>
            </a:r>
          </a:p>
          <a:p>
            <a:r>
              <a:rPr lang="en-CL" dirty="0"/>
              <a:t>✅ </a:t>
            </a:r>
            <a:r>
              <a:rPr lang="en-US" b="1" dirty="0" err="1"/>
              <a:t>Consistencia</a:t>
            </a:r>
            <a:r>
              <a:rPr lang="en-US" b="1" dirty="0"/>
              <a:t>: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entornos</a:t>
            </a:r>
            <a:r>
              <a:rPr lang="en-US" dirty="0"/>
              <a:t>.</a:t>
            </a:r>
          </a:p>
          <a:p>
            <a:r>
              <a:rPr lang="en-CL" dirty="0"/>
              <a:t>✅ </a:t>
            </a:r>
            <a:r>
              <a:rPr lang="en-US" b="1" dirty="0" err="1"/>
              <a:t>Auditabilidad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trazabilidad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Git.</a:t>
            </a:r>
          </a:p>
          <a:p>
            <a:r>
              <a:rPr lang="en-CL" dirty="0"/>
              <a:t>✅ </a:t>
            </a:r>
            <a:r>
              <a:rPr lang="en-US" b="1" dirty="0" err="1"/>
              <a:t>Velocidad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flujos</a:t>
            </a:r>
            <a:r>
              <a:rPr lang="en-US" dirty="0"/>
              <a:t> de CI/CD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rápidos</a:t>
            </a:r>
            <a:r>
              <a:rPr lang="en-US" dirty="0"/>
              <a:t> y </a:t>
            </a:r>
            <a:r>
              <a:rPr lang="en-US" dirty="0" err="1"/>
              <a:t>confiables</a:t>
            </a:r>
            <a:r>
              <a:rPr lang="en-US" dirty="0"/>
              <a:t>.</a:t>
            </a:r>
          </a:p>
          <a:p>
            <a:r>
              <a:rPr lang="en-CL" dirty="0"/>
              <a:t>✅ </a:t>
            </a:r>
            <a:r>
              <a:rPr lang="en-US" b="1" dirty="0"/>
              <a:t>Rollback </a:t>
            </a:r>
            <a:r>
              <a:rPr lang="en-US" b="1" dirty="0" err="1"/>
              <a:t>sencillo</a:t>
            </a:r>
            <a:r>
              <a:rPr lang="en-US" b="1" dirty="0"/>
              <a:t>:</a:t>
            </a:r>
            <a:r>
              <a:rPr lang="en-US" dirty="0"/>
              <a:t> basta con </a:t>
            </a:r>
            <a:r>
              <a:rPr lang="en-US" dirty="0" err="1"/>
              <a:t>revertir</a:t>
            </a:r>
            <a:r>
              <a:rPr lang="en-US" dirty="0"/>
              <a:t> un commit.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920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5C37-A9B9-3CC8-4081-7DAEA20D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Retos y Contras de </a:t>
            </a:r>
            <a:r>
              <a:rPr lang="en-US" dirty="0" err="1"/>
              <a:t>GitOps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84C9-0092-1901-D2B7-08E6A427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⚠️ </a:t>
            </a:r>
            <a:r>
              <a:rPr lang="en-US" b="1" dirty="0"/>
              <a:t>Curva de </a:t>
            </a:r>
            <a:r>
              <a:rPr lang="en-US" b="1" dirty="0" err="1"/>
              <a:t>aprendizaje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adoptar</a:t>
            </a:r>
            <a:r>
              <a:rPr lang="en-US" dirty="0"/>
              <a:t> </a:t>
            </a:r>
            <a:r>
              <a:rPr lang="en-US" dirty="0" err="1"/>
              <a:t>prácticas</a:t>
            </a:r>
            <a:r>
              <a:rPr lang="en-US" dirty="0"/>
              <a:t> Git e </a:t>
            </a:r>
            <a:r>
              <a:rPr lang="en-US" dirty="0" err="1"/>
              <a:t>infraestructura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r>
              <a:rPr lang="en-US" dirty="0"/>
              <a:t>⚠️ </a:t>
            </a:r>
            <a:r>
              <a:rPr lang="en-US" b="1" dirty="0" err="1"/>
              <a:t>Gestión</a:t>
            </a:r>
            <a:r>
              <a:rPr lang="en-US" b="1" dirty="0"/>
              <a:t> de </a:t>
            </a:r>
            <a:r>
              <a:rPr lang="en-US" b="1" dirty="0" err="1"/>
              <a:t>secretos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soluciones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(Sealed Secrets, External Secrets).</a:t>
            </a:r>
          </a:p>
          <a:p>
            <a:r>
              <a:rPr lang="en-US" dirty="0"/>
              <a:t>⚠️ </a:t>
            </a:r>
            <a:r>
              <a:rPr lang="en-US" b="1" dirty="0"/>
              <a:t>Repos </a:t>
            </a:r>
            <a:r>
              <a:rPr lang="en-US" b="1" dirty="0" err="1"/>
              <a:t>complejos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monorepo</a:t>
            </a:r>
            <a:r>
              <a:rPr lang="en-US" dirty="0"/>
              <a:t> vs </a:t>
            </a:r>
            <a:r>
              <a:rPr lang="en-US" dirty="0" err="1"/>
              <a:t>multirepo</a:t>
            </a:r>
            <a:r>
              <a:rPr lang="en-US" dirty="0"/>
              <a:t>,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volverse</a:t>
            </a:r>
            <a:r>
              <a:rPr lang="en-US" dirty="0"/>
              <a:t> </a:t>
            </a:r>
            <a:r>
              <a:rPr lang="en-US" dirty="0" err="1"/>
              <a:t>difícil</a:t>
            </a:r>
            <a:r>
              <a:rPr lang="en-US" dirty="0"/>
              <a:t> de </a:t>
            </a:r>
            <a:r>
              <a:rPr lang="en-US" dirty="0" err="1"/>
              <a:t>escalar</a:t>
            </a:r>
            <a:r>
              <a:rPr lang="en-US" dirty="0"/>
              <a:t>.</a:t>
            </a:r>
          </a:p>
          <a:p>
            <a:r>
              <a:rPr lang="en-US" dirty="0"/>
              <a:t>⚠️ </a:t>
            </a:r>
            <a:r>
              <a:rPr lang="en-US" b="1" dirty="0"/>
              <a:t>Cultura </a:t>
            </a:r>
            <a:r>
              <a:rPr lang="en-US" b="1" dirty="0" err="1"/>
              <a:t>organizacional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exige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PRs y </a:t>
            </a:r>
            <a:r>
              <a:rPr lang="en-US" dirty="0" err="1"/>
              <a:t>flujos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39998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4F25-B2EB-7635-84EA-2B862F32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ArgoCD</a:t>
            </a:r>
            <a:r>
              <a:rPr lang="en-US" dirty="0"/>
              <a:t>?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59A3-1654-DBDA-C9CA-C0E36FB39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Herramienta</a:t>
            </a:r>
            <a:r>
              <a:rPr lang="en-US" dirty="0"/>
              <a:t> </a:t>
            </a:r>
            <a:r>
              <a:rPr lang="en-US" b="1" dirty="0"/>
              <a:t>open source</a:t>
            </a:r>
            <a:r>
              <a:rPr lang="en-US" dirty="0"/>
              <a:t> para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GitOps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Kubernetes.</a:t>
            </a:r>
          </a:p>
          <a:p>
            <a:r>
              <a:rPr lang="en-US" dirty="0"/>
              <a:t>Se </a:t>
            </a:r>
            <a:r>
              <a:rPr lang="en-US" dirty="0" err="1"/>
              <a:t>ejecuta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cluster.</a:t>
            </a:r>
          </a:p>
          <a:p>
            <a:r>
              <a:rPr lang="en-US" dirty="0" err="1"/>
              <a:t>Monitorea</a:t>
            </a:r>
            <a:r>
              <a:rPr lang="en-US" dirty="0"/>
              <a:t> </a:t>
            </a:r>
            <a:r>
              <a:rPr lang="en-US" dirty="0" err="1"/>
              <a:t>repositorios</a:t>
            </a:r>
            <a:r>
              <a:rPr lang="en-US" dirty="0"/>
              <a:t> Git →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automáticamente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Kubernetes.</a:t>
            </a:r>
          </a:p>
          <a:p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b="1" dirty="0"/>
              <a:t>UI + CLI + API</a:t>
            </a:r>
            <a:r>
              <a:rPr lang="en-US" dirty="0"/>
              <a:t> para </a:t>
            </a:r>
            <a:r>
              <a:rPr lang="en-US" dirty="0" err="1"/>
              <a:t>observar</a:t>
            </a:r>
            <a:r>
              <a:rPr lang="en-US" dirty="0"/>
              <a:t> y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72383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9ED7-80F9-8E96-526E-2A4C49F5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ArgoCD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adopción</a:t>
            </a:r>
            <a:r>
              <a:rPr lang="en-US" dirty="0"/>
              <a:t> de </a:t>
            </a:r>
            <a:r>
              <a:rPr lang="en-US" dirty="0" err="1"/>
              <a:t>GitOps</a:t>
            </a:r>
            <a:r>
              <a:rPr lang="en-US" dirty="0"/>
              <a:t>?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D4EB-37E6-AF5C-F367-FB717CFF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🔄 </a:t>
            </a:r>
            <a:r>
              <a:rPr lang="en-US" b="1" dirty="0" err="1"/>
              <a:t>Sincronización</a:t>
            </a:r>
            <a:r>
              <a:rPr lang="en-US" b="1" dirty="0"/>
              <a:t> </a:t>
            </a:r>
            <a:r>
              <a:rPr lang="en-US" b="1" dirty="0" err="1"/>
              <a:t>automática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del cluster =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Git.</a:t>
            </a:r>
          </a:p>
          <a:p>
            <a:r>
              <a:rPr lang="en-CL" dirty="0"/>
              <a:t>👀 </a:t>
            </a:r>
            <a:r>
              <a:rPr lang="en-US" b="1" dirty="0" err="1"/>
              <a:t>Visibilidad</a:t>
            </a:r>
            <a:r>
              <a:rPr lang="en-US" b="1" dirty="0"/>
              <a:t>:</a:t>
            </a:r>
            <a:r>
              <a:rPr lang="en-US" dirty="0"/>
              <a:t> panel web con </a:t>
            </a:r>
            <a:r>
              <a:rPr lang="en-US" dirty="0" err="1"/>
              <a:t>salud</a:t>
            </a:r>
            <a:r>
              <a:rPr lang="en-US" dirty="0"/>
              <a:t> y </a:t>
            </a:r>
            <a:r>
              <a:rPr lang="en-US" dirty="0" err="1"/>
              <a:t>sincronización</a:t>
            </a:r>
            <a:r>
              <a:rPr lang="en-US" dirty="0"/>
              <a:t> de apps.</a:t>
            </a:r>
          </a:p>
          <a:p>
            <a:r>
              <a:rPr lang="en-CL" dirty="0"/>
              <a:t>🛡️ </a:t>
            </a:r>
            <a:r>
              <a:rPr lang="en-US" b="1" dirty="0" err="1"/>
              <a:t>Seguridad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permisos</a:t>
            </a:r>
            <a:r>
              <a:rPr lang="en-US" dirty="0"/>
              <a:t> </a:t>
            </a:r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RBAC y SSO.</a:t>
            </a:r>
          </a:p>
          <a:p>
            <a:r>
              <a:rPr lang="en-CL" dirty="0"/>
              <a:t>📜 </a:t>
            </a:r>
            <a:r>
              <a:rPr lang="en-US" b="1" dirty="0" err="1"/>
              <a:t>Auditoría</a:t>
            </a:r>
            <a:r>
              <a:rPr lang="en-US" b="1" dirty="0"/>
              <a:t>:</a:t>
            </a:r>
            <a:r>
              <a:rPr lang="en-US" dirty="0"/>
              <a:t> logs y </a:t>
            </a:r>
            <a:r>
              <a:rPr lang="en-US" dirty="0" err="1"/>
              <a:t>trazabilidad</a:t>
            </a:r>
            <a:r>
              <a:rPr lang="en-US" dirty="0"/>
              <a:t> de </a:t>
            </a:r>
            <a:r>
              <a:rPr lang="en-US" dirty="0" err="1"/>
              <a:t>despliegues</a:t>
            </a:r>
            <a:r>
              <a:rPr lang="en-US" dirty="0"/>
              <a:t>.</a:t>
            </a:r>
          </a:p>
          <a:p>
            <a:r>
              <a:rPr lang="en-CL" dirty="0"/>
              <a:t>🌍 </a:t>
            </a:r>
            <a:r>
              <a:rPr lang="en-US" b="1" dirty="0"/>
              <a:t>Multi-cluster:</a:t>
            </a:r>
            <a:r>
              <a:rPr lang="en-US" dirty="0"/>
              <a:t> </a:t>
            </a:r>
            <a:r>
              <a:rPr lang="en-US" dirty="0" err="1"/>
              <a:t>gestiona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clusters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consola</a:t>
            </a:r>
            <a:r>
              <a:rPr lang="en-US" dirty="0"/>
              <a:t>.</a:t>
            </a:r>
          </a:p>
          <a:p>
            <a:r>
              <a:rPr lang="en-US" dirty="0"/>
              <a:t>⚡ </a:t>
            </a:r>
            <a:r>
              <a:rPr lang="en-US" b="1" dirty="0" err="1"/>
              <a:t>Integración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soporta</a:t>
            </a:r>
            <a:r>
              <a:rPr lang="en-US" dirty="0"/>
              <a:t> Helm, </a:t>
            </a:r>
            <a:r>
              <a:rPr lang="en-US" dirty="0" err="1"/>
              <a:t>Kustomize</a:t>
            </a:r>
            <a:r>
              <a:rPr lang="en-US" dirty="0"/>
              <a:t>, </a:t>
            </a:r>
            <a:r>
              <a:rPr lang="en-US" dirty="0" err="1"/>
              <a:t>Jsonnet</a:t>
            </a:r>
            <a:r>
              <a:rPr lang="en-US" dirty="0"/>
              <a:t>, plain YAML.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00736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D7EE-54CB-1EF7-06B4-522B21F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Arquitectura de ArgoCD</a:t>
            </a:r>
          </a:p>
        </p:txBody>
      </p:sp>
      <p:pic>
        <p:nvPicPr>
          <p:cNvPr id="5" name="Picture 2" descr="Argo CD Architecture">
            <a:extLst>
              <a:ext uri="{FF2B5EF4-FFF2-40B4-BE49-F238E27FC236}">
                <a16:creationId xmlns:a16="http://schemas.microsoft.com/office/drawing/2014/main" id="{5E8410FA-86C1-41ED-5188-A608F757AF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73" y="1411705"/>
            <a:ext cx="9897979" cy="508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69AB-0E6B-20C4-BE2A-37CAAEEB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GitOps</a:t>
            </a:r>
            <a:r>
              <a:rPr lang="en-US" dirty="0"/>
              <a:t> con </a:t>
            </a:r>
            <a:r>
              <a:rPr lang="en-US" dirty="0" err="1"/>
              <a:t>ArgoCD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4CD9-4D10-DCBE-9523-E24DB919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err="1"/>
              <a:t>hace</a:t>
            </a:r>
            <a:r>
              <a:rPr lang="en-US" dirty="0"/>
              <a:t> commit </a:t>
            </a:r>
            <a:r>
              <a:rPr lang="en-US" dirty="0" err="1"/>
              <a:t>en</a:t>
            </a:r>
            <a:r>
              <a:rPr lang="en-US" dirty="0"/>
              <a:t> Git → PR → merge.</a:t>
            </a:r>
          </a:p>
          <a:p>
            <a:r>
              <a:rPr lang="en-US" dirty="0"/>
              <a:t>Git es la </a:t>
            </a:r>
            <a:r>
              <a:rPr lang="en-US" dirty="0" err="1"/>
              <a:t>fuente</a:t>
            </a:r>
            <a:r>
              <a:rPr lang="en-US" dirty="0"/>
              <a:t> de </a:t>
            </a:r>
            <a:r>
              <a:rPr lang="en-US" dirty="0" err="1"/>
              <a:t>verdad</a:t>
            </a:r>
            <a:r>
              <a:rPr lang="en-US" dirty="0"/>
              <a:t>.</a:t>
            </a:r>
          </a:p>
          <a:p>
            <a:r>
              <a:rPr lang="en-US" dirty="0" err="1"/>
              <a:t>ArgoCD</a:t>
            </a:r>
            <a:r>
              <a:rPr lang="en-US" dirty="0"/>
              <a:t>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.</a:t>
            </a:r>
          </a:p>
          <a:p>
            <a:r>
              <a:rPr lang="en-US" dirty="0" err="1"/>
              <a:t>ArgoCD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manifiesto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Kubernetes.</a:t>
            </a:r>
          </a:p>
          <a:p>
            <a:r>
              <a:rPr lang="en-US" dirty="0" err="1"/>
              <a:t>ArgoCD</a:t>
            </a:r>
            <a:r>
              <a:rPr lang="en-US" dirty="0"/>
              <a:t> </a:t>
            </a:r>
            <a:r>
              <a:rPr lang="en-US" dirty="0" err="1"/>
              <a:t>reporta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y </a:t>
            </a:r>
            <a:r>
              <a:rPr lang="en-US" dirty="0" err="1"/>
              <a:t>sincronización</a:t>
            </a:r>
            <a:r>
              <a:rPr lang="en-US" dirty="0"/>
              <a:t>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2143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495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GitOps &amp; ArgoCD</vt:lpstr>
      <vt:lpstr>¿Qué es GitOps?</vt:lpstr>
      <vt:lpstr>Principios de GitOps</vt:lpstr>
      <vt:lpstr>Beneficios de GitOps</vt:lpstr>
      <vt:lpstr>Retos y Contras de GitOps</vt:lpstr>
      <vt:lpstr>¿Qué es ArgoCD?</vt:lpstr>
      <vt:lpstr>¿Cómo ArgoCD ayuda en la adopción de GitOps?</vt:lpstr>
      <vt:lpstr>Arquitectura de ArgoCD</vt:lpstr>
      <vt:lpstr>Ejemplo de flujo GitOps con ArgoCD</vt:lpstr>
      <vt:lpstr>Pros y contras de usar ArgoCD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Muñoz Pastene Jaime Andres</dc:creator>
  <cp:lastModifiedBy>Muñoz Pastene Jaime Andres</cp:lastModifiedBy>
  <cp:revision>2</cp:revision>
  <dcterms:created xsi:type="dcterms:W3CDTF">2025-08-27T19:47:54Z</dcterms:created>
  <dcterms:modified xsi:type="dcterms:W3CDTF">2025-08-27T21:17:58Z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a05ac2-419e-4c0f-b1af-15172be547c3_Enabled">
    <vt:lpwstr>true</vt:lpwstr>
  </property>
  <property fmtid="{D5CDD505-2E9C-101B-9397-08002B2CF9AE}" pid="3" name="MSIP_Label_1fa05ac2-419e-4c0f-b1af-15172be547c3_SetDate">
    <vt:lpwstr>2025-08-27T19:50:06Z</vt:lpwstr>
  </property>
  <property fmtid="{D5CDD505-2E9C-101B-9397-08002B2CF9AE}" pid="4" name="MSIP_Label_1fa05ac2-419e-4c0f-b1af-15172be547c3_Method">
    <vt:lpwstr>Standard</vt:lpwstr>
  </property>
  <property fmtid="{D5CDD505-2E9C-101B-9397-08002B2CF9AE}" pid="5" name="MSIP_Label_1fa05ac2-419e-4c0f-b1af-15172be547c3_Name">
    <vt:lpwstr>Personal</vt:lpwstr>
  </property>
  <property fmtid="{D5CDD505-2E9C-101B-9397-08002B2CF9AE}" pid="6" name="MSIP_Label_1fa05ac2-419e-4c0f-b1af-15172be547c3_SiteId">
    <vt:lpwstr>189d9de0-0fef-4050-9094-e7cf9e6b3bb5</vt:lpwstr>
  </property>
  <property fmtid="{D5CDD505-2E9C-101B-9397-08002B2CF9AE}" pid="7" name="MSIP_Label_1fa05ac2-419e-4c0f-b1af-15172be547c3_ActionId">
    <vt:lpwstr>def20fb8-bb99-4abd-bd6b-d42ca318a1ce</vt:lpwstr>
  </property>
  <property fmtid="{D5CDD505-2E9C-101B-9397-08002B2CF9AE}" pid="8" name="MSIP_Label_1fa05ac2-419e-4c0f-b1af-15172be547c3_ContentBits">
    <vt:lpwstr>2</vt:lpwstr>
  </property>
  <property fmtid="{D5CDD505-2E9C-101B-9397-08002B2CF9AE}" pid="9" name="MSIP_Label_1fa05ac2-419e-4c0f-b1af-15172be547c3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Interna</vt:lpwstr>
  </property>
</Properties>
</file>