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21.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ink/ink36.xml" ContentType="application/inkml+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6"/>
  </p:notesMasterIdLst>
  <p:sldIdLst>
    <p:sldId id="256" r:id="rId2"/>
    <p:sldId id="257" r:id="rId3"/>
    <p:sldId id="425" r:id="rId4"/>
    <p:sldId id="258" r:id="rId5"/>
    <p:sldId id="259" r:id="rId6"/>
    <p:sldId id="260" r:id="rId7"/>
    <p:sldId id="261" r:id="rId8"/>
    <p:sldId id="262" r:id="rId9"/>
    <p:sldId id="430" r:id="rId10"/>
    <p:sldId id="263" r:id="rId11"/>
    <p:sldId id="264" r:id="rId12"/>
    <p:sldId id="265" r:id="rId13"/>
    <p:sldId id="266" r:id="rId14"/>
    <p:sldId id="267" r:id="rId15"/>
    <p:sldId id="268" r:id="rId16"/>
    <p:sldId id="428" r:id="rId17"/>
    <p:sldId id="426" r:id="rId18"/>
    <p:sldId id="427" r:id="rId19"/>
    <p:sldId id="429" r:id="rId20"/>
    <p:sldId id="269" r:id="rId21"/>
    <p:sldId id="270" r:id="rId22"/>
    <p:sldId id="271" r:id="rId23"/>
    <p:sldId id="272" r:id="rId24"/>
    <p:sldId id="273" r:id="rId25"/>
    <p:sldId id="274" r:id="rId26"/>
    <p:sldId id="275" r:id="rId27"/>
    <p:sldId id="276" r:id="rId28"/>
    <p:sldId id="279" r:id="rId29"/>
    <p:sldId id="280" r:id="rId30"/>
    <p:sldId id="281" r:id="rId31"/>
    <p:sldId id="282" r:id="rId32"/>
    <p:sldId id="283" r:id="rId33"/>
    <p:sldId id="284" r:id="rId34"/>
    <p:sldId id="285" r:id="rId35"/>
    <p:sldId id="287" r:id="rId36"/>
    <p:sldId id="288" r:id="rId37"/>
    <p:sldId id="289" r:id="rId38"/>
    <p:sldId id="290" r:id="rId39"/>
    <p:sldId id="291" r:id="rId40"/>
    <p:sldId id="292" r:id="rId41"/>
    <p:sldId id="294" r:id="rId42"/>
    <p:sldId id="293" r:id="rId43"/>
    <p:sldId id="295" r:id="rId44"/>
    <p:sldId id="431" r:id="rId45"/>
    <p:sldId id="296" r:id="rId46"/>
    <p:sldId id="297" r:id="rId47"/>
    <p:sldId id="286" r:id="rId48"/>
    <p:sldId id="301" r:id="rId49"/>
    <p:sldId id="302" r:id="rId50"/>
    <p:sldId id="304" r:id="rId51"/>
    <p:sldId id="305" r:id="rId52"/>
    <p:sldId id="306" r:id="rId53"/>
    <p:sldId id="308" r:id="rId54"/>
    <p:sldId id="300" r:id="rId55"/>
    <p:sldId id="310" r:id="rId56"/>
    <p:sldId id="432" r:id="rId57"/>
    <p:sldId id="307" r:id="rId58"/>
    <p:sldId id="309" r:id="rId59"/>
    <p:sldId id="298" r:id="rId60"/>
    <p:sldId id="433" r:id="rId61"/>
    <p:sldId id="299" r:id="rId62"/>
    <p:sldId id="311" r:id="rId63"/>
    <p:sldId id="312" r:id="rId64"/>
    <p:sldId id="313" r:id="rId65"/>
    <p:sldId id="314" r:id="rId66"/>
    <p:sldId id="317" r:id="rId67"/>
    <p:sldId id="318" r:id="rId68"/>
    <p:sldId id="319" r:id="rId69"/>
    <p:sldId id="320" r:id="rId70"/>
    <p:sldId id="321" r:id="rId71"/>
    <p:sldId id="323" r:id="rId72"/>
    <p:sldId id="315" r:id="rId73"/>
    <p:sldId id="316" r:id="rId74"/>
    <p:sldId id="324" r:id="rId75"/>
    <p:sldId id="325" r:id="rId76"/>
    <p:sldId id="326" r:id="rId77"/>
    <p:sldId id="328" r:id="rId78"/>
    <p:sldId id="329" r:id="rId79"/>
    <p:sldId id="330" r:id="rId80"/>
    <p:sldId id="331" r:id="rId81"/>
    <p:sldId id="345" r:id="rId82"/>
    <p:sldId id="335" r:id="rId83"/>
    <p:sldId id="435" r:id="rId84"/>
    <p:sldId id="336" r:id="rId85"/>
    <p:sldId id="337" r:id="rId86"/>
    <p:sldId id="338" r:id="rId87"/>
    <p:sldId id="339" r:id="rId88"/>
    <p:sldId id="340" r:id="rId89"/>
    <p:sldId id="341" r:id="rId90"/>
    <p:sldId id="342" r:id="rId91"/>
    <p:sldId id="346" r:id="rId92"/>
    <p:sldId id="347" r:id="rId93"/>
    <p:sldId id="349" r:id="rId94"/>
    <p:sldId id="350" r:id="rId95"/>
    <p:sldId id="351" r:id="rId96"/>
    <p:sldId id="352" r:id="rId97"/>
    <p:sldId id="353" r:id="rId98"/>
    <p:sldId id="355" r:id="rId99"/>
    <p:sldId id="356" r:id="rId100"/>
    <p:sldId id="357" r:id="rId101"/>
    <p:sldId id="358" r:id="rId102"/>
    <p:sldId id="359" r:id="rId103"/>
    <p:sldId id="360" r:id="rId104"/>
    <p:sldId id="434" r:id="rId105"/>
    <p:sldId id="364" r:id="rId106"/>
    <p:sldId id="365" r:id="rId107"/>
    <p:sldId id="361" r:id="rId108"/>
    <p:sldId id="362" r:id="rId109"/>
    <p:sldId id="363" r:id="rId110"/>
    <p:sldId id="366" r:id="rId111"/>
    <p:sldId id="367" r:id="rId112"/>
    <p:sldId id="369" r:id="rId113"/>
    <p:sldId id="368" r:id="rId114"/>
    <p:sldId id="370" r:id="rId115"/>
    <p:sldId id="436" r:id="rId116"/>
    <p:sldId id="438" r:id="rId117"/>
    <p:sldId id="437" r:id="rId118"/>
    <p:sldId id="372" r:id="rId119"/>
    <p:sldId id="371" r:id="rId120"/>
    <p:sldId id="373" r:id="rId121"/>
    <p:sldId id="374" r:id="rId122"/>
    <p:sldId id="375" r:id="rId123"/>
    <p:sldId id="376" r:id="rId124"/>
    <p:sldId id="377" r:id="rId125"/>
    <p:sldId id="378" r:id="rId126"/>
    <p:sldId id="380" r:id="rId127"/>
    <p:sldId id="382" r:id="rId128"/>
    <p:sldId id="379" r:id="rId129"/>
    <p:sldId id="385" r:id="rId130"/>
    <p:sldId id="386" r:id="rId131"/>
    <p:sldId id="387" r:id="rId132"/>
    <p:sldId id="388" r:id="rId133"/>
    <p:sldId id="442" r:id="rId134"/>
    <p:sldId id="389" r:id="rId135"/>
    <p:sldId id="390" r:id="rId136"/>
    <p:sldId id="446" r:id="rId137"/>
    <p:sldId id="444" r:id="rId138"/>
    <p:sldId id="445" r:id="rId139"/>
    <p:sldId id="393" r:id="rId140"/>
    <p:sldId id="394" r:id="rId141"/>
    <p:sldId id="395" r:id="rId142"/>
    <p:sldId id="391" r:id="rId143"/>
    <p:sldId id="392" r:id="rId144"/>
    <p:sldId id="396" r:id="rId145"/>
    <p:sldId id="397" r:id="rId146"/>
    <p:sldId id="447" r:id="rId147"/>
    <p:sldId id="398" r:id="rId148"/>
    <p:sldId id="399" r:id="rId149"/>
    <p:sldId id="400" r:id="rId150"/>
    <p:sldId id="448" r:id="rId151"/>
    <p:sldId id="404" r:id="rId152"/>
    <p:sldId id="405" r:id="rId153"/>
    <p:sldId id="406" r:id="rId154"/>
    <p:sldId id="402" r:id="rId155"/>
    <p:sldId id="439" r:id="rId156"/>
    <p:sldId id="441" r:id="rId157"/>
    <p:sldId id="449" r:id="rId158"/>
    <p:sldId id="450" r:id="rId159"/>
    <p:sldId id="407" r:id="rId160"/>
    <p:sldId id="451" r:id="rId161"/>
    <p:sldId id="409" r:id="rId162"/>
    <p:sldId id="401" r:id="rId163"/>
    <p:sldId id="410" r:id="rId164"/>
    <p:sldId id="411" r:id="rId165"/>
    <p:sldId id="412" r:id="rId166"/>
    <p:sldId id="414" r:id="rId167"/>
    <p:sldId id="413" r:id="rId168"/>
    <p:sldId id="415" r:id="rId169"/>
    <p:sldId id="456" r:id="rId170"/>
    <p:sldId id="454" r:id="rId171"/>
    <p:sldId id="453" r:id="rId172"/>
    <p:sldId id="416" r:id="rId173"/>
    <p:sldId id="419" r:id="rId174"/>
    <p:sldId id="452" r:id="rId175"/>
    <p:sldId id="458" r:id="rId176"/>
    <p:sldId id="459" r:id="rId177"/>
    <p:sldId id="422" r:id="rId178"/>
    <p:sldId id="423" r:id="rId179"/>
    <p:sldId id="460" r:id="rId180"/>
    <p:sldId id="461" r:id="rId181"/>
    <p:sldId id="462" r:id="rId182"/>
    <p:sldId id="463" r:id="rId183"/>
    <p:sldId id="466" r:id="rId184"/>
    <p:sldId id="464" r:id="rId185"/>
    <p:sldId id="465" r:id="rId186"/>
    <p:sldId id="424" r:id="rId187"/>
    <p:sldId id="467" r:id="rId188"/>
    <p:sldId id="468" r:id="rId189"/>
    <p:sldId id="469" r:id="rId190"/>
    <p:sldId id="470" r:id="rId191"/>
    <p:sldId id="471" r:id="rId192"/>
    <p:sldId id="472" r:id="rId193"/>
    <p:sldId id="473" r:id="rId194"/>
    <p:sldId id="474" r:id="rId195"/>
    <p:sldId id="475" r:id="rId196"/>
    <p:sldId id="476" r:id="rId197"/>
    <p:sldId id="477" r:id="rId198"/>
    <p:sldId id="478" r:id="rId199"/>
    <p:sldId id="479" r:id="rId200"/>
    <p:sldId id="482" r:id="rId201"/>
    <p:sldId id="483" r:id="rId202"/>
    <p:sldId id="480" r:id="rId203"/>
    <p:sldId id="481" r:id="rId204"/>
    <p:sldId id="484" r:id="rId205"/>
    <p:sldId id="485" r:id="rId206"/>
    <p:sldId id="486" r:id="rId207"/>
    <p:sldId id="487" r:id="rId208"/>
    <p:sldId id="488" r:id="rId209"/>
    <p:sldId id="489" r:id="rId210"/>
    <p:sldId id="490" r:id="rId211"/>
    <p:sldId id="491" r:id="rId212"/>
    <p:sldId id="492" r:id="rId213"/>
    <p:sldId id="493" r:id="rId214"/>
    <p:sldId id="494" r:id="rId215"/>
    <p:sldId id="495" r:id="rId216"/>
    <p:sldId id="496" r:id="rId217"/>
    <p:sldId id="497" r:id="rId218"/>
    <p:sldId id="498" r:id="rId219"/>
    <p:sldId id="499" r:id="rId220"/>
    <p:sldId id="500" r:id="rId221"/>
    <p:sldId id="501" r:id="rId222"/>
    <p:sldId id="502" r:id="rId223"/>
    <p:sldId id="503" r:id="rId224"/>
    <p:sldId id="504" r:id="rId2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3ABC2F-0C12-433F-9BF2-426E0499B73B}">
          <p14:sldIdLst>
            <p14:sldId id="256"/>
            <p14:sldId id="257"/>
            <p14:sldId id="425"/>
            <p14:sldId id="258"/>
            <p14:sldId id="259"/>
            <p14:sldId id="260"/>
            <p14:sldId id="261"/>
            <p14:sldId id="262"/>
            <p14:sldId id="430"/>
            <p14:sldId id="263"/>
            <p14:sldId id="264"/>
            <p14:sldId id="265"/>
            <p14:sldId id="266"/>
            <p14:sldId id="267"/>
            <p14:sldId id="268"/>
            <p14:sldId id="428"/>
            <p14:sldId id="426"/>
            <p14:sldId id="427"/>
            <p14:sldId id="429"/>
            <p14:sldId id="269"/>
            <p14:sldId id="270"/>
            <p14:sldId id="271"/>
            <p14:sldId id="272"/>
            <p14:sldId id="273"/>
            <p14:sldId id="274"/>
            <p14:sldId id="275"/>
            <p14:sldId id="276"/>
            <p14:sldId id="279"/>
            <p14:sldId id="280"/>
            <p14:sldId id="281"/>
            <p14:sldId id="282"/>
            <p14:sldId id="283"/>
            <p14:sldId id="284"/>
            <p14:sldId id="285"/>
            <p14:sldId id="287"/>
            <p14:sldId id="288"/>
            <p14:sldId id="289"/>
            <p14:sldId id="290"/>
            <p14:sldId id="291"/>
            <p14:sldId id="292"/>
            <p14:sldId id="294"/>
            <p14:sldId id="293"/>
            <p14:sldId id="295"/>
            <p14:sldId id="431"/>
            <p14:sldId id="296"/>
            <p14:sldId id="297"/>
            <p14:sldId id="286"/>
            <p14:sldId id="301"/>
            <p14:sldId id="302"/>
            <p14:sldId id="304"/>
            <p14:sldId id="305"/>
            <p14:sldId id="306"/>
            <p14:sldId id="308"/>
            <p14:sldId id="300"/>
            <p14:sldId id="310"/>
            <p14:sldId id="432"/>
            <p14:sldId id="307"/>
            <p14:sldId id="309"/>
            <p14:sldId id="298"/>
            <p14:sldId id="433"/>
            <p14:sldId id="299"/>
            <p14:sldId id="311"/>
            <p14:sldId id="312"/>
            <p14:sldId id="313"/>
            <p14:sldId id="314"/>
            <p14:sldId id="317"/>
            <p14:sldId id="318"/>
            <p14:sldId id="319"/>
            <p14:sldId id="320"/>
            <p14:sldId id="321"/>
            <p14:sldId id="323"/>
            <p14:sldId id="315"/>
            <p14:sldId id="316"/>
            <p14:sldId id="324"/>
            <p14:sldId id="325"/>
            <p14:sldId id="326"/>
            <p14:sldId id="328"/>
            <p14:sldId id="329"/>
            <p14:sldId id="330"/>
            <p14:sldId id="331"/>
            <p14:sldId id="345"/>
            <p14:sldId id="335"/>
            <p14:sldId id="435"/>
            <p14:sldId id="336"/>
            <p14:sldId id="337"/>
            <p14:sldId id="338"/>
            <p14:sldId id="339"/>
            <p14:sldId id="340"/>
            <p14:sldId id="341"/>
            <p14:sldId id="342"/>
            <p14:sldId id="346"/>
            <p14:sldId id="347"/>
            <p14:sldId id="349"/>
            <p14:sldId id="350"/>
            <p14:sldId id="351"/>
            <p14:sldId id="352"/>
            <p14:sldId id="353"/>
            <p14:sldId id="355"/>
            <p14:sldId id="356"/>
            <p14:sldId id="357"/>
            <p14:sldId id="358"/>
            <p14:sldId id="359"/>
            <p14:sldId id="360"/>
            <p14:sldId id="434"/>
            <p14:sldId id="364"/>
            <p14:sldId id="365"/>
            <p14:sldId id="361"/>
            <p14:sldId id="362"/>
            <p14:sldId id="363"/>
            <p14:sldId id="366"/>
            <p14:sldId id="367"/>
            <p14:sldId id="369"/>
            <p14:sldId id="368"/>
            <p14:sldId id="370"/>
            <p14:sldId id="436"/>
            <p14:sldId id="438"/>
            <p14:sldId id="437"/>
            <p14:sldId id="372"/>
            <p14:sldId id="371"/>
            <p14:sldId id="373"/>
            <p14:sldId id="374"/>
            <p14:sldId id="375"/>
            <p14:sldId id="376"/>
            <p14:sldId id="377"/>
            <p14:sldId id="378"/>
            <p14:sldId id="380"/>
            <p14:sldId id="382"/>
            <p14:sldId id="379"/>
            <p14:sldId id="385"/>
            <p14:sldId id="386"/>
            <p14:sldId id="387"/>
            <p14:sldId id="388"/>
            <p14:sldId id="442"/>
            <p14:sldId id="389"/>
            <p14:sldId id="390"/>
            <p14:sldId id="446"/>
            <p14:sldId id="444"/>
            <p14:sldId id="445"/>
            <p14:sldId id="393"/>
            <p14:sldId id="394"/>
            <p14:sldId id="395"/>
            <p14:sldId id="391"/>
            <p14:sldId id="392"/>
            <p14:sldId id="396"/>
            <p14:sldId id="397"/>
            <p14:sldId id="447"/>
            <p14:sldId id="398"/>
            <p14:sldId id="399"/>
            <p14:sldId id="400"/>
            <p14:sldId id="448"/>
            <p14:sldId id="404"/>
            <p14:sldId id="405"/>
            <p14:sldId id="406"/>
            <p14:sldId id="402"/>
            <p14:sldId id="439"/>
            <p14:sldId id="441"/>
            <p14:sldId id="449"/>
            <p14:sldId id="450"/>
            <p14:sldId id="407"/>
            <p14:sldId id="451"/>
            <p14:sldId id="409"/>
            <p14:sldId id="401"/>
            <p14:sldId id="410"/>
            <p14:sldId id="411"/>
            <p14:sldId id="412"/>
            <p14:sldId id="414"/>
            <p14:sldId id="413"/>
            <p14:sldId id="415"/>
            <p14:sldId id="456"/>
            <p14:sldId id="454"/>
            <p14:sldId id="453"/>
            <p14:sldId id="416"/>
            <p14:sldId id="419"/>
            <p14:sldId id="452"/>
            <p14:sldId id="458"/>
            <p14:sldId id="459"/>
            <p14:sldId id="422"/>
            <p14:sldId id="423"/>
            <p14:sldId id="460"/>
            <p14:sldId id="461"/>
            <p14:sldId id="462"/>
            <p14:sldId id="463"/>
            <p14:sldId id="466"/>
            <p14:sldId id="464"/>
            <p14:sldId id="465"/>
            <p14:sldId id="424"/>
            <p14:sldId id="467"/>
            <p14:sldId id="468"/>
            <p14:sldId id="469"/>
            <p14:sldId id="470"/>
            <p14:sldId id="471"/>
            <p14:sldId id="472"/>
            <p14:sldId id="473"/>
            <p14:sldId id="474"/>
            <p14:sldId id="475"/>
            <p14:sldId id="476"/>
            <p14:sldId id="477"/>
            <p14:sldId id="478"/>
            <p14:sldId id="479"/>
            <p14:sldId id="482"/>
            <p14:sldId id="483"/>
            <p14:sldId id="480"/>
            <p14:sldId id="481"/>
            <p14:sldId id="484"/>
            <p14:sldId id="485"/>
            <p14:sldId id="486"/>
            <p14:sldId id="487"/>
            <p14:sldId id="488"/>
            <p14:sldId id="489"/>
            <p14:sldId id="490"/>
            <p14:sldId id="491"/>
            <p14:sldId id="492"/>
            <p14:sldId id="493"/>
            <p14:sldId id="494"/>
            <p14:sldId id="495"/>
            <p14:sldId id="496"/>
            <p14:sldId id="497"/>
            <p14:sldId id="498"/>
            <p14:sldId id="499"/>
            <p14:sldId id="500"/>
          </p14:sldIdLst>
        </p14:section>
        <p14:section name="Untitled Section" id="{34A9FB47-27DE-4A43-97FD-A24721BA4730}">
          <p14:sldIdLst>
            <p14:sldId id="501"/>
            <p14:sldId id="502"/>
            <p14:sldId id="503"/>
            <p14:sldId id="5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4819"/>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5" autoAdjust="0"/>
    <p:restoredTop sz="63122" autoAdjust="0"/>
  </p:normalViewPr>
  <p:slideViewPr>
    <p:cSldViewPr snapToGrid="0">
      <p:cViewPr varScale="1">
        <p:scale>
          <a:sx n="83" d="100"/>
          <a:sy n="83" d="100"/>
        </p:scale>
        <p:origin x="96" y="396"/>
      </p:cViewPr>
      <p:guideLst/>
    </p:cSldViewPr>
  </p:slideViewPr>
  <p:outlineViewPr>
    <p:cViewPr>
      <p:scale>
        <a:sx n="33" d="100"/>
        <a:sy n="33" d="100"/>
      </p:scale>
      <p:origin x="0" y="-84894"/>
    </p:cViewPr>
  </p:outlineViewPr>
  <p:notesTextViewPr>
    <p:cViewPr>
      <p:scale>
        <a:sx n="3" d="2"/>
        <a:sy n="3" d="2"/>
      </p:scale>
      <p:origin x="0" y="0"/>
    </p:cViewPr>
  </p:notesTextViewPr>
  <p:notesViewPr>
    <p:cSldViewPr snapToGrid="0">
      <p:cViewPr varScale="1">
        <p:scale>
          <a:sx n="72" d="100"/>
          <a:sy n="72" d="100"/>
        </p:scale>
        <p:origin x="3186"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presProps" Target="presProp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theme" Target="theme/theme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ink/ink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37:38.5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14714 8799 0,'28'0'469,"0"0"-407,-1 0 1,1 0-1,0 0-46,28 0-1,-28 0 1,0 0 0,-28 28-16,28-28 109,0 0 0,0 0-77,0 0-1,0 0 0,0 0 32,-1 0-1,1 0-46,0 0-1,0-28 17,0 28-1,0 0-15,0 0 15,0 0 0,0 0-15,-28-28-1,28 28 1,0 0 0,0 0 15,-1 0-16,1 0 1,0 0 0,-28-28-16,28 28 15,0 0 1,0 0 0,0 0-1,0 0 16,0 0 1,0 0-1,0 0 0,0 0 16,0 0 16,-1 0-32,1 0 0,0 0-15,0 0 15,0 0-31,0 0 31,0 0 16,0 0-16,0 0 32,0 0-48,0 28 17,0-28-32,-1 0 15,1 0 32,0 0 16,0 0-16,0 0-1,0 0 17,0 0-1,0 0 126,0 0 484</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34.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18734 11648 0,'28'0'109,"0"0"-77,0 0-17,0 0 16,0 0-15,0 0 0,0 0-1,0 0 17,-1 0-17,1 0 16,0 0 1,0 0-1,0 0 31,0 0 313</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37.1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19237 11592 0,'28'0'16,"0"0"62,-28-28-31,27 28-16,1 0 32,0 0-48,0 0 16,0 0 16,0 0 0,0 0-16,0 0-15,0 0 15,-28-28 32,28 28-48,0 0 48,0 0 31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42.0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20465 11676 0,'28'0'172,"0"0"-110,0 0-46,0 0 0,0 0-1,0 0 1,0 0 46,0 0-46,-1 0 0,1 0-16,0 0 62,0 0-15,0 0 140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19:09.1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4746 5642 0,'28'0'235,"0"0"-220,0 0 17,0 0-17,0 0 1,0 0-1,0 0-15,28 0 110,-1 0-95,-27 0-15,0 0 16,28-28 0,-28 28-16,0 0 15,0 0 1,0 0-16,0 0 16,0 0-16,0 0 46,0 0 33,-1 0-79,1 0 15,28 0-15,0 0 16,56 0-1,-84 0-15,0 0 16,55 0 0,-55 0-1,0 0 110,0 0-125,0 0 16,0 0 0,56 0-1,-56 0-15,0 0 16,-1 0 15,1 0-15,0 0-1,56 0 17,-56 0-17,28 0 1,-28 0 15,28 0-15,-29 0-1,1 0 1,56 0 0,-56 0-16,0 0 15,0 0-15,0 0 16,0 0-1,0 0 1,28 0 0,-1 0-1,1 0 1,0 0 0,-28 0-1,0 0-15,28 0 16,-28 0-16,0 28 15,27-28-15,1 0 32,0 0-32,-28 0 31,0 0-31,0 0 16,0 0-16,0 28 15,83-28 1,-27 28-16,-28-28 15,167 56 1,-195-56 0,56 28-1,-56-28 1,0 0 15,0 0-31,0 0 16,-28 28-1,28-28 1,-1 0 0,1 0-16,28 0 31,-28 0-31,0 0 78,28 0 2266,-28 0-2329,0 0 1,0 0 15,0 0 94,0 0-109,-1 0 500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19:15.1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4802 6369 0,'28'0'62,"0"0"-46,0 0 0,-28-28-1,28 28 1,0 0-16,0 0 16,0 0-1,0 0-15,-1 0 78,1 0-62,0 0 0,0 0-16,56 0 15,-28 0-15,28 0 0,-1 0 16,57 0-1,-112 0 1,0 0-16,0 0 16,0 0-1,0 0-15,-1 0 47,1 0-31,28 0-16,0 0 15,0 0 1,-28 0 0,28 0-16,-28 0 15,0 0 48,27 0-48,-27 0 1,112 0 0,-28 0 15,-29 0-15,-27 0-1,0 0 1,-28 0-1,0 0-15,0 0 16,0 0 0,28 0-16,27 0 15,-27 0 1,28 0 0,-56 0-1,56 0-15,-57 0 16,29 0-1,-28 28-15,0-28 0,0 0 16,0 0 0,0 0-16,0 0 31,0 0-31,0 0 16,0 0-16,-1 0 15,1 0 16,0 0-15,28 0 0,0 0-16,28 0 15,55 0 1,-111 0 0,0 0-16,28 0 0,28 0 15,-56 0 1,0 0-16,27 0 140,1 0-124,-28 0-16,112 0 16,-28 0-1,-29 0 1,-55 0-16,28 0 0,0 0 16,-28 0-1,56 0 1,-29 0-16,29 0 31,-56 0-31,0 0 63,0 0-48,28 0-15,-28 0 16,55 0-16,-27 0 15,28 0 1,56 0-16,-112 0 31,-1 0 47,1 0-78,28 0 16,0 0 0,0 0-1,-28 0-15,0 0 0,0 0 63,0 0-32,0 0-31,-1 0 125,1 0-109</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19:22.8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4495 9665 0,'28'0'141,"0"0"-110,0 0 0,0 0-15,0 0 0,0 0-1,0 0-15,-1 0 16,1 0-16,0 0 15,0 0-15,28 0 16,-28 0-16,0 0 16,0 0-16,28 0 15,-28 0 1,-1 0 0,1 0-16,0 0 0,0 0 15,56 0 1,-28 0-16,0 0 15,-28 0 1,83 0 0,-27 0-16,0 0 15,-28 0 1,-1 0-16,1 0 16,-28 0-1,0 0 1,28 0-1,-28 0 1,0 0-16,0 0 16,0 0-16,55 0 15,-27 0 1,0 0-16,0 0 16,-28 0-16,0 0 15,28 0 1,-1 0-1,-27 0-15,0 0 32,0 0-1,0-28-15,0 28-1,28 0 1,-28 0-16,28 0 15,0-28 1,27 0 0,29 28-1,-84 0-15,-28-28 32,28 28 14,0 0-30,0 0-16,251 0 47,-140 0-31,-111 0-1,0 0 1,0 0-1,0 0 1,56 0-16,-56 0 16,0 0-1,28 0 1,-29 0-16,1 0 16,0 0-16,0 0 15,0 0 1,56 0-1,28 28-15,-29 0 32,-27-28-32,0 0 15,0 28 1,0-28-16,-28 0 0,0 0 16,-1 0-1,1 0 1,0 0-16,28 0 15,28 0 1,-56 0 0,56 0-1,-57 0 95,1 0-110,28 28 15,0 0 1,-28-28-16,56 0 16,27 27-16,-83-27 15,28 0 1,-28 28-1,0-28 1,0 0 0,0 0 77,0 0-77,0 0 0,0 0-1,0 0-15,-1 0 16,1 0 15,0 0 47,0 0-62,0 0 15,0 0 0,0 0-15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2:23.0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6059 11871 0,'83'0'485,"1"0"-485,56 0 15,-84 0 1,-1 0-16,1 0 125,-28 0-109,0 0-16,0 0 15,0 0-15,28 0 16,-28 0-16,0 0 78,27 0-47,-27 0-31,0 0 16,0 0 0,0 0-16,0 0 15,0 0 220,0 0-220,28 0-15,-28 0 16,83 0-1,-83 0-15,28 0 172,0 0-156,28 0-16,-29 0 16,-27 0-1,56 0 95,0 0-110,0 0 15,-1 0 1,29 0-16,-56 0 15,0 0 1,-28 0 78,0 0-94,0 0 15,83 0 1,-83 0 0,0 0-16,56-28 15,-56 28 1,0 0-16,28 0 16,-29 0 46,1-28-46,28 28-1,-28 0 1,28 0-16,-28 0 31,0 0-31,0 0 16,0-28-1,0 28-15,-1 0 16,1 0 0,0 0-1,0 0 1,28 0-16,0 0 31,-28 0-31,56 0 16,-29 0-1,1 0 1,-56-27 0,28 27 62,0 0-47,0 0 16,0 0 31,0 0-47,0 0 16,0 0 0,0 0-31,0 0-1,-1 0 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2:55.4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9800 11760 0,'28'0'406,"0"0"-359,0 0-31,0 0 15,-1 0-15,1 0-1,0 0 1,0 0 0,28 0-1,-28 0 1,0 0 0,0 0-1,0 0-15,0 0 16,0 0-1,-1 0 1,1 0 0,0 0-1,0 0 110,28 0-109,-28-28 0,0 28-16,0 0 15,0 0 63,0 0-78,0-28 32,0 28-17,-1 0-15,1 0 156,0 0-140,0 0 47,0 0 124</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3:02.9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11028 11704 0,'28'0'16,"0"0"156,0 0-172,28 0 15,56 0-15,-57 0 16,1 0-16,-28 0 16,0 0-16,28 0 15,-28 0-15,0 0 125,56 0-109,-29 0-1,1 0-15,-28 0 16,0 0-16,0 0 125,0 0-125,28 0 16,-28 0-16,27 0 15,-27 0-15,0 0 16,0 0 78,0 0-94,0 0 15,0 0 1,28 0-16,-28 0 16,0 0-1,0 0 1,0 0-1,-1 0 1,1 0-16,0 0 16,0 0 15,0 0-15,0 0-16,28 28 15,0-28-15,0 0 31,-29 0-15,29 0-16,-28 0 16,0 0 15,0 0 16,0 0-47,0 0 15,28 0 1,-28 0 0,0 0-1,0 0-15,-1 0 0,1 28 16,0-28 0,28 0-1,-28 0-15,0 0 141,-28 27 937</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5:50.7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8180 8212 0,'28'0'141,"0"0"-48,28 0-77,0 0 93,28 0-93,0 0-16,55 0 47,-111 0 0,56 28 0,27 0-1,-83-28 1,28 0 0,0 0 0,0 0 16,56 0-1,-84 0 63,83 28-62,-55-28-17,-28 0 1,84 28 0,-84-28 16,-1 0-16,29 0-16,-28 0 16,0 0-32,0 0 673</inkml:trace>
</inkml:ink>
</file>

<file path=ppt/ink/ink2.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1:35.5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18846 8827 0,'28'0'719,"0"0"-688,0 0 0,0 0 16,-1 0 0,1 0 0,0 0 0,0 0-16,0 0 0,0 0 1,0 0-17,0 0 32,0 0 0,0 0 0,0 0 15,0 0 1,-1 0 31,1 0-79,0 0 17,0 0 61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6:27.3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8208 9078 0,'0'-28'266,"28"28"-173,0 0-46,0 0 141,0 0-157,0 0 31,0 0-46,0 0 109,28 0-94,-28 0-15,0 0 93,139 0-77,-27 0-1,-85 0 0,-27 0 94,28 0-94,-28 0 1,0 0 61,28-28-61,0 28 14,-28 0-30,0 0 31,0 0-16,-1 0 0,1 0 79,0 0-79,0 0 0,0 0 47,28 0-46,-28 0 108,0 0-108,0 0-17,0 0 32,0 0 31,-1 0 110</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6:57.7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9800 9860 0,'28'0'187,"28"0"-171,27 0 15,1 0-15,0 0 15,55 0-16,-83 0 1,84 0 0,-84 0 15,28 0 0,27 0 0,57 0 1,-1 0-1,29 28 0,-85-28 0,85 28 1,-57 0-1,141 0 47,-253-28 47,57 0-94,112 0 1,-140 0-1,-1 0 0,57 0 0,28 0 1,-29 0-1,29 0 0,139 0 16,-83 0-16,-141 0 0,29 0 1,-28 0 77,0-28-62,-28 28 0,0 0-32</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7:34.4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14490 9804 0,'28'0'422,"0"0"-375,0 0-32,0 0 32,0-28-31,0 28 78,0 0 15,0 0 16,0 0-109,0 0 15,-1 0 141,141 0-141,-112 0 0,-28 0 0,0 0 32,0 0-47,27 0 15,1 0 0,-28 0 0,28 0 32,84 0-32,-1 0 0,-83 0-15,-28 0 187,140 0-172,-113 0-15,113 0 15,-140 0 79,28 0-79,27 0-16,-27 0 17,56 0 15,-84 0-32,0 0 563,28 0-578,-1 0 16,57 0 0,28 0 15,-84 0-16,-29 0 110,57 0-93,0 0-1,-56 0 63,56 0-79,111 0 32,-55 0-16,-57 0 1,29 0-1,0 0 16,-28 0 0,-57 0 0,169 0-16,55 0 0,-167 0 16,-28 0-31,28 0 30,-1 0-14,-27 0-1,28 0 0,-28 0 16,0 0 31,-1 0-62,85 0 15,-28 0-15,27 0 31,-83 0-32,28 0 16,-56 0 1,28 0-17,-28-28 17,27 28 14,1-28-14,28 28-17,-56 0 79,0 0 3281,0 0-1156,0 0-2110,-28-27-46,28 27-1,0 0-46,-1 0 62,1 0-47,0 0 16,0 0 0,0-28-31,28 28 30,28 0-14,-56 0-1,0 0 16,0 0-32,-1-28 17,29 28-1,-28 0 141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7:42.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20968 9832 0,'28'0'125,"0"0"16,-1 0-126,1-28 17,0 28 46,0 0 0,0 0-47,0 0 0,0 0 1,56 0-1,0 0 16,-57 0 140,29 0-171,28 0-1,-56 0 17,0 0 15,0 0-32,56 0 1,55 0 31,-55 0-16,-56 0 0,0 0 0,56 0 1,27 0-1,-83 0 16,0 0-32,28 0 17,56 0 15,-85 0-16,29 0 0,28 0 0,0 0 16,-28 0-16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7:53.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9800 10558 0,'28'0'125,"0"0"-78,28 0-31,83 0 15,-27 0 0,-56 0-31,83 0 32,-27 0-1,0 0 0,-84 0-31,83 0 31,-27 0 32,-56 0-63,251 0 31,28 0 16,-111 0-16,-113 0 0,113 0 1,-29 0-1,-111 0 0,84 0 16,-56 0-16,-29 0 1,-27 0 93,224 0-94,-1 28 16,-139 0-16,-85-28 16,113 0-32,55 0 17,-55 0-1,-112 0 31,84 0-15,-29 0-15,-55 0 93,112 0-94,-28 0-16,-1 0 32,-83 0-15,0 0 61,0 0 1,0 0-63,0 0 79,0 0 15</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8:05.0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15188 10558 0,'28'0'235,"56"0"-204,56 56 0,-57-56-15,29 0 15,-84 0-31,0 0 16,112 0 31,-113 0 31,29 0-78,140 0 47,-57 0-16,-83 0 63,56 0-63,-1 0 0,-27 0-15,-56 0 31,168 0 0,-168 0-47,55 0 31,1 0 0,-56 0-15,28 0 31,83 0-16,29 0 0,-112 0 0,-28 0 1,0 0-1,167 0 0,-83 0-15,-84 0 31,55 0-1,-55 0-30,56 0 15,-56 0 1,28 0-1,0 0 0,0-28 0,-1 28-15,85 0 31,55 0-16,-27 0 0,-56 0 1,-84 0-32,-1 0 46,29 0 1,112 0-15,-112 0-32,167 0 46,-111 0 1,-1 0-15,141 0-1,-85 0 0,57-28 0,-1 28 1,-84 0-1,-27 0 0,-56 0 32,111 0-32,57 0 16,-196 0 31,28 0-63,27 0 17,141 0-1,-1 0 0,-139 0 0,0 0 1,195 0-1,-140 0 16,29 0-16,-28 0-15,-1 0 31,-55 0-16,-56 0-31,83 0 31,57-28 0,27 28 1,113 0 14,-141 0 1,-83 0-15,-56 0-17,0 0 79,0 0-94,55-27 31,-55 27 16,0 0 0,0 0 78</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8:33.8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8236 12095 0,'28'0'266,"140"0"-235,139 0 16,-279 0-16,0 0 78,55 0-93,29 0 15,-56 0 0,-28 0 63,28 0-63,0 0-31,83 0 32,-55 0-1,0 0 0,-56 0 32,55 0 15,85 0-47,27 28 16,-167-28 62,307 28-77,-279 0 61,0-28-61,-28 0-32,307 0 93,-307 0 1,56 0-31,-29 0-32</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29:30.9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15160 12179 0,'28'0'15,"0"0"1,0 0 62,0 0-47,0 0-15,0 0 31,0 0-32,84 0 17,55 0-1,-83 0 0,-28 0 0,-28 0 63,0 0-94,-1-28 31,1 28-15,0 0 47,56 0-32,56 0 0,-1 0 0,-55 0 16,-56 0 16,111 0-32,113 0 0,-85 28 0,-139-28 1,112 0-1,27 0 0,-139 0-15,0 0 15,28 0 0,112 0 1,-57-28-1,-27 28 0,-56 0 78,0 0-62,56 0-31,-57 0-16,1 0 31,0 0 0,0 0 48,0 0-33,0 0-30,56 0 31,-56 0 0,0 0 15,0 0-30,0 0-1,-1 0 0,1 0 0</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0:03.5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9772 13715 0,'28'0'437,"0"0"-421,0 0 15,0-28 1,0 28 61,27 0-61,1 0-17,0 0 16,56 0 1,-84 0 61,83 0-61,-55 0-32,140 0 47,-113 0-16,1 0 0,-56 0 0,0 0 47,0 0-62,56 0 15,83 0 1,-139 0 30,0 0-46,112 0 15,55 0 0,-139 0 0,-28-28-15,56 28 15,55 0 1,-83 0 14,-28 0 1,111 0-15,57 0-1,-168 0 16,0 0-16,0 0-15,167 0 30,-83 0-14,-28 0-1,-1 0 0,-27 0-31,84 0 47,-56 0-16,-29 0 1,29 0-1,28-28 16,-84 28-16,0 0 0,0-28-15,111 28 15,-83 0 16,84-28-16,-1 28 0,57-28 1,-168 28-17,195 0 126,-195 0-141,139 0 47,-27 0-16,-56 0 0,-56 0 1,139 0-1,29 0 0,-57 0 0,-111 0 47,0 0-31,0 0-15,0 0-1,0 0 0,83 28 0,-27-28 16,-56 0-16,0 0 1,28 0 15,-28 0-47,28 0 31,-28 0 31,55 0-15,57 0-31,-56 0 15,-56 0 78,0 0 32</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0:08.9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18511 13799 0,'28'0'15,"0"0"64,-28-28-17,55 28-31,-27 0 1,0 0-1,28 0 0,56 0 0,0 0 1,27 0 14,-55 0-30,-28 28-16,139-28 31,-83 0 1,-84 0 61,0 0-77,0 0 15,0 0 0,55 0 1,1 0-1,-56 0 0,0 0 0,195 0 32,-55 0-16,-112 0-32,-28 0 32,83 0-15,85 0-1,-1 0 0,-139 0 0,28 0 16,139 0 0,-195 0-47,56 0 31,-56 0 94,0 0-78,27 0-16,29 0 16,-28 0-31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3:39.0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13876 11620 0,'28'0'703,"0"0"-625,0 0 0,0 0 63,0 0-79,0 0 94,0 0-109,-1 0 0,1 0 16,0 0 15,0 0 31,0 0-78,0 0 32,0 0 62,0 0-78,0 0 15,0 0 1,0 0-16,0 0 31,0 0-16,-1 0-15,1 0 78,0 0 313,0 0-345</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0:13.1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16696 13715 0,'28'0'109,"28"0"-93,-28 0 15,0 0 47,0 0-46,55-28-1,-55 28 0,0 0-15,0 0 46,0 0-46,84 0 15,-29 0 16,-55 0-16,0 0 1,84 0-1,55 0 0,-139 0 0,0 0 47,0 0-62,0 0 0,0 0 15,0 0 16,0 0-16,0 0-15,0 0 77,0-28-77,0 28 15,-1 0 1,1 0 30,0 0-15,0 0-31,0 0 15,0 0 219,0 0-110,0 0-108,0 0-1,0 0-15,0 0 15</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4:09.2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9409 12737 0,'28'0'281,"0"0"-266,0 0 17,0 0-32,27 0 31,-27 0 0,84 0 47,-84 0-46,0 0 61,279 0-46,-251 0 0,-28 0-16,56 0 1,-57 0 30,1 0 1,0 0-48,168 0 48,-57 0-16,-111 0 62,56 0-47,-28 0-15,-28 0 31,0 0-62,139 0 47,-139 0 46,56 0-93,56 0 30,-113 0-46,85 0 47,-84 0 156,167 0-156,-55 0-15,0 0 14,-112 0 126,27 0-125,-27 0 78,28 0-94,-28 0 1,0 0-1,140 0 0,-1 0 16,-111 0 16,111 0-17,-139 0-46,0 0 32,0 0 30,0 0-15,28 0 0,0 0 47,83 0-47,-55 0-16,28 0 0,-84 0-15,0 0 31,0 0-1,-1 0 64,1 0-95,0 0 48,0 0-32,0 0 94,0 0-94,56 0 32,-56 0-16,0 0 156,83 0-172,-55 0 16,0 0-16,-28 0 1,56 0-1,-1 0-16,29 0 48,-84 0 15,0 0 16</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4:27.0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19293 13380 0,'27'0'141,"1"0"-110,0 0 0,0 0 32,0 0-32,0 0-15,0 0 15,0 0 47,-28-28-62,28 28 15,0 0 32,28 0-32,-56-28 63,55 28-48,1 0-14,0 0-1,-28 0 0,0 0 32,0 28-32,28-28-15,-28 0 30,0 0-14,-1 0-1,57 0 0,-56 0-31,196 28 31,-85-28 16,-55 0-31,55 0 15,-55 0 16,-56 0 0,28 0-31,28 28 15,-1-28 47,-27 0-47,-28 0-31,0 0 16,0 27 31,0-27 31,0 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4:32.4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15188 13435 0,'28'0'156,"28"-27"-125,56 27-15,-28 0 0,-1 0 15,-55 0 0,0 0 47,251 0-31,-167 0-16,-56 0 1,-56-28 15,28 28-32,56 0 16,-1-28 1,-27 28-1,-28 0 47,140 0-31,-85 0-31,-27 0 30,-28 0 64,28 0-63,56 0 0,-84 0-32,-1 0 126,29 0-110,0 0 0</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4:37.7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8655 14078 0,'28'0'47,"0"0"-32,-28-28 17,28 28-17,56-28 17,-1 28-1,1 0 0,0 0-15,-28 0 15,-28 0 16,55 0-16,364 0 0,-391 0-31,223 0 47,-251 0-31,168 0 46,-169 0-62,29-28 47,-28 28-16,140-28 16,-140 28-15,55 0 46,57 0-47,-112 0 172,28 0-172,-28 0-31,139 0 32,-111 0-1,-28 0 156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4:41.6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11754 14050 0,'28'0'125,"0"0"-62,0 0-32,0 0 0,0 0-15,0 0 0,0 0-16,55 0 31,-27 0 0,-28 0 47,0 0-46,112 0 14,-84 0-14,-29 0 46,29 0-63,-28 0 32,0 0 47,0 0-63,28 0 1,-28 0-1,0 0 94,0 0 47,0 0-141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17T00:36:53.5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7845 14078 0,'56'0'141,"196"0"-110,-29 0-15,-195 0-16,28-28 31,27 28 0,141 0 1,-140 0-1,-1 0 63,141 0-63,27 0-15,-223 0 30,0 0-14,167 0-1,29 0 0,-196 0 0,-1 0 16,57 0-31,195 0 15,-139 0 16,-84 0-16,83 0-15,-83 0-16,84 0 31,-28 0 0,-29 0 1,1 0-1,28 0 0,-84 0-31,111 0 31,-27 0 1,-28 0-1,-56 0-31,55 0 31,-55 0-31,112 0 47,27 0-31,-27 0 15,28 0 0,-1 0 0,1 0 1,-85 0-1,57 0-15,0 0 30,27 0-14,56 0-17,-83 0 17,28 0 14,-141 28-14,57-28-1,56 28-15,-1 0 30,392 84 33,-336-112-64,392 83 63,-559-83 16,-1 0-47,29 0-31,-28 0-16,140 0 31,-29 0 0,-111 0-15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49:31.881"/>
    </inkml:context>
    <inkml:brush xml:id="br0">
      <inkml:brushProperty name="width" value="0.05" units="cm"/>
      <inkml:brushProperty name="height" value="0.05" units="cm"/>
      <inkml:brushProperty name="color" value="#ED1C24"/>
      <inkml:brushProperty name="ignorePressure" value="1"/>
    </inkml:brush>
  </inkml:definitions>
  <inkml:traceGroup>
    <inkml:annotationXML>
      <emma:emma xmlns:emma="http://www.w3.org/2003/04/emma" version="1.0">
        <emma:interpretation id="{F5FA2AA3-7E4B-46D5-AEB1-6B8A34F20EA8}" emma:medium="tactile" emma:mode="ink">
          <msink:context xmlns:msink="http://schemas.microsoft.com/ink/2010/main" type="inkDrawing" rotatedBoundingBox="4923,13110 8511,8663 9037,9088 5450,13534" semanticType="callout" shapeName="Other"/>
        </emma:interpretation>
      </emma:emma>
    </inkml:annotationXML>
    <inkml:trace contextRef="#ctx0" brushRef="#br0">1 4435,'0'-6,"0"-9,6-1,2-5,0-4,5 1,0-1,-2-2,3 2,-1 1,-2-3,3 3,-1 0,4 4,-2-1,4-4,-2-3,3-3,-2-3,1-1,5-2,-2-1,1 7,-3 2,2 6,-4 0,2 5,4 5,-3-2,-4-4,1 1,-3-3,3-3,-3-5,4 3,4 6,-2-1,-4-1,1-5,-2-3,2 3,-2 0,-4-2,3 5,-2-1,4-2,5 4,-2-1,3-2,-3-3,1 3,-2 0,1 4,4 0,-2-3,1 3,-3-1,1 4,-3-2,2 3,-3-2,3 3,-3-2,2 2,-2-3,3-3,-3-5,2 3,-1-1,1 4,17-19,9-3,2 7,-6 2,-4 2,4 6,-5 1,-2 6,-1 5,-6 0,-1 2,1 3,-4-2,1 0,1 2,4-3,3 1,2 1,-4-2,-2 0,-5-4,0 2,2 2,3 4,3-2,3-7,1 1,-5-4,-1-4,7-10,3 0,-4 0,-3 0,0 6,1 2,1 5,-6 0,0-3,0 4,-4-2,0-2,-4-4,1 3,-3 0,1 4,-2 0,2-3,-2-3,2-3,-2-3,3 5,-3 0,-4 0,2 4,-1 0,-4-1,-2-3,-4-3,-2-2,-1-2,-1-7,-1-2,0-1,7-4,2 0,-1 2,0 3,-3 3,5 9,1 3,-1 1,-3-1,-2-2,-1-1,-2-2,6-1,1 0,-1-1,-1 0,-2-1,-1 1,-2 0,6 7,1 1,6 6,1 1,-3-2,3 3,-1-2,-3-2,-3-4,-3-3,4 4,0 0,5 6,0 5,5 7,4 4,-1-2,1-1,4 2,3 2,3 1,-4-4,-1-1,1 1,2-4,2-1,1 3,2 2,1 3,0 3,0 0,0-4,-6-2</inkml:trace>
  </inkml:traceGroup>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49:41.132"/>
    </inkml:context>
    <inkml:brush xml:id="br0">
      <inkml:brushProperty name="width" value="0.05" units="cm"/>
      <inkml:brushProperty name="height" value="0.05" units="cm"/>
      <inkml:brushProperty name="color" value="#3165BB"/>
      <inkml:brushProperty name="ignorePressure" value="1"/>
    </inkml:brush>
  </inkml:definitions>
  <inkml:traceGroup>
    <inkml:annotationXML>
      <emma:emma xmlns:emma="http://www.w3.org/2003/04/emma" version="1.0">
        <emma:interpretation id="{A36E9217-8843-493E-83BA-3F7730A0C0B1}" emma:medium="tactile" emma:mode="ink">
          <msink:context xmlns:msink="http://schemas.microsoft.com/ink/2010/main" type="inkDrawing" rotatedBoundingBox="5338,9467 6362,12966 6048,13057 5025,9559" semanticType="callout" shapeName="Other"/>
        </emma:interpretation>
      </emma:emma>
    </inkml:annotationXML>
    <inkml:trace contextRef="#ctx0" brushRef="#br0">0 1,'6'0,"9"0,1 4,-1 5,-4 6,-4 9,4 3,-1 2,-1 5,-3 4,4 4,0-1,-1-4,4 2,-1-4,-1-2,-4-3,-2-3,4-6,0-2,-1 1,-2-1,-2 2,5 1,0 0,-1 2,-1 0,-3 1,5-1,0 1,6-5,-1-1,4-4,0 0,2 1,4-2,4 1,4-3,-4 2,0-2,-5 1,0-2,-4 2,1 2,3-1,-1 1,0 3,-2 1,-6 3,2 1,-2 0,-3 2,-4 0,-3-1,-2 1,-1 0,-2-1,1 1,-1-1,0 5,1 0,0 1,-1-2,8-4,7-8,2-1,-1 4,-4 8,-4 2,-2 15,-3 6,-2 4,0-3,-1-7,1-1,-1-6,1-3,-1-4,1-3,0-2,0-1,0-1,0 1,0-1,6-3,3-2,5 1,7-3,0 0,2-4,-2 2,1-2,3-3,-2 0,1 4,2-1,-3 2,-5 2,1 0,-4-1,-4-1</inkml:trace>
  </inkml:traceGroup>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49:54.436"/>
    </inkml:context>
    <inkml:brush xml:id="br0">
      <inkml:brushProperty name="width" value="0.05" units="cm"/>
      <inkml:brushProperty name="height" value="0.05" units="cm"/>
      <inkml:brushProperty name="color" value="#177D36"/>
      <inkml:brushProperty name="ignorePressure" value="1"/>
    </inkml:brush>
  </inkml:definitions>
  <inkml:traceGroup>
    <inkml:annotationXML>
      <emma:emma xmlns:emma="http://www.w3.org/2003/04/emma" version="1.0">
        <emma:interpretation id="{F7BA8F80-AB1C-4E9F-BF25-73FA5E7EFC20}" emma:medium="tactile" emma:mode="ink">
          <msink:context xmlns:msink="http://schemas.microsoft.com/ink/2010/main" type="inkDrawing" rotatedBoundingBox="7363,9415 8806,9467 8797,9738 7354,9686" semanticType="callout" shapeName="Other"/>
        </emma:interpretation>
      </emma:emma>
    </inkml:annotationXML>
    <inkml:trace contextRef="#ctx0" brushRef="#br0">1 29,'6'0,"9"0,7 0,7 0,4 6,4 2,7 6,3 7,-1 0,-2-4,-1-4,-3 1,-1-1,-2-3,-6 2,3 1,3-3,1-3,0-3,-6 5,-2 0,0-1,1-2,1-2,2-2,2-1,0-1,1 0,-7-6,-1-3,0-6,2 0,1-4,3-5,0-4,1 2,1-1,0 5,0 5,0 7,-6-3,-2 2,-6 3</inkml:trace>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3:52.2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14546 11620 0,'28'0'94,"0"0"-16,0 0-63,0 0 17,0 0 15,0 0-16,0 0 0,0 0 0,-1 0-15,1 0 31,0 0 15,0 0-15,0 0-16,0 0 16,0 0 0,0 0 0,0 0-16,0 0-15,0 0 46,0 0 17,0 0 46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03.656"/>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0943983E-667A-4B92-9485-74D09C2C0650}" emma:medium="tactile" emma:mode="ink">
          <msink:context xmlns:msink="http://schemas.microsoft.com/ink/2010/main" type="inkDrawing" rotatedBoundingBox="4915,11932 7765,12256 7740,12474 4890,12150" shapeName="Other"/>
        </emma:interpretation>
      </emma:emma>
    </inkml:annotationXML>
    <inkml:trace contextRef="#ctx0" brushRef="#br0">0 84,'4'0,"5"0,6 0,3 0,3 0,2 0,1 0,1 0,-1 0,3-7,3-2,-1 0,-1 2,-3 2,1-5,-2-1,-1 1,1 4,-1 1,0 2,0 2,0 1,0 0,0 0,1 1,-1-1,-4 8,-1 1,1-1,0 7,1-1,1 5,2-2,0 4,0-1,1 2,-1-2,1 2,-1-3,-3 3,-2-3,0 3,1-4,2-3,0-5,1-4,2-4,-2 0,3-2,-2-2,0 1,1 0,-1 1,1-1,-1 1,0 0,0 0,1-6,-1-4,-3-6,-3 1,2 0,0 6,2 2,0 2,1 4,1 1,0 0,1 1,-1-1,1 2,-1-2,-3 7,-2 2,0 0,-2 5,-1 1,1-4,-2 5,1-2,2-1,1 2,2 6,-2 6,-5 0</inkml:trace>
  </inkml:traceGroup>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1.942"/>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12694421-8772-48D3-8915-AFF7A6DC7DD4}" emma:medium="tactile" emma:mode="ink">
          <msink:context xmlns:msink="http://schemas.microsoft.com/ink/2010/main" type="inkDrawing" rotatedBoundingBox="6699,12257 6714,12257 6714,12272 6699,12272" shapeName="Other"/>
        </emma:interpretation>
      </emma:emma>
    </inkml:annotationXML>
    <inkml:trace contextRef="#ctx0" brushRef="#br0">0 1</inkml:trace>
  </inkml:traceGroup>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2.663"/>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88B50946-4B5A-47B8-A38F-CD0CF9EFBBCC}" emma:medium="tactile" emma:mode="ink">
          <msink:context xmlns:msink="http://schemas.microsoft.com/ink/2010/main" type="inkDrawing" rotatedBoundingBox="6699,12257 6714,12257 6714,12272 6699,12272" shapeName="Other"/>
        </emma:interpretation>
      </emma:emma>
    </inkml:annotationXML>
    <inkml:trace contextRef="#ctx0" brushRef="#br0">0 1</inkml:trace>
  </inkml:traceGroup>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2.906"/>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46B19B71-E297-47DD-B924-8E0CF4DA842B}" emma:medium="tactile" emma:mode="ink">
          <msink:context xmlns:msink="http://schemas.microsoft.com/ink/2010/main" type="inkDrawing" rotatedBoundingBox="6699,12257 6714,12257 6714,12272 6699,12272" shapeName="Other"/>
        </emma:interpretation>
      </emma:emma>
    </inkml:annotationXML>
    <inkml:trace contextRef="#ctx0" brushRef="#br0">0 1</inkml:trace>
  </inkml:traceGroup>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3.713"/>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50E1FCBC-3811-4BFE-83B1-2CA331FF51A1}" emma:medium="tactile" emma:mode="ink">
          <msink:context xmlns:msink="http://schemas.microsoft.com/ink/2010/main" type="inkDrawing" rotatedBoundingBox="6846,12257 6861,12257 6861,12272 6846,12272" shapeName="Other"/>
        </emma:interpretation>
      </emma:emma>
    </inkml:annotationXML>
    <inkml:trace contextRef="#ctx0" brushRef="#br0">0 1</inkml:trace>
  </inkml:traceGroup>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4.005"/>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C1F5EF27-7725-4C5F-91F8-71DC8CABDB45}" emma:medium="tactile" emma:mode="ink">
          <msink:context xmlns:msink="http://schemas.microsoft.com/ink/2010/main" type="inkDrawing" rotatedBoundingBox="6846,12257 6861,12257 6861,12272 6846,12272" shapeName="Other"/>
        </emma:interpretation>
      </emma:emma>
    </inkml:annotationXML>
    <inkml:trace contextRef="#ctx0" brushRef="#br0">0 1</inkml:trace>
  </inkml:traceGroup>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4.347"/>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7EB61FAD-1C2A-4E1A-89F7-80BFEE42A978}" emma:medium="tactile" emma:mode="ink">
          <msink:context xmlns:msink="http://schemas.microsoft.com/ink/2010/main" type="inkDrawing" rotatedBoundingBox="6846,12257 6861,12257 6861,12272 6846,12272" shapeName="Other"/>
        </emma:interpretation>
      </emma:emma>
    </inkml:annotationXML>
    <inkml:trace contextRef="#ctx0" brushRef="#br0">0 1</inkml:trace>
  </inkml:traceGroup>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0T18:50:24.908"/>
    </inkml:context>
    <inkml:brush xml:id="br0">
      <inkml:brushProperty name="width" value="0.05" units="cm"/>
      <inkml:brushProperty name="height" value="0.05" units="cm"/>
      <inkml:brushProperty name="color" value="#808080"/>
      <inkml:brushProperty name="ignorePressure" value="1"/>
    </inkml:brush>
  </inkml:definitions>
  <inkml:traceGroup>
    <inkml:annotationXML>
      <emma:emma xmlns:emma="http://www.w3.org/2003/04/emma" version="1.0">
        <emma:interpretation id="{C0B745FC-BA69-470E-B9B0-5AD5E793F171}" emma:medium="tactile" emma:mode="ink">
          <msink:context xmlns:msink="http://schemas.microsoft.com/ink/2010/main" type="inkDrawing" rotatedBoundingBox="7140,12478 7155,12478 7155,12493 7140,12493" shapeName="Other"/>
        </emma:interpretation>
      </emma:emma>
    </inkml:annotationXML>
    <inkml:trace contextRef="#ctx0" brushRef="#br0">1 0</inkml:trace>
  </inkml:traceGroup>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7-02-21T16:59:23.318"/>
    </inkml:context>
    <inkml:brush xml:id="br0">
      <inkml:brushProperty name="width" value="0.05" units="cm"/>
      <inkml:brushProperty name="height" value="0.05" units="cm"/>
      <inkml:brushProperty name="color" value="#6511A0"/>
      <inkml:brushProperty name="ignorePressure" value="1"/>
    </inkml:brush>
  </inkml:definitions>
  <inkml:traceGroup>
    <inkml:annotationXML>
      <emma:emma xmlns:emma="http://www.w3.org/2003/04/emma" version="1.0">
        <emma:interpretation id="{D3FD5142-585A-492A-8926-2D66520599AA}" emma:medium="tactile" emma:mode="ink">
          <msink:context xmlns:msink="http://schemas.microsoft.com/ink/2010/main" type="inkDrawing" rotatedBoundingBox="13274,14482 14650,13182 14904,13450 13528,14751" semanticType="callout" shapeName="Other"/>
        </emma:interpretation>
      </emma:emma>
    </inkml:annotationXML>
    <inkml:trace contextRef="#ctx0" brushRef="#br0">1 1432,'6'0,"8"0,9 0,0-7,2-1,-3-6,1-1,-3-4,0 2,-2-4,-4-3,1 2,-2-2,4 4,-2-2,3-3,-1-3,2 3,-1-1,1 4,-1 0,2 3,3-1,5 3,-2-2,-1 2,4-2,1 2,-3-2,-1 1,3 5,-5-2,0 1,3 4,-4-4,0 2,4 2,-4-4,1 2,2 1,3 4,-3-4,1 1,0 1,4-4,2-6,-5-5,-1 0,-4-1,-7-3,-6-3,2 4,-1 0,-3-2,4 5,-1 0,-1-3,-3-2,-3-4,5 5,0 1,-1-2,-2-1,-2-3,-1-2,-2 0,-1-2,0 0,-1 0,1 6</inkml:trace>
  </inkml:traceGroup>
</inkml:ink>
</file>

<file path=ppt/ink/ink49.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7:22.2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12703 6592 0,'28'0'234,"0"0"-187,0 0-31,0 0 15,0 0 0,0 0-15,0 0-1,0 0 1,0 0 15,0 0-15,0 0-1,0 0 1,-1 0 15,1 0 16,0 0 0,0 0 78,112 0-78,-112 0-16,-28-28 0,28 28 1,0 0-1,-1 0-15,1 0 15,0 0 16,0 0 0,0 0-16,0 0-16,0 0 1,28 0 15,56 0 157,-85 0-32</inkml:trace>
</inkml:ink>
</file>

<file path=ppt/ink/ink5.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3:58.3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15216 11592 0,'28'0'282,"0"0"-267,0 0 48,0 0-32,0 0 16,0 0 0,0 0 0,0 0 0,0 0-1,-1 0-14</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7:25.0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17869 6564 0,'28'0'93,"-1"0"-46,1 0-15,28 0-17,28 0 16,-28 0-15,-28 0 0,28 0-1,-28 0 1,-1 0 15,169 0 16,-140 0-31,-28 0 15,27 0 0,-27 0 16,112 0 156,-112 0-172,0 28 1,0-28-1,0 0 31,0 0-15,0 0-15,-28 28-1,27-28-31,1 0 15,0 0 189</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8:26.8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21805 8575 0,'28'0'94,"0"0"-47,28 0 0,-28 0-16,0 0-15,0 0-1,251 0 110,-195 0-125,-56 0 32,27 0-17,29 0 1,-28 0 15,0 0-15,-28 0-1,0 0 1,0 0-16,28 0 16,-1 0-1,-27 0-15,84 0 31,-28 0-15,195-28 31,-195 28-16,-56 0-15,0 0-16,-1-28 15,113 28 32,-112 0-15,56-28 124,111 0-156,168 1 15,-335-1 1,0 28 62,84 0-15,-57 0-16,-27 0-32,0 0 32,56 0 62</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8:52.9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18762 8603 0,'28'0'328,"0"0"-265,0 0-32,0 0 0,83 28 47,-83-28-62,56 0 0,-56 0-1,0 0 1,112 0 0,-1 0 15,1 0 16,-84 0-16,-1 0 0,113 0 16,-140 0-31,56 0 15,-1 0-15,29 0 30,-56 0-14,-28 0 93,111 0-125,-111 0 47,-56 0 781,-139 0-703,139 0-125</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8:58.1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19656 8659 0,'27'0'531,"1"0"-374,28-28-64,-28 28-77,0 0 0,0 0-1,0 0 17,28-28 14,-28 28-46,0 0 16,-1 0-16,1 0 16,0 0-1,28 0 1,-28 0 0,28 0 30,-28-28-30,28 28 31,-28 0-16,0 0 32,195-28 77,-195 28-140,0 0 16,28 0 0,-29 0-1,1 0 16,0 0-15,0 0 47,0 0-48,0 0 1,28 0 15,-28 0-31,0 0 16,0 0-1,0 0 1,-1 0 15,1 0 16,84 28 156,-84-28-203,0 0 31,28 0 1,-28 0-17,28 0 17,-29 0-1,1 0 16,0 0 0,0 0-16,0 0 109</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9:10.1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9716 9385 0,'0'-28'0,"28"28"0,0 0 172,0 0-15,28 0 46,-28 0-125,0 0-63,-1 0 1,1 0 109,0 0-78,0 0-16,0 0-15,28 0-1,-28 0 17,0 0-1,139 0 141,-139 0-172,0 0 31,0 0 0,0 28-15,0-28 31,56 0 15,-56 0-46,0 0 0,-1 0 30,1 28-14,0-28-1,28 0 125,0 0-156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9:17.3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11140 9329 0,'28'0'328,"0"0"-312,0 0-16,28 0 31,-28 0-15,-1 0-1,1 0 64,252 0 46,-253 0-125,85 0 78,84 0 219,-141 0-297,-27 0 31,0 0 47</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09:29.8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17031 8547 0,'28'0'187,"0"0"-124,0 0-48,28 0 17,-28 0-17,111 0 32,-111 0-31,56 0-1,-28 0 1,-28 0 0,0 0-1,-1 0 1,85 0 15,-56 0 63,-28 0 78,363 0-157,-363 0-15,0 0 16,0 0 15,-1 0-15,85 0 62,-84 0-78,0 0 31,0 0-31,0 28 31,0-28-31,0 0 172,167 0-172,-139 0 16,-28 0 15,0 0 63</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10:03.7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12703 11341 0,'0'-28'31,"28"28"235,0 0-266,0 0 62,0 0-30,0 0 14,0 0-14,0 0-17,0 0-15,0 0 16,0 0 15,0 0-15,0 0-1,-1 0 1,1 0 250,112 0-266,55 0 0,-167 0 15,0 0 17,0 0-1,0 0-16,0 0 1,0 0 0,0 0 15,28 0-15,27 0-1,-55 0 1,0 0-1,0 0-15,28 0 16,28 0 15,-28 0 172,223 0-203,56-28 0,-223 28 16,-85 0 0,1 0 15,0 0-31,0 0 31,0 0 0,0 0-31,28-28 16,-28 28 0,111-28 93,-83 28-93,0 0 15,112 0 203,27 0-234,-167 0 32</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10:20.7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27613 11341 0,'111'0'422,"113"-28"-422,-196 28 15,27 0 16,-27-28-15,0 28 0,0 0-16,0 0 15,0 0 1,0 0 0,0 0-1,56 0 16,-56 0-15,-1 0 0,1 0-16,0 0 15,0 0 282,391 0-297,-391 0 31,0 0 94,0 0-109,0 0 15,167 56 157,-167-56-157,0 0 0,0 0 1,0 0 2327,0 27-2343,0-27-1,0 0-15,27 0 16,-27 0-1,28 28 17,0-28-17,-28 0 17,0 0-17,0 0 126,0 0-126,0 0 17,139 0 155,-111 0-171,-28 0 187,0 0-187,0 0 15,0 0-16</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10:40.1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20326 12123 0,'28'0'406,"-1"0"-374,1 0-17,0 0 95,0 0 30,56 0-140,-56 0 16,0 0 0,0 0-1,0 0 1,27 0-1,-27 0-15,0 0 32,0-28-17,0 28 32,0 0 0,0 0 0,0 0-31,0 0-1,0 0 16,0 0 2251,0 0-2032,55 0-141,-55 0-62,0 0-16,140 0 32,-140 0-1,-28-28-31,28 28 1,55 0-17,-55 0 17,28 0-17,-28 0 48,0 0 93,84-28-140,-85 28 15,1 0 0,0-28 0,56 28 16,-56 0-31,0 0 15,0 0-15,-28-28-1,28 28 48,0 0-32,0 0-15,27 0 62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06.2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15523 11592 0,'28'0'485,"0"0"-470,0 0 32,0 28-47,0-28 16,0 0 15,0 0 47,0 0-31,0 0 31,0 0 110,-28 28 562</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11:10.7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6142 11983 0,'28'0'406,"0"0"-374,0 0-17,0 0 1,0 0 156,84 0-141,-84 0-15,-1 0 15,1 0 391,0 0 671,0 0-1077,0 0 15,0 0-31,0 0 16,28 0 0,-28 0-1,0 0 157,0 0-141,251 0 110,-251 0-125,55 0 30,141 56 1,-196-56-31,0 0 31,0 0-32,27 0 1,253 28 62,-253-28 63,-27 0-126,28 0 1,-28 0 0,0 28 15,0-28-31,28 0 47,-28 0 78,0 0-47,-1 0-47,1 0 16,0 0 234</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2-23T19:12:03.1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22112 13994 0,'28'0'1859,"0"0"-1812,0 0-16,0 0-15,0 0 15,0 0 16,28 0-16,111 28 32,-139-28-32,0 0 32,0 28-48,28-28 1,-28 0-1,28 0 1,55 28 15,-83-28-15,28 0 0,-28 0-1,0 0 1,0 0-1,28 0 17,-28 0-17,27 0-15,-27 0 16,0 0 0,0 0-16,28 0 15,-28 0 16,28 0-15,-28 0-16,56 0 16,-57 0-1,85 0 110,-84 0-109,0 0 0,0 0 30,84 0 1,-29 0-31,1 0 0,-56 0 15,0 0 0,0 0-15,0 0-1,0 0 1,0 0 0,55 0-1,-27 0 1,0 0-1,0 0 1,0 0 0,-28 0-1,0 0 95,27 0-110,-27 0 78,0 0-31,0 0 0,-28-28 156,28 28-156,112 0-32,-84 0-15,-29 0 16,1 0-16,0 0 15,0 0-15,0 0 16,0 0-16,0 0 16,0 0-1,0 0 48,28 0-48,-28 0-15,27 0 16,1 0 0,0 0-16,0 0 15,0 0 1,-28 0 62,0 0-62,27 0-1,29 0 1,-56 0 0,0 0 202,363 28-218,-56-28 16,-307 0-16,28 0 16,-28 0-1,27 0 16,1 0 1,-28 0-32,28 0 15,112 0 1,-57 0 0,29 0-1,-56 0 1,-29 0-1,85 0 1,-112 0 0,0 0-16,28 0 15,27 0 1,-27 0 0,0 0-1,28 0 1,-28 0-1,0 0 1,-28 0 0,-1 0-1,281 0 110,-85 0-93,-195 0 77,0 0-78,0 0-15,0 0-1,27 0 1,-27 0 15,0 0-31,28 0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18.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16277 11704 0,'0'-28'125,"28"28"-109,0 0 15,0 0 16,0 0-31,28 0-1,-28 0 1,0 0-1,-1 0-15,1-28 16,0 28 0,0 0 15,0 0-15,0 0 30,0 0-14,0 0-17,0 0 1,0 0 0,0 0-1,0 0 1,0 0 31,-1 0-32,1 0 1,-28-28 0,28 28 15,0 0 16,0 0-32,0 0 1,-28-28 0,28 28-16,0 0 46,0 0 17,0 0-16,0 0-32,0 0 1,-1 0 0,1 0-1,-28-28 1,28 28 15,0 0 0,0 0-15,0 0 0,0 0 15,0 0 0,0 0-15,0 0-1,0 0 1,0 0 15,0 0-15,-1 0 31,1 0-16,0 0 0,0 0-15,0 0 0,0 0 15,0 0 0,0 0-15,0 0 15,0 0-15,0 28-1,83 0 16,-83 0-15,0-28-16,0 0 16,0 0 93,0 0-15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21.9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15858 11620 0,'28'0'16,"0"-28"109,0 28-16,0 0-62,0 0 0,0 0-31,0 0 30,0 0 111,0 0-1,0 0 360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in="-1080" max="1080" units="cm"/>
          <inkml:channel name="T" type="integer" max="2.14748E9" units="dev"/>
        </inkml:traceFormat>
        <inkml:channelProperties>
          <inkml:channelProperty channel="X" name="resolution" value="65.52901" units="1/cm"/>
          <inkml:channelProperty channel="Y" name="resolution" value="130.90909" units="1/cm"/>
          <inkml:channelProperty channel="T" name="resolution" value="1" units="1/dev"/>
        </inkml:channelProperties>
      </inkml:inkSource>
      <inkml:timestamp xml:id="ts0" timeString="2017-01-16T16:44:28.1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20884 11592 0,'0'-28'62,"28"28"-30,0 0 46,0 0-47,0 0 0,0 0-15,-1 0-1,1 0-15,0 0 16,0 0-16,0 0 16,0 0-1,0 0 17,0 0-1,0 0 0,0 0-15,28 0-1,-28 0 1,-1 0-16,57 28 31,-56-28-31,0 0 16,0 0-1,0 0 17,28 0-1,-28 0-15,0 0-1,27 0 1,57 0 46,-84 0 1,0 0-48,0 0 17,0 0-17,0 0-15,0 0 16,0 28 0,-1-28-16,1 0 31,0 0 0,0 0 16,0 0-16,0 0 16,0 0 0,0 0-16,0 0 32,0 0-16,0 0-1,0 0 1,-1 0 63,1 0-1,0 0-46,0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2D38C-02A9-4127-8C5C-39E56E8EE719}" type="datetimeFigureOut">
              <a:rPr lang="en-US" smtClean="0"/>
              <a:t>2/27/2017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5BC90-5713-4429-9969-706ED764BD87}" type="slidenum">
              <a:rPr lang="en-US" smtClean="0"/>
              <a:t>‹#›</a:t>
            </a:fld>
            <a:endParaRPr lang="en-US"/>
          </a:p>
        </p:txBody>
      </p:sp>
    </p:spTree>
    <p:extLst>
      <p:ext uri="{BB962C8B-B14F-4D97-AF65-F5344CB8AC3E}">
        <p14:creationId xmlns:p14="http://schemas.microsoft.com/office/powerpoint/2010/main" val="2244489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my course: Introduction to web programming for GIS applications.  My name is Mike and am the developer and instructor of this course. </a:t>
            </a:r>
          </a:p>
          <a:p>
            <a:endParaRPr lang="en-US" dirty="0"/>
          </a:p>
          <a:p>
            <a:r>
              <a:rPr lang="en-US" dirty="0"/>
              <a:t>This will not be a course where you are expected to follow along step by step. Rather I want you to listen and try to understand the big picture of how the web works especially with respect to geospatial applications.</a:t>
            </a:r>
            <a:br>
              <a:rPr lang="en-US" dirty="0"/>
            </a:br>
            <a:br>
              <a:rPr lang="en-US" dirty="0"/>
            </a:br>
            <a:r>
              <a:rPr lang="en-US" dirty="0"/>
              <a:t>I am going to be covering a lot of ground relatively quickly and it might feel a bit like drinking from a firehose.  That’s OK, we have rewind and fast forward and you can proceed as slow or as fast as you need. I want you to get just enough of everything that you leave this course with enough understanding to make informed decisions about how to proceed next.  </a:t>
            </a:r>
          </a:p>
          <a:p>
            <a:endParaRPr lang="en-US" dirty="0"/>
          </a:p>
          <a:p>
            <a:r>
              <a:rPr lang="en-US" dirty="0"/>
              <a:t>I would recommend that you listen to everything once through and then go back and review the parts that you think will be important for your specific needs.</a:t>
            </a:r>
            <a:br>
              <a:rPr lang="en-US" dirty="0"/>
            </a:br>
            <a:br>
              <a:rPr lang="en-US" dirty="0"/>
            </a:br>
            <a:r>
              <a:rPr lang="en-US" dirty="0"/>
              <a:t>I will be adding additional courses that will provide more detailed, step-by-step instructions on the following topics. Client side programming with Leaflet, Server side programming with </a:t>
            </a:r>
            <a:r>
              <a:rPr lang="en-US" dirty="0" err="1"/>
              <a:t>PostGIS</a:t>
            </a:r>
            <a:r>
              <a:rPr lang="en-US" dirty="0"/>
              <a:t>, Mobile Applications for data collection, and Mobile applications for off-line data collection.  All of those courses will assume that you are familiar with the subject material in this course.</a:t>
            </a:r>
          </a:p>
        </p:txBody>
      </p:sp>
      <p:sp>
        <p:nvSpPr>
          <p:cNvPr id="4" name="Slide Number Placeholder 3"/>
          <p:cNvSpPr>
            <a:spLocks noGrp="1"/>
          </p:cNvSpPr>
          <p:nvPr>
            <p:ph type="sldNum" sz="quarter" idx="10"/>
          </p:nvPr>
        </p:nvSpPr>
        <p:spPr/>
        <p:txBody>
          <a:bodyPr/>
          <a:lstStyle/>
          <a:p>
            <a:fld id="{BB85BC90-5713-4429-9969-706ED764BD87}" type="slidenum">
              <a:rPr lang="en-US" smtClean="0"/>
              <a:t>1</a:t>
            </a:fld>
            <a:endParaRPr lang="en-US"/>
          </a:p>
        </p:txBody>
      </p:sp>
    </p:spTree>
    <p:extLst>
      <p:ext uri="{BB962C8B-B14F-4D97-AF65-F5344CB8AC3E}">
        <p14:creationId xmlns:p14="http://schemas.microsoft.com/office/powerpoint/2010/main" val="3020181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 will that be?  Well, the first child element of the body is this one with the id of col1, and its</a:t>
            </a:r>
            <a:r>
              <a:rPr lang="en-US" baseline="0" dirty="0"/>
              <a:t> first child element is this paragraph element.</a:t>
            </a:r>
          </a:p>
          <a:p>
            <a:endParaRPr lang="en-US" baseline="0" dirty="0"/>
          </a:p>
          <a:p>
            <a:r>
              <a:rPr lang="en-US" baseline="0" dirty="0"/>
              <a:t>If you remember, earlier we said the all HTML elements have an </a:t>
            </a:r>
            <a:r>
              <a:rPr lang="en-US" baseline="0" dirty="0" err="1"/>
              <a:t>innerHTML</a:t>
            </a:r>
            <a:r>
              <a:rPr lang="en-US" baseline="0" dirty="0"/>
              <a:t> property that contains the HTML inside the tags that define the object.  </a:t>
            </a:r>
          </a:p>
          <a:p>
            <a:endParaRPr lang="en-US" baseline="0" dirty="0"/>
          </a:p>
          <a:p>
            <a:r>
              <a:rPr lang="en-US" baseline="0" dirty="0"/>
              <a:t>In this case we can see that the </a:t>
            </a:r>
            <a:r>
              <a:rPr lang="en-US" baseline="0" dirty="0" err="1"/>
              <a:t>innerHTML</a:t>
            </a:r>
            <a:r>
              <a:rPr lang="en-US" baseline="0" dirty="0"/>
              <a:t> of the paragraph tag is just simply the text “Lorem Ipsum”</a:t>
            </a:r>
          </a:p>
          <a:p>
            <a:endParaRPr lang="en-US" baseline="0" dirty="0"/>
          </a:p>
          <a:p>
            <a:r>
              <a:rPr lang="en-US" baseline="0" dirty="0"/>
              <a:t>If you didn’t remember about the </a:t>
            </a:r>
            <a:r>
              <a:rPr lang="en-US" baseline="0" dirty="0" err="1"/>
              <a:t>innerHTML</a:t>
            </a:r>
            <a:r>
              <a:rPr lang="en-US" baseline="0" dirty="0"/>
              <a:t> tag don’t sweat it.  We are going to review that slide in a few lectures and we’ll see how we can look at all the properties available on any given object using the google developer tools.</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55</a:t>
            </a:fld>
            <a:endParaRPr lang="en-US"/>
          </a:p>
        </p:txBody>
      </p:sp>
    </p:spTree>
    <p:extLst>
      <p:ext uri="{BB962C8B-B14F-4D97-AF65-F5344CB8AC3E}">
        <p14:creationId xmlns:p14="http://schemas.microsoft.com/office/powerpoint/2010/main" val="264720672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a database many ways</a:t>
            </a:r>
          </a:p>
          <a:p>
            <a:endParaRPr lang="en-US" dirty="0"/>
          </a:p>
          <a:p>
            <a:r>
              <a:rPr lang="en-US" dirty="0"/>
              <a:t>&lt;click&gt;</a:t>
            </a:r>
          </a:p>
          <a:p>
            <a:r>
              <a:rPr lang="en-US" dirty="0"/>
              <a:t>You can submit commands through a command line interface. The one that comes with PostgreSQL is </a:t>
            </a:r>
            <a:r>
              <a:rPr lang="en-US" dirty="0" err="1"/>
              <a:t>psql</a:t>
            </a:r>
            <a:r>
              <a:rPr lang="en-US" dirty="0"/>
              <a:t>.  You will need a terminal window to the host computer to do this.</a:t>
            </a:r>
          </a:p>
          <a:p>
            <a:endParaRPr lang="en-US" dirty="0"/>
          </a:p>
          <a:p>
            <a:r>
              <a:rPr lang="en-US" dirty="0"/>
              <a:t>&lt;click&gt;</a:t>
            </a:r>
          </a:p>
          <a:p>
            <a:r>
              <a:rPr lang="en-US" dirty="0"/>
              <a:t>Many database packages come with a Graphical user interface that allow you to manage the database from a windows like environment. The one that comes with most PostgreSQL installs is called </a:t>
            </a:r>
            <a:r>
              <a:rPr lang="en-US" dirty="0" err="1"/>
              <a:t>PgAdmin</a:t>
            </a:r>
            <a:r>
              <a:rPr lang="en-US" dirty="0"/>
              <a:t> III. There are also third party GUI’s available that you can use to manage your database such as </a:t>
            </a:r>
            <a:r>
              <a:rPr lang="en-US" dirty="0" err="1"/>
              <a:t>HeidiSQL</a:t>
            </a:r>
            <a:r>
              <a:rPr lang="en-US" dirty="0"/>
              <a:t>.</a:t>
            </a:r>
          </a:p>
          <a:p>
            <a:endParaRPr lang="en-US" dirty="0"/>
          </a:p>
          <a:p>
            <a:r>
              <a:rPr lang="en-US" dirty="0"/>
              <a:t>&lt;click&gt;</a:t>
            </a:r>
          </a:p>
          <a:p>
            <a:r>
              <a:rPr lang="en-US" dirty="0"/>
              <a:t>If you are accessing a database on a hosting site you will probably use a web interface such as </a:t>
            </a:r>
            <a:r>
              <a:rPr lang="en-US" dirty="0" err="1"/>
              <a:t>phpPgAdmin</a:t>
            </a:r>
            <a:r>
              <a:rPr lang="en-US" dirty="0"/>
              <a:t> which was written in PHP.</a:t>
            </a:r>
          </a:p>
          <a:p>
            <a:endParaRPr lang="en-US" dirty="0"/>
          </a:p>
          <a:p>
            <a:r>
              <a:rPr lang="en-US" dirty="0"/>
              <a:t>&lt;click&gt;</a:t>
            </a:r>
          </a:p>
          <a:p>
            <a:r>
              <a:rPr lang="en-US" dirty="0"/>
              <a:t>Custom software, such as QGIS, ArcGIS, Excel, and Access can also connect to a database and have the ability to run SQL queries.  QGIS can read as well as edit features stored in </a:t>
            </a:r>
            <a:r>
              <a:rPr lang="en-US" dirty="0" err="1"/>
              <a:t>PostGIS</a:t>
            </a:r>
            <a:r>
              <a:rPr lang="en-US" dirty="0"/>
              <a:t> which make it very useful for creating and editing GIS data. ArcGIS can only read and display </a:t>
            </a:r>
            <a:r>
              <a:rPr lang="en-US" dirty="0" err="1"/>
              <a:t>PostGIS</a:t>
            </a:r>
            <a:r>
              <a:rPr lang="en-US" dirty="0"/>
              <a:t> data. It cannot edit it although it can edit data stored in </a:t>
            </a:r>
            <a:r>
              <a:rPr lang="en-US" dirty="0" err="1"/>
              <a:t>ArcSDE</a:t>
            </a:r>
            <a:r>
              <a:rPr lang="en-US" dirty="0"/>
              <a:t> databases.</a:t>
            </a:r>
          </a:p>
          <a:p>
            <a:endParaRPr lang="en-US" dirty="0"/>
          </a:p>
          <a:p>
            <a:r>
              <a:rPr lang="en-US" dirty="0"/>
              <a:t>&lt;click&gt;</a:t>
            </a:r>
          </a:p>
          <a:p>
            <a:r>
              <a:rPr lang="en-US" dirty="0"/>
              <a:t>Finally you can access a database through your own custom web page, which is what we’ll be doing in this course. That web page will consist of a leaflet map on the client and then we’ll write server side code to submit SQL queries to the database and return the results to the client. We’ll be writing PHP but you could also use any server side technology such as Java, ASP.NET, Ruby, Node.js etc.</a:t>
            </a:r>
          </a:p>
          <a:p>
            <a:endParaRPr lang="en-US" dirty="0"/>
          </a:p>
          <a:p>
            <a:r>
              <a:rPr lang="en-US" dirty="0"/>
              <a:t>&lt;click&gt;</a:t>
            </a:r>
          </a:p>
          <a:p>
            <a:r>
              <a:rPr lang="en-US" dirty="0"/>
              <a:t>And whatever client we use will get a result from the database.  This might be indicating success or an error message.  </a:t>
            </a:r>
          </a:p>
          <a:p>
            <a:endParaRPr lang="en-US" dirty="0"/>
          </a:p>
          <a:p>
            <a:r>
              <a:rPr lang="en-US" dirty="0"/>
              <a:t>&lt;click&gt;</a:t>
            </a:r>
          </a:p>
          <a:p>
            <a:r>
              <a:rPr lang="en-US" dirty="0"/>
              <a:t>It might be a database table if you are retrieving data using a SELECT statement.</a:t>
            </a:r>
          </a:p>
          <a:p>
            <a:endParaRPr lang="en-US" dirty="0"/>
          </a:p>
          <a:p>
            <a:r>
              <a:rPr lang="en-US" dirty="0"/>
              <a:t>&lt;click&gt; </a:t>
            </a:r>
          </a:p>
          <a:p>
            <a:r>
              <a:rPr lang="en-US" dirty="0"/>
              <a:t>If your client is GIS software the result might be a feature class displayed on a map.</a:t>
            </a:r>
          </a:p>
          <a:p>
            <a:endParaRPr lang="en-US" dirty="0"/>
          </a:p>
          <a:p>
            <a:r>
              <a:rPr lang="en-US" dirty="0"/>
              <a:t>&lt;click&gt;</a:t>
            </a:r>
          </a:p>
          <a:p>
            <a:r>
              <a:rPr lang="en-US" dirty="0"/>
              <a:t>And if you are writing server side code the result you receive will probably be an array of data or objects that you process and send to the client.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148</a:t>
            </a:fld>
            <a:endParaRPr lang="en-US"/>
          </a:p>
        </p:txBody>
      </p:sp>
    </p:spTree>
    <p:extLst>
      <p:ext uri="{BB962C8B-B14F-4D97-AF65-F5344CB8AC3E}">
        <p14:creationId xmlns:p14="http://schemas.microsoft.com/office/powerpoint/2010/main" val="98944677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an overview, the process of accessing a database from a web application is this.</a:t>
            </a:r>
          </a:p>
          <a:p>
            <a:endParaRPr lang="en-US" dirty="0"/>
          </a:p>
          <a:p>
            <a:r>
              <a:rPr lang="en-US" dirty="0"/>
              <a:t>&lt;click&gt;</a:t>
            </a:r>
          </a:p>
          <a:p>
            <a:r>
              <a:rPr lang="en-US" dirty="0"/>
              <a:t>First the user interacts with a web age or a map on the web page</a:t>
            </a:r>
          </a:p>
          <a:p>
            <a:endParaRPr lang="en-US" dirty="0"/>
          </a:p>
          <a:p>
            <a:r>
              <a:rPr lang="en-US" dirty="0"/>
              <a:t>&lt;click&gt;</a:t>
            </a:r>
          </a:p>
          <a:p>
            <a:r>
              <a:rPr lang="en-US" dirty="0"/>
              <a:t>That user interaction might be submitting a form, entering a project id, selecting something from a drop down list, or clicking on the map.</a:t>
            </a:r>
            <a:br>
              <a:rPr lang="en-US" dirty="0"/>
            </a:br>
            <a:br>
              <a:rPr lang="en-US" dirty="0"/>
            </a:br>
            <a:r>
              <a:rPr lang="en-US" dirty="0"/>
              <a:t>&lt;click&gt;</a:t>
            </a:r>
          </a:p>
          <a:p>
            <a:r>
              <a:rPr lang="en-US" dirty="0"/>
              <a:t>The web page sends data to the server through a GET, POST, or AJAX request. We’ll talk about these soon enough.  This generally occurs in an event handler that you write to respond to the user interaction.</a:t>
            </a:r>
          </a:p>
          <a:p>
            <a:endParaRPr lang="en-US" dirty="0"/>
          </a:p>
          <a:p>
            <a:r>
              <a:rPr lang="en-US" dirty="0"/>
              <a:t>&lt;click&gt;A </a:t>
            </a:r>
            <a:r>
              <a:rPr lang="en-US" dirty="0" err="1"/>
              <a:t>php</a:t>
            </a:r>
            <a:r>
              <a:rPr lang="en-US" dirty="0"/>
              <a:t> script on the server receives the data, processes it into a SQL statement and sends it to the database.</a:t>
            </a:r>
          </a:p>
          <a:p>
            <a:endParaRPr lang="en-US" dirty="0"/>
          </a:p>
          <a:p>
            <a:r>
              <a:rPr lang="en-US" dirty="0"/>
              <a:t>&lt;click&gt;The database returns a result that is processed by a PHP script into a string that is sent back to the client via AJAX or simply an ECHO statement.</a:t>
            </a:r>
          </a:p>
          <a:p>
            <a:endParaRPr lang="en-US" dirty="0"/>
          </a:p>
          <a:p>
            <a:r>
              <a:rPr lang="en-US" dirty="0"/>
              <a:t>&lt;click&gt;</a:t>
            </a:r>
          </a:p>
          <a:p>
            <a:r>
              <a:rPr lang="en-US" dirty="0"/>
              <a:t>In the case of a SELECT query that returns a </a:t>
            </a:r>
            <a:r>
              <a:rPr lang="en-US" dirty="0" err="1"/>
              <a:t>recordset</a:t>
            </a:r>
            <a:r>
              <a:rPr lang="en-US" dirty="0"/>
              <a:t> as a result, you can use PHP to loop through those records and add HTML table.</a:t>
            </a:r>
            <a:br>
              <a:rPr lang="en-US" dirty="0"/>
            </a:br>
            <a:br>
              <a:rPr lang="en-US" dirty="0"/>
            </a:br>
            <a:r>
              <a:rPr lang="en-US" dirty="0"/>
              <a:t>&lt;click&gt;</a:t>
            </a:r>
          </a:p>
          <a:p>
            <a:r>
              <a:rPr lang="en-US" dirty="0"/>
              <a:t>Another possibility with spatial data is that you can use PHP to loop through the result set and create GeoJSON features</a:t>
            </a:r>
          </a:p>
          <a:p>
            <a:endParaRPr lang="en-US" dirty="0"/>
          </a:p>
          <a:p>
            <a:r>
              <a:rPr lang="en-US" dirty="0"/>
              <a:t>&lt;click&gt; </a:t>
            </a:r>
          </a:p>
          <a:p>
            <a:r>
              <a:rPr lang="en-US" dirty="0"/>
              <a:t>and finally the web page does something with the string.  &lt;click&gt;It might add the table into a div somewhere using a jQuery HTML method </a:t>
            </a:r>
          </a:p>
          <a:p>
            <a:r>
              <a:rPr lang="en-US" dirty="0"/>
              <a:t>&lt;click&gt;</a:t>
            </a:r>
            <a:br>
              <a:rPr lang="en-US" dirty="0"/>
            </a:br>
            <a:r>
              <a:rPr lang="en-US" dirty="0"/>
              <a:t>Or it may take the GeoJSON and add it to the map.</a:t>
            </a:r>
          </a:p>
          <a:p>
            <a:endParaRPr lang="en-US" dirty="0"/>
          </a:p>
          <a:p>
            <a:r>
              <a:rPr lang="en-US" dirty="0"/>
              <a:t>Lets take a look at some examples in a live demonstration </a:t>
            </a:r>
          </a:p>
          <a:p>
            <a:endParaRPr lang="en-US" dirty="0"/>
          </a:p>
          <a:p>
            <a:r>
              <a:rPr lang="en-US" dirty="0"/>
              <a:t>&lt;Web&gt;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149</a:t>
            </a:fld>
            <a:endParaRPr lang="en-US"/>
          </a:p>
        </p:txBody>
      </p:sp>
    </p:spTree>
    <p:extLst>
      <p:ext uri="{BB962C8B-B14F-4D97-AF65-F5344CB8AC3E}">
        <p14:creationId xmlns:p14="http://schemas.microsoft.com/office/powerpoint/2010/main" val="21111487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students.  This is going to be the beginning of a new section on PHP, the programming language that we are going to use for server side scripting in this course. We’ve talked quite a bit about PHP already, we know some of its history and hopefully you have an idea of what its used for but we haven’t actually seen any yet.  That is going to change today.</a:t>
            </a:r>
            <a:br>
              <a:rPr lang="en-US" dirty="0"/>
            </a:br>
            <a:br>
              <a:rPr lang="en-US" dirty="0"/>
            </a:br>
            <a:r>
              <a:rPr lang="en-US" dirty="0"/>
              <a:t>The key thing that you really need to understand is that PHP is not running on the client, it is running on a web server that could be thousands of miles away. Because of this it can’t handle user interaction, so we don’t write event handlers in PHP.  You also can’t make a pop-up that shows up on the screen with a message to the user because </a:t>
            </a:r>
            <a:r>
              <a:rPr lang="en-US" dirty="0" err="1"/>
              <a:t>php</a:t>
            </a:r>
            <a:r>
              <a:rPr lang="en-US" dirty="0"/>
              <a:t> isn’t running on the users computer. Now, if you are running from a localhost it might be running on your computer but that’s just for testing purposes.  You also can’t output to the console, again because </a:t>
            </a:r>
            <a:r>
              <a:rPr lang="en-US" dirty="0" err="1"/>
              <a:t>php</a:t>
            </a:r>
            <a:r>
              <a:rPr lang="en-US" dirty="0"/>
              <a:t> is running on the server not the client, and you can’t use google developer tools to step through the code. Like we did with </a:t>
            </a:r>
            <a:r>
              <a:rPr lang="en-US" dirty="0" err="1"/>
              <a:t>Javascript</a:t>
            </a:r>
            <a:r>
              <a:rPr lang="en-US" dirty="0"/>
              <a:t>, and that can make PHP a bit of a bear to debug. A </a:t>
            </a:r>
            <a:r>
              <a:rPr lang="en-US" dirty="0" err="1"/>
              <a:t>php</a:t>
            </a:r>
            <a:r>
              <a:rPr lang="en-US" dirty="0"/>
              <a:t> web page is created on the server and sent to the client as fully formed HTML, and CSS so if you view the web page in developer tools you won’t even see the </a:t>
            </a:r>
            <a:r>
              <a:rPr lang="en-US" dirty="0" err="1"/>
              <a:t>php</a:t>
            </a:r>
            <a:r>
              <a:rPr lang="en-US" dirty="0"/>
              <a:t> code, you’ll only see the HTML that your </a:t>
            </a:r>
            <a:r>
              <a:rPr lang="en-US" dirty="0" err="1"/>
              <a:t>php</a:t>
            </a:r>
            <a:r>
              <a:rPr lang="en-US" dirty="0"/>
              <a:t> code created.  We’ll see an example of this later on and hopefully it will become clearer.</a:t>
            </a:r>
          </a:p>
          <a:p>
            <a:endParaRPr lang="en-US" dirty="0"/>
          </a:p>
          <a:p>
            <a:r>
              <a:rPr lang="en-US" dirty="0"/>
              <a:t>&lt;click&gt;</a:t>
            </a:r>
          </a:p>
          <a:p>
            <a:r>
              <a:rPr lang="en-US" dirty="0"/>
              <a:t>There are two flavors of PHP,  &lt;click&gt; Procedural, and &lt;click&gt;object oriented.  All the code that we will be writing in this course is going to be procedural PHP, but we will be using a  library of Object oriented PHP to connect to the database so we will see how to work with objects that other people have created.  We know something about objects from </a:t>
            </a:r>
            <a:r>
              <a:rPr lang="en-US" dirty="0" err="1"/>
              <a:t>javascript</a:t>
            </a:r>
            <a:r>
              <a:rPr lang="en-US" dirty="0"/>
              <a:t>, but objects in PHP are a little more complicated. They conform more to the class object-oriented programing paradigm that you might be used to with C or Java, or even Visual Basic, where you define a class and then instantiate an object from that class, etc.</a:t>
            </a:r>
            <a:br>
              <a:rPr lang="en-US" dirty="0"/>
            </a:br>
            <a:br>
              <a:rPr lang="en-US" dirty="0"/>
            </a:br>
            <a:r>
              <a:rPr lang="en-US" dirty="0"/>
              <a:t>PHP has another data structure called associative arrays that provide the same functionality that we use objects for in JavaScript so don’t worry, what we’ve already learned will apply to PHP too.  And although its beyond the scope of this course, if you end up doing much with PHP I would highly recommend a course in object oriented PHP it has a lot of advantages.</a:t>
            </a:r>
            <a:br>
              <a:rPr lang="en-US" dirty="0"/>
            </a:br>
            <a:br>
              <a:rPr lang="en-US" dirty="0"/>
            </a:br>
            <a:r>
              <a:rPr lang="en-US" dirty="0"/>
              <a:t>&lt;click&gt;</a:t>
            </a:r>
          </a:p>
          <a:p>
            <a:r>
              <a:rPr lang="en-US" dirty="0"/>
              <a:t>There are also two primary ways to use PHP.  &lt;click&gt;The first is as a dynamic web page.  These are just like a normal HTML page but they have a </a:t>
            </a:r>
            <a:r>
              <a:rPr lang="en-US" dirty="0" err="1"/>
              <a:t>php</a:t>
            </a:r>
            <a:r>
              <a:rPr lang="en-US" dirty="0"/>
              <a:t> extension which tells the server that the document will have embedded </a:t>
            </a:r>
            <a:r>
              <a:rPr lang="en-US" dirty="0" err="1"/>
              <a:t>php</a:t>
            </a:r>
            <a:r>
              <a:rPr lang="en-US" dirty="0"/>
              <a:t> code in them. The server processes all the PHP BEFORE sending it to the client so all the client sees is pure HTML.</a:t>
            </a:r>
          </a:p>
          <a:p>
            <a:endParaRPr lang="en-US" dirty="0"/>
          </a:p>
          <a:p>
            <a:r>
              <a:rPr lang="en-US" dirty="0"/>
              <a:t>&lt;click&gt;</a:t>
            </a:r>
          </a:p>
          <a:p>
            <a:r>
              <a:rPr lang="en-US" dirty="0"/>
              <a:t>You embed PHP code by placing it between </a:t>
            </a:r>
            <a:r>
              <a:rPr lang="en-US" dirty="0" err="1"/>
              <a:t>php</a:t>
            </a:r>
            <a:r>
              <a:rPr lang="en-US" dirty="0"/>
              <a:t> tags. An opening </a:t>
            </a:r>
            <a:r>
              <a:rPr lang="en-US" dirty="0" err="1"/>
              <a:t>php</a:t>
            </a:r>
            <a:r>
              <a:rPr lang="en-US" dirty="0"/>
              <a:t> tag has a left angle bracket, a question mark, and the letters </a:t>
            </a:r>
            <a:r>
              <a:rPr lang="en-US" dirty="0" err="1"/>
              <a:t>php</a:t>
            </a:r>
            <a:r>
              <a:rPr lang="en-US" dirty="0"/>
              <a:t> in lower case.  A closing </a:t>
            </a:r>
            <a:r>
              <a:rPr lang="en-US" dirty="0" err="1"/>
              <a:t>php</a:t>
            </a:r>
            <a:r>
              <a:rPr lang="en-US" dirty="0"/>
              <a:t> tag is just a question mark followed by a right angle bracket.  Everything between the tags gets interpreted as PHP by the server, just like everything between script tags gets </a:t>
            </a:r>
            <a:r>
              <a:rPr lang="en-US" dirty="0" err="1"/>
              <a:t>interpereted</a:t>
            </a:r>
            <a:r>
              <a:rPr lang="en-US" dirty="0"/>
              <a:t> as </a:t>
            </a:r>
            <a:r>
              <a:rPr lang="en-US" dirty="0" err="1"/>
              <a:t>javascript</a:t>
            </a:r>
            <a:r>
              <a:rPr lang="en-US" dirty="0"/>
              <a:t> by the client.</a:t>
            </a:r>
            <a:br>
              <a:rPr lang="en-US" dirty="0"/>
            </a:br>
            <a:br>
              <a:rPr lang="en-US" dirty="0"/>
            </a:br>
            <a:r>
              <a:rPr lang="en-US" dirty="0"/>
              <a:t>PHP can occur anywhere in the page. Often there will be some PHP at the top of the page that does some initializing of variables, </a:t>
            </a:r>
            <a:r>
              <a:rPr lang="en-US" dirty="0" err="1"/>
              <a:t>etc</a:t>
            </a:r>
            <a:r>
              <a:rPr lang="en-US" dirty="0"/>
              <a:t> and then some </a:t>
            </a:r>
            <a:r>
              <a:rPr lang="en-US" dirty="0" err="1"/>
              <a:t>php</a:t>
            </a:r>
            <a:r>
              <a:rPr lang="en-US" dirty="0"/>
              <a:t> inside the HTML that outputs information.  And we tell </a:t>
            </a:r>
            <a:r>
              <a:rPr lang="en-US" dirty="0" err="1"/>
              <a:t>php</a:t>
            </a:r>
            <a:r>
              <a:rPr lang="en-US" dirty="0"/>
              <a:t> what we want to output using an Echo statement.  </a:t>
            </a:r>
            <a:br>
              <a:rPr lang="en-US" dirty="0"/>
            </a:br>
            <a:br>
              <a:rPr lang="en-US" dirty="0"/>
            </a:br>
            <a:r>
              <a:rPr lang="en-US" dirty="0"/>
              <a:t>So when this page is loaded, the PHP interpreter runs all the PHP first.  It sees this code here setting the value of the header variable and then here it </a:t>
            </a:r>
            <a:r>
              <a:rPr lang="en-US" dirty="0" err="1"/>
              <a:t>echos</a:t>
            </a:r>
            <a:r>
              <a:rPr lang="en-US" dirty="0"/>
              <a:t> that variable out between the H1 tags.  Basically this entire structure is replaced with what is output before it is sent to the client so all the client sees is this.&lt;click&gt;</a:t>
            </a:r>
            <a:br>
              <a:rPr lang="en-US" dirty="0"/>
            </a:br>
            <a:br>
              <a:rPr lang="en-US" dirty="0"/>
            </a:br>
            <a:r>
              <a:rPr lang="en-US" dirty="0"/>
              <a:t>And this is an important point. They are called dynamic web pages but all the dynamic stuff happens on the server.  What gets sent to the client is a static web page, although it can be made dynamic on the client through </a:t>
            </a:r>
            <a:r>
              <a:rPr lang="en-US" dirty="0" err="1"/>
              <a:t>javascript</a:t>
            </a:r>
            <a:r>
              <a:rPr lang="en-US" dirty="0"/>
              <a:t>. In this extremely simple example we would get the same header every time we loaded but often the header will be retrieved from the database and could be different the next time the page is loaded, which is why they are known as dynamic pages, however the entire page needs to be reloaded again to see the changes. This means that the server has to run all the code again and send another HTML page to the client which takes time, uses bandwidth, and causes the screen to flicker, etc. </a:t>
            </a:r>
            <a:br>
              <a:rPr lang="en-US" dirty="0"/>
            </a:br>
            <a:br>
              <a:rPr lang="en-US" dirty="0"/>
            </a:br>
            <a:r>
              <a:rPr lang="en-US" dirty="0"/>
              <a:t>&lt;click&gt;</a:t>
            </a:r>
          </a:p>
          <a:p>
            <a:r>
              <a:rPr lang="en-US" dirty="0"/>
              <a:t>The other way that we can use PHP is through AJAX. We’ll talk about AJAX in detail later on.  For now though, it’s a method of communicating between client and server.</a:t>
            </a:r>
          </a:p>
          <a:p>
            <a:endParaRPr lang="en-US" dirty="0"/>
          </a:p>
          <a:p>
            <a:r>
              <a:rPr lang="en-US" dirty="0"/>
              <a:t>&lt;click&gt;</a:t>
            </a:r>
          </a:p>
          <a:p>
            <a:r>
              <a:rPr lang="en-US" dirty="0"/>
              <a:t>The client sends data to the server, a script on the server receives the data, does something with it, maybe it’s a the primary key of a record that the user wants to display in the web page, so the server would take the number, create a </a:t>
            </a:r>
            <a:r>
              <a:rPr lang="en-US" dirty="0" err="1"/>
              <a:t>sql</a:t>
            </a:r>
            <a:r>
              <a:rPr lang="en-US" dirty="0"/>
              <a:t> </a:t>
            </a:r>
            <a:r>
              <a:rPr lang="en-US" dirty="0" err="1"/>
              <a:t>SELECTstatement</a:t>
            </a:r>
            <a:r>
              <a:rPr lang="en-US" dirty="0"/>
              <a:t> using the record number in the where clause, submit the SQL to the database, and then return the result to </a:t>
            </a:r>
            <a:r>
              <a:rPr lang="en-US" dirty="0" err="1"/>
              <a:t>javascript</a:t>
            </a:r>
            <a:r>
              <a:rPr lang="en-US" dirty="0"/>
              <a:t>. The result might be an array containing the fields of the requested record. You then use PHP to turn the data into a JSON string that can be sent back to the client and the then </a:t>
            </a:r>
            <a:r>
              <a:rPr lang="en-US" dirty="0" err="1"/>
              <a:t>javascript</a:t>
            </a:r>
            <a:r>
              <a:rPr lang="en-US" dirty="0"/>
              <a:t> on the client to read the JSON and update the screen with the new data.  </a:t>
            </a:r>
            <a:br>
              <a:rPr lang="en-US" dirty="0"/>
            </a:br>
            <a:br>
              <a:rPr lang="en-US" dirty="0"/>
            </a:br>
            <a:r>
              <a:rPr lang="en-US" dirty="0"/>
              <a:t>We know that when we modify the DOM with JavaScript the changes occur immediately and we don’t have to wait for a page refresh so it creates a better user experience. It also is only sending data back and forth, rather than fully formed web pages so it uses less bandwidth.  Finally, because we primarily focused on mapping, much of the data that we are retrieving from the server will not be inserted into HTML, but rather added to the map as a </a:t>
            </a:r>
            <a:r>
              <a:rPr lang="en-US" dirty="0" err="1"/>
              <a:t>geoJSON</a:t>
            </a:r>
            <a:r>
              <a:rPr lang="en-US" dirty="0"/>
              <a:t> layer and there is no way to do this through pure HTML and CSS. We need </a:t>
            </a:r>
            <a:r>
              <a:rPr lang="en-US" dirty="0" err="1"/>
              <a:t>Javascript</a:t>
            </a:r>
            <a:r>
              <a:rPr lang="en-US" dirty="0"/>
              <a:t> and for that reason we are going to be using AJAX a lot.</a:t>
            </a:r>
          </a:p>
        </p:txBody>
      </p:sp>
      <p:sp>
        <p:nvSpPr>
          <p:cNvPr id="4" name="Slide Number Placeholder 3"/>
          <p:cNvSpPr>
            <a:spLocks noGrp="1"/>
          </p:cNvSpPr>
          <p:nvPr>
            <p:ph type="sldNum" sz="quarter" idx="10"/>
          </p:nvPr>
        </p:nvSpPr>
        <p:spPr/>
        <p:txBody>
          <a:bodyPr/>
          <a:lstStyle/>
          <a:p>
            <a:fld id="{BB85BC90-5713-4429-9969-706ED764BD87}" type="slidenum">
              <a:rPr lang="en-US" smtClean="0"/>
              <a:t>150</a:t>
            </a:fld>
            <a:endParaRPr lang="en-US"/>
          </a:p>
        </p:txBody>
      </p:sp>
    </p:spTree>
    <p:extLst>
      <p:ext uri="{BB962C8B-B14F-4D97-AF65-F5344CB8AC3E}">
        <p14:creationId xmlns:p14="http://schemas.microsoft.com/office/powerpoint/2010/main" val="30468000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&lt;click&gt;</a:t>
            </a:r>
          </a:p>
          <a:p>
            <a:r>
              <a:rPr lang="en-US" dirty="0"/>
              <a:t>OK, lets jump in and start looking at some PHP.  All PHP statements MUST end with a semi-colon.  This is true of JavaScript as well in theory, but JavaScript is much more forgiving. If it reaches the end of a line and there is no semi-colon it assumes that one should be there and continues on with no errors.  PHP wont do that. If you forget a semi-colon, the code will stop and you’ll get an ugly error message. So it’s a good idea to remember to include semi-colons in JavaScript as well, if only so you don’t get lazy and have problems when you write PHP.</a:t>
            </a:r>
          </a:p>
          <a:p>
            <a:endParaRPr lang="en-US" dirty="0"/>
          </a:p>
          <a:p>
            <a:r>
              <a:rPr lang="en-US" dirty="0"/>
              <a:t>&lt;click&gt;</a:t>
            </a:r>
          </a:p>
          <a:p>
            <a:r>
              <a:rPr lang="en-US" dirty="0"/>
              <a:t>All variable names in PHP begin with the dollar sign and &lt;click&gt; they do not need to be declared.  Like JavaScript, they are untyped and can hold numbers, strings, arrays, and objects, although objects are used less frequently in PHP than in JavaScript. Also like JavaScript they can be delimited by either double or single quotes. If they are delimited by double quotes than you can include single quotes and vice versa.</a:t>
            </a:r>
          </a:p>
          <a:p>
            <a:endParaRPr lang="en-US" dirty="0"/>
          </a:p>
          <a:p>
            <a:r>
              <a:rPr lang="en-US" dirty="0"/>
              <a:t>&lt;click&gt;</a:t>
            </a:r>
          </a:p>
          <a:p>
            <a:r>
              <a:rPr lang="en-US" dirty="0"/>
              <a:t>OK, lets talk a little about string concatenation. We build long strings a lot in PHP.  We take data from the client and build a SQL string to send to the database and then we take the results returned by the database and add some HTML to it or create JSON from it to return to the client. </a:t>
            </a:r>
          </a:p>
          <a:p>
            <a:endParaRPr lang="en-US" dirty="0"/>
          </a:p>
          <a:p>
            <a:r>
              <a:rPr lang="en-US" dirty="0"/>
              <a:t>Remember in JavaScript we did something sort of similar in that we built a long string containing HTML to add to a pop-up in leaflet.  In JavaScript we concatenated or joined two strings using the +  operator.  In PHP we have a couple of options.</a:t>
            </a:r>
          </a:p>
          <a:p>
            <a:endParaRPr lang="en-US" dirty="0"/>
          </a:p>
          <a:p>
            <a:r>
              <a:rPr lang="en-US" dirty="0"/>
              <a:t>&lt;click&gt;</a:t>
            </a:r>
          </a:p>
          <a:p>
            <a:r>
              <a:rPr lang="en-US" dirty="0"/>
              <a:t>First lets create a variable to hold a space character and just call it $space.</a:t>
            </a:r>
          </a:p>
          <a:p>
            <a:endParaRPr lang="en-US" dirty="0"/>
          </a:p>
          <a:p>
            <a:r>
              <a:rPr lang="en-US" dirty="0"/>
              <a:t>&lt;click&gt;</a:t>
            </a:r>
          </a:p>
          <a:p>
            <a:r>
              <a:rPr lang="en-US" dirty="0"/>
              <a:t>In PHP we use a period to concatenate strings. This looks a lot like the dot notation we call for accessing an object property but in PHP we use a different notation for objects.  So this code creates a new variable called $</a:t>
            </a:r>
            <a:r>
              <a:rPr lang="en-US" dirty="0" err="1"/>
              <a:t>myString</a:t>
            </a:r>
            <a:r>
              <a:rPr lang="en-US" dirty="0"/>
              <a:t> that contains the text Mickey Mouse with a space in between Mickey and Mouse.  &lt;click&gt;In </a:t>
            </a:r>
            <a:r>
              <a:rPr lang="en-US" dirty="0" err="1"/>
              <a:t>javascript</a:t>
            </a:r>
            <a:r>
              <a:rPr lang="en-US" dirty="0"/>
              <a:t> we would use the +operator rather a dot but other than that it’s the same thing.</a:t>
            </a:r>
          </a:p>
          <a:p>
            <a:endParaRPr lang="en-US" dirty="0"/>
          </a:p>
          <a:p>
            <a:r>
              <a:rPr lang="en-US" dirty="0"/>
              <a:t>&lt;click&gt;</a:t>
            </a:r>
          </a:p>
          <a:p>
            <a:r>
              <a:rPr lang="en-US" dirty="0"/>
              <a:t>In PHP we can also simply imbed the variable in the string.  So the following line of code does exactly the same thing.  When PHP sees the $ symbol it knows a variable is coming next.  This works but it can be problematic to.  For example we know where the variable name begins because of the $ but its not always clear where the variable name ends.  What if we also had a variable name $</a:t>
            </a:r>
            <a:r>
              <a:rPr lang="en-US" dirty="0" err="1"/>
              <a:t>spaceM</a:t>
            </a:r>
            <a:r>
              <a:rPr lang="en-US" dirty="0"/>
              <a:t>???</a:t>
            </a:r>
          </a:p>
          <a:p>
            <a:r>
              <a:rPr lang="en-US" dirty="0"/>
              <a:t>Another problem is that you cant use array indexes with your variables with this method and we use arrays a lot in PHP as you’ll see.</a:t>
            </a:r>
          </a:p>
          <a:p>
            <a:r>
              <a:rPr lang="en-US" dirty="0"/>
              <a:t>You will see code written like this though so you should recognize it when you see it.</a:t>
            </a:r>
          </a:p>
          <a:p>
            <a:endParaRPr lang="en-US" dirty="0"/>
          </a:p>
          <a:p>
            <a:r>
              <a:rPr lang="en-US" dirty="0"/>
              <a:t>&lt;click&gt;</a:t>
            </a:r>
          </a:p>
          <a:p>
            <a:r>
              <a:rPr lang="en-US" dirty="0"/>
              <a:t>I much prefer this method.  You simply wrap the variable name in a set of opening and closing curly brackets and the concatenation occurs automatically.  This has the same advantages as the previous method of reducing the amount of delimiters and periods but it explicitly shows where the variable begins and ends, and you can use array indexes as well.  I think its easier to read and the burden of including curly brackets  is negligible.</a:t>
            </a:r>
          </a:p>
          <a:p>
            <a:endParaRPr lang="en-US" dirty="0"/>
          </a:p>
          <a:p>
            <a:r>
              <a:rPr lang="en-US" dirty="0"/>
              <a:t>&lt;click&gt;</a:t>
            </a:r>
            <a:br>
              <a:rPr lang="en-US" dirty="0"/>
            </a:br>
            <a:r>
              <a:rPr lang="en-US" dirty="0"/>
              <a:t>Finally, the echo statement simply sends text back to the client.  </a:t>
            </a:r>
          </a:p>
          <a:p>
            <a:r>
              <a:rPr lang="en-US" dirty="0"/>
              <a:t> </a:t>
            </a:r>
          </a:p>
          <a:p>
            <a:r>
              <a:rPr lang="en-US" dirty="0"/>
              <a:t>Now, lets take a look at a simple </a:t>
            </a:r>
            <a:r>
              <a:rPr lang="en-US" dirty="0" err="1"/>
              <a:t>php</a:t>
            </a:r>
            <a:r>
              <a:rPr lang="en-US" dirty="0"/>
              <a:t> dynamic web page and see how it works.</a:t>
            </a:r>
          </a:p>
          <a:p>
            <a:endParaRPr lang="en-US" dirty="0"/>
          </a:p>
          <a:p>
            <a:r>
              <a:rPr lang="en-US" dirty="0"/>
              <a:t>I’m going to go to my editor brackets, create a new file in the root directory and call it </a:t>
            </a:r>
            <a:r>
              <a:rPr lang="en-US" dirty="0" err="1"/>
              <a:t>PHPTest.php</a:t>
            </a:r>
            <a:endParaRPr lang="en-US" dirty="0"/>
          </a:p>
          <a:p>
            <a:endParaRPr lang="en-US" dirty="0"/>
          </a:p>
          <a:p>
            <a:r>
              <a:rPr lang="en-US" dirty="0"/>
              <a:t>And I’m going to use </a:t>
            </a:r>
            <a:r>
              <a:rPr lang="en-US" dirty="0" err="1"/>
              <a:t>emmet</a:t>
            </a:r>
            <a:r>
              <a:rPr lang="en-US" dirty="0"/>
              <a:t> to build out the basic structure, I’ll change the Title to PHP Test.</a:t>
            </a:r>
          </a:p>
          <a:p>
            <a:endParaRPr lang="en-US" dirty="0"/>
          </a:p>
          <a:p>
            <a:r>
              <a:rPr lang="en-US" dirty="0"/>
              <a:t>At the very top of the page I’m going to start with some </a:t>
            </a:r>
            <a:r>
              <a:rPr lang="en-US" dirty="0" err="1"/>
              <a:t>php</a:t>
            </a:r>
            <a:r>
              <a:rPr lang="en-US" dirty="0"/>
              <a:t> tags</a:t>
            </a:r>
          </a:p>
          <a:p>
            <a:r>
              <a:rPr lang="en-US" dirty="0"/>
              <a:t>Inside I’ll create my variables. $header = “Welcome to my PHP page”, $space = “ “’, </a:t>
            </a:r>
            <a:r>
              <a:rPr lang="en-US" dirty="0" err="1"/>
              <a:t>etc</a:t>
            </a:r>
            <a:endParaRPr lang="en-US" dirty="0"/>
          </a:p>
          <a:p>
            <a:endParaRPr lang="en-US" dirty="0"/>
          </a:p>
          <a:p>
            <a:r>
              <a:rPr lang="en-US" dirty="0"/>
              <a:t>And in the body I will start with an h1 tag and inside the h1 tags I’ll put another set of </a:t>
            </a:r>
            <a:r>
              <a:rPr lang="en-US" dirty="0" err="1"/>
              <a:t>php</a:t>
            </a:r>
            <a:r>
              <a:rPr lang="en-US" dirty="0"/>
              <a:t> tags that echo out the $header variable.</a:t>
            </a:r>
          </a:p>
          <a:p>
            <a:endParaRPr lang="en-US" dirty="0"/>
          </a:p>
          <a:p>
            <a:r>
              <a:rPr lang="en-US" dirty="0"/>
              <a:t>Below the h1 I’ll add three h4 tags using </a:t>
            </a:r>
            <a:r>
              <a:rPr lang="en-US" dirty="0" err="1"/>
              <a:t>emmet</a:t>
            </a:r>
            <a:r>
              <a:rPr lang="en-US" dirty="0"/>
              <a:t> I can do this easily with h3*3</a:t>
            </a:r>
          </a:p>
          <a:p>
            <a:r>
              <a:rPr lang="en-US" dirty="0"/>
              <a:t>Inside these header tags I’ll put </a:t>
            </a:r>
            <a:r>
              <a:rPr lang="en-US" dirty="0" err="1"/>
              <a:t>php</a:t>
            </a:r>
            <a:r>
              <a:rPr lang="en-US" dirty="0"/>
              <a:t> tags that echo out my string variables</a:t>
            </a:r>
          </a:p>
          <a:p>
            <a:endParaRPr lang="en-US" dirty="0"/>
          </a:p>
          <a:p>
            <a:r>
              <a:rPr lang="en-US" dirty="0"/>
              <a:t>And I’ll just copy and paste this into the other 2</a:t>
            </a:r>
          </a:p>
          <a:p>
            <a:endParaRPr lang="en-US" dirty="0"/>
          </a:p>
          <a:p>
            <a:r>
              <a:rPr lang="en-US" dirty="0"/>
              <a:t>Now, lets take a look at the page.</a:t>
            </a:r>
            <a:br>
              <a:rPr lang="en-US" dirty="0"/>
            </a:br>
            <a:br>
              <a:rPr lang="en-US" dirty="0"/>
            </a:br>
            <a:r>
              <a:rPr lang="en-US" dirty="0"/>
              <a:t>Remember We’re working on the server right so we have to load the page through the server.  Localhost/webmap101/</a:t>
            </a:r>
            <a:r>
              <a:rPr lang="en-US" dirty="0" err="1"/>
              <a:t>PHP_test.php</a:t>
            </a:r>
            <a:endParaRPr lang="en-US" dirty="0"/>
          </a:p>
          <a:p>
            <a:endParaRPr lang="en-US" dirty="0"/>
          </a:p>
          <a:p>
            <a:r>
              <a:rPr lang="en-US" dirty="0"/>
              <a:t>And…. We have a problem. Looks like</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151</a:t>
            </a:fld>
            <a:endParaRPr lang="en-US"/>
          </a:p>
        </p:txBody>
      </p:sp>
    </p:spTree>
    <p:extLst>
      <p:ext uri="{BB962C8B-B14F-4D97-AF65-F5344CB8AC3E}">
        <p14:creationId xmlns:p14="http://schemas.microsoft.com/office/powerpoint/2010/main" val="299706859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talk about Arrays in PHP.  I think that you will see that there are some similarities to Arrays in </a:t>
            </a:r>
            <a:r>
              <a:rPr lang="en-US" dirty="0" err="1"/>
              <a:t>Javascript</a:t>
            </a:r>
            <a:r>
              <a:rPr lang="en-US" dirty="0"/>
              <a:t> so it won’t be completely new material, but there will be some important differences too, that you will need to remember.</a:t>
            </a:r>
          </a:p>
          <a:p>
            <a:endParaRPr lang="en-US" dirty="0"/>
          </a:p>
          <a:p>
            <a:r>
              <a:rPr lang="en-US" dirty="0"/>
              <a:t>&lt;click&gt;</a:t>
            </a:r>
          </a:p>
          <a:p>
            <a:r>
              <a:rPr lang="en-US" dirty="0"/>
              <a:t>Arrays in PHP come in two flavors. Indexed arrays are indexed numerically similar to the arrays that we use in </a:t>
            </a:r>
            <a:r>
              <a:rPr lang="en-US" dirty="0" err="1"/>
              <a:t>Javascript</a:t>
            </a:r>
            <a:r>
              <a:rPr lang="en-US" dirty="0"/>
              <a:t>.  Also like JavaScript, they are untyped and can contain any value you want, even another array, which is how you create multi-dimensional arrays, just like </a:t>
            </a:r>
            <a:r>
              <a:rPr lang="en-US" dirty="0" err="1"/>
              <a:t>javascript</a:t>
            </a:r>
            <a:r>
              <a:rPr lang="en-US" dirty="0"/>
              <a:t>.</a:t>
            </a:r>
          </a:p>
          <a:p>
            <a:endParaRPr lang="en-US" dirty="0"/>
          </a:p>
          <a:p>
            <a:r>
              <a:rPr lang="en-US" dirty="0"/>
              <a:t>&lt;click&gt;</a:t>
            </a:r>
          </a:p>
          <a:p>
            <a:r>
              <a:rPr lang="en-US" dirty="0"/>
              <a:t>You can create them using the array function and every value you pass into the function will be an element of the array. In this case the element cat will have an index of zero, the element DOG will have an index of 1, and the element “CHICKEN” will have an element of 3.</a:t>
            </a:r>
          </a:p>
          <a:p>
            <a:endParaRPr lang="en-US" dirty="0"/>
          </a:p>
          <a:p>
            <a:r>
              <a:rPr lang="en-US" dirty="0"/>
              <a:t>&lt;click&gt;</a:t>
            </a:r>
          </a:p>
          <a:p>
            <a:r>
              <a:rPr lang="en-US" dirty="0"/>
              <a:t>Or we can create an array using an array literal, just like we did in </a:t>
            </a:r>
            <a:r>
              <a:rPr lang="en-US" dirty="0" err="1"/>
              <a:t>javascript</a:t>
            </a:r>
            <a:r>
              <a:rPr lang="en-US" dirty="0"/>
              <a:t>;</a:t>
            </a:r>
          </a:p>
          <a:p>
            <a:endParaRPr lang="en-US" dirty="0"/>
          </a:p>
          <a:p>
            <a:r>
              <a:rPr lang="en-US" dirty="0"/>
              <a:t>&lt;click&gt;</a:t>
            </a:r>
          </a:p>
          <a:p>
            <a:r>
              <a:rPr lang="en-US" dirty="0"/>
              <a:t>You can also add an element to an array just like we did in </a:t>
            </a:r>
            <a:r>
              <a:rPr lang="en-US" dirty="0" err="1"/>
              <a:t>javascript</a:t>
            </a:r>
            <a:r>
              <a:rPr lang="en-US" dirty="0"/>
              <a:t> by assigning the element to the array name with an empty index. This way you don’t have to worry about what index to use, it will use the next available..  PHP is odd because the indexes don’t necessarily have to be a full sequence starting with 0.  &lt;click&gt;We could add the element FERRET to the array using 4 because 4 is the next value in the sequence but it would have worked just fine if I gave it an index of 6.  In that case there would be no values for </a:t>
            </a:r>
            <a:r>
              <a:rPr lang="en-US" dirty="0" err="1"/>
              <a:t>animalType</a:t>
            </a:r>
            <a:r>
              <a:rPr lang="en-US" dirty="0"/>
              <a:t>[4], or </a:t>
            </a:r>
            <a:r>
              <a:rPr lang="en-US" dirty="0" err="1"/>
              <a:t>animalType</a:t>
            </a:r>
            <a:r>
              <a:rPr lang="en-US" dirty="0"/>
              <a:t>[5]. </a:t>
            </a:r>
            <a:br>
              <a:rPr lang="en-US" dirty="0"/>
            </a:br>
            <a:br>
              <a:rPr lang="en-US" dirty="0"/>
            </a:br>
            <a:r>
              <a:rPr lang="en-US" dirty="0"/>
              <a:t>I think its better to make an effort to keep your arrays in numerical order. It makes it much easier to loop through them, but if you have a reason not too, that is available.</a:t>
            </a:r>
            <a:br>
              <a:rPr lang="en-US" dirty="0"/>
            </a:br>
            <a:br>
              <a:rPr lang="en-US" dirty="0"/>
            </a:br>
            <a:r>
              <a:rPr lang="en-US" dirty="0"/>
              <a:t>&lt;click&gt;</a:t>
            </a:r>
          </a:p>
          <a:p>
            <a:r>
              <a:rPr lang="en-US" dirty="0"/>
              <a:t>So in the end we have the following elements in our array</a:t>
            </a:r>
          </a:p>
          <a:p>
            <a:endParaRPr lang="en-US" dirty="0"/>
          </a:p>
          <a:p>
            <a:r>
              <a:rPr lang="en-US" dirty="0"/>
              <a:t>&lt;click&gt;</a:t>
            </a:r>
          </a:p>
          <a:p>
            <a:r>
              <a:rPr lang="en-US" dirty="0"/>
              <a:t>PHP has another array based data structure called an associative Array. These don’t exist per se in </a:t>
            </a:r>
            <a:r>
              <a:rPr lang="en-US" dirty="0" err="1"/>
              <a:t>Javascript</a:t>
            </a:r>
            <a:r>
              <a:rPr lang="en-US" dirty="0"/>
              <a:t> or most other languages but there will generally be something that performs a similar function.  In </a:t>
            </a:r>
            <a:r>
              <a:rPr lang="en-US" dirty="0" err="1"/>
              <a:t>javascript</a:t>
            </a:r>
            <a:r>
              <a:rPr lang="en-US" dirty="0"/>
              <a:t> we get the same functionality from objects. Other languages call them hashes, dictionaries, or tables.  </a:t>
            </a:r>
            <a:br>
              <a:rPr lang="en-US" dirty="0"/>
            </a:br>
            <a:br>
              <a:rPr lang="en-US" dirty="0"/>
            </a:br>
            <a:r>
              <a:rPr lang="en-US" dirty="0"/>
              <a:t>Essentially an associative array is an array that is indexed by a string rather than by a number. The string index is called a key and thus an associative array is a container for key value pairs.  </a:t>
            </a:r>
          </a:p>
          <a:p>
            <a:endParaRPr lang="en-US" dirty="0"/>
          </a:p>
          <a:p>
            <a:r>
              <a:rPr lang="en-US" dirty="0"/>
              <a:t>&lt;click&gt;</a:t>
            </a:r>
          </a:p>
          <a:p>
            <a:r>
              <a:rPr lang="en-US" dirty="0"/>
              <a:t>You can create an associative array pretty much like we created indexed array. The difference is that you need to specify both the key and the value instead of just the value.  You separate the key and the value with an = sign and right angle bracket notation.</a:t>
            </a:r>
          </a:p>
          <a:p>
            <a:endParaRPr lang="en-US" dirty="0"/>
          </a:p>
          <a:p>
            <a:r>
              <a:rPr lang="en-US" dirty="0"/>
              <a:t>&lt;click&gt;</a:t>
            </a:r>
          </a:p>
          <a:p>
            <a:r>
              <a:rPr lang="en-US" dirty="0"/>
              <a:t>You can also use array literal notation, again specifying both key and value for each element.</a:t>
            </a:r>
          </a:p>
          <a:p>
            <a:endParaRPr lang="en-US" dirty="0"/>
          </a:p>
          <a:p>
            <a:r>
              <a:rPr lang="en-US" dirty="0"/>
              <a:t>&lt;click&gt;</a:t>
            </a:r>
          </a:p>
          <a:p>
            <a:r>
              <a:rPr lang="en-US" dirty="0"/>
              <a:t>You can also add elements to an array just by assigning the value to an array </a:t>
            </a:r>
            <a:r>
              <a:rPr lang="en-US" dirty="0" err="1"/>
              <a:t>inxed</a:t>
            </a:r>
            <a:r>
              <a:rPr lang="en-US" dirty="0"/>
              <a:t> by the key you want.</a:t>
            </a:r>
          </a:p>
          <a:p>
            <a:endParaRPr lang="en-US" dirty="0"/>
          </a:p>
          <a:p>
            <a:r>
              <a:rPr lang="en-US" dirty="0"/>
              <a:t>&lt;click&gt;</a:t>
            </a:r>
          </a:p>
          <a:p>
            <a:r>
              <a:rPr lang="en-US" dirty="0"/>
              <a:t>So this gives us an array with the following elements.</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152</a:t>
            </a:fld>
            <a:endParaRPr lang="en-US"/>
          </a:p>
        </p:txBody>
      </p:sp>
    </p:spTree>
    <p:extLst>
      <p:ext uri="{BB962C8B-B14F-4D97-AF65-F5344CB8AC3E}">
        <p14:creationId xmlns:p14="http://schemas.microsoft.com/office/powerpoint/2010/main" val="404137561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a number of functions for dealing with arrays in PHP.  Many of these do similar things as some of the </a:t>
            </a:r>
            <a:r>
              <a:rPr lang="en-US" dirty="0" err="1"/>
              <a:t>javascript</a:t>
            </a:r>
            <a:r>
              <a:rPr lang="en-US" dirty="0"/>
              <a:t> methods that we say and have similar names as well so they won’t be completely unfamiliar to you. </a:t>
            </a:r>
          </a:p>
          <a:p>
            <a:br>
              <a:rPr lang="en-US" dirty="0"/>
            </a:br>
            <a:r>
              <a:rPr lang="en-US" dirty="0"/>
              <a:t>&lt;click&gt;</a:t>
            </a:r>
          </a:p>
          <a:p>
            <a:r>
              <a:rPr lang="en-US" dirty="0"/>
              <a:t>There are two functions that return the number of elements, </a:t>
            </a:r>
            <a:r>
              <a:rPr lang="en-US" dirty="0" err="1"/>
              <a:t>sizeof</a:t>
            </a:r>
            <a:r>
              <a:rPr lang="en-US" dirty="0"/>
              <a:t> and count.  This is the same thing that we get with the length method in JavaScript &lt;click&gt;But in PHP Arrays are not objects that we call methods on, rather we pass the array itself to a function as a parameter.</a:t>
            </a:r>
          </a:p>
          <a:p>
            <a:endParaRPr lang="en-US" dirty="0"/>
          </a:p>
          <a:p>
            <a:r>
              <a:rPr lang="en-US" dirty="0"/>
              <a:t>&lt;click&gt;</a:t>
            </a:r>
          </a:p>
          <a:p>
            <a:r>
              <a:rPr lang="en-US" dirty="0"/>
              <a:t>In </a:t>
            </a:r>
            <a:r>
              <a:rPr lang="en-US" dirty="0" err="1"/>
              <a:t>javascript</a:t>
            </a:r>
            <a:r>
              <a:rPr lang="en-US" dirty="0"/>
              <a:t>, we have methods for adding and removing elements to the beginning or end of an array and we have functions with similar names in PHP that do the same thing.  </a:t>
            </a:r>
            <a:r>
              <a:rPr lang="en-US" dirty="0" err="1"/>
              <a:t>Array_push</a:t>
            </a:r>
            <a:r>
              <a:rPr lang="en-US" dirty="0"/>
              <a:t> &lt;click&gt;takes the array and a value as parameters and adds the value to the end of the array.</a:t>
            </a:r>
            <a:br>
              <a:rPr lang="en-US" dirty="0"/>
            </a:br>
            <a:r>
              <a:rPr lang="en-US" dirty="0"/>
              <a:t>Array pop removes an element from the end of the array and returns it, array shift adds an element to the beginning of the array, while </a:t>
            </a:r>
            <a:r>
              <a:rPr lang="en-US" dirty="0" err="1"/>
              <a:t>array_unshift</a:t>
            </a:r>
            <a:r>
              <a:rPr lang="en-US" dirty="0"/>
              <a:t> removes an element from the beginning of the array and returns it.</a:t>
            </a:r>
          </a:p>
          <a:p>
            <a:endParaRPr lang="en-US" dirty="0"/>
          </a:p>
          <a:p>
            <a:r>
              <a:rPr lang="en-US" dirty="0"/>
              <a:t>&lt;click&gt;There are also a number of useful functions that don’t have correlates in JavaScript.  </a:t>
            </a:r>
            <a:r>
              <a:rPr lang="en-US" dirty="0" err="1"/>
              <a:t>Array_keys</a:t>
            </a:r>
            <a:r>
              <a:rPr lang="en-US" dirty="0"/>
              <a:t> and array values return an indexed array containing just the keys or just the values of an associative array.</a:t>
            </a:r>
          </a:p>
          <a:p>
            <a:endParaRPr lang="en-US" dirty="0"/>
          </a:p>
          <a:p>
            <a:r>
              <a:rPr lang="en-US" dirty="0"/>
              <a:t>And this might be a good time to point out that there is very little structural difference between an indexed array and an associative array under the surface. An indexed array just uses integers as keys and so you don’t have to specify they key values when you create them.  But if you pass an indexed array to a function that uses keys it will simply use the integer indexes as keys.</a:t>
            </a:r>
            <a:br>
              <a:rPr lang="en-US" dirty="0"/>
            </a:br>
            <a:br>
              <a:rPr lang="en-US" dirty="0"/>
            </a:br>
            <a:r>
              <a:rPr lang="en-US" dirty="0"/>
              <a:t>&lt;click&gt;</a:t>
            </a:r>
          </a:p>
          <a:p>
            <a:r>
              <a:rPr lang="en-US" dirty="0" err="1"/>
              <a:t>Array_unique</a:t>
            </a:r>
            <a:r>
              <a:rPr lang="en-US" dirty="0"/>
              <a:t> simply returns an indexed array containing only the unique values in the array you pass it.  This gets very useful when you start working with database fields stored as arrays.</a:t>
            </a:r>
          </a:p>
          <a:p>
            <a:endParaRPr lang="en-US" dirty="0"/>
          </a:p>
          <a:p>
            <a:r>
              <a:rPr lang="en-US" dirty="0"/>
              <a:t>&lt;click&gt;</a:t>
            </a:r>
          </a:p>
          <a:p>
            <a:r>
              <a:rPr lang="en-US" dirty="0"/>
              <a:t>There are a number of sorting functions to re-order your array.  Sort and assort both sort the values, the difference is that sort will assign new integer indexes to the values in alphabetic order, while assort retains the original index values.  </a:t>
            </a:r>
            <a:r>
              <a:rPr lang="en-US" dirty="0" err="1"/>
              <a:t>Ksort</a:t>
            </a:r>
            <a:r>
              <a:rPr lang="en-US" dirty="0"/>
              <a:t> sorts an array by the key.</a:t>
            </a:r>
          </a:p>
          <a:p>
            <a:endParaRPr lang="en-US" dirty="0"/>
          </a:p>
          <a:p>
            <a:r>
              <a:rPr lang="en-US" dirty="0"/>
              <a:t>&lt;click&gt;</a:t>
            </a:r>
          </a:p>
          <a:p>
            <a:r>
              <a:rPr lang="en-US" dirty="0"/>
              <a:t>And </a:t>
            </a:r>
            <a:r>
              <a:rPr lang="en-US" dirty="0" err="1"/>
              <a:t>rsort</a:t>
            </a:r>
            <a:r>
              <a:rPr lang="en-US" dirty="0"/>
              <a:t>, </a:t>
            </a:r>
            <a:r>
              <a:rPr lang="en-US" dirty="0" err="1"/>
              <a:t>arsort</a:t>
            </a:r>
            <a:r>
              <a:rPr lang="en-US" dirty="0"/>
              <a:t>, and </a:t>
            </a:r>
            <a:r>
              <a:rPr lang="en-US" dirty="0" err="1"/>
              <a:t>krsort</a:t>
            </a:r>
            <a:r>
              <a:rPr lang="en-US" dirty="0"/>
              <a:t> work the same except that the sort in reverse order, highest to lowest.</a:t>
            </a:r>
          </a:p>
          <a:p>
            <a:endParaRPr lang="en-US" dirty="0"/>
          </a:p>
          <a:p>
            <a:r>
              <a:rPr lang="en-US" dirty="0"/>
              <a:t>&lt;click&gt;</a:t>
            </a:r>
          </a:p>
          <a:p>
            <a:r>
              <a:rPr lang="en-US" dirty="0"/>
              <a:t>Finally, </a:t>
            </a:r>
            <a:r>
              <a:rPr lang="en-US" dirty="0" err="1"/>
              <a:t>Json_encode</a:t>
            </a:r>
            <a:r>
              <a:rPr lang="en-US" dirty="0"/>
              <a:t> creates a JSON string from an associative array with a single function call. This is an incredibly useful function that we’ll be using a lot as we turn data from the database in GeoJSON features  to put on the map.</a:t>
            </a:r>
            <a:br>
              <a:rPr lang="en-US" dirty="0"/>
            </a:br>
            <a:endParaRPr lang="en-US" dirty="0"/>
          </a:p>
          <a:p>
            <a:r>
              <a:rPr lang="en-US" dirty="0"/>
              <a:t>OK, lets go to the editor and add some array code to it and see what happens.</a:t>
            </a:r>
          </a:p>
        </p:txBody>
      </p:sp>
      <p:sp>
        <p:nvSpPr>
          <p:cNvPr id="4" name="Slide Number Placeholder 3"/>
          <p:cNvSpPr>
            <a:spLocks noGrp="1"/>
          </p:cNvSpPr>
          <p:nvPr>
            <p:ph type="sldNum" sz="quarter" idx="10"/>
          </p:nvPr>
        </p:nvSpPr>
        <p:spPr/>
        <p:txBody>
          <a:bodyPr/>
          <a:lstStyle/>
          <a:p>
            <a:fld id="{BB85BC90-5713-4429-9969-706ED764BD87}" type="slidenum">
              <a:rPr lang="en-US" smtClean="0"/>
              <a:t>153</a:t>
            </a:fld>
            <a:endParaRPr lang="en-US"/>
          </a:p>
        </p:txBody>
      </p:sp>
    </p:spTree>
    <p:extLst>
      <p:ext uri="{BB962C8B-B14F-4D97-AF65-F5344CB8AC3E}">
        <p14:creationId xmlns:p14="http://schemas.microsoft.com/office/powerpoint/2010/main" val="138777598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we’re going to take a brief break from PHP and talk about GET and POST requests.  You’ve all seen the letters http at the beginning of a web page, and we know that HTML stands for Hyper Text Markup Language so you might have an idea that HTTP stands for hypertext and then something that starts with TP.  And you would be right. HTTP stands for </a:t>
            </a:r>
            <a:r>
              <a:rPr lang="en-US" dirty="0" err="1"/>
              <a:t>HyperText</a:t>
            </a:r>
            <a:r>
              <a:rPr lang="en-US" dirty="0"/>
              <a:t> Transfer Protocol and for the purposes of this course all you need to understand is that HTTP defines the rules that allow text to be sent back and forth between the client and the server.  This set of rules is what makes it easier to send text back and forth than binary data, and GET and POST requests are part of that protocol.</a:t>
            </a:r>
            <a:br>
              <a:rPr lang="en-US" dirty="0"/>
            </a:br>
            <a:br>
              <a:rPr lang="en-US" dirty="0"/>
            </a:br>
            <a:r>
              <a:rPr lang="en-US" dirty="0"/>
              <a:t>&lt;click&gt;</a:t>
            </a:r>
          </a:p>
          <a:p>
            <a:r>
              <a:rPr lang="en-US" dirty="0"/>
              <a:t>We use GET to send information to the server. That information is encoded into the URL as parameters.</a:t>
            </a:r>
          </a:p>
          <a:p>
            <a:endParaRPr lang="en-US" dirty="0"/>
          </a:p>
          <a:p>
            <a:r>
              <a:rPr lang="en-US" dirty="0"/>
              <a:t>&lt;click&gt;</a:t>
            </a:r>
          </a:p>
          <a:p>
            <a:r>
              <a:rPr lang="en-US" dirty="0"/>
              <a:t>So the syntax looks like this, you start with a normal URL in red. This is just the URL for the </a:t>
            </a:r>
            <a:r>
              <a:rPr lang="en-US" dirty="0" err="1"/>
              <a:t>php_test</a:t>
            </a:r>
            <a:r>
              <a:rPr lang="en-US" dirty="0"/>
              <a:t> page we’ve been building.  Then we tell the browser that we are going to start encoding parameters with the ? Symbol. The rest of the </a:t>
            </a:r>
            <a:r>
              <a:rPr lang="en-US" dirty="0" err="1"/>
              <a:t>url</a:t>
            </a:r>
            <a:r>
              <a:rPr lang="en-US" dirty="0"/>
              <a:t> is data that we are sending to the server.  This data is composed of a series of key value pairs, separated by ampersands.</a:t>
            </a:r>
            <a:br>
              <a:rPr lang="en-US" dirty="0"/>
            </a:br>
            <a:br>
              <a:rPr lang="en-US" dirty="0"/>
            </a:br>
            <a:r>
              <a:rPr lang="en-US" dirty="0"/>
              <a:t>In our case there are three</a:t>
            </a:r>
          </a:p>
          <a:p>
            <a:endParaRPr lang="en-US" dirty="0"/>
          </a:p>
          <a:p>
            <a:r>
              <a:rPr lang="en-US" dirty="0"/>
              <a:t>&lt;click&gt; </a:t>
            </a:r>
          </a:p>
          <a:p>
            <a:r>
              <a:rPr lang="en-US" dirty="0"/>
              <a:t>The first has a key of </a:t>
            </a:r>
            <a:r>
              <a:rPr lang="en-US" dirty="0" err="1"/>
              <a:t>lat</a:t>
            </a:r>
            <a:r>
              <a:rPr lang="en-US" dirty="0"/>
              <a:t> and a value of 19.25831.  Just a key, an equal sign, and then everything between the = sign and the next ampersand or the end of the URL is the value of that key.</a:t>
            </a:r>
          </a:p>
          <a:p>
            <a:endParaRPr lang="en-US" dirty="0"/>
          </a:p>
          <a:p>
            <a:r>
              <a:rPr lang="en-US" dirty="0"/>
              <a:t>&lt;click&gt;</a:t>
            </a:r>
          </a:p>
          <a:p>
            <a:r>
              <a:rPr lang="en-US" dirty="0"/>
              <a:t>So the second parameter has a key of long and a value of -99.34295</a:t>
            </a:r>
          </a:p>
          <a:p>
            <a:endParaRPr lang="en-US" dirty="0"/>
          </a:p>
          <a:p>
            <a:r>
              <a:rPr lang="en-US" dirty="0"/>
              <a:t>&lt;click&gt;</a:t>
            </a:r>
          </a:p>
          <a:p>
            <a:r>
              <a:rPr lang="en-US" dirty="0"/>
              <a:t>And the third parameter has a key of alt and a value of 2207.</a:t>
            </a:r>
            <a:br>
              <a:rPr lang="en-US" dirty="0"/>
            </a:br>
            <a:br>
              <a:rPr lang="en-US" dirty="0"/>
            </a:br>
            <a:r>
              <a:rPr lang="en-US" dirty="0"/>
              <a:t>And that’s it. We’ve just sent data to the server through the URL.</a:t>
            </a:r>
          </a:p>
          <a:p>
            <a:endParaRPr lang="en-US" dirty="0"/>
          </a:p>
          <a:p>
            <a:r>
              <a:rPr lang="en-US" dirty="0"/>
              <a:t>There are a couple drawbacks to doing things this way</a:t>
            </a:r>
          </a:p>
          <a:p>
            <a:endParaRPr lang="en-US" dirty="0"/>
          </a:p>
          <a:p>
            <a:r>
              <a:rPr lang="en-US" dirty="0"/>
              <a:t>&lt;click&gt;first, you are limited to 2048 characters in the URL so you cant send huge amounts of data.</a:t>
            </a:r>
          </a:p>
          <a:p>
            <a:endParaRPr lang="en-US" dirty="0"/>
          </a:p>
          <a:p>
            <a:r>
              <a:rPr lang="en-US" dirty="0"/>
              <a:t>&lt;click&gt;Second, as you can see, all of this data is visible to the user so its not very secure. In fact if people knew, or could guess, how your web page was structured they could control it someway by changing the URL.  This might not be a big deal depending on what you are doing, I’ll show you an example soon, but it might be a huge deal.  For instance you would never want to send a password or credit card number this way.</a:t>
            </a:r>
          </a:p>
          <a:p>
            <a:endParaRPr lang="en-US" dirty="0"/>
          </a:p>
          <a:p>
            <a:r>
              <a:rPr lang="en-US" dirty="0"/>
              <a:t>&lt;click&gt;One big advantage, however, is that the </a:t>
            </a:r>
            <a:r>
              <a:rPr lang="en-US" dirty="0" err="1"/>
              <a:t>url</a:t>
            </a:r>
            <a:r>
              <a:rPr lang="en-US" dirty="0"/>
              <a:t> can be bookmarked in your browser, and that’s not an insignificant advantage.  We’ll talk about this more later.</a:t>
            </a:r>
          </a:p>
        </p:txBody>
      </p:sp>
      <p:sp>
        <p:nvSpPr>
          <p:cNvPr id="4" name="Slide Number Placeholder 3"/>
          <p:cNvSpPr>
            <a:spLocks noGrp="1"/>
          </p:cNvSpPr>
          <p:nvPr>
            <p:ph type="sldNum" sz="quarter" idx="10"/>
          </p:nvPr>
        </p:nvSpPr>
        <p:spPr/>
        <p:txBody>
          <a:bodyPr/>
          <a:lstStyle/>
          <a:p>
            <a:fld id="{BB85BC90-5713-4429-9969-706ED764BD87}" type="slidenum">
              <a:rPr lang="en-US" smtClean="0"/>
              <a:t>154</a:t>
            </a:fld>
            <a:endParaRPr lang="en-US"/>
          </a:p>
        </p:txBody>
      </p:sp>
    </p:spTree>
    <p:extLst>
      <p:ext uri="{BB962C8B-B14F-4D97-AF65-F5344CB8AC3E}">
        <p14:creationId xmlns:p14="http://schemas.microsoft.com/office/powerpoint/2010/main" val="237746466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is very similar to GET in that its part of the HTTP specification.</a:t>
            </a:r>
          </a:p>
          <a:p>
            <a:endParaRPr lang="en-US" dirty="0"/>
          </a:p>
          <a:p>
            <a:r>
              <a:rPr lang="en-US" dirty="0"/>
              <a:t>&lt;click&gt;You use it to send data to the server</a:t>
            </a:r>
          </a:p>
          <a:p>
            <a:endParaRPr lang="en-US" dirty="0"/>
          </a:p>
          <a:p>
            <a:r>
              <a:rPr lang="en-US" dirty="0"/>
              <a:t>&lt;click&gt;But you don’t encode the data into the URL, rather the data is included in the HTTP request header.  We won’t go into detail about the HTTP request header, other than to say that its information that is included by the browser when you make a request from the server, and it includes a variety of information, that most users don’t care about but is necessary to move information around the internet.</a:t>
            </a:r>
          </a:p>
          <a:p>
            <a:endParaRPr lang="en-US" dirty="0"/>
          </a:p>
          <a:p>
            <a:r>
              <a:rPr lang="en-US" dirty="0"/>
              <a:t>&lt;click&gt;Because of this data sent in a post request is not visible to the user and therefore it is more secure.  If you want it to be really secure, however, you need to use the HTTPS protocol rather than HTTP which will encrypt the information before sending it across the internet.</a:t>
            </a:r>
            <a:br>
              <a:rPr lang="en-US" dirty="0"/>
            </a:br>
            <a:br>
              <a:rPr lang="en-US" dirty="0"/>
            </a:br>
            <a:r>
              <a:rPr lang="en-US" dirty="0"/>
              <a:t>&lt;click&gt;Another advantage is that there is no limit on the amount of data you can send with a POST request.</a:t>
            </a:r>
          </a:p>
          <a:p>
            <a:endParaRPr lang="en-US" dirty="0"/>
          </a:p>
          <a:p>
            <a:r>
              <a:rPr lang="en-US" dirty="0"/>
              <a:t>&lt;click&gt;Unlike GET, however, bookmarks don’t work well, because there is no data in the URL so when the bookmark is used it lacks the information that was included when you made the bookmark.</a:t>
            </a:r>
          </a:p>
          <a:p>
            <a:endParaRPr lang="en-US" dirty="0"/>
          </a:p>
          <a:p>
            <a:r>
              <a:rPr lang="en-US" dirty="0"/>
              <a:t>&lt;click&gt;</a:t>
            </a:r>
          </a:p>
          <a:p>
            <a:r>
              <a:rPr lang="en-US" dirty="0"/>
              <a:t>So how do you send data with POST if you can’t type it into the browser?</a:t>
            </a:r>
          </a:p>
          <a:p>
            <a:endParaRPr lang="en-US" dirty="0"/>
          </a:p>
          <a:p>
            <a:r>
              <a:rPr lang="en-US" dirty="0"/>
              <a:t>&lt;click&gt;</a:t>
            </a:r>
          </a:p>
          <a:p>
            <a:r>
              <a:rPr lang="en-US" dirty="0"/>
              <a:t>The most common way is to submit a form.  Remember when we talked about </a:t>
            </a:r>
            <a:r>
              <a:rPr lang="en-US" dirty="0" err="1"/>
              <a:t>hTML</a:t>
            </a:r>
            <a:r>
              <a:rPr lang="en-US" dirty="0"/>
              <a:t> forms and I mentioned that there were usually two attributes included in the form tag.  One was the method attribute which could take either GET or POST and the second was the action attribute which took a link to a server side script that would run when the submit button was clicked. At the time I told you that was server side stuff that we didn’t need to worry about then. Well, now is the time to worry about it.  But we’re  not going to worry too much because I’m going to explain it to you and I think that now you have enough information for it to all make sense.</a:t>
            </a:r>
          </a:p>
          <a:p>
            <a:endParaRPr lang="en-US" dirty="0"/>
          </a:p>
          <a:p>
            <a:r>
              <a:rPr lang="en-US" dirty="0"/>
              <a:t>When you click the submit button in an HTML form all the information in the form is sent to the script you specify in the action attribute using either get or post. With forms we’ll almost always use post. I don’t think I’ve ever used GET with a form other than to see how it worked.  If you remember every form element has a name attribute and a value.  When you submit a form the name of the element becomes the key and the value of the element of course is the value.  So we have a group of key value pairs, one for each form element and key value pairs are exactly the type of data we sent with the GET request by typing them into the URL and key value pairs are also the format of the data that we send with a post request. They are just included in the header and not visible.</a:t>
            </a:r>
            <a:br>
              <a:rPr lang="en-US" dirty="0"/>
            </a:br>
            <a:br>
              <a:rPr lang="en-US" dirty="0"/>
            </a:br>
            <a:r>
              <a:rPr lang="en-US" dirty="0"/>
              <a:t>&lt;click&gt;And I’ll just briefly mention that you have the option of making an AJAX request using either post or get as well so that’s another way to send data with POST.  And again, I don’t think I’ve ever used AJAX with GET but its possible.</a:t>
            </a:r>
          </a:p>
        </p:txBody>
      </p:sp>
      <p:sp>
        <p:nvSpPr>
          <p:cNvPr id="4" name="Slide Number Placeholder 3"/>
          <p:cNvSpPr>
            <a:spLocks noGrp="1"/>
          </p:cNvSpPr>
          <p:nvPr>
            <p:ph type="sldNum" sz="quarter" idx="10"/>
          </p:nvPr>
        </p:nvSpPr>
        <p:spPr/>
        <p:txBody>
          <a:bodyPr/>
          <a:lstStyle/>
          <a:p>
            <a:fld id="{BB85BC90-5713-4429-9969-706ED764BD87}" type="slidenum">
              <a:rPr lang="en-US" smtClean="0"/>
              <a:t>155</a:t>
            </a:fld>
            <a:endParaRPr lang="en-US"/>
          </a:p>
        </p:txBody>
      </p:sp>
    </p:spTree>
    <p:extLst>
      <p:ext uri="{BB962C8B-B14F-4D97-AF65-F5344CB8AC3E}">
        <p14:creationId xmlns:p14="http://schemas.microsoft.com/office/powerpoint/2010/main" val="420260855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I’ve said that that both GET and POST send data in the form of key value pairs.</a:t>
            </a:r>
            <a:br>
              <a:rPr lang="en-US" dirty="0"/>
            </a:br>
            <a:br>
              <a:rPr lang="en-US" dirty="0"/>
            </a:br>
            <a:r>
              <a:rPr lang="en-US" dirty="0"/>
              <a:t>&lt;click&gt;So how do we access that data in our PHP script?  Well, remember what else we talked about in the previous lecture that is structured in a key-value pair format?  That’s right, associative arrays.</a:t>
            </a:r>
          </a:p>
          <a:p>
            <a:endParaRPr lang="en-US" dirty="0"/>
          </a:p>
          <a:p>
            <a:r>
              <a:rPr lang="en-US" dirty="0"/>
              <a:t>&lt;click&gt;It turns out that PHP has two </a:t>
            </a:r>
            <a:r>
              <a:rPr lang="en-US" dirty="0" err="1"/>
              <a:t>superglobal</a:t>
            </a:r>
            <a:r>
              <a:rPr lang="en-US" dirty="0"/>
              <a:t> variables called &lt;click&gt;$_GET and &lt;click&gt;$_POST. </a:t>
            </a:r>
            <a:r>
              <a:rPr lang="en-US" dirty="0" err="1"/>
              <a:t>Superglobal</a:t>
            </a:r>
            <a:r>
              <a:rPr lang="en-US" dirty="0"/>
              <a:t> means that they are automatically available in every PHP script and you can use them to access the data sent by the client with a GET or POST request.</a:t>
            </a:r>
          </a:p>
          <a:p>
            <a:endParaRPr lang="en-US" dirty="0"/>
          </a:p>
          <a:p>
            <a:r>
              <a:rPr lang="en-US" dirty="0"/>
              <a:t>&lt;click&gt;$_Get and $_Post are associative arrays and their indexes are the keys that were sent in the request.  In the case of the $_GET they are the keys that were encoded in the URL and if you sent form data with a POST request the keys are the name attributes of the form elements.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156</a:t>
            </a:fld>
            <a:endParaRPr lang="en-US"/>
          </a:p>
        </p:txBody>
      </p:sp>
    </p:spTree>
    <p:extLst>
      <p:ext uri="{BB962C8B-B14F-4D97-AF65-F5344CB8AC3E}">
        <p14:creationId xmlns:p14="http://schemas.microsoft.com/office/powerpoint/2010/main" val="309902085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this GET URL again.  When I type this </a:t>
            </a:r>
            <a:r>
              <a:rPr lang="en-US" dirty="0" err="1"/>
              <a:t>url</a:t>
            </a:r>
            <a:r>
              <a:rPr lang="en-US" dirty="0"/>
              <a:t> into the browser the </a:t>
            </a:r>
            <a:r>
              <a:rPr lang="en-US" dirty="0" err="1"/>
              <a:t>php_test.php</a:t>
            </a:r>
            <a:r>
              <a:rPr lang="en-US" dirty="0"/>
              <a:t> web page will automatically have access to the $_GET </a:t>
            </a:r>
            <a:r>
              <a:rPr lang="en-US" dirty="0" err="1"/>
              <a:t>superglobal</a:t>
            </a:r>
            <a:r>
              <a:rPr lang="en-US" dirty="0"/>
              <a:t>, an associative array with three elements. The first has a key……</a:t>
            </a:r>
          </a:p>
        </p:txBody>
      </p:sp>
      <p:sp>
        <p:nvSpPr>
          <p:cNvPr id="4" name="Slide Number Placeholder 3"/>
          <p:cNvSpPr>
            <a:spLocks noGrp="1"/>
          </p:cNvSpPr>
          <p:nvPr>
            <p:ph type="sldNum" sz="quarter" idx="10"/>
          </p:nvPr>
        </p:nvSpPr>
        <p:spPr/>
        <p:txBody>
          <a:bodyPr/>
          <a:lstStyle/>
          <a:p>
            <a:fld id="{BB85BC90-5713-4429-9969-706ED764BD87}" type="slidenum">
              <a:rPr lang="en-US" smtClean="0"/>
              <a:t>157</a:t>
            </a:fld>
            <a:endParaRPr lang="en-US"/>
          </a:p>
        </p:txBody>
      </p:sp>
    </p:spTree>
    <p:extLst>
      <p:ext uri="{BB962C8B-B14F-4D97-AF65-F5344CB8AC3E}">
        <p14:creationId xmlns:p14="http://schemas.microsoft.com/office/powerpoint/2010/main" val="4016431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hope that you are all ready for this.  For the first time in this course we are going to write some code and view it in the web browser.  It’s just the code we’ve already seen but now we are going to view it live so you can see that its actually doing what I’ve been saying it would, in case you didn’t believe me.</a:t>
            </a:r>
            <a:br>
              <a:rPr lang="en-US" dirty="0"/>
            </a:br>
            <a:br>
              <a:rPr lang="en-US" dirty="0"/>
            </a:br>
            <a:r>
              <a:rPr lang="en-US" dirty="0"/>
              <a:t>I’m going to open my text</a:t>
            </a:r>
            <a:r>
              <a:rPr lang="en-US" baseline="0" dirty="0"/>
              <a:t> editor. I use a text editor called brackets and I recommend it. Its free and its available on any platform and has a lot of nice features but you can use any text editor you want, if you are already using one, you can even use notepad if you’re using windows but I probably wouldn’t recommend that. We’ll probably have a short lecture on text editors sometime soon so you can see what’s available and what features to look for.</a:t>
            </a:r>
            <a:br>
              <a:rPr lang="en-US" baseline="0" dirty="0"/>
            </a:br>
            <a:br>
              <a:rPr lang="en-US" baseline="0" dirty="0"/>
            </a:br>
            <a:r>
              <a:rPr lang="en-US" baseline="0" dirty="0"/>
              <a:t>You can see this is just the HTML that we’ve been looking at for the past couple lectures.  We are now just looking at it in an actual editor and I’ve added these three lines of </a:t>
            </a:r>
            <a:r>
              <a:rPr lang="en-US" baseline="0" dirty="0" err="1"/>
              <a:t>javascript</a:t>
            </a:r>
            <a:r>
              <a:rPr lang="en-US" baseline="0" dirty="0"/>
              <a:t> we’ve discussed inside a set of script tags.</a:t>
            </a:r>
            <a:br>
              <a:rPr lang="en-US" baseline="0" dirty="0"/>
            </a:br>
            <a:br>
              <a:rPr lang="en-US" baseline="0" dirty="0"/>
            </a:br>
            <a:r>
              <a:rPr lang="en-US" baseline="0" dirty="0"/>
              <a:t>So this is our web document, how do we open it in a browser to see how it works?</a:t>
            </a:r>
          </a:p>
          <a:p>
            <a:endParaRPr lang="en-US" baseline="0" dirty="0"/>
          </a:p>
          <a:p>
            <a:r>
              <a:rPr lang="en-US" baseline="0" dirty="0"/>
              <a:t>Well, Its very simple.  We navigate to where we’ve saved this file, and you can see that since we named it with an HTML extension, windows knows that it’s a web page and will open it in your default browser.  So all we have to do is double click on it.</a:t>
            </a:r>
            <a:br>
              <a:rPr lang="en-US" baseline="0" dirty="0"/>
            </a:br>
            <a:br>
              <a:rPr lang="en-US" baseline="0" dirty="0"/>
            </a:br>
            <a:r>
              <a:rPr lang="en-US" baseline="0" dirty="0"/>
              <a:t>Now, you’ll notice that it doesn’t have a web address up here, instead of http it says file and has a path to a disk file.  That’s because we are opening it from a location on disk, and you will probably be doing things this way until you are ready to make your web page go live, and by that I mean make it available to anyone on the internet.</a:t>
            </a:r>
            <a:br>
              <a:rPr lang="en-US" baseline="0" dirty="0"/>
            </a:br>
            <a:br>
              <a:rPr lang="en-US" baseline="0" dirty="0"/>
            </a:br>
            <a:r>
              <a:rPr lang="en-US" baseline="0" dirty="0"/>
              <a:t>When that happens you’ll simply transfer this file to the public directory of your web server and then anyone can access it by typing the domain of your web server followed by the file name, such as www.mydomain.com/javascript_a.html</a:t>
            </a:r>
            <a:br>
              <a:rPr lang="en-US" baseline="0" dirty="0"/>
            </a:br>
            <a:br>
              <a:rPr lang="en-US" baseline="0" dirty="0"/>
            </a:br>
            <a:r>
              <a:rPr lang="en-US" baseline="0" dirty="0"/>
              <a:t>But we’ll talk about that towards the end of the course.  For now everything we will be doing will be local on our own computers.</a:t>
            </a:r>
            <a:br>
              <a:rPr lang="en-US" baseline="0" dirty="0"/>
            </a:br>
            <a:br>
              <a:rPr lang="en-US" baseline="0" dirty="0"/>
            </a:br>
            <a:r>
              <a:rPr lang="en-US" baseline="0" dirty="0"/>
              <a:t>Now this is what our web pages looks like.  Not very impressive right?  Well, its just an example and doesn’t have any styling at all right now so we can’t expect much.  But it will get better I promise.  </a:t>
            </a:r>
            <a:br>
              <a:rPr lang="en-US" baseline="0" dirty="0"/>
            </a:br>
            <a:br>
              <a:rPr lang="en-US" baseline="0" dirty="0"/>
            </a:br>
            <a:r>
              <a:rPr lang="en-US" baseline="0" dirty="0"/>
              <a:t>You can see that we have our first child element, just a paragraph element with some junk text, and we have our two lists, </a:t>
            </a:r>
            <a:r>
              <a:rPr lang="en-US" baseline="0" dirty="0" err="1"/>
              <a:t>colorlist</a:t>
            </a:r>
            <a:r>
              <a:rPr lang="en-US" baseline="0" dirty="0"/>
              <a:t> and </a:t>
            </a:r>
            <a:r>
              <a:rPr lang="en-US" baseline="0" dirty="0" err="1"/>
              <a:t>animallist</a:t>
            </a:r>
            <a:r>
              <a:rPr lang="en-US" baseline="0" dirty="0"/>
              <a:t>.  Pretty basic.</a:t>
            </a:r>
          </a:p>
          <a:p>
            <a:endParaRPr lang="en-US" baseline="0" dirty="0"/>
          </a:p>
          <a:p>
            <a:r>
              <a:rPr lang="en-US" baseline="0" dirty="0"/>
              <a:t>What about the </a:t>
            </a:r>
            <a:r>
              <a:rPr lang="en-US" baseline="0" dirty="0" err="1"/>
              <a:t>javascript</a:t>
            </a:r>
            <a:r>
              <a:rPr lang="en-US" baseline="0" dirty="0"/>
              <a:t> that we wrote?  Did it run? How would we know? </a:t>
            </a:r>
          </a:p>
          <a:p>
            <a:endParaRPr lang="en-US" baseline="0" dirty="0"/>
          </a:p>
          <a:p>
            <a:r>
              <a:rPr lang="en-US" baseline="0" dirty="0"/>
              <a:t>I said we were outputting to the console and that the console is not normally visible to the user so how can we see it?</a:t>
            </a:r>
          </a:p>
          <a:p>
            <a:endParaRPr lang="en-US" baseline="0" dirty="0"/>
          </a:p>
          <a:p>
            <a:r>
              <a:rPr lang="en-US" baseline="0" dirty="0"/>
              <a:t>I’m using Google Chrome as a browser and I recommend that you do too. Its just a good standard that is available on all platforms so if your site works in Chrome it will work anywhere, and that’s not necessarily true of all browsers. But if you really want to use a different browser you can do all the things I’m about to show you, you just might have to dig a little more on your own, because for the purpose of this course, I am not going to provide instructions on how to use the developer tools for every browser.</a:t>
            </a:r>
          </a:p>
          <a:p>
            <a:endParaRPr lang="en-US" baseline="0" dirty="0"/>
          </a:p>
          <a:p>
            <a:r>
              <a:rPr lang="en-US" baseline="0" dirty="0"/>
              <a:t>In chrome we simply click on our setup menu, then on more items, and then on developer tools.  And notice that there is a shortcut key sequence that you can use to go directly there and I recommend that you remember this because you’ll be using the developer tools a lot.</a:t>
            </a:r>
          </a:p>
          <a:p>
            <a:endParaRPr lang="en-US" baseline="0" dirty="0"/>
          </a:p>
          <a:p>
            <a:r>
              <a:rPr lang="en-US" baseline="0" dirty="0"/>
              <a:t>Your screen might look a little different than mine, You can change the size and location of the </a:t>
            </a:r>
            <a:r>
              <a:rPr lang="en-US" baseline="0" dirty="0" err="1"/>
              <a:t>devtools</a:t>
            </a:r>
            <a:r>
              <a:rPr lang="en-US" baseline="0" dirty="0"/>
              <a:t> info and undock it or dock it, which is really handy if you have a second monitor.  But you should see a menu bar at the top and one of those options will be console. And if we click on it we can see the output that we sent to the console with our console log statements, so our code did in fact run.</a:t>
            </a:r>
          </a:p>
          <a:p>
            <a:endParaRPr lang="en-US" baseline="0" dirty="0"/>
          </a:p>
          <a:p>
            <a:r>
              <a:rPr lang="en-US" baseline="0" dirty="0"/>
              <a:t>The first line is just a text output but the second line is an object and you can expand an object to see all of its properties by clicking on this arrow.</a:t>
            </a:r>
            <a:br>
              <a:rPr lang="en-US" baseline="0" dirty="0"/>
            </a:br>
            <a:br>
              <a:rPr lang="en-US" baseline="0" dirty="0"/>
            </a:br>
            <a:r>
              <a:rPr lang="en-US" baseline="0" dirty="0"/>
              <a:t>And if we expand this object we can see the first level of objects in the DOM hierarchy which will always be the header and body objects.</a:t>
            </a:r>
            <a:br>
              <a:rPr lang="en-US" baseline="0" dirty="0"/>
            </a:br>
            <a:br>
              <a:rPr lang="en-US" baseline="0" dirty="0"/>
            </a:br>
            <a:r>
              <a:rPr lang="en-US" baseline="0" dirty="0"/>
              <a:t>If we expand the header object we see that it has one child, the title.</a:t>
            </a:r>
          </a:p>
          <a:p>
            <a:endParaRPr lang="en-US" baseline="0" dirty="0"/>
          </a:p>
          <a:p>
            <a:r>
              <a:rPr lang="en-US" baseline="0" dirty="0"/>
              <a:t>If we expand the body object we see it has three children.  Why three?  Remember, in </a:t>
            </a:r>
            <a:r>
              <a:rPr lang="en-US" baseline="0" dirty="0" err="1"/>
              <a:t>javascript</a:t>
            </a:r>
            <a:r>
              <a:rPr lang="en-US" baseline="0" dirty="0"/>
              <a:t> everything is an object so even the </a:t>
            </a:r>
            <a:r>
              <a:rPr lang="en-US" baseline="0" dirty="0" err="1"/>
              <a:t>javascript</a:t>
            </a:r>
            <a:r>
              <a:rPr lang="en-US" baseline="0" dirty="0"/>
              <a:t> code that we wrote is an object enclosed by script tags.</a:t>
            </a:r>
            <a:br>
              <a:rPr lang="en-US" baseline="0" dirty="0"/>
            </a:br>
            <a:br>
              <a:rPr lang="en-US" baseline="0" dirty="0"/>
            </a:br>
            <a:r>
              <a:rPr lang="en-US" baseline="0" dirty="0"/>
              <a:t>And we can expand the first div and see our paragraph and expand the second div to see our two lists. And we can expand those lists to see the individual list elements.</a:t>
            </a:r>
            <a:br>
              <a:rPr lang="en-US" baseline="0" dirty="0"/>
            </a:br>
            <a:br>
              <a:rPr lang="en-US" baseline="0" dirty="0"/>
            </a:br>
            <a:r>
              <a:rPr lang="en-US" baseline="0" dirty="0"/>
              <a:t>Now notice something else.  When we place the cursor on one of the HTML elements, the part of the web page that corresponds to that element is highlighted.  That might not be necessary for such a simple example but, trust me it becomes very, very useful as we develop more complicated web pages.</a:t>
            </a:r>
            <a:br>
              <a:rPr lang="en-US" baseline="0" dirty="0"/>
            </a:br>
            <a:br>
              <a:rPr lang="en-US" baseline="0" dirty="0"/>
            </a:br>
            <a:r>
              <a:rPr lang="en-US" baseline="0" dirty="0"/>
              <a:t>And you can see that our third line of code produced the result we predicted.  It’s the text from the paragraph element in the first div.</a:t>
            </a:r>
            <a:br>
              <a:rPr lang="en-US" baseline="0" dirty="0"/>
            </a:br>
            <a:br>
              <a:rPr lang="en-US" baseline="0" dirty="0"/>
            </a:br>
            <a:r>
              <a:rPr lang="en-US" baseline="0" dirty="0"/>
              <a:t>Now I used this example mostly to show you that you can output an object to the console and explore that objects properties.  You will probably never actually do this with the document object even though you  may do it with many other objects.</a:t>
            </a:r>
            <a:br>
              <a:rPr lang="en-US" baseline="0" dirty="0"/>
            </a:br>
            <a:br>
              <a:rPr lang="en-US" baseline="0" dirty="0"/>
            </a:br>
            <a:r>
              <a:rPr lang="en-US" baseline="0" dirty="0"/>
              <a:t>That’s because the document object is already available to us under the element tab.  If we click on it we can see pretty much the same thing as we saw in the console, with a few improvements.  You can see on the right all the CSS that applies to an object. And you can see at the bottom the entire pathway you need to reference that element in the DOM.  In fact if you right click on any part of the web page and select Inspect from the context menu you will see that element highlighted in the DOM and you can see all the CSS that is applied to it.  In fact you can do this on any web page that you are viewing, your home work tonight is to do that occasionally as you are looking at web pages and see how complicated some of these can be.</a:t>
            </a:r>
            <a:br>
              <a:rPr lang="en-US" baseline="0" dirty="0"/>
            </a:br>
            <a:br>
              <a:rPr lang="en-US" baseline="0" dirty="0"/>
            </a:br>
            <a:r>
              <a:rPr lang="en-US" baseline="0" dirty="0"/>
              <a:t>Now this shows you how you can view the DOM in google but all its really showing is the name and ids of the HTML elements. Which is handy for understanding the structure but it doesn’t really show us any of the properties.  </a:t>
            </a:r>
          </a:p>
          <a:p>
            <a:endParaRPr lang="en-US" baseline="0" dirty="0"/>
          </a:p>
          <a:p>
            <a:r>
              <a:rPr lang="en-US" baseline="0" dirty="0"/>
              <a:t>In the next lecture we’ll dig a little deeper and see how we can inspect the actual object properties using the google developer tools.</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56</a:t>
            </a:fld>
            <a:endParaRPr lang="en-US"/>
          </a:p>
        </p:txBody>
      </p:sp>
    </p:spTree>
    <p:extLst>
      <p:ext uri="{BB962C8B-B14F-4D97-AF65-F5344CB8AC3E}">
        <p14:creationId xmlns:p14="http://schemas.microsoft.com/office/powerpoint/2010/main" val="79948275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 can reference these three elements anywhere in the </a:t>
            </a:r>
            <a:r>
              <a:rPr lang="en-US" dirty="0" err="1"/>
              <a:t>php</a:t>
            </a:r>
            <a:r>
              <a:rPr lang="en-US" dirty="0"/>
              <a:t> code I write in that page like this</a:t>
            </a:r>
          </a:p>
          <a:p>
            <a:endParaRPr lang="en-US" dirty="0"/>
          </a:p>
          <a:p>
            <a:r>
              <a:rPr lang="en-US" dirty="0"/>
              <a:t>The </a:t>
            </a:r>
            <a:r>
              <a:rPr lang="en-US" dirty="0" err="1"/>
              <a:t>lat</a:t>
            </a:r>
            <a:r>
              <a:rPr lang="en-US" dirty="0"/>
              <a:t> element</a:t>
            </a:r>
          </a:p>
          <a:p>
            <a:endParaRPr lang="en-US" dirty="0"/>
          </a:p>
          <a:p>
            <a:r>
              <a:rPr lang="en-US" dirty="0"/>
              <a:t>The long element</a:t>
            </a:r>
          </a:p>
          <a:p>
            <a:endParaRPr lang="en-US" dirty="0"/>
          </a:p>
          <a:p>
            <a:r>
              <a:rPr lang="en-US" dirty="0"/>
              <a:t>And the Alt element</a:t>
            </a:r>
            <a:br>
              <a:rPr lang="en-US" dirty="0"/>
            </a:br>
            <a:br>
              <a:rPr lang="en-US" dirty="0"/>
            </a:br>
            <a:r>
              <a:rPr lang="en-US" dirty="0"/>
              <a:t>&lt;editor&gt;</a:t>
            </a:r>
          </a:p>
          <a:p>
            <a:r>
              <a:rPr lang="en-US" dirty="0"/>
              <a:t>So lets take a look at how we use this in a web page. </a:t>
            </a:r>
            <a:br>
              <a:rPr lang="en-US" dirty="0"/>
            </a:br>
            <a:br>
              <a:rPr lang="en-US" dirty="0"/>
            </a:br>
            <a:r>
              <a:rPr lang="en-US" dirty="0"/>
              <a:t>I’m going to add another header here at the bottom of our body.  Its going to be an h4 header and say Latitude: And then I will add </a:t>
            </a:r>
            <a:r>
              <a:rPr lang="en-US" dirty="0" err="1"/>
              <a:t>php</a:t>
            </a:r>
            <a:r>
              <a:rPr lang="en-US" dirty="0"/>
              <a:t> tags and echo the $_GET[‘</a:t>
            </a:r>
            <a:r>
              <a:rPr lang="en-US" dirty="0" err="1"/>
              <a:t>lat</a:t>
            </a:r>
            <a:r>
              <a:rPr lang="en-US" dirty="0"/>
              <a:t>’] variable.</a:t>
            </a:r>
          </a:p>
          <a:p>
            <a:endParaRPr lang="en-US" dirty="0"/>
          </a:p>
          <a:p>
            <a:r>
              <a:rPr lang="en-US" dirty="0"/>
              <a:t>And I’ll just copy and paste this line twice more and change latitude to longitude and altitude and then I will also change the indexes here to long and alt.  Now if I enter a URL with GET request encoded in it into the browser lets see what happens.</a:t>
            </a:r>
            <a:br>
              <a:rPr lang="en-US" dirty="0"/>
            </a:br>
            <a:br>
              <a:rPr lang="en-US" dirty="0"/>
            </a:br>
            <a:r>
              <a:rPr lang="en-US" dirty="0"/>
              <a:t>You see I am passing this information to the server and can access them in PHP.  And that’s pretty cool.  And even though most of our forms and AJAX will be handled by POST requests, you shouldn’t look down on the Lowly GET request, it is still in common use today even in the biggest web sites in the world.  Lets take a look at a few.</a:t>
            </a:r>
          </a:p>
          <a:p>
            <a:endParaRPr lang="en-US" dirty="0"/>
          </a:p>
          <a:p>
            <a:r>
              <a:rPr lang="en-US" dirty="0"/>
              <a:t>Amazon.com for instance, when I did a keyword search on leaflet programming I get redirected to this page and I can see in the URL the ?mark indicating that everything after is get data.  We have a </a:t>
            </a:r>
            <a:r>
              <a:rPr lang="en-US" dirty="0" err="1"/>
              <a:t>url</a:t>
            </a:r>
            <a:r>
              <a:rPr lang="en-US" dirty="0"/>
              <a:t> key and a field-keywords key. The value of the fields keyword is </a:t>
            </a:r>
            <a:r>
              <a:rPr lang="en-US" dirty="0" err="1"/>
              <a:t>leaflet+programming</a:t>
            </a:r>
            <a:r>
              <a:rPr lang="en-US" dirty="0"/>
              <a:t> which are the words I entered into the search bar.  But having seen this, I might just want to modify the get info in the </a:t>
            </a:r>
            <a:r>
              <a:rPr lang="en-US" dirty="0" err="1"/>
              <a:t>url</a:t>
            </a:r>
            <a:r>
              <a:rPr lang="en-US" dirty="0"/>
              <a:t> directly to something like </a:t>
            </a:r>
            <a:r>
              <a:rPr lang="en-US" dirty="0" err="1"/>
              <a:t>oop+php</a:t>
            </a:r>
            <a:r>
              <a:rPr lang="en-US" dirty="0"/>
              <a:t> and see that it now returns search results for object oriented PHP.  </a:t>
            </a:r>
            <a:br>
              <a:rPr lang="en-US" dirty="0"/>
            </a:br>
            <a:br>
              <a:rPr lang="en-US" dirty="0"/>
            </a:br>
            <a:r>
              <a:rPr lang="en-US" dirty="0"/>
              <a:t>Netflix is another big web site, here you can see it also uses get data.  We have a </a:t>
            </a:r>
            <a:r>
              <a:rPr lang="en-US" dirty="0" err="1"/>
              <a:t>trackid</a:t>
            </a:r>
            <a:r>
              <a:rPr lang="en-US" dirty="0"/>
              <a:t> key and a </a:t>
            </a:r>
            <a:r>
              <a:rPr lang="en-US" dirty="0" err="1"/>
              <a:t>tctx</a:t>
            </a:r>
            <a:r>
              <a:rPr lang="en-US" dirty="0"/>
              <a:t> key.  Its not unusual to see things like this in a get request.  If you want to use a get request but you don’t want anybody to know how your web page works or see the data you are passing you can encrypt it in the </a:t>
            </a:r>
            <a:r>
              <a:rPr lang="en-US" dirty="0" err="1"/>
              <a:t>url</a:t>
            </a:r>
            <a:r>
              <a:rPr lang="en-US" dirty="0"/>
              <a:t>.</a:t>
            </a:r>
            <a:br>
              <a:rPr lang="en-US" dirty="0"/>
            </a:br>
            <a:br>
              <a:rPr lang="en-US" dirty="0"/>
            </a:br>
            <a:r>
              <a:rPr lang="en-US" dirty="0"/>
              <a:t>Even </a:t>
            </a:r>
            <a:r>
              <a:rPr lang="en-US" dirty="0" err="1"/>
              <a:t>udemy</a:t>
            </a:r>
            <a:r>
              <a:rPr lang="en-US" dirty="0"/>
              <a:t> uses get requests.  I see here that the </a:t>
            </a:r>
            <a:r>
              <a:rPr lang="en-US" dirty="0" err="1"/>
              <a:t>lang</a:t>
            </a:r>
            <a:r>
              <a:rPr lang="en-US" dirty="0"/>
              <a:t> keyword = </a:t>
            </a:r>
            <a:r>
              <a:rPr lang="en-US" dirty="0" err="1"/>
              <a:t>en</a:t>
            </a:r>
            <a:r>
              <a:rPr lang="en-US" dirty="0"/>
              <a:t> and I might guess that if I changed the </a:t>
            </a:r>
            <a:r>
              <a:rPr lang="en-US" dirty="0" err="1"/>
              <a:t>en</a:t>
            </a:r>
            <a:r>
              <a:rPr lang="en-US" dirty="0"/>
              <a:t> to </a:t>
            </a:r>
            <a:r>
              <a:rPr lang="en-US" dirty="0" err="1"/>
              <a:t>es</a:t>
            </a:r>
            <a:r>
              <a:rPr lang="en-US" dirty="0"/>
              <a:t> I </a:t>
            </a:r>
            <a:r>
              <a:rPr lang="en-US" dirty="0" err="1"/>
              <a:t>woud</a:t>
            </a:r>
            <a:r>
              <a:rPr lang="en-US" dirty="0"/>
              <a:t> see the results in </a:t>
            </a:r>
            <a:r>
              <a:rPr lang="en-US" dirty="0" err="1"/>
              <a:t>espanol</a:t>
            </a:r>
            <a:r>
              <a:rPr lang="en-US" dirty="0"/>
              <a:t> and indeed that works</a:t>
            </a:r>
          </a:p>
          <a:p>
            <a:endParaRPr lang="en-US" dirty="0"/>
          </a:p>
          <a:p>
            <a:r>
              <a:rPr lang="en-US" dirty="0"/>
              <a:t>Weather underground also uses get requests.  Now we are getting somewhere interesting though, we can see that these numbers here look like a latitude and longitude, so maybe if I changed the latitude and longitude to something more similar to, say Colorado, I’ll change the </a:t>
            </a:r>
            <a:r>
              <a:rPr lang="en-US" dirty="0" err="1"/>
              <a:t>lat</a:t>
            </a:r>
            <a:r>
              <a:rPr lang="en-US" dirty="0"/>
              <a:t> to 39 and the long to -106 I can get the weather forecast for Colorado.  And this is interesting  because we know how to write an event handler for </a:t>
            </a:r>
            <a:r>
              <a:rPr lang="en-US" dirty="0" err="1"/>
              <a:t>javascript</a:t>
            </a:r>
            <a:r>
              <a:rPr lang="en-US" dirty="0"/>
              <a:t> to get the latitude and longitude where the mouse is clicked. And we know how to get latitude and longitude for a marker on the map from its GeoJSON data.  So why couldn’t we use that information to automatically get the weather anywhere we click on the map or by clicking a weather button in a popup?  The answer is that we could really easy, just by building a </a:t>
            </a:r>
            <a:r>
              <a:rPr lang="en-US" dirty="0" err="1"/>
              <a:t>url</a:t>
            </a:r>
            <a:r>
              <a:rPr lang="en-US" dirty="0"/>
              <a:t> string that looks like this with the </a:t>
            </a:r>
            <a:r>
              <a:rPr lang="en-US" dirty="0" err="1"/>
              <a:t>lat</a:t>
            </a:r>
            <a:r>
              <a:rPr lang="en-US" dirty="0"/>
              <a:t> and long we want in it and then adding that to the </a:t>
            </a:r>
            <a:r>
              <a:rPr lang="en-US" dirty="0" err="1"/>
              <a:t>href</a:t>
            </a:r>
            <a:r>
              <a:rPr lang="en-US" dirty="0"/>
              <a:t> attribute of a link or redirecting the web page.  We already know how to do this, and that’s pretty cool.</a:t>
            </a:r>
          </a:p>
          <a:p>
            <a:endParaRPr lang="en-US" dirty="0"/>
          </a:p>
          <a:p>
            <a:r>
              <a:rPr lang="en-US" dirty="0"/>
              <a:t>And POST works similar to GET we just need to submit it from a form instead of typing it into the </a:t>
            </a:r>
            <a:r>
              <a:rPr lang="en-US" dirty="0" err="1"/>
              <a:t>url</a:t>
            </a:r>
            <a:r>
              <a:rPr lang="en-US" dirty="0"/>
              <a:t>.  </a:t>
            </a:r>
            <a:br>
              <a:rPr lang="en-US" dirty="0"/>
            </a:br>
            <a:br>
              <a:rPr lang="en-US" dirty="0"/>
            </a:br>
            <a:r>
              <a:rPr lang="en-US" dirty="0"/>
              <a:t>I’m just going to copy this HTML form here.  We’ve seen these, its very simple.  Notice I set the method attribute to POST and set the action to “</a:t>
            </a:r>
            <a:r>
              <a:rPr lang="en-US" dirty="0" err="1"/>
              <a:t>process_lat.php</a:t>
            </a:r>
            <a:r>
              <a:rPr lang="en-US" dirty="0"/>
              <a:t>”  </a:t>
            </a:r>
            <a:br>
              <a:rPr lang="en-US" dirty="0"/>
            </a:br>
            <a:br>
              <a:rPr lang="en-US" dirty="0"/>
            </a:br>
            <a:r>
              <a:rPr lang="en-US" dirty="0"/>
              <a:t>Notice also that we have three text boxes.  One for latitude, one for longitude, and one for latitude.  </a:t>
            </a:r>
            <a:r>
              <a:rPr lang="en-US" dirty="0" err="1"/>
              <a:t>Ive</a:t>
            </a:r>
            <a:r>
              <a:rPr lang="en-US" dirty="0"/>
              <a:t> set the names to </a:t>
            </a:r>
            <a:r>
              <a:rPr lang="en-US" dirty="0" err="1"/>
              <a:t>lat</a:t>
            </a:r>
            <a:r>
              <a:rPr lang="en-US" dirty="0"/>
              <a:t>, long, and alt and these will become the keys in out post </a:t>
            </a:r>
            <a:r>
              <a:rPr lang="en-US" dirty="0" err="1"/>
              <a:t>supervariable</a:t>
            </a:r>
            <a:r>
              <a:rPr lang="en-US" dirty="0"/>
              <a:t>.</a:t>
            </a:r>
            <a:br>
              <a:rPr lang="en-US" dirty="0"/>
            </a:br>
            <a:br>
              <a:rPr lang="en-US" dirty="0"/>
            </a:br>
            <a:r>
              <a:rPr lang="en-US" dirty="0"/>
              <a:t>And I also have a submit button.  When I click the submit button this form data will be sent via POST request to the </a:t>
            </a:r>
            <a:r>
              <a:rPr lang="en-US" dirty="0" err="1"/>
              <a:t>process_lat.php</a:t>
            </a:r>
            <a:r>
              <a:rPr lang="en-US" dirty="0"/>
              <a:t> script.  So lets write that now.  I’m going to cheat a little bit and just save the current page as </a:t>
            </a:r>
            <a:r>
              <a:rPr lang="en-US" dirty="0" err="1"/>
              <a:t>process_lat.php</a:t>
            </a:r>
            <a:r>
              <a:rPr lang="en-US" dirty="0"/>
              <a:t> and then I’ll get rid of all this stuff that doesn’t have to do with out </a:t>
            </a:r>
            <a:r>
              <a:rPr lang="en-US" dirty="0" err="1"/>
              <a:t>lat</a:t>
            </a:r>
            <a:r>
              <a:rPr lang="en-US" dirty="0"/>
              <a:t> and long.  We don’t need any of this, all we need to do is change the GET </a:t>
            </a:r>
            <a:r>
              <a:rPr lang="en-US" dirty="0" err="1"/>
              <a:t>supervariables</a:t>
            </a:r>
            <a:r>
              <a:rPr lang="en-US" dirty="0"/>
              <a:t> to the POST </a:t>
            </a:r>
            <a:r>
              <a:rPr lang="en-US" dirty="0" err="1"/>
              <a:t>supervariables</a:t>
            </a:r>
            <a:r>
              <a:rPr lang="en-US" dirty="0"/>
              <a:t> and we should be ready to go.  I’ll save it, go bac to the browser and reload, and we see we do have a form here.  I’ll enter some coordinates here, hit submit, and bingo.  The browser requests the </a:t>
            </a:r>
            <a:r>
              <a:rPr lang="en-US" dirty="0" err="1"/>
              <a:t>process_lat.php</a:t>
            </a:r>
            <a:r>
              <a:rPr lang="en-US" dirty="0"/>
              <a:t> page but before anything is returned the </a:t>
            </a:r>
            <a:r>
              <a:rPr lang="en-US" dirty="0" err="1"/>
              <a:t>php</a:t>
            </a:r>
            <a:r>
              <a:rPr lang="en-US" dirty="0"/>
              <a:t> in the page is executed on the browser and the latitude values were changed to the values that we submitted in the form. And then the page was sent back to the browser and displayed.</a:t>
            </a:r>
            <a:br>
              <a:rPr lang="en-US" dirty="0"/>
            </a:br>
            <a:br>
              <a:rPr lang="en-US" dirty="0"/>
            </a:br>
            <a:r>
              <a:rPr lang="en-US" dirty="0"/>
              <a:t>And I’m going to add another line of code just to stimulate your thinking of how we can use post data from a form submission to interact with the database in PHP</a:t>
            </a:r>
          </a:p>
          <a:p>
            <a:endParaRPr lang="en-US" dirty="0"/>
          </a:p>
          <a:p>
            <a:r>
              <a:rPr lang="en-US" dirty="0"/>
              <a:t>In the editor I’m going to build a SQL expression from the post data and then display it on the web page.</a:t>
            </a:r>
          </a:p>
          <a:p>
            <a:endParaRPr lang="en-US" dirty="0"/>
          </a:p>
          <a:p>
            <a:r>
              <a:rPr lang="en-US" dirty="0"/>
              <a:t>I’m going to write a SQL insert statement $</a:t>
            </a:r>
            <a:r>
              <a:rPr lang="en-US" dirty="0" err="1"/>
              <a:t>sql</a:t>
            </a:r>
            <a:r>
              <a:rPr lang="en-US" dirty="0"/>
              <a:t> = “INSERT INTO </a:t>
            </a:r>
            <a:r>
              <a:rPr lang="en-US" dirty="0" err="1"/>
              <a:t>coords</a:t>
            </a:r>
            <a:r>
              <a:rPr lang="en-US" dirty="0"/>
              <a:t> (</a:t>
            </a:r>
            <a:r>
              <a:rPr lang="en-US" dirty="0" err="1"/>
              <a:t>lat</a:t>
            </a:r>
            <a:r>
              <a:rPr lang="en-US" dirty="0"/>
              <a:t>, long, alt) VALUES ({$_GET[‘</a:t>
            </a:r>
            <a:r>
              <a:rPr lang="en-US" dirty="0" err="1"/>
              <a:t>lat</a:t>
            </a:r>
            <a:r>
              <a:rPr lang="en-US" dirty="0"/>
              <a:t>’]}, {$_GET[‘long’]}, {$_GET[‘alt’]})”;</a:t>
            </a:r>
          </a:p>
          <a:p>
            <a:endParaRPr lang="en-US" dirty="0"/>
          </a:p>
          <a:p>
            <a:r>
              <a:rPr lang="en-US" dirty="0"/>
              <a:t>And I’ll add a couple break points here and some text and then some </a:t>
            </a:r>
            <a:r>
              <a:rPr lang="en-US" dirty="0" err="1"/>
              <a:t>php</a:t>
            </a:r>
            <a:r>
              <a:rPr lang="en-US" dirty="0"/>
              <a:t> tags to echo out the string we just built.</a:t>
            </a:r>
          </a:p>
          <a:p>
            <a:r>
              <a:rPr lang="en-US" dirty="0"/>
              <a:t>And then I’ll go back to the browser and run this web page again. Now when I submit, the form, I see not just updated text in the browser but I see a SQL insert statement that will create a new record in the cords table with the information I just entered.  This was just to let you see how we can use post data from a form to interact with the database by building SQL statements in PHP.  The only thing I would have to do differently is to send the SQL string to a database instead of inserting it into the web page.  And we’ll see how to do that soon enough&gt;</a:t>
            </a:r>
            <a:br>
              <a:rPr lang="en-US" dirty="0"/>
            </a:br>
            <a:br>
              <a:rPr lang="en-US" dirty="0"/>
            </a:br>
            <a:r>
              <a:rPr lang="en-US" dirty="0"/>
              <a:t>Now lets look at what happens if we call an index for the $_GET array that doesn’t exist.  What’s going to happen?  For instance I use </a:t>
            </a:r>
            <a:r>
              <a:rPr lang="en-US" dirty="0" err="1"/>
              <a:t>lng</a:t>
            </a:r>
            <a:r>
              <a:rPr lang="en-US" dirty="0"/>
              <a:t> as the key in the get request instead of long.  Well, we get an error, that’s what.  Fortunately we have a way to test if the index has been set before we use it but for that we need to see how to write a conditional statement in PHP.  And that will be the topic of the next lecture.</a:t>
            </a:r>
          </a:p>
        </p:txBody>
      </p:sp>
      <p:sp>
        <p:nvSpPr>
          <p:cNvPr id="4" name="Slide Number Placeholder 3"/>
          <p:cNvSpPr>
            <a:spLocks noGrp="1"/>
          </p:cNvSpPr>
          <p:nvPr>
            <p:ph type="sldNum" sz="quarter" idx="10"/>
          </p:nvPr>
        </p:nvSpPr>
        <p:spPr/>
        <p:txBody>
          <a:bodyPr/>
          <a:lstStyle/>
          <a:p>
            <a:fld id="{BB85BC90-5713-4429-9969-706ED764BD87}" type="slidenum">
              <a:rPr lang="en-US" smtClean="0"/>
              <a:t>158</a:t>
            </a:fld>
            <a:endParaRPr lang="en-US"/>
          </a:p>
        </p:txBody>
      </p:sp>
    </p:spTree>
    <p:extLst>
      <p:ext uri="{BB962C8B-B14F-4D97-AF65-F5344CB8AC3E}">
        <p14:creationId xmlns:p14="http://schemas.microsoft.com/office/powerpoint/2010/main" val="6475831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 are going to talk about conditional statements and loops in PHP.  The good news is that structurally the syntax is identical to JavaScript so it won’t be anything you have not seen.  And the bad news is….  Only kidding, there is no bad news.</a:t>
            </a:r>
          </a:p>
          <a:p>
            <a:endParaRPr lang="en-US" dirty="0"/>
          </a:p>
          <a:p>
            <a:r>
              <a:rPr lang="en-US" dirty="0"/>
              <a:t>So lets get started.  As we said the if statement is identical to the if statement in </a:t>
            </a:r>
            <a:r>
              <a:rPr lang="en-US" dirty="0" err="1"/>
              <a:t>Javascript</a:t>
            </a:r>
            <a:r>
              <a:rPr lang="en-US" dirty="0"/>
              <a:t>.  &lt;click&gt;You test a condition in the if statement. If that condition is true then &lt;click&gt; you execute a block of code.  Optionally there can be a series of </a:t>
            </a:r>
            <a:r>
              <a:rPr lang="en-US" dirty="0" err="1"/>
              <a:t>elseif</a:t>
            </a:r>
            <a:r>
              <a:rPr lang="en-US" dirty="0"/>
              <a:t> statements that will test another conditional if none of the previous conditions are true, and finally, again optionally, there can be an else code block that will be executed if none of the conditions are true.</a:t>
            </a:r>
          </a:p>
          <a:p>
            <a:endParaRPr lang="en-US" dirty="0"/>
          </a:p>
          <a:p>
            <a:r>
              <a:rPr lang="en-US" dirty="0"/>
              <a:t>In the last lecture we saw an ugly error message from PHP that showed up just because the index of an associative array was misspelled. And that happened because we tried to use the variable without testing it first to see if it been set, or assigned a value. We can do this using an if then else statement and a built-in </a:t>
            </a:r>
            <a:r>
              <a:rPr lang="en-US" dirty="0" err="1"/>
              <a:t>php</a:t>
            </a:r>
            <a:r>
              <a:rPr lang="en-US" dirty="0"/>
              <a:t> function called </a:t>
            </a:r>
            <a:r>
              <a:rPr lang="en-US" dirty="0" err="1"/>
              <a:t>isset</a:t>
            </a:r>
            <a:r>
              <a:rPr lang="en-US" dirty="0"/>
              <a:t>().</a:t>
            </a:r>
            <a:br>
              <a:rPr lang="en-US" dirty="0"/>
            </a:br>
            <a:br>
              <a:rPr lang="en-US" dirty="0"/>
            </a:br>
            <a:r>
              <a:rPr lang="en-US" dirty="0"/>
              <a:t>Just like this&lt;click&gt;The </a:t>
            </a:r>
            <a:r>
              <a:rPr lang="en-US" dirty="0" err="1"/>
              <a:t>isset</a:t>
            </a:r>
            <a:r>
              <a:rPr lang="en-US" dirty="0"/>
              <a:t> function returns true or false depending on whether the variable that you pass it has been assigned a value or not.  In this case we pass it the get </a:t>
            </a:r>
            <a:r>
              <a:rPr lang="en-US" dirty="0" err="1"/>
              <a:t>supervariable</a:t>
            </a:r>
            <a:r>
              <a:rPr lang="en-US" dirty="0"/>
              <a:t>  with an index of lat. </a:t>
            </a:r>
            <a:br>
              <a:rPr lang="en-US" dirty="0"/>
            </a:br>
            <a:r>
              <a:rPr lang="en-US" dirty="0"/>
              <a:t>&lt;click&gt; If it has been assigned a value then we assign that value to another variable called $lat.</a:t>
            </a:r>
          </a:p>
          <a:p>
            <a:r>
              <a:rPr lang="en-US" dirty="0"/>
              <a:t>&lt;click&gt; If it has not been assigned a value</a:t>
            </a:r>
          </a:p>
          <a:p>
            <a:r>
              <a:rPr lang="en-US" dirty="0"/>
              <a:t>&lt;click&gt; Then we assign it a value of “NA” or not available.</a:t>
            </a:r>
          </a:p>
          <a:p>
            <a:endParaRPr lang="en-US" dirty="0"/>
          </a:p>
          <a:p>
            <a:r>
              <a:rPr lang="en-US" dirty="0"/>
              <a:t>Then instead of echoing out the </a:t>
            </a:r>
            <a:r>
              <a:rPr lang="en-US" dirty="0" err="1"/>
              <a:t>supervariable</a:t>
            </a:r>
            <a:r>
              <a:rPr lang="en-US" dirty="0"/>
              <a:t> directly we echo out the $</a:t>
            </a:r>
            <a:r>
              <a:rPr lang="en-US" dirty="0" err="1"/>
              <a:t>lat</a:t>
            </a:r>
            <a:r>
              <a:rPr lang="en-US" dirty="0"/>
              <a:t> variable which is always going to have a value because of the if else statement above, so we’ll never get that ugly error message we saw above.</a:t>
            </a:r>
          </a:p>
          <a:p>
            <a:endParaRPr lang="en-US" dirty="0"/>
          </a:p>
          <a:p>
            <a:r>
              <a:rPr lang="en-US" dirty="0"/>
              <a:t>This is a very common coding pattern and usually this initialization code occurs at the very top of the page.  We’ll see an example of this later on.  In fact you should ALWAYS test any input received from the client to make sure it is what you expect it to be. </a:t>
            </a:r>
          </a:p>
          <a:p>
            <a:endParaRPr lang="en-US" dirty="0"/>
          </a:p>
          <a:p>
            <a:r>
              <a:rPr lang="en-US" dirty="0"/>
              <a:t>Syntax for switch statements  is also identical to JavaScript. &lt;click&gt;You include a variable to be tested in the switch statement. &lt;click&gt;And then a series of code blocks to be run if the value in the case statement is equal to the variable being tested.  Like </a:t>
            </a:r>
            <a:r>
              <a:rPr lang="en-US" dirty="0" err="1"/>
              <a:t>javascript</a:t>
            </a:r>
            <a:r>
              <a:rPr lang="en-US" dirty="0"/>
              <a:t> all code will be executed until a break statement is reached.  &lt;click&gt; Also like </a:t>
            </a:r>
            <a:r>
              <a:rPr lang="en-US" dirty="0" err="1"/>
              <a:t>javascript</a:t>
            </a:r>
            <a:r>
              <a:rPr lang="en-US" dirty="0"/>
              <a:t> you can optionally include a default code block to run if none of the case values is equivalent to the variable being evaluated.</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159</a:t>
            </a:fld>
            <a:endParaRPr lang="en-US"/>
          </a:p>
        </p:txBody>
      </p:sp>
    </p:spTree>
    <p:extLst>
      <p:ext uri="{BB962C8B-B14F-4D97-AF65-F5344CB8AC3E}">
        <p14:creationId xmlns:p14="http://schemas.microsoft.com/office/powerpoint/2010/main" val="54494801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loops in PHP work the same as a for loop in </a:t>
            </a:r>
            <a:r>
              <a:rPr lang="en-US" dirty="0" err="1"/>
              <a:t>Javascript</a:t>
            </a:r>
            <a:r>
              <a:rPr lang="en-US" dirty="0"/>
              <a:t>.</a:t>
            </a:r>
          </a:p>
          <a:p>
            <a:endParaRPr lang="en-US" dirty="0"/>
          </a:p>
          <a:p>
            <a:r>
              <a:rPr lang="en-US" dirty="0"/>
              <a:t>We have three statements, the counter variable initiation statement, the condition to test, and a counter increment statement. The only thing different here is the way we get the number of elements in the array. In PHP we pass the array to the count function, while in </a:t>
            </a:r>
            <a:r>
              <a:rPr lang="en-US" dirty="0" err="1"/>
              <a:t>javascript</a:t>
            </a:r>
            <a:r>
              <a:rPr lang="en-US" dirty="0"/>
              <a:t> we </a:t>
            </a:r>
            <a:r>
              <a:rPr lang="en-US" dirty="0" err="1"/>
              <a:t>callend</a:t>
            </a:r>
            <a:r>
              <a:rPr lang="en-US" dirty="0"/>
              <a:t> the length method of the array.</a:t>
            </a:r>
            <a:br>
              <a:rPr lang="en-US" dirty="0"/>
            </a:br>
            <a:br>
              <a:rPr lang="en-US" dirty="0"/>
            </a:br>
            <a:r>
              <a:rPr lang="en-US" dirty="0"/>
              <a:t>Now there is a potential problem here, can anyone see it?.........</a:t>
            </a:r>
          </a:p>
          <a:p>
            <a:endParaRPr lang="en-US" dirty="0"/>
          </a:p>
          <a:p>
            <a:r>
              <a:rPr lang="en-US" dirty="0"/>
              <a:t>Remember when we created the </a:t>
            </a:r>
            <a:r>
              <a:rPr lang="en-US" dirty="0" err="1"/>
              <a:t>animalType</a:t>
            </a:r>
            <a:r>
              <a:rPr lang="en-US" dirty="0"/>
              <a:t> array we had holes in the index sequence.  We had elements with indexes of 0, 1, 2, 3, and 6 but no elements with indexes of 4 and 5.  So the count method would return that it had 5 elements but when it actually got to the 5</a:t>
            </a:r>
            <a:r>
              <a:rPr lang="en-US" baseline="30000" dirty="0"/>
              <a:t>th</a:t>
            </a:r>
            <a:r>
              <a:rPr lang="en-US" dirty="0"/>
              <a:t> element and tried to call the element with an index of 4 it would fail, because the element doesn’t exist.</a:t>
            </a:r>
          </a:p>
          <a:p>
            <a:endParaRPr lang="en-US" dirty="0"/>
          </a:p>
          <a:p>
            <a:r>
              <a:rPr lang="en-US" dirty="0"/>
              <a:t>This is just a heads up that you need to be careful with looping through arrays in PHP because of this oddity in its arrays and another reason why you shouldn’t leave holes in your numeric indexes.  You could always sort the array first which will renumber it. And in a minute we’ll talk about another loop structure we haven’t seen yet that will also address this problem.</a:t>
            </a:r>
          </a:p>
          <a:p>
            <a:endParaRPr lang="en-US" dirty="0"/>
          </a:p>
          <a:p>
            <a:r>
              <a:rPr lang="en-US" dirty="0"/>
              <a:t>But first, lets take a quick look &lt;click&gt; at a while loop in PHP. Again, the syntax is exactly the same as in JavaScript.  The code executes repeatedly as long as the condition is true.  This example duplicates the functionality of the for loop we just looked at.  </a:t>
            </a:r>
          </a:p>
          <a:p>
            <a:endParaRPr lang="en-US" dirty="0"/>
          </a:p>
          <a:p>
            <a:r>
              <a:rPr lang="en-US" dirty="0"/>
              <a:t>While loops are commonly used in PHP to loop through the result of a SQL select query returned from the database.  The loop would process one record at a time from the resulting </a:t>
            </a:r>
            <a:r>
              <a:rPr lang="en-US" dirty="0" err="1"/>
              <a:t>recordset</a:t>
            </a:r>
            <a:r>
              <a:rPr lang="en-US" dirty="0"/>
              <a:t> until there are no more records.</a:t>
            </a:r>
          </a:p>
        </p:txBody>
      </p:sp>
      <p:sp>
        <p:nvSpPr>
          <p:cNvPr id="4" name="Slide Number Placeholder 3"/>
          <p:cNvSpPr>
            <a:spLocks noGrp="1"/>
          </p:cNvSpPr>
          <p:nvPr>
            <p:ph type="sldNum" sz="quarter" idx="10"/>
          </p:nvPr>
        </p:nvSpPr>
        <p:spPr/>
        <p:txBody>
          <a:bodyPr/>
          <a:lstStyle/>
          <a:p>
            <a:fld id="{BB85BC90-5713-4429-9969-706ED764BD87}" type="slidenum">
              <a:rPr lang="en-US" smtClean="0"/>
              <a:t>160</a:t>
            </a:fld>
            <a:endParaRPr lang="en-US"/>
          </a:p>
        </p:txBody>
      </p:sp>
    </p:spTree>
    <p:extLst>
      <p:ext uri="{BB962C8B-B14F-4D97-AF65-F5344CB8AC3E}">
        <p14:creationId xmlns:p14="http://schemas.microsoft.com/office/powerpoint/2010/main" val="93719524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how to loop through the elements in a numeric array. Its just like we looped through an array in JavaScript.  But how do we loop through an associative array in PHP?  We didn’t have associative arrays in JavaScript.</a:t>
            </a:r>
          </a:p>
          <a:p>
            <a:endParaRPr lang="en-US" dirty="0"/>
          </a:p>
          <a:p>
            <a:r>
              <a:rPr lang="en-US" dirty="0"/>
              <a:t>Well we did have objects in </a:t>
            </a:r>
            <a:r>
              <a:rPr lang="en-US" dirty="0" err="1"/>
              <a:t>Javascript</a:t>
            </a:r>
            <a:r>
              <a:rPr lang="en-US" dirty="0"/>
              <a:t>, and actually this is something called a for/in loop in </a:t>
            </a:r>
            <a:r>
              <a:rPr lang="en-US" dirty="0" err="1"/>
              <a:t>javascript</a:t>
            </a:r>
            <a:r>
              <a:rPr lang="en-US" dirty="0"/>
              <a:t> that loops through the properties of an object.  I didn’t mention this at the time because I had to draw the line somewhere.</a:t>
            </a:r>
            <a:br>
              <a:rPr lang="en-US" dirty="0"/>
            </a:br>
            <a:br>
              <a:rPr lang="en-US" dirty="0"/>
            </a:br>
            <a:r>
              <a:rPr lang="en-US" dirty="0"/>
              <a:t>And I’ve mentioned that associative arrays in PHP are used in much the same way that objects are used in JavaScript. It turns out that PHP has a looping structure called a </a:t>
            </a:r>
            <a:r>
              <a:rPr lang="en-US" dirty="0" err="1"/>
              <a:t>foreach</a:t>
            </a:r>
            <a:r>
              <a:rPr lang="en-US" dirty="0"/>
              <a:t> loop that loops through elements in an associative array and returns both the key and value for each element.  And you can use this loop to loop through elements in a numeric array as well if you want to be certain not to create errors in the case of a missing index.</a:t>
            </a:r>
          </a:p>
          <a:p>
            <a:endParaRPr lang="en-US" dirty="0"/>
          </a:p>
          <a:p>
            <a:r>
              <a:rPr lang="en-US" dirty="0"/>
              <a:t>&lt;click&gt;</a:t>
            </a:r>
          </a:p>
          <a:p>
            <a:r>
              <a:rPr lang="en-US" dirty="0"/>
              <a:t>The for each loop looks like this. Inside the parenthesis you include the name of the $array that you want to loop through followed by the word as.  Then you include two variables separated by the same equal sign right angle bracket syntax we used for creating associative arrays.  They don’t have to be named $key and $</a:t>
            </a:r>
            <a:r>
              <a:rPr lang="en-US" dirty="0" err="1"/>
              <a:t>val</a:t>
            </a:r>
            <a:r>
              <a:rPr lang="en-US" dirty="0"/>
              <a:t>, you could name them anything you want but its very common to use these, or something similar, because on every iteration of the loop, the first variable, the one I called $key will contain the key of the array and the second variable, the one I called $</a:t>
            </a:r>
            <a:r>
              <a:rPr lang="en-US" dirty="0" err="1"/>
              <a:t>val</a:t>
            </a:r>
            <a:r>
              <a:rPr lang="en-US" dirty="0"/>
              <a:t> will contain the value of the array.</a:t>
            </a:r>
            <a:br>
              <a:rPr lang="en-US" dirty="0"/>
            </a:br>
            <a:br>
              <a:rPr lang="en-US" dirty="0"/>
            </a:br>
            <a:r>
              <a:rPr lang="en-US" dirty="0"/>
              <a:t>&lt;click&gt;</a:t>
            </a:r>
          </a:p>
          <a:p>
            <a:r>
              <a:rPr lang="en-US" dirty="0"/>
              <a:t>So this code will echo out a list of all the key value pairs in the get request of a </a:t>
            </a:r>
            <a:r>
              <a:rPr lang="en-US" dirty="0" err="1"/>
              <a:t>url</a:t>
            </a:r>
            <a:r>
              <a:rPr lang="en-US" dirty="0"/>
              <a:t>.</a:t>
            </a:r>
          </a:p>
          <a:p>
            <a:endParaRPr lang="en-US" dirty="0"/>
          </a:p>
          <a:p>
            <a:r>
              <a:rPr lang="en-US" dirty="0"/>
              <a:t>&lt;click&gt;</a:t>
            </a:r>
          </a:p>
          <a:p>
            <a:r>
              <a:rPr lang="en-US" dirty="0"/>
              <a:t>Or you could build a SQL update statement from the form data submitted as a post request as this code does.</a:t>
            </a:r>
          </a:p>
          <a:p>
            <a:endParaRPr lang="en-US" dirty="0"/>
          </a:p>
          <a:p>
            <a:r>
              <a:rPr lang="en-US" dirty="0"/>
              <a:t>The first line creates the first part of the SQL statement, then for each key value pair in the post request we add another set clause, and finally we finish with a WHERE clause.</a:t>
            </a:r>
          </a:p>
          <a:p>
            <a:endParaRPr lang="en-US" dirty="0"/>
          </a:p>
          <a:p>
            <a:r>
              <a:rPr lang="en-US" dirty="0"/>
              <a:t>Now lets add this code to the web page and see how it works.</a:t>
            </a:r>
          </a:p>
        </p:txBody>
      </p:sp>
      <p:sp>
        <p:nvSpPr>
          <p:cNvPr id="4" name="Slide Number Placeholder 3"/>
          <p:cNvSpPr>
            <a:spLocks noGrp="1"/>
          </p:cNvSpPr>
          <p:nvPr>
            <p:ph type="sldNum" sz="quarter" idx="10"/>
          </p:nvPr>
        </p:nvSpPr>
        <p:spPr/>
        <p:txBody>
          <a:bodyPr/>
          <a:lstStyle/>
          <a:p>
            <a:fld id="{BB85BC90-5713-4429-9969-706ED764BD87}" type="slidenum">
              <a:rPr lang="en-US" smtClean="0"/>
              <a:t>161</a:t>
            </a:fld>
            <a:endParaRPr lang="en-US"/>
          </a:p>
        </p:txBody>
      </p:sp>
    </p:spTree>
    <p:extLst>
      <p:ext uri="{BB962C8B-B14F-4D97-AF65-F5344CB8AC3E}">
        <p14:creationId xmlns:p14="http://schemas.microsoft.com/office/powerpoint/2010/main" val="137262033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the last few lectures we’ve seen a little bit of PHP.  There is A LOT more to this language that you can learn.  Edwin Diaz has a series of very good courses on PHP on UDEMY.  His first course is on procedural PHP and its almost 30 hours long.  Then he has another on Objected oriented PHP and it is almost 20 hours long. And he has several additional shorter ones as well.  And I highly recommend them if you want to learn more.</a:t>
            </a:r>
            <a:br>
              <a:rPr lang="en-US" dirty="0"/>
            </a:br>
            <a:br>
              <a:rPr lang="en-US" dirty="0"/>
            </a:br>
            <a:r>
              <a:rPr lang="en-US" dirty="0"/>
              <a:t>But I’ve shown you the basics of what you’ll need to know for this course, and I’ll add more if needed when we get there. Again the purpose here is to give you an idea of how it works what its all about.  We are not going to be building huge </a:t>
            </a:r>
            <a:r>
              <a:rPr lang="en-US" dirty="0" err="1"/>
              <a:t>php</a:t>
            </a:r>
            <a:r>
              <a:rPr lang="en-US" dirty="0"/>
              <a:t> applications because we are building mapping applications and the maps run on the client side.  Mostly what we will be using PHP for is to send SQL queries to the database, process the results, and send them back to the client and you now have the background needed to see how that is done.  But first a quick note on securing your database.</a:t>
            </a:r>
          </a:p>
          <a:p>
            <a:endParaRPr lang="en-US" dirty="0"/>
          </a:p>
          <a:p>
            <a:r>
              <a:rPr lang="en-US" dirty="0"/>
              <a:t>&lt;click&gt;</a:t>
            </a:r>
          </a:p>
          <a:p>
            <a:r>
              <a:rPr lang="en-US" dirty="0"/>
              <a:t>One of the most common forms of security threats is a SQL injection attack.  Fortunately these are also fairly easy to protect against as we’ll see in a bit.  </a:t>
            </a:r>
            <a:br>
              <a:rPr lang="en-US" dirty="0"/>
            </a:br>
            <a:br>
              <a:rPr lang="en-US" dirty="0"/>
            </a:br>
            <a:r>
              <a:rPr lang="en-US" dirty="0"/>
              <a:t>&lt;click&gt;</a:t>
            </a:r>
          </a:p>
          <a:p>
            <a:r>
              <a:rPr lang="en-US" dirty="0"/>
              <a:t>SQL statements end with a semicolon and</a:t>
            </a:r>
          </a:p>
          <a:p>
            <a:endParaRPr lang="en-US" dirty="0"/>
          </a:p>
          <a:p>
            <a:r>
              <a:rPr lang="en-US" dirty="0"/>
              <a:t>&lt;click&gt; </a:t>
            </a:r>
          </a:p>
          <a:p>
            <a:r>
              <a:rPr lang="en-US" dirty="0"/>
              <a:t>Most SQL engines will process anything after the semicolon as a new statement. And you can have as many statements as you want, all separated by semi-colons.</a:t>
            </a:r>
          </a:p>
          <a:p>
            <a:endParaRPr lang="en-US" dirty="0"/>
          </a:p>
          <a:p>
            <a:r>
              <a:rPr lang="en-US" dirty="0"/>
              <a:t>&lt;click&gt;</a:t>
            </a:r>
          </a:p>
          <a:p>
            <a:r>
              <a:rPr lang="en-US" dirty="0"/>
              <a:t>This allows someone with knowledge of SQL to “Insert” a SQL statement into a text input box that is going to be used to build a SQL statement.</a:t>
            </a:r>
          </a:p>
          <a:p>
            <a:endParaRPr lang="en-US" dirty="0"/>
          </a:p>
          <a:p>
            <a:r>
              <a:rPr lang="en-US" dirty="0"/>
              <a:t>To help you understand how this can happen, lets look at the example page we just built.</a:t>
            </a:r>
          </a:p>
        </p:txBody>
      </p:sp>
      <p:sp>
        <p:nvSpPr>
          <p:cNvPr id="4" name="Slide Number Placeholder 3"/>
          <p:cNvSpPr>
            <a:spLocks noGrp="1"/>
          </p:cNvSpPr>
          <p:nvPr>
            <p:ph type="sldNum" sz="quarter" idx="10"/>
          </p:nvPr>
        </p:nvSpPr>
        <p:spPr/>
        <p:txBody>
          <a:bodyPr/>
          <a:lstStyle/>
          <a:p>
            <a:fld id="{BB85BC90-5713-4429-9969-706ED764BD87}" type="slidenum">
              <a:rPr lang="en-US" smtClean="0"/>
              <a:t>162</a:t>
            </a:fld>
            <a:endParaRPr lang="en-US"/>
          </a:p>
        </p:txBody>
      </p:sp>
    </p:spTree>
    <p:extLst>
      <p:ext uri="{BB962C8B-B14F-4D97-AF65-F5344CB8AC3E}">
        <p14:creationId xmlns:p14="http://schemas.microsoft.com/office/powerpoint/2010/main" val="34126062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use PDO which stands for PHP data objects.  PDO is a library of objects for working with databases that provide a lot of protection over the standard way.  We’ll talk briefly about the standard way and if you’ve taken any basic PHP courses it may look familiar to you.  I’ve taken half a dozen PHP courses and none of them talked about PDO.  They mentioned SQL injection and a few ways to protect about it, but when I started doing some research on my own and talking to people everything I read and heard said that the only real guarantee against SQL injection was &lt;click&gt; to use prepared statements rather than a full SQL query, but I found it difficult to find out exactly how to do that.  Finally I realized that to use prepared statements you had to use PDO and it all started to click.  But I’m going to spare you the headache of having to figure it out on your own as I did and I’m going to teach you the safe way to submit SQL requests to the database.</a:t>
            </a:r>
            <a:br>
              <a:rPr lang="en-US" dirty="0"/>
            </a:br>
            <a:br>
              <a:rPr lang="en-US" dirty="0"/>
            </a:br>
            <a:r>
              <a:rPr lang="en-US" dirty="0"/>
              <a:t>&lt;click&gt;What prepared statements do is</a:t>
            </a:r>
          </a:p>
          <a:p>
            <a:endParaRPr lang="en-US" dirty="0"/>
          </a:p>
          <a:p>
            <a:r>
              <a:rPr lang="en-US" dirty="0"/>
              <a:t>&lt;click&gt;They only allow one SQL statement at a time to be sent to the database so its impossible to include a double statement like you would with a SQL injection.</a:t>
            </a:r>
          </a:p>
          <a:p>
            <a:endParaRPr lang="en-US" dirty="0"/>
          </a:p>
          <a:p>
            <a:r>
              <a:rPr lang="en-US" dirty="0"/>
              <a:t>&lt;click&gt;They separate data from code by using placeholders.  You write your code with placeholders and then submit both the code and an array of data and PDO takes care of replacing the placeholders with your data after it does some testing to ensure that your data is safe.</a:t>
            </a:r>
            <a:br>
              <a:rPr lang="en-US" dirty="0"/>
            </a:br>
            <a:br>
              <a:rPr lang="en-US" dirty="0"/>
            </a:br>
            <a:r>
              <a:rPr lang="en-US" dirty="0"/>
              <a:t>&lt;click&gt;One of the things it does is properly escape the data.  This is especially important with anything that includes user input, because there is no telling what your users will enter into a text box.</a:t>
            </a:r>
          </a:p>
          <a:p>
            <a:endParaRPr lang="en-US" dirty="0"/>
          </a:p>
          <a:p>
            <a:r>
              <a:rPr lang="en-US" dirty="0"/>
              <a:t>&lt;click&gt;Escaping data means it inserts backslashes in front of any non-alphanumeric characters. Backslashes, or escapes, remove any special meaning of the character following it.</a:t>
            </a:r>
          </a:p>
          <a:p>
            <a:endParaRPr lang="en-US" dirty="0"/>
          </a:p>
          <a:p>
            <a:r>
              <a:rPr lang="en-US" dirty="0"/>
              <a:t>&lt;click&gt;For instance, in SQL strings are delimited by single quotes, thus a single quote has a special meaning. It terminates a string.  But single quotes are also commonly used as apostrophes when typing so if someone were to enter something like John’s house, that apostrophe would actually terminate the string.  But if an escape is used before it, it is allowed as part of the string and won’t terminate it in the SQL statement.</a:t>
            </a:r>
            <a:br>
              <a:rPr lang="en-US" dirty="0"/>
            </a:br>
            <a:br>
              <a:rPr lang="en-US" dirty="0"/>
            </a:br>
            <a:r>
              <a:rPr lang="en-US" dirty="0"/>
              <a:t>And semi-colons get escaped as well, so there is no danger of the SQL injection attack like we just looked at.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163</a:t>
            </a:fld>
            <a:endParaRPr lang="en-US"/>
          </a:p>
        </p:txBody>
      </p:sp>
    </p:spTree>
    <p:extLst>
      <p:ext uri="{BB962C8B-B14F-4D97-AF65-F5344CB8AC3E}">
        <p14:creationId xmlns:p14="http://schemas.microsoft.com/office/powerpoint/2010/main" val="320793847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before we talk about PDO, we’ll take a quick look at the standard way of submitting SQL queries to a database. </a:t>
            </a:r>
          </a:p>
          <a:p>
            <a:endParaRPr lang="en-US" dirty="0"/>
          </a:p>
          <a:p>
            <a:r>
              <a:rPr lang="en-US" dirty="0"/>
              <a:t>&lt;click&gt;</a:t>
            </a:r>
          </a:p>
          <a:p>
            <a:r>
              <a:rPr lang="en-US" dirty="0"/>
              <a:t>The first thing you need to do is open a data base connection.  You do that by calling the </a:t>
            </a:r>
            <a:r>
              <a:rPr lang="en-US" dirty="0" err="1"/>
              <a:t>pg_connect</a:t>
            </a:r>
            <a:r>
              <a:rPr lang="en-US" dirty="0"/>
              <a:t> function and passing it a connection string that contains the information necessary to access the database.  This line of code opens the connection and creates a reference to that connection resource with the $</a:t>
            </a:r>
            <a:r>
              <a:rPr lang="en-US" dirty="0" err="1"/>
              <a:t>db</a:t>
            </a:r>
            <a:r>
              <a:rPr lang="en-US" dirty="0"/>
              <a:t> variable.  I can’t go into to much detail on what exactly this “connection resource” is, because honestly I don’t understand it much myself. I assume its some type of object but some things you just accept on faith.</a:t>
            </a:r>
          </a:p>
          <a:p>
            <a:endParaRPr lang="en-US" dirty="0"/>
          </a:p>
          <a:p>
            <a:r>
              <a:rPr lang="en-US" dirty="0"/>
              <a:t>&lt;click&gt;</a:t>
            </a:r>
          </a:p>
          <a:p>
            <a:r>
              <a:rPr lang="en-US" dirty="0"/>
              <a:t>The next line of code submits a SQL statement to the database using the </a:t>
            </a:r>
            <a:r>
              <a:rPr lang="en-US" dirty="0" err="1"/>
              <a:t>pg_query</a:t>
            </a:r>
            <a:r>
              <a:rPr lang="en-US" dirty="0"/>
              <a:t> function. </a:t>
            </a:r>
            <a:r>
              <a:rPr lang="en-US" dirty="0" err="1"/>
              <a:t>Pg_query</a:t>
            </a:r>
            <a:r>
              <a:rPr lang="en-US" dirty="0"/>
              <a:t> is passed the database connection resource, referenced by the $</a:t>
            </a:r>
            <a:r>
              <a:rPr lang="en-US" dirty="0" err="1"/>
              <a:t>db</a:t>
            </a:r>
            <a:r>
              <a:rPr lang="en-US" dirty="0"/>
              <a:t> variable, and a string containing a SQL statement.  In this case Select all the fields FROM projects.  </a:t>
            </a:r>
            <a:r>
              <a:rPr lang="en-US" dirty="0" err="1"/>
              <a:t>Pg_query</a:t>
            </a:r>
            <a:r>
              <a:rPr lang="en-US" dirty="0"/>
              <a:t> returns a query result resource if the query is successful or false if the query failed, either way it is referenced by the $result variable.</a:t>
            </a:r>
            <a:br>
              <a:rPr lang="en-US" dirty="0"/>
            </a:br>
            <a:br>
              <a:rPr lang="en-US" dirty="0"/>
            </a:br>
            <a:r>
              <a:rPr lang="en-US" dirty="0"/>
              <a:t>What’s a query result resource? All you need to know at this point is that it contains the results of the query and we’ll see how to access it in the next statement.</a:t>
            </a:r>
          </a:p>
          <a:p>
            <a:endParaRPr lang="en-US" dirty="0"/>
          </a:p>
          <a:p>
            <a:r>
              <a:rPr lang="en-US" dirty="0"/>
              <a:t>&lt;click&gt;</a:t>
            </a:r>
          </a:p>
          <a:p>
            <a:r>
              <a:rPr lang="en-US" dirty="0"/>
              <a:t>We’ll echo out an opening html table tag</a:t>
            </a:r>
          </a:p>
          <a:p>
            <a:endParaRPr lang="en-US" dirty="0"/>
          </a:p>
          <a:p>
            <a:r>
              <a:rPr lang="en-US" dirty="0"/>
              <a:t>&lt;click&gt;</a:t>
            </a:r>
          </a:p>
          <a:p>
            <a:r>
              <a:rPr lang="en-US" dirty="0"/>
              <a:t>The next line sets up a while loop with the condition $row=</a:t>
            </a:r>
            <a:r>
              <a:rPr lang="en-US" dirty="0" err="1"/>
              <a:t>pg_fetch_array</a:t>
            </a:r>
            <a:r>
              <a:rPr lang="en-US" dirty="0"/>
              <a:t>($result).  </a:t>
            </a:r>
            <a:r>
              <a:rPr lang="en-US" dirty="0" err="1"/>
              <a:t>Pg_fetch_array</a:t>
            </a:r>
            <a:r>
              <a:rPr lang="en-US" dirty="0"/>
              <a:t> takes a query result resource as a parameter and returns the first record in the resource as an associative array of data, where the key is the fieldname and the value is the field value.  If there are no more records in the </a:t>
            </a:r>
            <a:r>
              <a:rPr lang="en-US" dirty="0" err="1"/>
              <a:t>recordset</a:t>
            </a:r>
            <a:r>
              <a:rPr lang="en-US" dirty="0"/>
              <a:t>, </a:t>
            </a:r>
            <a:r>
              <a:rPr lang="en-US" dirty="0" err="1"/>
              <a:t>pg_fetch_array</a:t>
            </a:r>
            <a:r>
              <a:rPr lang="en-US" dirty="0"/>
              <a:t> returns false and the while loop ends. So the while loop runs once for each record in the query </a:t>
            </a:r>
            <a:r>
              <a:rPr lang="en-US" dirty="0" err="1"/>
              <a:t>resultset</a:t>
            </a:r>
            <a:r>
              <a:rPr lang="en-US" dirty="0"/>
              <a:t> and the values of that record is returned as an associative array of fields referenced by the $row variable.</a:t>
            </a:r>
          </a:p>
          <a:p>
            <a:endParaRPr lang="en-US" dirty="0"/>
          </a:p>
          <a:p>
            <a:r>
              <a:rPr lang="en-US" dirty="0"/>
              <a:t>&lt;click&gt;</a:t>
            </a:r>
          </a:p>
          <a:p>
            <a:r>
              <a:rPr lang="en-US" dirty="0"/>
              <a:t>Inside the while loop an opening table row html tag is echoed out and then &lt;click&gt; a for each loop loops through all the fields in the row and echoes out the value, wrapped inside a set of HTML table data tags.  And after the for each loop completes a closing HTML table row tag is echoed out, So each row in the </a:t>
            </a:r>
            <a:r>
              <a:rPr lang="en-US" dirty="0" err="1"/>
              <a:t>recordset</a:t>
            </a:r>
            <a:r>
              <a:rPr lang="en-US" dirty="0"/>
              <a:t> is turned into an HTML table row.</a:t>
            </a:r>
            <a:br>
              <a:rPr lang="en-US" dirty="0"/>
            </a:br>
            <a:br>
              <a:rPr lang="en-US" dirty="0"/>
            </a:br>
            <a:r>
              <a:rPr lang="en-US" dirty="0"/>
              <a:t>And when all the rows are processed the while loop ends and a closing HTML table tag is echoed out.</a:t>
            </a:r>
          </a:p>
          <a:p>
            <a:endParaRPr lang="en-US" dirty="0"/>
          </a:p>
          <a:p>
            <a:r>
              <a:rPr lang="en-US" dirty="0"/>
              <a:t>So with this code, a complete HTML table containing all the data in the projects table is produced.</a:t>
            </a:r>
            <a:br>
              <a:rPr lang="en-US" dirty="0"/>
            </a:br>
            <a:br>
              <a:rPr lang="en-US" dirty="0"/>
            </a:br>
            <a:r>
              <a:rPr lang="en-US" dirty="0"/>
              <a:t>In a live website you would want to test the $result variable to make sure that the query completed successfully, and you might want to loop through the keys and add a set of table headers with fieldnames.  You might even want to add some bootstrap classes to the opening table tags so it looks a little nicer.  But you get the picture.</a:t>
            </a:r>
            <a:br>
              <a:rPr lang="en-US" dirty="0"/>
            </a:br>
            <a:br>
              <a:rPr lang="en-US" dirty="0"/>
            </a:br>
            <a:r>
              <a:rPr lang="en-US" dirty="0"/>
              <a:t>And there is nothing wrong with doing it this way as long as you are not including any user input in the SQL you submit.  But using PDO has some other advantages.  For instance, if you have taken any other web development course this probably looks vaguely familiar. But probably you would have had used a MySQL database and these function calls would be similar but prefixed with </a:t>
            </a:r>
            <a:r>
              <a:rPr lang="en-US" dirty="0" err="1"/>
              <a:t>mysqli</a:t>
            </a:r>
            <a:r>
              <a:rPr lang="en-US" dirty="0"/>
              <a:t> rather than pg.  This is because each database has its own API for accessing it from PHP.  If you started with a </a:t>
            </a:r>
            <a:r>
              <a:rPr lang="en-US" dirty="0" err="1"/>
              <a:t>mysql</a:t>
            </a:r>
            <a:r>
              <a:rPr lang="en-US" dirty="0"/>
              <a:t> database and then decided you needed the spatial analysis functions of </a:t>
            </a:r>
            <a:r>
              <a:rPr lang="en-US" dirty="0" err="1"/>
              <a:t>PostGIS</a:t>
            </a:r>
            <a:r>
              <a:rPr lang="en-US" dirty="0"/>
              <a:t> and decided to convert to PostgreSQL, or if you started with a small database in </a:t>
            </a:r>
            <a:r>
              <a:rPr lang="en-US" dirty="0" err="1"/>
              <a:t>SQLlite</a:t>
            </a:r>
            <a:r>
              <a:rPr lang="en-US" dirty="0"/>
              <a:t> and then decided you needed a full-blown client-server database, you would need to go through and change every single function call.</a:t>
            </a:r>
            <a:br>
              <a:rPr lang="en-US" dirty="0"/>
            </a:br>
            <a:br>
              <a:rPr lang="en-US" dirty="0"/>
            </a:br>
            <a:r>
              <a:rPr lang="en-US" dirty="0"/>
              <a:t>PDO abstracts all the different databases so once you set the original connection, all the other functions, or really methods since we’re talking about objects now, are the same, so all you need to switch databases is to change the original connection information.  </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164</a:t>
            </a:fld>
            <a:endParaRPr lang="en-US"/>
          </a:p>
        </p:txBody>
      </p:sp>
    </p:spTree>
    <p:extLst>
      <p:ext uri="{BB962C8B-B14F-4D97-AF65-F5344CB8AC3E}">
        <p14:creationId xmlns:p14="http://schemas.microsoft.com/office/powerpoint/2010/main" val="2516610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process using PDO is similar, however it is far more secure. </a:t>
            </a:r>
          </a:p>
          <a:p>
            <a:endParaRPr lang="en-US" dirty="0"/>
          </a:p>
          <a:p>
            <a:r>
              <a:rPr lang="en-US" dirty="0"/>
              <a:t>&lt;click&gt;</a:t>
            </a:r>
          </a:p>
          <a:p>
            <a:r>
              <a:rPr lang="en-US" dirty="0"/>
              <a:t>The first line of code calls the PDO constructor method, passes it a connection string and returns a PDO  object.  In this code the PDO object is referred to using the variable $db.</a:t>
            </a:r>
          </a:p>
          <a:p>
            <a:endParaRPr lang="en-US" dirty="0"/>
          </a:p>
          <a:p>
            <a:r>
              <a:rPr lang="en-US" dirty="0"/>
              <a:t>&lt;click&gt;</a:t>
            </a:r>
          </a:p>
          <a:p>
            <a:r>
              <a:rPr lang="en-US" dirty="0"/>
              <a:t>The second line of code “prepares” a SQL statement by calling the prepare method of the PDO object.  In PHP object properties and methods are referenced using a dash right angle bracket notation, rather than the dot notation we used in JavaScript.  In the SQL code you can use named placeholders in place of data by prefacing the placeholders with a colon. In this example we include two placeholders named ls and </a:t>
            </a:r>
            <a:r>
              <a:rPr lang="en-US" dirty="0" err="1"/>
              <a:t>st</a:t>
            </a:r>
            <a:r>
              <a:rPr lang="en-US" dirty="0"/>
              <a:t> for last survey and status. The PDO prepare method returns a PDO statement object that, in this case, we will refer to by the variable $</a:t>
            </a:r>
            <a:r>
              <a:rPr lang="en-US" dirty="0" err="1"/>
              <a:t>sql</a:t>
            </a:r>
            <a:r>
              <a:rPr lang="en-US" dirty="0"/>
              <a:t>.</a:t>
            </a:r>
          </a:p>
          <a:p>
            <a:endParaRPr lang="en-US" dirty="0"/>
          </a:p>
          <a:p>
            <a:r>
              <a:rPr lang="en-US" dirty="0"/>
              <a:t>&lt;click&gt;</a:t>
            </a:r>
          </a:p>
          <a:p>
            <a:r>
              <a:rPr lang="en-US" dirty="0"/>
              <a:t>In the third line of code, we create an associative array called $</a:t>
            </a:r>
            <a:r>
              <a:rPr lang="en-US" dirty="0" err="1"/>
              <a:t>params</a:t>
            </a:r>
            <a:r>
              <a:rPr lang="en-US" dirty="0"/>
              <a:t>.  The array includes one key for each named placeholder we included in the prepared statement. The value of each element is the value that we want to replace the placeholder with when the statement is executed.  In this case we will replace the ls placeholder with the string “2016-07-06” and the </a:t>
            </a:r>
            <a:r>
              <a:rPr lang="en-US" dirty="0" err="1"/>
              <a:t>st</a:t>
            </a:r>
            <a:r>
              <a:rPr lang="en-US" dirty="0"/>
              <a:t> placeholder with the string “Active”.</a:t>
            </a:r>
          </a:p>
          <a:p>
            <a:endParaRPr lang="en-US" dirty="0"/>
          </a:p>
          <a:p>
            <a:r>
              <a:rPr lang="en-US" dirty="0"/>
              <a:t>&lt;click&gt;</a:t>
            </a:r>
          </a:p>
          <a:p>
            <a:r>
              <a:rPr lang="en-US" dirty="0"/>
              <a:t>The forth line of code executes the prepared statement by calling the execute method of the </a:t>
            </a:r>
            <a:r>
              <a:rPr lang="en-US" dirty="0" err="1"/>
              <a:t>PDOStatement</a:t>
            </a:r>
            <a:r>
              <a:rPr lang="en-US" dirty="0"/>
              <a:t> object and passing it the associative array we created in the previous line. The execute command returns true if the SQL statement executed or false if it failed.  If it succeeded we can access the results by calling other methods on the </a:t>
            </a:r>
            <a:r>
              <a:rPr lang="en-US" dirty="0" err="1"/>
              <a:t>PDOStatements</a:t>
            </a:r>
            <a:r>
              <a:rPr lang="en-US" dirty="0"/>
              <a:t> object.</a:t>
            </a:r>
          </a:p>
          <a:p>
            <a:endParaRPr lang="en-US" dirty="0"/>
          </a:p>
          <a:p>
            <a:r>
              <a:rPr lang="en-US" dirty="0"/>
              <a:t>&lt;click&gt;</a:t>
            </a:r>
          </a:p>
          <a:p>
            <a:r>
              <a:rPr lang="en-US" dirty="0"/>
              <a:t>With this code we start building our HTML to return to the client with an opening table tag..</a:t>
            </a:r>
          </a:p>
          <a:p>
            <a:endParaRPr lang="en-US" dirty="0"/>
          </a:p>
          <a:p>
            <a:r>
              <a:rPr lang="en-US" dirty="0"/>
              <a:t>&lt;click&gt;</a:t>
            </a:r>
          </a:p>
          <a:p>
            <a:r>
              <a:rPr lang="en-US" dirty="0"/>
              <a:t>Next we set up a while loop that will loop through each row in the </a:t>
            </a:r>
            <a:r>
              <a:rPr lang="en-US" dirty="0" err="1"/>
              <a:t>resultset</a:t>
            </a:r>
            <a:r>
              <a:rPr lang="en-US" dirty="0"/>
              <a:t> that was returned by the database.  In the condition statement we create a variable called $row and assign it to the result of the fetch method of the </a:t>
            </a:r>
            <a:r>
              <a:rPr lang="en-US" dirty="0" err="1"/>
              <a:t>PDOstatement</a:t>
            </a:r>
            <a:r>
              <a:rPr lang="en-US" dirty="0"/>
              <a:t> object. Each row is an associative array with fieldnames as keys, just like the </a:t>
            </a:r>
            <a:r>
              <a:rPr lang="en-US" dirty="0" err="1"/>
              <a:t>pg_fetch_array</a:t>
            </a:r>
            <a:r>
              <a:rPr lang="en-US" dirty="0"/>
              <a:t> function we used in the previous example. When there are no more rows to fetch, the loop ends.</a:t>
            </a:r>
          </a:p>
          <a:p>
            <a:endParaRPr lang="en-US" dirty="0"/>
          </a:p>
          <a:p>
            <a:r>
              <a:rPr lang="en-US" dirty="0"/>
              <a:t>&lt;click&gt;</a:t>
            </a:r>
          </a:p>
          <a:p>
            <a:r>
              <a:rPr lang="en-US" dirty="0"/>
              <a:t>Finally since the $row variable is identical to the result from the </a:t>
            </a:r>
            <a:r>
              <a:rPr lang="en-US" dirty="0" err="1"/>
              <a:t>pg_fetch_array</a:t>
            </a:r>
            <a:r>
              <a:rPr lang="en-US" dirty="0"/>
              <a:t> function we looked at previously, the inside of the while loop is identical to the code we used in the last example. We simply start a table row with HTML </a:t>
            </a:r>
            <a:r>
              <a:rPr lang="en-US" dirty="0" err="1"/>
              <a:t>tr</a:t>
            </a:r>
            <a:r>
              <a:rPr lang="en-US" dirty="0"/>
              <a:t> tags and then loop through the row, echoing out field values enclosed in HTML td values.</a:t>
            </a:r>
          </a:p>
          <a:p>
            <a:endParaRPr lang="en-US" dirty="0"/>
          </a:p>
          <a:p>
            <a:r>
              <a:rPr lang="en-US" dirty="0"/>
              <a:t>And just like the previous example, In a production website you would want to test whether the query completed successfully, and do some prettying up of the results by assigning bootstrap classes but I wanted to keep things simple for the time being so we could focus on submitting queries to the database and processing the results</a:t>
            </a:r>
            <a:br>
              <a:rPr lang="en-US" dirty="0"/>
            </a:br>
            <a:endParaRPr lang="en-US" dirty="0"/>
          </a:p>
          <a:p>
            <a:r>
              <a:rPr lang="en-US" dirty="0"/>
              <a:t>There are other ways of submitting queries using PDO. Edwin Diaz has a short course on UDEMY that explains it all further and I would highly recommend it to anyone who plans to do much server side coding.</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165</a:t>
            </a:fld>
            <a:endParaRPr lang="en-US"/>
          </a:p>
        </p:txBody>
      </p:sp>
    </p:spTree>
    <p:extLst>
      <p:ext uri="{BB962C8B-B14F-4D97-AF65-F5344CB8AC3E}">
        <p14:creationId xmlns:p14="http://schemas.microsoft.com/office/powerpoint/2010/main" val="34115279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the last lecture we finally got to see how we use PHP on the server to interact with the database.  You can create large and complex database driven web-sites completely in PHP.  But there are some issues that come up that we need to talk about.</a:t>
            </a:r>
          </a:p>
          <a:p>
            <a:endParaRPr lang="en-US" dirty="0"/>
          </a:p>
          <a:p>
            <a:r>
              <a:rPr lang="en-US" dirty="0"/>
              <a:t>&lt;click&gt;</a:t>
            </a:r>
          </a:p>
          <a:p>
            <a:r>
              <a:rPr lang="en-US" dirty="0"/>
              <a:t>First of all, pages must be reloaded before seeing changes. As we saw in the last demonstration, clicking on the submit button causes the page to be completely reloaded, potentially with a different set of data.  This worked very quickly in our demo because our application was very small and both the server and database were running locally on my machine so internet speed was not an issue. In more complex applications with limited internet speeds such as on a mobile device with a bad connection, page refreshing can be a major annoyance.</a:t>
            </a:r>
            <a:br>
              <a:rPr lang="en-US" dirty="0"/>
            </a:br>
            <a:br>
              <a:rPr lang="en-US" dirty="0"/>
            </a:br>
            <a:r>
              <a:rPr lang="en-US" dirty="0"/>
              <a:t>&lt;click&gt;</a:t>
            </a:r>
          </a:p>
          <a:p>
            <a:r>
              <a:rPr lang="en-US" dirty="0"/>
              <a:t>There is no direct access to the DOM as we have in JavaScript.  We can send HTML back to the client as the page is being loaded but we can’t modify the DOM after the page is loaded unless we reload the entire page.</a:t>
            </a:r>
            <a:br>
              <a:rPr lang="en-US" dirty="0"/>
            </a:br>
            <a:br>
              <a:rPr lang="en-US" dirty="0"/>
            </a:br>
            <a:r>
              <a:rPr lang="en-US" dirty="0"/>
              <a:t>&lt;click&gt;</a:t>
            </a:r>
          </a:p>
          <a:p>
            <a:r>
              <a:rPr lang="en-US" dirty="0"/>
              <a:t>There is very limited ability to get user input and respond to events.  For instance, we could easily visualize a process to delete records with what we have seen so far, where somehow the id of the record to be deleted gets submitted in an HTML form to a </a:t>
            </a:r>
            <a:r>
              <a:rPr lang="en-US" dirty="0" err="1"/>
              <a:t>php</a:t>
            </a:r>
            <a:r>
              <a:rPr lang="en-US" dirty="0"/>
              <a:t> script that will take the id, build an SQL statement to delete the record, and submit it to the database.</a:t>
            </a:r>
          </a:p>
          <a:p>
            <a:endParaRPr lang="en-US" dirty="0"/>
          </a:p>
          <a:p>
            <a:r>
              <a:rPr lang="en-US" dirty="0"/>
              <a:t>What we can’t do, is ask the user if they are certain they want to delete the record after the click the delete button and before the record is deleted from the database, because PHP is running on the server it can’t prompt the user on the client for a response.</a:t>
            </a:r>
          </a:p>
          <a:p>
            <a:endParaRPr lang="en-US" dirty="0"/>
          </a:p>
          <a:p>
            <a:r>
              <a:rPr lang="en-US" dirty="0"/>
              <a:t>&lt;click&gt;</a:t>
            </a:r>
          </a:p>
          <a:p>
            <a:r>
              <a:rPr lang="en-US" dirty="0"/>
              <a:t>At the risk of kicking a dead horse, PHP runs un the server, which means that a connection to the server is required.  This means an internet connection must be maintained in order for PHP only applications to function, which means that off-line applications are out of the question.</a:t>
            </a:r>
          </a:p>
          <a:p>
            <a:endParaRPr lang="en-US" dirty="0"/>
          </a:p>
          <a:p>
            <a:r>
              <a:rPr lang="en-US" dirty="0"/>
              <a:t>&lt;click&gt;</a:t>
            </a:r>
          </a:p>
          <a:p>
            <a:r>
              <a:rPr lang="en-US" dirty="0"/>
              <a:t>Finally, all the mapping libraries available to us are </a:t>
            </a:r>
            <a:r>
              <a:rPr lang="en-US" dirty="0" err="1"/>
              <a:t>javascript</a:t>
            </a:r>
            <a:r>
              <a:rPr lang="en-US" dirty="0"/>
              <a:t> libraries that run on the client.  Because of this mapping applications in pure PHP are not available to us.  We are stuck with using JavaScript on the client with our mapping applications and thus it makes sense to develop JavaScript focused applications that only rely on PHP for retrieving and manipulating data from the database.</a:t>
            </a:r>
          </a:p>
        </p:txBody>
      </p:sp>
      <p:sp>
        <p:nvSpPr>
          <p:cNvPr id="4" name="Slide Number Placeholder 3"/>
          <p:cNvSpPr>
            <a:spLocks noGrp="1"/>
          </p:cNvSpPr>
          <p:nvPr>
            <p:ph type="sldNum" sz="quarter" idx="10"/>
          </p:nvPr>
        </p:nvSpPr>
        <p:spPr/>
        <p:txBody>
          <a:bodyPr/>
          <a:lstStyle/>
          <a:p>
            <a:fld id="{BB85BC90-5713-4429-9969-706ED764BD87}" type="slidenum">
              <a:rPr lang="en-US" smtClean="0"/>
              <a:t>166</a:t>
            </a:fld>
            <a:endParaRPr lang="en-US"/>
          </a:p>
        </p:txBody>
      </p:sp>
    </p:spTree>
    <p:extLst>
      <p:ext uri="{BB962C8B-B14F-4D97-AF65-F5344CB8AC3E}">
        <p14:creationId xmlns:p14="http://schemas.microsoft.com/office/powerpoint/2010/main" val="119249646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Fortunately  for us there is a technology called AJAX</a:t>
            </a:r>
          </a:p>
          <a:p>
            <a:endParaRPr lang="en-US" dirty="0"/>
          </a:p>
          <a:p>
            <a:r>
              <a:rPr lang="en-US" dirty="0"/>
              <a:t>&lt;click&gt;which stands for Asynchronous JavaScript and XML.</a:t>
            </a:r>
          </a:p>
          <a:p>
            <a:endParaRPr lang="en-US" dirty="0"/>
          </a:p>
          <a:p>
            <a:r>
              <a:rPr lang="en-US" dirty="0"/>
              <a:t>&lt;click&gt;This technology was developed by Microsoft in the late 90’s, Google really pushed further development in 2004 or so with its Gmail browser, but the term AJAX wasn’t coined until 2005.</a:t>
            </a:r>
          </a:p>
          <a:p>
            <a:endParaRPr lang="en-US" dirty="0"/>
          </a:p>
          <a:p>
            <a:r>
              <a:rPr lang="en-US" dirty="0"/>
              <a:t>&lt;click&gt;In 2006, the </a:t>
            </a:r>
            <a:r>
              <a:rPr lang="en-US" dirty="0" err="1"/>
              <a:t>XMLHttpRequest</a:t>
            </a:r>
            <a:r>
              <a:rPr lang="en-US" dirty="0"/>
              <a:t> object was standardized by the W3C consortium and began being adopted in all modern browsers.</a:t>
            </a:r>
          </a:p>
          <a:p>
            <a:endParaRPr lang="en-US" dirty="0"/>
          </a:p>
          <a:p>
            <a:r>
              <a:rPr lang="en-US" dirty="0"/>
              <a:t>&lt;click&gt;The </a:t>
            </a:r>
            <a:r>
              <a:rPr lang="en-US" dirty="0" err="1"/>
              <a:t>XMLHttpRequest</a:t>
            </a:r>
            <a:r>
              <a:rPr lang="en-US" dirty="0"/>
              <a:t> object allows the client to request information from the server Asynchronously.  </a:t>
            </a:r>
            <a:r>
              <a:rPr lang="en-US" dirty="0" err="1"/>
              <a:t>Asynchrously</a:t>
            </a:r>
            <a:r>
              <a:rPr lang="en-US" dirty="0"/>
              <a:t> means that it runs in the background and doesn’t stop the execution of the main program.  This is advantageous in web applications because it allows the program to keep running and </a:t>
            </a:r>
            <a:r>
              <a:rPr lang="en-US" dirty="0" err="1"/>
              <a:t>responf</a:t>
            </a:r>
            <a:r>
              <a:rPr lang="en-US" dirty="0"/>
              <a:t>=d to user input as the request is being processed.</a:t>
            </a:r>
          </a:p>
          <a:p>
            <a:endParaRPr lang="en-US" dirty="0"/>
          </a:p>
          <a:p>
            <a:r>
              <a:rPr lang="en-US" dirty="0"/>
              <a:t>&lt;click&gt;When the result is complete a JavaScript callback function is executed.  The callback function is defined by the user in the Ajax request and &lt;click&gt; usually contains code required to process the result of the request when it is available. Often by inserting HTML into the web page or directly manipulating the DOM.</a:t>
            </a:r>
          </a:p>
          <a:p>
            <a:endParaRPr lang="en-US" dirty="0"/>
          </a:p>
          <a:p>
            <a:r>
              <a:rPr lang="en-US" dirty="0"/>
              <a:t>&lt;click&gt;jQuery includes a wrapper for the </a:t>
            </a:r>
            <a:r>
              <a:rPr lang="en-US" dirty="0" err="1"/>
              <a:t>XMLHttpRequest</a:t>
            </a:r>
            <a:r>
              <a:rPr lang="en-US" dirty="0"/>
              <a:t> object that makes it easier to use.  A wrapper is simply, a function that hides some of the complexity of accessing the object directly.  We won’t go through the process of calling methods on the </a:t>
            </a:r>
            <a:r>
              <a:rPr lang="en-US" dirty="0" err="1"/>
              <a:t>XMLHttpRequest</a:t>
            </a:r>
            <a:r>
              <a:rPr lang="en-US" dirty="0"/>
              <a:t> directly. Edwin Diaz has a course here on UDEMY specifically about AJAX which I would recommend if you want to learn more.  We will be using the jQuery Ajax method to make our request to the server and process the results.</a:t>
            </a:r>
            <a:br>
              <a:rPr lang="en-US" dirty="0"/>
            </a:br>
            <a:br>
              <a:rPr lang="en-US" dirty="0"/>
            </a:br>
            <a:r>
              <a:rPr lang="en-US" dirty="0"/>
              <a:t>In the next lecture we will look at the jQuery ajax method in more detail.</a:t>
            </a:r>
          </a:p>
        </p:txBody>
      </p:sp>
      <p:sp>
        <p:nvSpPr>
          <p:cNvPr id="4" name="Slide Number Placeholder 3"/>
          <p:cNvSpPr>
            <a:spLocks noGrp="1"/>
          </p:cNvSpPr>
          <p:nvPr>
            <p:ph type="sldNum" sz="quarter" idx="10"/>
          </p:nvPr>
        </p:nvSpPr>
        <p:spPr/>
        <p:txBody>
          <a:bodyPr/>
          <a:lstStyle/>
          <a:p>
            <a:fld id="{BB85BC90-5713-4429-9969-706ED764BD87}" type="slidenum">
              <a:rPr lang="en-US" smtClean="0"/>
              <a:t>167</a:t>
            </a:fld>
            <a:endParaRPr lang="en-US"/>
          </a:p>
        </p:txBody>
      </p:sp>
    </p:spTree>
    <p:extLst>
      <p:ext uri="{BB962C8B-B14F-4D97-AF65-F5344CB8AC3E}">
        <p14:creationId xmlns:p14="http://schemas.microsoft.com/office/powerpoint/2010/main" val="423180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slide is a review, we looked at it in the section on the DOM but in this section we are going to look at it a little deeper and see how we can actually use this information.</a:t>
            </a:r>
            <a:br>
              <a:rPr lang="en-US" dirty="0"/>
            </a:br>
            <a:br>
              <a:rPr lang="en-US" dirty="0"/>
            </a:br>
            <a:r>
              <a:rPr lang="en-US" dirty="0"/>
              <a:t>We talked about how each HTML element has a few important properties. As we’ll see soon they actually have a LOT more properties but these are the most important ones.</a:t>
            </a:r>
          </a:p>
          <a:p>
            <a:endParaRPr lang="en-US" dirty="0"/>
          </a:p>
          <a:p>
            <a:r>
              <a:rPr lang="en-US" dirty="0" err="1"/>
              <a:t>Blah,blah,blah</a:t>
            </a:r>
            <a:r>
              <a:rPr lang="en-US" dirty="0"/>
              <a:t>,</a:t>
            </a:r>
          </a:p>
          <a:p>
            <a:endParaRPr lang="en-US" dirty="0"/>
          </a:p>
          <a:p>
            <a:r>
              <a:rPr lang="en-US" dirty="0"/>
              <a:t>Now, we couldn’t see</a:t>
            </a:r>
            <a:r>
              <a:rPr lang="en-US" baseline="0" dirty="0"/>
              <a:t> most of these properties from within the elements tab, but we can actually see them if we look at the document object in the watch window.</a:t>
            </a:r>
            <a:br>
              <a:rPr lang="en-US" baseline="0" dirty="0"/>
            </a:br>
            <a:br>
              <a:rPr lang="en-US" baseline="0" dirty="0"/>
            </a:br>
            <a:r>
              <a:rPr lang="en-US" baseline="0" dirty="0"/>
              <a:t>The watch window lets you select a variable and see how it changes as you step through your code line by line, and that’s really helpful for debugging as we’ll see later on in the course.</a:t>
            </a:r>
            <a:br>
              <a:rPr lang="en-US" baseline="0" dirty="0"/>
            </a:br>
            <a:br>
              <a:rPr lang="en-US" baseline="0" dirty="0"/>
            </a:br>
            <a:r>
              <a:rPr lang="en-US" baseline="0" dirty="0"/>
              <a:t>But today, we’re going to use it to inspect ALL the properties of the document object. We do this by setting a watch on the document object in the source tab just by clicking on this plus sign and then entering document in the text box.  </a:t>
            </a:r>
          </a:p>
          <a:p>
            <a:endParaRPr lang="en-US" baseline="0" dirty="0"/>
          </a:p>
          <a:p>
            <a:r>
              <a:rPr lang="en-US" baseline="0" dirty="0"/>
              <a:t>And we can expand it but this time we see ALL the properties available to us and there are a lot of them.  We can see that we have a head and body objects.  If we expand the head tag we can see that it has one child and if we expand that we see it is the title element and that title tag has an </a:t>
            </a:r>
            <a:r>
              <a:rPr lang="en-US" baseline="0" dirty="0" err="1"/>
              <a:t>innerHTML</a:t>
            </a:r>
            <a:r>
              <a:rPr lang="en-US" baseline="0" dirty="0"/>
              <a:t> property with the value my page.</a:t>
            </a:r>
          </a:p>
          <a:p>
            <a:endParaRPr lang="en-US" baseline="0" dirty="0"/>
          </a:p>
          <a:p>
            <a:r>
              <a:rPr lang="en-US" baseline="0" dirty="0"/>
              <a:t>Now it turns out that the document property itself also has a title property containing the value  “My page”.  This type of redundancy is common in the DOM. There are often many ways to do a single thing.  Now instead of typing </a:t>
            </a:r>
            <a:r>
              <a:rPr lang="en-US" baseline="0" dirty="0" err="1"/>
              <a:t>document.header.children</a:t>
            </a:r>
            <a:r>
              <a:rPr lang="en-US" baseline="0" dirty="0"/>
              <a:t>[0].</a:t>
            </a:r>
            <a:r>
              <a:rPr lang="en-US" baseline="0" dirty="0" err="1"/>
              <a:t>innerHTML</a:t>
            </a:r>
            <a:r>
              <a:rPr lang="en-US" baseline="0" dirty="0"/>
              <a:t> you can just use </a:t>
            </a:r>
            <a:r>
              <a:rPr lang="en-US" baseline="0" dirty="0" err="1"/>
              <a:t>document.title</a:t>
            </a:r>
            <a:r>
              <a:rPr lang="en-US" baseline="0" dirty="0"/>
              <a:t>.</a:t>
            </a:r>
          </a:p>
          <a:p>
            <a:endParaRPr lang="en-US" baseline="0" dirty="0"/>
          </a:p>
          <a:p>
            <a:r>
              <a:rPr lang="en-US" baseline="0" dirty="0"/>
              <a:t>And you can use this watch window to explore the entire DOM, both by clicking and expanding objects or by creating a new watch and typing in a reference directly. If you type directly you will see code hints that diminish as you type characters which is really helpful as well.</a:t>
            </a:r>
          </a:p>
          <a:p>
            <a:endParaRPr lang="en-US" baseline="0" dirty="0"/>
          </a:p>
          <a:p>
            <a:r>
              <a:rPr lang="en-US" baseline="0" dirty="0"/>
              <a:t>So if we type </a:t>
            </a:r>
            <a:r>
              <a:rPr lang="en-US" baseline="0" dirty="0" err="1"/>
              <a:t>document.body</a:t>
            </a:r>
            <a:r>
              <a:rPr lang="en-US" baseline="0" dirty="0"/>
              <a:t>.   We see all the properties are available and if we start typing children we’ll see all the properties that start with children. And if its an array property we will see all the elements in the array when we type an opening square brace. Etc.</a:t>
            </a:r>
            <a:br>
              <a:rPr lang="en-US" baseline="0" dirty="0"/>
            </a:br>
            <a:br>
              <a:rPr lang="en-US" baseline="0" dirty="0"/>
            </a:br>
            <a:r>
              <a:rPr lang="en-US" baseline="0" dirty="0"/>
              <a:t>And we can see the values of an object property just by entering the property name.  For instance we can see the </a:t>
            </a:r>
            <a:r>
              <a:rPr lang="en-US" baseline="0" dirty="0" err="1"/>
              <a:t>innerHTML</a:t>
            </a:r>
            <a:r>
              <a:rPr lang="en-US" baseline="0" dirty="0"/>
              <a:t>, id, parent element, and </a:t>
            </a:r>
            <a:r>
              <a:rPr lang="en-US" baseline="0" dirty="0" err="1"/>
              <a:t>tagname</a:t>
            </a:r>
            <a:r>
              <a:rPr lang="en-US" baseline="0" dirty="0"/>
              <a:t> of this object.</a:t>
            </a:r>
            <a:br>
              <a:rPr lang="en-US" baseline="0" dirty="0"/>
            </a:br>
            <a:br>
              <a:rPr lang="en-US" baseline="0" dirty="0"/>
            </a:br>
            <a:r>
              <a:rPr lang="en-US" baseline="0" dirty="0"/>
              <a:t>We can even see its </a:t>
            </a:r>
            <a:r>
              <a:rPr lang="en-US" baseline="0" dirty="0" err="1"/>
              <a:t>css</a:t>
            </a:r>
            <a:r>
              <a:rPr lang="en-US" baseline="0" dirty="0"/>
              <a:t> properties by expanding the style property.</a:t>
            </a:r>
          </a:p>
          <a:p>
            <a:endParaRPr lang="en-US" baseline="0" dirty="0"/>
          </a:p>
          <a:p>
            <a:r>
              <a:rPr lang="en-US" baseline="0" dirty="0"/>
              <a:t>Now this is all great if you just want to see the value of a property, but what if you want to change it?  That’s what </a:t>
            </a:r>
            <a:r>
              <a:rPr lang="en-US" baseline="0" dirty="0" err="1"/>
              <a:t>Javascript</a:t>
            </a:r>
            <a:r>
              <a:rPr lang="en-US" baseline="0" dirty="0"/>
              <a:t> is supposed to be for right?</a:t>
            </a:r>
            <a:br>
              <a:rPr lang="en-US" baseline="0" dirty="0"/>
            </a:br>
            <a:br>
              <a:rPr lang="en-US" baseline="0" dirty="0"/>
            </a:br>
            <a:r>
              <a:rPr lang="en-US" baseline="0" dirty="0"/>
              <a:t>We’ll see plenty of examples of using JavaScript to change an objects properties but for now, it turns out, that we can actually write lines of </a:t>
            </a:r>
            <a:r>
              <a:rPr lang="en-US" baseline="0" dirty="0" err="1"/>
              <a:t>javascript</a:t>
            </a:r>
            <a:r>
              <a:rPr lang="en-US" baseline="0" dirty="0"/>
              <a:t> in the console itself.</a:t>
            </a:r>
            <a:br>
              <a:rPr lang="en-US" baseline="0" dirty="0"/>
            </a:br>
            <a:r>
              <a:rPr lang="en-US" baseline="0" dirty="0"/>
              <a:t>For example we can type </a:t>
            </a:r>
            <a:r>
              <a:rPr lang="en-US" baseline="0" dirty="0" err="1"/>
              <a:t>document.title</a:t>
            </a:r>
            <a:r>
              <a:rPr lang="en-US" baseline="0" dirty="0"/>
              <a:t>=“My First Page”. This code is directly modifying the DOM. No remember the title property is displayed as the name of the tab in chrome.  And when we execute this line of code by hitting the return key.  The name of the tab is changed instantaneously.</a:t>
            </a:r>
            <a:br>
              <a:rPr lang="en-US" baseline="0" dirty="0"/>
            </a:br>
            <a:r>
              <a:rPr lang="en-US" baseline="0" dirty="0"/>
              <a:t> </a:t>
            </a:r>
            <a:br>
              <a:rPr lang="en-US" baseline="0" dirty="0"/>
            </a:br>
            <a:r>
              <a:rPr lang="en-US" baseline="0" dirty="0"/>
              <a:t>And we can change any of these properties in the </a:t>
            </a:r>
            <a:r>
              <a:rPr lang="en-US" baseline="0" dirty="0" err="1"/>
              <a:t>dom</a:t>
            </a:r>
            <a:r>
              <a:rPr lang="en-US" baseline="0" dirty="0"/>
              <a:t> the same way. Even the CSS.</a:t>
            </a:r>
            <a:br>
              <a:rPr lang="en-US" baseline="0" dirty="0"/>
            </a:br>
            <a:br>
              <a:rPr lang="en-US" baseline="0" dirty="0"/>
            </a:br>
            <a:r>
              <a:rPr lang="en-US" baseline="0" dirty="0"/>
              <a:t>And after having done this we see the changes that we made are reflected in the watch window instantaneously.</a:t>
            </a:r>
            <a:br>
              <a:rPr lang="en-US" baseline="0" dirty="0"/>
            </a:br>
            <a:br>
              <a:rPr lang="en-US" baseline="0" dirty="0"/>
            </a:br>
            <a:r>
              <a:rPr lang="en-US" baseline="0" dirty="0"/>
              <a:t>And this brings up a very important point.  When you create the document object model for your web page by writing HTML and CSS, all you are really doing is setting the initial DOM.  After that, you can make changes through </a:t>
            </a:r>
            <a:r>
              <a:rPr lang="en-US" baseline="0" dirty="0" err="1"/>
              <a:t>Javascript</a:t>
            </a:r>
            <a:r>
              <a:rPr lang="en-US" baseline="0" dirty="0"/>
              <a:t> and the </a:t>
            </a:r>
            <a:r>
              <a:rPr lang="en-US" baseline="0" dirty="0" err="1"/>
              <a:t>dom</a:t>
            </a:r>
            <a:r>
              <a:rPr lang="en-US" baseline="0" dirty="0"/>
              <a:t> is modified instantaneously and it stays that way until you make more changes in your </a:t>
            </a:r>
            <a:r>
              <a:rPr lang="en-US" baseline="0" dirty="0" err="1"/>
              <a:t>javascript</a:t>
            </a:r>
            <a:r>
              <a:rPr lang="en-US" baseline="0" dirty="0"/>
              <a:t> code.  This is what makes the difference between a web page and a web application.  A web page generally provides static information, while a web application uses </a:t>
            </a:r>
            <a:r>
              <a:rPr lang="en-US" baseline="0" dirty="0" err="1"/>
              <a:t>javascript</a:t>
            </a:r>
            <a:r>
              <a:rPr lang="en-US" baseline="0" dirty="0"/>
              <a:t> to actually do things.</a:t>
            </a:r>
            <a:br>
              <a:rPr lang="en-US" baseline="0" dirty="0"/>
            </a:br>
            <a:br>
              <a:rPr lang="en-US" baseline="0" dirty="0"/>
            </a:br>
            <a:r>
              <a:rPr lang="en-US" baseline="0" dirty="0"/>
              <a:t>I’m going to stop here.  I mentioned earlier that much if not most of the </a:t>
            </a:r>
            <a:r>
              <a:rPr lang="en-US" baseline="0" dirty="0" err="1"/>
              <a:t>javascript</a:t>
            </a:r>
            <a:r>
              <a:rPr lang="en-US" baseline="0" dirty="0"/>
              <a:t> that you write will be event handlers that respond to user input.  In the next section we will see exactly how to attach an event handler to a </a:t>
            </a:r>
            <a:r>
              <a:rPr lang="en-US" baseline="0" dirty="0" err="1"/>
              <a:t>javascript</a:t>
            </a:r>
            <a:r>
              <a:rPr lang="en-US" baseline="0" dirty="0"/>
              <a:t> element.  And I’ll see you then.</a:t>
            </a:r>
          </a:p>
          <a:p>
            <a:endParaRPr lang="en-US" baseline="0" dirty="0"/>
          </a:p>
          <a:p>
            <a:br>
              <a:rPr lang="en-US" baseline="0" dirty="0"/>
            </a:br>
            <a:br>
              <a:rPr lang="en-US" baseline="0" dirty="0"/>
            </a:br>
            <a:br>
              <a:rPr lang="en-US" baseline="0" dirty="0"/>
            </a:br>
            <a:br>
              <a:rPr lang="en-US" baseline="0"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57</a:t>
            </a:fld>
            <a:endParaRPr lang="en-US"/>
          </a:p>
        </p:txBody>
      </p:sp>
    </p:spTree>
    <p:extLst>
      <p:ext uri="{BB962C8B-B14F-4D97-AF65-F5344CB8AC3E}">
        <p14:creationId xmlns:p14="http://schemas.microsoft.com/office/powerpoint/2010/main" val="408297251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see how to use AJAX to send requests to the server and process the results.   </a:t>
            </a:r>
          </a:p>
          <a:p>
            <a:endParaRPr lang="en-US" dirty="0"/>
          </a:p>
          <a:p>
            <a:r>
              <a:rPr lang="en-US" dirty="0"/>
              <a:t>In a previous lecture we combined both </a:t>
            </a:r>
            <a:r>
              <a:rPr lang="en-US" dirty="0" err="1"/>
              <a:t>php</a:t>
            </a:r>
            <a:r>
              <a:rPr lang="en-US" dirty="0"/>
              <a:t> and HTML in the same document to create a small web application that allowed the user to query the database with a set of user selected criteria.</a:t>
            </a:r>
            <a:br>
              <a:rPr lang="en-US" dirty="0"/>
            </a:br>
            <a:br>
              <a:rPr lang="en-US" dirty="0"/>
            </a:br>
            <a:r>
              <a:rPr lang="en-US" dirty="0"/>
              <a:t>With AJAX we are going to split the PHP and HTML which is intuitively appealing because it provides a complete separation between client-side code and server-side code.  No more confusing </a:t>
            </a:r>
            <a:r>
              <a:rPr lang="en-US" dirty="0" err="1"/>
              <a:t>php</a:t>
            </a:r>
            <a:r>
              <a:rPr lang="en-US" dirty="0"/>
              <a:t> tags embedded within HTML.</a:t>
            </a:r>
            <a:br>
              <a:rPr lang="en-US" dirty="0"/>
            </a:br>
            <a:endParaRPr lang="en-US" dirty="0"/>
          </a:p>
          <a:p>
            <a:r>
              <a:rPr lang="en-US" dirty="0"/>
              <a:t>&lt;click&gt;</a:t>
            </a:r>
            <a:br>
              <a:rPr lang="en-US" dirty="0"/>
            </a:br>
            <a:r>
              <a:rPr lang="en-US" dirty="0"/>
              <a:t>We’ll start with an example that duplicates the functionality of the application we created with straight PHP.  This HTML code creates the same form that we saw previously, a date selection element, a status select element, and a submit button.  There are some minor differences however.</a:t>
            </a:r>
          </a:p>
          <a:p>
            <a:endParaRPr lang="en-US" dirty="0"/>
          </a:p>
          <a:p>
            <a:r>
              <a:rPr lang="en-US" dirty="0"/>
              <a:t>First we don’t need the form tags. Form tags are only needed to group elements together so they can be submitted to the server when the user clicks a submit button.  The form tags work together with the submit button to create this functionality and automatically send the form data to the server as a post request.  Now we are going to send the form data by AJAX and so we are going to use JavaScript to access the form data that we include in our AJAX request.</a:t>
            </a:r>
            <a:br>
              <a:rPr lang="en-US" dirty="0"/>
            </a:br>
            <a:br>
              <a:rPr lang="en-US" dirty="0"/>
            </a:br>
            <a:r>
              <a:rPr lang="en-US" dirty="0"/>
              <a:t>For this reason we are going to change the name attributes to id attributes but leave the values the same.  The name attributes are used as keys when the user submits the form the traditional way, but since we are using AJAX, this won’t help us, We will, however, need to access the fields using jQuery and we can do this easiest using the id attribute.</a:t>
            </a:r>
          </a:p>
          <a:p>
            <a:endParaRPr lang="en-US" dirty="0"/>
          </a:p>
          <a:p>
            <a:r>
              <a:rPr lang="en-US" dirty="0"/>
              <a:t>Also for this reason we won’t be creating our submit button with an input submit button.  Instead we will use a normal HTML button tag because we can use a JavaScript Event handler to respond when the user clicks the button.</a:t>
            </a:r>
          </a:p>
          <a:p>
            <a:endParaRPr lang="en-US" dirty="0"/>
          </a:p>
          <a:p>
            <a:r>
              <a:rPr lang="en-US" dirty="0"/>
              <a:t>&lt;click&gt;</a:t>
            </a:r>
          </a:p>
          <a:p>
            <a:r>
              <a:rPr lang="en-US" dirty="0"/>
              <a:t>Next we’ll add a horizontal rule to separate the form from the data and then we will add an empty div with an id of </a:t>
            </a:r>
            <a:r>
              <a:rPr lang="en-US" dirty="0" err="1"/>
              <a:t>reponseTable</a:t>
            </a:r>
            <a:r>
              <a:rPr lang="en-US" dirty="0"/>
              <a:t>.  This div will be filled with the data that is returned by the server.</a:t>
            </a:r>
          </a:p>
          <a:p>
            <a:endParaRPr lang="en-US" dirty="0"/>
          </a:p>
          <a:p>
            <a:r>
              <a:rPr lang="en-US" dirty="0"/>
              <a:t>&lt;click&gt;</a:t>
            </a:r>
          </a:p>
          <a:p>
            <a:r>
              <a:rPr lang="en-US" dirty="0"/>
              <a:t>Now we are done with the HTML and are ready to write our JavaScript code inside script tags</a:t>
            </a:r>
          </a:p>
          <a:p>
            <a:endParaRPr lang="en-US" dirty="0"/>
          </a:p>
          <a:p>
            <a:r>
              <a:rPr lang="en-US" dirty="0"/>
              <a:t>&lt;click&gt;</a:t>
            </a:r>
          </a:p>
          <a:p>
            <a:r>
              <a:rPr lang="en-US" dirty="0"/>
              <a:t>We want to respond to the click event of the Submit button so we use jQuery to select the submit button by its id, then call the click method and pass it an anonymous function that will be executed when the click event occurs.</a:t>
            </a:r>
          </a:p>
          <a:p>
            <a:endParaRPr lang="en-US" dirty="0"/>
          </a:p>
          <a:p>
            <a:r>
              <a:rPr lang="en-US" dirty="0"/>
              <a:t>&lt;click&gt;</a:t>
            </a:r>
          </a:p>
          <a:p>
            <a:r>
              <a:rPr lang="en-US" dirty="0"/>
              <a:t>Inside the event handler we make our ajax call using the jQuery ajax method and we pass that method a </a:t>
            </a:r>
            <a:r>
              <a:rPr lang="en-US" dirty="0" err="1"/>
              <a:t>javascript</a:t>
            </a:r>
            <a:r>
              <a:rPr lang="en-US" dirty="0"/>
              <a:t> object with a number of options. Each option is a property or method in the object literal that we pass.  And while I put everything on one line here for the purpose of saving space, and it will work just fine like this, the only difference is whitespace, I think it will make more sense when we look at how the object was written in the code editor. </a:t>
            </a:r>
          </a:p>
        </p:txBody>
      </p:sp>
      <p:sp>
        <p:nvSpPr>
          <p:cNvPr id="4" name="Slide Number Placeholder 3"/>
          <p:cNvSpPr>
            <a:spLocks noGrp="1"/>
          </p:cNvSpPr>
          <p:nvPr>
            <p:ph type="sldNum" sz="quarter" idx="10"/>
          </p:nvPr>
        </p:nvSpPr>
        <p:spPr/>
        <p:txBody>
          <a:bodyPr/>
          <a:lstStyle/>
          <a:p>
            <a:fld id="{BB85BC90-5713-4429-9969-706ED764BD87}" type="slidenum">
              <a:rPr lang="en-US" smtClean="0"/>
              <a:t>168</a:t>
            </a:fld>
            <a:endParaRPr lang="en-US"/>
          </a:p>
        </p:txBody>
      </p:sp>
    </p:spTree>
    <p:extLst>
      <p:ext uri="{BB962C8B-B14F-4D97-AF65-F5344CB8AC3E}">
        <p14:creationId xmlns:p14="http://schemas.microsoft.com/office/powerpoint/2010/main" val="178042250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view we have structured the call to our jQuery ajax method in a way that makes it easier to understand how it is formatted.  The ajax method is passed a series of options in the form of a JavaScript object literal where each property and/or method is an option.</a:t>
            </a:r>
            <a:br>
              <a:rPr lang="en-US" dirty="0"/>
            </a:br>
            <a:br>
              <a:rPr lang="en-US" dirty="0"/>
            </a:br>
            <a:r>
              <a:rPr lang="en-US" dirty="0"/>
              <a:t>This is a very common way of passing parameters in JavaScript. We will see this quite often in Leaflet as well so you should get familiar with it and make sure that you understand what is happening.</a:t>
            </a:r>
            <a:br>
              <a:rPr lang="en-US" dirty="0"/>
            </a:br>
            <a:br>
              <a:rPr lang="en-US" dirty="0"/>
            </a:br>
            <a:r>
              <a:rPr lang="en-US" dirty="0"/>
              <a:t>The first option is the </a:t>
            </a:r>
            <a:r>
              <a:rPr lang="en-US" dirty="0" err="1"/>
              <a:t>url</a:t>
            </a:r>
            <a:r>
              <a:rPr lang="en-US" dirty="0"/>
              <a:t> option, so the property name is </a:t>
            </a:r>
            <a:r>
              <a:rPr lang="en-US" dirty="0" err="1"/>
              <a:t>url</a:t>
            </a:r>
            <a:r>
              <a:rPr lang="en-US" dirty="0"/>
              <a:t>.  The value of the </a:t>
            </a:r>
            <a:r>
              <a:rPr lang="en-US" dirty="0" err="1"/>
              <a:t>url</a:t>
            </a:r>
            <a:r>
              <a:rPr lang="en-US" dirty="0"/>
              <a:t> property is the </a:t>
            </a:r>
            <a:r>
              <a:rPr lang="en-US" dirty="0" err="1"/>
              <a:t>php</a:t>
            </a:r>
            <a:r>
              <a:rPr lang="en-US" dirty="0"/>
              <a:t> script on the server that we want to call.  This is analogous to the </a:t>
            </a:r>
            <a:r>
              <a:rPr lang="en-US" dirty="0" err="1"/>
              <a:t>url</a:t>
            </a:r>
            <a:r>
              <a:rPr lang="en-US" dirty="0"/>
              <a:t> that we included in the action attribute of the HTML form tag in the previous example with a subtle but important difference. This script will not be a dynamic web page that is processed on the server and then loaded into the browser.  Instead, whatever the script echoes out will be returned to the success method when the script is complete and we can do something with that response.</a:t>
            </a:r>
            <a:br>
              <a:rPr lang="en-US" dirty="0"/>
            </a:br>
            <a:br>
              <a:rPr lang="en-US" dirty="0"/>
            </a:br>
            <a:r>
              <a:rPr lang="en-US" dirty="0"/>
              <a:t>The next property is the type property and it can be either GET or POST depending on the HTTP protocol that you want to use.  This is analogous to the method attribute in the HTML form element.  I’ve never used GET in an AJAX request. It’s not clear to me why you would want to, however, its an option if you need it for some reason.</a:t>
            </a:r>
          </a:p>
          <a:p>
            <a:endParaRPr lang="en-US" dirty="0"/>
          </a:p>
          <a:p>
            <a:r>
              <a:rPr lang="en-US" dirty="0"/>
              <a:t>The next property is the data property. This property contains another JavaScript object literal containing the data that we want to send to the server.  The server will have access to this data through the POST </a:t>
            </a:r>
            <a:r>
              <a:rPr lang="en-US" dirty="0" err="1"/>
              <a:t>superglobal</a:t>
            </a:r>
            <a:r>
              <a:rPr lang="en-US" dirty="0"/>
              <a:t> array and each property will become key value pair, with the key being the property name and the value being, the property value.  In this case our object literal has two properties, the first one </a:t>
            </a:r>
            <a:r>
              <a:rPr lang="en-US" dirty="0" err="1"/>
              <a:t>lastsurvey</a:t>
            </a:r>
            <a:r>
              <a:rPr lang="en-US" dirty="0"/>
              <a:t> will take as a value, whatever value the user selects on the form in the </a:t>
            </a:r>
            <a:r>
              <a:rPr lang="en-US" dirty="0" err="1"/>
              <a:t>lastsurvey</a:t>
            </a:r>
            <a:r>
              <a:rPr lang="en-US" dirty="0"/>
              <a:t> date picker, because we use a </a:t>
            </a:r>
            <a:r>
              <a:rPr lang="en-US" dirty="0" err="1"/>
              <a:t>jquery</a:t>
            </a:r>
            <a:r>
              <a:rPr lang="en-US" dirty="0"/>
              <a:t> selector to select the </a:t>
            </a:r>
            <a:r>
              <a:rPr lang="en-US" dirty="0" err="1"/>
              <a:t>lastsurvey</a:t>
            </a:r>
            <a:r>
              <a:rPr lang="en-US" dirty="0"/>
              <a:t> form element and call the </a:t>
            </a:r>
            <a:r>
              <a:rPr lang="en-US" dirty="0" err="1"/>
              <a:t>val</a:t>
            </a:r>
            <a:r>
              <a:rPr lang="en-US" dirty="0"/>
              <a:t> method to output the current value of that form element.  The second property is the </a:t>
            </a:r>
            <a:r>
              <a:rPr lang="en-US" dirty="0" err="1"/>
              <a:t>recentstatus</a:t>
            </a:r>
            <a:r>
              <a:rPr lang="en-US" dirty="0"/>
              <a:t> property and its value will be the current value of the </a:t>
            </a:r>
            <a:r>
              <a:rPr lang="en-US" dirty="0" err="1"/>
              <a:t>recentstatus</a:t>
            </a:r>
            <a:r>
              <a:rPr lang="en-US" dirty="0"/>
              <a:t> element.  And, again, these values will be available to </a:t>
            </a:r>
            <a:r>
              <a:rPr lang="en-US" dirty="0" err="1"/>
              <a:t>php</a:t>
            </a:r>
            <a:r>
              <a:rPr lang="en-US" dirty="0"/>
              <a:t> on the server through the POST </a:t>
            </a:r>
            <a:r>
              <a:rPr lang="en-US" dirty="0" err="1"/>
              <a:t>superglobal</a:t>
            </a:r>
            <a:r>
              <a:rPr lang="en-US" dirty="0"/>
              <a:t> just like when we submitted them as form data.  We just have to be a little bit more explicit in making this happen.</a:t>
            </a:r>
            <a:br>
              <a:rPr lang="en-US" dirty="0"/>
            </a:br>
            <a:br>
              <a:rPr lang="en-US" dirty="0"/>
            </a:br>
            <a:r>
              <a:rPr lang="en-US" dirty="0"/>
              <a:t>Next we have a success method. This is a callback function that gets executed if and when the </a:t>
            </a:r>
            <a:r>
              <a:rPr lang="en-US" dirty="0" err="1"/>
              <a:t>php</a:t>
            </a:r>
            <a:r>
              <a:rPr lang="en-US" dirty="0"/>
              <a:t> script finishes executing without errors. While in general, JavaScript is synchronous, meaning code executes line by line, some libraries include asynchronous functionality, meaning that execution of the next line can continue even if a statement has not finished.  This is beneficial for operations that may take time to complete as the application does not stop to wait for the operation to be complete.  Instead a callback function is specified to be executed when the operation is complete.  This callback function often has access to information returned by the original function or method.  In this case, the success function has access to the text echoed out in the </a:t>
            </a:r>
            <a:r>
              <a:rPr lang="en-US" dirty="0" err="1"/>
              <a:t>php</a:t>
            </a:r>
            <a:r>
              <a:rPr lang="en-US" dirty="0"/>
              <a:t> script through the response variable.  Since our script will be returning data in an HTML formatted table, we can simply insert that table into the </a:t>
            </a:r>
            <a:r>
              <a:rPr lang="en-US" dirty="0" err="1"/>
              <a:t>resultTable</a:t>
            </a:r>
            <a:r>
              <a:rPr lang="en-US" dirty="0"/>
              <a:t> div by selecting that DIV with a jQuery selector and passing the response to the html method of the selected element.</a:t>
            </a:r>
          </a:p>
        </p:txBody>
      </p:sp>
      <p:sp>
        <p:nvSpPr>
          <p:cNvPr id="4" name="Slide Number Placeholder 3"/>
          <p:cNvSpPr>
            <a:spLocks noGrp="1"/>
          </p:cNvSpPr>
          <p:nvPr>
            <p:ph type="sldNum" sz="quarter" idx="10"/>
          </p:nvPr>
        </p:nvSpPr>
        <p:spPr/>
        <p:txBody>
          <a:bodyPr/>
          <a:lstStyle/>
          <a:p>
            <a:fld id="{BB85BC90-5713-4429-9969-706ED764BD87}" type="slidenum">
              <a:rPr lang="en-US" smtClean="0"/>
              <a:t>169</a:t>
            </a:fld>
            <a:endParaRPr lang="en-US"/>
          </a:p>
        </p:txBody>
      </p:sp>
    </p:spTree>
    <p:extLst>
      <p:ext uri="{BB962C8B-B14F-4D97-AF65-F5344CB8AC3E}">
        <p14:creationId xmlns:p14="http://schemas.microsoft.com/office/powerpoint/2010/main" val="272493574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saw a few of the most common options that we can pass to the jQuery Ajax method, lets look at a few more.</a:t>
            </a:r>
            <a:br>
              <a:rPr lang="en-US" dirty="0"/>
            </a:br>
            <a:br>
              <a:rPr lang="en-US" dirty="0"/>
            </a:br>
            <a:r>
              <a:rPr lang="en-US" dirty="0"/>
              <a:t>&lt;click&gt;</a:t>
            </a:r>
          </a:p>
          <a:p>
            <a:r>
              <a:rPr lang="en-US" dirty="0"/>
              <a:t>The </a:t>
            </a:r>
            <a:r>
              <a:rPr lang="en-US" dirty="0" err="1"/>
              <a:t>async</a:t>
            </a:r>
            <a:r>
              <a:rPr lang="en-US" dirty="0"/>
              <a:t> option takes true if the request is to completed asynchronously, this is the default. It takes false if you want the request to run synchronously. You may want this if you have code that is dependent on data being returned from the server that you don’t want to execute until a response is returned.  As of this writing, this option still works, but I see a warning in the google developer tools console that it is being deprecated.  A better approach is to put whatever code is dependent on the data being requested in the success method.</a:t>
            </a:r>
          </a:p>
          <a:p>
            <a:endParaRPr lang="en-US" dirty="0"/>
          </a:p>
          <a:p>
            <a:r>
              <a:rPr lang="en-US" dirty="0"/>
              <a:t>&lt;click&gt;</a:t>
            </a:r>
          </a:p>
          <a:p>
            <a:r>
              <a:rPr lang="en-US" dirty="0" err="1"/>
              <a:t>beforeSend</a:t>
            </a:r>
            <a:r>
              <a:rPr lang="en-US" dirty="0"/>
              <a:t> is a method that is run before the request is sent.  I’ve never used this and not sure why you would but I’m sure that there is a reason for it.  This method also provides access to the original </a:t>
            </a:r>
            <a:r>
              <a:rPr lang="en-US" dirty="0" err="1"/>
              <a:t>XMLHttpRequest</a:t>
            </a:r>
            <a:r>
              <a:rPr lang="en-US" dirty="0"/>
              <a:t> object through the </a:t>
            </a:r>
            <a:r>
              <a:rPr lang="en-US" dirty="0" err="1"/>
              <a:t>xhr</a:t>
            </a:r>
            <a:r>
              <a:rPr lang="en-US" dirty="0"/>
              <a:t> variable.</a:t>
            </a:r>
          </a:p>
          <a:p>
            <a:endParaRPr lang="en-US" dirty="0"/>
          </a:p>
          <a:p>
            <a:r>
              <a:rPr lang="en-US" dirty="0"/>
              <a:t>&lt;click&gt;</a:t>
            </a:r>
          </a:p>
          <a:p>
            <a:r>
              <a:rPr lang="en-US" dirty="0"/>
              <a:t>Complete is a method that is run after the request is complete.  It also is run after the success or error function is executed, so it’s the last function to be called.  Again, I’ve never had occasion to use it. This function has access to both the </a:t>
            </a:r>
            <a:r>
              <a:rPr lang="en-US" dirty="0" err="1"/>
              <a:t>xhr</a:t>
            </a:r>
            <a:r>
              <a:rPr lang="en-US" dirty="0"/>
              <a:t> object and the status of the request, which are both beyond the scope of this course.</a:t>
            </a:r>
          </a:p>
          <a:p>
            <a:endParaRPr lang="en-US" dirty="0"/>
          </a:p>
          <a:p>
            <a:r>
              <a:rPr lang="en-US" dirty="0"/>
              <a:t>&lt;click&gt;</a:t>
            </a:r>
          </a:p>
          <a:p>
            <a:r>
              <a:rPr lang="en-US" dirty="0"/>
              <a:t>We’ve talked about the data option. It takes an object containing properties that will become accessible in the </a:t>
            </a:r>
            <a:r>
              <a:rPr lang="en-US" dirty="0" err="1"/>
              <a:t>php</a:t>
            </a:r>
            <a:r>
              <a:rPr lang="en-US" dirty="0"/>
              <a:t> script through the POST </a:t>
            </a:r>
            <a:r>
              <a:rPr lang="en-US" dirty="0" err="1"/>
              <a:t>superglobal</a:t>
            </a:r>
            <a:r>
              <a:rPr lang="en-US" dirty="0"/>
              <a:t>.</a:t>
            </a:r>
          </a:p>
          <a:p>
            <a:endParaRPr lang="en-US" dirty="0"/>
          </a:p>
          <a:p>
            <a:r>
              <a:rPr lang="en-US" dirty="0"/>
              <a:t>&lt;click&gt;</a:t>
            </a:r>
          </a:p>
          <a:p>
            <a:r>
              <a:rPr lang="en-US" dirty="0"/>
              <a:t>The error method is a callback function that gets executed if an error occurs in the </a:t>
            </a:r>
            <a:r>
              <a:rPr lang="en-US" dirty="0" err="1"/>
              <a:t>php</a:t>
            </a:r>
            <a:r>
              <a:rPr lang="en-US" dirty="0"/>
              <a:t> script.  It provides access to the </a:t>
            </a:r>
            <a:r>
              <a:rPr lang="en-US" dirty="0" err="1"/>
              <a:t>xhr</a:t>
            </a:r>
            <a:r>
              <a:rPr lang="en-US" dirty="0"/>
              <a:t> and status objects as well as an error object containing information about the error.  I have a general error handling function that I use in all my AJAX calls that simply reports the error to the user with some useful information.</a:t>
            </a:r>
          </a:p>
          <a:p>
            <a:endParaRPr lang="en-US" dirty="0"/>
          </a:p>
          <a:p>
            <a:r>
              <a:rPr lang="en-US" dirty="0"/>
              <a:t>&lt;click&gt;</a:t>
            </a:r>
          </a:p>
          <a:p>
            <a:r>
              <a:rPr lang="en-US" dirty="0"/>
              <a:t>We’ve talked about the success method. Its just a callback function that gets executed if and when the </a:t>
            </a:r>
            <a:r>
              <a:rPr lang="en-US" dirty="0" err="1"/>
              <a:t>php</a:t>
            </a:r>
            <a:r>
              <a:rPr lang="en-US" dirty="0"/>
              <a:t> script finishes executing without errors.</a:t>
            </a:r>
          </a:p>
          <a:p>
            <a:endParaRPr lang="en-US" dirty="0"/>
          </a:p>
          <a:p>
            <a:r>
              <a:rPr lang="en-US" dirty="0"/>
              <a:t>&lt;click&gt;</a:t>
            </a:r>
          </a:p>
          <a:p>
            <a:r>
              <a:rPr lang="en-US" dirty="0"/>
              <a:t>We’ve also talked about the type option, it just takes a string containing either GET or POST depending on the HTTP protocol you use to send data to the server.  I’ve always used POST.</a:t>
            </a:r>
          </a:p>
          <a:p>
            <a:endParaRPr lang="en-US" dirty="0"/>
          </a:p>
          <a:p>
            <a:r>
              <a:rPr lang="en-US" dirty="0"/>
              <a:t>&lt;click&gt;</a:t>
            </a:r>
          </a:p>
          <a:p>
            <a:r>
              <a:rPr lang="en-US" dirty="0"/>
              <a:t>And finally, we’ve also seen the URL in our example. It just points to the script on the server that we want to execute with the ajax call.</a:t>
            </a:r>
            <a:br>
              <a:rPr lang="en-US" dirty="0"/>
            </a:br>
            <a:br>
              <a:rPr lang="en-US" dirty="0"/>
            </a:br>
            <a:r>
              <a:rPr lang="en-US" dirty="0"/>
              <a:t>There are some other options available as well. I think these are the most important ones but if you are interested you can certainly find out more about the </a:t>
            </a:r>
            <a:r>
              <a:rPr lang="en-US" dirty="0" err="1"/>
              <a:t>jquery</a:t>
            </a:r>
            <a:r>
              <a:rPr lang="en-US" dirty="0"/>
              <a:t> ajax method using our best friend, google.</a:t>
            </a:r>
          </a:p>
        </p:txBody>
      </p:sp>
      <p:sp>
        <p:nvSpPr>
          <p:cNvPr id="4" name="Slide Number Placeholder 3"/>
          <p:cNvSpPr>
            <a:spLocks noGrp="1"/>
          </p:cNvSpPr>
          <p:nvPr>
            <p:ph type="sldNum" sz="quarter" idx="10"/>
          </p:nvPr>
        </p:nvSpPr>
        <p:spPr/>
        <p:txBody>
          <a:bodyPr/>
          <a:lstStyle/>
          <a:p>
            <a:fld id="{BB85BC90-5713-4429-9969-706ED764BD87}" type="slidenum">
              <a:rPr lang="en-US" smtClean="0"/>
              <a:t>170</a:t>
            </a:fld>
            <a:endParaRPr lang="en-US"/>
          </a:p>
        </p:txBody>
      </p:sp>
    </p:spTree>
    <p:extLst>
      <p:ext uri="{BB962C8B-B14F-4D97-AF65-F5344CB8AC3E}">
        <p14:creationId xmlns:p14="http://schemas.microsoft.com/office/powerpoint/2010/main" val="110734642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our ajax function is sending user supplied variables to the </a:t>
            </a:r>
            <a:r>
              <a:rPr lang="en-US" dirty="0" err="1"/>
              <a:t>query_nests_ajax.php</a:t>
            </a:r>
            <a:r>
              <a:rPr lang="en-US" dirty="0"/>
              <a:t> script which, if successful, will return data from the database preformatted with HTML table tags and when it finishes, we’ll have access to that data through the response parameter of the success callback function and we can insert that table into the </a:t>
            </a:r>
            <a:r>
              <a:rPr lang="en-US" dirty="0" err="1"/>
              <a:t>resulttable</a:t>
            </a:r>
            <a:r>
              <a:rPr lang="en-US" dirty="0"/>
              <a:t> div. using the jQuery html method.</a:t>
            </a:r>
            <a:br>
              <a:rPr lang="en-US" dirty="0"/>
            </a:br>
            <a:br>
              <a:rPr lang="en-US" dirty="0"/>
            </a:br>
            <a:r>
              <a:rPr lang="en-US" dirty="0"/>
              <a:t>Clear as mud?  OK lets see what our </a:t>
            </a:r>
            <a:r>
              <a:rPr lang="en-US" dirty="0" err="1"/>
              <a:t>php</a:t>
            </a:r>
            <a:r>
              <a:rPr lang="en-US" dirty="0"/>
              <a:t> script on the server has to do.</a:t>
            </a:r>
          </a:p>
        </p:txBody>
      </p:sp>
      <p:sp>
        <p:nvSpPr>
          <p:cNvPr id="4" name="Slide Number Placeholder 3"/>
          <p:cNvSpPr>
            <a:spLocks noGrp="1"/>
          </p:cNvSpPr>
          <p:nvPr>
            <p:ph type="sldNum" sz="quarter" idx="10"/>
          </p:nvPr>
        </p:nvSpPr>
        <p:spPr/>
        <p:txBody>
          <a:bodyPr/>
          <a:lstStyle/>
          <a:p>
            <a:fld id="{BB85BC90-5713-4429-9969-706ED764BD87}" type="slidenum">
              <a:rPr lang="en-US" smtClean="0"/>
              <a:t>171</a:t>
            </a:fld>
            <a:endParaRPr lang="en-US"/>
          </a:p>
        </p:txBody>
      </p:sp>
    </p:spTree>
    <p:extLst>
      <p:ext uri="{BB962C8B-B14F-4D97-AF65-F5344CB8AC3E}">
        <p14:creationId xmlns:p14="http://schemas.microsoft.com/office/powerpoint/2010/main" val="393301063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nothing that we haven’t seen so far, we’ve seen this exact code in the section on PHP. In that section it was included in a single page and interspersed with HTML. Anything that was echoed out appeared in the page wherever the echo statement occurred.</a:t>
            </a:r>
            <a:br>
              <a:rPr lang="en-US" dirty="0"/>
            </a:br>
            <a:br>
              <a:rPr lang="en-US" dirty="0"/>
            </a:br>
            <a:r>
              <a:rPr lang="en-US" dirty="0"/>
              <a:t>When called from an AJAX script, however, anything that gets echoed out gets returned to the client as a text string that can be accessed in the success callback function through the response variable.</a:t>
            </a:r>
          </a:p>
          <a:p>
            <a:endParaRPr lang="en-US" dirty="0"/>
          </a:p>
          <a:p>
            <a:r>
              <a:rPr lang="en-US" dirty="0"/>
              <a:t>And we can see what gets echoed out in red here. &lt;Click&gt; Starting and ending with opening and closing table tags.</a:t>
            </a:r>
          </a:p>
          <a:p>
            <a:endParaRPr lang="en-US" dirty="0"/>
          </a:p>
          <a:p>
            <a:r>
              <a:rPr lang="en-US" dirty="0"/>
              <a:t>Every row that gets returned will get &lt;click&gt;a set of opening and closing table row tags.</a:t>
            </a:r>
            <a:br>
              <a:rPr lang="en-US" dirty="0"/>
            </a:br>
            <a:br>
              <a:rPr lang="en-US" dirty="0"/>
            </a:br>
            <a:r>
              <a:rPr lang="en-US" dirty="0"/>
              <a:t>And then we loop through the database and echo out &lt;click&gt; a set of opening and closing table data tags surrounding the value for each field in the row.</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172</a:t>
            </a:fld>
            <a:endParaRPr lang="en-US"/>
          </a:p>
        </p:txBody>
      </p:sp>
    </p:spTree>
    <p:extLst>
      <p:ext uri="{BB962C8B-B14F-4D97-AF65-F5344CB8AC3E}">
        <p14:creationId xmlns:p14="http://schemas.microsoft.com/office/powerpoint/2010/main" val="71444618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that response string looks like with a little formatting to make it clearer.  </a:t>
            </a:r>
          </a:p>
          <a:p>
            <a:endParaRPr lang="en-US" dirty="0"/>
          </a:p>
          <a:p>
            <a:r>
              <a:rPr lang="en-US" dirty="0"/>
              <a:t>&lt;click&gt;</a:t>
            </a:r>
          </a:p>
          <a:p>
            <a:r>
              <a:rPr lang="en-US" dirty="0"/>
              <a:t>We have our table tags &lt;click&gt;and some header tags &lt;click&gt; and then for each row we have table row tags, &lt;click&gt;and for each column in the row we have table data tags surrounding our data.  And since this is valid HTML all we have to do to add it to the page is insert it into the </a:t>
            </a:r>
            <a:r>
              <a:rPr lang="en-US" dirty="0" err="1"/>
              <a:t>resulttable</a:t>
            </a:r>
            <a:r>
              <a:rPr lang="en-US" dirty="0"/>
              <a:t> div with our jQuery statement.</a:t>
            </a:r>
          </a:p>
        </p:txBody>
      </p:sp>
      <p:sp>
        <p:nvSpPr>
          <p:cNvPr id="4" name="Slide Number Placeholder 3"/>
          <p:cNvSpPr>
            <a:spLocks noGrp="1"/>
          </p:cNvSpPr>
          <p:nvPr>
            <p:ph type="sldNum" sz="quarter" idx="10"/>
          </p:nvPr>
        </p:nvSpPr>
        <p:spPr/>
        <p:txBody>
          <a:bodyPr/>
          <a:lstStyle/>
          <a:p>
            <a:fld id="{BB85BC90-5713-4429-9969-706ED764BD87}" type="slidenum">
              <a:rPr lang="en-US" smtClean="0"/>
              <a:t>173</a:t>
            </a:fld>
            <a:endParaRPr lang="en-US"/>
          </a:p>
        </p:txBody>
      </p:sp>
    </p:spTree>
    <p:extLst>
      <p:ext uri="{BB962C8B-B14F-4D97-AF65-F5344CB8AC3E}">
        <p14:creationId xmlns:p14="http://schemas.microsoft.com/office/powerpoint/2010/main" val="238112574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this.  Now there is nothing special about an HTML table.  That’s what we got because we wrote our </a:t>
            </a:r>
            <a:r>
              <a:rPr lang="en-US" dirty="0" err="1"/>
              <a:t>php</a:t>
            </a:r>
            <a:r>
              <a:rPr lang="en-US" dirty="0"/>
              <a:t> script to output an HTML table.  We have 100% control of what gets sent back in the response variable.  We could just as easily send back </a:t>
            </a:r>
            <a:r>
              <a:rPr lang="en-US" dirty="0" err="1"/>
              <a:t>jSon</a:t>
            </a:r>
            <a:r>
              <a:rPr lang="en-US" dirty="0"/>
              <a:t> data and build the table on the client side.  The next lecture I am going to demonstrate live, how to use an AJAX request and then following that, we will send back JSON from the PHP script and then process that JSON on the client, with </a:t>
            </a:r>
            <a:r>
              <a:rPr lang="en-US" dirty="0" err="1"/>
              <a:t>javascript</a:t>
            </a:r>
            <a:r>
              <a:rPr lang="en-US" dirty="0"/>
              <a:t>, into an HTML table.</a:t>
            </a:r>
          </a:p>
        </p:txBody>
      </p:sp>
      <p:sp>
        <p:nvSpPr>
          <p:cNvPr id="4" name="Slide Number Placeholder 3"/>
          <p:cNvSpPr>
            <a:spLocks noGrp="1"/>
          </p:cNvSpPr>
          <p:nvPr>
            <p:ph type="sldNum" sz="quarter" idx="10"/>
          </p:nvPr>
        </p:nvSpPr>
        <p:spPr/>
        <p:txBody>
          <a:bodyPr/>
          <a:lstStyle/>
          <a:p>
            <a:fld id="{BB85BC90-5713-4429-9969-706ED764BD87}" type="slidenum">
              <a:rPr lang="en-US" smtClean="0"/>
              <a:t>174</a:t>
            </a:fld>
            <a:endParaRPr lang="en-US"/>
          </a:p>
        </p:txBody>
      </p:sp>
    </p:spTree>
    <p:extLst>
      <p:ext uri="{BB962C8B-B14F-4D97-AF65-F5344CB8AC3E}">
        <p14:creationId xmlns:p14="http://schemas.microsoft.com/office/powerpoint/2010/main" val="197571717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the previous lecture we saw how to submit a query to the database, process it on the server, turning the results into an HTML table , and then sent that data back to the server to be inserted into the web page.</a:t>
            </a:r>
            <a:br>
              <a:rPr lang="en-US" dirty="0"/>
            </a:br>
            <a:br>
              <a:rPr lang="en-US" dirty="0"/>
            </a:br>
            <a:r>
              <a:rPr lang="en-US" dirty="0"/>
              <a:t>In this lecture we are going to do things a little bit differently.  On our server side script we are going to turn the results from the database into JSON and return the JSON to the client and then we are going to process the JSON and turn it into an HTML table IN THE CLIENT rather than in the browser.</a:t>
            </a:r>
          </a:p>
          <a:p>
            <a:endParaRPr lang="en-US" dirty="0"/>
          </a:p>
          <a:p>
            <a:r>
              <a:rPr lang="en-US" dirty="0"/>
              <a:t>For right now we will leave the client side as is.  This way we will be able to see the result in the client before we process it into an HTML table, and this way we will know for certain if we are getting the response we expect before trying to process it.</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175</a:t>
            </a:fld>
            <a:endParaRPr lang="en-US"/>
          </a:p>
        </p:txBody>
      </p:sp>
    </p:spTree>
    <p:extLst>
      <p:ext uri="{BB962C8B-B14F-4D97-AF65-F5344CB8AC3E}">
        <p14:creationId xmlns:p14="http://schemas.microsoft.com/office/powerpoint/2010/main" val="3914900112"/>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take a look at the server side </a:t>
            </a:r>
            <a:r>
              <a:rPr lang="en-US" dirty="0" err="1"/>
              <a:t>php</a:t>
            </a:r>
            <a:r>
              <a:rPr lang="en-US" dirty="0"/>
              <a:t> script now, and lets get rid of this text that echoes out HTML table tags. &lt;click&gt;</a:t>
            </a:r>
            <a:br>
              <a:rPr lang="en-US" dirty="0"/>
            </a:br>
            <a:endParaRPr lang="en-US" dirty="0"/>
          </a:p>
          <a:p>
            <a:r>
              <a:rPr lang="en-US" dirty="0"/>
              <a:t>What we want to do is create an array of associative arrays and then we can use the </a:t>
            </a:r>
            <a:r>
              <a:rPr lang="en-US" dirty="0" err="1"/>
              <a:t>json_encode</a:t>
            </a:r>
            <a:r>
              <a:rPr lang="en-US" dirty="0"/>
              <a:t> function to turn it into JSON that can be sent to the client and then processed there as JavaScript objects.</a:t>
            </a:r>
          </a:p>
          <a:p>
            <a:br>
              <a:rPr lang="en-US" dirty="0"/>
            </a:br>
            <a:r>
              <a:rPr lang="en-US" dirty="0"/>
              <a:t>And we already have access to the row as an associative array inside the while loop so we don’t need to loop through the row and manually add each element to an array. So we can get rid of the </a:t>
            </a:r>
            <a:r>
              <a:rPr lang="en-US" dirty="0" err="1"/>
              <a:t>foreach</a:t>
            </a:r>
            <a:r>
              <a:rPr lang="en-US" dirty="0"/>
              <a:t> loop as well &lt;click&gt;</a:t>
            </a:r>
          </a:p>
          <a:p>
            <a:endParaRPr lang="en-US" dirty="0"/>
          </a:p>
          <a:p>
            <a:r>
              <a:rPr lang="en-US" dirty="0"/>
              <a:t>Now the first thing that we need to do is create an empty feature array &lt;click&gt;  And then as we loop through the result set, row by row, we can add each row to the feature array.</a:t>
            </a:r>
          </a:p>
          <a:p>
            <a:endParaRPr lang="en-US" dirty="0"/>
          </a:p>
          <a:p>
            <a:r>
              <a:rPr lang="en-US" dirty="0"/>
              <a:t>After the while loop is finished we just have to convert the entire feature array to JSON and sent that back to the client with an echo statement. &lt;click&gt;</a:t>
            </a:r>
          </a:p>
          <a:p>
            <a:endParaRPr lang="en-US" dirty="0"/>
          </a:p>
          <a:p>
            <a:r>
              <a:rPr lang="en-US" dirty="0"/>
              <a:t>OK lets modify our script in the editor.</a:t>
            </a:r>
          </a:p>
          <a:p>
            <a:endParaRPr lang="en-US" dirty="0"/>
          </a:p>
          <a:p>
            <a:r>
              <a:rPr lang="en-US" dirty="0"/>
              <a:t>&lt;Editor&gt;</a:t>
            </a:r>
          </a:p>
          <a:p>
            <a:r>
              <a:rPr lang="en-US" dirty="0"/>
              <a:t> </a:t>
            </a:r>
            <a:br>
              <a:rPr lang="en-US" dirty="0"/>
            </a:br>
            <a:r>
              <a:rPr lang="en-US" dirty="0"/>
              <a:t>&lt;return&gt;</a:t>
            </a:r>
          </a:p>
          <a:p>
            <a:r>
              <a:rPr lang="en-US" dirty="0"/>
              <a:t>Now, we have to deal with the issue we saw with the </a:t>
            </a:r>
            <a:r>
              <a:rPr lang="en-US" dirty="0" err="1"/>
              <a:t>geoJSON</a:t>
            </a:r>
            <a:r>
              <a:rPr lang="en-US" dirty="0"/>
              <a:t> that was returned with as the geometry field and the easiest way is to convert it from a JSON string to an associative array.  We’ve talked about the </a:t>
            </a:r>
            <a:r>
              <a:rPr lang="en-US" dirty="0" err="1"/>
              <a:t>json_encode</a:t>
            </a:r>
            <a:r>
              <a:rPr lang="en-US" dirty="0"/>
              <a:t> function, that takes an associative array and turns it into a JSON string. It turns there is also a </a:t>
            </a:r>
            <a:r>
              <a:rPr lang="en-US" dirty="0" err="1"/>
              <a:t>json_decode</a:t>
            </a:r>
            <a:r>
              <a:rPr lang="en-US" dirty="0"/>
              <a:t> </a:t>
            </a:r>
            <a:r>
              <a:rPr lang="en-US" dirty="0" err="1"/>
              <a:t>fuction</a:t>
            </a:r>
            <a:r>
              <a:rPr lang="en-US" dirty="0"/>
              <a:t> that does the opposite. It takes a JSON string and turns it into an associative array.  </a:t>
            </a:r>
            <a:br>
              <a:rPr lang="en-US" dirty="0"/>
            </a:br>
            <a:br>
              <a:rPr lang="en-US" dirty="0"/>
            </a:br>
            <a:r>
              <a:rPr lang="en-US" dirty="0"/>
              <a:t>So we just need to replace the JSON in the </a:t>
            </a:r>
            <a:r>
              <a:rPr lang="en-US" dirty="0" err="1"/>
              <a:t>geom</a:t>
            </a:r>
            <a:r>
              <a:rPr lang="en-US" dirty="0"/>
              <a:t> field with an associative array. And we can do that easily like this.</a:t>
            </a:r>
          </a:p>
          <a:p>
            <a:endParaRPr lang="en-US" dirty="0"/>
          </a:p>
          <a:p>
            <a:r>
              <a:rPr lang="en-US" dirty="0"/>
              <a:t>&lt;click&gt;</a:t>
            </a:r>
          </a:p>
          <a:p>
            <a:r>
              <a:rPr lang="en-US" dirty="0"/>
              <a:t>Think about for a second.  The geometry field of the row object is </a:t>
            </a:r>
            <a:r>
              <a:rPr lang="en-US" dirty="0" err="1"/>
              <a:t>geoJSON</a:t>
            </a:r>
            <a:r>
              <a:rPr lang="en-US" dirty="0"/>
              <a:t> so to replace it we just need to decode the JSON and assign the resulting associative array to the geometry field.</a:t>
            </a:r>
          </a:p>
          <a:p>
            <a:endParaRPr lang="en-US" dirty="0"/>
          </a:p>
          <a:p>
            <a:r>
              <a:rPr lang="en-US" dirty="0"/>
              <a:t>OK, Lets go back to the editor and make that change and see if it works.</a:t>
            </a:r>
          </a:p>
          <a:p>
            <a:endParaRPr lang="en-US" dirty="0"/>
          </a:p>
          <a:p>
            <a:r>
              <a:rPr lang="en-US" dirty="0"/>
              <a:t>&lt;editor&gt;</a:t>
            </a:r>
          </a:p>
          <a:p>
            <a:endParaRPr lang="en-US" dirty="0"/>
          </a:p>
          <a:p>
            <a:r>
              <a:rPr lang="en-US" dirty="0"/>
              <a:t>&lt;return&gt;</a:t>
            </a:r>
          </a:p>
          <a:p>
            <a:r>
              <a:rPr lang="en-US" dirty="0"/>
              <a:t>Now lets head back to our client side script and write the code that we need to loop through the feature array and turn it into an HTL table. </a:t>
            </a: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176</a:t>
            </a:fld>
            <a:endParaRPr lang="en-US"/>
          </a:p>
        </p:txBody>
      </p:sp>
    </p:spTree>
    <p:extLst>
      <p:ext uri="{BB962C8B-B14F-4D97-AF65-F5344CB8AC3E}">
        <p14:creationId xmlns:p14="http://schemas.microsoft.com/office/powerpoint/2010/main" val="423386240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lets take a look at what the response string will look like.  This a formatted version but the result that we saw is identical, just without white space and a few more features.</a:t>
            </a:r>
          </a:p>
          <a:p>
            <a:endParaRPr lang="en-US" dirty="0"/>
          </a:p>
          <a:p>
            <a:r>
              <a:rPr lang="en-US" dirty="0"/>
              <a:t>When this JSON is parsed in the client using the </a:t>
            </a:r>
            <a:r>
              <a:rPr lang="en-US" dirty="0" err="1"/>
              <a:t>JSON.Parse</a:t>
            </a:r>
            <a:r>
              <a:rPr lang="en-US" dirty="0"/>
              <a:t> method it will be an array of 2 objects.  This will be&lt;click&gt; object 0, and this will be &lt;click&gt; object 1.  And the </a:t>
            </a:r>
            <a:r>
              <a:rPr lang="en-US" dirty="0" err="1"/>
              <a:t>geom</a:t>
            </a:r>
            <a:r>
              <a:rPr lang="en-US" dirty="0"/>
              <a:t> property of each object will also be an object with two properties, one of those properties called coordinates is an array of longitude and latitude.</a:t>
            </a:r>
          </a:p>
        </p:txBody>
      </p:sp>
      <p:sp>
        <p:nvSpPr>
          <p:cNvPr id="4" name="Slide Number Placeholder 3"/>
          <p:cNvSpPr>
            <a:spLocks noGrp="1"/>
          </p:cNvSpPr>
          <p:nvPr>
            <p:ph type="sldNum" sz="quarter" idx="10"/>
          </p:nvPr>
        </p:nvSpPr>
        <p:spPr/>
        <p:txBody>
          <a:bodyPr/>
          <a:lstStyle/>
          <a:p>
            <a:fld id="{BB85BC90-5713-4429-9969-706ED764BD87}" type="slidenum">
              <a:rPr lang="en-US" smtClean="0"/>
              <a:t>177</a:t>
            </a:fld>
            <a:endParaRPr lang="en-US"/>
          </a:p>
        </p:txBody>
      </p:sp>
    </p:spTree>
    <p:extLst>
      <p:ext uri="{BB962C8B-B14F-4D97-AF65-F5344CB8AC3E}">
        <p14:creationId xmlns:p14="http://schemas.microsoft.com/office/powerpoint/2010/main" val="1586757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Today we are going to write our first event handler and explore</a:t>
            </a:r>
            <a:r>
              <a:rPr lang="en-US" baseline="0" dirty="0"/>
              <a:t> the event object in more detail.  </a:t>
            </a:r>
          </a:p>
          <a:p>
            <a:endParaRPr lang="en-US" baseline="0" dirty="0"/>
          </a:p>
          <a:p>
            <a:r>
              <a:rPr lang="en-US" baseline="0" dirty="0"/>
              <a:t>As with all the </a:t>
            </a:r>
            <a:r>
              <a:rPr lang="en-US" baseline="0" dirty="0" err="1"/>
              <a:t>javascript</a:t>
            </a:r>
            <a:r>
              <a:rPr lang="en-US" baseline="0" dirty="0"/>
              <a:t> we are going to look at in this part of the course we are going to write internal </a:t>
            </a:r>
            <a:r>
              <a:rPr lang="en-US" baseline="0" dirty="0" err="1"/>
              <a:t>javascript</a:t>
            </a:r>
            <a:r>
              <a:rPr lang="en-US" baseline="0" dirty="0"/>
              <a:t> which means that we are going to place it inside the body of our document enclosed within html script tags.</a:t>
            </a:r>
          </a:p>
          <a:p>
            <a:endParaRPr lang="en-US" baseline="0" dirty="0"/>
          </a:p>
          <a:p>
            <a:r>
              <a:rPr lang="en-US" baseline="0" dirty="0"/>
              <a:t>&lt;click&gt;</a:t>
            </a:r>
          </a:p>
          <a:p>
            <a:endParaRPr lang="en-US" dirty="0"/>
          </a:p>
          <a:p>
            <a:r>
              <a:rPr lang="en-US" dirty="0"/>
              <a:t>We</a:t>
            </a:r>
            <a:r>
              <a:rPr lang="en-US" baseline="0" dirty="0"/>
              <a:t> add an event handler to an HTML element by calling the </a:t>
            </a:r>
            <a:r>
              <a:rPr lang="en-US" baseline="0" dirty="0" err="1"/>
              <a:t>addEventListener</a:t>
            </a:r>
            <a:r>
              <a:rPr lang="en-US" baseline="0" dirty="0"/>
              <a:t> method.</a:t>
            </a:r>
          </a:p>
          <a:p>
            <a:endParaRPr lang="en-US" baseline="0" dirty="0"/>
          </a:p>
          <a:p>
            <a:r>
              <a:rPr lang="en-US" baseline="0" dirty="0"/>
              <a:t>&lt;click&gt;</a:t>
            </a:r>
          </a:p>
          <a:p>
            <a:endParaRPr lang="en-US" baseline="0" dirty="0"/>
          </a:p>
          <a:p>
            <a:r>
              <a:rPr lang="en-US" baseline="0" dirty="0"/>
              <a:t>We’ve seen a lot of examples of how to see an objects properties but remember, objects can also have methods and this, I believe, is the first example we’ve seen of calling an object method.</a:t>
            </a:r>
            <a:br>
              <a:rPr lang="en-US" baseline="0" dirty="0"/>
            </a:br>
            <a:endParaRPr lang="en-US" baseline="0" dirty="0"/>
          </a:p>
          <a:p>
            <a:r>
              <a:rPr lang="en-US" baseline="0" dirty="0"/>
              <a:t>This method takes two parameters.  The first is the name of the event that is being listened for, in this case “click” and the second parameter is a function that gets executed when that event occurs.</a:t>
            </a:r>
            <a:br>
              <a:rPr lang="en-US" baseline="0" dirty="0"/>
            </a:br>
            <a:br>
              <a:rPr lang="en-US" baseline="0" dirty="0"/>
            </a:br>
            <a:r>
              <a:rPr lang="en-US" baseline="0" dirty="0"/>
              <a:t>Those of you who have programming experience in other languages might be a little confused by the concept of passing an entire function as a parameter to a method, but in </a:t>
            </a:r>
            <a:r>
              <a:rPr lang="en-US" baseline="0" dirty="0" err="1"/>
              <a:t>javascript</a:t>
            </a:r>
            <a:r>
              <a:rPr lang="en-US" baseline="0" dirty="0"/>
              <a:t> it is quite common.  This has been both a criticism of the language and extolled as one of its chief virtues, depending on who you listen too. I’ll let you decide whether you like it or not, but regardless, this is the way we add event handlers in </a:t>
            </a:r>
            <a:r>
              <a:rPr lang="en-US" baseline="0" dirty="0" err="1"/>
              <a:t>Javascript</a:t>
            </a:r>
            <a:r>
              <a:rPr lang="en-US" baseline="0" dirty="0"/>
              <a:t>.</a:t>
            </a:r>
            <a:br>
              <a:rPr lang="en-US" baseline="0" dirty="0"/>
            </a:br>
            <a:br>
              <a:rPr lang="en-US" baseline="0" dirty="0"/>
            </a:br>
            <a:r>
              <a:rPr lang="en-US" baseline="0" dirty="0" err="1"/>
              <a:t>Javascript</a:t>
            </a:r>
            <a:r>
              <a:rPr lang="en-US" baseline="0" dirty="0"/>
              <a:t> has the ability to use what are known as anonymous functions and they are quite useful.  An anonymous function is one that is not declared outside the context of the code in which it is being used.  You cannot call this function from anywhere else in the code. Its just a block of code that will get executed in response to the click event.  We’ll talk about this more later on in the course.</a:t>
            </a:r>
            <a:br>
              <a:rPr lang="en-US" baseline="0" dirty="0"/>
            </a:br>
            <a:endParaRPr lang="en-US" baseline="0" dirty="0"/>
          </a:p>
          <a:p>
            <a:r>
              <a:rPr lang="en-US" baseline="0" dirty="0"/>
              <a:t>&lt;click&gt;</a:t>
            </a:r>
            <a:br>
              <a:rPr lang="en-US" baseline="0" dirty="0"/>
            </a:br>
            <a:r>
              <a:rPr lang="en-US" baseline="0" dirty="0"/>
              <a:t>The first line of code is just to write out “Clicked in the body” to the console, all this does is give us a way to see that our code has run.</a:t>
            </a:r>
          </a:p>
          <a:p>
            <a:endParaRPr lang="en-US" baseline="0" dirty="0"/>
          </a:p>
          <a:p>
            <a:r>
              <a:rPr lang="en-US" baseline="0" dirty="0"/>
              <a:t>&lt;click&gt;</a:t>
            </a:r>
          </a:p>
          <a:p>
            <a:r>
              <a:rPr lang="en-US" baseline="0" dirty="0"/>
              <a:t>The second line of code outputs the event object to the console.  We talked about the event object briefly inn a previously lecture but today we will learn more about what it is and how it can be used.</a:t>
            </a:r>
            <a:br>
              <a:rPr lang="en-US" baseline="0" dirty="0"/>
            </a:br>
            <a:br>
              <a:rPr lang="en-US" baseline="0" dirty="0"/>
            </a:br>
            <a:r>
              <a:rPr lang="en-US" baseline="0" dirty="0"/>
              <a:t>Now notice inside this anonymous function declaration we have the letter e.  This will automatically create an e variable that holds the event object and this is how we get access to the event object within the event handler.</a:t>
            </a:r>
            <a:br>
              <a:rPr lang="en-US" baseline="0" dirty="0"/>
            </a:br>
            <a:endParaRPr lang="en-US" baseline="0" dirty="0"/>
          </a:p>
          <a:p>
            <a:r>
              <a:rPr lang="en-US" baseline="0" dirty="0"/>
              <a:t>&lt;Editor&gt;</a:t>
            </a:r>
            <a:br>
              <a:rPr lang="en-US" baseline="0" dirty="0"/>
            </a:br>
            <a:r>
              <a:rPr lang="en-US" baseline="0" dirty="0"/>
              <a:t>Lets look at this in the editor and on the web. </a:t>
            </a:r>
          </a:p>
          <a:p>
            <a:endParaRPr lang="en-US" baseline="0" dirty="0"/>
          </a:p>
          <a:p>
            <a:r>
              <a:rPr lang="en-US" baseline="0" dirty="0"/>
              <a:t>In the editor we can see the code that we just looked at.  Notice that these two lines are commented out. In </a:t>
            </a:r>
            <a:r>
              <a:rPr lang="en-US" baseline="0" dirty="0" err="1"/>
              <a:t>javascript</a:t>
            </a:r>
            <a:r>
              <a:rPr lang="en-US" baseline="0" dirty="0"/>
              <a:t> we use a double forward slash to indicate that the code on that line is finished and everything following it is a comment.  Comments are very important in helping us document our code so other people can understand them.  They are also helpful for debugging if you want to prevent a block of code from executing.  In this case we haven’t talked about these two lines yet so I’m leaving them commented out.  </a:t>
            </a:r>
            <a:br>
              <a:rPr lang="en-US" baseline="0" dirty="0"/>
            </a:br>
            <a:br>
              <a:rPr lang="en-US" baseline="0" dirty="0"/>
            </a:br>
            <a:r>
              <a:rPr lang="en-US" baseline="0" dirty="0"/>
              <a:t>If we look at this page in the web browser we should see two lines log to the console every time the user clicks the mouse in the body.  Where is the body?  We can see that its pretty much the entire browser window by looking at the element tab and hovering over the body element.</a:t>
            </a:r>
            <a:br>
              <a:rPr lang="en-US" baseline="0" dirty="0"/>
            </a:br>
            <a:br>
              <a:rPr lang="en-US" baseline="0" dirty="0"/>
            </a:br>
            <a:r>
              <a:rPr lang="en-US" baseline="0" dirty="0"/>
              <a:t>So lets try it.  I’m going to click right here.</a:t>
            </a:r>
          </a:p>
          <a:p>
            <a:endParaRPr lang="en-US" baseline="0" dirty="0"/>
          </a:p>
          <a:p>
            <a:r>
              <a:rPr lang="en-US" baseline="0" dirty="0"/>
              <a:t>And if we go to the console tab we can see that the text was actually output as well as something called the </a:t>
            </a:r>
            <a:r>
              <a:rPr lang="en-US" baseline="0" dirty="0" err="1"/>
              <a:t>mouseevent</a:t>
            </a:r>
            <a:r>
              <a:rPr lang="en-US" baseline="0" dirty="0"/>
              <a:t> which is the event object that we referenced by the letter e.</a:t>
            </a:r>
          </a:p>
          <a:p>
            <a:endParaRPr lang="en-US" baseline="0" dirty="0"/>
          </a:p>
          <a:p>
            <a:r>
              <a:rPr lang="en-US" baseline="0" dirty="0"/>
              <a:t>We can expand this object and see its properties, it has several flavors of x and y coordinates, and properties that relate to whether or not the shift, alt, and control keys were pressed.  And a lot of other things that we won’t worry about for this course.</a:t>
            </a:r>
          </a:p>
          <a:p>
            <a:endParaRPr lang="en-US" baseline="0" dirty="0"/>
          </a:p>
          <a:p>
            <a:r>
              <a:rPr lang="en-US" baseline="0" dirty="0"/>
              <a:t>If I hold the shift and alt keys down and click in the body this code will execute again and we’ll see a second event object, but this time if we expand it we can see that the </a:t>
            </a:r>
            <a:r>
              <a:rPr lang="en-US" baseline="0" dirty="0" err="1"/>
              <a:t>shiftkey</a:t>
            </a:r>
            <a:r>
              <a:rPr lang="en-US" baseline="0" dirty="0"/>
              <a:t> and </a:t>
            </a:r>
            <a:r>
              <a:rPr lang="en-US" baseline="0" dirty="0" err="1"/>
              <a:t>altkey</a:t>
            </a:r>
            <a:r>
              <a:rPr lang="en-US" baseline="0" dirty="0"/>
              <a:t> properties are true while the ctrl key property is still set to false.</a:t>
            </a:r>
            <a:br>
              <a:rPr lang="en-US" baseline="0" dirty="0"/>
            </a:br>
            <a:endParaRPr lang="en-US" baseline="0" dirty="0"/>
          </a:p>
          <a:p>
            <a:r>
              <a:rPr lang="en-US" baseline="0" dirty="0"/>
              <a:t>&lt;return&gt;</a:t>
            </a:r>
          </a:p>
          <a:p>
            <a:br>
              <a:rPr lang="en-US" baseline="0" dirty="0"/>
            </a:br>
            <a:r>
              <a:rPr lang="en-US" baseline="0" dirty="0"/>
              <a:t>&lt;click&gt;</a:t>
            </a:r>
          </a:p>
          <a:p>
            <a:r>
              <a:rPr lang="en-US" baseline="0" dirty="0"/>
              <a:t>Now let look at a new </a:t>
            </a:r>
            <a:r>
              <a:rPr lang="en-US" baseline="0" dirty="0" err="1"/>
              <a:t>Javascript</a:t>
            </a:r>
            <a:r>
              <a:rPr lang="en-US" baseline="0" dirty="0"/>
              <a:t> command.  Its actually a built-in function. It takes one string parameter and the value of that string parameter will be displayed in a pop-up box on the screen.</a:t>
            </a:r>
            <a:br>
              <a:rPr lang="en-US" baseline="0" dirty="0"/>
            </a:br>
            <a:br>
              <a:rPr lang="en-US" baseline="0" dirty="0"/>
            </a:br>
            <a:r>
              <a:rPr lang="en-US" baseline="0" dirty="0"/>
              <a:t>Alerts are great for debugging because you get instantaneous feedback and the code stops executing until the user clicks OK. However many users don’t like them and later on we’ll talk abut why they shouldn’t be used in a production website.  But for now we will see that the text inside the alert box is displayed anytime we click the mouse.</a:t>
            </a:r>
          </a:p>
          <a:p>
            <a:endParaRPr lang="en-US" baseline="0" dirty="0"/>
          </a:p>
          <a:p>
            <a:r>
              <a:rPr lang="en-US" baseline="0" dirty="0"/>
              <a:t>You will notice that this line includes the escape character backslash n.  This is how you create a new line in an alert string. Anything following the backslash n will be displayed on a new line. Then we have X: and then we break the string with a closing quite and use the + character to concatenate the value of the client property from the event object. And we’ll see the same thing with the client Y property. A new line and a Y: followed by the value of the </a:t>
            </a:r>
            <a:r>
              <a:rPr lang="en-US" baseline="0" dirty="0" err="1"/>
              <a:t>clientY</a:t>
            </a:r>
            <a:r>
              <a:rPr lang="en-US" baseline="0" dirty="0"/>
              <a:t> property.</a:t>
            </a:r>
          </a:p>
          <a:p>
            <a:endParaRPr lang="en-US" baseline="0" dirty="0"/>
          </a:p>
          <a:p>
            <a:r>
              <a:rPr lang="en-US" baseline="0" dirty="0"/>
              <a:t>&lt;click&gt;</a:t>
            </a:r>
          </a:p>
          <a:p>
            <a:r>
              <a:rPr lang="en-US" baseline="0" dirty="0"/>
              <a:t>And the second line of code is just to demonstrate what happens if you try to use an object as the parameter to an alert box.  Because It might not be what you think.</a:t>
            </a:r>
          </a:p>
          <a:p>
            <a:endParaRPr lang="en-US" baseline="0" dirty="0"/>
          </a:p>
          <a:p>
            <a:r>
              <a:rPr lang="en-US" baseline="0" dirty="0"/>
              <a:t>&lt;editor&gt;</a:t>
            </a:r>
          </a:p>
          <a:p>
            <a:r>
              <a:rPr lang="en-US" baseline="0" dirty="0"/>
              <a:t>So lets look at the text editor, we’ll just uncomment these two lines and save it.</a:t>
            </a:r>
          </a:p>
          <a:p>
            <a:endParaRPr lang="en-US" baseline="0" dirty="0"/>
          </a:p>
          <a:p>
            <a:r>
              <a:rPr lang="en-US" baseline="0" dirty="0"/>
              <a:t>Then we will look in the browser and see what happens.</a:t>
            </a:r>
          </a:p>
          <a:p>
            <a:endParaRPr lang="en-US" baseline="0" dirty="0"/>
          </a:p>
          <a:p>
            <a:r>
              <a:rPr lang="en-US" baseline="0" dirty="0"/>
              <a:t>So what do you think will happen when we click in the body?  What I think will happen is that we’ll see an alert followed by the coordinates of the mouse click. Lets take a look.</a:t>
            </a:r>
          </a:p>
          <a:p>
            <a:br>
              <a:rPr lang="en-US" baseline="0" dirty="0"/>
            </a:br>
            <a:r>
              <a:rPr lang="en-US" baseline="0" dirty="0"/>
              <a:t>&lt;return&gt;</a:t>
            </a:r>
            <a:br>
              <a:rPr lang="en-US" baseline="0" dirty="0"/>
            </a:br>
            <a:r>
              <a:rPr lang="en-US" baseline="0" dirty="0"/>
              <a:t>That’s it for this lecture.  I know that this is a very simple example and probably not something that you would ever do, but that’s the way we learn right?  We start with simple concepts and then add more detail once they are understood.  For the next lecture we will expand on the subject of event handlers, this time we will add a button to the web page and attach an event handler to it. See you then.</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58</a:t>
            </a:fld>
            <a:endParaRPr lang="en-US"/>
          </a:p>
        </p:txBody>
      </p:sp>
    </p:spTree>
    <p:extLst>
      <p:ext uri="{BB962C8B-B14F-4D97-AF65-F5344CB8AC3E}">
        <p14:creationId xmlns:p14="http://schemas.microsoft.com/office/powerpoint/2010/main" val="7209320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take a look at the code that is going to be in our success callback function.</a:t>
            </a:r>
          </a:p>
          <a:p>
            <a:endParaRPr lang="en-US" dirty="0"/>
          </a:p>
          <a:p>
            <a:r>
              <a:rPr lang="en-US" dirty="0"/>
              <a:t>&lt;click&gt;</a:t>
            </a:r>
          </a:p>
          <a:p>
            <a:r>
              <a:rPr lang="en-US" dirty="0"/>
              <a:t>First we convert the JSON string returned by the server, that’s this response variable, into a JavaScript binary object using the </a:t>
            </a:r>
            <a:r>
              <a:rPr lang="en-US" dirty="0" err="1"/>
              <a:t>JSON.parse</a:t>
            </a:r>
            <a:r>
              <a:rPr lang="en-US" dirty="0"/>
              <a:t> command, and we assign that object to the variable </a:t>
            </a:r>
            <a:r>
              <a:rPr lang="en-US" dirty="0" err="1"/>
              <a:t>objResponse</a:t>
            </a:r>
            <a:r>
              <a:rPr lang="en-US" dirty="0"/>
              <a:t>. Actually </a:t>
            </a:r>
            <a:r>
              <a:rPr lang="en-US" dirty="0" err="1"/>
              <a:t>objResponse</a:t>
            </a:r>
            <a:r>
              <a:rPr lang="en-US" dirty="0"/>
              <a:t> is going to be an array of binary objects, because that’s the way we built the response in PHP.</a:t>
            </a:r>
          </a:p>
          <a:p>
            <a:endParaRPr lang="en-US" dirty="0"/>
          </a:p>
          <a:p>
            <a:r>
              <a:rPr lang="en-US" dirty="0"/>
              <a:t>&lt;click&gt;</a:t>
            </a:r>
          </a:p>
          <a:p>
            <a:r>
              <a:rPr lang="en-US" dirty="0"/>
              <a:t>Then we start building our HTML table by adding the opening table tag to a string called </a:t>
            </a:r>
            <a:r>
              <a:rPr lang="en-US" dirty="0" err="1"/>
              <a:t>strResponse</a:t>
            </a:r>
            <a:r>
              <a:rPr lang="en-US" dirty="0"/>
              <a:t>. This string is going to contain the entire HTML table that we are going to build.</a:t>
            </a:r>
          </a:p>
          <a:p>
            <a:endParaRPr lang="en-US" dirty="0"/>
          </a:p>
          <a:p>
            <a:r>
              <a:rPr lang="en-US" dirty="0"/>
              <a:t>&lt;click&gt;</a:t>
            </a:r>
          </a:p>
          <a:p>
            <a:r>
              <a:rPr lang="en-US" dirty="0"/>
              <a:t>Next we have to loop through all the objects in the </a:t>
            </a:r>
            <a:r>
              <a:rPr lang="en-US" dirty="0" err="1"/>
              <a:t>objResponse</a:t>
            </a:r>
            <a:r>
              <a:rPr lang="en-US" dirty="0"/>
              <a:t> array. So we set up a for loop to do that.  </a:t>
            </a:r>
          </a:p>
          <a:p>
            <a:endParaRPr lang="en-US" dirty="0"/>
          </a:p>
          <a:p>
            <a:r>
              <a:rPr lang="en-US" dirty="0"/>
              <a:t>&lt;click&gt;</a:t>
            </a:r>
          </a:p>
          <a:p>
            <a:r>
              <a:rPr lang="en-US" dirty="0"/>
              <a:t>And on every loop we have access to a new object and each object represents a row from the database and will be a row in the table, so on every loop we start by adding a set of table row tags.</a:t>
            </a:r>
          </a:p>
          <a:p>
            <a:endParaRPr lang="en-US" dirty="0"/>
          </a:p>
          <a:p>
            <a:r>
              <a:rPr lang="en-US" dirty="0"/>
              <a:t>&lt;click&gt;</a:t>
            </a:r>
          </a:p>
          <a:p>
            <a:r>
              <a:rPr lang="en-US" dirty="0"/>
              <a:t>Then, inside the table row tags, we start outputting the field data wrapped in table data tags.  We access each individual object by referencing the </a:t>
            </a:r>
            <a:r>
              <a:rPr lang="en-US" dirty="0" err="1"/>
              <a:t>objResponse</a:t>
            </a:r>
            <a:r>
              <a:rPr lang="en-US" dirty="0"/>
              <a:t> array and indexing it by the loop counter.  So the first loop will reference the first object, second loop will reference the second object, etc.  And then we call the </a:t>
            </a:r>
            <a:r>
              <a:rPr lang="en-US" dirty="0" err="1"/>
              <a:t>nest_id</a:t>
            </a:r>
            <a:r>
              <a:rPr lang="en-US" dirty="0"/>
              <a:t> property of that object.</a:t>
            </a:r>
            <a:br>
              <a:rPr lang="en-US" dirty="0"/>
            </a:br>
            <a:br>
              <a:rPr lang="en-US" dirty="0"/>
            </a:br>
            <a:r>
              <a:rPr lang="en-US" dirty="0"/>
              <a:t>&lt;click&gt;</a:t>
            </a:r>
          </a:p>
          <a:p>
            <a:r>
              <a:rPr lang="en-US" dirty="0"/>
              <a:t>And we do the same for the </a:t>
            </a:r>
            <a:r>
              <a:rPr lang="en-US" dirty="0" err="1"/>
              <a:t>createdate</a:t>
            </a:r>
            <a:r>
              <a:rPr lang="en-US" dirty="0"/>
              <a:t> property</a:t>
            </a:r>
          </a:p>
          <a:p>
            <a:endParaRPr lang="en-US" dirty="0"/>
          </a:p>
          <a:p>
            <a:r>
              <a:rPr lang="en-US" dirty="0"/>
              <a:t>&lt;click&gt;</a:t>
            </a:r>
          </a:p>
          <a:p>
            <a:r>
              <a:rPr lang="en-US" dirty="0"/>
              <a:t>And the </a:t>
            </a:r>
            <a:r>
              <a:rPr lang="en-US" dirty="0" err="1"/>
              <a:t>lastsurvey</a:t>
            </a:r>
            <a:r>
              <a:rPr lang="en-US" dirty="0"/>
              <a:t> property</a:t>
            </a:r>
          </a:p>
          <a:p>
            <a:endParaRPr lang="en-US" dirty="0"/>
          </a:p>
          <a:p>
            <a:r>
              <a:rPr lang="en-US" dirty="0"/>
              <a:t>&lt;click&gt;</a:t>
            </a:r>
          </a:p>
          <a:p>
            <a:r>
              <a:rPr lang="en-US" dirty="0"/>
              <a:t>And the </a:t>
            </a:r>
            <a:r>
              <a:rPr lang="en-US" dirty="0" err="1"/>
              <a:t>recentstatus</a:t>
            </a:r>
            <a:r>
              <a:rPr lang="en-US" dirty="0"/>
              <a:t> property</a:t>
            </a:r>
          </a:p>
          <a:p>
            <a:endParaRPr lang="en-US" dirty="0"/>
          </a:p>
          <a:p>
            <a:r>
              <a:rPr lang="en-US" dirty="0"/>
              <a:t>&lt;click&gt;</a:t>
            </a:r>
          </a:p>
          <a:p>
            <a:r>
              <a:rPr lang="en-US" dirty="0"/>
              <a:t>And the </a:t>
            </a:r>
            <a:r>
              <a:rPr lang="en-US" dirty="0" err="1"/>
              <a:t>recentspecies</a:t>
            </a:r>
            <a:r>
              <a:rPr lang="en-US" dirty="0"/>
              <a:t> property</a:t>
            </a:r>
          </a:p>
          <a:p>
            <a:endParaRPr lang="en-US" dirty="0"/>
          </a:p>
          <a:p>
            <a:r>
              <a:rPr lang="en-US" dirty="0"/>
              <a:t>&lt;click&gt;</a:t>
            </a:r>
          </a:p>
          <a:p>
            <a:r>
              <a:rPr lang="en-US" dirty="0"/>
              <a:t>And I hope you are realizing that records in the database have been turned into objects in an object array and fields in the database have been turned into properties of each object.  This method works fine as long as all those properties are strings or numbers. But when we get to the </a:t>
            </a:r>
            <a:r>
              <a:rPr lang="en-US" dirty="0" err="1"/>
              <a:t>geom</a:t>
            </a:r>
            <a:r>
              <a:rPr lang="en-US" dirty="0"/>
              <a:t> property we have to do something a little bit different. The </a:t>
            </a:r>
            <a:r>
              <a:rPr lang="en-US" dirty="0" err="1"/>
              <a:t>geom</a:t>
            </a:r>
            <a:r>
              <a:rPr lang="en-US" dirty="0"/>
              <a:t> field came from the database as </a:t>
            </a:r>
            <a:r>
              <a:rPr lang="en-US" dirty="0" err="1"/>
              <a:t>geoJSON</a:t>
            </a:r>
            <a:r>
              <a:rPr lang="en-US" dirty="0"/>
              <a:t>.  We converted it to an object in PHP using the </a:t>
            </a:r>
            <a:r>
              <a:rPr lang="en-US" dirty="0" err="1"/>
              <a:t>json_decode</a:t>
            </a:r>
            <a:r>
              <a:rPr lang="en-US" dirty="0"/>
              <a:t> function, so now the </a:t>
            </a:r>
            <a:r>
              <a:rPr lang="en-US" dirty="0" err="1"/>
              <a:t>geom</a:t>
            </a:r>
            <a:r>
              <a:rPr lang="en-US" dirty="0"/>
              <a:t> property contains an object and if we try to concatenate an object to a string it doesn’t work.  Well it will work, it just isn’t what we what. When </a:t>
            </a:r>
            <a:r>
              <a:rPr lang="en-US" dirty="0" err="1"/>
              <a:t>javascript</a:t>
            </a:r>
            <a:r>
              <a:rPr lang="en-US" dirty="0"/>
              <a:t> converts an object to a string it just becomes the text object, object wrapped in square brackets, which isn’t very helpful.  So in order to turn the object back into a string that means something we pass it to the </a:t>
            </a:r>
            <a:r>
              <a:rPr lang="en-US" dirty="0" err="1"/>
              <a:t>JSON.stringify</a:t>
            </a:r>
            <a:r>
              <a:rPr lang="en-US" dirty="0"/>
              <a:t> method which turns it into a JSON string, or in this case a </a:t>
            </a:r>
            <a:r>
              <a:rPr lang="en-US" dirty="0" err="1"/>
              <a:t>geoJSON</a:t>
            </a:r>
            <a:r>
              <a:rPr lang="en-US" dirty="0"/>
              <a:t> string.</a:t>
            </a:r>
          </a:p>
          <a:p>
            <a:endParaRPr lang="en-US" dirty="0"/>
          </a:p>
          <a:p>
            <a:r>
              <a:rPr lang="en-US" dirty="0"/>
              <a:t>&lt;click&gt;And then finally we take that entire string that we just created and insert it into the </a:t>
            </a:r>
            <a:r>
              <a:rPr lang="en-US" dirty="0" err="1"/>
              <a:t>resultTable</a:t>
            </a:r>
            <a:r>
              <a:rPr lang="en-US" dirty="0"/>
              <a:t> element using jQuery.</a:t>
            </a:r>
            <a:br>
              <a:rPr lang="en-US" dirty="0"/>
            </a:br>
            <a:br>
              <a:rPr lang="en-US" dirty="0"/>
            </a:br>
            <a:r>
              <a:rPr lang="en-US" dirty="0"/>
              <a:t>Now I kept it simple here and called each field directly by its property name.  But if you had a lot of fields that would get boring and nobody likes boring.  In JavaScript you can also loop through the property objects using something called a for/in loop, which I mentioned in passing but we haven’t looked at. And then you wouldn’t have to call each property by name and it would save some code.  But you’d still have to include some code to handle the </a:t>
            </a:r>
            <a:r>
              <a:rPr lang="en-US" dirty="0" err="1"/>
              <a:t>geom</a:t>
            </a:r>
            <a:r>
              <a:rPr lang="en-US" dirty="0"/>
              <a:t> property differently.  And your extra credit assignment is to do some research on the for/in loop and write some code that will replace all the lines in red without mentioning any field names specifically.</a:t>
            </a: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178</a:t>
            </a:fld>
            <a:endParaRPr lang="en-US"/>
          </a:p>
        </p:txBody>
      </p:sp>
    </p:spTree>
    <p:extLst>
      <p:ext uri="{BB962C8B-B14F-4D97-AF65-F5344CB8AC3E}">
        <p14:creationId xmlns:p14="http://schemas.microsoft.com/office/powerpoint/2010/main" val="383386484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&lt;Editor&gt;</a:t>
            </a:r>
          </a:p>
          <a:p>
            <a:r>
              <a:rPr lang="en-US" dirty="0"/>
              <a:t>&lt;Return&gt;</a:t>
            </a:r>
          </a:p>
          <a:p>
            <a:endParaRPr lang="en-US" dirty="0"/>
          </a:p>
          <a:p>
            <a:r>
              <a:rPr lang="en-US" dirty="0"/>
              <a:t>Now, lets take a quick look back at the JSON that was returned form the server. if you are starting to think, Hey that looks like a </a:t>
            </a:r>
            <a:r>
              <a:rPr lang="en-US" dirty="0" err="1"/>
              <a:t>geoJSON</a:t>
            </a:r>
            <a:r>
              <a:rPr lang="en-US" dirty="0"/>
              <a:t>, well you are on the right path.  It has all the same information as a </a:t>
            </a:r>
            <a:r>
              <a:rPr lang="en-US" dirty="0" err="1"/>
              <a:t>geoJSON</a:t>
            </a:r>
            <a:r>
              <a:rPr lang="en-US" dirty="0"/>
              <a:t> string, but its formatted a little bit differently.  </a:t>
            </a:r>
            <a:br>
              <a:rPr lang="en-US" dirty="0"/>
            </a:br>
            <a:br>
              <a:rPr lang="en-US" dirty="0"/>
            </a:br>
            <a:r>
              <a:rPr lang="en-US" dirty="0"/>
              <a:t>But we are the ones doing the formatting and we can do anything we want right?  So why don’t we send back </a:t>
            </a:r>
            <a:r>
              <a:rPr lang="en-US" dirty="0" err="1"/>
              <a:t>geoJSON</a:t>
            </a:r>
            <a:r>
              <a:rPr lang="en-US" dirty="0"/>
              <a:t> and add it to a map as geographic data?  Well we can do that and we will do that in the next lecture.  See you then.</a:t>
            </a:r>
          </a:p>
        </p:txBody>
      </p:sp>
      <p:sp>
        <p:nvSpPr>
          <p:cNvPr id="4" name="Slide Number Placeholder 3"/>
          <p:cNvSpPr>
            <a:spLocks noGrp="1"/>
          </p:cNvSpPr>
          <p:nvPr>
            <p:ph type="sldNum" sz="quarter" idx="10"/>
          </p:nvPr>
        </p:nvSpPr>
        <p:spPr/>
        <p:txBody>
          <a:bodyPr/>
          <a:lstStyle/>
          <a:p>
            <a:fld id="{BB85BC90-5713-4429-9969-706ED764BD87}" type="slidenum">
              <a:rPr lang="en-US" smtClean="0"/>
              <a:t>179</a:t>
            </a:fld>
            <a:endParaRPr lang="en-US"/>
          </a:p>
        </p:txBody>
      </p:sp>
    </p:spTree>
    <p:extLst>
      <p:ext uri="{BB962C8B-B14F-4D97-AF65-F5344CB8AC3E}">
        <p14:creationId xmlns:p14="http://schemas.microsoft.com/office/powerpoint/2010/main" val="37217454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I’m really excited about this lecture.  We are finally going to get to see how to query a database for spatial data and display it on a map and that is a huge step towards adding GIS functionality to a web map.</a:t>
            </a:r>
            <a:br>
              <a:rPr lang="en-US" dirty="0"/>
            </a:br>
            <a:br>
              <a:rPr lang="en-US" dirty="0"/>
            </a:br>
            <a:r>
              <a:rPr lang="en-US" dirty="0"/>
              <a:t>We’ve seen three different ways to query a database and display tabular data. First was pure PHP, Second was using AJAX and processing the data on the server with PHP, and the third also used AJAX but processed the data on the client with JavaScript.  Now we are going to take the data returned by our query and put it on a map. </a:t>
            </a:r>
            <a:br>
              <a:rPr lang="en-US" dirty="0"/>
            </a:br>
            <a:br>
              <a:rPr lang="en-US" dirty="0"/>
            </a:br>
            <a:r>
              <a:rPr lang="en-US" dirty="0"/>
              <a:t>This slide shows the JSON data we formatted on the server and processed on the client in the last lecture. We have all the actual data that is included in a </a:t>
            </a:r>
            <a:r>
              <a:rPr lang="en-US" dirty="0" err="1"/>
              <a:t>geoJSON</a:t>
            </a:r>
            <a:r>
              <a:rPr lang="en-US" dirty="0"/>
              <a:t> string but its just formatted differently.  But we can format it any way we want, we have total control.  SO lets refresh </a:t>
            </a:r>
            <a:r>
              <a:rPr lang="en-US" dirty="0" err="1"/>
              <a:t>ourself</a:t>
            </a:r>
            <a:r>
              <a:rPr lang="en-US" dirty="0"/>
              <a:t> in how a </a:t>
            </a:r>
            <a:r>
              <a:rPr lang="en-US" dirty="0" err="1"/>
              <a:t>geoJSON</a:t>
            </a:r>
            <a:r>
              <a:rPr lang="en-US" dirty="0"/>
              <a:t> feature is formatted.</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180</a:t>
            </a:fld>
            <a:endParaRPr lang="en-US"/>
          </a:p>
        </p:txBody>
      </p:sp>
    </p:spTree>
    <p:extLst>
      <p:ext uri="{BB962C8B-B14F-4D97-AF65-F5344CB8AC3E}">
        <p14:creationId xmlns:p14="http://schemas.microsoft.com/office/powerpoint/2010/main" val="153224009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lets look at a feature object.  They have three properties type, geometry, and properties.  The type property just holds a text string, that’s pretty easy. And we already have the geometry property we just called it </a:t>
            </a:r>
            <a:r>
              <a:rPr lang="en-US" dirty="0" err="1"/>
              <a:t>geom</a:t>
            </a:r>
            <a:r>
              <a:rPr lang="en-US" dirty="0"/>
              <a:t> so all we have to do is change the name.  And everything else is in the properties property.  We just need to keep the </a:t>
            </a:r>
            <a:r>
              <a:rPr lang="en-US" dirty="0" err="1"/>
              <a:t>geom</a:t>
            </a:r>
            <a:r>
              <a:rPr lang="en-US" dirty="0"/>
              <a:t> object out of the properties object and do a little bit of reformatting.</a:t>
            </a:r>
          </a:p>
          <a:p>
            <a:br>
              <a:rPr lang="en-US" dirty="0"/>
            </a:br>
            <a:r>
              <a:rPr lang="en-US" dirty="0"/>
              <a:t>&lt;click&gt;</a:t>
            </a:r>
            <a:br>
              <a:rPr lang="en-US" dirty="0"/>
            </a:br>
            <a:r>
              <a:rPr lang="en-US" dirty="0"/>
              <a:t>Then the feature collection object has two properties, type and features.  Type is just a string, that’s easy. Features is an array of feature objects.  One feature per row in the results returned from the database.  So each time the while loop runs, we create one feature and push it to the features array and after all features are added to the features array we can create the </a:t>
            </a:r>
            <a:r>
              <a:rPr lang="en-US" dirty="0" err="1"/>
              <a:t>featurecollection</a:t>
            </a:r>
            <a:r>
              <a:rPr lang="en-US" dirty="0"/>
              <a:t> object.  Lets look at some code.</a:t>
            </a:r>
          </a:p>
        </p:txBody>
      </p:sp>
      <p:sp>
        <p:nvSpPr>
          <p:cNvPr id="4" name="Slide Number Placeholder 3"/>
          <p:cNvSpPr>
            <a:spLocks noGrp="1"/>
          </p:cNvSpPr>
          <p:nvPr>
            <p:ph type="sldNum" sz="quarter" idx="10"/>
          </p:nvPr>
        </p:nvSpPr>
        <p:spPr/>
        <p:txBody>
          <a:bodyPr/>
          <a:lstStyle/>
          <a:p>
            <a:fld id="{BB85BC90-5713-4429-9969-706ED764BD87}" type="slidenum">
              <a:rPr lang="en-US" smtClean="0"/>
              <a:t>181</a:t>
            </a:fld>
            <a:endParaRPr lang="en-US"/>
          </a:p>
        </p:txBody>
      </p:sp>
    </p:spTree>
    <p:extLst>
      <p:ext uri="{BB962C8B-B14F-4D97-AF65-F5344CB8AC3E}">
        <p14:creationId xmlns:p14="http://schemas.microsoft.com/office/powerpoint/2010/main" val="269538318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task is to modify our code to </a:t>
            </a:r>
            <a:r>
              <a:rPr lang="en-US" dirty="0" err="1"/>
              <a:t>outut</a:t>
            </a:r>
            <a:r>
              <a:rPr lang="en-US" dirty="0"/>
              <a:t> valid </a:t>
            </a:r>
            <a:r>
              <a:rPr lang="en-US" dirty="0" err="1"/>
              <a:t>geoJSON</a:t>
            </a:r>
            <a:r>
              <a:rPr lang="en-US" dirty="0"/>
              <a:t>. This is a little bit more complicated because we have to arrange things differently, but not fundamentally more difficult.  Its nothing that you haven’t seen already.  </a:t>
            </a:r>
          </a:p>
          <a:p>
            <a:endParaRPr lang="en-US" dirty="0"/>
          </a:p>
          <a:p>
            <a:r>
              <a:rPr lang="en-US" dirty="0"/>
              <a:t>We already have our features array.</a:t>
            </a:r>
          </a:p>
          <a:p>
            <a:endParaRPr lang="en-US" dirty="0"/>
          </a:p>
          <a:p>
            <a:r>
              <a:rPr lang="en-US" dirty="0"/>
              <a:t>&lt;click&gt;</a:t>
            </a:r>
          </a:p>
          <a:p>
            <a:r>
              <a:rPr lang="en-US" dirty="0"/>
              <a:t>Then on each loop, for each row in the database, we create a new array named $feature. And we create it with one element that has an index of type and a value of feature.</a:t>
            </a:r>
          </a:p>
          <a:p>
            <a:endParaRPr lang="en-US" dirty="0"/>
          </a:p>
          <a:p>
            <a:r>
              <a:rPr lang="en-US" dirty="0"/>
              <a:t>&lt;click&gt;</a:t>
            </a:r>
          </a:p>
          <a:p>
            <a:r>
              <a:rPr lang="en-US" dirty="0"/>
              <a:t>Then we add a geometry property to the feature array and its value is going to be the </a:t>
            </a:r>
            <a:r>
              <a:rPr lang="en-US" dirty="0" err="1"/>
              <a:t>geoJSON</a:t>
            </a:r>
            <a:r>
              <a:rPr lang="en-US" dirty="0"/>
              <a:t> that was returned as the </a:t>
            </a:r>
            <a:r>
              <a:rPr lang="en-US" dirty="0" err="1"/>
              <a:t>geom</a:t>
            </a:r>
            <a:r>
              <a:rPr lang="en-US" dirty="0"/>
              <a:t> field of the $row array, except that we are going to decode the </a:t>
            </a:r>
            <a:r>
              <a:rPr lang="en-US" dirty="0" err="1"/>
              <a:t>geoJSON</a:t>
            </a:r>
            <a:r>
              <a:rPr lang="en-US" dirty="0"/>
              <a:t> first so it works when we encode the whole thing later on.</a:t>
            </a:r>
          </a:p>
          <a:p>
            <a:endParaRPr lang="en-US" dirty="0"/>
          </a:p>
          <a:p>
            <a:r>
              <a:rPr lang="en-US" dirty="0"/>
              <a:t>&lt;click&gt;</a:t>
            </a:r>
          </a:p>
          <a:p>
            <a:r>
              <a:rPr lang="en-US" dirty="0"/>
              <a:t>Now we want all the fields in the row, except the </a:t>
            </a:r>
            <a:r>
              <a:rPr lang="en-US" dirty="0" err="1"/>
              <a:t>geom</a:t>
            </a:r>
            <a:r>
              <a:rPr lang="en-US" dirty="0"/>
              <a:t> field in our properties array. We could loop through the row array and add all the fields to the properties array except the </a:t>
            </a:r>
            <a:r>
              <a:rPr lang="en-US" dirty="0" err="1"/>
              <a:t>geom</a:t>
            </a:r>
            <a:r>
              <a:rPr lang="en-US" dirty="0"/>
              <a:t> field and then add the properties array to the feature array, but there is an easier array.</a:t>
            </a:r>
            <a:br>
              <a:rPr lang="en-US" dirty="0"/>
            </a:br>
            <a:br>
              <a:rPr lang="en-US" dirty="0"/>
            </a:br>
            <a:r>
              <a:rPr lang="en-US" dirty="0"/>
              <a:t>Since we have already used the </a:t>
            </a:r>
            <a:r>
              <a:rPr lang="en-US" dirty="0" err="1"/>
              <a:t>geom</a:t>
            </a:r>
            <a:r>
              <a:rPr lang="en-US" dirty="0"/>
              <a:t> field and don’t need it anymore, we can simply remove the </a:t>
            </a:r>
            <a:r>
              <a:rPr lang="en-US" dirty="0" err="1"/>
              <a:t>geom</a:t>
            </a:r>
            <a:r>
              <a:rPr lang="en-US" dirty="0"/>
              <a:t> field from the row array.  We can do that using the unset function.  Unset will destroy any previously created variable, it doesn’t just work with arrays but you can use it to destroy an array element. </a:t>
            </a:r>
          </a:p>
          <a:p>
            <a:endParaRPr lang="en-US" dirty="0"/>
          </a:p>
          <a:p>
            <a:r>
              <a:rPr lang="en-US" dirty="0"/>
              <a:t>&lt;click&gt; now since we have removed the </a:t>
            </a:r>
            <a:r>
              <a:rPr lang="en-US" dirty="0" err="1"/>
              <a:t>geom</a:t>
            </a:r>
            <a:r>
              <a:rPr lang="en-US" dirty="0"/>
              <a:t> element from the row array, we can simply add the row array to the feature array with a key of properties.</a:t>
            </a:r>
            <a:br>
              <a:rPr lang="en-US" dirty="0"/>
            </a:br>
            <a:br>
              <a:rPr lang="en-US" dirty="0"/>
            </a:br>
            <a:r>
              <a:rPr lang="en-US" dirty="0"/>
              <a:t>So we’ve just restructured a little bit to match the specification for </a:t>
            </a:r>
            <a:r>
              <a:rPr lang="en-US" dirty="0" err="1"/>
              <a:t>geoJSON</a:t>
            </a:r>
            <a:r>
              <a:rPr lang="en-US" dirty="0"/>
              <a:t> features.  We have a type property with the text feature, a geometry property that contains a geometry object, and a properties property that contains all the attribute values.</a:t>
            </a:r>
            <a:br>
              <a:rPr lang="en-US" dirty="0"/>
            </a:br>
            <a:br>
              <a:rPr lang="en-US" dirty="0"/>
            </a:br>
            <a:r>
              <a:rPr lang="en-US" dirty="0"/>
              <a:t>&lt;click&gt;</a:t>
            </a:r>
          </a:p>
          <a:p>
            <a:r>
              <a:rPr lang="en-US" dirty="0"/>
              <a:t>Now we just need to add our feature to the features array, and we do that using the </a:t>
            </a:r>
            <a:r>
              <a:rPr lang="en-US" dirty="0" err="1"/>
              <a:t>array_push</a:t>
            </a:r>
            <a:r>
              <a:rPr lang="en-US" dirty="0"/>
              <a:t> function we’ve talked about.</a:t>
            </a:r>
          </a:p>
          <a:p>
            <a:endParaRPr lang="en-US" dirty="0"/>
          </a:p>
          <a:p>
            <a:r>
              <a:rPr lang="en-US" dirty="0"/>
              <a:t>&lt;click&gt;</a:t>
            </a:r>
          </a:p>
          <a:p>
            <a:r>
              <a:rPr lang="en-US" dirty="0"/>
              <a:t>After all the database rows have been turned into features and added to the features array, we create our </a:t>
            </a:r>
            <a:r>
              <a:rPr lang="en-US" dirty="0" err="1"/>
              <a:t>featureCollection</a:t>
            </a:r>
            <a:r>
              <a:rPr lang="en-US" dirty="0"/>
              <a:t> object.  We know from the previous slide that a feature collection has two properties, a type property with a value of </a:t>
            </a:r>
            <a:r>
              <a:rPr lang="en-US" dirty="0" err="1"/>
              <a:t>featureCollection</a:t>
            </a:r>
            <a:r>
              <a:rPr lang="en-US" dirty="0"/>
              <a:t> and a features property with an array of individual features.  The type property is easy, its just a string.  And it turns out that the features property is pretty easy too, because we already an array containing individual features so we just assign that array to the features property.</a:t>
            </a:r>
            <a:br>
              <a:rPr lang="en-US" dirty="0"/>
            </a:br>
            <a:br>
              <a:rPr lang="en-US" dirty="0"/>
            </a:br>
            <a:r>
              <a:rPr lang="en-US" dirty="0"/>
              <a:t>And I hope that your not getting confused by the jargon.  We’ve been talking about creating </a:t>
            </a:r>
            <a:r>
              <a:rPr lang="en-US" dirty="0" err="1"/>
              <a:t>geoJSON</a:t>
            </a:r>
            <a:r>
              <a:rPr lang="en-US" dirty="0"/>
              <a:t> which represents JavaScript objects so its normal to talk about object properties.  But</a:t>
            </a:r>
            <a:br>
              <a:rPr lang="en-US" dirty="0"/>
            </a:br>
            <a:r>
              <a:rPr lang="en-US" dirty="0"/>
              <a:t>we’re working in PHP and in PHP we are actually dealing with associative arrays that have keys not properties.  For our purposes they are the same thing. An associative array in PHP is equivalent to an object in JavaScript and the key of an associative array is the same thing as an object property in JavaScript.  We build an associative array in PHP and then encode it as JSON and send it to the client where it is parsed into a </a:t>
            </a:r>
            <a:r>
              <a:rPr lang="en-US" dirty="0" err="1"/>
              <a:t>javaScript</a:t>
            </a:r>
            <a:r>
              <a:rPr lang="en-US" dirty="0"/>
              <a:t> binary object.  Or vice versa.  We can </a:t>
            </a:r>
            <a:r>
              <a:rPr lang="en-US" dirty="0" err="1"/>
              <a:t>stringify</a:t>
            </a:r>
            <a:r>
              <a:rPr lang="en-US" dirty="0"/>
              <a:t> a binary object into JSON text and send it to the server as a post variable using AJAX and then the server can decode the JSON into a PHP associative array.  So JSON is really helpful in allowing JavaScript and PHP to talk to each other.  And incidentally its even more confusing because we are getting the data from a database where we naturally use the terms record and field.</a:t>
            </a:r>
          </a:p>
        </p:txBody>
      </p:sp>
      <p:sp>
        <p:nvSpPr>
          <p:cNvPr id="4" name="Slide Number Placeholder 3"/>
          <p:cNvSpPr>
            <a:spLocks noGrp="1"/>
          </p:cNvSpPr>
          <p:nvPr>
            <p:ph type="sldNum" sz="quarter" idx="10"/>
          </p:nvPr>
        </p:nvSpPr>
        <p:spPr/>
        <p:txBody>
          <a:bodyPr/>
          <a:lstStyle/>
          <a:p>
            <a:fld id="{BB85BC90-5713-4429-9969-706ED764BD87}" type="slidenum">
              <a:rPr lang="en-US" smtClean="0"/>
              <a:t>182</a:t>
            </a:fld>
            <a:endParaRPr lang="en-US"/>
          </a:p>
        </p:txBody>
      </p:sp>
    </p:spTree>
    <p:extLst>
      <p:ext uri="{BB962C8B-B14F-4D97-AF65-F5344CB8AC3E}">
        <p14:creationId xmlns:p14="http://schemas.microsoft.com/office/powerpoint/2010/main" val="66763418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is what the JSON that is returned by the server looks like.  We turned it into valid </a:t>
            </a:r>
            <a:r>
              <a:rPr lang="en-US" dirty="0" err="1"/>
              <a:t>geoJSON</a:t>
            </a:r>
            <a:r>
              <a:rPr lang="en-US" dirty="0"/>
              <a:t> just by restructuring the output a little bit.</a:t>
            </a:r>
          </a:p>
        </p:txBody>
      </p:sp>
      <p:sp>
        <p:nvSpPr>
          <p:cNvPr id="4" name="Slide Number Placeholder 3"/>
          <p:cNvSpPr>
            <a:spLocks noGrp="1"/>
          </p:cNvSpPr>
          <p:nvPr>
            <p:ph type="sldNum" sz="quarter" idx="10"/>
          </p:nvPr>
        </p:nvSpPr>
        <p:spPr/>
        <p:txBody>
          <a:bodyPr/>
          <a:lstStyle/>
          <a:p>
            <a:fld id="{BB85BC90-5713-4429-9969-706ED764BD87}" type="slidenum">
              <a:rPr lang="en-US" smtClean="0"/>
              <a:t>183</a:t>
            </a:fld>
            <a:endParaRPr lang="en-US"/>
          </a:p>
        </p:txBody>
      </p:sp>
    </p:spTree>
    <p:extLst>
      <p:ext uri="{BB962C8B-B14F-4D97-AF65-F5344CB8AC3E}">
        <p14:creationId xmlns:p14="http://schemas.microsoft.com/office/powerpoint/2010/main" val="105751268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 saw how to modify our server side script to return </a:t>
            </a:r>
            <a:r>
              <a:rPr lang="en-US" dirty="0" err="1"/>
              <a:t>geoJSON</a:t>
            </a:r>
            <a:r>
              <a:rPr lang="en-US" dirty="0"/>
              <a:t>. Now lets modify the client to display the </a:t>
            </a:r>
            <a:r>
              <a:rPr lang="en-US" dirty="0" err="1"/>
              <a:t>geoJSON</a:t>
            </a:r>
            <a:r>
              <a:rPr lang="en-US" dirty="0"/>
              <a:t> on a map. First we need to change a little bit of our HTML.  The div that we were calling </a:t>
            </a:r>
            <a:r>
              <a:rPr lang="en-US" dirty="0" err="1"/>
              <a:t>resultTable</a:t>
            </a:r>
            <a:r>
              <a:rPr lang="en-US" dirty="0"/>
              <a:t> is going to be renamed </a:t>
            </a:r>
            <a:r>
              <a:rPr lang="en-US" dirty="0" err="1"/>
              <a:t>mapdiv</a:t>
            </a:r>
            <a:r>
              <a:rPr lang="en-US" dirty="0"/>
              <a:t> and its going to be the canvas on which our map is displayed.  And I’m going to set the size of the </a:t>
            </a:r>
            <a:r>
              <a:rPr lang="en-US" dirty="0" err="1"/>
              <a:t>mapdiv</a:t>
            </a:r>
            <a:r>
              <a:rPr lang="en-US" dirty="0"/>
              <a:t> using in-line CSS.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184</a:t>
            </a:fld>
            <a:endParaRPr lang="en-US"/>
          </a:p>
        </p:txBody>
      </p:sp>
    </p:spTree>
    <p:extLst>
      <p:ext uri="{BB962C8B-B14F-4D97-AF65-F5344CB8AC3E}">
        <p14:creationId xmlns:p14="http://schemas.microsoft.com/office/powerpoint/2010/main" val="329839802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in JavaScript &lt;click&gt; we have to add these four lines of code that we’ve seen before.  They create a map in an HTML div, set the initial location and scale of the map, and add the open street map background layer.</a:t>
            </a:r>
          </a:p>
          <a:p>
            <a:endParaRPr lang="en-US" dirty="0"/>
          </a:p>
          <a:p>
            <a:r>
              <a:rPr lang="en-US" dirty="0"/>
              <a:t>And inside our ajax success callback function &lt;click&gt; we add the </a:t>
            </a:r>
            <a:r>
              <a:rPr lang="en-US" dirty="0" err="1"/>
              <a:t>geoJSON</a:t>
            </a:r>
            <a:r>
              <a:rPr lang="en-US" dirty="0"/>
              <a:t> that we get back from the server as the response variable to the map. We do this by calling the </a:t>
            </a:r>
            <a:r>
              <a:rPr lang="en-US" dirty="0" err="1"/>
              <a:t>geoJSON</a:t>
            </a:r>
            <a:r>
              <a:rPr lang="en-US" dirty="0"/>
              <a:t> constructor method of the root Leaflet object, we pass it the response that we get back from the server as </a:t>
            </a:r>
            <a:r>
              <a:rPr lang="en-US" dirty="0" err="1"/>
              <a:t>geoJSON</a:t>
            </a:r>
            <a:r>
              <a:rPr lang="en-US" dirty="0"/>
              <a:t> but first we have to convert that </a:t>
            </a:r>
            <a:r>
              <a:rPr lang="en-US" dirty="0" err="1"/>
              <a:t>geoJSON</a:t>
            </a:r>
            <a:r>
              <a:rPr lang="en-US" dirty="0"/>
              <a:t> to a binary object using the </a:t>
            </a:r>
            <a:r>
              <a:rPr lang="en-US" dirty="0" err="1"/>
              <a:t>JSON.parse</a:t>
            </a:r>
            <a:r>
              <a:rPr lang="en-US" dirty="0"/>
              <a:t> </a:t>
            </a:r>
            <a:r>
              <a:rPr lang="en-US" dirty="0" err="1"/>
              <a:t>method.And</a:t>
            </a:r>
            <a:r>
              <a:rPr lang="en-US" dirty="0"/>
              <a:t> then we chain the </a:t>
            </a:r>
            <a:r>
              <a:rPr lang="en-US" dirty="0" err="1"/>
              <a:t>Addto</a:t>
            </a:r>
            <a:r>
              <a:rPr lang="en-US" dirty="0"/>
              <a:t> method and pass it the map that we want to add the layer to.  And finally we create a reference to the layer with the </a:t>
            </a:r>
            <a:r>
              <a:rPr lang="en-US" dirty="0" err="1"/>
              <a:t>queryLayer</a:t>
            </a:r>
            <a:r>
              <a:rPr lang="en-US" dirty="0"/>
              <a:t> variable.  We wouldn’t have to create a reference to the layer if all we wanted to do was add it to the map and absolutely nothing else.  But if you ever want to do anything with that layer, such as remove it, you need a way to reference it and a variable provides that.  And there are lots of other reasons you’d want to reference the layer as well.</a:t>
            </a:r>
          </a:p>
          <a:p>
            <a:endParaRPr lang="en-US" dirty="0"/>
          </a:p>
          <a:p>
            <a:r>
              <a:rPr lang="en-US" dirty="0"/>
              <a:t>&lt;click&gt;</a:t>
            </a:r>
          </a:p>
          <a:p>
            <a:r>
              <a:rPr lang="en-US" dirty="0"/>
              <a:t>For instance, once we add the layer we might want to pan and zoom the map to the layer that we just added.  </a:t>
            </a:r>
          </a:p>
          <a:p>
            <a:endParaRPr lang="en-US" dirty="0"/>
          </a:p>
          <a:p>
            <a:r>
              <a:rPr lang="en-US" dirty="0"/>
              <a:t>We’ve seen that leaflet has a </a:t>
            </a:r>
            <a:r>
              <a:rPr lang="en-US" dirty="0" err="1"/>
              <a:t>latlng</a:t>
            </a:r>
            <a:r>
              <a:rPr lang="en-US" dirty="0"/>
              <a:t> object that is just an array of coordinate pairs.  That refers to a single point.  Leaflet has also defined a </a:t>
            </a:r>
            <a:r>
              <a:rPr lang="en-US" dirty="0" err="1"/>
              <a:t>latlngbnds</a:t>
            </a:r>
            <a:r>
              <a:rPr lang="en-US" dirty="0"/>
              <a:t> object that you create with two points that refers to a rectangle. The two points have to be opposite corners but it really doesn’t matter which corners or in what order. Leaflet is smart enough to figure that out.  This is how refer to an area of rectangular space in leaflet.  And leaflet layers all have a </a:t>
            </a:r>
            <a:r>
              <a:rPr lang="en-US" dirty="0" err="1"/>
              <a:t>getBounds</a:t>
            </a:r>
            <a:r>
              <a:rPr lang="en-US" dirty="0"/>
              <a:t> method that will return the minimum rectangle containing all the features in the layer as a </a:t>
            </a:r>
            <a:r>
              <a:rPr lang="en-US" dirty="0" err="1"/>
              <a:t>latlngbounds</a:t>
            </a:r>
            <a:r>
              <a:rPr lang="en-US" dirty="0"/>
              <a:t> object.  And map objects also have a method called </a:t>
            </a:r>
            <a:r>
              <a:rPr lang="en-US" dirty="0" err="1"/>
              <a:t>fitbounds</a:t>
            </a:r>
            <a:r>
              <a:rPr lang="en-US" dirty="0"/>
              <a:t> that will set the </a:t>
            </a:r>
            <a:r>
              <a:rPr lang="en-US" dirty="0" err="1"/>
              <a:t>mapview</a:t>
            </a:r>
            <a:r>
              <a:rPr lang="en-US" dirty="0"/>
              <a:t> to a </a:t>
            </a:r>
            <a:r>
              <a:rPr lang="en-US" dirty="0" err="1"/>
              <a:t>latlngbounds</a:t>
            </a:r>
            <a:r>
              <a:rPr lang="en-US" dirty="0"/>
              <a:t> object.  This is similar to </a:t>
            </a:r>
            <a:r>
              <a:rPr lang="en-US" dirty="0" err="1"/>
              <a:t>setview</a:t>
            </a:r>
            <a:r>
              <a:rPr lang="en-US" dirty="0"/>
              <a:t>, except that </a:t>
            </a:r>
            <a:r>
              <a:rPr lang="en-US" dirty="0" err="1"/>
              <a:t>setview</a:t>
            </a:r>
            <a:r>
              <a:rPr lang="en-US" dirty="0"/>
              <a:t> takes the point that you want to be the center of the map and a zoom level, while </a:t>
            </a:r>
            <a:r>
              <a:rPr lang="en-US" dirty="0" err="1"/>
              <a:t>fitbounds</a:t>
            </a:r>
            <a:r>
              <a:rPr lang="en-US" dirty="0"/>
              <a:t> takes a </a:t>
            </a:r>
            <a:r>
              <a:rPr lang="en-US" dirty="0" err="1"/>
              <a:t>latlng</a:t>
            </a:r>
            <a:r>
              <a:rPr lang="en-US" dirty="0"/>
              <a:t> bounds object that defines a rectangle and sets the </a:t>
            </a:r>
            <a:r>
              <a:rPr lang="en-US" dirty="0" err="1"/>
              <a:t>mapview</a:t>
            </a:r>
            <a:r>
              <a:rPr lang="en-US" dirty="0"/>
              <a:t> to the smallest area in which that rectangle can fit.</a:t>
            </a:r>
          </a:p>
          <a:p>
            <a:endParaRPr lang="en-US" dirty="0"/>
          </a:p>
          <a:p>
            <a:r>
              <a:rPr lang="en-US" dirty="0"/>
              <a:t>So in order to zoom to a map layer you call the </a:t>
            </a:r>
            <a:r>
              <a:rPr lang="en-US" dirty="0" err="1"/>
              <a:t>fitbounds</a:t>
            </a:r>
            <a:r>
              <a:rPr lang="en-US" dirty="0"/>
              <a:t> method of the map object and pass it the </a:t>
            </a:r>
            <a:r>
              <a:rPr lang="en-US" dirty="0" err="1"/>
              <a:t>latlngbounds</a:t>
            </a:r>
            <a:r>
              <a:rPr lang="en-US" dirty="0"/>
              <a:t> object of the layer that you want to zoom to.</a:t>
            </a:r>
            <a:br>
              <a:rPr lang="en-US" dirty="0"/>
            </a:br>
            <a:br>
              <a:rPr lang="en-US" dirty="0"/>
            </a:br>
            <a:r>
              <a:rPr lang="en-US" dirty="0"/>
              <a:t>OK, lets take a look in the browser.</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185</a:t>
            </a:fld>
            <a:endParaRPr lang="en-US"/>
          </a:p>
        </p:txBody>
      </p:sp>
    </p:spTree>
    <p:extLst>
      <p:ext uri="{BB962C8B-B14F-4D97-AF65-F5344CB8AC3E}">
        <p14:creationId xmlns:p14="http://schemas.microsoft.com/office/powerpoint/2010/main" val="24139682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lecture is the first of the section on </a:t>
            </a:r>
            <a:r>
              <a:rPr lang="en-US" dirty="0" err="1"/>
              <a:t>PostGIS</a:t>
            </a:r>
            <a:r>
              <a:rPr lang="en-US" dirty="0"/>
              <a:t>.  We’ve talked about </a:t>
            </a:r>
            <a:r>
              <a:rPr lang="en-US" dirty="0" err="1"/>
              <a:t>PostGIS</a:t>
            </a:r>
            <a:r>
              <a:rPr lang="en-US" dirty="0"/>
              <a:t> before several times, and you’ve seen examples of using </a:t>
            </a:r>
            <a:r>
              <a:rPr lang="en-US" dirty="0" err="1"/>
              <a:t>PostGIS</a:t>
            </a:r>
            <a:r>
              <a:rPr lang="en-US" dirty="0"/>
              <a:t> functions as well, so hopefully you’re starting to formulate an understanding of what it is and how we use it.</a:t>
            </a:r>
            <a:br>
              <a:rPr lang="en-US" dirty="0"/>
            </a:br>
            <a:br>
              <a:rPr lang="en-US" dirty="0"/>
            </a:br>
            <a:r>
              <a:rPr lang="en-US" dirty="0"/>
              <a:t>&lt;click&gt;</a:t>
            </a:r>
          </a:p>
          <a:p>
            <a:r>
              <a:rPr lang="en-US" dirty="0"/>
              <a:t>Essentially </a:t>
            </a:r>
            <a:r>
              <a:rPr lang="en-US" dirty="0" err="1"/>
              <a:t>PostGIS</a:t>
            </a:r>
            <a:r>
              <a:rPr lang="en-US" dirty="0"/>
              <a:t> is an extension to the PostgreSQL database that adds geospatial functionality.</a:t>
            </a:r>
          </a:p>
          <a:p>
            <a:endParaRPr lang="en-US" dirty="0"/>
          </a:p>
          <a:p>
            <a:r>
              <a:rPr lang="en-US" dirty="0"/>
              <a:t>&lt;click&gt;</a:t>
            </a:r>
          </a:p>
          <a:p>
            <a:r>
              <a:rPr lang="en-US" dirty="0" err="1"/>
              <a:t>PostGIS</a:t>
            </a:r>
            <a:r>
              <a:rPr lang="en-US" dirty="0"/>
              <a:t> is standards based. It follows the Simple Features for SQL specification from the Open Geospatial Consortium.  This basically defines the methods for storing spatial </a:t>
            </a:r>
            <a:r>
              <a:rPr lang="en-US" dirty="0" err="1"/>
              <a:t>vactor</a:t>
            </a:r>
            <a:r>
              <a:rPr lang="en-US" dirty="0"/>
              <a:t> data in a database, index that data, and provides some functions for dealing with spatial data.</a:t>
            </a:r>
          </a:p>
          <a:p>
            <a:endParaRPr lang="en-US" dirty="0"/>
          </a:p>
          <a:p>
            <a:r>
              <a:rPr lang="en-US" dirty="0"/>
              <a:t>&lt;click&gt;</a:t>
            </a:r>
          </a:p>
          <a:p>
            <a:r>
              <a:rPr lang="en-US" dirty="0"/>
              <a:t>SFS defines some basic spatial functions for calculating distances and areas, converting between data types, and accessing the coordinate data.</a:t>
            </a:r>
          </a:p>
          <a:p>
            <a:endParaRPr lang="en-US" dirty="0"/>
          </a:p>
          <a:p>
            <a:r>
              <a:rPr lang="en-US" dirty="0"/>
              <a:t>&lt;click&gt;</a:t>
            </a:r>
          </a:p>
          <a:p>
            <a:r>
              <a:rPr lang="en-US" dirty="0"/>
              <a:t>It also defines a group of relationship operators that rest the relationships between geometries.  Such as crosses, contains, within, etc.  If you’re a GIS user, you probably recognize these.</a:t>
            </a:r>
          </a:p>
          <a:p>
            <a:endParaRPr lang="en-US" dirty="0"/>
          </a:p>
          <a:p>
            <a:r>
              <a:rPr lang="en-US" dirty="0"/>
              <a:t>&lt;click&gt;</a:t>
            </a:r>
          </a:p>
          <a:p>
            <a:r>
              <a:rPr lang="en-US" dirty="0"/>
              <a:t>It also includes some spatial operators that return geometry based on input geometries.  These might include the intersection, difference, or union of two polygons, or it might return a buffer of a specified distance.</a:t>
            </a:r>
          </a:p>
          <a:p>
            <a:endParaRPr lang="en-US" dirty="0"/>
          </a:p>
          <a:p>
            <a:r>
              <a:rPr lang="en-US" dirty="0"/>
              <a:t>&lt;click&gt;</a:t>
            </a:r>
          </a:p>
          <a:p>
            <a:r>
              <a:rPr lang="en-US" dirty="0" err="1"/>
              <a:t>PostGIS</a:t>
            </a:r>
            <a:r>
              <a:rPr lang="en-US" dirty="0"/>
              <a:t> also includes some functions that go above and beyond the SFS specification.  For example, it can convert between </a:t>
            </a:r>
            <a:r>
              <a:rPr lang="en-US" dirty="0" err="1"/>
              <a:t>PostGIS</a:t>
            </a:r>
            <a:r>
              <a:rPr lang="en-US" dirty="0"/>
              <a:t> binary geometries and </a:t>
            </a:r>
            <a:r>
              <a:rPr lang="en-US" dirty="0" err="1"/>
              <a:t>GeoJSON</a:t>
            </a:r>
            <a:r>
              <a:rPr lang="en-US" dirty="0"/>
              <a:t>, GML, or KML. </a:t>
            </a:r>
          </a:p>
          <a:p>
            <a:endParaRPr lang="en-US" dirty="0"/>
          </a:p>
          <a:p>
            <a:r>
              <a:rPr lang="en-US" dirty="0"/>
              <a:t>&lt;click&gt;</a:t>
            </a:r>
          </a:p>
          <a:p>
            <a:r>
              <a:rPr lang="en-US" dirty="0" err="1"/>
              <a:t>PostGIS</a:t>
            </a:r>
            <a:r>
              <a:rPr lang="en-US" dirty="0"/>
              <a:t> includes the ability to use geography types in addition to geometry types.  Geometries are based on projections to a flat surface and utilize Cartesian coordinates.  There are thousands of different projections available.  Geographies on the other hand can only be in latitude and longitude with the WGS84 datum. But they have the advantage of being based on the spheroid and thus are a more accurate representation of the round earth.  We’ll talk more about this in a bit.</a:t>
            </a:r>
          </a:p>
          <a:p>
            <a:endParaRPr lang="en-US" dirty="0"/>
          </a:p>
          <a:p>
            <a:r>
              <a:rPr lang="en-US" dirty="0"/>
              <a:t>&lt;click&gt;</a:t>
            </a:r>
          </a:p>
          <a:p>
            <a:r>
              <a:rPr lang="en-US" dirty="0" err="1"/>
              <a:t>PostGIS</a:t>
            </a:r>
            <a:r>
              <a:rPr lang="en-US" dirty="0"/>
              <a:t> also includes functionality for Raster operations. You can store </a:t>
            </a:r>
            <a:r>
              <a:rPr lang="en-US" dirty="0" err="1"/>
              <a:t>rasters</a:t>
            </a:r>
            <a:r>
              <a:rPr lang="en-US" dirty="0"/>
              <a:t> in the database and conduct spatial operations on them.</a:t>
            </a:r>
          </a:p>
          <a:p>
            <a:endParaRPr lang="en-US" dirty="0"/>
          </a:p>
          <a:p>
            <a:r>
              <a:rPr lang="en-US" dirty="0"/>
              <a:t>&lt;click&gt;</a:t>
            </a:r>
          </a:p>
          <a:p>
            <a:r>
              <a:rPr lang="en-US" dirty="0"/>
              <a:t>Finally </a:t>
            </a:r>
            <a:r>
              <a:rPr lang="en-US" dirty="0" err="1"/>
              <a:t>postgis</a:t>
            </a:r>
            <a:r>
              <a:rPr lang="en-US" dirty="0"/>
              <a:t> includes the ability to use spatial indexes in its functions.  The details of indexing are complex, but like using an index in a book, they help you find what you are looking for easier than searching through the entire book, page by page.  Spatial indexes do the same thing and they are especially important because of the complex nature of spatial data.  If you have 10,000 complicated polygons and you want to see which of them are within another 10,000 polygons there are potentially 100,000,000 comparisons to be made.  Spatial indexes can reduce that number considerably and thus greatly improve the speed of spatial operations. We’ll see an example in a bit.</a:t>
            </a:r>
          </a:p>
          <a:p>
            <a:endParaRPr lang="en-US" dirty="0"/>
          </a:p>
          <a:p>
            <a:r>
              <a:rPr lang="en-US" dirty="0"/>
              <a:t>I’m going to stop this lecture here. In the next lecture we’ll go into more detail on the SFS specification and some of the spatial functions it includes.</a:t>
            </a:r>
          </a:p>
        </p:txBody>
      </p:sp>
      <p:sp>
        <p:nvSpPr>
          <p:cNvPr id="4" name="Slide Number Placeholder 3"/>
          <p:cNvSpPr>
            <a:spLocks noGrp="1"/>
          </p:cNvSpPr>
          <p:nvPr>
            <p:ph type="sldNum" sz="quarter" idx="10"/>
          </p:nvPr>
        </p:nvSpPr>
        <p:spPr/>
        <p:txBody>
          <a:bodyPr/>
          <a:lstStyle/>
          <a:p>
            <a:fld id="{BB85BC90-5713-4429-9969-706ED764BD87}" type="slidenum">
              <a:rPr lang="en-US" smtClean="0"/>
              <a:t>186</a:t>
            </a:fld>
            <a:endParaRPr lang="en-US"/>
          </a:p>
        </p:txBody>
      </p:sp>
    </p:spTree>
    <p:extLst>
      <p:ext uri="{BB962C8B-B14F-4D97-AF65-F5344CB8AC3E}">
        <p14:creationId xmlns:p14="http://schemas.microsoft.com/office/powerpoint/2010/main" val="184727506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 are going to go into a little more detail about the Simple Features for SQL specification from the Open Geospatial Consortium.  They have come up with a specification for storing spatial data in a database and </a:t>
            </a:r>
            <a:r>
              <a:rPr lang="en-US" dirty="0" err="1"/>
              <a:t>PostGIS</a:t>
            </a:r>
            <a:r>
              <a:rPr lang="en-US" dirty="0"/>
              <a:t> was one of the earliest implementations.</a:t>
            </a:r>
            <a:br>
              <a:rPr lang="en-US" dirty="0"/>
            </a:br>
            <a:br>
              <a:rPr lang="en-US" dirty="0"/>
            </a:br>
            <a:r>
              <a:rPr lang="en-US" dirty="0"/>
              <a:t>This slide shows an object model diagram for the SFS geometry object.  You can see that Point, Curve, Surface and Geometry Collection all inherit from Geometry. </a:t>
            </a:r>
            <a:r>
              <a:rPr lang="en-US" dirty="0" err="1"/>
              <a:t>LineString</a:t>
            </a:r>
            <a:r>
              <a:rPr lang="en-US" dirty="0"/>
              <a:t> and Polygon inherit from Curve and Surface, and then </a:t>
            </a:r>
            <a:r>
              <a:rPr lang="en-US" dirty="0" err="1"/>
              <a:t>MultiPolygon</a:t>
            </a:r>
            <a:r>
              <a:rPr lang="en-US" dirty="0"/>
              <a:t>, </a:t>
            </a:r>
            <a:r>
              <a:rPr lang="en-US" dirty="0" err="1"/>
              <a:t>MultiLinestring</a:t>
            </a:r>
            <a:r>
              <a:rPr lang="en-US" dirty="0"/>
              <a:t>, and MultiPoint all inherit from Geometry Collection.  So we have our basic geometry types that we know and understand from the lesson on </a:t>
            </a:r>
            <a:r>
              <a:rPr lang="en-US" dirty="0" err="1"/>
              <a:t>GeoJSON</a:t>
            </a:r>
            <a:r>
              <a:rPr lang="en-US" dirty="0"/>
              <a:t>, and its very easy to go back and forth from </a:t>
            </a:r>
            <a:r>
              <a:rPr lang="en-US" dirty="0" err="1"/>
              <a:t>PostGIS</a:t>
            </a:r>
            <a:r>
              <a:rPr lang="en-US" dirty="0"/>
              <a:t> to </a:t>
            </a:r>
            <a:r>
              <a:rPr lang="en-US" dirty="0" err="1"/>
              <a:t>GeoJSON</a:t>
            </a:r>
            <a:r>
              <a:rPr lang="en-US" dirty="0"/>
              <a:t>.</a:t>
            </a:r>
            <a:br>
              <a:rPr lang="en-US" dirty="0"/>
            </a:br>
            <a:br>
              <a:rPr lang="en-US" dirty="0"/>
            </a:br>
            <a:r>
              <a:rPr lang="en-US" dirty="0"/>
              <a:t>Notice also that all geometry objects have a Spatial Reference System as well.  We’ve talked about this a little bit, and have seen examples of converting from one spatial reference system to another using the </a:t>
            </a:r>
            <a:r>
              <a:rPr lang="en-US" dirty="0" err="1"/>
              <a:t>PostGIS</a:t>
            </a:r>
            <a:r>
              <a:rPr lang="en-US" dirty="0"/>
              <a:t> </a:t>
            </a:r>
            <a:r>
              <a:rPr lang="en-US" dirty="0" err="1"/>
              <a:t>ST_Transform</a:t>
            </a:r>
            <a:r>
              <a:rPr lang="en-US" dirty="0"/>
              <a:t> function, but we are going to discuss Spatial Reference Systems in more detail.</a:t>
            </a:r>
          </a:p>
        </p:txBody>
      </p:sp>
      <p:sp>
        <p:nvSpPr>
          <p:cNvPr id="4" name="Slide Number Placeholder 3"/>
          <p:cNvSpPr>
            <a:spLocks noGrp="1"/>
          </p:cNvSpPr>
          <p:nvPr>
            <p:ph type="sldNum" sz="quarter" idx="10"/>
          </p:nvPr>
        </p:nvSpPr>
        <p:spPr/>
        <p:txBody>
          <a:bodyPr/>
          <a:lstStyle/>
          <a:p>
            <a:fld id="{BB85BC90-5713-4429-9969-706ED764BD87}" type="slidenum">
              <a:rPr lang="en-US" smtClean="0"/>
              <a:t>187</a:t>
            </a:fld>
            <a:endParaRPr lang="en-US"/>
          </a:p>
        </p:txBody>
      </p:sp>
    </p:spTree>
    <p:extLst>
      <p:ext uri="{BB962C8B-B14F-4D97-AF65-F5344CB8AC3E}">
        <p14:creationId xmlns:p14="http://schemas.microsoft.com/office/powerpoint/2010/main" val="2053442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As promised this lecture is going to expand on the idea of</a:t>
            </a:r>
            <a:r>
              <a:rPr lang="en-US" baseline="0" dirty="0"/>
              <a:t> event handlers but this time we’ll actually do something that might be useful, such as use a button to turn lists on and off</a:t>
            </a:r>
          </a:p>
          <a:p>
            <a:endParaRPr lang="en-US" baseline="0" dirty="0"/>
          </a:p>
          <a:p>
            <a:r>
              <a:rPr lang="en-US" baseline="0" dirty="0"/>
              <a:t>And this is the first time that we’ll be using CSS in a live demonstration so we’ll see how that is added to a web page as well.</a:t>
            </a:r>
          </a:p>
          <a:p>
            <a:endParaRPr lang="en-US" baseline="0" dirty="0"/>
          </a:p>
          <a:p>
            <a:r>
              <a:rPr lang="en-US" baseline="0" dirty="0"/>
              <a:t>&lt;click&gt;</a:t>
            </a:r>
          </a:p>
          <a:p>
            <a:endParaRPr lang="en-US" baseline="0" dirty="0"/>
          </a:p>
          <a:p>
            <a:r>
              <a:rPr lang="en-US" baseline="0" dirty="0"/>
              <a:t>So we have this HTML that we should be extremely familiar with by now.</a:t>
            </a:r>
          </a:p>
          <a:p>
            <a:endParaRPr lang="en-US" baseline="0" dirty="0"/>
          </a:p>
          <a:p>
            <a:r>
              <a:rPr lang="en-US" baseline="0" dirty="0"/>
              <a:t>&lt;click&gt;</a:t>
            </a:r>
          </a:p>
          <a:p>
            <a:endParaRPr lang="en-US" baseline="0" dirty="0"/>
          </a:p>
          <a:p>
            <a:r>
              <a:rPr lang="en-US" baseline="0" dirty="0"/>
              <a:t>And we’re going to add a button to it by using the button HTML tag, which we haven’t talked much about. And we’re going to give it an id of switch-list so that we can reference it in CSS.</a:t>
            </a:r>
            <a:br>
              <a:rPr lang="en-US" baseline="0" dirty="0"/>
            </a:br>
            <a:br>
              <a:rPr lang="en-US" baseline="0" dirty="0"/>
            </a:br>
            <a:r>
              <a:rPr lang="en-US" baseline="0" dirty="0"/>
              <a:t>Lets see what that looks like in the text editor and in the browser.</a:t>
            </a:r>
          </a:p>
          <a:p>
            <a:endParaRPr lang="en-US" baseline="0" dirty="0"/>
          </a:p>
          <a:p>
            <a:r>
              <a:rPr lang="en-US" baseline="0" dirty="0"/>
              <a:t>&lt;Editor&gt;</a:t>
            </a:r>
            <a:br>
              <a:rPr lang="en-US" baseline="0" dirty="0"/>
            </a:br>
            <a:endParaRPr lang="en-US" baseline="0" dirty="0"/>
          </a:p>
          <a:p>
            <a:r>
              <a:rPr lang="en-US" baseline="0" dirty="0"/>
              <a:t>Nothing much has changed in the text editor except that we’ve added the button tag which we’ve already looked at.</a:t>
            </a:r>
          </a:p>
          <a:p>
            <a:endParaRPr lang="en-US" baseline="0" dirty="0"/>
          </a:p>
          <a:p>
            <a:r>
              <a:rPr lang="en-US" baseline="0" dirty="0"/>
              <a:t>If we look at it in the browser we can see that a button appears. Its kind of plain and nothing happens when we click on it but have it and we can see that the text on the button corresponds to the text between the button tags.</a:t>
            </a:r>
          </a:p>
          <a:p>
            <a:r>
              <a:rPr lang="en-US" baseline="0" dirty="0"/>
              <a:t>&lt;Return&gt;</a:t>
            </a:r>
          </a:p>
          <a:p>
            <a:endParaRPr lang="en-US" baseline="0" dirty="0"/>
          </a:p>
          <a:p>
            <a:r>
              <a:rPr lang="en-US" baseline="0" dirty="0"/>
              <a:t>&lt;click&gt;</a:t>
            </a:r>
          </a:p>
          <a:p>
            <a:endParaRPr lang="en-US" baseline="0" dirty="0"/>
          </a:p>
          <a:p>
            <a:r>
              <a:rPr lang="en-US" baseline="0" dirty="0"/>
              <a:t>Now lets add some CSS.  I’m not sure if we’ve talked about the display property in CSS but its very useful. If we set the property value to none, that HTML element will not be displayed on the web page.</a:t>
            </a:r>
            <a:br>
              <a:rPr lang="en-US" baseline="0" dirty="0"/>
            </a:br>
            <a:br>
              <a:rPr lang="en-US" baseline="0" dirty="0"/>
            </a:br>
            <a:r>
              <a:rPr lang="en-US" baseline="0" dirty="0"/>
              <a:t>If we set it to block it will be displayed. There are some other options but we won’t get into them in this lecture.</a:t>
            </a:r>
            <a:br>
              <a:rPr lang="en-US" baseline="0" dirty="0"/>
            </a:br>
            <a:br>
              <a:rPr lang="en-US" baseline="0" dirty="0"/>
            </a:br>
            <a:r>
              <a:rPr lang="en-US" baseline="0" dirty="0"/>
              <a:t>So we can see that with this CSS, the </a:t>
            </a:r>
            <a:r>
              <a:rPr lang="en-US" baseline="0" dirty="0" err="1"/>
              <a:t>colorlist</a:t>
            </a:r>
            <a:r>
              <a:rPr lang="en-US" baseline="0" dirty="0"/>
              <a:t> will be displayed but the animal list will not. And the switch-list button will have red text with a black background.</a:t>
            </a:r>
          </a:p>
          <a:p>
            <a:endParaRPr lang="en-US" baseline="0" dirty="0"/>
          </a:p>
          <a:p>
            <a:r>
              <a:rPr lang="en-US" baseline="0" dirty="0"/>
              <a:t>So lets add this to our web page in the text editor and see what happens.  </a:t>
            </a:r>
          </a:p>
          <a:p>
            <a:endParaRPr lang="en-US" baseline="0" dirty="0"/>
          </a:p>
          <a:p>
            <a:r>
              <a:rPr lang="en-US" baseline="0" dirty="0"/>
              <a:t>&lt;Editor&gt;</a:t>
            </a:r>
          </a:p>
          <a:p>
            <a:endParaRPr lang="en-US" baseline="0" dirty="0"/>
          </a:p>
          <a:p>
            <a:r>
              <a:rPr lang="en-US" baseline="0" dirty="0"/>
              <a:t>We are going to add it between style tags within the head section.  And we do this so that the CSS gets read BEFORE the body is rendered so we don’t see anything that is </a:t>
            </a:r>
            <a:r>
              <a:rPr lang="en-US" baseline="0" dirty="0" err="1"/>
              <a:t>unstyled</a:t>
            </a:r>
            <a:r>
              <a:rPr lang="en-US" baseline="0" dirty="0"/>
              <a:t> on the screen.</a:t>
            </a:r>
          </a:p>
          <a:p>
            <a:endParaRPr lang="en-US" baseline="0" dirty="0"/>
          </a:p>
          <a:p>
            <a:r>
              <a:rPr lang="en-US" baseline="0" dirty="0"/>
              <a:t>Now lets look at what this did to our web page.  The </a:t>
            </a:r>
            <a:r>
              <a:rPr lang="en-US" baseline="0" dirty="0" err="1"/>
              <a:t>animallist</a:t>
            </a:r>
            <a:r>
              <a:rPr lang="en-US" baseline="0" dirty="0"/>
              <a:t> has disappeared and the switch button has some pretty styling. Or you might think its ugly styling, but that’s a matter of personal taste.  But the button still doesn’t do anything when we click it.</a:t>
            </a:r>
          </a:p>
          <a:p>
            <a:endParaRPr lang="en-US" baseline="0" dirty="0"/>
          </a:p>
          <a:p>
            <a:r>
              <a:rPr lang="en-US" baseline="0" dirty="0"/>
              <a:t>&lt;Return&gt;</a:t>
            </a:r>
          </a:p>
          <a:p>
            <a:endParaRPr lang="en-US" baseline="0" dirty="0"/>
          </a:p>
          <a:p>
            <a:r>
              <a:rPr lang="en-US" baseline="0" dirty="0"/>
              <a:t>&lt;Click&gt;</a:t>
            </a:r>
          </a:p>
          <a:p>
            <a:endParaRPr lang="en-US" baseline="0" dirty="0"/>
          </a:p>
          <a:p>
            <a:r>
              <a:rPr lang="en-US" baseline="0" dirty="0"/>
              <a:t>OK, now lets add some new CSS. This is going to be within the hover </a:t>
            </a:r>
            <a:r>
              <a:rPr lang="en-US" baseline="0" dirty="0" err="1"/>
              <a:t>pseudo:selector</a:t>
            </a:r>
            <a:r>
              <a:rPr lang="en-US" baseline="0" dirty="0"/>
              <a:t>.  If you remember that part of the course this CSS will only be applied when the mouse is hovering over top of the element.</a:t>
            </a:r>
          </a:p>
          <a:p>
            <a:endParaRPr lang="en-US" baseline="0" dirty="0"/>
          </a:p>
          <a:p>
            <a:r>
              <a:rPr lang="en-US" baseline="0" dirty="0"/>
              <a:t>In this case we will simply be reversing the colors of the switch button so the text is black and the background is red.</a:t>
            </a:r>
          </a:p>
          <a:p>
            <a:endParaRPr lang="en-US" baseline="0" dirty="0"/>
          </a:p>
          <a:p>
            <a:r>
              <a:rPr lang="en-US" baseline="0" dirty="0"/>
              <a:t>&lt;Editor&gt;</a:t>
            </a:r>
          </a:p>
          <a:p>
            <a:endParaRPr lang="en-US" baseline="0" dirty="0"/>
          </a:p>
          <a:p>
            <a:r>
              <a:rPr lang="en-US" baseline="0" dirty="0"/>
              <a:t>So lets add this to our text editor save it and view it in a web page. You can see that when we hover over it something happens, the colors switch, but still nothing happens when we click it.  And the colors go back to normal when we stop hovering.</a:t>
            </a:r>
          </a:p>
          <a:p>
            <a:endParaRPr lang="en-US" baseline="0" dirty="0"/>
          </a:p>
          <a:p>
            <a:r>
              <a:rPr lang="en-US" baseline="0" dirty="0"/>
              <a:t>&lt;Return&gt;</a:t>
            </a:r>
          </a:p>
          <a:p>
            <a:endParaRPr lang="en-US" baseline="0" dirty="0"/>
          </a:p>
          <a:p>
            <a:r>
              <a:rPr lang="en-US" baseline="0" dirty="0"/>
              <a:t>Now maybe the wheels are starting to turn in your brain and your starting to think something like</a:t>
            </a:r>
          </a:p>
          <a:p>
            <a:endParaRPr lang="en-US" baseline="0" dirty="0"/>
          </a:p>
          <a:p>
            <a:r>
              <a:rPr lang="en-US" baseline="0" dirty="0"/>
              <a:t>&lt;click&gt;</a:t>
            </a:r>
          </a:p>
          <a:p>
            <a:endParaRPr lang="en-US" baseline="0" dirty="0"/>
          </a:p>
          <a:p>
            <a:r>
              <a:rPr lang="en-US" baseline="0" dirty="0"/>
              <a:t>What if there were a click </a:t>
            </a:r>
            <a:r>
              <a:rPr lang="en-US" baseline="0" dirty="0" err="1"/>
              <a:t>pseudoselector</a:t>
            </a:r>
            <a:r>
              <a:rPr lang="en-US" baseline="0" dirty="0"/>
              <a:t> &lt;click&gt; and then could say something like &lt;click&gt; if the </a:t>
            </a:r>
            <a:r>
              <a:rPr lang="en-US" baseline="0" dirty="0" err="1"/>
              <a:t>colorlist</a:t>
            </a:r>
            <a:r>
              <a:rPr lang="en-US" baseline="0" dirty="0"/>
              <a:t> is current visible &lt;click&gt; than hide it and &lt;click&gt; show the </a:t>
            </a:r>
            <a:r>
              <a:rPr lang="en-US" baseline="0" dirty="0" err="1"/>
              <a:t>animallist</a:t>
            </a:r>
            <a:r>
              <a:rPr lang="en-US" baseline="0" dirty="0"/>
              <a:t>  &lt;click&gt; otherwise &lt;click&gt; hide the animal list &lt;click&gt; and show  the </a:t>
            </a:r>
            <a:r>
              <a:rPr lang="en-US" baseline="0" dirty="0" err="1"/>
              <a:t>colorlist</a:t>
            </a:r>
            <a:r>
              <a:rPr lang="en-US" baseline="0" dirty="0"/>
              <a:t>.  And then every time the user clicked the button it would hide the list that is currently displayed and display the one that is currently hidden.</a:t>
            </a:r>
          </a:p>
          <a:p>
            <a:endParaRPr lang="en-US" baseline="0" dirty="0"/>
          </a:p>
          <a:p>
            <a:r>
              <a:rPr lang="en-US" baseline="0" dirty="0"/>
              <a:t>Well, if you’re thinking along these lines you are not far off track, but you are a little bit off-track. These if then else statements are known as conditional statement and they are a basic fundamental concept in any programming language. They allow the program to branch off in one direction if a condition is met or in another direction if the condition is not met.</a:t>
            </a:r>
            <a:br>
              <a:rPr lang="en-US" baseline="0" dirty="0"/>
            </a:br>
            <a:br>
              <a:rPr lang="en-US" baseline="0" dirty="0"/>
            </a:br>
            <a:r>
              <a:rPr lang="en-US" baseline="0" dirty="0"/>
              <a:t>But we can’t use conditional statements in CSS. We need </a:t>
            </a:r>
            <a:r>
              <a:rPr lang="en-US" baseline="0" dirty="0" err="1"/>
              <a:t>javascript</a:t>
            </a:r>
            <a:r>
              <a:rPr lang="en-US" baseline="0" dirty="0"/>
              <a:t> for that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59</a:t>
            </a:fld>
            <a:endParaRPr lang="en-US"/>
          </a:p>
        </p:txBody>
      </p:sp>
    </p:spTree>
    <p:extLst>
      <p:ext uri="{BB962C8B-B14F-4D97-AF65-F5344CB8AC3E}">
        <p14:creationId xmlns:p14="http://schemas.microsoft.com/office/powerpoint/2010/main" val="1224976594"/>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Spatial Reference Systems include everything that is required to define a point in space.  &lt;click&gt;This includes a coordinate system which come in two flavors.  &lt;click&gt;Geographic coordinate systems are based on angles, such as latitude and longitude.  These generally work better for larger datasets that cover enough of the earths surface that the spherical shape of the earth affects measurements.  &lt;click&gt;Projected coordinate systems are created by projecting the spherical surface of the earth onto a flat surface. Their coordinates are generally in units of length, such as meters or feet from central meridians.  Because distortion will occur when projecting a sphere onto a flat surface, Projected Coordinate Systems are generally only suitable for a small portion of the earth.  This may be a narrow strip around the globe such as UTM coordinates, a state or section of a state, such as state plane in the US. Or many other possibilities usually defined by political units around the world.  This is why there are thousands of different projected coordinate systems.</a:t>
            </a:r>
            <a:br>
              <a:rPr lang="en-US" dirty="0"/>
            </a:br>
            <a:endParaRPr lang="en-US" dirty="0"/>
          </a:p>
          <a:p>
            <a:r>
              <a:rPr lang="en-US" dirty="0"/>
              <a:t>&lt;click&gt;</a:t>
            </a:r>
            <a:br>
              <a:rPr lang="en-US" dirty="0"/>
            </a:br>
            <a:r>
              <a:rPr lang="en-US" dirty="0"/>
              <a:t>The zone for a projected coordinate system refers to the area for which the coordinate system is valid.</a:t>
            </a:r>
          </a:p>
          <a:p>
            <a:endParaRPr lang="en-US" dirty="0"/>
          </a:p>
          <a:p>
            <a:r>
              <a:rPr lang="en-US" dirty="0"/>
              <a:t>&lt;click&gt;</a:t>
            </a:r>
          </a:p>
          <a:p>
            <a:r>
              <a:rPr lang="en-US" dirty="0"/>
              <a:t>The datum refers to a mathematical model of the earths shape on which the coordinate system is based.  The earth is not a perfect sphere.  Before we had spacecraft, it was very difficult to get exact measurements of the earths surface, and thus it was almost impossible to get one datum that worked all around the world, for this reason many countries developed there own datums that were accurate for their country or parts of their countries.  For instance in the US we had the North American Datum of 1927, but we needed several versions to cover, the continental US, Alaska, Hawaii, and the Caribbean. In 1983 this was updated with a better model that fit the entire world.  This was virtually identical to the World Geodetic System of 1984 which has become the standard on which all GPS data  </a:t>
            </a:r>
            <a:br>
              <a:rPr lang="en-US" dirty="0"/>
            </a:br>
            <a:br>
              <a:rPr lang="en-US" dirty="0"/>
            </a:br>
            <a:r>
              <a:rPr lang="en-US" dirty="0"/>
              <a:t>&lt;click&gt;</a:t>
            </a:r>
          </a:p>
          <a:p>
            <a:r>
              <a:rPr lang="en-US" dirty="0"/>
              <a:t>In ArcGIS you need to navigate through a menu system when selecting a spatial reference system, but in </a:t>
            </a:r>
            <a:r>
              <a:rPr lang="en-US" dirty="0" err="1"/>
              <a:t>PostGIS</a:t>
            </a:r>
            <a:r>
              <a:rPr lang="en-US" dirty="0"/>
              <a:t> you refer to a spatial reference with a single integer. The spatial reference ID.</a:t>
            </a:r>
          </a:p>
          <a:p>
            <a:endParaRPr lang="en-US" dirty="0"/>
          </a:p>
          <a:p>
            <a:r>
              <a:rPr lang="en-US" dirty="0"/>
              <a:t>&lt;click&gt;</a:t>
            </a:r>
          </a:p>
          <a:p>
            <a:r>
              <a:rPr lang="en-US" dirty="0"/>
              <a:t>For example &lt;click&gt; Latitude/Longitude in WGS84 datum has a SRID of 4326.</a:t>
            </a:r>
          </a:p>
          <a:p>
            <a:endParaRPr lang="en-US" dirty="0"/>
          </a:p>
          <a:p>
            <a:r>
              <a:rPr lang="en-US" dirty="0"/>
              <a:t>&lt;click&gt;While UTM Zone 13 NAD83 has a SRID of 26913.</a:t>
            </a:r>
          </a:p>
          <a:p>
            <a:endParaRPr lang="en-US" dirty="0"/>
          </a:p>
          <a:p>
            <a:r>
              <a:rPr lang="en-US" dirty="0"/>
              <a:t>&lt;click&gt;You can find the spatial reference ID for any spatial reference at www.spatialreference.org.  Lets take a look</a:t>
            </a:r>
          </a:p>
          <a:p>
            <a:endParaRPr lang="en-US" dirty="0"/>
          </a:p>
          <a:p>
            <a:r>
              <a:rPr lang="en-US" dirty="0"/>
              <a:t>&lt;web&gt;</a:t>
            </a:r>
          </a:p>
          <a:p>
            <a:r>
              <a:rPr lang="en-US" dirty="0"/>
              <a:t>&lt;return&gt;</a:t>
            </a:r>
          </a:p>
        </p:txBody>
      </p:sp>
      <p:sp>
        <p:nvSpPr>
          <p:cNvPr id="4" name="Slide Number Placeholder 3"/>
          <p:cNvSpPr>
            <a:spLocks noGrp="1"/>
          </p:cNvSpPr>
          <p:nvPr>
            <p:ph type="sldNum" sz="quarter" idx="10"/>
          </p:nvPr>
        </p:nvSpPr>
        <p:spPr/>
        <p:txBody>
          <a:bodyPr/>
          <a:lstStyle/>
          <a:p>
            <a:fld id="{BB85BC90-5713-4429-9969-706ED764BD87}" type="slidenum">
              <a:rPr lang="en-US" smtClean="0"/>
              <a:t>188</a:t>
            </a:fld>
            <a:endParaRPr lang="en-US"/>
          </a:p>
        </p:txBody>
      </p:sp>
    </p:spTree>
    <p:extLst>
      <p:ext uri="{BB962C8B-B14F-4D97-AF65-F5344CB8AC3E}">
        <p14:creationId xmlns:p14="http://schemas.microsoft.com/office/powerpoint/2010/main" val="160071383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 Feature for SQL specification also defines a number of functions for dealing with spatial data.  Some of the most important ones include.</a:t>
            </a:r>
          </a:p>
          <a:p>
            <a:endParaRPr lang="en-US" dirty="0"/>
          </a:p>
          <a:p>
            <a:r>
              <a:rPr lang="en-US" dirty="0"/>
              <a:t>&lt;click&gt;</a:t>
            </a:r>
          </a:p>
          <a:p>
            <a:r>
              <a:rPr lang="en-US" dirty="0"/>
              <a:t>Functions for converting data.</a:t>
            </a:r>
          </a:p>
          <a:p>
            <a:endParaRPr lang="en-US" dirty="0"/>
          </a:p>
          <a:p>
            <a:r>
              <a:rPr lang="en-US" dirty="0"/>
              <a:t>&lt;click&gt;</a:t>
            </a:r>
          </a:p>
          <a:p>
            <a:r>
              <a:rPr lang="en-US" dirty="0"/>
              <a:t>Geometry types are stored as binary data in the database, but the </a:t>
            </a:r>
            <a:r>
              <a:rPr lang="en-US" dirty="0" err="1"/>
              <a:t>ST_AsText</a:t>
            </a:r>
            <a:r>
              <a:rPr lang="en-US" dirty="0"/>
              <a:t> function will convert the binary form to a human readable text form.  This is a different format than </a:t>
            </a:r>
            <a:r>
              <a:rPr lang="en-US" dirty="0" err="1"/>
              <a:t>geoJSON</a:t>
            </a:r>
            <a:r>
              <a:rPr lang="en-US" dirty="0"/>
              <a:t> but contains the same information.  Functions for converting to and from </a:t>
            </a:r>
            <a:r>
              <a:rPr lang="en-US" dirty="0" err="1"/>
              <a:t>GeoJSON</a:t>
            </a:r>
            <a:r>
              <a:rPr lang="en-US" dirty="0"/>
              <a:t> are included in </a:t>
            </a:r>
            <a:r>
              <a:rPr lang="en-US" dirty="0" err="1"/>
              <a:t>PostGIS</a:t>
            </a:r>
            <a:r>
              <a:rPr lang="en-US" dirty="0"/>
              <a:t> but they are not part of the SFS specification.</a:t>
            </a:r>
          </a:p>
          <a:p>
            <a:endParaRPr lang="en-US" dirty="0"/>
          </a:p>
          <a:p>
            <a:r>
              <a:rPr lang="en-US" dirty="0"/>
              <a:t>&lt;click&gt;</a:t>
            </a:r>
          </a:p>
          <a:p>
            <a:r>
              <a:rPr lang="en-US" dirty="0" err="1"/>
              <a:t>ST_PointFromText</a:t>
            </a:r>
            <a:r>
              <a:rPr lang="en-US" dirty="0"/>
              <a:t> does the opposite. It takes a text string and a Spatial reference ID and creates a binary point geometry that can be stored directly in the database.</a:t>
            </a:r>
          </a:p>
          <a:p>
            <a:endParaRPr lang="en-US" dirty="0"/>
          </a:p>
          <a:p>
            <a:r>
              <a:rPr lang="en-US" dirty="0"/>
              <a:t>&lt;click&gt;</a:t>
            </a:r>
          </a:p>
          <a:p>
            <a:r>
              <a:rPr lang="en-US" dirty="0"/>
              <a:t>And </a:t>
            </a:r>
            <a:r>
              <a:rPr lang="en-US" dirty="0" err="1"/>
              <a:t>ST_LineFromText</a:t>
            </a:r>
            <a:r>
              <a:rPr lang="en-US" dirty="0"/>
              <a:t> and </a:t>
            </a:r>
            <a:r>
              <a:rPr lang="en-US" dirty="0" err="1"/>
              <a:t>ST_PolygonFromText</a:t>
            </a:r>
            <a:r>
              <a:rPr lang="en-US" dirty="0"/>
              <a:t> do the same thing but for </a:t>
            </a:r>
            <a:r>
              <a:rPr lang="en-US" dirty="0" err="1"/>
              <a:t>lilnestring</a:t>
            </a:r>
            <a:r>
              <a:rPr lang="en-US" dirty="0"/>
              <a:t> and polygon geometries.</a:t>
            </a:r>
          </a:p>
          <a:p>
            <a:endParaRPr lang="en-US" dirty="0"/>
          </a:p>
          <a:p>
            <a:r>
              <a:rPr lang="en-US" dirty="0"/>
              <a:t>&lt;click&gt;</a:t>
            </a:r>
          </a:p>
          <a:p>
            <a:r>
              <a:rPr lang="en-US" dirty="0"/>
              <a:t>There are also functions that take a binary geometry and return descriptive information about it.</a:t>
            </a:r>
          </a:p>
          <a:p>
            <a:endParaRPr lang="en-US" dirty="0"/>
          </a:p>
          <a:p>
            <a:r>
              <a:rPr lang="en-US" dirty="0"/>
              <a:t>&lt;click&gt;</a:t>
            </a:r>
          </a:p>
          <a:p>
            <a:r>
              <a:rPr lang="en-US" dirty="0"/>
              <a:t>ST_SRID returns the spatial reference ID</a:t>
            </a:r>
          </a:p>
          <a:p>
            <a:endParaRPr lang="en-US" dirty="0"/>
          </a:p>
          <a:p>
            <a:r>
              <a:rPr lang="en-US" dirty="0"/>
              <a:t>&lt;click&gt;</a:t>
            </a:r>
          </a:p>
          <a:p>
            <a:r>
              <a:rPr lang="en-US" dirty="0" err="1"/>
              <a:t>ST_IsEmpty</a:t>
            </a:r>
            <a:r>
              <a:rPr lang="en-US" dirty="0"/>
              <a:t> returns true if the geometry is empty.</a:t>
            </a:r>
          </a:p>
          <a:p>
            <a:endParaRPr lang="en-US" dirty="0"/>
          </a:p>
          <a:p>
            <a:r>
              <a:rPr lang="en-US" dirty="0"/>
              <a:t>&lt;click&gt;</a:t>
            </a:r>
          </a:p>
          <a:p>
            <a:r>
              <a:rPr lang="en-US" dirty="0" err="1"/>
              <a:t>ST_IsSimple</a:t>
            </a:r>
            <a:r>
              <a:rPr lang="en-US" dirty="0"/>
              <a:t> returns true if the geometry is simple. A simple geometry is one without self-intersections or self-tangency.</a:t>
            </a:r>
          </a:p>
          <a:p>
            <a:endParaRPr lang="en-US" dirty="0"/>
          </a:p>
          <a:p>
            <a:r>
              <a:rPr lang="en-US" dirty="0"/>
              <a:t>&lt;click&gt;</a:t>
            </a:r>
          </a:p>
          <a:p>
            <a:r>
              <a:rPr lang="en-US" dirty="0" err="1"/>
              <a:t>ST_IsClosed</a:t>
            </a:r>
            <a:r>
              <a:rPr lang="en-US" dirty="0"/>
              <a:t> returns true if the start and end points are the same.</a:t>
            </a:r>
          </a:p>
          <a:p>
            <a:endParaRPr lang="en-US" dirty="0"/>
          </a:p>
          <a:p>
            <a:r>
              <a:rPr lang="en-US" dirty="0"/>
              <a:t>&lt;click&gt;</a:t>
            </a:r>
          </a:p>
          <a:p>
            <a:r>
              <a:rPr lang="en-US" dirty="0" err="1"/>
              <a:t>ST_IsRing</a:t>
            </a:r>
            <a:r>
              <a:rPr lang="en-US" dirty="0"/>
              <a:t> returns true if the </a:t>
            </a:r>
            <a:r>
              <a:rPr lang="en-US" dirty="0" err="1"/>
              <a:t>linestring</a:t>
            </a:r>
            <a:r>
              <a:rPr lang="en-US" dirty="0"/>
              <a:t> is both closed and simple.</a:t>
            </a:r>
          </a:p>
          <a:p>
            <a:endParaRPr lang="en-US" dirty="0"/>
          </a:p>
          <a:p>
            <a:r>
              <a:rPr lang="en-US" dirty="0"/>
              <a:t>&lt;click&gt;</a:t>
            </a:r>
          </a:p>
          <a:p>
            <a:r>
              <a:rPr lang="en-US" dirty="0" err="1"/>
              <a:t>ST_IsValid</a:t>
            </a:r>
            <a:r>
              <a:rPr lang="en-US" dirty="0"/>
              <a:t> returns true if the geometry is a valid geometry type</a:t>
            </a:r>
          </a:p>
          <a:p>
            <a:endParaRPr lang="en-US" dirty="0"/>
          </a:p>
          <a:p>
            <a:r>
              <a:rPr lang="en-US" dirty="0"/>
              <a:t>&lt;click&gt;</a:t>
            </a:r>
          </a:p>
          <a:p>
            <a:r>
              <a:rPr lang="en-US" dirty="0"/>
              <a:t>And </a:t>
            </a:r>
            <a:r>
              <a:rPr lang="en-US" dirty="0" err="1"/>
              <a:t>ST_GeometryType</a:t>
            </a:r>
            <a:r>
              <a:rPr lang="en-US" dirty="0"/>
              <a:t> returns a string containing the type of geometry.</a:t>
            </a:r>
          </a:p>
          <a:p>
            <a:endParaRPr lang="en-US" dirty="0"/>
          </a:p>
          <a:p>
            <a:r>
              <a:rPr lang="en-US" dirty="0"/>
              <a:t>&lt;click&gt;</a:t>
            </a:r>
          </a:p>
          <a:p>
            <a:r>
              <a:rPr lang="en-US" dirty="0"/>
              <a:t>There are functions that perform spatial calculations such as &lt;click&gt; the distance between two geometries</a:t>
            </a:r>
          </a:p>
          <a:p>
            <a:endParaRPr lang="en-US" dirty="0"/>
          </a:p>
          <a:p>
            <a:r>
              <a:rPr lang="en-US" dirty="0"/>
              <a:t>&lt;click&gt;</a:t>
            </a:r>
          </a:p>
          <a:p>
            <a:r>
              <a:rPr lang="en-US" dirty="0"/>
              <a:t>The length of a line</a:t>
            </a:r>
          </a:p>
          <a:p>
            <a:endParaRPr lang="en-US" dirty="0"/>
          </a:p>
          <a:p>
            <a:r>
              <a:rPr lang="en-US" dirty="0"/>
              <a:t>&lt;click&gt; or the area of a polygon.</a:t>
            </a:r>
          </a:p>
          <a:p>
            <a:endParaRPr lang="en-US" dirty="0"/>
          </a:p>
          <a:p>
            <a:r>
              <a:rPr lang="en-US" dirty="0"/>
              <a:t>&lt;click&gt;</a:t>
            </a:r>
          </a:p>
          <a:p>
            <a:r>
              <a:rPr lang="en-US" dirty="0"/>
              <a:t>And there are functions that allow access to the individual point coordinates of a geometry.</a:t>
            </a:r>
          </a:p>
          <a:p>
            <a:endParaRPr lang="en-US" dirty="0"/>
          </a:p>
          <a:p>
            <a:r>
              <a:rPr lang="en-US" dirty="0"/>
              <a:t>&lt;click&gt;</a:t>
            </a:r>
          </a:p>
          <a:p>
            <a:r>
              <a:rPr lang="en-US" dirty="0"/>
              <a:t>ST_X and ST_Y contain the x and y coordinates of a point. There are also ST_Z and ST_M functions if the point has Z and/or M coordinates.</a:t>
            </a:r>
          </a:p>
          <a:p>
            <a:endParaRPr lang="en-US" dirty="0"/>
          </a:p>
          <a:p>
            <a:r>
              <a:rPr lang="en-US" dirty="0"/>
              <a:t>&lt;click&gt;</a:t>
            </a:r>
          </a:p>
          <a:p>
            <a:r>
              <a:rPr lang="en-US" dirty="0" err="1"/>
              <a:t>ST_StartPoint</a:t>
            </a:r>
            <a:r>
              <a:rPr lang="en-US" dirty="0"/>
              <a:t> and </a:t>
            </a:r>
            <a:r>
              <a:rPr lang="en-US" dirty="0" err="1"/>
              <a:t>ST_EndPoint</a:t>
            </a:r>
            <a:r>
              <a:rPr lang="en-US" dirty="0"/>
              <a:t> contain the beginning and end of a </a:t>
            </a:r>
            <a:r>
              <a:rPr lang="en-US" dirty="0" err="1"/>
              <a:t>linestring</a:t>
            </a:r>
            <a:r>
              <a:rPr lang="en-US" dirty="0"/>
              <a:t> or ring.</a:t>
            </a:r>
          </a:p>
          <a:p>
            <a:endParaRPr lang="en-US" dirty="0"/>
          </a:p>
          <a:p>
            <a:r>
              <a:rPr lang="en-US" dirty="0"/>
              <a:t>&lt;click&gt;</a:t>
            </a:r>
          </a:p>
          <a:p>
            <a:r>
              <a:rPr lang="en-US" dirty="0" err="1"/>
              <a:t>ST_PointN</a:t>
            </a:r>
            <a:r>
              <a:rPr lang="en-US" dirty="0"/>
              <a:t> returns the Nth point in a </a:t>
            </a:r>
            <a:r>
              <a:rPr lang="en-US" dirty="0" err="1"/>
              <a:t>lineString</a:t>
            </a:r>
            <a:r>
              <a:rPr lang="en-US" dirty="0"/>
              <a:t> or ring.</a:t>
            </a:r>
          </a:p>
          <a:p>
            <a:endParaRPr lang="en-US" dirty="0"/>
          </a:p>
          <a:p>
            <a:r>
              <a:rPr lang="en-US" dirty="0"/>
              <a:t>&lt;click&gt;</a:t>
            </a:r>
          </a:p>
          <a:p>
            <a:r>
              <a:rPr lang="en-US" dirty="0" err="1"/>
              <a:t>ST_ExteriorRing</a:t>
            </a:r>
            <a:r>
              <a:rPr lang="en-US" dirty="0"/>
              <a:t> returns the exterior ring of a polygon</a:t>
            </a:r>
          </a:p>
          <a:p>
            <a:endParaRPr lang="en-US" dirty="0"/>
          </a:p>
          <a:p>
            <a:r>
              <a:rPr lang="en-US" dirty="0"/>
              <a:t>&lt;click&gt;</a:t>
            </a:r>
          </a:p>
          <a:p>
            <a:r>
              <a:rPr lang="en-US" dirty="0"/>
              <a:t>And </a:t>
            </a:r>
            <a:r>
              <a:rPr lang="en-US" dirty="0" err="1"/>
              <a:t>ST_InteriorRingN</a:t>
            </a:r>
            <a:r>
              <a:rPr lang="en-US" dirty="0"/>
              <a:t> returns the Nth interior ring of a polygon.</a:t>
            </a:r>
          </a:p>
          <a:p>
            <a:endParaRPr lang="en-US" dirty="0"/>
          </a:p>
          <a:p>
            <a:r>
              <a:rPr lang="en-US" dirty="0"/>
              <a:t>&lt;click&gt;</a:t>
            </a:r>
          </a:p>
          <a:p>
            <a:r>
              <a:rPr lang="en-US" dirty="0"/>
              <a:t>Finally, </a:t>
            </a:r>
            <a:r>
              <a:rPr lang="en-US" dirty="0" err="1"/>
              <a:t>ST_GeometryN</a:t>
            </a:r>
            <a:r>
              <a:rPr lang="en-US" dirty="0"/>
              <a:t> returns the Nth geometry of a multi-geometry data type.</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189</a:t>
            </a:fld>
            <a:endParaRPr lang="en-US"/>
          </a:p>
        </p:txBody>
      </p:sp>
    </p:spTree>
    <p:extLst>
      <p:ext uri="{BB962C8B-B14F-4D97-AF65-F5344CB8AC3E}">
        <p14:creationId xmlns:p14="http://schemas.microsoft.com/office/powerpoint/2010/main" val="38120922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also function that allow for spatial analysis.  These fall into two primary groups.  &lt;click&gt;Relational operators and &lt;click&gt;Spatial operators.  </a:t>
            </a:r>
          </a:p>
          <a:p>
            <a:endParaRPr lang="en-US" dirty="0"/>
          </a:p>
          <a:p>
            <a:r>
              <a:rPr lang="en-US" dirty="0"/>
              <a:t>Relational operators return true or false depending on whether the two geometries passed to the function have the specified relationship.</a:t>
            </a:r>
          </a:p>
          <a:p>
            <a:endParaRPr lang="en-US" dirty="0"/>
          </a:p>
          <a:p>
            <a:r>
              <a:rPr lang="en-US" dirty="0"/>
              <a:t>&lt;click&gt;</a:t>
            </a:r>
          </a:p>
          <a:p>
            <a:r>
              <a:rPr lang="en-US" dirty="0" err="1"/>
              <a:t>ST_Equals</a:t>
            </a:r>
            <a:r>
              <a:rPr lang="en-US" dirty="0"/>
              <a:t> returns true if the geometries share exactly the same set of points</a:t>
            </a:r>
          </a:p>
          <a:p>
            <a:endParaRPr lang="en-US" dirty="0"/>
          </a:p>
          <a:p>
            <a:r>
              <a:rPr lang="en-US" dirty="0"/>
              <a:t>&lt;click&gt;</a:t>
            </a:r>
          </a:p>
          <a:p>
            <a:r>
              <a:rPr lang="en-US" dirty="0" err="1"/>
              <a:t>ST_Disjoint</a:t>
            </a:r>
            <a:r>
              <a:rPr lang="en-US" dirty="0"/>
              <a:t> returns true if the geometries share none of the same points.</a:t>
            </a:r>
          </a:p>
          <a:p>
            <a:endParaRPr lang="en-US" dirty="0"/>
          </a:p>
          <a:p>
            <a:r>
              <a:rPr lang="en-US" dirty="0"/>
              <a:t>&lt;click&gt;</a:t>
            </a:r>
          </a:p>
          <a:p>
            <a:r>
              <a:rPr lang="en-US" dirty="0" err="1"/>
              <a:t>ST_Touches</a:t>
            </a:r>
            <a:r>
              <a:rPr lang="en-US" dirty="0"/>
              <a:t> returns true if the only points two geometries share occur on the boundaries of the geometries.</a:t>
            </a:r>
          </a:p>
          <a:p>
            <a:endParaRPr lang="en-US" dirty="0"/>
          </a:p>
          <a:p>
            <a:r>
              <a:rPr lang="en-US" dirty="0"/>
              <a:t>&lt;click&gt;</a:t>
            </a:r>
          </a:p>
          <a:p>
            <a:r>
              <a:rPr lang="en-US" dirty="0" err="1"/>
              <a:t>ST_Within</a:t>
            </a:r>
            <a:r>
              <a:rPr lang="en-US" dirty="0"/>
              <a:t> returns true if the first geometry is completely within the second geometry.</a:t>
            </a:r>
          </a:p>
          <a:p>
            <a:endParaRPr lang="en-US" dirty="0"/>
          </a:p>
          <a:p>
            <a:r>
              <a:rPr lang="en-US" dirty="0"/>
              <a:t>&lt;click&gt;</a:t>
            </a:r>
          </a:p>
          <a:p>
            <a:r>
              <a:rPr lang="en-US" dirty="0" err="1"/>
              <a:t>ST_Contains</a:t>
            </a:r>
            <a:r>
              <a:rPr lang="en-US" dirty="0"/>
              <a:t> is the opposite of </a:t>
            </a:r>
            <a:r>
              <a:rPr lang="en-US" dirty="0" err="1"/>
              <a:t>ST_Within</a:t>
            </a:r>
            <a:r>
              <a:rPr lang="en-US" dirty="0"/>
              <a:t>. It returns true if the second geometry is completely within the first geometry.</a:t>
            </a:r>
          </a:p>
          <a:p>
            <a:endParaRPr lang="en-US" dirty="0"/>
          </a:p>
          <a:p>
            <a:r>
              <a:rPr lang="en-US" dirty="0"/>
              <a:t>&lt;click&gt;</a:t>
            </a:r>
          </a:p>
          <a:p>
            <a:r>
              <a:rPr lang="en-US" dirty="0" err="1"/>
              <a:t>ST_Intersects</a:t>
            </a:r>
            <a:r>
              <a:rPr lang="en-US" dirty="0"/>
              <a:t> returns true if the two geometries share any points in common. It is the opposite of disjoint.</a:t>
            </a:r>
          </a:p>
          <a:p>
            <a:endParaRPr lang="en-US" dirty="0"/>
          </a:p>
          <a:p>
            <a:r>
              <a:rPr lang="en-US" dirty="0"/>
              <a:t>&lt;click&gt;</a:t>
            </a:r>
          </a:p>
          <a:p>
            <a:r>
              <a:rPr lang="en-US" dirty="0" err="1"/>
              <a:t>ST_Crosses</a:t>
            </a:r>
            <a:r>
              <a:rPr lang="en-US" dirty="0"/>
              <a:t> returns true if two geometries share some but not all their space.</a:t>
            </a:r>
          </a:p>
          <a:p>
            <a:endParaRPr lang="en-US" dirty="0"/>
          </a:p>
          <a:p>
            <a:r>
              <a:rPr lang="en-US" dirty="0"/>
              <a:t>&lt;click&gt;</a:t>
            </a:r>
          </a:p>
          <a:p>
            <a:r>
              <a:rPr lang="en-US" dirty="0" err="1"/>
              <a:t>ST_Overlaps</a:t>
            </a:r>
            <a:r>
              <a:rPr lang="en-US" dirty="0"/>
              <a:t> returns true if two geometries share space but neither is completely inside the other.</a:t>
            </a:r>
          </a:p>
          <a:p>
            <a:endParaRPr lang="en-US" dirty="0"/>
          </a:p>
          <a:p>
            <a:r>
              <a:rPr lang="en-US" dirty="0"/>
              <a:t>&lt;click&gt;</a:t>
            </a:r>
          </a:p>
          <a:p>
            <a:r>
              <a:rPr lang="en-US" dirty="0" err="1"/>
              <a:t>ST_Dwithin</a:t>
            </a:r>
            <a:r>
              <a:rPr lang="en-US" dirty="0"/>
              <a:t> returns true if the distance between two objects is less than the specified distance.</a:t>
            </a:r>
          </a:p>
          <a:p>
            <a:endParaRPr lang="en-US" dirty="0"/>
          </a:p>
          <a:p>
            <a:r>
              <a:rPr lang="en-US" dirty="0"/>
              <a:t>Spatial operators, on the other hand,  return a geometry that is the result of a spatial operation.</a:t>
            </a:r>
          </a:p>
          <a:p>
            <a:endParaRPr lang="en-US" dirty="0"/>
          </a:p>
          <a:p>
            <a:r>
              <a:rPr lang="en-US" dirty="0"/>
              <a:t>&lt;click&gt;</a:t>
            </a:r>
          </a:p>
          <a:p>
            <a:r>
              <a:rPr lang="en-US" dirty="0" err="1"/>
              <a:t>ST_Intersection</a:t>
            </a:r>
            <a:r>
              <a:rPr lang="en-US" dirty="0"/>
              <a:t> - returns a geometry that two geometries have in common.  This is analogous to clipping in ArcGIS.</a:t>
            </a:r>
            <a:br>
              <a:rPr lang="en-US" dirty="0"/>
            </a:br>
            <a:br>
              <a:rPr lang="en-US" dirty="0"/>
            </a:br>
            <a:r>
              <a:rPr lang="en-US" dirty="0"/>
              <a:t>&lt;click&gt;</a:t>
            </a:r>
          </a:p>
          <a:p>
            <a:r>
              <a:rPr lang="en-US" dirty="0" err="1"/>
              <a:t>ST_Difference</a:t>
            </a:r>
            <a:r>
              <a:rPr lang="en-US" dirty="0"/>
              <a:t> – Returns the part of one geometry that is not included in the second.  This is analogous to subtracting the second from the first.</a:t>
            </a:r>
          </a:p>
          <a:p>
            <a:endParaRPr lang="en-US" dirty="0"/>
          </a:p>
          <a:p>
            <a:r>
              <a:rPr lang="en-US" dirty="0"/>
              <a:t>&lt;click&gt;</a:t>
            </a:r>
          </a:p>
          <a:p>
            <a:r>
              <a:rPr lang="en-US" dirty="0" err="1"/>
              <a:t>ST_Union</a:t>
            </a:r>
            <a:r>
              <a:rPr lang="en-US" dirty="0"/>
              <a:t> – Returns the geometry that is a combination of two geometries.</a:t>
            </a:r>
          </a:p>
          <a:p>
            <a:endParaRPr lang="en-US" dirty="0"/>
          </a:p>
          <a:p>
            <a:r>
              <a:rPr lang="en-US" dirty="0"/>
              <a:t>&lt;click&gt;</a:t>
            </a:r>
          </a:p>
          <a:p>
            <a:r>
              <a:rPr lang="en-US" dirty="0" err="1"/>
              <a:t>ST_SymDifference</a:t>
            </a:r>
            <a:r>
              <a:rPr lang="en-US" dirty="0"/>
              <a:t> – Returns the symmetric difference or the combined area of two geometries, not including their intersection.</a:t>
            </a:r>
          </a:p>
          <a:p>
            <a:endParaRPr lang="en-US" dirty="0"/>
          </a:p>
          <a:p>
            <a:r>
              <a:rPr lang="en-US" dirty="0"/>
              <a:t>&lt;click&gt;</a:t>
            </a:r>
          </a:p>
          <a:p>
            <a:r>
              <a:rPr lang="en-US" dirty="0" err="1"/>
              <a:t>ST_Buffer</a:t>
            </a:r>
            <a:r>
              <a:rPr lang="en-US" dirty="0"/>
              <a:t> – returns a polygon containing the original geometry buffered by a specified distance.</a:t>
            </a:r>
          </a:p>
          <a:p>
            <a:endParaRPr lang="en-US" dirty="0"/>
          </a:p>
          <a:p>
            <a:r>
              <a:rPr lang="en-US" dirty="0"/>
              <a:t>&lt;click&gt;</a:t>
            </a:r>
          </a:p>
          <a:p>
            <a:r>
              <a:rPr lang="en-US" dirty="0" err="1"/>
              <a:t>ST_ConvexHull</a:t>
            </a:r>
            <a:r>
              <a:rPr lang="en-US" dirty="0"/>
              <a:t> returns the minimum convex polygon containing all input geometries.</a:t>
            </a:r>
          </a:p>
          <a:p>
            <a:endParaRPr lang="en-US" dirty="0"/>
          </a:p>
          <a:p>
            <a:r>
              <a:rPr lang="en-US" dirty="0"/>
              <a:t>&lt;click&gt;</a:t>
            </a:r>
          </a:p>
          <a:p>
            <a:r>
              <a:rPr lang="en-US" dirty="0" err="1"/>
              <a:t>ST_Transform</a:t>
            </a:r>
            <a:r>
              <a:rPr lang="en-US" dirty="0"/>
              <a:t> – returns the original geometry with the vertices transformed to another spatial reference system.</a:t>
            </a:r>
          </a:p>
          <a:p>
            <a:endParaRPr lang="en-US" dirty="0"/>
          </a:p>
          <a:p>
            <a:r>
              <a:rPr lang="en-US" dirty="0"/>
              <a:t>Hopefully, you are getting the picture that there is a lot of spatial analysis that you can do with </a:t>
            </a:r>
            <a:r>
              <a:rPr lang="en-US" dirty="0" err="1"/>
              <a:t>PostGIS</a:t>
            </a:r>
            <a:r>
              <a:rPr lang="en-US" dirty="0"/>
              <a:t> using the functions specified in the Single Features for SQL specification, and we will see some examples later on.  But there is a lot that you can do in </a:t>
            </a:r>
            <a:r>
              <a:rPr lang="en-US" dirty="0" err="1"/>
              <a:t>PostGIS</a:t>
            </a:r>
            <a:r>
              <a:rPr lang="en-US" dirty="0"/>
              <a:t> as well that is not included in the SFS specification, and that is the topic of the next lecture.</a:t>
            </a:r>
            <a:br>
              <a:rPr lang="en-US" dirty="0"/>
            </a:b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190</a:t>
            </a:fld>
            <a:endParaRPr lang="en-US"/>
          </a:p>
        </p:txBody>
      </p:sp>
    </p:spTree>
    <p:extLst>
      <p:ext uri="{BB962C8B-B14F-4D97-AF65-F5344CB8AC3E}">
        <p14:creationId xmlns:p14="http://schemas.microsoft.com/office/powerpoint/2010/main" val="148048225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the last lecture we looked at what you can do with </a:t>
            </a:r>
            <a:r>
              <a:rPr lang="en-US" dirty="0" err="1"/>
              <a:t>PostGis</a:t>
            </a:r>
            <a:r>
              <a:rPr lang="en-US" dirty="0"/>
              <a:t> that conforms to the Simple Features for SQL specification. In this lecture we will look at some things that you can do with </a:t>
            </a:r>
            <a:r>
              <a:rPr lang="en-US" dirty="0" err="1"/>
              <a:t>PostGIS</a:t>
            </a:r>
            <a:r>
              <a:rPr lang="en-US" dirty="0"/>
              <a:t> that are outside the realm of SFS.</a:t>
            </a:r>
            <a:br>
              <a:rPr lang="en-US" dirty="0"/>
            </a:br>
            <a:br>
              <a:rPr lang="en-US" dirty="0"/>
            </a:br>
            <a:r>
              <a:rPr lang="en-US" dirty="0"/>
              <a:t>&lt;click&gt;</a:t>
            </a:r>
          </a:p>
          <a:p>
            <a:r>
              <a:rPr lang="en-US" dirty="0" err="1"/>
              <a:t>PostGIS</a:t>
            </a:r>
            <a:r>
              <a:rPr lang="en-US" dirty="0"/>
              <a:t> can handle some data formats that are outside the realm of SFS.  SFS allows easy conversion between binary geometries and Well Known Text, however, &lt;click&gt;</a:t>
            </a:r>
            <a:r>
              <a:rPr lang="en-US" dirty="0" err="1"/>
              <a:t>PostGIS</a:t>
            </a:r>
            <a:r>
              <a:rPr lang="en-US" dirty="0"/>
              <a:t> also allows conversion between binary and </a:t>
            </a:r>
            <a:r>
              <a:rPr lang="en-US" dirty="0" err="1"/>
              <a:t>GeoJSON</a:t>
            </a:r>
            <a:r>
              <a:rPr lang="en-US" dirty="0"/>
              <a:t> and as we saw this is vary helpful in querying data from the database to display on a leaflet map.  You use the </a:t>
            </a:r>
            <a:r>
              <a:rPr lang="en-US" dirty="0" err="1"/>
              <a:t>ST_AsGeoJSON</a:t>
            </a:r>
            <a:r>
              <a:rPr lang="en-US" dirty="0"/>
              <a:t> function to convert from a binary geometry to </a:t>
            </a:r>
            <a:r>
              <a:rPr lang="en-US" dirty="0" err="1"/>
              <a:t>geoJSON</a:t>
            </a:r>
            <a:r>
              <a:rPr lang="en-US" dirty="0"/>
              <a:t> text and you use </a:t>
            </a:r>
            <a:r>
              <a:rPr lang="en-US" dirty="0" err="1"/>
              <a:t>ST_GeomFromGeoJSON</a:t>
            </a:r>
            <a:r>
              <a:rPr lang="en-US" dirty="0"/>
              <a:t> to convert a </a:t>
            </a:r>
            <a:r>
              <a:rPr lang="en-US" dirty="0" err="1"/>
              <a:t>geoJSON</a:t>
            </a:r>
            <a:r>
              <a:rPr lang="en-US" dirty="0"/>
              <a:t> string into a binary object. When converting </a:t>
            </a:r>
            <a:r>
              <a:rPr lang="en-US" dirty="0" err="1"/>
              <a:t>geoJSON</a:t>
            </a:r>
            <a:r>
              <a:rPr lang="en-US" dirty="0"/>
              <a:t> to a binary object you will also need to set the Spatial Reference ID of the geometry so </a:t>
            </a:r>
            <a:r>
              <a:rPr lang="en-US" dirty="0" err="1"/>
              <a:t>PostGIS</a:t>
            </a:r>
            <a:r>
              <a:rPr lang="en-US" dirty="0"/>
              <a:t> knows what coordinate system the geometry is in.  If you are inserting or updating a geometry in a geometry column the SRID must match the SRID for that column.</a:t>
            </a:r>
            <a:br>
              <a:rPr lang="en-US" dirty="0"/>
            </a:br>
            <a:br>
              <a:rPr lang="en-US" dirty="0"/>
            </a:br>
            <a:r>
              <a:rPr lang="en-US" dirty="0"/>
              <a:t>&lt;click&gt;</a:t>
            </a:r>
          </a:p>
          <a:p>
            <a:r>
              <a:rPr lang="en-US" dirty="0"/>
              <a:t>And </a:t>
            </a:r>
            <a:r>
              <a:rPr lang="en-US" dirty="0" err="1"/>
              <a:t>PostGIS</a:t>
            </a:r>
            <a:r>
              <a:rPr lang="en-US" dirty="0"/>
              <a:t> has functions for converting binary geometries to and from other text based formats such as KML, GML, and EWKT or extended well known text.</a:t>
            </a:r>
          </a:p>
          <a:p>
            <a:endParaRPr lang="en-US" dirty="0"/>
          </a:p>
          <a:p>
            <a:r>
              <a:rPr lang="en-US" dirty="0"/>
              <a:t>&lt;click&gt;</a:t>
            </a:r>
          </a:p>
          <a:p>
            <a:r>
              <a:rPr lang="en-US" dirty="0" err="1"/>
              <a:t>PostGIS</a:t>
            </a:r>
            <a:r>
              <a:rPr lang="en-US" dirty="0"/>
              <a:t> also has geography types in addition to geometry types.  The difference is that &lt;click&gt; Geography types are based on a spheroid, whereas geometry types are based on a flat projection. &lt;click&gt; As a result, the only Spatial Reference allowed for geography types currently is latitude longitude coordinates with the WGS84 datum.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191</a:t>
            </a:fld>
            <a:endParaRPr lang="en-US"/>
          </a:p>
        </p:txBody>
      </p:sp>
    </p:spTree>
    <p:extLst>
      <p:ext uri="{BB962C8B-B14F-4D97-AF65-F5344CB8AC3E}">
        <p14:creationId xmlns:p14="http://schemas.microsoft.com/office/powerpoint/2010/main" val="108773166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motivate your thinking on why this is necessary lets look at this depiction of a spherical earth, relative to a projected version.  Notice that lines of latitude are all parallel to the equator, so a degree of latitude is the same at both the equator and the north pole.</a:t>
            </a:r>
            <a:br>
              <a:rPr lang="en-US" dirty="0"/>
            </a:br>
            <a:br>
              <a:rPr lang="en-US" dirty="0"/>
            </a:br>
            <a:r>
              <a:rPr lang="en-US" dirty="0"/>
              <a:t>Lines of longitude, however, are perpendicular to the equator and converge at the North and south Poles.  This convergence means that a degree of longitude is equal to a degree of latitude at the equator but a degree of longitude converges to 0 at the poles and in between varies with latitude according to the cosine of the latitude.  </a:t>
            </a:r>
            <a:br>
              <a:rPr lang="en-US" dirty="0"/>
            </a:br>
            <a:br>
              <a:rPr lang="en-US" dirty="0"/>
            </a:br>
            <a:r>
              <a:rPr lang="en-US" dirty="0"/>
              <a:t>Because the distance of a degree of longitude varies, it makes it much more difficult to accurately measure distance, area, and direction with geographic coordinates than with projected coordinates.  </a:t>
            </a:r>
            <a:br>
              <a:rPr lang="en-US" dirty="0"/>
            </a:br>
            <a:br>
              <a:rPr lang="en-US" dirty="0"/>
            </a:br>
            <a:r>
              <a:rPr lang="en-US" dirty="0"/>
              <a:t>As we can see in the projected map, when lines of latitude do not converge, the continents get spread out more and more the further from the equator you go.  The shapes are distorted and appear to be far larger than they actually are in northern and southern latitudes. </a:t>
            </a:r>
            <a:br>
              <a:rPr lang="en-US" dirty="0"/>
            </a:br>
            <a:br>
              <a:rPr lang="en-US" dirty="0"/>
            </a:br>
            <a:r>
              <a:rPr lang="en-US" dirty="0"/>
              <a:t>For this reason, projected coordinate systems are generally only valid for a small area of the earths surface before distortion occurs.  Thus we have zones associated with UTM, State Plane, and other projected spatial reference systems.  </a:t>
            </a:r>
            <a:br>
              <a:rPr lang="en-US" dirty="0"/>
            </a:br>
            <a:br>
              <a:rPr lang="en-US" dirty="0"/>
            </a:br>
            <a:r>
              <a:rPr lang="en-US" dirty="0"/>
              <a:t>So if the extent of your data is limited to one zone you can use a projected spatial reference and measurements will be accurate within this zone.  But if the extent of your data is larger than any existing zone you either have to accept some distortion or use a geographic spatial reference, and in that case you would be better off using a geography data type, rather than a geometry data type in </a:t>
            </a:r>
            <a:r>
              <a:rPr lang="en-US" dirty="0" err="1"/>
              <a:t>PostGIS</a:t>
            </a:r>
            <a:r>
              <a:rPr lang="en-US" dirty="0"/>
              <a:t>.</a:t>
            </a:r>
          </a:p>
        </p:txBody>
      </p:sp>
      <p:sp>
        <p:nvSpPr>
          <p:cNvPr id="4" name="Slide Number Placeholder 3"/>
          <p:cNvSpPr>
            <a:spLocks noGrp="1"/>
          </p:cNvSpPr>
          <p:nvPr>
            <p:ph type="sldNum" sz="quarter" idx="10"/>
          </p:nvPr>
        </p:nvSpPr>
        <p:spPr/>
        <p:txBody>
          <a:bodyPr/>
          <a:lstStyle/>
          <a:p>
            <a:fld id="{BB85BC90-5713-4429-9969-706ED764BD87}" type="slidenum">
              <a:rPr lang="en-US" smtClean="0"/>
              <a:t>192</a:t>
            </a:fld>
            <a:endParaRPr lang="en-US"/>
          </a:p>
        </p:txBody>
      </p:sp>
    </p:spTree>
    <p:extLst>
      <p:ext uri="{BB962C8B-B14F-4D97-AF65-F5344CB8AC3E}">
        <p14:creationId xmlns:p14="http://schemas.microsoft.com/office/powerpoint/2010/main" val="186054863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Using geography data types, has some limitations as well. For example, not all of the spatial functions we looked at in the last lecture will work with geography types because the mathematics involved in dealing with a spherical base are considerably more complex than those involving a projected base.  </a:t>
            </a:r>
            <a:br>
              <a:rPr lang="en-US" dirty="0"/>
            </a:br>
            <a:br>
              <a:rPr lang="en-US" dirty="0"/>
            </a:br>
            <a:r>
              <a:rPr lang="en-US" dirty="0"/>
              <a:t>There are also some complications involved with the international dateline where longitude changes abruptly from 180 to -180 and at the poles, so areas of polygons that cover the poles or cross the IDL will not be calculated correctly.</a:t>
            </a:r>
            <a:br>
              <a:rPr lang="en-US" dirty="0"/>
            </a:br>
            <a:br>
              <a:rPr lang="en-US" dirty="0"/>
            </a:br>
            <a:r>
              <a:rPr lang="en-US" dirty="0"/>
              <a:t>Also the distance between any two points on earth can be measured in two directions.  </a:t>
            </a:r>
            <a:r>
              <a:rPr lang="en-US" dirty="0" err="1"/>
              <a:t>PostGIS</a:t>
            </a:r>
            <a:r>
              <a:rPr lang="en-US" dirty="0"/>
              <a:t> will always report the shortest distance, which is correct almost every time. But if you want to calculate the length of a line that extends more than 180 degrees in distance you will encounter problems.  The solution to all these problems is to break up the geometry into smaller chunks, take measurements over areas that are small enough to be valid and then sum them up to get the totals.  Some </a:t>
            </a:r>
            <a:r>
              <a:rPr lang="en-US" dirty="0" err="1"/>
              <a:t>PostGIS</a:t>
            </a:r>
            <a:r>
              <a:rPr lang="en-US" dirty="0"/>
              <a:t> functions will do that for you but not all, so it is important to read the documentation if you will be dealing with these issues.</a:t>
            </a:r>
            <a:br>
              <a:rPr lang="en-US" dirty="0"/>
            </a:br>
            <a:br>
              <a:rPr lang="en-US" dirty="0"/>
            </a:br>
            <a:r>
              <a:rPr lang="en-US" dirty="0"/>
              <a:t>&lt;click&gt;</a:t>
            </a:r>
          </a:p>
          <a:p>
            <a:r>
              <a:rPr lang="en-US" dirty="0"/>
              <a:t>The benefits, of course, are that measurements based on a sphere, when valid, are far more accurate than those based on a projected coordinate system when you are dealing with areas large enough that distortion arising from the curvature of the earth come into play.</a:t>
            </a:r>
            <a:br>
              <a:rPr lang="en-US" dirty="0"/>
            </a:br>
            <a:br>
              <a:rPr lang="en-US" dirty="0"/>
            </a:br>
            <a:r>
              <a:rPr lang="en-US" dirty="0"/>
              <a:t>&lt;click&gt;</a:t>
            </a:r>
          </a:p>
          <a:p>
            <a:r>
              <a:rPr lang="en-US" dirty="0"/>
              <a:t>The SFS specification does a good job of dealing with vector data, however, it includes no functionality for dealing with Raster data.  This is a significant drawback for many GIS tasks that are modeled as </a:t>
            </a:r>
            <a:r>
              <a:rPr lang="en-US" dirty="0" err="1"/>
              <a:t>rasters</a:t>
            </a:r>
            <a:r>
              <a:rPr lang="en-US" dirty="0"/>
              <a:t>.  Personally, I don’t feel as though this is a big of a limitation as some do as I think that raster based analysis has been used in many cases where a vector model would have been more appropriate simply because they are simpler to understand, however there are definitely circumstances where a raster model is more appropriate.  And </a:t>
            </a:r>
            <a:r>
              <a:rPr lang="en-US" dirty="0" err="1"/>
              <a:t>PostGIS</a:t>
            </a:r>
            <a:r>
              <a:rPr lang="en-US" dirty="0"/>
              <a:t> does include a lot of functionality for dealing with raster data. Although its beyond the scope of this course I will take a few minutes to discuss what’s possible just so you have an idea if that is important to you.</a:t>
            </a:r>
            <a:br>
              <a:rPr lang="en-US" dirty="0"/>
            </a:br>
            <a:br>
              <a:rPr lang="en-US" dirty="0"/>
            </a:br>
            <a:r>
              <a:rPr lang="en-US" dirty="0"/>
              <a:t>&lt;click&gt;</a:t>
            </a:r>
          </a:p>
          <a:p>
            <a:r>
              <a:rPr lang="en-US" dirty="0" err="1"/>
              <a:t>PostGIS</a:t>
            </a:r>
            <a:r>
              <a:rPr lang="en-US" dirty="0"/>
              <a:t> allows you to load and store </a:t>
            </a:r>
            <a:r>
              <a:rPr lang="en-US" dirty="0" err="1"/>
              <a:t>rasters</a:t>
            </a:r>
            <a:r>
              <a:rPr lang="en-US" dirty="0"/>
              <a:t> in the database from many different formats. </a:t>
            </a:r>
          </a:p>
          <a:p>
            <a:endParaRPr lang="en-US" dirty="0"/>
          </a:p>
          <a:p>
            <a:r>
              <a:rPr lang="en-US" dirty="0"/>
              <a:t>&lt;click&gt;</a:t>
            </a:r>
          </a:p>
          <a:p>
            <a:r>
              <a:rPr lang="en-US" dirty="0"/>
              <a:t>You can also perform map algebra operations to create new </a:t>
            </a:r>
            <a:r>
              <a:rPr lang="en-US" dirty="0" err="1"/>
              <a:t>rasters</a:t>
            </a:r>
            <a:r>
              <a:rPr lang="en-US" dirty="0"/>
              <a:t> based on input from one or more input </a:t>
            </a:r>
            <a:r>
              <a:rPr lang="en-US" dirty="0" err="1"/>
              <a:t>rasters</a:t>
            </a:r>
            <a:r>
              <a:rPr lang="en-US" dirty="0"/>
              <a:t>.</a:t>
            </a:r>
          </a:p>
          <a:p>
            <a:endParaRPr lang="en-US" dirty="0"/>
          </a:p>
          <a:p>
            <a:r>
              <a:rPr lang="en-US" dirty="0"/>
              <a:t>&lt;click&gt;</a:t>
            </a:r>
          </a:p>
          <a:p>
            <a:r>
              <a:rPr lang="en-US" dirty="0"/>
              <a:t>And you can reclassify </a:t>
            </a:r>
            <a:r>
              <a:rPr lang="en-US" dirty="0" err="1"/>
              <a:t>rasters</a:t>
            </a:r>
            <a:endParaRPr lang="en-US" dirty="0"/>
          </a:p>
          <a:p>
            <a:endParaRPr lang="en-US" dirty="0"/>
          </a:p>
          <a:p>
            <a:r>
              <a:rPr lang="en-US" dirty="0"/>
              <a:t>&lt;click&gt;</a:t>
            </a:r>
          </a:p>
          <a:p>
            <a:r>
              <a:rPr lang="en-US" dirty="0"/>
              <a:t>Or resample </a:t>
            </a:r>
            <a:r>
              <a:rPr lang="en-US" dirty="0" err="1"/>
              <a:t>rasters</a:t>
            </a:r>
            <a:r>
              <a:rPr lang="en-US" dirty="0"/>
              <a:t> to a different cell size.</a:t>
            </a:r>
          </a:p>
          <a:p>
            <a:endParaRPr lang="en-US" dirty="0"/>
          </a:p>
          <a:p>
            <a:r>
              <a:rPr lang="en-US" dirty="0"/>
              <a:t>&lt;click&gt;</a:t>
            </a:r>
          </a:p>
          <a:p>
            <a:r>
              <a:rPr lang="en-US" dirty="0"/>
              <a:t>And given a digital elevation model, you can create slope, aspect, and </a:t>
            </a:r>
            <a:r>
              <a:rPr lang="en-US" dirty="0" err="1"/>
              <a:t>hillshade</a:t>
            </a:r>
            <a:r>
              <a:rPr lang="en-US" dirty="0"/>
              <a:t> </a:t>
            </a:r>
            <a:r>
              <a:rPr lang="en-US" dirty="0" err="1"/>
              <a:t>rasters</a:t>
            </a:r>
            <a:r>
              <a:rPr lang="en-US" dirty="0"/>
              <a:t>.</a:t>
            </a:r>
          </a:p>
          <a:p>
            <a:endParaRPr lang="en-US" dirty="0"/>
          </a:p>
          <a:p>
            <a:r>
              <a:rPr lang="en-US" dirty="0"/>
              <a:t>So you can see that there is a lot of advanced functionality included with </a:t>
            </a:r>
            <a:r>
              <a:rPr lang="en-US" dirty="0" err="1"/>
              <a:t>PostGIS</a:t>
            </a:r>
            <a:r>
              <a:rPr lang="en-US" dirty="0"/>
              <a:t>.  Perhaps not what you would get with a full-blown image processing system, but </a:t>
            </a:r>
            <a:r>
              <a:rPr lang="en-US" dirty="0" err="1"/>
              <a:t>PostGIS</a:t>
            </a:r>
            <a:r>
              <a:rPr lang="en-US" dirty="0"/>
              <a:t> has the advantage of being accessible through SQL so you can provide this functionality to remote users for free over the internet, which is pretty cool.</a:t>
            </a:r>
          </a:p>
          <a:p>
            <a:endParaRPr lang="en-US" dirty="0"/>
          </a:p>
          <a:p>
            <a:r>
              <a:rPr lang="en-US" dirty="0"/>
              <a:t>That’s it for this lecture, in the next lecture we will talk about spatial indexing and loading existing data into </a:t>
            </a:r>
            <a:r>
              <a:rPr lang="en-US" dirty="0" err="1"/>
              <a:t>PostGIS</a:t>
            </a:r>
            <a:r>
              <a:rPr lang="en-US" dirty="0"/>
              <a:t>.</a:t>
            </a:r>
            <a:br>
              <a:rPr lang="en-US" dirty="0"/>
            </a:br>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193</a:t>
            </a:fld>
            <a:endParaRPr lang="en-US"/>
          </a:p>
        </p:txBody>
      </p:sp>
    </p:spTree>
    <p:extLst>
      <p:ext uri="{BB962C8B-B14F-4D97-AF65-F5344CB8AC3E}">
        <p14:creationId xmlns:p14="http://schemas.microsoft.com/office/powerpoint/2010/main" val="325364448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This lecture will cover several </a:t>
            </a:r>
            <a:r>
              <a:rPr lang="en-US" dirty="0" err="1"/>
              <a:t>PostGIS</a:t>
            </a:r>
            <a:r>
              <a:rPr lang="en-US" dirty="0"/>
              <a:t> related topics that weren’t large enough to warrant their own lectures.</a:t>
            </a:r>
          </a:p>
          <a:p>
            <a:endParaRPr lang="en-US" dirty="0"/>
          </a:p>
          <a:p>
            <a:r>
              <a:rPr lang="en-US" dirty="0"/>
              <a:t>First we are going to talk about Spatial Indexing.  Indexing of database tables is an advanced topic that is beyond the scope of this course, however, you should understand conceptually what they are, why they are important, and how to create them.  Indexes essentially speed up searching operations the way an index in a book speeds up locating a topic.</a:t>
            </a:r>
          </a:p>
          <a:p>
            <a:endParaRPr lang="en-US" dirty="0"/>
          </a:p>
          <a:p>
            <a:r>
              <a:rPr lang="en-US" dirty="0"/>
              <a:t>&lt;click&gt;Consider the following set of pipelines.  Each one of these pipelines might have hundreds or thousands of vertices and determining whether they intersect each other would require comparing all the line segments in one line with all the line strings in all the other line segments in all the other lines.  Thus, without an index, the processing required for this operation grows exponentially with the total number of line segments in all the features in the table.</a:t>
            </a:r>
            <a:br>
              <a:rPr lang="en-US" dirty="0"/>
            </a:br>
            <a:endParaRPr lang="en-US" dirty="0"/>
          </a:p>
          <a:p>
            <a:r>
              <a:rPr lang="en-US" dirty="0"/>
              <a:t>&lt;click&gt;</a:t>
            </a:r>
          </a:p>
          <a:p>
            <a:r>
              <a:rPr lang="en-US" dirty="0"/>
              <a:t>You create a spatial index using a version of the create statement that we used to create an empty database table, except we use the INDEX keyword rather than Table.  Then we give the index a name, which can be anything, however it’s a good convention to include the name of the table and the field or fields in the index and a suffix of </a:t>
            </a:r>
            <a:r>
              <a:rPr lang="en-US" dirty="0" err="1"/>
              <a:t>idx</a:t>
            </a:r>
            <a:r>
              <a:rPr lang="en-US" dirty="0"/>
              <a:t> or something similar to indicate that it is an index. The index name is followed by the ON keyword and the name of the table being indexed and, in parentheses the field, or expression of fields, on which the index is based.  </a:t>
            </a:r>
            <a:br>
              <a:rPr lang="en-US" dirty="0"/>
            </a:br>
            <a:br>
              <a:rPr lang="en-US" dirty="0"/>
            </a:br>
            <a:r>
              <a:rPr lang="en-US" dirty="0"/>
              <a:t>For spatial indexes we must also specify the method of indexing with the USING GIST keywords between the table name and the field name.</a:t>
            </a:r>
            <a:br>
              <a:rPr lang="en-US" dirty="0"/>
            </a:br>
            <a:br>
              <a:rPr lang="en-US" dirty="0"/>
            </a:br>
            <a:r>
              <a:rPr lang="en-US" dirty="0"/>
              <a:t>&lt;click&gt;</a:t>
            </a:r>
          </a:p>
          <a:p>
            <a:r>
              <a:rPr lang="en-US" dirty="0"/>
              <a:t>Spatial indexes are based on the concept of a bounding box.  In the index, each geometry, which may contain thousands of vertices, is replaced by its bounding box which contains only 4 vertices and thus the number of comparisons is much smaller. In order for the geometries to even be considered to be compared their bounding boxes must meet the specified criteria.  In order for two lines to intersect, their bounding boxes must intersect.</a:t>
            </a:r>
            <a:br>
              <a:rPr lang="en-US" dirty="0"/>
            </a:br>
            <a:br>
              <a:rPr lang="en-US" dirty="0"/>
            </a:br>
            <a:r>
              <a:rPr lang="en-US" dirty="0"/>
              <a:t>&lt;click&gt;</a:t>
            </a:r>
            <a:br>
              <a:rPr lang="en-US" dirty="0"/>
            </a:br>
            <a:r>
              <a:rPr lang="en-US" dirty="0"/>
              <a:t>In our pipeline example, the purple pipeline no longer has to be compared line segment by line segment with all the other pipelines, it only has to be compared with red pipeline because that is the only one whose bounding box intersects the bounding box of the purple pipeline.  This initial comparison is much faster and even though it doesn’t eliminate the possibility that bounding boxes may intersect without the pipelines intersecting, it greatly reduces the number of comparisons to be made.</a:t>
            </a:r>
            <a:br>
              <a:rPr lang="en-US" dirty="0"/>
            </a:br>
            <a:br>
              <a:rPr lang="en-US" dirty="0"/>
            </a:br>
            <a:r>
              <a:rPr lang="en-US" dirty="0"/>
              <a:t>&lt;click&gt;</a:t>
            </a:r>
          </a:p>
          <a:p>
            <a:r>
              <a:rPr lang="en-US" dirty="0"/>
              <a:t>The VACCUM ANALYZE SQL statement combines two separate database maintenance operations.  VACCUM cleans out the space used up by deleted records in the database and ANALYZE collects statistics on a tables contents that the SQL engine uses to determine the best way to execute a SQL statement.  Remember we said that SQL is a declarative language which means we don’t tell it step by step how to perform an operation. Rather we declare what we want and allow it to determine the best way to give us that result.  In most SQL statements with even a moderate degree of complexity there are several potential ways to achieve the same result.  The statistics created by the ANALYZE command are used to determine the most efficient way and thus its beneficial to keep these up to date.  It is a good idea to run this command occasionally, more frequently with database tables that are updated frequently, and especially after large update and delete operations.</a:t>
            </a:r>
            <a:br>
              <a:rPr lang="en-US" dirty="0"/>
            </a:br>
            <a:br>
              <a:rPr lang="en-US" dirty="0"/>
            </a:br>
            <a:r>
              <a:rPr lang="en-US" dirty="0"/>
              <a:t>&lt;click&gt;</a:t>
            </a:r>
          </a:p>
          <a:p>
            <a:r>
              <a:rPr lang="en-US" dirty="0"/>
              <a:t>Most </a:t>
            </a:r>
            <a:r>
              <a:rPr lang="en-US" dirty="0" err="1"/>
              <a:t>PostGIS</a:t>
            </a:r>
            <a:r>
              <a:rPr lang="en-US" dirty="0"/>
              <a:t> spatial functions will take advantage of spatial indexes if they are available. If you want to make sure that your query is using the index you can use the EXPLAIN ANALYZE statement with your SQL statement to see exactly how the statement is going to be executed step by step.  This is far beyond the scope of this course so you’ll have to do some research on your own, however, if you are having performance issues on your web site with a specific query that you think should be running faster than it is, this is the place to start.  There may be ways to optimize your query in such a way that it uses indexes more efficiently.  In web development, this is especially important as users, potentially many users, will probably be using the same query with only minor changes, over and over and thus it is worth ensuring that each query is optimized to the greatest extent possible.</a:t>
            </a:r>
          </a:p>
          <a:p>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194</a:t>
            </a:fld>
            <a:endParaRPr lang="en-US"/>
          </a:p>
        </p:txBody>
      </p:sp>
    </p:spTree>
    <p:extLst>
      <p:ext uri="{BB962C8B-B14F-4D97-AF65-F5344CB8AC3E}">
        <p14:creationId xmlns:p14="http://schemas.microsoft.com/office/powerpoint/2010/main" val="403228265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topic we need to discuss further is how to get your GIS data into </a:t>
            </a:r>
            <a:r>
              <a:rPr lang="en-US" dirty="0" err="1"/>
              <a:t>PostGIS</a:t>
            </a:r>
            <a:r>
              <a:rPr lang="en-US" dirty="0"/>
              <a:t> in the first place.  There are several options available.</a:t>
            </a:r>
          </a:p>
          <a:p>
            <a:endParaRPr lang="en-US" dirty="0"/>
          </a:p>
          <a:p>
            <a:r>
              <a:rPr lang="en-US" dirty="0"/>
              <a:t>&lt;click&gt;</a:t>
            </a:r>
          </a:p>
          <a:p>
            <a:r>
              <a:rPr lang="en-US" dirty="0"/>
              <a:t>There are several command line utilities available. The advantage of command line utilities is that they can be automated easily with a batch file or shell command if you need them to run on a regular basis.  For instance to update the data on your web site with live data being modified regularly in ArcGIS.</a:t>
            </a:r>
            <a:br>
              <a:rPr lang="en-US" dirty="0"/>
            </a:br>
            <a:br>
              <a:rPr lang="en-US" dirty="0"/>
            </a:br>
            <a:r>
              <a:rPr lang="en-US" dirty="0"/>
              <a:t>&lt;click&gt;</a:t>
            </a:r>
          </a:p>
          <a:p>
            <a:r>
              <a:rPr lang="en-US" dirty="0"/>
              <a:t>Most installations of </a:t>
            </a:r>
            <a:r>
              <a:rPr lang="en-US" dirty="0" err="1"/>
              <a:t>PostGIS</a:t>
            </a:r>
            <a:r>
              <a:rPr lang="en-US" dirty="0"/>
              <a:t> come with a command line utility called shp2pgsql that will load a shapefile into a </a:t>
            </a:r>
            <a:r>
              <a:rPr lang="en-US" dirty="0" err="1"/>
              <a:t>postGIS</a:t>
            </a:r>
            <a:r>
              <a:rPr lang="en-US" dirty="0"/>
              <a:t> database table.</a:t>
            </a:r>
            <a:br>
              <a:rPr lang="en-US" dirty="0"/>
            </a:br>
            <a:br>
              <a:rPr lang="en-US" dirty="0"/>
            </a:br>
            <a:r>
              <a:rPr lang="en-US" dirty="0"/>
              <a:t>&lt;click&gt;</a:t>
            </a:r>
          </a:p>
          <a:p>
            <a:r>
              <a:rPr lang="en-US" dirty="0"/>
              <a:t>Ogr2ogr is another command line utility that can import and export vector data from many formats, including ESRI </a:t>
            </a:r>
            <a:r>
              <a:rPr lang="en-US" dirty="0" err="1"/>
              <a:t>ArcSDE</a:t>
            </a:r>
            <a:r>
              <a:rPr lang="en-US" dirty="0"/>
              <a:t> and File geodatabase formats. If your data is not already in shapefiles this is worth exploring as shapefiles have a 10 character limit on field names and thus using them as an intermediate step in importing spatial data is not only time consuming but will truncate database fields names over 10 characters.</a:t>
            </a:r>
          </a:p>
          <a:p>
            <a:endParaRPr lang="en-US" dirty="0"/>
          </a:p>
          <a:p>
            <a:r>
              <a:rPr lang="en-US" dirty="0"/>
              <a:t>&lt;click&gt;</a:t>
            </a:r>
          </a:p>
          <a:p>
            <a:r>
              <a:rPr lang="en-US" dirty="0"/>
              <a:t>Raster2pgsql is a utility that is included with some installs of </a:t>
            </a:r>
            <a:r>
              <a:rPr lang="en-US" dirty="0" err="1"/>
              <a:t>PostGIS</a:t>
            </a:r>
            <a:r>
              <a:rPr lang="en-US" dirty="0"/>
              <a:t> that will load a raster in any GDAL supported format into a </a:t>
            </a:r>
            <a:r>
              <a:rPr lang="en-US" dirty="0" err="1"/>
              <a:t>postGIS</a:t>
            </a:r>
            <a:r>
              <a:rPr lang="en-US" dirty="0"/>
              <a:t> database.</a:t>
            </a:r>
          </a:p>
          <a:p>
            <a:endParaRPr lang="en-US" dirty="0"/>
          </a:p>
          <a:p>
            <a:r>
              <a:rPr lang="en-US" dirty="0"/>
              <a:t>&lt;click&gt;</a:t>
            </a:r>
          </a:p>
          <a:p>
            <a:r>
              <a:rPr lang="en-US" dirty="0"/>
              <a:t>Or you can skip the middleman and use GDAL itself from the command line to load raster data.  It should be noted that GDAL and OGR are very mature technologies. In fact, many if not most GIS and image processing software use the GDAL libraries on the backend for dealing with raster data. This includes ESRI, ENVI, ERDAS, and QGIS.</a:t>
            </a:r>
          </a:p>
          <a:p>
            <a:endParaRPr lang="en-US" dirty="0"/>
          </a:p>
          <a:p>
            <a:r>
              <a:rPr lang="en-US" dirty="0"/>
              <a:t>&lt;click&gt;</a:t>
            </a:r>
          </a:p>
          <a:p>
            <a:r>
              <a:rPr lang="en-US" dirty="0"/>
              <a:t>The boundless distribution of </a:t>
            </a:r>
            <a:r>
              <a:rPr lang="en-US" dirty="0" err="1"/>
              <a:t>PostGIS</a:t>
            </a:r>
            <a:r>
              <a:rPr lang="en-US" dirty="0"/>
              <a:t> comes with a program called </a:t>
            </a:r>
            <a:r>
              <a:rPr lang="en-US" dirty="0" err="1"/>
              <a:t>pgShapeLoader</a:t>
            </a:r>
            <a:r>
              <a:rPr lang="en-US" dirty="0"/>
              <a:t> which is basically a graphical user interface to the shp2pgsql and pgsql2shp programs.</a:t>
            </a:r>
          </a:p>
          <a:p>
            <a:endParaRPr lang="en-US" dirty="0"/>
          </a:p>
          <a:p>
            <a:r>
              <a:rPr lang="en-US" dirty="0"/>
              <a:t>&lt;click&gt;</a:t>
            </a:r>
          </a:p>
          <a:p>
            <a:r>
              <a:rPr lang="en-US" dirty="0"/>
              <a:t>QGIS allows importing several different data types into </a:t>
            </a:r>
            <a:r>
              <a:rPr lang="en-US" dirty="0" err="1"/>
              <a:t>PostGIS</a:t>
            </a:r>
            <a:r>
              <a:rPr lang="en-US" dirty="0"/>
              <a:t> tables.  This is essentially a GUI to the ogr2ogr utility as that is what QGIS uses on the backend to import data.</a:t>
            </a:r>
          </a:p>
          <a:p>
            <a:endParaRPr lang="en-US" dirty="0"/>
          </a:p>
          <a:p>
            <a:r>
              <a:rPr lang="en-US" dirty="0"/>
              <a:t>&lt;click&gt;</a:t>
            </a:r>
          </a:p>
          <a:p>
            <a:r>
              <a:rPr lang="en-US" dirty="0"/>
              <a:t>There is also a QGIS plug-in that called Load Raster to </a:t>
            </a:r>
            <a:r>
              <a:rPr lang="en-US" dirty="0" err="1"/>
              <a:t>PostGIS</a:t>
            </a:r>
            <a:r>
              <a:rPr lang="en-US" dirty="0"/>
              <a:t> plug-in that again, is basically a GUI to the GDAL libraries.</a:t>
            </a:r>
            <a:br>
              <a:rPr lang="en-US" dirty="0"/>
            </a:br>
            <a:br>
              <a:rPr lang="en-US" dirty="0"/>
            </a:br>
            <a:r>
              <a:rPr lang="en-US" dirty="0"/>
              <a:t>&lt;click&gt;</a:t>
            </a:r>
          </a:p>
          <a:p>
            <a:r>
              <a:rPr lang="en-US" dirty="0"/>
              <a:t>Finally there is a commercial package called FME or Feature Manipulation Engine that can translate between a large variety of formats as well. Its not cheap but I’ve heard that it works very well.  It does come available as a 30-day trial if you want to test it out. I’m not sure if there are any limits associated with that trial.</a:t>
            </a:r>
          </a:p>
          <a:p>
            <a:endParaRPr lang="en-US" dirty="0"/>
          </a:p>
          <a:p>
            <a:r>
              <a:rPr lang="en-US" dirty="0"/>
              <a:t>So there are many options available.  My recommendation would be downloading and getting familiar with QGIS to anyone getting involved in open source GIS technologies, if for no other reason than to translate between data formats. But if for some reason you need to automate the process or have a format that can’t be loaded into QGIS then try the command line utilities or FME.</a:t>
            </a:r>
            <a:br>
              <a:rPr lang="en-US" dirty="0"/>
            </a:br>
            <a:br>
              <a:rPr lang="en-US" dirty="0"/>
            </a:br>
            <a:r>
              <a:rPr lang="en-US" dirty="0"/>
              <a:t>OK, in the next lecture we will look at a few examples of SQL statements using </a:t>
            </a:r>
            <a:r>
              <a:rPr lang="en-US" dirty="0" err="1"/>
              <a:t>PostGIS</a:t>
            </a:r>
            <a:r>
              <a:rPr lang="en-US" dirty="0"/>
              <a:t> utilities. We’ve already seen some in previous examples. It won’t be a comprehensive coverage by any means but it should motivate your thinking about how to integrate and perform spatial analysis with </a:t>
            </a:r>
            <a:r>
              <a:rPr lang="en-US" dirty="0" err="1"/>
              <a:t>PostGIS</a:t>
            </a:r>
            <a:r>
              <a:rPr lang="en-US" dirty="0"/>
              <a:t>.  We’ll see you in the next lecture.</a:t>
            </a:r>
          </a:p>
        </p:txBody>
      </p:sp>
      <p:sp>
        <p:nvSpPr>
          <p:cNvPr id="4" name="Slide Number Placeholder 3"/>
          <p:cNvSpPr>
            <a:spLocks noGrp="1"/>
          </p:cNvSpPr>
          <p:nvPr>
            <p:ph type="sldNum" sz="quarter" idx="10"/>
          </p:nvPr>
        </p:nvSpPr>
        <p:spPr/>
        <p:txBody>
          <a:bodyPr/>
          <a:lstStyle/>
          <a:p>
            <a:fld id="{BB85BC90-5713-4429-9969-706ED764BD87}" type="slidenum">
              <a:rPr lang="en-US" smtClean="0"/>
              <a:t>195</a:t>
            </a:fld>
            <a:endParaRPr lang="en-US"/>
          </a:p>
        </p:txBody>
      </p:sp>
    </p:spTree>
    <p:extLst>
      <p:ext uri="{BB962C8B-B14F-4D97-AF65-F5344CB8AC3E}">
        <p14:creationId xmlns:p14="http://schemas.microsoft.com/office/powerpoint/2010/main" val="109368498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will look at a few examples of using </a:t>
            </a:r>
            <a:r>
              <a:rPr lang="en-US" dirty="0" err="1"/>
              <a:t>PostGIS</a:t>
            </a:r>
            <a:r>
              <a:rPr lang="en-US" dirty="0"/>
              <a:t> functions in SQL SELECT statements. It is by no means a complete treatment but it should help motivate your thinking on what is possible. </a:t>
            </a:r>
          </a:p>
          <a:p>
            <a:endParaRPr lang="en-US" dirty="0"/>
          </a:p>
          <a:p>
            <a:r>
              <a:rPr lang="en-US" dirty="0"/>
              <a:t>We’ll start with some examples of what you can do with just a single table.</a:t>
            </a:r>
          </a:p>
          <a:p>
            <a:endParaRPr lang="en-US" dirty="0"/>
          </a:p>
          <a:p>
            <a:r>
              <a:rPr lang="en-US" dirty="0"/>
              <a:t>&lt;click&gt;</a:t>
            </a:r>
          </a:p>
          <a:p>
            <a:r>
              <a:rPr lang="en-US" dirty="0"/>
              <a:t>One common but important task is to output a table containing latitude and longitude of point data.  In ArcGIS you would need to create two new columns and perform a geometry calculator operation on each.  In </a:t>
            </a:r>
            <a:r>
              <a:rPr lang="en-US" dirty="0" err="1"/>
              <a:t>PostGIS</a:t>
            </a:r>
            <a:r>
              <a:rPr lang="en-US" dirty="0"/>
              <a:t> you simply use the ST_Y and ST_X functions. And if you wanted the coordinates in a different spatial reference system you can simply transform the geometry prior to calling the ST_X and ST_Y functions. No need to create new columns, change the map coordinate system, recalculate, etc.</a:t>
            </a:r>
            <a:br>
              <a:rPr lang="en-US" dirty="0"/>
            </a:br>
            <a:br>
              <a:rPr lang="en-US" dirty="0"/>
            </a:br>
            <a:r>
              <a:rPr lang="en-US" dirty="0"/>
              <a:t>&lt;click&gt;</a:t>
            </a:r>
          </a:p>
          <a:p>
            <a:r>
              <a:rPr lang="en-US" dirty="0"/>
              <a:t>Or suppose you are supplied a latitude and longitude by the user, possibly by clicking on a leaflet map, and you want to see all the nests within 2 miles.  You use the </a:t>
            </a:r>
            <a:r>
              <a:rPr lang="en-US" dirty="0" err="1"/>
              <a:t>ST_FromText</a:t>
            </a:r>
            <a:r>
              <a:rPr lang="en-US" dirty="0"/>
              <a:t> function to create a </a:t>
            </a:r>
            <a:r>
              <a:rPr lang="en-US" dirty="0" err="1"/>
              <a:t>PostGIS</a:t>
            </a:r>
            <a:r>
              <a:rPr lang="en-US" dirty="0"/>
              <a:t> point geometry from those coordinates, this is the part in red, and you use that geometry as one of the inputs to a </a:t>
            </a:r>
            <a:r>
              <a:rPr lang="en-US" dirty="0" err="1"/>
              <a:t>Dwithin</a:t>
            </a:r>
            <a:r>
              <a:rPr lang="en-US" dirty="0"/>
              <a:t> function. The other input will be the geometry of the record in the nest table and a </a:t>
            </a:r>
            <a:r>
              <a:rPr lang="en-US" dirty="0" err="1"/>
              <a:t>sitance</a:t>
            </a:r>
            <a:r>
              <a:rPr lang="en-US" dirty="0"/>
              <a:t>, in this case 3218 meters, which equals 2 miles. So this where clause limits the selection to those that are within 2 miles of the point.</a:t>
            </a:r>
            <a:br>
              <a:rPr lang="en-US" dirty="0"/>
            </a:br>
            <a:br>
              <a:rPr lang="en-US" dirty="0"/>
            </a:br>
            <a:r>
              <a:rPr lang="en-US" dirty="0"/>
              <a:t>&lt;click&gt;</a:t>
            </a:r>
          </a:p>
          <a:p>
            <a:r>
              <a:rPr lang="en-US" dirty="0"/>
              <a:t>Or maybe you just want to see the 5 closest nests to a given point with a one mile buffer around each.  We can calculate the distance from each nest to the specified point using the </a:t>
            </a:r>
            <a:r>
              <a:rPr lang="en-US" dirty="0" err="1"/>
              <a:t>ST_Distance</a:t>
            </a:r>
            <a:r>
              <a:rPr lang="en-US" dirty="0"/>
              <a:t> function and sort the results by distance from highest to lowest.  We haven’t discussed the LIMIT clause yet but it tells the database to only return the first 5 records. Since we are sorting on distance this means it will return the 5 closest.  You can create buffers by calling the </a:t>
            </a:r>
            <a:r>
              <a:rPr lang="en-US" dirty="0" err="1"/>
              <a:t>ST_Buffer</a:t>
            </a:r>
            <a:r>
              <a:rPr lang="en-US" dirty="0"/>
              <a:t> function. All of this is done on the fly with no need to create a new table to store the buffered points.</a:t>
            </a:r>
          </a:p>
          <a:p>
            <a:endParaRPr lang="en-US" dirty="0"/>
          </a:p>
          <a:p>
            <a:r>
              <a:rPr lang="en-US" dirty="0"/>
              <a:t>&lt;click&gt;</a:t>
            </a:r>
          </a:p>
          <a:p>
            <a:r>
              <a:rPr lang="en-US" dirty="0"/>
              <a:t>Or perhaps you want to see a summary table summarizing the total length for each category of pipeline.  In ArcGIS you would need to add a new field, use the geometry calculator to add the length of the pipeline to each record, and create a summary table using the summarize field command.  With </a:t>
            </a:r>
            <a:r>
              <a:rPr lang="en-US" dirty="0" err="1"/>
              <a:t>PostGIS</a:t>
            </a:r>
            <a:r>
              <a:rPr lang="en-US" dirty="0"/>
              <a:t>, it is simply a SQL statement, done on the fly with no need to create a new file on disk.  You use the group by clause to summarize by pipeline category and the sum summary function to calculate the total length by category.</a:t>
            </a:r>
          </a:p>
          <a:p>
            <a:endParaRPr lang="en-US" dirty="0"/>
          </a:p>
          <a:p>
            <a:r>
              <a:rPr lang="en-US" dirty="0"/>
              <a:t>&lt;click&gt;</a:t>
            </a:r>
          </a:p>
          <a:p>
            <a:r>
              <a:rPr lang="en-US" dirty="0"/>
              <a:t>Or you could use the same approach to calculate the area of a 50 meter ROW around the pipeline by first buffering each pipeline and then calculating the area of the buffer and summing the area by category</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196</a:t>
            </a:fld>
            <a:endParaRPr lang="en-US"/>
          </a:p>
        </p:txBody>
      </p:sp>
    </p:spTree>
    <p:extLst>
      <p:ext uri="{BB962C8B-B14F-4D97-AF65-F5344CB8AC3E}">
        <p14:creationId xmlns:p14="http://schemas.microsoft.com/office/powerpoint/2010/main" val="3347019178"/>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table selects are a little more complex but they really unleash the power of using </a:t>
            </a:r>
            <a:r>
              <a:rPr lang="en-US" dirty="0" err="1"/>
              <a:t>PostGIS</a:t>
            </a:r>
            <a:r>
              <a:rPr lang="en-US" dirty="0"/>
              <a:t> for spatial analysis.</a:t>
            </a:r>
          </a:p>
          <a:p>
            <a:endParaRPr lang="en-US" dirty="0"/>
          </a:p>
          <a:p>
            <a:r>
              <a:rPr lang="en-US" dirty="0"/>
              <a:t>&lt;click&gt;</a:t>
            </a:r>
          </a:p>
          <a:p>
            <a:r>
              <a:rPr lang="en-US" dirty="0"/>
              <a:t>Going back to our theoretical example, which we’ve seen before but it can’t hurt to reinforce the concept.  Suppose we wanted to see which pipelines had an active raptor nest within one mile, we would set the join condition to be the distance between the pipeline and raptor nest is less than one mile. And we do that using the </a:t>
            </a:r>
            <a:r>
              <a:rPr lang="en-US" dirty="0" err="1"/>
              <a:t>Dwithin</a:t>
            </a:r>
            <a:r>
              <a:rPr lang="en-US" dirty="0"/>
              <a:t> function which returns true if the distance between two geometries is less than the specified distance, and we use the WHERE clause to limit the results to Active nests.</a:t>
            </a:r>
          </a:p>
          <a:p>
            <a:endParaRPr lang="en-US" dirty="0"/>
          </a:p>
          <a:p>
            <a:r>
              <a:rPr lang="en-US" dirty="0"/>
              <a:t>&lt;click&gt;</a:t>
            </a:r>
          </a:p>
          <a:p>
            <a:r>
              <a:rPr lang="en-US" dirty="0"/>
              <a:t>Or suppose we had one table containing polygons representing the home ranges of individual animals and another table containing vegetation types and we wanted to see a list of vegetation classes present in each animals home range.  We simply join the home range and vegetation tables with a spatial join that returns true if the home range overlaps with the vegetation type.</a:t>
            </a:r>
          </a:p>
          <a:p>
            <a:endParaRPr lang="en-US" dirty="0"/>
          </a:p>
          <a:p>
            <a:r>
              <a:rPr lang="en-US" dirty="0"/>
              <a:t>&lt;click&gt;</a:t>
            </a:r>
          </a:p>
          <a:p>
            <a:r>
              <a:rPr lang="en-US" dirty="0"/>
              <a:t>More likely, however we would like quantitative information about both the number of acres of each vegetation type and the percentage of the home range composed by that vegetation.  In this case we can compute the intersection of the two geometries and calculate its area. Assuming its reported in square meters we also divide by 4045 to get the value reported in acres.  We can also divide the area of the intersection by the area of the entire home range to output the area as a percentage. </a:t>
            </a:r>
            <a:br>
              <a:rPr lang="en-US" dirty="0"/>
            </a:br>
            <a:endParaRPr lang="en-US" dirty="0"/>
          </a:p>
          <a:p>
            <a:r>
              <a:rPr lang="en-US" dirty="0"/>
              <a:t>&lt;click&gt;</a:t>
            </a:r>
            <a:br>
              <a:rPr lang="en-US" dirty="0"/>
            </a:br>
            <a:r>
              <a:rPr lang="en-US" dirty="0"/>
              <a:t>This is a bit simplistic because it assumes only one polygon of any given </a:t>
            </a:r>
            <a:r>
              <a:rPr lang="en-US" dirty="0" err="1"/>
              <a:t>vegeatation</a:t>
            </a:r>
            <a:r>
              <a:rPr lang="en-US" dirty="0"/>
              <a:t> class can be present in each home range.  As this is unlikely to be true you would probably want to sum both the acres and percent with a group by clause which is easy enough to do by adding the code in red.</a:t>
            </a:r>
          </a:p>
          <a:p>
            <a:endParaRPr lang="en-US" dirty="0"/>
          </a:p>
          <a:p>
            <a:r>
              <a:rPr lang="en-US" dirty="0"/>
              <a:t>I could keep going indefinitely but we have to draw the somewhere.  An important consideration is that none of these examples requires the creation of any intermediate files or the addition of any new fields to the database.  All are computed on the fly and this, to me is a huge advantage over the ArcGIS approach.</a:t>
            </a:r>
            <a:br>
              <a:rPr lang="en-US" dirty="0"/>
            </a:br>
            <a:br>
              <a:rPr lang="en-US" dirty="0"/>
            </a:br>
            <a:r>
              <a:rPr lang="en-US" dirty="0"/>
              <a:t>Another consideration is that if users get hung up on trying to do something and they just can’t figure it out, they can ask an expert and that expert can work out the proper query and simply send back the correct SQL statement in an email that the user can copy and paste into the query processor of whatever front-end they happen to be using.  There is no need to stand over the users shoulder and walk them through a complicated series of steps or worse, try to walk them through it by phone when they can’t even see what the user is doing.</a:t>
            </a:r>
          </a:p>
          <a:p>
            <a:endParaRPr lang="en-US" dirty="0"/>
          </a:p>
          <a:p>
            <a:r>
              <a:rPr lang="en-US" dirty="0"/>
              <a:t>This is the end of our lectures with new material.  Congratulations if you made it this far, hopefully you have a much better idea now how the internet works, especially with regards to geospatial applications.  There will be one final section which will be a demonstration of server side technologies.  We will be expanding the </a:t>
            </a:r>
            <a:r>
              <a:rPr lang="en-US" dirty="0" err="1"/>
              <a:t>mexico</a:t>
            </a:r>
            <a:r>
              <a:rPr lang="en-US" dirty="0"/>
              <a:t> city attractions example to allow individual users to add, modify, and delete attractions as well as perform some simple spatial analysis such as locating the attractions that are closest to them.  </a:t>
            </a:r>
          </a:p>
        </p:txBody>
      </p:sp>
      <p:sp>
        <p:nvSpPr>
          <p:cNvPr id="4" name="Slide Number Placeholder 3"/>
          <p:cNvSpPr>
            <a:spLocks noGrp="1"/>
          </p:cNvSpPr>
          <p:nvPr>
            <p:ph type="sldNum" sz="quarter" idx="10"/>
          </p:nvPr>
        </p:nvSpPr>
        <p:spPr/>
        <p:txBody>
          <a:bodyPr/>
          <a:lstStyle/>
          <a:p>
            <a:fld id="{BB85BC90-5713-4429-9969-706ED764BD87}" type="slidenum">
              <a:rPr lang="en-US" smtClean="0"/>
              <a:t>197</a:t>
            </a:fld>
            <a:endParaRPr lang="en-US"/>
          </a:p>
        </p:txBody>
      </p:sp>
    </p:spTree>
    <p:extLst>
      <p:ext uri="{BB962C8B-B14F-4D97-AF65-F5344CB8AC3E}">
        <p14:creationId xmlns:p14="http://schemas.microsoft.com/office/powerpoint/2010/main" val="36654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Javascript</a:t>
            </a:r>
            <a:r>
              <a:rPr lang="en-US" dirty="0"/>
              <a:t>, we write conditional statements like this.  &lt;click&gt; If a condition is met &lt;click&gt; then we execute the code within the curly brackets.  If the first condition is not met &lt;click&gt; then we can have a number of other conditions that we can test</a:t>
            </a:r>
            <a:r>
              <a:rPr lang="en-US" baseline="0" dirty="0"/>
              <a:t> using the </a:t>
            </a:r>
            <a:r>
              <a:rPr lang="en-US" baseline="0" dirty="0" err="1"/>
              <a:t>elseif</a:t>
            </a:r>
            <a:r>
              <a:rPr lang="en-US" baseline="0" dirty="0"/>
              <a:t> statements. &lt;click&gt; And finally if none of those conditions are met we can run the code in the else code block.  If you’ve programmed in C or Java or PHP then this structure for conditional statements probably is very familiar to you.  If you’re used to Visual Basic or Python, as a lot of GIS programmers are, then the curly bracket syntax probably looks odd, but the if and else statements ring a bell. But trust me, its quite simple and will become second hat very soon.</a:t>
            </a:r>
          </a:p>
          <a:p>
            <a:endParaRPr lang="en-US" baseline="0" dirty="0"/>
          </a:p>
          <a:p>
            <a:r>
              <a:rPr lang="en-US" baseline="0" dirty="0"/>
              <a:t>&lt;click&gt; What exactly do we mean by a condition? &lt;click&gt; A condition is any statement that will always evaluate to true or false.</a:t>
            </a:r>
          </a:p>
          <a:p>
            <a:endParaRPr lang="en-US" baseline="0" dirty="0"/>
          </a:p>
          <a:p>
            <a:r>
              <a:rPr lang="en-US" baseline="0" dirty="0"/>
              <a:t>&lt;click&gt; So for example, the statement </a:t>
            </a:r>
            <a:r>
              <a:rPr lang="en-US" baseline="0" dirty="0" err="1"/>
              <a:t>document.title</a:t>
            </a:r>
            <a:r>
              <a:rPr lang="en-US" baseline="0" dirty="0"/>
              <a:t>=“My Page” can only be true or false. It is or it isn’t.</a:t>
            </a:r>
          </a:p>
          <a:p>
            <a:endParaRPr lang="en-US" baseline="0" dirty="0"/>
          </a:p>
          <a:p>
            <a:r>
              <a:rPr lang="en-US" baseline="0" dirty="0"/>
              <a:t>&lt;click&gt;The value of the child Elements property of the body element can only be greater than 4 or not greater than 4. true or false.</a:t>
            </a:r>
          </a:p>
          <a:p>
            <a:endParaRPr lang="en-US" baseline="0" dirty="0"/>
          </a:p>
          <a:p>
            <a:r>
              <a:rPr lang="en-US" baseline="0" dirty="0"/>
              <a:t>&lt;click&gt;And some properties are actually Boolean properties. That means that they actually can only hold a value of true or false and we can just reference these directly.  For instance the </a:t>
            </a:r>
            <a:r>
              <a:rPr lang="en-US" baseline="0" dirty="0" err="1"/>
              <a:t>shiftKey</a:t>
            </a:r>
            <a:r>
              <a:rPr lang="en-US" baseline="0" dirty="0"/>
              <a:t> property of the </a:t>
            </a:r>
            <a:r>
              <a:rPr lang="en-US" baseline="0" dirty="0" err="1"/>
              <a:t>mouseevent</a:t>
            </a:r>
            <a:r>
              <a:rPr lang="en-US" baseline="0" dirty="0"/>
              <a:t> object is either true if the shift key was held down while the mouse event occurred or false if it wasn’t. In this case we don’t need an = sign or &gt; sign.  The = sign, greater than </a:t>
            </a:r>
            <a:r>
              <a:rPr lang="en-US" baseline="0" dirty="0" err="1"/>
              <a:t>etc</a:t>
            </a:r>
            <a:r>
              <a:rPr lang="en-US" baseline="0" dirty="0"/>
              <a:t> are known as logical operators because they always mean that a statement will return true or false.</a:t>
            </a:r>
            <a:br>
              <a:rPr lang="en-US" baseline="0" dirty="0"/>
            </a:br>
            <a:br>
              <a:rPr lang="en-US" baseline="0" dirty="0"/>
            </a:br>
            <a:r>
              <a:rPr lang="en-US" baseline="0" dirty="0"/>
              <a:t>Incidentally in JavaScript you need to use a double = sign as a logical operator for comparing two values.  A single equal sign is an assignment operator and would actually assign the string My page to </a:t>
            </a:r>
            <a:r>
              <a:rPr lang="en-US" baseline="0" dirty="0" err="1"/>
              <a:t>document.title</a:t>
            </a:r>
            <a:r>
              <a:rPr lang="en-US" baseline="0" dirty="0"/>
              <a:t> instead of comparing them to see if they were equal.</a:t>
            </a:r>
          </a:p>
          <a:p>
            <a:endParaRPr lang="en-US" baseline="0" dirty="0"/>
          </a:p>
          <a:p>
            <a:r>
              <a:rPr lang="en-US" baseline="0" dirty="0"/>
              <a:t>&lt;click&gt;</a:t>
            </a:r>
          </a:p>
          <a:p>
            <a:r>
              <a:rPr lang="en-US" baseline="0" dirty="0" err="1"/>
              <a:t>Javascript</a:t>
            </a:r>
            <a:r>
              <a:rPr lang="en-US" baseline="0" dirty="0"/>
              <a:t> also as a not = operator &lt;click&gt; formed by an explanation point and an equal sign.  If you wanted the conditional statement to be </a:t>
            </a:r>
            <a:r>
              <a:rPr lang="en-US" baseline="0" dirty="0" err="1"/>
              <a:t>document.title</a:t>
            </a:r>
            <a:r>
              <a:rPr lang="en-US" baseline="0" dirty="0"/>
              <a:t> is not = to “My Page” you would write it this way.</a:t>
            </a:r>
          </a:p>
          <a:p>
            <a:endParaRPr lang="en-US" baseline="0" dirty="0"/>
          </a:p>
          <a:p>
            <a:r>
              <a:rPr lang="en-US" dirty="0"/>
              <a:t>OK. I’ll stop here and in the next lecture we will see how to actually translate that pseudo code representing what we want to do into valid </a:t>
            </a:r>
            <a:r>
              <a:rPr lang="en-US" dirty="0" err="1"/>
              <a:t>javascript</a:t>
            </a:r>
            <a:r>
              <a:rPr lang="en-US" dirty="0"/>
              <a:t> that will actually do it.</a:t>
            </a:r>
          </a:p>
        </p:txBody>
      </p:sp>
      <p:sp>
        <p:nvSpPr>
          <p:cNvPr id="4" name="Slide Number Placeholder 3"/>
          <p:cNvSpPr>
            <a:spLocks noGrp="1"/>
          </p:cNvSpPr>
          <p:nvPr>
            <p:ph type="sldNum" sz="quarter" idx="10"/>
          </p:nvPr>
        </p:nvSpPr>
        <p:spPr/>
        <p:txBody>
          <a:bodyPr/>
          <a:lstStyle/>
          <a:p>
            <a:fld id="{BB85BC90-5713-4429-9969-706ED764BD87}" type="slidenum">
              <a:rPr lang="en-US" smtClean="0"/>
              <a:t>60</a:t>
            </a:fld>
            <a:endParaRPr lang="en-US"/>
          </a:p>
        </p:txBody>
      </p:sp>
    </p:spTree>
    <p:extLst>
      <p:ext uri="{BB962C8B-B14F-4D97-AF65-F5344CB8AC3E}">
        <p14:creationId xmlns:p14="http://schemas.microsoft.com/office/powerpoint/2010/main" val="31079078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to the final section of this course. This section will be an example of using server side programming in web maps. </a:t>
            </a:r>
          </a:p>
          <a:p>
            <a:endParaRPr lang="en-US" dirty="0"/>
          </a:p>
          <a:p>
            <a:r>
              <a:rPr lang="en-US" dirty="0"/>
              <a:t>&lt;click&gt;</a:t>
            </a:r>
          </a:p>
          <a:p>
            <a:r>
              <a:rPr lang="en-US" dirty="0"/>
              <a:t>We will be modifying the Mexico City attraction application that we started at the end of the client side section to</a:t>
            </a:r>
          </a:p>
          <a:p>
            <a:endParaRPr lang="en-US" dirty="0"/>
          </a:p>
          <a:p>
            <a:r>
              <a:rPr lang="en-US" dirty="0"/>
              <a:t>&lt;click&gt;</a:t>
            </a:r>
          </a:p>
          <a:p>
            <a:r>
              <a:rPr lang="en-US" dirty="0"/>
              <a:t>Store the attractions data in a </a:t>
            </a:r>
            <a:r>
              <a:rPr lang="en-US" dirty="0" err="1"/>
              <a:t>PostGIS</a:t>
            </a:r>
            <a:r>
              <a:rPr lang="en-US" dirty="0"/>
              <a:t> table, rather than a </a:t>
            </a:r>
            <a:r>
              <a:rPr lang="en-US" dirty="0" err="1"/>
              <a:t>geoJSON</a:t>
            </a:r>
            <a:r>
              <a:rPr lang="en-US" dirty="0"/>
              <a:t> text file. This will give us the ability to use SQL queries to load data to the map.</a:t>
            </a:r>
          </a:p>
          <a:p>
            <a:endParaRPr lang="en-US" dirty="0"/>
          </a:p>
          <a:p>
            <a:r>
              <a:rPr lang="en-US" dirty="0"/>
              <a:t>&lt;click&gt;</a:t>
            </a:r>
          </a:p>
          <a:p>
            <a:r>
              <a:rPr lang="en-US" dirty="0"/>
              <a:t>We also want to include functionality that will allow remote users to &lt;click&gt;add, &lt;click&gt;modify, and &lt;click&gt;delete attractions.  This is something that we absolutely need a server-side database for.  Everything else here would be possible with client-side technology, but in order to affect the underlying data in such a way that others people can see it requires a database server.</a:t>
            </a:r>
          </a:p>
          <a:p>
            <a:endParaRPr lang="en-US" dirty="0"/>
          </a:p>
          <a:p>
            <a:r>
              <a:rPr lang="en-US" dirty="0"/>
              <a:t>&lt;click&gt;</a:t>
            </a:r>
          </a:p>
          <a:p>
            <a:r>
              <a:rPr lang="en-US" dirty="0"/>
              <a:t>As our database of attractions gets larger, we will want the ability to filter attractions by category, just to help find things a little bit easier.</a:t>
            </a:r>
          </a:p>
          <a:p>
            <a:endParaRPr lang="en-US" dirty="0"/>
          </a:p>
          <a:p>
            <a:r>
              <a:rPr lang="en-US" dirty="0"/>
              <a:t>&lt;click&gt;</a:t>
            </a:r>
          </a:p>
          <a:p>
            <a:r>
              <a:rPr lang="en-US" dirty="0"/>
              <a:t>And, in order to demonstrate a little of the spatial analysis capabilities of </a:t>
            </a:r>
            <a:r>
              <a:rPr lang="en-US" dirty="0" err="1"/>
              <a:t>PostGIS</a:t>
            </a:r>
            <a:r>
              <a:rPr lang="en-US" dirty="0"/>
              <a:t> we will add the ability to find the attractions closest to a point clicked on the map.</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198</a:t>
            </a:fld>
            <a:endParaRPr lang="en-US"/>
          </a:p>
        </p:txBody>
      </p:sp>
    </p:spTree>
    <p:extLst>
      <p:ext uri="{BB962C8B-B14F-4D97-AF65-F5344CB8AC3E}">
        <p14:creationId xmlns:p14="http://schemas.microsoft.com/office/powerpoint/2010/main" val="95913756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add any new functionality, however, we need to do some things to set up our database and modify the existing program to use it.</a:t>
            </a:r>
          </a:p>
          <a:p>
            <a:endParaRPr lang="en-US" dirty="0"/>
          </a:p>
          <a:p>
            <a:r>
              <a:rPr lang="en-US" dirty="0"/>
              <a:t>&lt;click&gt;</a:t>
            </a:r>
          </a:p>
          <a:p>
            <a:r>
              <a:rPr lang="en-US" dirty="0"/>
              <a:t>The first thing we need to do is create a new database, specific for this application.</a:t>
            </a:r>
          </a:p>
          <a:p>
            <a:endParaRPr lang="en-US" dirty="0"/>
          </a:p>
          <a:p>
            <a:r>
              <a:rPr lang="en-US" dirty="0"/>
              <a:t>&lt;click&gt;</a:t>
            </a:r>
          </a:p>
          <a:p>
            <a:r>
              <a:rPr lang="en-US" dirty="0"/>
              <a:t>Next we need to add the data currently in the </a:t>
            </a:r>
            <a:r>
              <a:rPr lang="en-US" dirty="0" err="1"/>
              <a:t>GeoJSON</a:t>
            </a:r>
            <a:r>
              <a:rPr lang="en-US" dirty="0"/>
              <a:t> data file to the new </a:t>
            </a:r>
            <a:r>
              <a:rPr lang="en-US" dirty="0" err="1"/>
              <a:t>PostGIS</a:t>
            </a:r>
            <a:r>
              <a:rPr lang="en-US" dirty="0"/>
              <a:t> database that we just created.</a:t>
            </a:r>
          </a:p>
          <a:p>
            <a:endParaRPr lang="en-US" dirty="0"/>
          </a:p>
          <a:p>
            <a:r>
              <a:rPr lang="en-US" dirty="0"/>
              <a:t>&lt;click&gt;</a:t>
            </a:r>
          </a:p>
          <a:p>
            <a:r>
              <a:rPr lang="en-US" dirty="0"/>
              <a:t>We also need to add a category field to the attractions table so that we can use it for filtering the data.</a:t>
            </a:r>
          </a:p>
          <a:p>
            <a:endParaRPr lang="en-US" dirty="0"/>
          </a:p>
          <a:p>
            <a:r>
              <a:rPr lang="en-US" dirty="0"/>
              <a:t>&lt;click&gt;</a:t>
            </a:r>
          </a:p>
          <a:p>
            <a:r>
              <a:rPr lang="en-US" dirty="0"/>
              <a:t>And of course, we need to go through and populate the attractions field for the data that we already have.</a:t>
            </a:r>
          </a:p>
          <a:p>
            <a:endParaRPr lang="en-US" dirty="0"/>
          </a:p>
          <a:p>
            <a:r>
              <a:rPr lang="en-US" dirty="0"/>
              <a:t>&lt;click&gt; </a:t>
            </a:r>
          </a:p>
          <a:p>
            <a:r>
              <a:rPr lang="en-US" dirty="0"/>
              <a:t>And finally, we need to modify our web map application to load the attractions via an ajax call to the database rather than from a file.</a:t>
            </a:r>
          </a:p>
          <a:p>
            <a:endParaRPr lang="en-US" dirty="0"/>
          </a:p>
          <a:p>
            <a:r>
              <a:rPr lang="en-US" dirty="0"/>
              <a:t>So lets go through these steps one by one and setup our database.  Remember we can access our database many different ways through many different clients.  We’ll see examples of using a standalone GUI called </a:t>
            </a:r>
            <a:r>
              <a:rPr lang="en-US" dirty="0" err="1"/>
              <a:t>pgAdmin</a:t>
            </a:r>
            <a:r>
              <a:rPr lang="en-US" dirty="0"/>
              <a:t> III because this is what you’ll most likely use to manage your local database during development, well also see examples of using a web-based GUI called </a:t>
            </a:r>
            <a:r>
              <a:rPr lang="en-US" dirty="0" err="1"/>
              <a:t>phpPgAdmin</a:t>
            </a:r>
            <a:r>
              <a:rPr lang="en-US" dirty="0"/>
              <a:t> because this is what you will most likely use to manage your database once it is loaded to the remote server, and we’ll see examples of using QGIS as a client because this is what you will probably use to load and manage geospatial data.  Its good to have a variety of toolkits available.</a:t>
            </a:r>
          </a:p>
          <a:p>
            <a:endParaRPr lang="en-US" dirty="0"/>
          </a:p>
          <a:p>
            <a:r>
              <a:rPr lang="en-US" dirty="0"/>
              <a:t>I’m going to go to </a:t>
            </a:r>
            <a:r>
              <a:rPr lang="en-US" dirty="0" err="1"/>
              <a:t>pgAdmin</a:t>
            </a:r>
            <a:r>
              <a:rPr lang="en-US" dirty="0"/>
              <a:t> III through my windows start menu, and I’ll just double click on the </a:t>
            </a:r>
            <a:r>
              <a:rPr lang="en-US" dirty="0" err="1"/>
              <a:t>PostGIS</a:t>
            </a:r>
            <a:r>
              <a:rPr lang="en-US" dirty="0"/>
              <a:t> server to connect to it.  Then I can right click on the databases object and choose New database.  </a:t>
            </a:r>
          </a:p>
          <a:p>
            <a:endParaRPr lang="en-US" dirty="0"/>
          </a:p>
          <a:p>
            <a:r>
              <a:rPr lang="en-US" dirty="0"/>
              <a:t>Then I just need a name for the database, I’ll call it webmap101.  And I get to choose the owner I’ll pick joe from the dropdown list. These choices come from the list of users that have been assigned roles in the database.  </a:t>
            </a:r>
          </a:p>
          <a:p>
            <a:endParaRPr lang="en-US" dirty="0"/>
          </a:p>
          <a:p>
            <a:r>
              <a:rPr lang="en-US" dirty="0"/>
              <a:t>I can see there are other options available if I look through these tabs, but I’m going to stay with the defaults for everything.  SO I choose OK and I see that we now have a webmap101 database.  And if I expand it, and expand the schema object, I see that we have one schema, named public, which is the default.  And this schema has no functions.  That’s a clue to me that </a:t>
            </a:r>
            <a:r>
              <a:rPr lang="en-US" dirty="0" err="1"/>
              <a:t>PostGIS</a:t>
            </a:r>
            <a:r>
              <a:rPr lang="en-US" dirty="0"/>
              <a:t> has not been enabled in this database, otherwise we would see all the </a:t>
            </a:r>
            <a:r>
              <a:rPr lang="en-US" dirty="0" err="1"/>
              <a:t>postgis</a:t>
            </a:r>
            <a:r>
              <a:rPr lang="en-US" dirty="0"/>
              <a:t> functions here.</a:t>
            </a:r>
          </a:p>
          <a:p>
            <a:endParaRPr lang="en-US" dirty="0"/>
          </a:p>
          <a:p>
            <a:r>
              <a:rPr lang="en-US" dirty="0"/>
              <a:t>If I look up here I see there is an extensions object which has one extension. If I expand it I see that that extension is the </a:t>
            </a:r>
            <a:r>
              <a:rPr lang="en-US" dirty="0" err="1"/>
              <a:t>plpgsql</a:t>
            </a:r>
            <a:r>
              <a:rPr lang="en-US" dirty="0"/>
              <a:t> extension, which is a procedural programming language that you can use to create your own functions.  But we want to add the </a:t>
            </a:r>
            <a:r>
              <a:rPr lang="en-US" dirty="0" err="1"/>
              <a:t>postgis</a:t>
            </a:r>
            <a:r>
              <a:rPr lang="en-US" dirty="0"/>
              <a:t> extension, so how do we do that? Well, we can right click on the extensions object and select new extension and then choose </a:t>
            </a:r>
            <a:r>
              <a:rPr lang="en-US" dirty="0" err="1"/>
              <a:t>postgis</a:t>
            </a:r>
            <a:r>
              <a:rPr lang="en-US" dirty="0"/>
              <a:t> from the dropdown list of extensions.  And notice that there are other </a:t>
            </a:r>
            <a:r>
              <a:rPr lang="en-US" dirty="0" err="1"/>
              <a:t>postgis</a:t>
            </a:r>
            <a:r>
              <a:rPr lang="en-US" dirty="0"/>
              <a:t> extensions for topology and </a:t>
            </a:r>
            <a:r>
              <a:rPr lang="en-US" dirty="0" err="1"/>
              <a:t>pointcloud</a:t>
            </a:r>
            <a:r>
              <a:rPr lang="en-US" dirty="0"/>
              <a:t> data which we don’t need, but if YOU do, this is where you find them.</a:t>
            </a:r>
          </a:p>
          <a:p>
            <a:endParaRPr lang="en-US" dirty="0"/>
          </a:p>
          <a:p>
            <a:r>
              <a:rPr lang="en-US" dirty="0"/>
              <a:t>Now if we go back to the public schema and expand the functions object we see that there are over 1000 functions available to us, and this is mostly what </a:t>
            </a:r>
            <a:r>
              <a:rPr lang="en-US" dirty="0" err="1"/>
              <a:t>PostGIS</a:t>
            </a:r>
            <a:r>
              <a:rPr lang="en-US" dirty="0"/>
              <a:t> is.</a:t>
            </a:r>
            <a:br>
              <a:rPr lang="en-US" dirty="0"/>
            </a:br>
            <a:br>
              <a:rPr lang="en-US" dirty="0"/>
            </a:br>
            <a:r>
              <a:rPr lang="en-US" dirty="0"/>
              <a:t>So that is one option available to us.  Lets look at another.  In the browser I am going to go to localhost/</a:t>
            </a:r>
            <a:r>
              <a:rPr lang="en-US" dirty="0" err="1"/>
              <a:t>phpPgAdmin</a:t>
            </a:r>
            <a:r>
              <a:rPr lang="en-US" dirty="0"/>
              <a:t>.  This provides similar functionality as </a:t>
            </a:r>
            <a:r>
              <a:rPr lang="en-US" dirty="0" err="1"/>
              <a:t>pgAdmin</a:t>
            </a:r>
            <a:r>
              <a:rPr lang="en-US" dirty="0"/>
              <a:t>, but it is all written in PHP and runs in the browser.</a:t>
            </a:r>
            <a:br>
              <a:rPr lang="en-US" dirty="0"/>
            </a:br>
            <a:br>
              <a:rPr lang="en-US" dirty="0"/>
            </a:br>
            <a:r>
              <a:rPr lang="en-US" dirty="0"/>
              <a:t>I see my </a:t>
            </a:r>
            <a:r>
              <a:rPr lang="en-US" dirty="0" err="1"/>
              <a:t>postGIS</a:t>
            </a:r>
            <a:r>
              <a:rPr lang="en-US" dirty="0"/>
              <a:t> database available here, when I click it I am asked for credentials. These will be the same username and password that we use when connecting to the database using PHP. And then I see a list of databases that are available.  I’m going to create a new one by clicking this Create Database link.</a:t>
            </a:r>
            <a:br>
              <a:rPr lang="en-US" dirty="0"/>
            </a:br>
            <a:br>
              <a:rPr lang="en-US" dirty="0"/>
            </a:br>
            <a:r>
              <a:rPr lang="en-US" dirty="0"/>
              <a:t>I don’t have as many options as </a:t>
            </a:r>
            <a:r>
              <a:rPr lang="en-US" dirty="0" err="1"/>
              <a:t>Ihad</a:t>
            </a:r>
            <a:r>
              <a:rPr lang="en-US" dirty="0"/>
              <a:t> with </a:t>
            </a:r>
            <a:r>
              <a:rPr lang="en-US" dirty="0" err="1"/>
              <a:t>pgAdmin</a:t>
            </a:r>
            <a:r>
              <a:rPr lang="en-US" dirty="0"/>
              <a:t>. In fact all I am going to do is add the name, webmap102.  I don’t have to select the owner, because I have logged in so the user I logged in as will automatically be the owner.  I’m also going to select UTF-8 encoding, just to be safe.</a:t>
            </a:r>
          </a:p>
          <a:p>
            <a:endParaRPr lang="en-US" dirty="0"/>
          </a:p>
          <a:p>
            <a:r>
              <a:rPr lang="en-US" dirty="0"/>
              <a:t>Now if I expand the database here and the public schema I can see that, again, I have no functions, so no ability to use </a:t>
            </a:r>
            <a:r>
              <a:rPr lang="en-US" dirty="0" err="1"/>
              <a:t>POstGIS</a:t>
            </a:r>
            <a:r>
              <a:rPr lang="en-US" dirty="0"/>
              <a:t>.  This time I’m going to add </a:t>
            </a:r>
            <a:r>
              <a:rPr lang="en-US" dirty="0" err="1"/>
              <a:t>postgis</a:t>
            </a:r>
            <a:r>
              <a:rPr lang="en-US" dirty="0"/>
              <a:t> using a SQL command.  If I click on the database, I see in the menu bar an option for SQL and that will give me a textbox in which I can write SQL statements and submit them to the database.  I’m going to add the </a:t>
            </a:r>
            <a:r>
              <a:rPr lang="en-US" dirty="0" err="1"/>
              <a:t>postgis</a:t>
            </a:r>
            <a:r>
              <a:rPr lang="en-US" dirty="0"/>
              <a:t> extension with a SQL statement.  CREATE ETENSION </a:t>
            </a:r>
            <a:r>
              <a:rPr lang="en-US" dirty="0" err="1"/>
              <a:t>postgis</a:t>
            </a:r>
            <a:r>
              <a:rPr lang="en-US" dirty="0"/>
              <a:t>;  And I’m going to unclick this paginate results box.  That makes it easier to see the results of a query but it causes problems if your SQL isn’t a query that returns results.  And I see it has run with no errors and now if I expand the functions object in the </a:t>
            </a:r>
            <a:r>
              <a:rPr lang="en-US" dirty="0" err="1"/>
              <a:t>tbale</a:t>
            </a:r>
            <a:r>
              <a:rPr lang="en-US" dirty="0"/>
              <a:t> of contents I see there are again, 1050 </a:t>
            </a:r>
            <a:r>
              <a:rPr lang="en-US" dirty="0" err="1"/>
              <a:t>postgis</a:t>
            </a:r>
            <a:r>
              <a:rPr lang="en-US" dirty="0"/>
              <a:t> functions available.</a:t>
            </a:r>
            <a:br>
              <a:rPr lang="en-US" dirty="0"/>
            </a:br>
            <a:br>
              <a:rPr lang="en-US" dirty="0"/>
            </a:br>
            <a:r>
              <a:rPr lang="en-US" dirty="0"/>
              <a:t>So we have a database, how to we load data into it. TO do that we are going to use QGIS. We will load the </a:t>
            </a:r>
            <a:r>
              <a:rPr lang="en-US" dirty="0" err="1"/>
              <a:t>geoJSON</a:t>
            </a:r>
            <a:r>
              <a:rPr lang="en-US" dirty="0"/>
              <a:t> data file first.  Then we will create a connection to the </a:t>
            </a:r>
            <a:r>
              <a:rPr lang="en-US" dirty="0" err="1"/>
              <a:t>webmap</a:t>
            </a:r>
            <a:r>
              <a:rPr lang="en-US" dirty="0"/>
              <a:t> 101 database by right clicking </a:t>
            </a:r>
            <a:r>
              <a:rPr lang="en-US" dirty="0" err="1"/>
              <a:t>postGIS</a:t>
            </a:r>
            <a:r>
              <a:rPr lang="en-US" dirty="0"/>
              <a:t> and choosing new connection.</a:t>
            </a:r>
          </a:p>
          <a:p>
            <a:endParaRPr lang="en-US" dirty="0"/>
          </a:p>
          <a:p>
            <a:r>
              <a:rPr lang="en-US" dirty="0"/>
              <a:t>We’ll name the connection </a:t>
            </a:r>
            <a:r>
              <a:rPr lang="en-US" dirty="0" err="1"/>
              <a:t>webmap</a:t>
            </a:r>
            <a:r>
              <a:rPr lang="en-US" dirty="0"/>
              <a:t> 101. This is just the text that gets displayed in QGIS.  Then we add the host, localhost, we’ll leave the port as the default 5432, then the name of the database we want to collect too. This is the database we just collected. Webmap101</a:t>
            </a:r>
            <a:br>
              <a:rPr lang="en-US" dirty="0"/>
            </a:br>
            <a:br>
              <a:rPr lang="en-US" dirty="0"/>
            </a:br>
            <a:r>
              <a:rPr lang="en-US" dirty="0"/>
              <a:t>And we add our login credentials.  And I’m going to check save. Its going to give me a warning that these will be saved in the QGIS document and might not be secure but I’m not worried about that because I I’m not saving a map document or giving it out to anyone.  Without this we would have to login </a:t>
            </a:r>
            <a:r>
              <a:rPr lang="en-US" dirty="0" err="1"/>
              <a:t>everytime</a:t>
            </a:r>
            <a:r>
              <a:rPr lang="en-US" dirty="0"/>
              <a:t> we connected to the database. </a:t>
            </a:r>
            <a:br>
              <a:rPr lang="en-US" dirty="0"/>
            </a:br>
            <a:br>
              <a:rPr lang="en-US" dirty="0"/>
            </a:br>
            <a:r>
              <a:rPr lang="en-US" dirty="0"/>
              <a:t>And you can see we have a connection in our table of contents.  It doesn’t show any tables available but if we refresh it shows our </a:t>
            </a:r>
            <a:r>
              <a:rPr lang="en-US" dirty="0" err="1"/>
              <a:t>cdmx_atractions</a:t>
            </a:r>
            <a:r>
              <a:rPr lang="en-US" dirty="0"/>
              <a:t> table and we can just drag it onto the map.  And we can open its attribute table to see that it has all our data.</a:t>
            </a:r>
          </a:p>
          <a:p>
            <a:endParaRPr lang="en-US" dirty="0"/>
          </a:p>
          <a:p>
            <a:r>
              <a:rPr lang="en-US" dirty="0"/>
              <a:t>And we can go to our </a:t>
            </a:r>
            <a:r>
              <a:rPr lang="en-US" dirty="0" err="1"/>
              <a:t>phpPgAdmin</a:t>
            </a:r>
            <a:r>
              <a:rPr lang="en-US" dirty="0"/>
              <a:t> and see that that table is now available there as well, we can write SQL against it in this SQL window.</a:t>
            </a:r>
          </a:p>
          <a:p>
            <a:endParaRPr lang="en-US" dirty="0"/>
          </a:p>
          <a:p>
            <a:r>
              <a:rPr lang="en-US" dirty="0"/>
              <a:t>And we can see it in </a:t>
            </a:r>
            <a:r>
              <a:rPr lang="en-US" dirty="0" err="1"/>
              <a:t>pgAdmin</a:t>
            </a:r>
            <a:r>
              <a:rPr lang="en-US" dirty="0"/>
              <a:t> as well. And we can write SQL here as well.</a:t>
            </a:r>
          </a:p>
          <a:p>
            <a:endParaRPr lang="en-US" dirty="0"/>
          </a:p>
          <a:p>
            <a:r>
              <a:rPr lang="en-US" dirty="0"/>
              <a:t>In fact we can even write SQL in QGIS, this button opens up a </a:t>
            </a:r>
            <a:r>
              <a:rPr lang="en-US" dirty="0" err="1"/>
              <a:t>sql</a:t>
            </a:r>
            <a:r>
              <a:rPr lang="en-US" dirty="0"/>
              <a:t> window and the results show up here.</a:t>
            </a:r>
            <a:br>
              <a:rPr lang="en-US" dirty="0"/>
            </a:br>
            <a:br>
              <a:rPr lang="en-US" dirty="0"/>
            </a:br>
            <a:r>
              <a:rPr lang="en-US" dirty="0"/>
              <a:t>So hopefully by now you are getting the picture that we can view and manage the same database from multiple different clients simultaneously.  These clients are all on our local machine but in a production database they could be on other computers, tablets, or even phones. Anything with an internet connection and the proper credentials.</a:t>
            </a:r>
          </a:p>
          <a:p>
            <a:endParaRPr lang="en-US" dirty="0"/>
          </a:p>
          <a:p>
            <a:r>
              <a:rPr lang="en-US" dirty="0"/>
              <a:t>I’m going to add a category field in QGIS because I think it’s the easiest, but we could add a field in any of the clients we looked at. We can even write a SQL statement that will add a field.  In QGIS, however I go to the attribute table, start an edit session by clicking on the </a:t>
            </a:r>
            <a:r>
              <a:rPr lang="en-US" dirty="0" err="1"/>
              <a:t>penci</a:t>
            </a:r>
            <a:r>
              <a:rPr lang="en-US" dirty="0"/>
              <a:t> icon, and then click the add field button.  I’m going to call this field category and it will be a varchar field with 20 characters.</a:t>
            </a:r>
            <a:br>
              <a:rPr lang="en-US" dirty="0"/>
            </a:br>
            <a:br>
              <a:rPr lang="en-US" dirty="0"/>
            </a:br>
            <a:r>
              <a:rPr lang="en-US" dirty="0"/>
              <a:t>And while I have my edit session open, I’m going to populate the category field.  …..</a:t>
            </a:r>
          </a:p>
          <a:p>
            <a:endParaRPr lang="en-US" dirty="0"/>
          </a:p>
          <a:p>
            <a:r>
              <a:rPr lang="en-US" dirty="0"/>
              <a:t>And now I will stop my edit session, save my changes,  and if we go back to </a:t>
            </a:r>
            <a:r>
              <a:rPr lang="en-US" dirty="0" err="1"/>
              <a:t>saya</a:t>
            </a:r>
            <a:r>
              <a:rPr lang="en-US" dirty="0"/>
              <a:t> </a:t>
            </a:r>
            <a:r>
              <a:rPr lang="en-US" dirty="0" err="1"/>
              <a:t>phpPGadmin</a:t>
            </a:r>
            <a:r>
              <a:rPr lang="en-US" dirty="0"/>
              <a:t> and rerun our query you see the new category field and the data I just entered. This is just to reinforce the idea that all these clients are accessing the same data.</a:t>
            </a:r>
          </a:p>
          <a:p>
            <a:endParaRPr lang="en-US" dirty="0"/>
          </a:p>
          <a:p>
            <a:r>
              <a:rPr lang="en-US" dirty="0"/>
              <a:t>&lt;back&gt;</a:t>
            </a:r>
          </a:p>
          <a:p>
            <a:br>
              <a:rPr lang="en-US" dirty="0"/>
            </a:br>
            <a:br>
              <a:rPr lang="en-US" dirty="0"/>
            </a:br>
            <a:br>
              <a:rPr lang="en-US" dirty="0"/>
            </a:br>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199</a:t>
            </a:fld>
            <a:endParaRPr lang="en-US"/>
          </a:p>
        </p:txBody>
      </p:sp>
    </p:spTree>
    <p:extLst>
      <p:ext uri="{BB962C8B-B14F-4D97-AF65-F5344CB8AC3E}">
        <p14:creationId xmlns:p14="http://schemas.microsoft.com/office/powerpoint/2010/main" val="14194392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this we will create a </a:t>
            </a:r>
            <a:r>
              <a:rPr lang="en-US" dirty="0" err="1"/>
              <a:t>phpscript</a:t>
            </a:r>
            <a:r>
              <a:rPr lang="en-US" dirty="0"/>
              <a:t> called </a:t>
            </a:r>
            <a:r>
              <a:rPr lang="en-US" dirty="0" err="1"/>
              <a:t>load_attractions</a:t>
            </a:r>
            <a:r>
              <a:rPr lang="en-US" dirty="0"/>
              <a:t>, which will generate </a:t>
            </a:r>
            <a:r>
              <a:rPr lang="en-US" dirty="0" err="1"/>
              <a:t>geoJSON</a:t>
            </a:r>
            <a:r>
              <a:rPr lang="en-US" dirty="0"/>
              <a:t> on the server when called using AJAX.  </a:t>
            </a:r>
            <a:br>
              <a:rPr lang="en-US" dirty="0"/>
            </a:br>
            <a:br>
              <a:rPr lang="en-US" dirty="0"/>
            </a:br>
            <a:r>
              <a:rPr lang="en-US" dirty="0"/>
              <a:t>The only thing new here is the query method of the PDO object.  Previously we called the prepare method and used placeholders for user supplied data.  Then we executed the statement.  In this case we don’t have any user supplied variables and thus there is no danger of a SQL injection attack or any of the other issues that might arise.  We are simply retrieving all the data from the database so we can just use the query method.</a:t>
            </a:r>
            <a:br>
              <a:rPr lang="en-US" dirty="0"/>
            </a:br>
            <a:br>
              <a:rPr lang="en-US" dirty="0"/>
            </a:br>
            <a:r>
              <a:rPr lang="en-US" dirty="0"/>
              <a:t>The rest of this is identical to what we’ve saw in the last lecture where we take the results from the database and turn it into </a:t>
            </a:r>
            <a:r>
              <a:rPr lang="en-US" dirty="0" err="1"/>
              <a:t>geoJSON</a:t>
            </a:r>
            <a:r>
              <a:rPr lang="en-US" dirty="0"/>
              <a:t>.</a:t>
            </a:r>
          </a:p>
        </p:txBody>
      </p:sp>
      <p:sp>
        <p:nvSpPr>
          <p:cNvPr id="4" name="Slide Number Placeholder 3"/>
          <p:cNvSpPr>
            <a:spLocks noGrp="1"/>
          </p:cNvSpPr>
          <p:nvPr>
            <p:ph type="sldNum" sz="quarter" idx="10"/>
          </p:nvPr>
        </p:nvSpPr>
        <p:spPr/>
        <p:txBody>
          <a:bodyPr/>
          <a:lstStyle/>
          <a:p>
            <a:fld id="{BB85BC90-5713-4429-9969-706ED764BD87}" type="slidenum">
              <a:rPr lang="en-US" smtClean="0"/>
              <a:t>200</a:t>
            </a:fld>
            <a:endParaRPr lang="en-US"/>
          </a:p>
        </p:txBody>
      </p:sp>
    </p:spTree>
    <p:extLst>
      <p:ext uri="{BB962C8B-B14F-4D97-AF65-F5344CB8AC3E}">
        <p14:creationId xmlns:p14="http://schemas.microsoft.com/office/powerpoint/2010/main" val="322973976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client side we aren’t going to do anything you really haven’t see before either.  Our call to the jQuery ajax method is simpler because we aren’t sending any data to the server so we don’t need a type or data option.  We simply call the </a:t>
            </a:r>
            <a:r>
              <a:rPr lang="en-US" dirty="0" err="1"/>
              <a:t>load_attractions.php</a:t>
            </a:r>
            <a:r>
              <a:rPr lang="en-US" dirty="0"/>
              <a:t> script that we saw on the last slide and then we handle the response like we did in a recent lecture on PHP.  </a:t>
            </a:r>
          </a:p>
          <a:p>
            <a:endParaRPr lang="en-US" dirty="0"/>
          </a:p>
          <a:p>
            <a:r>
              <a:rPr lang="en-US" dirty="0"/>
              <a:t>I left out the part where we add a button for each feature and an event handler to zoom to the feature when the button is clicked because that hasn’t changed a bit.  The only change is that I added text to the popup displaying the category field which is new.  There is literally no difference as far as Leaflet is concerned whether it is getting the </a:t>
            </a:r>
            <a:r>
              <a:rPr lang="en-US" dirty="0" err="1"/>
              <a:t>geoJSON</a:t>
            </a:r>
            <a:r>
              <a:rPr lang="en-US" dirty="0"/>
              <a:t> from the database or from a text file on disk.</a:t>
            </a:r>
          </a:p>
          <a:p>
            <a:endParaRPr lang="en-US" dirty="0"/>
          </a:p>
          <a:p>
            <a:r>
              <a:rPr lang="en-US" dirty="0"/>
              <a:t>&lt;Editor&gt;</a:t>
            </a:r>
          </a:p>
          <a:p>
            <a:r>
              <a:rPr lang="en-US" dirty="0"/>
              <a:t>So now lets jump to the editor and create the </a:t>
            </a:r>
            <a:r>
              <a:rPr lang="en-US" dirty="0" err="1"/>
              <a:t>load_attractions.php</a:t>
            </a:r>
            <a:r>
              <a:rPr lang="en-US" dirty="0"/>
              <a:t> script and modify the index.html script to reflect these changes.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201</a:t>
            </a:fld>
            <a:endParaRPr lang="en-US"/>
          </a:p>
        </p:txBody>
      </p:sp>
    </p:spTree>
    <p:extLst>
      <p:ext uri="{BB962C8B-B14F-4D97-AF65-F5344CB8AC3E}">
        <p14:creationId xmlns:p14="http://schemas.microsoft.com/office/powerpoint/2010/main" val="371546591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modify our web app to allow remote users to add new attractions to the database.  </a:t>
            </a:r>
          </a:p>
          <a:p>
            <a:endParaRPr lang="en-US" dirty="0"/>
          </a:p>
          <a:p>
            <a:r>
              <a:rPr lang="en-US" dirty="0"/>
              <a:t>&lt;click&gt;In order to do this we are going to need some HTML to create a data entry form.  &lt;click&gt;And we are going to use a modal dialogue box that appears when the user right clicks on the map at the location where they want the marker to be. Modal means that once the dialog appears nothing else can happen in the app until the dialog is closed, and we can make this happen using a trick in HTML and CSS that I’ll show you in a bit. &lt;click&gt; Inside the dialogue box we will have some form elements to allow the user to enter data, &lt;click&gt;and we will also have some buttons that the user can use to save or cancel the entry.</a:t>
            </a:r>
          </a:p>
          <a:p>
            <a:endParaRPr lang="en-US" dirty="0"/>
          </a:p>
          <a:p>
            <a:r>
              <a:rPr lang="en-US" dirty="0"/>
              <a:t>&lt;click&gt;</a:t>
            </a:r>
          </a:p>
          <a:p>
            <a:r>
              <a:rPr lang="en-US" dirty="0"/>
              <a:t>We will also need some CSS to help with &lt;click&gt;styling, positioning, and turning the dialog on and off.</a:t>
            </a:r>
            <a:br>
              <a:rPr lang="en-US" dirty="0"/>
            </a:br>
            <a:endParaRPr lang="en-US" dirty="0"/>
          </a:p>
          <a:p>
            <a:r>
              <a:rPr lang="en-US" dirty="0"/>
              <a:t>&lt;click&gt;</a:t>
            </a:r>
            <a:br>
              <a:rPr lang="en-US" dirty="0"/>
            </a:br>
            <a:r>
              <a:rPr lang="en-US" dirty="0"/>
              <a:t>And we’ll use bootstrap classes to layout and style the form.</a:t>
            </a:r>
            <a:br>
              <a:rPr lang="en-US" dirty="0"/>
            </a:br>
            <a:br>
              <a:rPr lang="en-US" dirty="0"/>
            </a:br>
            <a:r>
              <a:rPr lang="en-US" dirty="0"/>
              <a:t>&lt;click&gt;</a:t>
            </a:r>
          </a:p>
          <a:p>
            <a:r>
              <a:rPr lang="en-US" dirty="0"/>
              <a:t>And we’ll need some </a:t>
            </a:r>
            <a:r>
              <a:rPr lang="en-US" dirty="0" err="1"/>
              <a:t>Javascript</a:t>
            </a:r>
            <a:r>
              <a:rPr lang="en-US" dirty="0"/>
              <a:t> as well.</a:t>
            </a:r>
          </a:p>
          <a:p>
            <a:endParaRPr lang="en-US" dirty="0"/>
          </a:p>
          <a:p>
            <a:r>
              <a:rPr lang="en-US" dirty="0"/>
              <a:t>&lt;click&gt; We’ll need an event handler to respond to the right-click event on the map. This will open the dialog box and populate the latitude and longitude boxes with the location of the click.</a:t>
            </a:r>
          </a:p>
          <a:p>
            <a:endParaRPr lang="en-US" dirty="0"/>
          </a:p>
          <a:p>
            <a:r>
              <a:rPr lang="en-US" dirty="0"/>
              <a:t>&lt;click&gt; and we’ll need a save button that will send an AJAX request to the server telling it to add a new attraction based on the form data. &lt;click&gt; and the cancel button will simply close the data entry form.</a:t>
            </a:r>
          </a:p>
        </p:txBody>
      </p:sp>
      <p:sp>
        <p:nvSpPr>
          <p:cNvPr id="4" name="Slide Number Placeholder 3"/>
          <p:cNvSpPr>
            <a:spLocks noGrp="1"/>
          </p:cNvSpPr>
          <p:nvPr>
            <p:ph type="sldNum" sz="quarter" idx="10"/>
          </p:nvPr>
        </p:nvSpPr>
        <p:spPr/>
        <p:txBody>
          <a:bodyPr/>
          <a:lstStyle/>
          <a:p>
            <a:fld id="{BB85BC90-5713-4429-9969-706ED764BD87}" type="slidenum">
              <a:rPr lang="en-US" smtClean="0"/>
              <a:t>202</a:t>
            </a:fld>
            <a:endParaRPr lang="en-US"/>
          </a:p>
        </p:txBody>
      </p:sp>
    </p:spTree>
    <p:extLst>
      <p:ext uri="{BB962C8B-B14F-4D97-AF65-F5344CB8AC3E}">
        <p14:creationId xmlns:p14="http://schemas.microsoft.com/office/powerpoint/2010/main" val="63127196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And we’ll need a </a:t>
            </a:r>
            <a:r>
              <a:rPr lang="en-US" dirty="0" err="1"/>
              <a:t>php</a:t>
            </a:r>
            <a:r>
              <a:rPr lang="en-US" dirty="0"/>
              <a:t> script as well.</a:t>
            </a:r>
          </a:p>
          <a:p>
            <a:endParaRPr lang="en-US" dirty="0"/>
          </a:p>
          <a:p>
            <a:r>
              <a:rPr lang="en-US" dirty="0"/>
              <a:t>&lt;click&gt;This will receive the form data sent from the client in the AJAX call.</a:t>
            </a:r>
          </a:p>
          <a:p>
            <a:endParaRPr lang="en-US" dirty="0"/>
          </a:p>
          <a:p>
            <a:r>
              <a:rPr lang="en-US" dirty="0"/>
              <a:t>&lt;click&gt;Process the form data into a SQL insert command.</a:t>
            </a:r>
          </a:p>
          <a:p>
            <a:endParaRPr lang="en-US" dirty="0"/>
          </a:p>
          <a:p>
            <a:r>
              <a:rPr lang="en-US" dirty="0"/>
              <a:t>&lt;click&gt;Submit that SQL command to the database</a:t>
            </a:r>
          </a:p>
          <a:p>
            <a:endParaRPr lang="en-US" dirty="0"/>
          </a:p>
          <a:p>
            <a:r>
              <a:rPr lang="en-US" dirty="0"/>
              <a:t>&lt;click&gt;Process the result.  Since it’s an INSERT statement, that will just entail notifying the user of its success or failure.</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203</a:t>
            </a:fld>
            <a:endParaRPr lang="en-US"/>
          </a:p>
        </p:txBody>
      </p:sp>
    </p:spTree>
    <p:extLst>
      <p:ext uri="{BB962C8B-B14F-4D97-AF65-F5344CB8AC3E}">
        <p14:creationId xmlns:p14="http://schemas.microsoft.com/office/powerpoint/2010/main" val="276292280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 little bit closer at our HTML code.</a:t>
            </a:r>
          </a:p>
          <a:p>
            <a:r>
              <a:rPr lang="en-US" dirty="0"/>
              <a:t>&lt;click&gt;</a:t>
            </a:r>
          </a:p>
          <a:p>
            <a:r>
              <a:rPr lang="en-US" dirty="0"/>
              <a:t>To create our dialog box that we will use to enter information about the new attraction we are going to add a div with an id of </a:t>
            </a:r>
            <a:r>
              <a:rPr lang="en-US" dirty="0" err="1"/>
              <a:t>dlgAttraction</a:t>
            </a:r>
            <a:r>
              <a:rPr lang="en-US" dirty="0"/>
              <a:t> and a class of modal.</a:t>
            </a:r>
          </a:p>
          <a:p>
            <a:endParaRPr lang="en-US" dirty="0"/>
          </a:p>
          <a:p>
            <a:r>
              <a:rPr lang="en-US" dirty="0"/>
              <a:t>&lt;click&gt;</a:t>
            </a:r>
          </a:p>
          <a:p>
            <a:r>
              <a:rPr lang="en-US" dirty="0"/>
              <a:t>Then inside that dialog we are going to add another div with a class of modal-content. And it will become clearer in a bit why this is separate from the modal class. The important thing to remember here is that the modal-content div is a child of the modal div.  Then we’ll add some bootstrap col classes to center it in the map area.  Remember our map occupies the 4</a:t>
            </a:r>
            <a:r>
              <a:rPr lang="en-US" baseline="30000" dirty="0"/>
              <a:t>th</a:t>
            </a:r>
            <a:r>
              <a:rPr lang="en-US" dirty="0"/>
              <a:t> through 12</a:t>
            </a:r>
            <a:r>
              <a:rPr lang="en-US" baseline="30000" dirty="0"/>
              <a:t>th</a:t>
            </a:r>
            <a:r>
              <a:rPr lang="en-US" dirty="0"/>
              <a:t> columns of the bootstrap grid.  By having the dialog content offset by 4 and occupying 7 columns our dialog content will be in columns 4-11 and thus centered in the map area of the screen.</a:t>
            </a:r>
            <a:br>
              <a:rPr lang="en-US" dirty="0"/>
            </a:br>
            <a:br>
              <a:rPr lang="en-US" dirty="0"/>
            </a:br>
            <a:r>
              <a:rPr lang="en-US" dirty="0"/>
              <a:t>&lt;click&gt;</a:t>
            </a:r>
          </a:p>
          <a:p>
            <a:r>
              <a:rPr lang="en-US" dirty="0"/>
              <a:t>Next we are going to have a bunch of input elements, and we’ll see what they look like when we look at the actual code but it’s a lot of code and not that important for this part of the lesson.</a:t>
            </a:r>
          </a:p>
          <a:p>
            <a:endParaRPr lang="en-US" dirty="0"/>
          </a:p>
          <a:p>
            <a:r>
              <a:rPr lang="en-US" dirty="0"/>
              <a:t>&lt;click&gt;</a:t>
            </a:r>
          </a:p>
          <a:p>
            <a:r>
              <a:rPr lang="en-US" dirty="0"/>
              <a:t>And then we will have two buttons.  A save button and a cancel button.  The </a:t>
            </a:r>
            <a:r>
              <a:rPr lang="en-US" dirty="0" err="1"/>
              <a:t>btn</a:t>
            </a:r>
            <a:r>
              <a:rPr lang="en-US" dirty="0"/>
              <a:t>-success and </a:t>
            </a:r>
            <a:r>
              <a:rPr lang="en-US" dirty="0" err="1"/>
              <a:t>btn</a:t>
            </a:r>
            <a:r>
              <a:rPr lang="en-US" dirty="0"/>
              <a:t>-danger classes are bootstrap classes that will give us green and red colored buttons.</a:t>
            </a:r>
          </a:p>
          <a:p>
            <a:endParaRPr lang="en-US" dirty="0"/>
          </a:p>
          <a:p>
            <a:r>
              <a:rPr lang="en-US" dirty="0"/>
              <a:t>And that’s it for the HTML.</a:t>
            </a:r>
          </a:p>
        </p:txBody>
      </p:sp>
      <p:sp>
        <p:nvSpPr>
          <p:cNvPr id="4" name="Slide Number Placeholder 3"/>
          <p:cNvSpPr>
            <a:spLocks noGrp="1"/>
          </p:cNvSpPr>
          <p:nvPr>
            <p:ph type="sldNum" sz="quarter" idx="10"/>
          </p:nvPr>
        </p:nvSpPr>
        <p:spPr/>
        <p:txBody>
          <a:bodyPr/>
          <a:lstStyle/>
          <a:p>
            <a:fld id="{BB85BC90-5713-4429-9969-706ED764BD87}" type="slidenum">
              <a:rPr lang="en-US" smtClean="0"/>
              <a:t>204</a:t>
            </a:fld>
            <a:endParaRPr lang="en-US"/>
          </a:p>
        </p:txBody>
      </p:sp>
    </p:spTree>
    <p:extLst>
      <p:ext uri="{BB962C8B-B14F-4D97-AF65-F5344CB8AC3E}">
        <p14:creationId xmlns:p14="http://schemas.microsoft.com/office/powerpoint/2010/main" val="47208283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to add some CSS.</a:t>
            </a:r>
          </a:p>
          <a:p>
            <a:endParaRPr lang="en-US" dirty="0"/>
          </a:p>
          <a:p>
            <a:r>
              <a:rPr lang="en-US" dirty="0"/>
              <a:t>&lt;click&gt;First we need to set properties for the modal class.  We want the modal class to only be seen when it needs to be and to prevent any other elements in the DOM from being accessible while the modal dialog is active.</a:t>
            </a:r>
          </a:p>
          <a:p>
            <a:endParaRPr lang="en-US" dirty="0"/>
          </a:p>
          <a:p>
            <a:r>
              <a:rPr lang="en-US" dirty="0"/>
              <a:t>&lt;click&gt;We do this using some CSS trickery with these 4 properties.  First we set the display property to none so it wont be seen unless we somehow change the display property.  Second we assign a high number to the z-index property.  Z-index controls the drawing order of HTML elements and higher numbers get drawn last. As such they are “on top of” lower numbered elements when the HTML is rendered and they are the element that will be accessible when clicked, if there happens to be another element underneath them.</a:t>
            </a:r>
            <a:br>
              <a:rPr lang="en-US" dirty="0"/>
            </a:br>
            <a:br>
              <a:rPr lang="en-US" dirty="0"/>
            </a:br>
            <a:r>
              <a:rPr lang="en-US" dirty="0"/>
              <a:t>Third, we set the width and height properties to be 100%. This means that this div will occupy the entire screen.</a:t>
            </a:r>
            <a:br>
              <a:rPr lang="en-US" dirty="0"/>
            </a:br>
            <a:br>
              <a:rPr lang="en-US" dirty="0"/>
            </a:br>
            <a:r>
              <a:rPr lang="en-US" dirty="0"/>
              <a:t>The combination of these three properties means that we essentially cover up ALL the other elements when this div is displayed and thus we prevent any user input to anything that is underneath them.</a:t>
            </a:r>
            <a:br>
              <a:rPr lang="en-US" dirty="0"/>
            </a:br>
            <a:br>
              <a:rPr lang="en-US" dirty="0"/>
            </a:br>
            <a:r>
              <a:rPr lang="en-US" dirty="0"/>
              <a:t>&lt;click&gt;</a:t>
            </a:r>
          </a:p>
          <a:p>
            <a:r>
              <a:rPr lang="en-US" dirty="0"/>
              <a:t>Then we assign a background color. We haven’t seen this method for assigning colors yet, but it allows values from one to 255 for the intensity of each of the primary colors, plus a fourth value ranging from 0 to 1 that controls the level of transparency.  We are going with 0 intensity of all colors which means black, but 40% transparency which means that the entire screen will be filled with a transparent grayish color which provides feedback to the user that nothing underneath it is available for taking user input.</a:t>
            </a:r>
            <a:br>
              <a:rPr lang="en-US" dirty="0"/>
            </a:br>
            <a:br>
              <a:rPr lang="en-US" dirty="0"/>
            </a:br>
            <a:r>
              <a:rPr lang="en-US" dirty="0"/>
              <a:t>&lt;click&gt;</a:t>
            </a:r>
          </a:p>
          <a:p>
            <a:r>
              <a:rPr lang="en-US" dirty="0"/>
              <a:t>The modal content class is assigned to a div that is a child of the dialog div though, so it has a higher z-index and thus is the only element that can receive any user input.  This is how we make a dialog box “modal”.</a:t>
            </a:r>
          </a:p>
          <a:p>
            <a:endParaRPr lang="en-US" dirty="0"/>
          </a:p>
          <a:p>
            <a:r>
              <a:rPr lang="en-US" dirty="0"/>
              <a:t>&lt;click&gt;We add some padding to the modal content class to give a little margin around the input elements</a:t>
            </a:r>
          </a:p>
          <a:p>
            <a:endParaRPr lang="en-US" dirty="0"/>
          </a:p>
          <a:p>
            <a:r>
              <a:rPr lang="en-US" dirty="0"/>
              <a:t>&lt;click&gt;And a background of tan</a:t>
            </a:r>
          </a:p>
          <a:p>
            <a:endParaRPr lang="en-US" dirty="0"/>
          </a:p>
          <a:p>
            <a:r>
              <a:rPr lang="en-US" dirty="0"/>
              <a:t>&lt;click&gt;And a 10% top-margin keeps our dialog box from being stuck to the top of the screen.</a:t>
            </a:r>
          </a:p>
        </p:txBody>
      </p:sp>
      <p:sp>
        <p:nvSpPr>
          <p:cNvPr id="4" name="Slide Number Placeholder 3"/>
          <p:cNvSpPr>
            <a:spLocks noGrp="1"/>
          </p:cNvSpPr>
          <p:nvPr>
            <p:ph type="sldNum" sz="quarter" idx="10"/>
          </p:nvPr>
        </p:nvSpPr>
        <p:spPr/>
        <p:txBody>
          <a:bodyPr/>
          <a:lstStyle/>
          <a:p>
            <a:fld id="{BB85BC90-5713-4429-9969-706ED764BD87}" type="slidenum">
              <a:rPr lang="en-US" smtClean="0"/>
              <a:t>205</a:t>
            </a:fld>
            <a:endParaRPr lang="en-US"/>
          </a:p>
        </p:txBody>
      </p:sp>
    </p:spTree>
    <p:extLst>
      <p:ext uri="{BB962C8B-B14F-4D97-AF65-F5344CB8AC3E}">
        <p14:creationId xmlns:p14="http://schemas.microsoft.com/office/powerpoint/2010/main" val="321362281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will add three </a:t>
            </a:r>
            <a:r>
              <a:rPr lang="en-US" dirty="0" err="1"/>
              <a:t>javascript</a:t>
            </a:r>
            <a:r>
              <a:rPr lang="en-US" dirty="0"/>
              <a:t> event handlers inside our script tags.</a:t>
            </a:r>
            <a:br>
              <a:rPr lang="en-US" dirty="0"/>
            </a:br>
            <a:br>
              <a:rPr lang="en-US" dirty="0"/>
            </a:br>
            <a:r>
              <a:rPr lang="en-US" dirty="0"/>
              <a:t>&lt;click&gt;The first one handles a click on the leaflet map canvas, so we call it using the on method of the leaflet map object.</a:t>
            </a:r>
          </a:p>
          <a:p>
            <a:endParaRPr lang="en-US" dirty="0"/>
          </a:p>
          <a:p>
            <a:r>
              <a:rPr lang="en-US" dirty="0"/>
              <a:t>&lt;click&gt;And the first thing that we do is make the modal dialog visible by using a jQuery selector and calling its show method.</a:t>
            </a:r>
          </a:p>
          <a:p>
            <a:endParaRPr lang="en-US" dirty="0"/>
          </a:p>
          <a:p>
            <a:r>
              <a:rPr lang="en-US" dirty="0"/>
              <a:t>&lt;click&gt;Next we populate the latitude and longitude form elements with the latitude and longitudes of the location of the mouse click, which hopefully you remember, we can access through the event object passed to the event handler.</a:t>
            </a:r>
          </a:p>
          <a:p>
            <a:endParaRPr lang="en-US" dirty="0"/>
          </a:p>
          <a:p>
            <a:r>
              <a:rPr lang="en-US" dirty="0"/>
              <a:t>&lt;click&gt;And we will populate the </a:t>
            </a:r>
            <a:r>
              <a:rPr lang="en-US" dirty="0" err="1"/>
              <a:t>idDisplay</a:t>
            </a:r>
            <a:r>
              <a:rPr lang="en-US" dirty="0"/>
              <a:t> element with the text “New”.  This is not important now, but later on, we’ll use the same form to modify or delete the record and we will want to know the id of the record.  We don’t know what id this record will get when we add it because it is created automatically for us so I’m just populating it with the text new.</a:t>
            </a:r>
          </a:p>
          <a:p>
            <a:endParaRPr lang="en-US" dirty="0"/>
          </a:p>
          <a:p>
            <a:r>
              <a:rPr lang="en-US" dirty="0"/>
              <a:t>&lt;click&gt;We will also need an event handler to handle the click event of the cancel button. The cancel button is just a normal DOM element so I can use the jQuery click method to add an event handler for it.</a:t>
            </a:r>
          </a:p>
          <a:p>
            <a:endParaRPr lang="en-US" dirty="0"/>
          </a:p>
          <a:p>
            <a:r>
              <a:rPr lang="en-US" dirty="0"/>
              <a:t>&lt;click&gt;And all this button will do is hide the modal dialog, thus making all the other elements usable again.</a:t>
            </a:r>
            <a:br>
              <a:rPr lang="en-US" dirty="0"/>
            </a:br>
            <a:br>
              <a:rPr lang="en-US" dirty="0"/>
            </a:br>
            <a:r>
              <a:rPr lang="en-US" dirty="0"/>
              <a:t>&lt;click&gt;Finally we have the event handler for the save button.  Again, this is just a DOM element so we can use jQuery to add a click event handler.</a:t>
            </a:r>
          </a:p>
          <a:p>
            <a:endParaRPr lang="en-US" dirty="0"/>
          </a:p>
          <a:p>
            <a:r>
              <a:rPr lang="en-US" dirty="0"/>
              <a:t>&lt;click&gt;Inside the event handler we make an AJAX call to the server.  The PHP script we are calling is going to be named </a:t>
            </a:r>
            <a:r>
              <a:rPr lang="en-US" dirty="0" err="1"/>
              <a:t>add_attraction.php</a:t>
            </a:r>
            <a:r>
              <a:rPr lang="en-US" dirty="0"/>
              <a:t> and we’ll write that soon.</a:t>
            </a:r>
          </a:p>
          <a:p>
            <a:endParaRPr lang="en-US" dirty="0"/>
          </a:p>
          <a:p>
            <a:r>
              <a:rPr lang="en-US" dirty="0"/>
              <a:t>&lt;click&gt;For now we are just setting up the AJAX call. We set the type option to POST.</a:t>
            </a:r>
          </a:p>
          <a:p>
            <a:endParaRPr lang="en-US" dirty="0"/>
          </a:p>
          <a:p>
            <a:r>
              <a:rPr lang="en-US" dirty="0"/>
              <a:t>&lt;click&gt;We set up the data option with one key value pair for each form element.  Name, image, web, and category elements are simply going to fill those fields in the database and we’ll use the latitude and longitude to create the point geometry.  And the value for each of those keys will be the value of the corresponding form element. </a:t>
            </a:r>
          </a:p>
          <a:p>
            <a:endParaRPr lang="en-US" dirty="0"/>
          </a:p>
          <a:p>
            <a:r>
              <a:rPr lang="en-US" dirty="0"/>
              <a:t>&lt;click&gt;And finally we have our success callback function.  This function is just going to open an alert with the response from the server.  We are adding data, so there won’t be data coming back in the sense of an HTML table or JSON string like we saw before.  Rather it will just be a message saying the insert succeeded or if it didn’t succeed, an error message.</a:t>
            </a:r>
            <a:br>
              <a:rPr lang="en-US" dirty="0"/>
            </a:br>
            <a:br>
              <a:rPr lang="en-US" dirty="0"/>
            </a:br>
            <a:r>
              <a:rPr lang="en-US" dirty="0"/>
              <a:t>And I probably should have chosen my words a little more carefully. Its important to understand that the success callback is run anytime the AJAX call is successful. This means anytime it connects to the server and receives a response.  That response may be a message saying that there was an error with the database, but its still a response so the success callback is run. AJAX doesn’t know what happened on the server, only whether it gets a response or not. So even in the success callback its important to make sure that the response is what we expected and not a PHP or database error message.</a:t>
            </a:r>
            <a:br>
              <a:rPr lang="en-US" dirty="0"/>
            </a:br>
            <a:br>
              <a:rPr lang="en-US" dirty="0"/>
            </a:br>
            <a:r>
              <a:rPr lang="en-US" dirty="0"/>
              <a:t>The error callback will run if it can’t connect to the server or if the script isn’t available or something like that, causing the AJAX request to fail to receive a response.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206</a:t>
            </a:fld>
            <a:endParaRPr lang="en-US"/>
          </a:p>
        </p:txBody>
      </p:sp>
    </p:spTree>
    <p:extLst>
      <p:ext uri="{BB962C8B-B14F-4D97-AF65-F5344CB8AC3E}">
        <p14:creationId xmlns:p14="http://schemas.microsoft.com/office/powerpoint/2010/main" val="202785333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look at our PHP code.  This is the contents of the </a:t>
            </a:r>
            <a:r>
              <a:rPr lang="en-US" dirty="0" err="1"/>
              <a:t>add_attraction.php</a:t>
            </a:r>
            <a:r>
              <a:rPr lang="en-US" dirty="0"/>
              <a:t> text file.</a:t>
            </a:r>
          </a:p>
          <a:p>
            <a:endParaRPr lang="en-US" dirty="0"/>
          </a:p>
          <a:p>
            <a:r>
              <a:rPr lang="en-US" dirty="0"/>
              <a:t>&lt;click&gt;The first thing we always do is check to see if we are receiving the post data that we are expecting and deal with the possibility that we do not to prevent any PHP errors.  We do that by checking if the index in the post </a:t>
            </a:r>
            <a:r>
              <a:rPr lang="en-US" dirty="0" err="1"/>
              <a:t>superglobal</a:t>
            </a:r>
            <a:r>
              <a:rPr lang="en-US" dirty="0"/>
              <a:t> exists using the </a:t>
            </a:r>
            <a:r>
              <a:rPr lang="en-US" dirty="0" err="1"/>
              <a:t>isset</a:t>
            </a:r>
            <a:r>
              <a:rPr lang="en-US" dirty="0"/>
              <a:t> function.  &lt;click&gt;If it does exist then we create a new variable to hold the contents of the array element, and if not &lt;click&gt;we simply assign the variable a string indicating that there was nothing received, such as NA.</a:t>
            </a:r>
          </a:p>
          <a:p>
            <a:endParaRPr lang="en-US" dirty="0"/>
          </a:p>
          <a:p>
            <a:r>
              <a:rPr lang="en-US" dirty="0"/>
              <a:t>&lt;click&gt;And we do that for all the post data that we send in the AJAX request. I’m not going to go over every one. But I will mention that this is where we can also do some other validation to make sure we are getting the values we expect. For instance we can test to make sure that numeric data is actual a number, or that the latitude value is between 90 and -90, etc.</a:t>
            </a:r>
          </a:p>
          <a:p>
            <a:endParaRPr lang="en-US" dirty="0"/>
          </a:p>
          <a:p>
            <a:r>
              <a:rPr lang="en-US" dirty="0"/>
              <a:t>&lt;click&gt;After initializing and testing all of our form data, we set up our database connection like we’ve seen previously.</a:t>
            </a:r>
          </a:p>
          <a:p>
            <a:endParaRPr lang="en-US" dirty="0"/>
          </a:p>
          <a:p>
            <a:r>
              <a:rPr lang="en-US" dirty="0"/>
              <a:t>&lt;click&gt;And since we are using input supplied by the user, we have to use a prepared statement to keep our database secure.  We use placeholders for data supplied by the user.  We create the geometry using the </a:t>
            </a:r>
            <a:r>
              <a:rPr lang="en-US" dirty="0" err="1"/>
              <a:t>PostGIS</a:t>
            </a:r>
            <a:r>
              <a:rPr lang="en-US" dirty="0"/>
              <a:t> Make Point function, which we haven’t see yet but it works better for creating points in a prepared statement using placeholders. It just takes a longitude and latitude as parameters. And before we submit it to the database we have to set the spatial reference of the geometry using the </a:t>
            </a:r>
            <a:r>
              <a:rPr lang="en-US" dirty="0" err="1"/>
              <a:t>SetSRID</a:t>
            </a:r>
            <a:r>
              <a:rPr lang="en-US" dirty="0"/>
              <a:t> function, because the geometry column in the database is expecting data in a certain SRID and if the geometry has an unknown SRID it won’t accept it.</a:t>
            </a:r>
          </a:p>
          <a:p>
            <a:endParaRPr lang="en-US" dirty="0"/>
          </a:p>
          <a:p>
            <a:r>
              <a:rPr lang="en-US" dirty="0"/>
              <a:t>&lt;click&gt;Next we set up our parameter array using the placeholders as keys and the input supplied by the users as values.</a:t>
            </a:r>
          </a:p>
          <a:p>
            <a:endParaRPr lang="en-US" dirty="0"/>
          </a:p>
          <a:p>
            <a:r>
              <a:rPr lang="en-US" dirty="0"/>
              <a:t>&lt;click&gt;And then we call the execute method of the </a:t>
            </a:r>
            <a:r>
              <a:rPr lang="en-US" dirty="0" err="1"/>
              <a:t>PDOstatemetn</a:t>
            </a:r>
            <a:r>
              <a:rPr lang="en-US" dirty="0"/>
              <a:t> object and pass it our parameters.  Now we haven’t seen this structure before but its pretty common.  The execute method returns true if its successful and false if unsuccessful.  Since it returns true or false we can use it as the condition in an if then statement.  </a:t>
            </a:r>
          </a:p>
          <a:p>
            <a:endParaRPr lang="en-US" dirty="0"/>
          </a:p>
          <a:p>
            <a:r>
              <a:rPr lang="en-US" dirty="0"/>
              <a:t>&lt;click&gt;If its successful, the condition is true and we echo out a message indicating the operation was a success. And the success callback in our AJAX call will display an alert with whatever gets echoed from the server, so the user will see this message.</a:t>
            </a:r>
            <a:br>
              <a:rPr lang="en-US" dirty="0"/>
            </a:br>
            <a:br>
              <a:rPr lang="en-US" dirty="0"/>
            </a:br>
            <a:r>
              <a:rPr lang="en-US" dirty="0"/>
              <a:t>&lt;click&gt;If the execute is unsuccessful the condition is false and the else code block gets executed.  When there is an error, the </a:t>
            </a:r>
            <a:r>
              <a:rPr lang="en-US" dirty="0" err="1"/>
              <a:t>PDOStatement</a:t>
            </a:r>
            <a:r>
              <a:rPr lang="en-US" dirty="0"/>
              <a:t> </a:t>
            </a:r>
            <a:r>
              <a:rPr lang="en-US" dirty="0" err="1"/>
              <a:t>errorInfo</a:t>
            </a:r>
            <a:r>
              <a:rPr lang="en-US" dirty="0"/>
              <a:t> property is populated.  The </a:t>
            </a:r>
            <a:r>
              <a:rPr lang="en-US" dirty="0" err="1"/>
              <a:t>errorInfo</a:t>
            </a:r>
            <a:r>
              <a:rPr lang="en-US" dirty="0"/>
              <a:t> property is an array with three elements, the first two are error codes, and the third is a text message with information about the error.  We use the PHP </a:t>
            </a:r>
            <a:r>
              <a:rPr lang="en-US" dirty="0" err="1"/>
              <a:t>var_dump</a:t>
            </a:r>
            <a:r>
              <a:rPr lang="en-US" dirty="0"/>
              <a:t> function to display the contents of this array in text form, and again the user will see an alert box with the contents of the </a:t>
            </a:r>
            <a:r>
              <a:rPr lang="en-US" dirty="0" err="1"/>
              <a:t>errorInfo</a:t>
            </a:r>
            <a:r>
              <a:rPr lang="en-US" dirty="0"/>
              <a:t> property so they will know that an error occurred and why.</a:t>
            </a:r>
          </a:p>
          <a:p>
            <a:endParaRPr lang="en-US" dirty="0"/>
          </a:p>
          <a:p>
            <a:r>
              <a:rPr lang="en-US" dirty="0"/>
              <a:t>OK, lets add all this code to our web application and try it out.</a:t>
            </a:r>
            <a:br>
              <a:rPr lang="en-US" dirty="0"/>
            </a:br>
            <a:br>
              <a:rPr lang="en-US" dirty="0"/>
            </a:br>
            <a:r>
              <a:rPr lang="en-US" dirty="0"/>
              <a:t>&lt;click&gt;</a:t>
            </a:r>
          </a:p>
        </p:txBody>
      </p:sp>
      <p:sp>
        <p:nvSpPr>
          <p:cNvPr id="4" name="Slide Number Placeholder 3"/>
          <p:cNvSpPr>
            <a:spLocks noGrp="1"/>
          </p:cNvSpPr>
          <p:nvPr>
            <p:ph type="sldNum" sz="quarter" idx="10"/>
          </p:nvPr>
        </p:nvSpPr>
        <p:spPr/>
        <p:txBody>
          <a:bodyPr/>
          <a:lstStyle/>
          <a:p>
            <a:fld id="{BB85BC90-5713-4429-9969-706ED764BD87}" type="slidenum">
              <a:rPr lang="en-US" smtClean="0"/>
              <a:t>207</a:t>
            </a:fld>
            <a:endParaRPr lang="en-US"/>
          </a:p>
        </p:txBody>
      </p:sp>
    </p:spTree>
    <p:extLst>
      <p:ext uri="{BB962C8B-B14F-4D97-AF65-F5344CB8AC3E}">
        <p14:creationId xmlns:p14="http://schemas.microsoft.com/office/powerpoint/2010/main" val="2326301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with that we have all the information that we need to write our event handler.  You’ll see that we have our pseudo-code in red on the right as comments.  Pseudo-code is code that doesn’t get executed because it</a:t>
            </a:r>
            <a:r>
              <a:rPr lang="en-US" baseline="0" dirty="0"/>
              <a:t> doesn’t conform to any language </a:t>
            </a:r>
            <a:r>
              <a:rPr lang="en-US" dirty="0"/>
              <a:t>but its simplified, human readable, code to help us think about what we need to do in steps that can than be translated to a real computer language</a:t>
            </a:r>
            <a:br>
              <a:rPr lang="en-US" dirty="0"/>
            </a:br>
            <a:endParaRPr lang="en-US" dirty="0"/>
          </a:p>
          <a:p>
            <a:r>
              <a:rPr lang="en-US" dirty="0"/>
              <a:t>&lt;click&gt;</a:t>
            </a:r>
            <a:br>
              <a:rPr lang="en-US" dirty="0"/>
            </a:br>
            <a:r>
              <a:rPr lang="en-US" dirty="0"/>
              <a:t>First instead of using a click pseudo</a:t>
            </a:r>
            <a:r>
              <a:rPr lang="en-US" baseline="0" dirty="0"/>
              <a:t> selector in CSS we write </a:t>
            </a:r>
            <a:r>
              <a:rPr lang="en-US" baseline="0" dirty="0" err="1"/>
              <a:t>javascript</a:t>
            </a:r>
            <a:r>
              <a:rPr lang="en-US" baseline="0" dirty="0"/>
              <a:t> that adds  a click event listener to the button element.  This refers to the button element and then this calls the </a:t>
            </a:r>
            <a:r>
              <a:rPr lang="en-US" baseline="0" dirty="0" err="1"/>
              <a:t>addEvent</a:t>
            </a:r>
            <a:r>
              <a:rPr lang="en-US" baseline="0" dirty="0"/>
              <a:t> Listener method.</a:t>
            </a:r>
          </a:p>
          <a:p>
            <a:endParaRPr lang="en-US" baseline="0" dirty="0"/>
          </a:p>
          <a:p>
            <a:r>
              <a:rPr lang="en-US" baseline="0" dirty="0"/>
              <a:t>&lt;click&gt;</a:t>
            </a:r>
          </a:p>
          <a:p>
            <a:r>
              <a:rPr lang="en-US" baseline="0" dirty="0"/>
              <a:t>Inside the event listener we have a conditional statement that actually performs the same function as our if </a:t>
            </a:r>
            <a:r>
              <a:rPr lang="en-US" baseline="0" dirty="0" err="1"/>
              <a:t>colorlist</a:t>
            </a:r>
            <a:r>
              <a:rPr lang="en-US" baseline="0" dirty="0"/>
              <a:t> is displayed pseudocode. In the condition here we have a reference to the </a:t>
            </a:r>
            <a:r>
              <a:rPr lang="en-US" baseline="0" dirty="0" err="1"/>
              <a:t>colorlist</a:t>
            </a:r>
            <a:r>
              <a:rPr lang="en-US" baseline="0" dirty="0"/>
              <a:t> element here and then we read the display property of its style object. Now in this case we are actually saying if the </a:t>
            </a:r>
            <a:r>
              <a:rPr lang="en-US" baseline="0" dirty="0" err="1"/>
              <a:t>colorlist</a:t>
            </a:r>
            <a:r>
              <a:rPr lang="en-US" baseline="0" dirty="0"/>
              <a:t> is not hidden because there are several possibilities for the display property but only one of them hides the element and that is the “none value.  </a:t>
            </a:r>
            <a:br>
              <a:rPr lang="en-US" baseline="0" dirty="0"/>
            </a:br>
            <a:br>
              <a:rPr lang="en-US" baseline="0" dirty="0"/>
            </a:br>
            <a:r>
              <a:rPr lang="en-US" baseline="0" dirty="0"/>
              <a:t>And then we have room for some code that will get executed if this </a:t>
            </a:r>
            <a:r>
              <a:rPr lang="en-US" baseline="0" dirty="0" err="1"/>
              <a:t>colorlist</a:t>
            </a:r>
            <a:r>
              <a:rPr lang="en-US" baseline="0" dirty="0"/>
              <a:t> is not displayed.</a:t>
            </a:r>
          </a:p>
          <a:p>
            <a:endParaRPr lang="en-US" baseline="0" dirty="0"/>
          </a:p>
          <a:p>
            <a:r>
              <a:rPr lang="en-US" baseline="0" dirty="0"/>
              <a:t>&lt;click&gt;</a:t>
            </a:r>
          </a:p>
          <a:p>
            <a:r>
              <a:rPr lang="en-US" baseline="0" dirty="0"/>
              <a:t>Inside the first part of the if statement we start by hiding the </a:t>
            </a:r>
            <a:r>
              <a:rPr lang="en-US" baseline="0" dirty="0" err="1"/>
              <a:t>colorlist</a:t>
            </a:r>
            <a:r>
              <a:rPr lang="en-US" baseline="0" dirty="0"/>
              <a:t> and we do that by setting the CSS display property to “none”</a:t>
            </a:r>
          </a:p>
          <a:p>
            <a:endParaRPr lang="en-US" baseline="0" dirty="0"/>
          </a:p>
          <a:p>
            <a:r>
              <a:rPr lang="en-US" baseline="0" dirty="0"/>
              <a:t>&lt;click&gt;</a:t>
            </a:r>
          </a:p>
          <a:p>
            <a:r>
              <a:rPr lang="en-US" baseline="0" dirty="0"/>
              <a:t>And we display the </a:t>
            </a:r>
            <a:r>
              <a:rPr lang="en-US" baseline="0" dirty="0" err="1"/>
              <a:t>animallist</a:t>
            </a:r>
            <a:r>
              <a:rPr lang="en-US" baseline="0" dirty="0"/>
              <a:t> element by setting its display property to “block”</a:t>
            </a:r>
          </a:p>
          <a:p>
            <a:endParaRPr lang="en-US" baseline="0" dirty="0"/>
          </a:p>
          <a:p>
            <a:r>
              <a:rPr lang="en-US" baseline="0" dirty="0"/>
              <a:t>&lt;click&gt;</a:t>
            </a:r>
          </a:p>
          <a:p>
            <a:r>
              <a:rPr lang="en-US" baseline="0" dirty="0"/>
              <a:t>And in the else code block we do the opposite.  We hide the </a:t>
            </a:r>
            <a:r>
              <a:rPr lang="en-US" baseline="0" dirty="0" err="1"/>
              <a:t>animallist</a:t>
            </a:r>
            <a:r>
              <a:rPr lang="en-US" baseline="0" dirty="0"/>
              <a:t> and &lt;click&gt; show the </a:t>
            </a:r>
            <a:r>
              <a:rPr lang="en-US" baseline="0" dirty="0" err="1"/>
              <a:t>colorlist</a:t>
            </a:r>
            <a:r>
              <a:rPr lang="en-US" baseline="0" dirty="0"/>
              <a:t> by setting their display properties accordingly.</a:t>
            </a:r>
          </a:p>
          <a:p>
            <a:endParaRPr lang="en-US" baseline="0" dirty="0"/>
          </a:p>
          <a:p>
            <a:r>
              <a:rPr lang="en-US" baseline="0" dirty="0"/>
              <a:t>&lt;Editor&gt;</a:t>
            </a:r>
          </a:p>
          <a:p>
            <a:r>
              <a:rPr lang="en-US" baseline="0" dirty="0"/>
              <a:t>Now lets add this </a:t>
            </a:r>
            <a:r>
              <a:rPr lang="en-US" baseline="0" dirty="0" err="1"/>
              <a:t>javascript</a:t>
            </a:r>
            <a:r>
              <a:rPr lang="en-US" baseline="0" dirty="0"/>
              <a:t> to our web page in the text editor.</a:t>
            </a:r>
          </a:p>
          <a:p>
            <a:endParaRPr lang="en-US" baseline="0" dirty="0"/>
          </a:p>
          <a:p>
            <a:r>
              <a:rPr lang="en-US" baseline="0" dirty="0"/>
              <a:t>Again we’ve already looked at the code so I’m just going to paste it in here, save it, and then we can view it in the browser.</a:t>
            </a:r>
          </a:p>
          <a:p>
            <a:r>
              <a:rPr lang="en-US" baseline="0" dirty="0"/>
              <a:t>&lt;Return&gt;</a:t>
            </a:r>
          </a:p>
          <a:p>
            <a:endParaRPr lang="en-US" baseline="0" dirty="0"/>
          </a:p>
          <a:p>
            <a:r>
              <a:rPr lang="en-US" baseline="0" dirty="0"/>
              <a:t>Now this is some ugly, ugly, code.  All these array indexes make it really hard to read. In the next lecture we’ll see how we can make this much easier to read by using named variables.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61</a:t>
            </a:fld>
            <a:endParaRPr lang="en-US"/>
          </a:p>
        </p:txBody>
      </p:sp>
    </p:spTree>
    <p:extLst>
      <p:ext uri="{BB962C8B-B14F-4D97-AF65-F5344CB8AC3E}">
        <p14:creationId xmlns:p14="http://schemas.microsoft.com/office/powerpoint/2010/main" val="78208004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We’ve managed to &lt;click&gt; figure out how to store data in a </a:t>
            </a:r>
            <a:r>
              <a:rPr lang="en-US" dirty="0" err="1"/>
              <a:t>postgis</a:t>
            </a:r>
            <a:r>
              <a:rPr lang="en-US" dirty="0"/>
              <a:t> database and retrieve data to put on the map.</a:t>
            </a:r>
          </a:p>
          <a:p>
            <a:endParaRPr lang="en-US" dirty="0"/>
          </a:p>
          <a:p>
            <a:r>
              <a:rPr lang="en-US" dirty="0"/>
              <a:t>&lt;click&gt;And we’ve add the ability to add new attractions simply by clicking on the location on the map and filling out a form.</a:t>
            </a:r>
          </a:p>
          <a:p>
            <a:endParaRPr lang="en-US" dirty="0"/>
          </a:p>
          <a:p>
            <a:r>
              <a:rPr lang="en-US" dirty="0"/>
              <a:t>&lt;click&gt;Now we’ve got to add the ability to modify and delete attractions.</a:t>
            </a:r>
          </a:p>
        </p:txBody>
      </p:sp>
      <p:sp>
        <p:nvSpPr>
          <p:cNvPr id="4" name="Slide Number Placeholder 3"/>
          <p:cNvSpPr>
            <a:spLocks noGrp="1"/>
          </p:cNvSpPr>
          <p:nvPr>
            <p:ph type="sldNum" sz="quarter" idx="10"/>
          </p:nvPr>
        </p:nvSpPr>
        <p:spPr/>
        <p:txBody>
          <a:bodyPr/>
          <a:lstStyle/>
          <a:p>
            <a:fld id="{BB85BC90-5713-4429-9969-706ED764BD87}" type="slidenum">
              <a:rPr lang="en-US" smtClean="0"/>
              <a:t>208</a:t>
            </a:fld>
            <a:endParaRPr lang="en-US"/>
          </a:p>
        </p:txBody>
      </p:sp>
    </p:spTree>
    <p:extLst>
      <p:ext uri="{BB962C8B-B14F-4D97-AF65-F5344CB8AC3E}">
        <p14:creationId xmlns:p14="http://schemas.microsoft.com/office/powerpoint/2010/main" val="330171148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209</a:t>
            </a:fld>
            <a:endParaRPr lang="en-US"/>
          </a:p>
        </p:txBody>
      </p:sp>
    </p:spTree>
    <p:extLst>
      <p:ext uri="{BB962C8B-B14F-4D97-AF65-F5344CB8AC3E}">
        <p14:creationId xmlns:p14="http://schemas.microsoft.com/office/powerpoint/2010/main" val="24848384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And we’ll need a </a:t>
            </a:r>
            <a:r>
              <a:rPr lang="en-US" dirty="0" err="1"/>
              <a:t>php</a:t>
            </a:r>
            <a:r>
              <a:rPr lang="en-US" dirty="0"/>
              <a:t> script as well.</a:t>
            </a:r>
          </a:p>
          <a:p>
            <a:endParaRPr lang="en-US" dirty="0"/>
          </a:p>
          <a:p>
            <a:r>
              <a:rPr lang="en-US" dirty="0"/>
              <a:t>&lt;click&gt;This will receive the form data sent from the client in the AJAX call.</a:t>
            </a:r>
          </a:p>
          <a:p>
            <a:endParaRPr lang="en-US" dirty="0"/>
          </a:p>
          <a:p>
            <a:r>
              <a:rPr lang="en-US" dirty="0"/>
              <a:t>&lt;click&gt;Process the form data into a SQL insert command.</a:t>
            </a:r>
          </a:p>
          <a:p>
            <a:endParaRPr lang="en-US" dirty="0"/>
          </a:p>
          <a:p>
            <a:r>
              <a:rPr lang="en-US" dirty="0"/>
              <a:t>&lt;click&gt;Submit that SQL command to the database</a:t>
            </a:r>
          </a:p>
          <a:p>
            <a:endParaRPr lang="en-US" dirty="0"/>
          </a:p>
          <a:p>
            <a:r>
              <a:rPr lang="en-US" dirty="0"/>
              <a:t>&lt;click&gt;Process the result.  Since it’s an INSERT statement, that will just entail notifying the user of its success or failure.</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210</a:t>
            </a:fld>
            <a:endParaRPr lang="en-US"/>
          </a:p>
        </p:txBody>
      </p:sp>
    </p:spTree>
    <p:extLst>
      <p:ext uri="{BB962C8B-B14F-4D97-AF65-F5344CB8AC3E}">
        <p14:creationId xmlns:p14="http://schemas.microsoft.com/office/powerpoint/2010/main" val="252701656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 little bit closer at our HTML code.</a:t>
            </a:r>
          </a:p>
          <a:p>
            <a:r>
              <a:rPr lang="en-US" dirty="0"/>
              <a:t>&lt;click&gt;</a:t>
            </a:r>
          </a:p>
          <a:p>
            <a:r>
              <a:rPr lang="en-US" dirty="0"/>
              <a:t>To create our dialog box that we will use to enter information about the new attraction we are going to add a div with an id of </a:t>
            </a:r>
            <a:r>
              <a:rPr lang="en-US" dirty="0" err="1"/>
              <a:t>dlgAttraction</a:t>
            </a:r>
            <a:r>
              <a:rPr lang="en-US" dirty="0"/>
              <a:t> and a class of modal.</a:t>
            </a:r>
          </a:p>
          <a:p>
            <a:endParaRPr lang="en-US" dirty="0"/>
          </a:p>
          <a:p>
            <a:r>
              <a:rPr lang="en-US" dirty="0"/>
              <a:t>&lt;click&gt;</a:t>
            </a:r>
          </a:p>
          <a:p>
            <a:r>
              <a:rPr lang="en-US" dirty="0"/>
              <a:t>Then inside that dialog we are going to add another div with a class of modal-content. And it will become clearer in a bit why this is separate from the modal class. The important thing to remember here is that the modal-content div is a child of the modal div.  Then we’ll add some bootstrap col classes to center it in the map area.  Remember our map occupies the 4</a:t>
            </a:r>
            <a:r>
              <a:rPr lang="en-US" baseline="30000" dirty="0"/>
              <a:t>th</a:t>
            </a:r>
            <a:r>
              <a:rPr lang="en-US" dirty="0"/>
              <a:t> through 12</a:t>
            </a:r>
            <a:r>
              <a:rPr lang="en-US" baseline="30000" dirty="0"/>
              <a:t>th</a:t>
            </a:r>
            <a:r>
              <a:rPr lang="en-US" dirty="0"/>
              <a:t> columns of the bootstrap grid.  By having the dialog content offset by 4 and occupying 7 columns our dialog content will be in columns 4-11 and thus centered in the map area of the screen.</a:t>
            </a:r>
            <a:br>
              <a:rPr lang="en-US" dirty="0"/>
            </a:br>
            <a:br>
              <a:rPr lang="en-US" dirty="0"/>
            </a:br>
            <a:r>
              <a:rPr lang="en-US" dirty="0"/>
              <a:t>&lt;click&gt;</a:t>
            </a:r>
          </a:p>
          <a:p>
            <a:r>
              <a:rPr lang="en-US" dirty="0"/>
              <a:t>Next we are going to have a bunch of input elements, and we’ll see what they look like when we look at the actual code but it’s a lot of code and not that important for this part of the lesson.</a:t>
            </a:r>
          </a:p>
          <a:p>
            <a:endParaRPr lang="en-US" dirty="0"/>
          </a:p>
          <a:p>
            <a:r>
              <a:rPr lang="en-US" dirty="0"/>
              <a:t>&lt;click&gt;</a:t>
            </a:r>
          </a:p>
          <a:p>
            <a:r>
              <a:rPr lang="en-US" dirty="0"/>
              <a:t>And then we will have two buttons.  A save button and a cancel button.  The </a:t>
            </a:r>
            <a:r>
              <a:rPr lang="en-US" dirty="0" err="1"/>
              <a:t>btn</a:t>
            </a:r>
            <a:r>
              <a:rPr lang="en-US" dirty="0"/>
              <a:t>-success and </a:t>
            </a:r>
            <a:r>
              <a:rPr lang="en-US" dirty="0" err="1"/>
              <a:t>btn</a:t>
            </a:r>
            <a:r>
              <a:rPr lang="en-US" dirty="0"/>
              <a:t>-danger classes are bootstrap classes that will give us green and red colored buttons.</a:t>
            </a:r>
          </a:p>
          <a:p>
            <a:endParaRPr lang="en-US" dirty="0"/>
          </a:p>
          <a:p>
            <a:r>
              <a:rPr lang="en-US" dirty="0"/>
              <a:t>And that’s it for the HTML.</a:t>
            </a:r>
          </a:p>
        </p:txBody>
      </p:sp>
      <p:sp>
        <p:nvSpPr>
          <p:cNvPr id="4" name="Slide Number Placeholder 3"/>
          <p:cNvSpPr>
            <a:spLocks noGrp="1"/>
          </p:cNvSpPr>
          <p:nvPr>
            <p:ph type="sldNum" sz="quarter" idx="10"/>
          </p:nvPr>
        </p:nvSpPr>
        <p:spPr/>
        <p:txBody>
          <a:bodyPr/>
          <a:lstStyle/>
          <a:p>
            <a:fld id="{BB85BC90-5713-4429-9969-706ED764BD87}" type="slidenum">
              <a:rPr lang="en-US" smtClean="0"/>
              <a:t>211</a:t>
            </a:fld>
            <a:endParaRPr lang="en-US"/>
          </a:p>
        </p:txBody>
      </p:sp>
    </p:spTree>
    <p:extLst>
      <p:ext uri="{BB962C8B-B14F-4D97-AF65-F5344CB8AC3E}">
        <p14:creationId xmlns:p14="http://schemas.microsoft.com/office/powerpoint/2010/main" val="121092901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to add some CSS.</a:t>
            </a:r>
          </a:p>
          <a:p>
            <a:endParaRPr lang="en-US" dirty="0"/>
          </a:p>
          <a:p>
            <a:r>
              <a:rPr lang="en-US" dirty="0"/>
              <a:t>&lt;click&gt;First we need to set properties for the modal class.  We want the modal class to only be seen when it needs to be and to prevent any other elements in the DOM from being accessible while the modal dialog is active.</a:t>
            </a:r>
          </a:p>
          <a:p>
            <a:endParaRPr lang="en-US" dirty="0"/>
          </a:p>
          <a:p>
            <a:r>
              <a:rPr lang="en-US" dirty="0"/>
              <a:t>&lt;click&gt;We do this using some CSS trickery with these 4 properties.  First we set the display property to none so it wont be seen unless we somehow change the display property.  Second we assign a high number to the z-index property.  Z-index controls the drawing order of HTML elements and higher numbers get drawn last. As such they are “on top of” lower numbered elements when the HTML is rendered and they are the element that will be accessible when clicked, if there happens to be another element underneath them.</a:t>
            </a:r>
            <a:br>
              <a:rPr lang="en-US" dirty="0"/>
            </a:br>
            <a:br>
              <a:rPr lang="en-US" dirty="0"/>
            </a:br>
            <a:r>
              <a:rPr lang="en-US" dirty="0"/>
              <a:t>Third, we set the width and height properties to be 100%. This means that this div will occupy the entire screen.</a:t>
            </a:r>
            <a:br>
              <a:rPr lang="en-US" dirty="0"/>
            </a:br>
            <a:br>
              <a:rPr lang="en-US" dirty="0"/>
            </a:br>
            <a:r>
              <a:rPr lang="en-US" dirty="0"/>
              <a:t>The combination of these three properties means that we essentially cover up ALL the other elements when this div is displayed and thus we prevent any user input to anything that is underneath them.</a:t>
            </a:r>
            <a:br>
              <a:rPr lang="en-US" dirty="0"/>
            </a:br>
            <a:br>
              <a:rPr lang="en-US" dirty="0"/>
            </a:br>
            <a:r>
              <a:rPr lang="en-US" dirty="0"/>
              <a:t>&lt;click&gt;</a:t>
            </a:r>
          </a:p>
          <a:p>
            <a:r>
              <a:rPr lang="en-US" dirty="0"/>
              <a:t>Then we assign a background color. We haven’t seen this method for assigning colors yet, but it allows values from one to 255 for the intensity of each of the primary colors, plus a fourth value ranging from 0 to 1 that controls the level of transparency.  We are going with 0 intensity of all colors which means black, but 40% transparency which means that the entire screen will be filled with a transparent grayish color which provides feedback to the user that nothing underneath it is available for taking user input.</a:t>
            </a:r>
            <a:br>
              <a:rPr lang="en-US" dirty="0"/>
            </a:br>
            <a:br>
              <a:rPr lang="en-US" dirty="0"/>
            </a:br>
            <a:r>
              <a:rPr lang="en-US" dirty="0"/>
              <a:t>&lt;click&gt;</a:t>
            </a:r>
          </a:p>
          <a:p>
            <a:r>
              <a:rPr lang="en-US" dirty="0"/>
              <a:t>The modal content class is assigned to a div that is a child of the dialog div though, so it has a higher z-index and thus is the only element that can receive any user input.  This is how we make a dialog box “modal”.</a:t>
            </a:r>
          </a:p>
          <a:p>
            <a:endParaRPr lang="en-US" dirty="0"/>
          </a:p>
          <a:p>
            <a:r>
              <a:rPr lang="en-US" dirty="0"/>
              <a:t>&lt;click&gt;We add some padding to the modal content class to give a little margin around the input elements</a:t>
            </a:r>
          </a:p>
          <a:p>
            <a:endParaRPr lang="en-US" dirty="0"/>
          </a:p>
          <a:p>
            <a:r>
              <a:rPr lang="en-US" dirty="0"/>
              <a:t>&lt;click&gt;And a background of tan</a:t>
            </a:r>
          </a:p>
          <a:p>
            <a:endParaRPr lang="en-US" dirty="0"/>
          </a:p>
          <a:p>
            <a:r>
              <a:rPr lang="en-US" dirty="0"/>
              <a:t>&lt;click&gt;And a 10% top-margin keeps our dialog box from being stuck to the top of the screen.</a:t>
            </a:r>
          </a:p>
        </p:txBody>
      </p:sp>
      <p:sp>
        <p:nvSpPr>
          <p:cNvPr id="4" name="Slide Number Placeholder 3"/>
          <p:cNvSpPr>
            <a:spLocks noGrp="1"/>
          </p:cNvSpPr>
          <p:nvPr>
            <p:ph type="sldNum" sz="quarter" idx="10"/>
          </p:nvPr>
        </p:nvSpPr>
        <p:spPr/>
        <p:txBody>
          <a:bodyPr/>
          <a:lstStyle/>
          <a:p>
            <a:fld id="{BB85BC90-5713-4429-9969-706ED764BD87}" type="slidenum">
              <a:rPr lang="en-US" smtClean="0"/>
              <a:t>212</a:t>
            </a:fld>
            <a:endParaRPr lang="en-US"/>
          </a:p>
        </p:txBody>
      </p:sp>
    </p:spTree>
    <p:extLst>
      <p:ext uri="{BB962C8B-B14F-4D97-AF65-F5344CB8AC3E}">
        <p14:creationId xmlns:p14="http://schemas.microsoft.com/office/powerpoint/2010/main" val="81663037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will add three </a:t>
            </a:r>
            <a:r>
              <a:rPr lang="en-US" dirty="0" err="1"/>
              <a:t>javascript</a:t>
            </a:r>
            <a:r>
              <a:rPr lang="en-US" dirty="0"/>
              <a:t> event handlers inside our script tags.</a:t>
            </a:r>
            <a:br>
              <a:rPr lang="en-US" dirty="0"/>
            </a:br>
            <a:br>
              <a:rPr lang="en-US" dirty="0"/>
            </a:br>
            <a:r>
              <a:rPr lang="en-US" dirty="0"/>
              <a:t>&lt;click&gt;The first one handles a click on the leaflet map canvas, so we call it using the on method of the leaflet map object.</a:t>
            </a:r>
          </a:p>
          <a:p>
            <a:endParaRPr lang="en-US" dirty="0"/>
          </a:p>
          <a:p>
            <a:r>
              <a:rPr lang="en-US" dirty="0"/>
              <a:t>&lt;click&gt;And the first thing that we do is make the modal dialog visible by using a jQuery selector and calling its show method.</a:t>
            </a:r>
          </a:p>
          <a:p>
            <a:endParaRPr lang="en-US" dirty="0"/>
          </a:p>
          <a:p>
            <a:r>
              <a:rPr lang="en-US" dirty="0"/>
              <a:t>&lt;click&gt;Next we populate the latitude and longitude form elements with the latitude and longitudes of the location of the mouse click, which hopefully you remember, we can access through the event object passed to the event handler.</a:t>
            </a:r>
          </a:p>
          <a:p>
            <a:endParaRPr lang="en-US" dirty="0"/>
          </a:p>
          <a:p>
            <a:r>
              <a:rPr lang="en-US" dirty="0"/>
              <a:t>&lt;click&gt;And we will populate the </a:t>
            </a:r>
            <a:r>
              <a:rPr lang="en-US" dirty="0" err="1"/>
              <a:t>idDisplay</a:t>
            </a:r>
            <a:r>
              <a:rPr lang="en-US" dirty="0"/>
              <a:t> element with the text “New”.  This is not important now, but later on, we’ll use the same form to modify or delete the record and we will want to know the id of the record.  We don’t know what id this record will get when we add it because it is created automatically for us so I’m just populating it with the text new.</a:t>
            </a:r>
          </a:p>
          <a:p>
            <a:endParaRPr lang="en-US" dirty="0"/>
          </a:p>
          <a:p>
            <a:r>
              <a:rPr lang="en-US" dirty="0"/>
              <a:t>&lt;click&gt;We will also need an event handler to handle the click event of the cancel button. The cancel button is just a normal DOM element so I can use the jQuery click method to add an event handler for it.</a:t>
            </a:r>
          </a:p>
          <a:p>
            <a:endParaRPr lang="en-US" dirty="0"/>
          </a:p>
          <a:p>
            <a:r>
              <a:rPr lang="en-US" dirty="0"/>
              <a:t>&lt;click&gt;And all this button will do is hide the modal dialog, thus making all the other elements usable again.</a:t>
            </a:r>
            <a:br>
              <a:rPr lang="en-US" dirty="0"/>
            </a:br>
            <a:br>
              <a:rPr lang="en-US" dirty="0"/>
            </a:br>
            <a:r>
              <a:rPr lang="en-US" dirty="0"/>
              <a:t>&lt;click&gt;Finally we have the event handler for the save button.  Again, this is just a DOM element so we can use jQuery to add a click event handler.</a:t>
            </a:r>
          </a:p>
          <a:p>
            <a:endParaRPr lang="en-US" dirty="0"/>
          </a:p>
          <a:p>
            <a:r>
              <a:rPr lang="en-US" dirty="0"/>
              <a:t>&lt;click&gt;Inside the event handler we make an AJAX call to the server.  The PHP script we are calling is going to be named </a:t>
            </a:r>
            <a:r>
              <a:rPr lang="en-US" dirty="0" err="1"/>
              <a:t>add_attraction.php</a:t>
            </a:r>
            <a:r>
              <a:rPr lang="en-US" dirty="0"/>
              <a:t> and we’ll write that soon.</a:t>
            </a:r>
          </a:p>
          <a:p>
            <a:endParaRPr lang="en-US" dirty="0"/>
          </a:p>
          <a:p>
            <a:r>
              <a:rPr lang="en-US" dirty="0"/>
              <a:t>&lt;click&gt;For now we are just setting up the AJAX call. We set the type option to POST.</a:t>
            </a:r>
          </a:p>
          <a:p>
            <a:endParaRPr lang="en-US" dirty="0"/>
          </a:p>
          <a:p>
            <a:r>
              <a:rPr lang="en-US" dirty="0"/>
              <a:t>&lt;click&gt;We set up the data option with one key value pair for each form element.  Name, image, web, and category elements are simply going to fill those fields in the database and we’ll use the latitude and longitude to create the point geometry.  And the value for each of those keys will be the value of the corresponding form element. </a:t>
            </a:r>
          </a:p>
          <a:p>
            <a:endParaRPr lang="en-US" dirty="0"/>
          </a:p>
          <a:p>
            <a:r>
              <a:rPr lang="en-US" dirty="0"/>
              <a:t>&lt;click&gt;And finally we have our success callback function.  This function is just going to open an alert with the response from the server.  We are adding data, so there won’t be data coming back in the sense of an HTML table or JSON string like we saw before.  Rather it will just be a message saying the insert succeeded or if it didn’t succeed, an error message.</a:t>
            </a:r>
            <a:br>
              <a:rPr lang="en-US" dirty="0"/>
            </a:br>
            <a:br>
              <a:rPr lang="en-US" dirty="0"/>
            </a:br>
            <a:r>
              <a:rPr lang="en-US" dirty="0"/>
              <a:t>And I probably should have chosen my words a little more carefully. Its important to understand that the success callback is run anytime the AJAX call is successful. This means anytime it connects to the server and receives a response.  That response may be a message saying that there was an error with the database, but its still a response so the success callback is run. AJAX doesn’t know what happened on the server, only whether it gets a response or not. So even in the success callback its important to make sure that the response is what we expected and not a PHP or database error message.</a:t>
            </a:r>
            <a:br>
              <a:rPr lang="en-US" dirty="0"/>
            </a:br>
            <a:br>
              <a:rPr lang="en-US" dirty="0"/>
            </a:br>
            <a:r>
              <a:rPr lang="en-US" dirty="0"/>
              <a:t>The error callback will run if it can’t connect to the server or if the script isn’t available or something like that, causing the AJAX request to fail to receive a response.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213</a:t>
            </a:fld>
            <a:endParaRPr lang="en-US"/>
          </a:p>
        </p:txBody>
      </p:sp>
    </p:spTree>
    <p:extLst>
      <p:ext uri="{BB962C8B-B14F-4D97-AF65-F5344CB8AC3E}">
        <p14:creationId xmlns:p14="http://schemas.microsoft.com/office/powerpoint/2010/main" val="423524620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look at our PHP code.  This is the contents of the </a:t>
            </a:r>
            <a:r>
              <a:rPr lang="en-US" dirty="0" err="1"/>
              <a:t>add_attraction.php</a:t>
            </a:r>
            <a:r>
              <a:rPr lang="en-US" dirty="0"/>
              <a:t> text file.</a:t>
            </a:r>
          </a:p>
          <a:p>
            <a:endParaRPr lang="en-US" dirty="0"/>
          </a:p>
          <a:p>
            <a:r>
              <a:rPr lang="en-US" dirty="0"/>
              <a:t>&lt;click&gt;The first thing we always do is check to see if we are receiving the post data that we are expecting and deal with the possibility that we do not to prevent any PHP errors.  We do that by checking if the index in the post </a:t>
            </a:r>
            <a:r>
              <a:rPr lang="en-US" dirty="0" err="1"/>
              <a:t>superglobal</a:t>
            </a:r>
            <a:r>
              <a:rPr lang="en-US" dirty="0"/>
              <a:t> exists using the </a:t>
            </a:r>
            <a:r>
              <a:rPr lang="en-US" dirty="0" err="1"/>
              <a:t>isset</a:t>
            </a:r>
            <a:r>
              <a:rPr lang="en-US" dirty="0"/>
              <a:t> function.  &lt;click&gt;If it does exist then we create a new variable to hold the contents of the array element, and if not &lt;click&gt;we simply assign the variable a string indicating that there was nothing received, such as NA.</a:t>
            </a:r>
          </a:p>
          <a:p>
            <a:endParaRPr lang="en-US" dirty="0"/>
          </a:p>
          <a:p>
            <a:r>
              <a:rPr lang="en-US" dirty="0"/>
              <a:t>&lt;click&gt;And we do that for all the post data that we send in the AJAX request. I’m not going to go over every one. But I will mention that this is where we can also do some other validation to make sure we are getting the values we expect. For instance we can test to make sure that numeric data is actual a number, or that the latitude value is between 90 and -90, etc.</a:t>
            </a:r>
          </a:p>
          <a:p>
            <a:endParaRPr lang="en-US" dirty="0"/>
          </a:p>
          <a:p>
            <a:r>
              <a:rPr lang="en-US" dirty="0"/>
              <a:t>&lt;click&gt;After initializing and testing all of our form data, we set up our database connection like we’ve seen previously.</a:t>
            </a:r>
          </a:p>
          <a:p>
            <a:endParaRPr lang="en-US" dirty="0"/>
          </a:p>
          <a:p>
            <a:r>
              <a:rPr lang="en-US" dirty="0"/>
              <a:t>&lt;click&gt;And since we are using input supplied by the user, we have to use a prepared statement to keep our database secure.  We use placeholders for data supplied by the user.  We create the geometry using the </a:t>
            </a:r>
            <a:r>
              <a:rPr lang="en-US" dirty="0" err="1"/>
              <a:t>PostGIS</a:t>
            </a:r>
            <a:r>
              <a:rPr lang="en-US" dirty="0"/>
              <a:t> Make Point function, which we haven’t see yet but it works better for creating points in a prepared statement using placeholders. It just takes a longitude and latitude as parameters. And before we submit it to the database we have to set the spatial reference of the geometry using the </a:t>
            </a:r>
            <a:r>
              <a:rPr lang="en-US" dirty="0" err="1"/>
              <a:t>SetSRID</a:t>
            </a:r>
            <a:r>
              <a:rPr lang="en-US" dirty="0"/>
              <a:t> function, because the geometry column in the database is expecting data in a certain SRID and if the geometry has an unknown SRID it won’t accept it.</a:t>
            </a:r>
          </a:p>
          <a:p>
            <a:endParaRPr lang="en-US" dirty="0"/>
          </a:p>
          <a:p>
            <a:r>
              <a:rPr lang="en-US" dirty="0"/>
              <a:t>&lt;click&gt;Next we set up our parameter array using the placeholders as keys and the input supplied by the users as values.</a:t>
            </a:r>
          </a:p>
          <a:p>
            <a:endParaRPr lang="en-US" dirty="0"/>
          </a:p>
          <a:p>
            <a:r>
              <a:rPr lang="en-US" dirty="0"/>
              <a:t>&lt;click&gt;And then we call the execute method of the </a:t>
            </a:r>
            <a:r>
              <a:rPr lang="en-US" dirty="0" err="1"/>
              <a:t>PDOstatemetn</a:t>
            </a:r>
            <a:r>
              <a:rPr lang="en-US" dirty="0"/>
              <a:t> object and pass it our parameters.  Now we haven’t seen this structure before but its pretty common.  The execute method returns true if its successful and false if unsuccessful.  Since it returns true or false we can use it as the condition in an if then statement.  </a:t>
            </a:r>
          </a:p>
          <a:p>
            <a:endParaRPr lang="en-US" dirty="0"/>
          </a:p>
          <a:p>
            <a:r>
              <a:rPr lang="en-US" dirty="0"/>
              <a:t>&lt;click&gt;If its successful, the condition is true and we echo out a message indicating the operation was a success. And the success callback in our AJAX call will display an alert with whatever gets echoed from the server, so the user will see this message.</a:t>
            </a:r>
            <a:br>
              <a:rPr lang="en-US" dirty="0"/>
            </a:br>
            <a:br>
              <a:rPr lang="en-US" dirty="0"/>
            </a:br>
            <a:r>
              <a:rPr lang="en-US" dirty="0"/>
              <a:t>&lt;click&gt;If the execute is unsuccessful the condition is false and the else code block gets executed.  When there is an error, the </a:t>
            </a:r>
            <a:r>
              <a:rPr lang="en-US" dirty="0" err="1"/>
              <a:t>PDOStatement</a:t>
            </a:r>
            <a:r>
              <a:rPr lang="en-US" dirty="0"/>
              <a:t> </a:t>
            </a:r>
            <a:r>
              <a:rPr lang="en-US" dirty="0" err="1"/>
              <a:t>errorInfo</a:t>
            </a:r>
            <a:r>
              <a:rPr lang="en-US" dirty="0"/>
              <a:t> property is populated.  The </a:t>
            </a:r>
            <a:r>
              <a:rPr lang="en-US" dirty="0" err="1"/>
              <a:t>errorInfo</a:t>
            </a:r>
            <a:r>
              <a:rPr lang="en-US" dirty="0"/>
              <a:t> property is an array with three elements, the first two are error codes, and the third is a text message with information about the error.  We use the PHP </a:t>
            </a:r>
            <a:r>
              <a:rPr lang="en-US" dirty="0" err="1"/>
              <a:t>var_dump</a:t>
            </a:r>
            <a:r>
              <a:rPr lang="en-US" dirty="0"/>
              <a:t> function to display the contents of this array in text form, and again the user will see an alert box with the contents of the </a:t>
            </a:r>
            <a:r>
              <a:rPr lang="en-US" dirty="0" err="1"/>
              <a:t>errorInfo</a:t>
            </a:r>
            <a:r>
              <a:rPr lang="en-US" dirty="0"/>
              <a:t> property so they will know that an error occurred and why.</a:t>
            </a:r>
          </a:p>
          <a:p>
            <a:endParaRPr lang="en-US" dirty="0"/>
          </a:p>
          <a:p>
            <a:r>
              <a:rPr lang="en-US" dirty="0"/>
              <a:t>OK, lets add all this code to our web application and try it out.</a:t>
            </a:r>
            <a:br>
              <a:rPr lang="en-US" dirty="0"/>
            </a:br>
            <a:br>
              <a:rPr lang="en-US" dirty="0"/>
            </a:br>
            <a:r>
              <a:rPr lang="en-US" dirty="0"/>
              <a:t>&lt;click&gt;</a:t>
            </a:r>
          </a:p>
        </p:txBody>
      </p:sp>
      <p:sp>
        <p:nvSpPr>
          <p:cNvPr id="4" name="Slide Number Placeholder 3"/>
          <p:cNvSpPr>
            <a:spLocks noGrp="1"/>
          </p:cNvSpPr>
          <p:nvPr>
            <p:ph type="sldNum" sz="quarter" idx="10"/>
          </p:nvPr>
        </p:nvSpPr>
        <p:spPr/>
        <p:txBody>
          <a:bodyPr/>
          <a:lstStyle/>
          <a:p>
            <a:fld id="{BB85BC90-5713-4429-9969-706ED764BD87}" type="slidenum">
              <a:rPr lang="en-US" smtClean="0"/>
              <a:t>214</a:t>
            </a:fld>
            <a:endParaRPr lang="en-US"/>
          </a:p>
        </p:txBody>
      </p:sp>
    </p:spTree>
    <p:extLst>
      <p:ext uri="{BB962C8B-B14F-4D97-AF65-F5344CB8AC3E}">
        <p14:creationId xmlns:p14="http://schemas.microsoft.com/office/powerpoint/2010/main" val="228177304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we finished with our CRUD functions.  And that’s a big step. We can now add, modify, and delete attractions remotely from anywhere we have an internet connection.  But we still have a few things that we want to do in our application.</a:t>
            </a:r>
          </a:p>
          <a:p>
            <a:endParaRPr lang="en-US" dirty="0"/>
          </a:p>
          <a:p>
            <a:r>
              <a:rPr lang="en-US" dirty="0"/>
              <a:t>&lt;click&gt;In this lecture we will be adding functionality to filter the attractions by category.</a:t>
            </a:r>
          </a:p>
        </p:txBody>
      </p:sp>
      <p:sp>
        <p:nvSpPr>
          <p:cNvPr id="4" name="Slide Number Placeholder 3"/>
          <p:cNvSpPr>
            <a:spLocks noGrp="1"/>
          </p:cNvSpPr>
          <p:nvPr>
            <p:ph type="sldNum" sz="quarter" idx="10"/>
          </p:nvPr>
        </p:nvSpPr>
        <p:spPr/>
        <p:txBody>
          <a:bodyPr/>
          <a:lstStyle/>
          <a:p>
            <a:fld id="{BB85BC90-5713-4429-9969-706ED764BD87}" type="slidenum">
              <a:rPr lang="en-US" smtClean="0"/>
              <a:t>215</a:t>
            </a:fld>
            <a:endParaRPr lang="en-US"/>
          </a:p>
        </p:txBody>
      </p:sp>
    </p:spTree>
    <p:extLst>
      <p:ext uri="{BB962C8B-B14F-4D97-AF65-F5344CB8AC3E}">
        <p14:creationId xmlns:p14="http://schemas.microsoft.com/office/powerpoint/2010/main" val="239497596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216</a:t>
            </a:fld>
            <a:endParaRPr lang="en-US"/>
          </a:p>
        </p:txBody>
      </p:sp>
    </p:spTree>
    <p:extLst>
      <p:ext uri="{BB962C8B-B14F-4D97-AF65-F5344CB8AC3E}">
        <p14:creationId xmlns:p14="http://schemas.microsoft.com/office/powerpoint/2010/main" val="24715693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And we’ll need a </a:t>
            </a:r>
            <a:r>
              <a:rPr lang="en-US" dirty="0" err="1"/>
              <a:t>php</a:t>
            </a:r>
            <a:r>
              <a:rPr lang="en-US" dirty="0"/>
              <a:t> script as well.</a:t>
            </a:r>
          </a:p>
          <a:p>
            <a:endParaRPr lang="en-US" dirty="0"/>
          </a:p>
          <a:p>
            <a:r>
              <a:rPr lang="en-US" dirty="0"/>
              <a:t>&lt;click&gt;This will receive the form data sent from the client in the AJAX call.</a:t>
            </a:r>
          </a:p>
          <a:p>
            <a:endParaRPr lang="en-US" dirty="0"/>
          </a:p>
          <a:p>
            <a:r>
              <a:rPr lang="en-US" dirty="0"/>
              <a:t>&lt;click&gt;Process the form data into a SQL insert command.</a:t>
            </a:r>
          </a:p>
          <a:p>
            <a:endParaRPr lang="en-US" dirty="0"/>
          </a:p>
          <a:p>
            <a:r>
              <a:rPr lang="en-US" dirty="0"/>
              <a:t>&lt;click&gt;Submit that SQL command to the database</a:t>
            </a:r>
          </a:p>
          <a:p>
            <a:endParaRPr lang="en-US" dirty="0"/>
          </a:p>
          <a:p>
            <a:r>
              <a:rPr lang="en-US" dirty="0"/>
              <a:t>&lt;click&gt;Process the result.  Since it’s an INSERT statement, that will just entail notifying the user of its success or failure.</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217</a:t>
            </a:fld>
            <a:endParaRPr lang="en-US"/>
          </a:p>
        </p:txBody>
      </p:sp>
    </p:spTree>
    <p:extLst>
      <p:ext uri="{BB962C8B-B14F-4D97-AF65-F5344CB8AC3E}">
        <p14:creationId xmlns:p14="http://schemas.microsoft.com/office/powerpoint/2010/main" val="4128854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 are going to talk about variables. If you’ve done any programming at all this is old hat to you, but this</a:t>
            </a:r>
            <a:r>
              <a:rPr lang="en-US" baseline="0" dirty="0"/>
              <a:t> is an introductory course so I’m going to take a few minutes to address them.</a:t>
            </a:r>
            <a:br>
              <a:rPr lang="en-US" baseline="0" dirty="0"/>
            </a:br>
            <a:br>
              <a:rPr lang="en-US" baseline="0" dirty="0"/>
            </a:br>
            <a:r>
              <a:rPr lang="en-US" baseline="0" dirty="0"/>
              <a:t>Variables allow us to assign a name to a certain space of computer memory and then we can refer to the data held in that memory by the name that we assigned it.  That allows us to write code that is much easier to read. </a:t>
            </a:r>
            <a:br>
              <a:rPr lang="en-US" baseline="0" dirty="0"/>
            </a:br>
            <a:br>
              <a:rPr lang="en-US" baseline="0" dirty="0"/>
            </a:br>
            <a:r>
              <a:rPr lang="en-US" baseline="0" dirty="0"/>
              <a:t>Many computer languages require you to set a specific type, such as integer, string, or object when you declare a variable but </a:t>
            </a:r>
            <a:r>
              <a:rPr lang="en-US" baseline="0" dirty="0" err="1"/>
              <a:t>javascript</a:t>
            </a:r>
            <a:r>
              <a:rPr lang="en-US" baseline="0" dirty="0"/>
              <a:t> does not.</a:t>
            </a:r>
            <a:br>
              <a:rPr lang="en-US" baseline="0" dirty="0"/>
            </a:br>
            <a:br>
              <a:rPr lang="en-US" baseline="0" dirty="0"/>
            </a:br>
            <a:r>
              <a:rPr lang="en-US" baseline="0" dirty="0"/>
              <a:t>You declare a variable using the </a:t>
            </a:r>
            <a:r>
              <a:rPr lang="en-US" baseline="0" dirty="0" err="1"/>
              <a:t>var</a:t>
            </a:r>
            <a:r>
              <a:rPr lang="en-US" baseline="0" dirty="0"/>
              <a:t> keyword followed by the name you want to use for the variable and then you can assign a value to that variable when you declare it using the assignment operator, or a single equal sign.  Or you can simply declare the variable and assign a value to it later in your code.</a:t>
            </a:r>
            <a:br>
              <a:rPr lang="en-US" baseline="0" dirty="0"/>
            </a:br>
            <a:endParaRPr lang="en-US" baseline="0" dirty="0"/>
          </a:p>
          <a:p>
            <a:r>
              <a:rPr lang="en-US" baseline="0" dirty="0"/>
              <a:t>&lt;click&gt; </a:t>
            </a:r>
          </a:p>
          <a:p>
            <a:endParaRPr lang="en-US" baseline="0" dirty="0"/>
          </a:p>
          <a:p>
            <a:r>
              <a:rPr lang="en-US" baseline="0" dirty="0"/>
              <a:t>With this statement, we are going to assign the first child of the second child of the body object to a variable called </a:t>
            </a:r>
            <a:r>
              <a:rPr lang="en-US" baseline="0" dirty="0" err="1"/>
              <a:t>colorlist</a:t>
            </a:r>
            <a:r>
              <a:rPr lang="en-US" baseline="0" dirty="0"/>
              <a:t>.  It happens that </a:t>
            </a:r>
            <a:r>
              <a:rPr lang="en-US" baseline="0" dirty="0" err="1"/>
              <a:t>colorlist</a:t>
            </a:r>
            <a:r>
              <a:rPr lang="en-US" baseline="0" dirty="0"/>
              <a:t> is also the ID property of this element, but we could call it anything we want.  We could call it </a:t>
            </a:r>
            <a:r>
              <a:rPr lang="en-US" baseline="0" dirty="0" err="1"/>
              <a:t>animallist</a:t>
            </a:r>
            <a:r>
              <a:rPr lang="en-US" baseline="0" dirty="0"/>
              <a:t> but that would be really confusing and defeat the one of the main purposes of using variables, which is to help make code more readable so its really important to use descriptive names that make sense to you.</a:t>
            </a:r>
            <a:br>
              <a:rPr lang="en-US" baseline="0" dirty="0"/>
            </a:br>
            <a:br>
              <a:rPr lang="en-US" baseline="0" dirty="0"/>
            </a:br>
            <a:r>
              <a:rPr lang="en-US" baseline="0" dirty="0"/>
              <a:t>&lt;click&gt;</a:t>
            </a:r>
          </a:p>
          <a:p>
            <a:endParaRPr lang="en-US" baseline="0" dirty="0"/>
          </a:p>
          <a:p>
            <a:r>
              <a:rPr lang="en-US" baseline="0" dirty="0"/>
              <a:t>With this statement we assign the second child of the first child of the body element to the </a:t>
            </a:r>
            <a:r>
              <a:rPr lang="en-US" baseline="0" dirty="0" err="1"/>
              <a:t>animallist</a:t>
            </a:r>
            <a:r>
              <a:rPr lang="en-US" baseline="0" dirty="0"/>
              <a:t> variable.</a:t>
            </a:r>
          </a:p>
          <a:p>
            <a:endParaRPr lang="en-US" baseline="0" dirty="0"/>
          </a:p>
          <a:p>
            <a:r>
              <a:rPr lang="en-US" baseline="0" dirty="0"/>
              <a:t>&lt;click&gt;</a:t>
            </a:r>
          </a:p>
          <a:p>
            <a:endParaRPr lang="en-US" baseline="0" dirty="0"/>
          </a:p>
          <a:p>
            <a:r>
              <a:rPr lang="en-US" baseline="0" dirty="0"/>
              <a:t>Now instead of writing this whole conglomeration in our code, we can simply write animalist so this statement assigns the first child of the </a:t>
            </a:r>
            <a:r>
              <a:rPr lang="en-US" baseline="0" dirty="0" err="1"/>
              <a:t>animallist</a:t>
            </a:r>
            <a:r>
              <a:rPr lang="en-US" baseline="0" dirty="0"/>
              <a:t> to the </a:t>
            </a:r>
            <a:r>
              <a:rPr lang="en-US" baseline="0" dirty="0" err="1"/>
              <a:t>firstanimallist</a:t>
            </a:r>
            <a:r>
              <a:rPr lang="en-US" baseline="0" dirty="0"/>
              <a:t> variable. And I think we can all agree that this is much more readable than this.</a:t>
            </a:r>
          </a:p>
          <a:p>
            <a:endParaRPr lang="en-US" baseline="0" dirty="0"/>
          </a:p>
          <a:p>
            <a:r>
              <a:rPr lang="en-US" baseline="0" dirty="0"/>
              <a:t>&lt;click&gt;</a:t>
            </a:r>
          </a:p>
          <a:p>
            <a:endParaRPr lang="en-US" baseline="0" dirty="0"/>
          </a:p>
          <a:p>
            <a:r>
              <a:rPr lang="en-US" baseline="0" dirty="0"/>
              <a:t>If you don’t agree then you might be an assembly language programmer.</a:t>
            </a:r>
            <a:br>
              <a:rPr lang="en-US" baseline="0"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62</a:t>
            </a:fld>
            <a:endParaRPr lang="en-US"/>
          </a:p>
        </p:txBody>
      </p:sp>
    </p:spTree>
    <p:extLst>
      <p:ext uri="{BB962C8B-B14F-4D97-AF65-F5344CB8AC3E}">
        <p14:creationId xmlns:p14="http://schemas.microsoft.com/office/powerpoint/2010/main" val="191262801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to the final lecture of this course. In this lecture I am going to show you how to do some simple spatial analysis.  We are going to add a button to the add attraction form that will return the five closest attractions to the point on the map that the user clicked to open the form.</a:t>
            </a:r>
          </a:p>
        </p:txBody>
      </p:sp>
      <p:sp>
        <p:nvSpPr>
          <p:cNvPr id="4" name="Slide Number Placeholder 3"/>
          <p:cNvSpPr>
            <a:spLocks noGrp="1"/>
          </p:cNvSpPr>
          <p:nvPr>
            <p:ph type="sldNum" sz="quarter" idx="10"/>
          </p:nvPr>
        </p:nvSpPr>
        <p:spPr/>
        <p:txBody>
          <a:bodyPr/>
          <a:lstStyle/>
          <a:p>
            <a:fld id="{BB85BC90-5713-4429-9969-706ED764BD87}" type="slidenum">
              <a:rPr lang="en-US" smtClean="0"/>
              <a:t>218</a:t>
            </a:fld>
            <a:endParaRPr lang="en-US"/>
          </a:p>
        </p:txBody>
      </p:sp>
    </p:spTree>
    <p:extLst>
      <p:ext uri="{BB962C8B-B14F-4D97-AF65-F5344CB8AC3E}">
        <p14:creationId xmlns:p14="http://schemas.microsoft.com/office/powerpoint/2010/main" val="281683814"/>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219</a:t>
            </a:fld>
            <a:endParaRPr lang="en-US"/>
          </a:p>
        </p:txBody>
      </p:sp>
    </p:spTree>
    <p:extLst>
      <p:ext uri="{BB962C8B-B14F-4D97-AF65-F5344CB8AC3E}">
        <p14:creationId xmlns:p14="http://schemas.microsoft.com/office/powerpoint/2010/main" val="424049263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And we’ll need a </a:t>
            </a:r>
            <a:r>
              <a:rPr lang="en-US" dirty="0" err="1"/>
              <a:t>php</a:t>
            </a:r>
            <a:r>
              <a:rPr lang="en-US" dirty="0"/>
              <a:t> script as well.</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220</a:t>
            </a:fld>
            <a:endParaRPr lang="en-US"/>
          </a:p>
        </p:txBody>
      </p:sp>
    </p:spTree>
    <p:extLst>
      <p:ext uri="{BB962C8B-B14F-4D97-AF65-F5344CB8AC3E}">
        <p14:creationId xmlns:p14="http://schemas.microsoft.com/office/powerpoint/2010/main" val="2677032591"/>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 little bit closer at our HTML code.</a:t>
            </a:r>
          </a:p>
          <a:p>
            <a:r>
              <a:rPr lang="en-US" dirty="0"/>
              <a:t>&lt;click&gt;</a:t>
            </a:r>
          </a:p>
          <a:p>
            <a:r>
              <a:rPr lang="en-US" dirty="0"/>
              <a:t>To create our dialog box that we will use to enter information about the new attraction we are going to add a div with an id of </a:t>
            </a:r>
            <a:r>
              <a:rPr lang="en-US" dirty="0" err="1"/>
              <a:t>dlgAttraction</a:t>
            </a:r>
            <a:r>
              <a:rPr lang="en-US" dirty="0"/>
              <a:t> and a class of modal.</a:t>
            </a:r>
          </a:p>
          <a:p>
            <a:endParaRPr lang="en-US" dirty="0"/>
          </a:p>
          <a:p>
            <a:r>
              <a:rPr lang="en-US" dirty="0"/>
              <a:t>&lt;click&gt;</a:t>
            </a:r>
          </a:p>
          <a:p>
            <a:r>
              <a:rPr lang="en-US" dirty="0"/>
              <a:t>Then inside that dialog we are going to add another div with a class of modal-content. And it will become clearer in a bit why this is separate from the modal class. The important thing to remember here is that the modal-content div is a child of the modal div.  Then we’ll add some bootstrap col classes to center it in the map area.  Remember our map occupies the 4</a:t>
            </a:r>
            <a:r>
              <a:rPr lang="en-US" baseline="30000" dirty="0"/>
              <a:t>th</a:t>
            </a:r>
            <a:r>
              <a:rPr lang="en-US" dirty="0"/>
              <a:t> through 12</a:t>
            </a:r>
            <a:r>
              <a:rPr lang="en-US" baseline="30000" dirty="0"/>
              <a:t>th</a:t>
            </a:r>
            <a:r>
              <a:rPr lang="en-US" dirty="0"/>
              <a:t> columns of the bootstrap grid.  By having the dialog content offset by 4 and occupying 7 columns our dialog content will be in columns 4-11 and thus centered in the map area of the screen.</a:t>
            </a:r>
            <a:br>
              <a:rPr lang="en-US" dirty="0"/>
            </a:br>
            <a:br>
              <a:rPr lang="en-US" dirty="0"/>
            </a:br>
            <a:r>
              <a:rPr lang="en-US" dirty="0"/>
              <a:t>&lt;click&gt;</a:t>
            </a:r>
          </a:p>
          <a:p>
            <a:r>
              <a:rPr lang="en-US" dirty="0"/>
              <a:t>Next we are going to have a bunch of input elements, and we’ll see what they look like when we look at the actual code but it’s a lot of code and not that important for this part of the lesson.</a:t>
            </a:r>
          </a:p>
          <a:p>
            <a:endParaRPr lang="en-US" dirty="0"/>
          </a:p>
          <a:p>
            <a:r>
              <a:rPr lang="en-US" dirty="0"/>
              <a:t>&lt;click&gt;</a:t>
            </a:r>
          </a:p>
          <a:p>
            <a:r>
              <a:rPr lang="en-US" dirty="0"/>
              <a:t>And then we will have two buttons.  A save button and a cancel button.  The </a:t>
            </a:r>
            <a:r>
              <a:rPr lang="en-US" dirty="0" err="1"/>
              <a:t>btn</a:t>
            </a:r>
            <a:r>
              <a:rPr lang="en-US" dirty="0"/>
              <a:t>-success and </a:t>
            </a:r>
            <a:r>
              <a:rPr lang="en-US" dirty="0" err="1"/>
              <a:t>btn</a:t>
            </a:r>
            <a:r>
              <a:rPr lang="en-US" dirty="0"/>
              <a:t>-danger classes are bootstrap classes that will give us green and red colored buttons.</a:t>
            </a:r>
          </a:p>
          <a:p>
            <a:endParaRPr lang="en-US" dirty="0"/>
          </a:p>
          <a:p>
            <a:r>
              <a:rPr lang="en-US" dirty="0"/>
              <a:t>And that’s it for the HTML.</a:t>
            </a:r>
          </a:p>
        </p:txBody>
      </p:sp>
      <p:sp>
        <p:nvSpPr>
          <p:cNvPr id="4" name="Slide Number Placeholder 3"/>
          <p:cNvSpPr>
            <a:spLocks noGrp="1"/>
          </p:cNvSpPr>
          <p:nvPr>
            <p:ph type="sldNum" sz="quarter" idx="10"/>
          </p:nvPr>
        </p:nvSpPr>
        <p:spPr/>
        <p:txBody>
          <a:bodyPr/>
          <a:lstStyle/>
          <a:p>
            <a:fld id="{BB85BC90-5713-4429-9969-706ED764BD87}" type="slidenum">
              <a:rPr lang="en-US" smtClean="0"/>
              <a:t>221</a:t>
            </a:fld>
            <a:endParaRPr lang="en-US"/>
          </a:p>
        </p:txBody>
      </p:sp>
    </p:spTree>
    <p:extLst>
      <p:ext uri="{BB962C8B-B14F-4D97-AF65-F5344CB8AC3E}">
        <p14:creationId xmlns:p14="http://schemas.microsoft.com/office/powerpoint/2010/main" val="66678204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will add three </a:t>
            </a:r>
            <a:r>
              <a:rPr lang="en-US" dirty="0" err="1"/>
              <a:t>javascript</a:t>
            </a:r>
            <a:r>
              <a:rPr lang="en-US" dirty="0"/>
              <a:t> event handlers inside our script tags.</a:t>
            </a:r>
            <a:br>
              <a:rPr lang="en-US" dirty="0"/>
            </a:br>
            <a:br>
              <a:rPr lang="en-US" dirty="0"/>
            </a:br>
            <a:r>
              <a:rPr lang="en-US" dirty="0"/>
              <a:t>&lt;click&gt;The first one handles a click on the leaflet map canvas, so we call it using the on method of the leaflet map object.</a:t>
            </a:r>
          </a:p>
          <a:p>
            <a:endParaRPr lang="en-US" dirty="0"/>
          </a:p>
          <a:p>
            <a:r>
              <a:rPr lang="en-US" dirty="0"/>
              <a:t>&lt;click&gt;And the first thing that we do is make the modal dialog visible by using a jQuery selector and calling its show method.</a:t>
            </a:r>
          </a:p>
          <a:p>
            <a:endParaRPr lang="en-US" dirty="0"/>
          </a:p>
          <a:p>
            <a:r>
              <a:rPr lang="en-US" dirty="0"/>
              <a:t>&lt;click&gt;Next we populate the latitude and longitude form elements with the latitude and longitudes of the location of the mouse click, which hopefully you remember, we can access through the event object passed to the event handler.</a:t>
            </a:r>
          </a:p>
          <a:p>
            <a:endParaRPr lang="en-US" dirty="0"/>
          </a:p>
          <a:p>
            <a:r>
              <a:rPr lang="en-US" dirty="0"/>
              <a:t>&lt;click&gt;And we will populate the </a:t>
            </a:r>
            <a:r>
              <a:rPr lang="en-US" dirty="0" err="1"/>
              <a:t>idDisplay</a:t>
            </a:r>
            <a:r>
              <a:rPr lang="en-US" dirty="0"/>
              <a:t> element with the text “New”.  This is not important now, but later on, we’ll use the same form to modify or delete the record and we will want to know the id of the record.  We don’t know what id this record will get when we add it because it is created automatically for us so I’m just populating it with the text new.</a:t>
            </a:r>
          </a:p>
          <a:p>
            <a:endParaRPr lang="en-US" dirty="0"/>
          </a:p>
          <a:p>
            <a:r>
              <a:rPr lang="en-US" dirty="0"/>
              <a:t>&lt;click&gt;We will also need an event handler to handle the click event of the cancel button. The cancel button is just a normal DOM element so I can use the jQuery click method to add an event handler for it.</a:t>
            </a:r>
          </a:p>
          <a:p>
            <a:endParaRPr lang="en-US" dirty="0"/>
          </a:p>
          <a:p>
            <a:r>
              <a:rPr lang="en-US" dirty="0"/>
              <a:t>&lt;click&gt;And all this button will do is hide the modal dialog, thus making all the other elements usable again.</a:t>
            </a:r>
            <a:br>
              <a:rPr lang="en-US" dirty="0"/>
            </a:br>
            <a:br>
              <a:rPr lang="en-US" dirty="0"/>
            </a:br>
            <a:r>
              <a:rPr lang="en-US" dirty="0"/>
              <a:t>&lt;click&gt;Finally we have the event handler for the save button.  Again, this is just a DOM element so we can use jQuery to add a click event handler.</a:t>
            </a:r>
          </a:p>
          <a:p>
            <a:endParaRPr lang="en-US" dirty="0"/>
          </a:p>
          <a:p>
            <a:r>
              <a:rPr lang="en-US" dirty="0"/>
              <a:t>&lt;click&gt;Inside the event handler we make an AJAX call to the server.  The PHP script we are calling is going to be named </a:t>
            </a:r>
            <a:r>
              <a:rPr lang="en-US" dirty="0" err="1"/>
              <a:t>add_attraction.php</a:t>
            </a:r>
            <a:r>
              <a:rPr lang="en-US" dirty="0"/>
              <a:t> and we’ll write that soon.</a:t>
            </a:r>
          </a:p>
          <a:p>
            <a:endParaRPr lang="en-US" dirty="0"/>
          </a:p>
          <a:p>
            <a:r>
              <a:rPr lang="en-US" dirty="0"/>
              <a:t>&lt;click&gt;For now we are just setting up the AJAX call. We set the type option to POST.</a:t>
            </a:r>
          </a:p>
          <a:p>
            <a:endParaRPr lang="en-US" dirty="0"/>
          </a:p>
          <a:p>
            <a:r>
              <a:rPr lang="en-US" dirty="0"/>
              <a:t>&lt;click&gt;We set up the data option with one key value pair for each form element.  Name, image, web, and category elements are simply going to fill those fields in the database and we’ll use the latitude and longitude to create the point geometry.  And the value for each of those keys will be the value of the corresponding form element. </a:t>
            </a:r>
          </a:p>
          <a:p>
            <a:endParaRPr lang="en-US" dirty="0"/>
          </a:p>
          <a:p>
            <a:r>
              <a:rPr lang="en-US" dirty="0"/>
              <a:t>&lt;click&gt;And finally we have our success callback function.  This function is just going to open an alert with the response from the server.  We are adding data, so there won’t be data coming back in the sense of an HTML table or JSON string like we saw before.  Rather it will just be a message saying the insert succeeded or if it didn’t succeed, an error message.</a:t>
            </a:r>
            <a:br>
              <a:rPr lang="en-US" dirty="0"/>
            </a:br>
            <a:br>
              <a:rPr lang="en-US" dirty="0"/>
            </a:br>
            <a:r>
              <a:rPr lang="en-US" dirty="0"/>
              <a:t>And I probably should have chosen my words a little more carefully. Its important to understand that the success callback is run anytime the AJAX call is successful. This means anytime it connects to the server and receives a response.  That response may be a message saying that there was an error with the database, but its still a response so the success callback is run. AJAX doesn’t know what happened on the server, only whether it gets a response or not. So even in the success callback its important to make sure that the response is what we expected and not a PHP or database error message.</a:t>
            </a:r>
            <a:br>
              <a:rPr lang="en-US" dirty="0"/>
            </a:br>
            <a:br>
              <a:rPr lang="en-US" dirty="0"/>
            </a:br>
            <a:r>
              <a:rPr lang="en-US" dirty="0"/>
              <a:t>The error callback will run if it can’t connect to the server or if the script isn’t available or something like that, causing the AJAX request to fail to receive a response.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222</a:t>
            </a:fld>
            <a:endParaRPr lang="en-US"/>
          </a:p>
        </p:txBody>
      </p:sp>
    </p:spTree>
    <p:extLst>
      <p:ext uri="{BB962C8B-B14F-4D97-AF65-F5344CB8AC3E}">
        <p14:creationId xmlns:p14="http://schemas.microsoft.com/office/powerpoint/2010/main" val="375220384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look at our PHP code.  This is the contents of the </a:t>
            </a:r>
            <a:r>
              <a:rPr lang="en-US" dirty="0" err="1"/>
              <a:t>add_attraction.php</a:t>
            </a:r>
            <a:r>
              <a:rPr lang="en-US" dirty="0"/>
              <a:t> text file.</a:t>
            </a:r>
          </a:p>
          <a:p>
            <a:endParaRPr lang="en-US" dirty="0"/>
          </a:p>
          <a:p>
            <a:r>
              <a:rPr lang="en-US" dirty="0"/>
              <a:t>&lt;click&gt;The first thing we always do is check to see if we are receiving the post data that we are expecting and deal with the possibility that we do not to prevent any PHP errors.  We do that by checking if the index in the post </a:t>
            </a:r>
            <a:r>
              <a:rPr lang="en-US" dirty="0" err="1"/>
              <a:t>superglobal</a:t>
            </a:r>
            <a:r>
              <a:rPr lang="en-US" dirty="0"/>
              <a:t> exists using the </a:t>
            </a:r>
            <a:r>
              <a:rPr lang="en-US" dirty="0" err="1"/>
              <a:t>isset</a:t>
            </a:r>
            <a:r>
              <a:rPr lang="en-US" dirty="0"/>
              <a:t> function.  &lt;click&gt;If it does exist then we create a new variable to hold the contents of the array element, and if not &lt;click&gt;we simply assign the variable a string indicating that there was nothing received, such as NA.</a:t>
            </a:r>
          </a:p>
          <a:p>
            <a:endParaRPr lang="en-US" dirty="0"/>
          </a:p>
          <a:p>
            <a:r>
              <a:rPr lang="en-US" dirty="0"/>
              <a:t>&lt;click&gt;And we do that for all the post data that we send in the AJAX request. I’m not going to go over every one. But I will mention that this is where we can also do some other validation to make sure we are getting the values we expect. For instance we can test to make sure that numeric data is actual a number, or that the latitude value is between 90 and -90, etc.</a:t>
            </a:r>
          </a:p>
          <a:p>
            <a:endParaRPr lang="en-US" dirty="0"/>
          </a:p>
          <a:p>
            <a:r>
              <a:rPr lang="en-US" dirty="0"/>
              <a:t>&lt;click&gt;After initializing and testing all of our form data, we set up our database connection like we’ve seen previously.</a:t>
            </a:r>
          </a:p>
          <a:p>
            <a:endParaRPr lang="en-US" dirty="0"/>
          </a:p>
          <a:p>
            <a:r>
              <a:rPr lang="en-US" dirty="0"/>
              <a:t>&lt;click&gt;And since we are using input supplied by the user, we have to use a prepared statement to keep our database secure.  We use placeholders for data supplied by the user.  We create the geometry using the </a:t>
            </a:r>
            <a:r>
              <a:rPr lang="en-US" dirty="0" err="1"/>
              <a:t>PostGIS</a:t>
            </a:r>
            <a:r>
              <a:rPr lang="en-US" dirty="0"/>
              <a:t> Make Point function, which we haven’t see yet but it works better for creating points in a prepared statement using placeholders. It just takes a longitude and latitude as parameters. And before we submit it to the database we have to set the spatial reference of the geometry using the </a:t>
            </a:r>
            <a:r>
              <a:rPr lang="en-US" dirty="0" err="1"/>
              <a:t>SetSRID</a:t>
            </a:r>
            <a:r>
              <a:rPr lang="en-US" dirty="0"/>
              <a:t> function, because the geometry column in the database is expecting data in a certain SRID and if the geometry has an unknown SRID it won’t accept it.</a:t>
            </a:r>
          </a:p>
          <a:p>
            <a:endParaRPr lang="en-US" dirty="0"/>
          </a:p>
          <a:p>
            <a:r>
              <a:rPr lang="en-US" dirty="0"/>
              <a:t>&lt;click&gt;Next we set up our parameter array using the placeholders as keys and the input supplied by the users as values.</a:t>
            </a:r>
          </a:p>
          <a:p>
            <a:endParaRPr lang="en-US" dirty="0"/>
          </a:p>
          <a:p>
            <a:r>
              <a:rPr lang="en-US" dirty="0"/>
              <a:t>&lt;click&gt;And then we call the execute method of the </a:t>
            </a:r>
            <a:r>
              <a:rPr lang="en-US" dirty="0" err="1"/>
              <a:t>PDOstatemetn</a:t>
            </a:r>
            <a:r>
              <a:rPr lang="en-US" dirty="0"/>
              <a:t> object and pass it our parameters.  Now we haven’t seen this structure before but its pretty common.  The execute method returns true if its successful and false if unsuccessful.  Since it returns true or false we can use it as the condition in an if then statement.  </a:t>
            </a:r>
          </a:p>
          <a:p>
            <a:endParaRPr lang="en-US" dirty="0"/>
          </a:p>
          <a:p>
            <a:r>
              <a:rPr lang="en-US" dirty="0"/>
              <a:t>&lt;click&gt;If its successful, the condition is true and we echo out a message indicating the operation was a success. And the success callback in our AJAX call will display an alert with whatever gets echoed from the server, so the user will see this message.</a:t>
            </a:r>
            <a:br>
              <a:rPr lang="en-US" dirty="0"/>
            </a:br>
            <a:br>
              <a:rPr lang="en-US" dirty="0"/>
            </a:br>
            <a:r>
              <a:rPr lang="en-US" dirty="0"/>
              <a:t>&lt;click&gt;If the execute is unsuccessful the condition is false and the else code block gets executed.  When there is an error, the </a:t>
            </a:r>
            <a:r>
              <a:rPr lang="en-US" dirty="0" err="1"/>
              <a:t>PDOStatement</a:t>
            </a:r>
            <a:r>
              <a:rPr lang="en-US" dirty="0"/>
              <a:t> </a:t>
            </a:r>
            <a:r>
              <a:rPr lang="en-US" dirty="0" err="1"/>
              <a:t>errorInfo</a:t>
            </a:r>
            <a:r>
              <a:rPr lang="en-US" dirty="0"/>
              <a:t> property is populated.  The </a:t>
            </a:r>
            <a:r>
              <a:rPr lang="en-US" dirty="0" err="1"/>
              <a:t>errorInfo</a:t>
            </a:r>
            <a:r>
              <a:rPr lang="en-US" dirty="0"/>
              <a:t> property is an array with three elements, the first two are error codes, and the third is a text message with information about the error.  We use the PHP </a:t>
            </a:r>
            <a:r>
              <a:rPr lang="en-US" dirty="0" err="1"/>
              <a:t>var_dump</a:t>
            </a:r>
            <a:r>
              <a:rPr lang="en-US" dirty="0"/>
              <a:t> function to display the contents of this array in text form, and again the user will see an alert box with the contents of the </a:t>
            </a:r>
            <a:r>
              <a:rPr lang="en-US" dirty="0" err="1"/>
              <a:t>errorInfo</a:t>
            </a:r>
            <a:r>
              <a:rPr lang="en-US" dirty="0"/>
              <a:t> property so they will know that an error occurred and why.</a:t>
            </a:r>
          </a:p>
          <a:p>
            <a:endParaRPr lang="en-US" dirty="0"/>
          </a:p>
          <a:p>
            <a:r>
              <a:rPr lang="en-US" dirty="0"/>
              <a:t>OK, lets add all this code to our web application and try it out.</a:t>
            </a:r>
            <a:br>
              <a:rPr lang="en-US" dirty="0"/>
            </a:br>
            <a:br>
              <a:rPr lang="en-US" dirty="0"/>
            </a:br>
            <a:r>
              <a:rPr lang="en-US" dirty="0"/>
              <a:t>&lt;click&gt;</a:t>
            </a:r>
          </a:p>
        </p:txBody>
      </p:sp>
      <p:sp>
        <p:nvSpPr>
          <p:cNvPr id="4" name="Slide Number Placeholder 3"/>
          <p:cNvSpPr>
            <a:spLocks noGrp="1"/>
          </p:cNvSpPr>
          <p:nvPr>
            <p:ph type="sldNum" sz="quarter" idx="10"/>
          </p:nvPr>
        </p:nvSpPr>
        <p:spPr/>
        <p:txBody>
          <a:bodyPr/>
          <a:lstStyle/>
          <a:p>
            <a:fld id="{BB85BC90-5713-4429-9969-706ED764BD87}" type="slidenum">
              <a:rPr lang="en-US" smtClean="0"/>
              <a:t>223</a:t>
            </a:fld>
            <a:endParaRPr lang="en-US"/>
          </a:p>
        </p:txBody>
      </p:sp>
    </p:spTree>
    <p:extLst>
      <p:ext uri="{BB962C8B-B14F-4D97-AF65-F5344CB8AC3E}">
        <p14:creationId xmlns:p14="http://schemas.microsoft.com/office/powerpoint/2010/main" val="886602529"/>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look at our PHP code.  This is the contents of the </a:t>
            </a:r>
            <a:r>
              <a:rPr lang="en-US" dirty="0" err="1"/>
              <a:t>add_attraction.php</a:t>
            </a:r>
            <a:r>
              <a:rPr lang="en-US" dirty="0"/>
              <a:t> text file.</a:t>
            </a:r>
          </a:p>
          <a:p>
            <a:endParaRPr lang="en-US" dirty="0"/>
          </a:p>
          <a:p>
            <a:r>
              <a:rPr lang="en-US" dirty="0"/>
              <a:t>&lt;click&gt;The first thing we always do is check to see if we are receiving the post data that we are expecting and deal with the possibility that we do not to prevent any PHP errors.  We do that by checking if the index in the post </a:t>
            </a:r>
            <a:r>
              <a:rPr lang="en-US" dirty="0" err="1"/>
              <a:t>superglobal</a:t>
            </a:r>
            <a:r>
              <a:rPr lang="en-US" dirty="0"/>
              <a:t> exists using the </a:t>
            </a:r>
            <a:r>
              <a:rPr lang="en-US" dirty="0" err="1"/>
              <a:t>isset</a:t>
            </a:r>
            <a:r>
              <a:rPr lang="en-US" dirty="0"/>
              <a:t> function.  &lt;click&gt;If it does exist then we create a new variable to hold the contents of the array element, and if not &lt;click&gt;we simply assign the variable a string indicating that there was nothing received, such as NA.</a:t>
            </a:r>
          </a:p>
          <a:p>
            <a:endParaRPr lang="en-US" dirty="0"/>
          </a:p>
          <a:p>
            <a:r>
              <a:rPr lang="en-US" dirty="0"/>
              <a:t>&lt;click&gt;And we do that for all the post data that we send in the AJAX request. I’m not going to go over every one. But I will mention that this is where we can also do some other validation to make sure we are getting the values we expect. For instance we can test to make sure that numeric data is actual a number, or that the latitude value is between 90 and -90, etc.</a:t>
            </a:r>
          </a:p>
          <a:p>
            <a:endParaRPr lang="en-US" dirty="0"/>
          </a:p>
          <a:p>
            <a:r>
              <a:rPr lang="en-US" dirty="0"/>
              <a:t>&lt;click&gt;After initializing and testing all of our form data, we set up our database connection like we’ve seen previously.</a:t>
            </a:r>
          </a:p>
          <a:p>
            <a:endParaRPr lang="en-US" dirty="0"/>
          </a:p>
          <a:p>
            <a:r>
              <a:rPr lang="en-US" dirty="0"/>
              <a:t>&lt;click&gt;And since we are using input supplied by the user, we have to use a prepared statement to keep our database secure.  We use placeholders for data supplied by the user.  We create the geometry using the </a:t>
            </a:r>
            <a:r>
              <a:rPr lang="en-US" dirty="0" err="1"/>
              <a:t>PostGIS</a:t>
            </a:r>
            <a:r>
              <a:rPr lang="en-US" dirty="0"/>
              <a:t> Make Point function, which we haven’t see yet but it works better for creating points in a prepared statement using placeholders. It just takes a longitude and latitude as parameters. And before we submit it to the database we have to set the spatial reference of the geometry using the </a:t>
            </a:r>
            <a:r>
              <a:rPr lang="en-US" dirty="0" err="1"/>
              <a:t>SetSRID</a:t>
            </a:r>
            <a:r>
              <a:rPr lang="en-US" dirty="0"/>
              <a:t> function, because the geometry column in the database is expecting data in a certain SRID and if the geometry has an unknown SRID it won’t accept it.</a:t>
            </a:r>
          </a:p>
          <a:p>
            <a:endParaRPr lang="en-US" dirty="0"/>
          </a:p>
          <a:p>
            <a:r>
              <a:rPr lang="en-US" dirty="0"/>
              <a:t>&lt;click&gt;Next we set up our parameter array using the placeholders as keys and the input supplied by the users as values.</a:t>
            </a:r>
          </a:p>
          <a:p>
            <a:endParaRPr lang="en-US" dirty="0"/>
          </a:p>
          <a:p>
            <a:r>
              <a:rPr lang="en-US" dirty="0"/>
              <a:t>&lt;click&gt;And then we call the execute method of the </a:t>
            </a:r>
            <a:r>
              <a:rPr lang="en-US" dirty="0" err="1"/>
              <a:t>PDOstatemetn</a:t>
            </a:r>
            <a:r>
              <a:rPr lang="en-US" dirty="0"/>
              <a:t> object and pass it our parameters.  Now we haven’t seen this structure before but its pretty common.  The execute method returns true if its successful and false if unsuccessful.  Since it returns true or false we can use it as the condition in an if then statement.  </a:t>
            </a:r>
          </a:p>
          <a:p>
            <a:endParaRPr lang="en-US" dirty="0"/>
          </a:p>
          <a:p>
            <a:r>
              <a:rPr lang="en-US" dirty="0"/>
              <a:t>&lt;click&gt;If its successful, the condition is true and we echo out a message indicating the operation was a success. And the success callback in our AJAX call will display an alert with whatever gets echoed from the server, so the user will see this message.</a:t>
            </a:r>
            <a:br>
              <a:rPr lang="en-US" dirty="0"/>
            </a:br>
            <a:br>
              <a:rPr lang="en-US" dirty="0"/>
            </a:br>
            <a:r>
              <a:rPr lang="en-US" dirty="0"/>
              <a:t>&lt;click&gt;If the execute is unsuccessful the condition is false and the else code block gets executed.  When there is an error, the </a:t>
            </a:r>
            <a:r>
              <a:rPr lang="en-US" dirty="0" err="1"/>
              <a:t>PDOStatement</a:t>
            </a:r>
            <a:r>
              <a:rPr lang="en-US" dirty="0"/>
              <a:t> </a:t>
            </a:r>
            <a:r>
              <a:rPr lang="en-US" dirty="0" err="1"/>
              <a:t>errorInfo</a:t>
            </a:r>
            <a:r>
              <a:rPr lang="en-US" dirty="0"/>
              <a:t> property is populated.  The </a:t>
            </a:r>
            <a:r>
              <a:rPr lang="en-US" dirty="0" err="1"/>
              <a:t>errorInfo</a:t>
            </a:r>
            <a:r>
              <a:rPr lang="en-US" dirty="0"/>
              <a:t> property is an array with three elements, the first two are error codes, and the third is a text message with information about the error.  We use the PHP </a:t>
            </a:r>
            <a:r>
              <a:rPr lang="en-US" dirty="0" err="1"/>
              <a:t>var_dump</a:t>
            </a:r>
            <a:r>
              <a:rPr lang="en-US" dirty="0"/>
              <a:t> function to display the contents of this array in text form, and again the user will see an alert box with the contents of the </a:t>
            </a:r>
            <a:r>
              <a:rPr lang="en-US" dirty="0" err="1"/>
              <a:t>errorInfo</a:t>
            </a:r>
            <a:r>
              <a:rPr lang="en-US" dirty="0"/>
              <a:t> property so they will know that an error occurred and why.</a:t>
            </a:r>
          </a:p>
          <a:p>
            <a:endParaRPr lang="en-US" dirty="0"/>
          </a:p>
          <a:p>
            <a:r>
              <a:rPr lang="en-US" dirty="0"/>
              <a:t>OK, lets add all this code to our web application and try it out.</a:t>
            </a:r>
            <a:br>
              <a:rPr lang="en-US" dirty="0"/>
            </a:br>
            <a:br>
              <a:rPr lang="en-US" dirty="0"/>
            </a:br>
            <a:r>
              <a:rPr lang="en-US" dirty="0"/>
              <a:t>&lt;click&gt;</a:t>
            </a:r>
          </a:p>
        </p:txBody>
      </p:sp>
      <p:sp>
        <p:nvSpPr>
          <p:cNvPr id="4" name="Slide Number Placeholder 3"/>
          <p:cNvSpPr>
            <a:spLocks noGrp="1"/>
          </p:cNvSpPr>
          <p:nvPr>
            <p:ph type="sldNum" sz="quarter" idx="10"/>
          </p:nvPr>
        </p:nvSpPr>
        <p:spPr/>
        <p:txBody>
          <a:bodyPr/>
          <a:lstStyle/>
          <a:p>
            <a:fld id="{BB85BC90-5713-4429-9969-706ED764BD87}" type="slidenum">
              <a:rPr lang="en-US" smtClean="0"/>
              <a:t>224</a:t>
            </a:fld>
            <a:endParaRPr lang="en-US"/>
          </a:p>
        </p:txBody>
      </p:sp>
    </p:spTree>
    <p:extLst>
      <p:ext uri="{BB962C8B-B14F-4D97-AF65-F5344CB8AC3E}">
        <p14:creationId xmlns:p14="http://schemas.microsoft.com/office/powerpoint/2010/main" val="4275075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our event handler again really quickly. What we are going to do</a:t>
            </a:r>
            <a:r>
              <a:rPr lang="en-US" baseline="0" dirty="0"/>
              <a:t> is replace all of our chained arrays that refer to HTML elements with variable names that are a lot easier to understand. And we do that like this.</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63</a:t>
            </a:fld>
            <a:endParaRPr lang="en-US"/>
          </a:p>
        </p:txBody>
      </p:sp>
    </p:spTree>
    <p:extLst>
      <p:ext uri="{BB962C8B-B14F-4D97-AF65-F5344CB8AC3E}">
        <p14:creationId xmlns:p14="http://schemas.microsoft.com/office/powerpoint/2010/main" val="2487535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declare a variable and assign a </a:t>
            </a:r>
            <a:r>
              <a:rPr lang="en-US" dirty="0" err="1"/>
              <a:t>dom</a:t>
            </a:r>
            <a:r>
              <a:rPr lang="en-US" dirty="0"/>
              <a:t> element to it using the method we learned for referencing the DOM.</a:t>
            </a:r>
          </a:p>
          <a:p>
            <a:endParaRPr lang="en-US" dirty="0"/>
          </a:p>
          <a:p>
            <a:r>
              <a:rPr lang="en-US" dirty="0"/>
              <a:t>And then we simply replace that DOM reference in the event handler with</a:t>
            </a:r>
            <a:r>
              <a:rPr lang="en-US" baseline="0" dirty="0"/>
              <a:t> the variable name.  And it looks like this.  </a:t>
            </a:r>
            <a:br>
              <a:rPr lang="en-US" baseline="0" dirty="0"/>
            </a:br>
            <a:endParaRPr lang="en-US" baseline="0" dirty="0"/>
          </a:p>
          <a:p>
            <a:r>
              <a:rPr lang="en-US" baseline="0" dirty="0"/>
              <a:t>&lt;click&gt;</a:t>
            </a:r>
          </a:p>
          <a:p>
            <a:br>
              <a:rPr lang="en-US" baseline="0" dirty="0"/>
            </a:br>
            <a:r>
              <a:rPr lang="en-US" baseline="0" dirty="0"/>
              <a:t>Which is a lot more readable and easier to relate to the pseudo-code.</a:t>
            </a:r>
          </a:p>
          <a:p>
            <a:endParaRPr lang="en-US" baseline="0" dirty="0"/>
          </a:p>
          <a:p>
            <a:r>
              <a:rPr lang="en-US" baseline="0" dirty="0"/>
              <a:t>Now, if you are really struggling with this concept of referencing DOM elements by stepping down the object hierarchy one child at a time, fear not.  There is an easier way.  In fact, I don’t think I have ever used this method in a real-life coding project.  But I thought it was important for you to understand what is really happening and how the DOM works because that is such a critical part of client side programming and so often glossed over in web development courses.</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64</a:t>
            </a:fld>
            <a:endParaRPr lang="en-US"/>
          </a:p>
        </p:txBody>
      </p:sp>
    </p:spTree>
    <p:extLst>
      <p:ext uri="{BB962C8B-B14F-4D97-AF65-F5344CB8AC3E}">
        <p14:creationId xmlns:p14="http://schemas.microsoft.com/office/powerpoint/2010/main" val="10028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is a beginner level course. No previous web development experience is required or assumed, however, any experience you may have will be useful.</a:t>
            </a:r>
          </a:p>
          <a:p>
            <a:endParaRPr lang="en-US" dirty="0"/>
          </a:p>
          <a:p>
            <a:r>
              <a:rPr lang="en-US" dirty="0"/>
              <a:t>I am going to talk about HTML, CSS, Bootstrap, </a:t>
            </a:r>
            <a:r>
              <a:rPr lang="en-US" dirty="0" err="1"/>
              <a:t>Javascript</a:t>
            </a:r>
            <a:r>
              <a:rPr lang="en-US" dirty="0"/>
              <a:t>, </a:t>
            </a:r>
            <a:r>
              <a:rPr lang="en-US" dirty="0" err="1"/>
              <a:t>Jquery</a:t>
            </a:r>
            <a:r>
              <a:rPr lang="en-US" dirty="0"/>
              <a:t>, PHP, SQL, AJAX and how they all work together to form a web application.</a:t>
            </a:r>
            <a:br>
              <a:rPr lang="en-US" dirty="0"/>
            </a:br>
            <a:br>
              <a:rPr lang="en-US" dirty="0"/>
            </a:br>
            <a:r>
              <a:rPr lang="en-US" dirty="0"/>
              <a:t>Web development is fundamentally different than programming an application for a single user. Even if you are experienced with Visual Basic, Python, C# or some other language you will probably find yourself on a steep learning curve when you beginning to program in a client server environment. I certainly did, and one of my goals for this course is to soften that slope and prevent you from chasing as many rabbits into dead end </a:t>
            </a:r>
            <a:r>
              <a:rPr lang="en-US" dirty="0" err="1"/>
              <a:t>rabbitholes</a:t>
            </a:r>
            <a:r>
              <a:rPr lang="en-US" dirty="0"/>
              <a:t> as I did.</a:t>
            </a:r>
            <a:br>
              <a:rPr lang="en-US" dirty="0"/>
            </a:br>
            <a:endParaRPr lang="en-US" dirty="0"/>
          </a:p>
          <a:p>
            <a:r>
              <a:rPr lang="en-US" dirty="0"/>
              <a:t>I think this class will be useful for anyone moving from single user to the web but we will be especially focused on geospatial applications, and by that I mean our data will have locations associated with them and they will be displayed on a map.</a:t>
            </a:r>
          </a:p>
          <a:p>
            <a:endParaRPr lang="en-US" dirty="0"/>
          </a:p>
          <a:p>
            <a:r>
              <a:rPr lang="en-US" dirty="0"/>
              <a:t>I am going to focus on open source technologies such as Leaflet, Open Layers, </a:t>
            </a:r>
            <a:r>
              <a:rPr lang="en-US" dirty="0" err="1"/>
              <a:t>PostGIS</a:t>
            </a:r>
            <a:r>
              <a:rPr lang="en-US" dirty="0"/>
              <a:t>, GeoJSON, to make this material accessible to anyone regardless of budget but the information will be useful to anyone interested in geospatial data storage, retrieval, analysis, and display, even if they ultimately decide to use ESRI or some other third party software.</a:t>
            </a:r>
          </a:p>
          <a:p>
            <a:endParaRPr lang="en-US" dirty="0"/>
          </a:p>
          <a:p>
            <a:r>
              <a:rPr lang="en-US" dirty="0"/>
              <a:t>There are some aspects of geospatial web applications that differ from standard database applications, which we will identify and explore.</a:t>
            </a: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2</a:t>
            </a:fld>
            <a:endParaRPr lang="en-US"/>
          </a:p>
        </p:txBody>
      </p:sp>
    </p:spTree>
    <p:extLst>
      <p:ext uri="{BB962C8B-B14F-4D97-AF65-F5344CB8AC3E}">
        <p14:creationId xmlns:p14="http://schemas.microsoft.com/office/powerpoint/2010/main" val="2622757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turns out that,</a:t>
            </a:r>
            <a:r>
              <a:rPr lang="en-US" baseline="0" dirty="0"/>
              <a:t> the document object has a method called </a:t>
            </a:r>
            <a:r>
              <a:rPr lang="en-US" baseline="0" dirty="0" err="1"/>
              <a:t>getElementByID</a:t>
            </a:r>
            <a:r>
              <a:rPr lang="en-US" baseline="0" dirty="0"/>
              <a:t> which will allow you to reference an HTML element by its assigned ID.  So instead of going through all the levels of child elements you can simply say, in effect, “Get me the element with an ID of </a:t>
            </a:r>
            <a:r>
              <a:rPr lang="en-US" baseline="0" dirty="0" err="1"/>
              <a:t>colorlist</a:t>
            </a:r>
            <a:r>
              <a:rPr lang="en-US" baseline="0" dirty="0"/>
              <a:t>” and it will return a reference to that element.  EZ </a:t>
            </a:r>
            <a:r>
              <a:rPr lang="en-US" baseline="0" dirty="0" err="1"/>
              <a:t>peasy</a:t>
            </a:r>
            <a:r>
              <a:rPr lang="en-US" baseline="0" dirty="0"/>
              <a:t> right? </a:t>
            </a:r>
          </a:p>
          <a:p>
            <a:endParaRPr lang="en-US" baseline="0" dirty="0"/>
          </a:p>
          <a:p>
            <a:r>
              <a:rPr lang="en-US" baseline="0" dirty="0"/>
              <a:t>&lt;</a:t>
            </a:r>
            <a:r>
              <a:rPr lang="en-US" baseline="0" err="1"/>
              <a:t>javascript</a:t>
            </a:r>
            <a:r>
              <a:rPr lang="en-US" baseline="0"/>
              <a:t>_D&gt;</a:t>
            </a:r>
            <a:endParaRPr lang="en-US" baseline="0" dirty="0"/>
          </a:p>
          <a:p>
            <a:endParaRPr lang="en-US" baseline="0" dirty="0"/>
          </a:p>
          <a:p>
            <a:r>
              <a:rPr lang="en-US" baseline="0" dirty="0"/>
              <a:t>And if we modify the code in the text editor we can see that it works just like we expected.</a:t>
            </a:r>
            <a:br>
              <a:rPr lang="en-US" baseline="0" dirty="0"/>
            </a:br>
            <a:br>
              <a:rPr lang="en-US" baseline="0" dirty="0"/>
            </a:br>
            <a:r>
              <a:rPr lang="en-US" baseline="0" dirty="0"/>
              <a:t>I’m just going to paste the </a:t>
            </a:r>
            <a:r>
              <a:rPr lang="en-US" baseline="0" dirty="0" err="1"/>
              <a:t>javascript</a:t>
            </a:r>
            <a:r>
              <a:rPr lang="en-US" baseline="0" dirty="0"/>
              <a:t> we’ve just looked at into the script tags, and then save it and take a look at the web page.</a:t>
            </a:r>
          </a:p>
          <a:p>
            <a:endParaRPr lang="en-US" baseline="0" dirty="0"/>
          </a:p>
          <a:p>
            <a:r>
              <a:rPr lang="en-US" baseline="0" dirty="0"/>
              <a:t>So you see it works just the same as it did before, we are doing the exact same thing, but now our code is much more readable and it also was easier to write because we didn’t have to figure out which element was a child of which element and so on. We simply call the element by its ID. And this is one of the reasons why assigning unique ID’s to our HTML elements is so important.</a:t>
            </a:r>
          </a:p>
          <a:p>
            <a:endParaRPr lang="en-US" baseline="0" dirty="0"/>
          </a:p>
          <a:p>
            <a:r>
              <a:rPr lang="en-US" baseline="0" dirty="0"/>
              <a:t>And with that I am ending this lecture.  This may seem like a trivial example but actually making visible and invisible is a fairly common task.  Most of the changes here have been just to make the code easier to read, but in the next example we’ll see some more examples of how to use JavaScript to manipulate the DOM</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65</a:t>
            </a:fld>
            <a:endParaRPr lang="en-US"/>
          </a:p>
        </p:txBody>
      </p:sp>
    </p:spTree>
    <p:extLst>
      <p:ext uri="{BB962C8B-B14F-4D97-AF65-F5344CB8AC3E}">
        <p14:creationId xmlns:p14="http://schemas.microsoft.com/office/powerpoint/2010/main" val="4247863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we’ll look at some more examples of using </a:t>
            </a:r>
            <a:r>
              <a:rPr lang="en-US" dirty="0" err="1"/>
              <a:t>javascript</a:t>
            </a:r>
            <a:r>
              <a:rPr lang="en-US" dirty="0"/>
              <a:t> to manipulate the DOM and expand our </a:t>
            </a:r>
            <a:r>
              <a:rPr lang="en-US" dirty="0" err="1"/>
              <a:t>javascript</a:t>
            </a:r>
            <a:r>
              <a:rPr lang="en-US" dirty="0"/>
              <a:t> toolkit with the switch statement.</a:t>
            </a:r>
          </a:p>
          <a:p>
            <a:endParaRPr lang="en-US" dirty="0"/>
          </a:p>
          <a:p>
            <a:r>
              <a:rPr lang="en-US" dirty="0"/>
              <a:t>&lt;click&gt;</a:t>
            </a:r>
          </a:p>
          <a:p>
            <a:r>
              <a:rPr lang="en-US" dirty="0"/>
              <a:t>We’re going to start with the same HTML we’ve been working with</a:t>
            </a:r>
          </a:p>
          <a:p>
            <a:endParaRPr lang="en-US" dirty="0"/>
          </a:p>
          <a:p>
            <a:r>
              <a:rPr lang="en-US" dirty="0"/>
              <a:t>&lt;click&gt;</a:t>
            </a:r>
          </a:p>
          <a:p>
            <a:r>
              <a:rPr lang="en-US" dirty="0"/>
              <a:t>And add a Change color button to it.</a:t>
            </a:r>
          </a:p>
          <a:p>
            <a:endParaRPr lang="en-US" dirty="0"/>
          </a:p>
          <a:p>
            <a:r>
              <a:rPr lang="en-US" dirty="0"/>
              <a:t>&lt;Click&gt;</a:t>
            </a:r>
          </a:p>
          <a:p>
            <a:r>
              <a:rPr lang="en-US" dirty="0"/>
              <a:t>Then we’ll assign that button to a variable called </a:t>
            </a:r>
            <a:r>
              <a:rPr lang="en-US" dirty="0" err="1"/>
              <a:t>btnChange</a:t>
            </a:r>
            <a:r>
              <a:rPr lang="en-US" dirty="0"/>
              <a:t>. </a:t>
            </a:r>
          </a:p>
          <a:p>
            <a:endParaRPr lang="en-US" dirty="0"/>
          </a:p>
          <a:p>
            <a:r>
              <a:rPr lang="en-US" dirty="0"/>
              <a:t>&lt;click&gt; we’ll add an event listener to the button using the same method we’ve discussed before.</a:t>
            </a:r>
          </a:p>
          <a:p>
            <a:endParaRPr lang="en-US" dirty="0"/>
          </a:p>
          <a:p>
            <a:r>
              <a:rPr lang="en-US" dirty="0"/>
              <a:t>&lt;click&gt;We’ll get a reference using the col1 div, again using methods you’ve seen before.</a:t>
            </a:r>
          </a:p>
          <a:p>
            <a:r>
              <a:rPr lang="en-US" dirty="0"/>
              <a:t>&lt;click&gt;and</a:t>
            </a:r>
            <a:r>
              <a:rPr lang="en-US" baseline="0" dirty="0"/>
              <a:t> we’ll use a switch statement to determine what color to change too based on the current color. Now this is something new that you have not seen.</a:t>
            </a:r>
          </a:p>
          <a:p>
            <a:endParaRPr lang="en-US" baseline="0" dirty="0"/>
          </a:p>
          <a:p>
            <a:r>
              <a:rPr lang="en-US" baseline="0" dirty="0"/>
              <a:t>The switch statement is another conditional or branching statement.  It allows you to determine which block of code to execute based on the value of a variable, and its very handy.</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66</a:t>
            </a:fld>
            <a:endParaRPr lang="en-US"/>
          </a:p>
        </p:txBody>
      </p:sp>
    </p:spTree>
    <p:extLst>
      <p:ext uri="{BB962C8B-B14F-4D97-AF65-F5344CB8AC3E}">
        <p14:creationId xmlns:p14="http://schemas.microsoft.com/office/powerpoint/2010/main" val="344820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switch statement in a little more detail.</a:t>
            </a:r>
          </a:p>
          <a:p>
            <a:endParaRPr lang="en-US" dirty="0"/>
          </a:p>
          <a:p>
            <a:r>
              <a:rPr lang="en-US" dirty="0"/>
              <a:t>&lt;click&gt;The first line starts with a switch command followed by the variable that you want to evaluate</a:t>
            </a:r>
            <a:r>
              <a:rPr lang="en-US" baseline="0" dirty="0"/>
              <a:t> in parentheses.  And then an opening curly bracket to indicate the beginning of a block of code.</a:t>
            </a:r>
          </a:p>
          <a:p>
            <a:endParaRPr lang="en-US" baseline="0" dirty="0"/>
          </a:p>
          <a:p>
            <a:r>
              <a:rPr lang="en-US" baseline="0" dirty="0"/>
              <a:t>&lt;click&gt; this is followed by a series of case statements followed by a value to be compared to the variable in the switch statement.  </a:t>
            </a:r>
          </a:p>
          <a:p>
            <a:endParaRPr lang="en-US" baseline="0" dirty="0"/>
          </a:p>
          <a:p>
            <a:r>
              <a:rPr lang="en-US" baseline="0" dirty="0"/>
              <a:t>&lt;click&gt;If they are equal than any code following it gets executed until a break statement is reached. So in this case we are saying that if the col1.style.color property is equal to red then we change it to green.</a:t>
            </a:r>
          </a:p>
          <a:p>
            <a:endParaRPr lang="en-US" baseline="0" dirty="0"/>
          </a:p>
          <a:p>
            <a:r>
              <a:rPr lang="en-US" baseline="0" dirty="0"/>
              <a:t>&lt;click&gt; and if its green &lt;click&gt; than we change it to blue</a:t>
            </a:r>
          </a:p>
          <a:p>
            <a:endParaRPr lang="en-US" baseline="0" dirty="0"/>
          </a:p>
          <a:p>
            <a:r>
              <a:rPr lang="en-US" baseline="0" dirty="0"/>
              <a:t>&lt;click&gt; if its blue &lt;click&gt; we change it to black</a:t>
            </a:r>
          </a:p>
          <a:p>
            <a:endParaRPr lang="en-US" baseline="0" dirty="0"/>
          </a:p>
          <a:p>
            <a:r>
              <a:rPr lang="en-US" baseline="0" dirty="0"/>
              <a:t>&lt;click&gt; if its black &lt;click&gt; we change it to purple</a:t>
            </a:r>
          </a:p>
          <a:p>
            <a:endParaRPr lang="en-US" baseline="0" dirty="0"/>
          </a:p>
          <a:p>
            <a:r>
              <a:rPr lang="en-US" baseline="0" dirty="0"/>
              <a:t>&lt;click&gt; and then we get to the default statement. This will always be executed if we get to this point in the code without reaching a break statement.  It basically means, that if its none of those things above, then &lt;click&gt; we’ll change it to red.</a:t>
            </a:r>
            <a:br>
              <a:rPr lang="en-US" baseline="0" dirty="0"/>
            </a:br>
            <a:br>
              <a:rPr lang="en-US" baseline="0" dirty="0"/>
            </a:br>
            <a:r>
              <a:rPr lang="en-US" baseline="0" dirty="0"/>
              <a:t>So what’s going to happen here is that clicking this button will cycle through a series of text colors for the col1 div.  First red, then green, then blue, then black, then purple and then repeating again with red.</a:t>
            </a:r>
          </a:p>
          <a:p>
            <a:endParaRPr lang="en-US" baseline="0" dirty="0"/>
          </a:p>
          <a:p>
            <a:r>
              <a:rPr lang="en-US" baseline="0" dirty="0"/>
              <a:t>And this is analogous to a series of </a:t>
            </a:r>
            <a:r>
              <a:rPr lang="en-US" baseline="0" dirty="0" err="1"/>
              <a:t>elseif</a:t>
            </a:r>
            <a:r>
              <a:rPr lang="en-US" baseline="0" dirty="0"/>
              <a:t> statements that you could write like this.</a:t>
            </a:r>
          </a:p>
          <a:p>
            <a:r>
              <a:rPr lang="en-US" baseline="0" dirty="0"/>
              <a:t>&lt;click&gt; if the text color of col1 is red then change it to green</a:t>
            </a:r>
          </a:p>
          <a:p>
            <a:r>
              <a:rPr lang="en-US" baseline="0" dirty="0"/>
              <a:t>&lt;click&gt; else if its green then change it to blue</a:t>
            </a:r>
          </a:p>
          <a:p>
            <a:r>
              <a:rPr lang="en-US" baseline="0" dirty="0"/>
              <a:t>&lt;click&gt; </a:t>
            </a:r>
            <a:r>
              <a:rPr lang="en-US" baseline="0" dirty="0" err="1"/>
              <a:t>etc</a:t>
            </a:r>
            <a:endParaRPr lang="en-US" baseline="0" dirty="0"/>
          </a:p>
          <a:p>
            <a:r>
              <a:rPr lang="en-US" baseline="0" dirty="0"/>
              <a:t>&lt;click&gt;</a:t>
            </a:r>
            <a:r>
              <a:rPr lang="en-US" baseline="0" dirty="0" err="1"/>
              <a:t>etc</a:t>
            </a:r>
            <a:endParaRPr lang="en-US" baseline="0" dirty="0"/>
          </a:p>
          <a:p>
            <a:r>
              <a:rPr lang="en-US" baseline="0" dirty="0"/>
              <a:t>&lt;click&gt; and finally if its none of those colors then switch it to red.</a:t>
            </a:r>
          </a:p>
          <a:p>
            <a:endParaRPr lang="en-US" baseline="0" dirty="0"/>
          </a:p>
          <a:p>
            <a:r>
              <a:rPr lang="en-US" baseline="0" dirty="0"/>
              <a:t>These two snippets of code do exactly the same but it’s a little more intuitive with a switch statement and uses a few less characters, so it’s a common programming technique. </a:t>
            </a:r>
          </a:p>
          <a:p>
            <a:endParaRPr lang="en-US" baseline="0" dirty="0"/>
          </a:p>
          <a:p>
            <a:r>
              <a:rPr lang="en-US" baseline="0" dirty="0"/>
              <a:t>You can also do some things with switch that you can’t do with an </a:t>
            </a:r>
            <a:r>
              <a:rPr lang="en-US" baseline="0" dirty="0" err="1"/>
              <a:t>if..else</a:t>
            </a:r>
            <a:r>
              <a:rPr lang="en-US" baseline="0" dirty="0"/>
              <a:t> statement.  If you don’t include the break statement it will keep executing code and sometimes that comes in handy.</a:t>
            </a:r>
            <a:endParaRPr lang="en-US" dirty="0"/>
          </a:p>
          <a:p>
            <a:endParaRPr lang="en-US" baseline="0"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67</a:t>
            </a:fld>
            <a:endParaRPr lang="en-US"/>
          </a:p>
        </p:txBody>
      </p:sp>
    </p:spTree>
    <p:extLst>
      <p:ext uri="{BB962C8B-B14F-4D97-AF65-F5344CB8AC3E}">
        <p14:creationId xmlns:p14="http://schemas.microsoft.com/office/powerpoint/2010/main" val="31820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go to our editor and modify our code and see if it works.</a:t>
            </a:r>
          </a:p>
          <a:p>
            <a:endParaRPr lang="en-US" dirty="0"/>
          </a:p>
          <a:p>
            <a:r>
              <a:rPr lang="en-US" dirty="0"/>
              <a:t>OK, that’s going to be it for this lecture. In the next lecture we will see how to do some simple calculations in JavaScript and also some simple form validation.</a:t>
            </a:r>
          </a:p>
        </p:txBody>
      </p:sp>
      <p:sp>
        <p:nvSpPr>
          <p:cNvPr id="4" name="Slide Number Placeholder 3"/>
          <p:cNvSpPr>
            <a:spLocks noGrp="1"/>
          </p:cNvSpPr>
          <p:nvPr>
            <p:ph type="sldNum" sz="quarter" idx="10"/>
          </p:nvPr>
        </p:nvSpPr>
        <p:spPr/>
        <p:txBody>
          <a:bodyPr/>
          <a:lstStyle/>
          <a:p>
            <a:fld id="{BB85BC90-5713-4429-9969-706ED764BD87}" type="slidenum">
              <a:rPr lang="en-US" smtClean="0"/>
              <a:t>68</a:t>
            </a:fld>
            <a:endParaRPr lang="en-US"/>
          </a:p>
        </p:txBody>
      </p:sp>
    </p:spTree>
    <p:extLst>
      <p:ext uri="{BB962C8B-B14F-4D97-AF65-F5344CB8AC3E}">
        <p14:creationId xmlns:p14="http://schemas.microsoft.com/office/powerpoint/2010/main" val="738579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the past few lectures we looked at how JavaScript can be used to manipulate the DOM in response to user events and hopefully you are starting to get a feel for how that works,</a:t>
            </a:r>
            <a:r>
              <a:rPr lang="en-US" baseline="0" dirty="0"/>
              <a:t> because it is one of the primary uses of JavaScript.</a:t>
            </a:r>
          </a:p>
          <a:p>
            <a:endParaRPr lang="en-US" baseline="0" dirty="0"/>
          </a:p>
          <a:p>
            <a:r>
              <a:rPr lang="en-US" baseline="0" dirty="0"/>
              <a:t>In this lecture we are going to start looking at another important use, and that is performing calculations and validating data.</a:t>
            </a:r>
          </a:p>
          <a:p>
            <a:endParaRPr lang="en-US" baseline="0" dirty="0"/>
          </a:p>
          <a:p>
            <a:r>
              <a:rPr lang="en-US" baseline="0" dirty="0"/>
              <a:t>We will add two input boxes in which we can enter numbers and then a multiply button that will tell us the product of those two numbers in an alert box.</a:t>
            </a:r>
            <a:br>
              <a:rPr lang="en-US" baseline="0" dirty="0"/>
            </a:br>
            <a:br>
              <a:rPr lang="en-US" baseline="0" dirty="0"/>
            </a:br>
            <a:r>
              <a:rPr lang="en-US" baseline="0" dirty="0"/>
              <a:t>&lt;click&gt;So we’ll start with the following HTML an input tag with an id of value1 and we will preset the value to 5</a:t>
            </a:r>
          </a:p>
          <a:p>
            <a:r>
              <a:rPr lang="en-US" baseline="0" dirty="0"/>
              <a:t>&lt;click&gt;Followed by a second input box with an id of value1 and an initial value of 6.</a:t>
            </a:r>
          </a:p>
          <a:p>
            <a:r>
              <a:rPr lang="en-US" baseline="0" dirty="0"/>
              <a:t>&lt;click&gt;And we will have a Multiply button with an ID of multiple.</a:t>
            </a:r>
          </a:p>
          <a:p>
            <a:endParaRPr lang="en-US" baseline="0" dirty="0"/>
          </a:p>
          <a:p>
            <a:r>
              <a:rPr lang="en-US" baseline="0" dirty="0"/>
              <a:t>That’s it for the HTML, now we need to add the </a:t>
            </a:r>
            <a:r>
              <a:rPr lang="en-US" baseline="0" dirty="0" err="1"/>
              <a:t>javascript</a:t>
            </a:r>
            <a:r>
              <a:rPr lang="en-US" baseline="0" dirty="0"/>
              <a:t> that will return the result when the button is clicked.</a:t>
            </a:r>
          </a:p>
          <a:p>
            <a:endParaRPr lang="en-US" baseline="0" dirty="0"/>
          </a:p>
          <a:p>
            <a:r>
              <a:rPr lang="en-US" baseline="0" dirty="0"/>
              <a:t>&lt;click&gt;We start as we usually do by creating variables to make it easy for us to reference our HTML elements in our code.</a:t>
            </a:r>
          </a:p>
          <a:p>
            <a:r>
              <a:rPr lang="en-US" baseline="0" dirty="0"/>
              <a:t>&lt;click&gt; then again, as we’ve seen before, we will add an event listener to the multiply button that will execute when the button is clicked.</a:t>
            </a:r>
            <a:br>
              <a:rPr lang="en-US" baseline="0" dirty="0"/>
            </a:br>
            <a:r>
              <a:rPr lang="en-US" baseline="0" dirty="0"/>
              <a:t>&lt;click&gt; Inside the </a:t>
            </a:r>
            <a:r>
              <a:rPr lang="en-US" baseline="0" dirty="0" err="1"/>
              <a:t>eventhandler</a:t>
            </a:r>
            <a:r>
              <a:rPr lang="en-US" baseline="0" dirty="0"/>
              <a:t> we will create two new variables to hold the actual values of the textboxes.  Its important to understand the difference between the variable that holds the entire HTML element, that’s inputValue1. And the variable that holds just the value property of the element.  </a:t>
            </a:r>
          </a:p>
          <a:p>
            <a:endParaRPr lang="en-US" baseline="0" dirty="0"/>
          </a:p>
          <a:p>
            <a:r>
              <a:rPr lang="en-US" baseline="0" dirty="0"/>
              <a:t>We can’t multiply two input boxes together, we can only multiply the values of the input boxes together.</a:t>
            </a:r>
          </a:p>
          <a:p>
            <a:endParaRPr lang="en-US" baseline="0" dirty="0"/>
          </a:p>
          <a:p>
            <a:r>
              <a:rPr lang="en-US" baseline="0" dirty="0"/>
              <a:t>You’ll notice that we have declared variables both inside the </a:t>
            </a:r>
            <a:r>
              <a:rPr lang="en-US" baseline="0" dirty="0" err="1"/>
              <a:t>eventhandler</a:t>
            </a:r>
            <a:r>
              <a:rPr lang="en-US" baseline="0" dirty="0"/>
              <a:t> function and outside of it.  This brings up an important concept in programming and in </a:t>
            </a:r>
            <a:r>
              <a:rPr lang="en-US" baseline="0" dirty="0" err="1"/>
              <a:t>javascript</a:t>
            </a:r>
            <a:r>
              <a:rPr lang="en-US" baseline="0" dirty="0"/>
              <a:t> programming in particular, and that is the idea of scope.  Scope basically refers to the context in which the variables can be used.  Variables declared within a function can only be used within that function.  Outside of that function they are out of scope and can’t be used.  Variables declared outside of the function can be used anywhere in the program.  We can use the inputValue1 variable inside the function because it is declared outside of the function. This is a very quick overview of the topic, entire books have been written about it, but in general it’s a good idea to limit the scope of variables as much as possible.  If you don’t need them outside the function, don’t declare them outside the function.</a:t>
            </a:r>
          </a:p>
          <a:p>
            <a:endParaRPr lang="en-US" baseline="0" dirty="0"/>
          </a:p>
          <a:p>
            <a:r>
              <a:rPr lang="en-US" baseline="0" dirty="0"/>
              <a:t>&lt;click&gt;Finally we add the line of code that does all the work.  It performs a calculation, builds a string to make the calculation easier to read and understand, and outputs that string in an alert box.</a:t>
            </a:r>
          </a:p>
          <a:p>
            <a:endParaRPr lang="en-US" baseline="0" dirty="0"/>
          </a:p>
          <a:p>
            <a:r>
              <a:rPr lang="en-US" baseline="0" dirty="0"/>
              <a:t>Inside these parentheses is the calculation, it just multiplies the two values together.  Then the rest of this just builds a string that will make it clear to humans what the result means, and then finally we send that string as a parameter to the alert function.</a:t>
            </a:r>
          </a:p>
          <a:p>
            <a:endParaRPr lang="en-US" baseline="0" dirty="0"/>
          </a:p>
          <a:p>
            <a:r>
              <a:rPr lang="en-US" baseline="0" dirty="0"/>
              <a:t>Lets see how this works in the browser</a:t>
            </a:r>
          </a:p>
          <a:p>
            <a:r>
              <a:rPr lang="en-US" baseline="0" dirty="0"/>
              <a:t>&lt;Editor&gt;</a:t>
            </a:r>
          </a:p>
          <a:p>
            <a:endParaRPr lang="en-US" baseline="0" dirty="0"/>
          </a:p>
          <a:p>
            <a:r>
              <a:rPr lang="en-US" baseline="0" dirty="0"/>
              <a:t>First we go to our editor and paste in the HTML that we’ve looked at,</a:t>
            </a:r>
          </a:p>
          <a:p>
            <a:endParaRPr lang="en-US" baseline="0" dirty="0"/>
          </a:p>
          <a:p>
            <a:r>
              <a:rPr lang="en-US" baseline="0" dirty="0"/>
              <a:t>Then we can paste in the </a:t>
            </a:r>
            <a:r>
              <a:rPr lang="en-US" baseline="0" dirty="0" err="1"/>
              <a:t>javascript</a:t>
            </a:r>
            <a:r>
              <a:rPr lang="en-US" baseline="0" dirty="0"/>
              <a:t>, which we have also already looked at.</a:t>
            </a:r>
          </a:p>
          <a:p>
            <a:endParaRPr lang="en-US" baseline="0" dirty="0"/>
          </a:p>
          <a:p>
            <a:r>
              <a:rPr lang="en-US" baseline="0" dirty="0"/>
              <a:t>Then we’ll run it in the browser.</a:t>
            </a:r>
          </a:p>
          <a:p>
            <a:endParaRPr lang="en-US" baseline="0" dirty="0"/>
          </a:p>
          <a:p>
            <a:r>
              <a:rPr lang="en-US" baseline="0" dirty="0"/>
              <a:t>And we hit the multiply button</a:t>
            </a:r>
          </a:p>
          <a:p>
            <a:endParaRPr lang="en-US" baseline="0" dirty="0"/>
          </a:p>
          <a:p>
            <a:r>
              <a:rPr lang="en-US" baseline="0" dirty="0"/>
              <a:t>And we can see that it works.</a:t>
            </a:r>
          </a:p>
          <a:p>
            <a:endParaRPr lang="en-US" baseline="0" dirty="0"/>
          </a:p>
          <a:p>
            <a:r>
              <a:rPr lang="en-US" baseline="0" dirty="0"/>
              <a:t>If you don’t believe me we can change the numbers and see that it still works</a:t>
            </a:r>
          </a:p>
          <a:p>
            <a:endParaRPr lang="en-US" baseline="0" dirty="0"/>
          </a:p>
          <a:p>
            <a:r>
              <a:rPr lang="en-US" baseline="0" dirty="0"/>
              <a:t>So we’re good right?  Well, as long as someone enters a valid number in both boxes we are good.</a:t>
            </a:r>
          </a:p>
          <a:p>
            <a:endParaRPr lang="en-US" baseline="0" dirty="0"/>
          </a:p>
          <a:p>
            <a:r>
              <a:rPr lang="en-US" baseline="0" dirty="0"/>
              <a:t>What if someone wants to multiply 4.1 by 8.2, except instead of entering a decimal point they enter a comma in one of the numbers.</a:t>
            </a:r>
          </a:p>
          <a:p>
            <a:endParaRPr lang="en-US" baseline="0" dirty="0"/>
          </a:p>
          <a:p>
            <a:r>
              <a:rPr lang="en-US" baseline="0" dirty="0"/>
              <a:t>We get a different result now it says. </a:t>
            </a:r>
            <a:r>
              <a:rPr lang="en-US" baseline="0" dirty="0" err="1"/>
              <a:t>NaN</a:t>
            </a:r>
            <a:r>
              <a:rPr lang="en-US" baseline="0" dirty="0"/>
              <a:t>.  </a:t>
            </a:r>
            <a:r>
              <a:rPr lang="en-US" baseline="0" dirty="0" err="1"/>
              <a:t>NaN</a:t>
            </a:r>
            <a:r>
              <a:rPr lang="en-US" baseline="0" dirty="0"/>
              <a:t> is short for Not a Number.  </a:t>
            </a:r>
            <a:r>
              <a:rPr lang="en-US" baseline="0" dirty="0" err="1"/>
              <a:t>Javascript</a:t>
            </a:r>
            <a:r>
              <a:rPr lang="en-US" baseline="0" dirty="0"/>
              <a:t> does its best to convert between text and numbers but its not a magician.  It turns out the value of a textbox is always text, but if its text representing a number </a:t>
            </a:r>
            <a:r>
              <a:rPr lang="en-US" baseline="0" dirty="0" err="1"/>
              <a:t>Javascript</a:t>
            </a:r>
            <a:r>
              <a:rPr lang="en-US" baseline="0" dirty="0"/>
              <a:t> will convert it on the fly if you try to do math on it.  This is good, it makes things easier for us as programmers, we don’t have to explicitly convert the text to a number first.  But if </a:t>
            </a:r>
            <a:r>
              <a:rPr lang="en-US" baseline="0" dirty="0" err="1"/>
              <a:t>Javascript</a:t>
            </a:r>
            <a:r>
              <a:rPr lang="en-US" baseline="0" dirty="0"/>
              <a:t> is unable to find a way to convert the text to a number, it can’t perform the multiplication, and the result of the operation is also </a:t>
            </a:r>
            <a:r>
              <a:rPr lang="en-US" baseline="0" dirty="0" err="1"/>
              <a:t>NaN</a:t>
            </a:r>
            <a:r>
              <a:rPr lang="en-US" baseline="0" dirty="0"/>
              <a:t>.</a:t>
            </a:r>
            <a:br>
              <a:rPr lang="en-US" baseline="0" dirty="0"/>
            </a:br>
            <a:br>
              <a:rPr lang="en-US" baseline="0" dirty="0"/>
            </a:br>
            <a:r>
              <a:rPr lang="en-US" baseline="0" dirty="0"/>
              <a:t>Good user interface programming requires us to do our best to prevent ambiguous errors like this and provide the user with as much information as possible to correct the mistake.  This is known as validation.</a:t>
            </a:r>
          </a:p>
          <a:p>
            <a:endParaRPr lang="en-US" baseline="0" dirty="0"/>
          </a:p>
          <a:p>
            <a:r>
              <a:rPr lang="en-US" baseline="0" dirty="0"/>
              <a:t>And in the next lecture we’ll see a number of different methods for validating user input.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69</a:t>
            </a:fld>
            <a:endParaRPr lang="en-US"/>
          </a:p>
        </p:txBody>
      </p:sp>
    </p:spTree>
    <p:extLst>
      <p:ext uri="{BB962C8B-B14F-4D97-AF65-F5344CB8AC3E}">
        <p14:creationId xmlns:p14="http://schemas.microsoft.com/office/powerpoint/2010/main" val="1155455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lecture is about validation. A</a:t>
            </a:r>
            <a:r>
              <a:rPr lang="en-US" baseline="0" dirty="0"/>
              <a:t> very important topic and common use for </a:t>
            </a:r>
            <a:r>
              <a:rPr lang="en-US" baseline="0" dirty="0" err="1"/>
              <a:t>javascript</a:t>
            </a:r>
            <a:r>
              <a:rPr lang="en-US" baseline="0" dirty="0"/>
              <a:t>.</a:t>
            </a:r>
          </a:p>
          <a:p>
            <a:endParaRPr lang="en-US" baseline="0" dirty="0"/>
          </a:p>
          <a:p>
            <a:r>
              <a:rPr lang="en-US" baseline="0" dirty="0"/>
              <a:t>We are going to continue with our multiplication example and validate both of the text boxes to make sure that they have valid numbers.</a:t>
            </a:r>
            <a:br>
              <a:rPr lang="en-US" baseline="0" dirty="0"/>
            </a:br>
            <a:br>
              <a:rPr lang="en-US" baseline="0" dirty="0"/>
            </a:br>
            <a:r>
              <a:rPr lang="en-US" baseline="0" dirty="0"/>
              <a:t>&lt;click&gt;To do that we will replace the line of text with the alert function with the following lines of code.  In </a:t>
            </a:r>
            <a:r>
              <a:rPr lang="en-US" baseline="0" dirty="0" err="1"/>
              <a:t>javascript</a:t>
            </a:r>
            <a:r>
              <a:rPr lang="en-US" baseline="0" dirty="0"/>
              <a:t> there is a </a:t>
            </a:r>
            <a:r>
              <a:rPr lang="en-US" baseline="0" dirty="0" err="1"/>
              <a:t>builtin</a:t>
            </a:r>
            <a:r>
              <a:rPr lang="en-US" baseline="0" dirty="0"/>
              <a:t> function called </a:t>
            </a:r>
            <a:r>
              <a:rPr lang="en-US" baseline="0" dirty="0" err="1"/>
              <a:t>isNan</a:t>
            </a:r>
            <a:r>
              <a:rPr lang="en-US" baseline="0" dirty="0"/>
              <a:t> which returns true if the value it is passed is not a number.  The double bar symbol represents the OR operator in </a:t>
            </a:r>
            <a:r>
              <a:rPr lang="en-US" baseline="0" dirty="0" err="1"/>
              <a:t>javascript</a:t>
            </a:r>
            <a:r>
              <a:rPr lang="en-US" baseline="0" dirty="0"/>
              <a:t>. So the condition for the if statement in plain English is “If val1 is not a number or if val2 is not a number” &lt;click&gt; And if that condition is met the user sees an alert box with the message “At least one of the values is not a number” &lt;click&gt; if the condition is not met and both val1 and val2 are numbers then &lt;click&gt; we simply display the result just like before.  The only thing new here is that we called the </a:t>
            </a:r>
            <a:r>
              <a:rPr lang="en-US" baseline="0" dirty="0" err="1"/>
              <a:t>toFixed</a:t>
            </a:r>
            <a:r>
              <a:rPr lang="en-US" baseline="0" dirty="0"/>
              <a:t> method on </a:t>
            </a:r>
            <a:r>
              <a:rPr lang="en-US" baseline="0" dirty="0" err="1"/>
              <a:t>theresult</a:t>
            </a:r>
            <a:r>
              <a:rPr lang="en-US" baseline="0" dirty="0"/>
              <a:t> to tell </a:t>
            </a:r>
            <a:r>
              <a:rPr lang="en-US" baseline="0" dirty="0" err="1"/>
              <a:t>Javascript</a:t>
            </a:r>
            <a:r>
              <a:rPr lang="en-US" baseline="0" dirty="0"/>
              <a:t> to round off the result to two decimal places.  Remember in </a:t>
            </a:r>
            <a:r>
              <a:rPr lang="en-US" baseline="0" dirty="0" err="1"/>
              <a:t>Javascript</a:t>
            </a:r>
            <a:r>
              <a:rPr lang="en-US" baseline="0" dirty="0"/>
              <a:t> every thing is an object. Even numbers, so we often call methods on those objects using dot notation rather than calling a function and passing it the value as is done in most other programming languages.</a:t>
            </a:r>
          </a:p>
          <a:p>
            <a:endParaRPr lang="en-US" baseline="0" dirty="0"/>
          </a:p>
          <a:p>
            <a:r>
              <a:rPr lang="en-US" baseline="0" dirty="0"/>
              <a:t>Lets run the code in the browser and see if it works.</a:t>
            </a:r>
          </a:p>
          <a:p>
            <a:endParaRPr lang="en-US" baseline="0" dirty="0"/>
          </a:p>
          <a:p>
            <a:r>
              <a:rPr lang="en-US" baseline="0" dirty="0"/>
              <a:t>So this is an improvement right? At least we are giving the user some feedback.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70</a:t>
            </a:fld>
            <a:endParaRPr lang="en-US"/>
          </a:p>
        </p:txBody>
      </p:sp>
    </p:spTree>
    <p:extLst>
      <p:ext uri="{BB962C8B-B14F-4D97-AF65-F5344CB8AC3E}">
        <p14:creationId xmlns:p14="http://schemas.microsoft.com/office/powerpoint/2010/main" val="777282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wouldn’t it be better if we were able to notify the user exactly when the user entered an invalid character</a:t>
            </a:r>
            <a:r>
              <a:rPr lang="en-US" baseline="0" dirty="0"/>
              <a:t> rather than waiting until the multiply button was pressed.</a:t>
            </a:r>
          </a:p>
          <a:p>
            <a:endParaRPr lang="en-US" baseline="0" dirty="0"/>
          </a:p>
          <a:p>
            <a:r>
              <a:rPr lang="en-US" baseline="0" dirty="0"/>
              <a:t>We can do that by writing an event handler for the </a:t>
            </a:r>
            <a:r>
              <a:rPr lang="en-US" baseline="0" dirty="0" err="1"/>
              <a:t>keyup</a:t>
            </a:r>
            <a:r>
              <a:rPr lang="en-US" baseline="0" dirty="0"/>
              <a:t> event of the </a:t>
            </a:r>
            <a:r>
              <a:rPr lang="en-US" baseline="0" dirty="0" err="1"/>
              <a:t>inputbox</a:t>
            </a:r>
            <a:r>
              <a:rPr lang="en-US" baseline="0" dirty="0"/>
              <a:t>.  The </a:t>
            </a:r>
            <a:r>
              <a:rPr lang="en-US" baseline="0" dirty="0" err="1"/>
              <a:t>keyup</a:t>
            </a:r>
            <a:r>
              <a:rPr lang="en-US" baseline="0" dirty="0"/>
              <a:t> event occurs at the moment that the user releases a key that he has </a:t>
            </a:r>
            <a:r>
              <a:rPr lang="en-US" baseline="0" dirty="0" err="1"/>
              <a:t>presed</a:t>
            </a:r>
            <a:r>
              <a:rPr lang="en-US" baseline="0" dirty="0"/>
              <a:t>. So we can use this event to check if the input is a valid number after every keystroke so it provides immediate feedback.</a:t>
            </a:r>
          </a:p>
          <a:p>
            <a:endParaRPr lang="en-US" baseline="0" dirty="0"/>
          </a:p>
          <a:p>
            <a:r>
              <a:rPr lang="en-US" baseline="0" dirty="0"/>
              <a:t>First we call the </a:t>
            </a:r>
            <a:r>
              <a:rPr lang="en-US" baseline="0" dirty="0" err="1"/>
              <a:t>eventlistener</a:t>
            </a:r>
            <a:r>
              <a:rPr lang="en-US" baseline="0" dirty="0"/>
              <a:t> code.  &lt;click&gt; Then we test if the current value in the input box is not a number, &lt;click&gt; and if it is we alert the user to enter a valid number.</a:t>
            </a:r>
          </a:p>
          <a:p>
            <a:endParaRPr lang="en-US" baseline="0" dirty="0"/>
          </a:p>
          <a:p>
            <a:r>
              <a:rPr lang="en-US" baseline="0" dirty="0"/>
              <a:t>And we would also want to apply the same type of event listener to the inputValue2 element.</a:t>
            </a:r>
          </a:p>
          <a:p>
            <a:endParaRPr lang="en-US" baseline="0" dirty="0"/>
          </a:p>
          <a:p>
            <a:r>
              <a:rPr lang="en-US" baseline="0" dirty="0"/>
              <a:t>Lets see how this works.</a:t>
            </a:r>
          </a:p>
          <a:p>
            <a:endParaRPr lang="en-US" dirty="0"/>
          </a:p>
          <a:p>
            <a:r>
              <a:rPr lang="en-US" dirty="0"/>
              <a:t>OK, That’s it for this lecture, In the next lecture we are going to discuss a problem with using alert boxes to provide feedback to the user and talk about some ways to provide feedback without using an alert box.</a:t>
            </a:r>
          </a:p>
        </p:txBody>
      </p:sp>
      <p:sp>
        <p:nvSpPr>
          <p:cNvPr id="4" name="Slide Number Placeholder 3"/>
          <p:cNvSpPr>
            <a:spLocks noGrp="1"/>
          </p:cNvSpPr>
          <p:nvPr>
            <p:ph type="sldNum" sz="quarter" idx="10"/>
          </p:nvPr>
        </p:nvSpPr>
        <p:spPr/>
        <p:txBody>
          <a:bodyPr/>
          <a:lstStyle/>
          <a:p>
            <a:fld id="{BB85BC90-5713-4429-9969-706ED764BD87}" type="slidenum">
              <a:rPr lang="en-US" smtClean="0"/>
              <a:t>71</a:t>
            </a:fld>
            <a:endParaRPr lang="en-US"/>
          </a:p>
        </p:txBody>
      </p:sp>
    </p:spTree>
    <p:extLst>
      <p:ext uri="{BB962C8B-B14F-4D97-AF65-F5344CB8AC3E}">
        <p14:creationId xmlns:p14="http://schemas.microsoft.com/office/powerpoint/2010/main" val="2603702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communicate with</a:t>
            </a:r>
            <a:r>
              <a:rPr lang="en-US" baseline="0" dirty="0"/>
              <a:t> the user, if alerts are frowned upon?  There are a couple options. </a:t>
            </a:r>
          </a:p>
          <a:p>
            <a:endParaRPr lang="en-US" baseline="0" dirty="0"/>
          </a:p>
          <a:p>
            <a:r>
              <a:rPr lang="en-US" baseline="0" dirty="0"/>
              <a:t>&lt;click&gt;There is a third party library called Impromptu that simulates an alert box without the negative parts, And there is a lot of additional functionality in Impromptu alert boxes.  You can let them fade away after a few seconds so the user doesn’t have to click anything, you can include HTML code with forms and pictures, you have a lot of styling options, and you can make alerts with multiple pages.</a:t>
            </a:r>
            <a:br>
              <a:rPr lang="en-US" baseline="0" dirty="0"/>
            </a:br>
            <a:br>
              <a:rPr lang="en-US" baseline="0" dirty="0"/>
            </a:br>
            <a:r>
              <a:rPr lang="en-US" baseline="0" dirty="0"/>
              <a:t>&lt;div&gt;You can also simulate alerts through HTML, CSS, and </a:t>
            </a:r>
            <a:r>
              <a:rPr lang="en-US" baseline="0" dirty="0" err="1"/>
              <a:t>Javascript</a:t>
            </a:r>
            <a:endParaRPr lang="en-US" baseline="0" dirty="0"/>
          </a:p>
          <a:p>
            <a:r>
              <a:rPr lang="en-US" baseline="0" dirty="0"/>
              <a:t>&lt;div&gt;By creating a div that’s normally hidden but gets shown when needed, similar to the way we turned a list on and off in this example.</a:t>
            </a:r>
          </a:p>
          <a:p>
            <a:r>
              <a:rPr lang="en-US" baseline="0" dirty="0"/>
              <a:t>&lt;click&gt;And then </a:t>
            </a:r>
            <a:r>
              <a:rPr lang="en-US" baseline="0" dirty="0" err="1"/>
              <a:t>JQuery</a:t>
            </a:r>
            <a:r>
              <a:rPr lang="en-US" baseline="0" dirty="0"/>
              <a:t> &lt;click&gt; and bootstrap both have functionality to create dialog boxes.</a:t>
            </a:r>
          </a:p>
          <a:p>
            <a:r>
              <a:rPr lang="en-US" baseline="0" dirty="0"/>
              <a:t>&lt;click&gt;Another option that is available to us is DOM manipulation</a:t>
            </a:r>
          </a:p>
          <a:p>
            <a:r>
              <a:rPr lang="en-US" baseline="0" dirty="0"/>
              <a:t>&lt;click&gt;We can add or modify text, change colors, borders, </a:t>
            </a:r>
            <a:r>
              <a:rPr lang="en-US" baseline="0" dirty="0" err="1"/>
              <a:t>etc</a:t>
            </a:r>
            <a:r>
              <a:rPr lang="en-US" baseline="0" dirty="0"/>
              <a:t> to let the user know when something has gone wrong, or if everything is OK.</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73</a:t>
            </a:fld>
            <a:endParaRPr lang="en-US"/>
          </a:p>
        </p:txBody>
      </p:sp>
    </p:spTree>
    <p:extLst>
      <p:ext uri="{BB962C8B-B14F-4D97-AF65-F5344CB8AC3E}">
        <p14:creationId xmlns:p14="http://schemas.microsoft.com/office/powerpoint/2010/main" val="1233788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look like.  Well, we</a:t>
            </a:r>
            <a:r>
              <a:rPr lang="en-US" baseline="0" dirty="0"/>
              <a:t> are simply going to replace the alert boxes with some code that will add a red border to the textbox if the user enters an invalid number, and remove the border if the user fixes the problem.  This will provide feedback in a less intrusive and less annoying manor.</a:t>
            </a:r>
          </a:p>
          <a:p>
            <a:endParaRPr lang="en-US" baseline="0" dirty="0"/>
          </a:p>
          <a:p>
            <a:r>
              <a:rPr lang="en-US" baseline="0" dirty="0"/>
              <a:t>Lets see how it works.</a:t>
            </a:r>
          </a:p>
          <a:p>
            <a:endParaRPr lang="en-US" baseline="0" dirty="0"/>
          </a:p>
          <a:p>
            <a:r>
              <a:rPr lang="en-US" baseline="0" dirty="0"/>
              <a:t>And I’ll stop here for this lecture. In the next lecture we will learn how to create a single </a:t>
            </a:r>
            <a:r>
              <a:rPr lang="en-US" baseline="0" dirty="0" err="1"/>
              <a:t>eventhandler</a:t>
            </a:r>
            <a:r>
              <a:rPr lang="en-US" baseline="0" dirty="0"/>
              <a:t> that we can apply to multiple input boxes so we don’t have to duplicate our code for every text box.</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74</a:t>
            </a:fld>
            <a:endParaRPr lang="en-US"/>
          </a:p>
        </p:txBody>
      </p:sp>
    </p:spTree>
    <p:extLst>
      <p:ext uri="{BB962C8B-B14F-4D97-AF65-F5344CB8AC3E}">
        <p14:creationId xmlns:p14="http://schemas.microsoft.com/office/powerpoint/2010/main" val="7761773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a:t>
            </a:r>
            <a:r>
              <a:rPr lang="en-US" baseline="0" dirty="0"/>
              <a:t> we’ve been passing functions to other functions or methods for the past few lectures even if we didn’t recognize it, although I did touch on it briefly at one point.  We’ve been passing what is known as anonymous functions, which are unnamed and can’t be called outside of the context of the method it is being passed into it.</a:t>
            </a:r>
            <a:br>
              <a:rPr lang="en-US" baseline="0" dirty="0"/>
            </a:br>
            <a:br>
              <a:rPr lang="en-US" baseline="0" dirty="0"/>
            </a:br>
            <a:r>
              <a:rPr lang="en-US" baseline="0" dirty="0"/>
              <a:t>In this lecture we will see how we can write a named function just once and pass it to multiple event handlers.  And this saves us a lot of code and also make our code more readable.</a:t>
            </a:r>
          </a:p>
          <a:p>
            <a:endParaRPr lang="en-US" baseline="0" dirty="0"/>
          </a:p>
          <a:p>
            <a:r>
              <a:rPr lang="en-US" baseline="0" dirty="0"/>
              <a:t>So we have our simple event handler that adds a red border if a non-numeric value is entered into the inputValue1 text box. And we saw that it works as expected.  </a:t>
            </a:r>
          </a:p>
          <a:p>
            <a:endParaRPr lang="en-US" baseline="0" dirty="0"/>
          </a:p>
          <a:p>
            <a:r>
              <a:rPr lang="en-US" baseline="0" dirty="0"/>
              <a:t>&lt;click&gt; If we wanted to add the same functionality to the inputValue2 text box we could duplicate this code and simply replace the inputValue1 variable with inputValue2. And if you only have 2 input boxes you could do it this way and it wouldn’t be a big deal.  But what if you have 20 or 50 </a:t>
            </a:r>
            <a:r>
              <a:rPr lang="en-US" baseline="0" dirty="0" err="1"/>
              <a:t>inputboxes</a:t>
            </a:r>
            <a:r>
              <a:rPr lang="en-US" baseline="0" dirty="0"/>
              <a:t> throughout a complex web application. It would quickly get old and boring recreating this </a:t>
            </a:r>
            <a:r>
              <a:rPr lang="en-US" baseline="0" dirty="0" err="1"/>
              <a:t>eventhandler</a:t>
            </a:r>
            <a:r>
              <a:rPr lang="en-US" baseline="0" dirty="0"/>
              <a:t> 50 times and when things get old and boring we tend to not pay attention and make mistakes.  Also if at some point down the road we wanted to make a change to all of them, for instance make the width of the border 3px </a:t>
            </a:r>
            <a:r>
              <a:rPr lang="en-US" baseline="0" dirty="0" err="1"/>
              <a:t>instad</a:t>
            </a:r>
            <a:r>
              <a:rPr lang="en-US" baseline="0" dirty="0"/>
              <a:t> of 2px we have to make that change 50 times. Finally we are sending this web page over the internet and so we want to keep our code as compact as possible, so we would </a:t>
            </a:r>
            <a:r>
              <a:rPr lang="en-US" baseline="0" dirty="0" err="1"/>
              <a:t>would</a:t>
            </a:r>
            <a:r>
              <a:rPr lang="en-US" baseline="0" dirty="0"/>
              <a:t> prefer not writing 50 almost duplicate event handlers if we can do it with 1.</a:t>
            </a:r>
            <a:br>
              <a:rPr lang="en-US" baseline="0" dirty="0"/>
            </a:br>
            <a:br>
              <a:rPr lang="en-US" baseline="0" dirty="0"/>
            </a:br>
            <a:r>
              <a:rPr lang="en-US" baseline="0" dirty="0"/>
              <a:t>It turns out that we CAN do it with 1. And for the previous reasons, we SHOULD do it with 1 when possible.  </a:t>
            </a:r>
          </a:p>
          <a:p>
            <a:endParaRPr lang="en-US" baseline="0" dirty="0"/>
          </a:p>
          <a:p>
            <a:r>
              <a:rPr lang="en-US" baseline="0" dirty="0"/>
              <a:t>The way we do this is by writing a named function that duplicates the anonymous function we passed to the event listener. &lt;click&gt; and we replace the inputValue1 variable name with the this keyword.  </a:t>
            </a:r>
            <a:br>
              <a:rPr lang="en-US" baseline="0" dirty="0"/>
            </a:br>
            <a:br>
              <a:rPr lang="en-US" baseline="0" dirty="0"/>
            </a:br>
            <a:r>
              <a:rPr lang="en-US" baseline="0" dirty="0"/>
              <a:t>Nowhen we add our </a:t>
            </a:r>
            <a:r>
              <a:rPr lang="en-US" baseline="0" dirty="0" err="1"/>
              <a:t>eventlistener</a:t>
            </a:r>
            <a:r>
              <a:rPr lang="en-US" baseline="0" dirty="0"/>
              <a:t>, instead of passing an anonymous function with a bunch of code we simply pass the name of the function we created.  When the </a:t>
            </a:r>
            <a:r>
              <a:rPr lang="en-US" baseline="0" dirty="0" err="1"/>
              <a:t>eventhandler</a:t>
            </a:r>
            <a:r>
              <a:rPr lang="en-US" baseline="0" dirty="0"/>
              <a:t> is triggered it understands that the this keyword refers to the </a:t>
            </a:r>
            <a:r>
              <a:rPr lang="en-US" baseline="0" dirty="0" err="1"/>
              <a:t>hTML</a:t>
            </a:r>
            <a:r>
              <a:rPr lang="en-US" baseline="0" dirty="0"/>
              <a:t> element that the </a:t>
            </a:r>
            <a:r>
              <a:rPr lang="en-US" baseline="0" dirty="0" err="1"/>
              <a:t>eventhandler</a:t>
            </a:r>
            <a:r>
              <a:rPr lang="en-US" baseline="0" dirty="0"/>
              <a:t> was added to and in effect replaces all instances of this with inputValue1.</a:t>
            </a:r>
          </a:p>
          <a:p>
            <a:endParaRPr lang="en-US" baseline="0" dirty="0"/>
          </a:p>
          <a:p>
            <a:r>
              <a:rPr lang="en-US" baseline="0" dirty="0"/>
              <a:t>&lt;click&gt; and we can apply this same </a:t>
            </a:r>
            <a:r>
              <a:rPr lang="en-US" baseline="0" dirty="0" err="1"/>
              <a:t>eventhandler</a:t>
            </a:r>
            <a:r>
              <a:rPr lang="en-US" baseline="0" dirty="0"/>
              <a:t> to the inputValue2 element and this time the this keyword will be evaluated as inputValue2.</a:t>
            </a:r>
          </a:p>
          <a:p>
            <a:endParaRPr lang="en-US" baseline="0" dirty="0"/>
          </a:p>
          <a:p>
            <a:r>
              <a:rPr lang="en-US" baseline="0" dirty="0"/>
              <a:t>So hopefully you can see how this would save a lot of code if we had 50 input boxes on our web page and the benefits of only having to change the code in one place if necessary.</a:t>
            </a:r>
            <a:br>
              <a:rPr lang="en-US" baseline="0" dirty="0"/>
            </a:br>
            <a:br>
              <a:rPr lang="en-US" baseline="0" dirty="0"/>
            </a:br>
            <a:r>
              <a:rPr lang="en-US" baseline="0" dirty="0"/>
              <a:t>In fact this function is so generic it could apply to many different web sites.  You could start building your own library of functions that you can apply to every web site you create. This will not only save you a lot of time it will give all your web sites a distinctive look and feel.</a:t>
            </a:r>
          </a:p>
          <a:p>
            <a:endParaRPr lang="en-US" baseline="0" dirty="0"/>
          </a:p>
          <a:p>
            <a:r>
              <a:rPr lang="en-US" baseline="0" dirty="0"/>
              <a:t>Now we still have two alert boxes in our code, and they are the alerts that are displayed when we have click the multiply button. </a:t>
            </a:r>
          </a:p>
          <a:p>
            <a:endParaRPr lang="en-US" baseline="0" dirty="0"/>
          </a:p>
          <a:p>
            <a:r>
              <a:rPr lang="en-US" baseline="0" dirty="0"/>
              <a:t>Lets see how this works.</a:t>
            </a:r>
          </a:p>
          <a:p>
            <a:endParaRPr lang="en-US" baseline="0" dirty="0"/>
          </a:p>
          <a:p>
            <a:r>
              <a:rPr lang="en-US" dirty="0"/>
              <a:t>In the next lecture we’ll learn</a:t>
            </a:r>
            <a:r>
              <a:rPr lang="en-US" baseline="0" dirty="0"/>
              <a:t> one way to display information to the user by manipulating the DOM rather than with alerts.</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75</a:t>
            </a:fld>
            <a:endParaRPr lang="en-US"/>
          </a:p>
        </p:txBody>
      </p:sp>
    </p:spTree>
    <p:extLst>
      <p:ext uri="{BB962C8B-B14F-4D97-AF65-F5344CB8AC3E}">
        <p14:creationId xmlns:p14="http://schemas.microsoft.com/office/powerpoint/2010/main" val="728979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will be useful for two primary groups of people.  First, and probably the bulk of people taking this course will be GIS specialists, analysts, and/or developers who are interested in expanding their skillset into the internet.  </a:t>
            </a:r>
          </a:p>
          <a:p>
            <a:endParaRPr lang="en-US" dirty="0"/>
          </a:p>
          <a:p>
            <a:r>
              <a:rPr lang="en-US" dirty="0"/>
              <a:t>Maybe they are experienced programmers but have not had much experience programming for the web and, like I did, find themselves intrigued by the possibilities but frustrated with the learning curve.</a:t>
            </a:r>
          </a:p>
          <a:p>
            <a:endParaRPr lang="en-US" dirty="0"/>
          </a:p>
          <a:p>
            <a:r>
              <a:rPr lang="en-US" dirty="0"/>
              <a:t>Perhaps they are interested in publishing their content onto the web for external consumption by specific clients or the general public.</a:t>
            </a:r>
          </a:p>
          <a:p>
            <a:endParaRPr lang="en-US" dirty="0"/>
          </a:p>
          <a:p>
            <a:r>
              <a:rPr lang="en-US" dirty="0"/>
              <a:t>Maybe they want to escape the costs of commercial licenses for internal users of GIS by making specific workflows accessible from the web.</a:t>
            </a:r>
          </a:p>
          <a:p>
            <a:endParaRPr lang="en-US" dirty="0"/>
          </a:p>
          <a:p>
            <a:r>
              <a:rPr lang="en-US" dirty="0"/>
              <a:t>Or maybe they are interested in developing spatial tools that are free from dependencies on vagaries of the ESRI update cycles.</a:t>
            </a:r>
          </a:p>
          <a:p>
            <a:endParaRPr lang="en-US" dirty="0"/>
          </a:p>
          <a:p>
            <a:r>
              <a:rPr lang="en-US" dirty="0"/>
              <a:t>Second, this course, will be useful for current web developers who are interested in expanding their skillset into the realm of geospatial applications.  </a:t>
            </a:r>
          </a:p>
          <a:p>
            <a:endParaRPr lang="en-US" dirty="0"/>
          </a:p>
          <a:p>
            <a:r>
              <a:rPr lang="en-US" dirty="0"/>
              <a:t>They may want more information on how geospatial data is stored and displayed</a:t>
            </a:r>
          </a:p>
          <a:p>
            <a:endParaRPr lang="en-US" dirty="0"/>
          </a:p>
          <a:p>
            <a:r>
              <a:rPr lang="en-US" dirty="0"/>
              <a:t>How to add a map to their application</a:t>
            </a:r>
          </a:p>
          <a:p>
            <a:endParaRPr lang="en-US" dirty="0"/>
          </a:p>
          <a:p>
            <a:r>
              <a:rPr lang="en-US" dirty="0"/>
              <a:t>What kind of analytical tools are available for spatial data</a:t>
            </a:r>
          </a:p>
          <a:p>
            <a:endParaRPr lang="en-US" dirty="0"/>
          </a:p>
          <a:p>
            <a:r>
              <a:rPr lang="en-US" dirty="0"/>
              <a:t>And what server side tools are available for storage, retrieval, creation, and analysis of their data.</a:t>
            </a:r>
          </a:p>
          <a:p>
            <a:endParaRPr lang="en-US" dirty="0"/>
          </a:p>
        </p:txBody>
      </p:sp>
    </p:spTree>
    <p:extLst>
      <p:ext uri="{BB962C8B-B14F-4D97-AF65-F5344CB8AC3E}">
        <p14:creationId xmlns:p14="http://schemas.microsoft.com/office/powerpoint/2010/main" val="30721202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will look at one of many possible ways to provide feedback to the user using DOM</a:t>
            </a:r>
            <a:r>
              <a:rPr lang="en-US" baseline="0" dirty="0"/>
              <a:t> manipulation.</a:t>
            </a:r>
          </a:p>
          <a:p>
            <a:endParaRPr lang="en-US" baseline="0" dirty="0"/>
          </a:p>
          <a:p>
            <a:r>
              <a:rPr lang="en-US" baseline="0" dirty="0"/>
              <a:t>&lt;click&gt;The first thing that we will do is add some HTML.  We’ll start with a horizontal rule, this isn’t necessary, its just a styling preference to provide some </a:t>
            </a:r>
            <a:r>
              <a:rPr lang="en-US" baseline="0" dirty="0" err="1"/>
              <a:t>seperation</a:t>
            </a:r>
            <a:r>
              <a:rPr lang="en-US" baseline="0" dirty="0"/>
              <a:t> between the inputs and the result.</a:t>
            </a:r>
          </a:p>
          <a:p>
            <a:r>
              <a:rPr lang="en-US" baseline="0" dirty="0"/>
              <a:t>&lt;click&gt;then we will add an empty paragraph element with an id of result. This will be filled with text through </a:t>
            </a:r>
            <a:r>
              <a:rPr lang="en-US" baseline="0" dirty="0" err="1"/>
              <a:t>Javascript</a:t>
            </a:r>
            <a:r>
              <a:rPr lang="en-US" baseline="0" dirty="0"/>
              <a:t> when the user clicks the multiply button.</a:t>
            </a:r>
          </a:p>
          <a:p>
            <a:r>
              <a:rPr lang="en-US" baseline="0" dirty="0"/>
              <a:t>&lt;click&gt; then we will create a variable that references the paragraph </a:t>
            </a:r>
          </a:p>
          <a:p>
            <a:r>
              <a:rPr lang="en-US" baseline="0" dirty="0"/>
              <a:t>&lt;click&gt; And then, in the event handler for the click event on the multiply button we replace the alert box with the following two lines of code.</a:t>
            </a:r>
          </a:p>
          <a:p>
            <a:r>
              <a:rPr lang="en-US" baseline="0" dirty="0"/>
              <a:t>&lt;click&gt;First we set the </a:t>
            </a:r>
            <a:r>
              <a:rPr lang="en-US" baseline="0" dirty="0" err="1"/>
              <a:t>InnerHTML</a:t>
            </a:r>
            <a:r>
              <a:rPr lang="en-US" baseline="0" dirty="0"/>
              <a:t> property of the result paragraph with the same text that was in the alert box</a:t>
            </a:r>
          </a:p>
          <a:p>
            <a:r>
              <a:rPr lang="en-US" baseline="0" dirty="0"/>
              <a:t>&lt;click&gt;Then we set the text color to be red.  So now instead of an alert box we see the same text in red right in the web page. </a:t>
            </a:r>
          </a:p>
          <a:p>
            <a:r>
              <a:rPr lang="en-US" baseline="0" dirty="0"/>
              <a:t>&lt;click&gt;And we replace the alert box for a successful operation with the following lines of code.  Inserting the text into the result paragraph and changing the color to green.</a:t>
            </a:r>
          </a:p>
          <a:p>
            <a:endParaRPr lang="en-US" baseline="0" dirty="0"/>
          </a:p>
          <a:p>
            <a:r>
              <a:rPr lang="en-US" baseline="0" dirty="0"/>
              <a:t>That’s it for this demonstration.  In the next few lectures we will go over some basic coding paradigms and data structures, starting with loops in JavaScript</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76</a:t>
            </a:fld>
            <a:endParaRPr lang="en-US"/>
          </a:p>
        </p:txBody>
      </p:sp>
    </p:spTree>
    <p:extLst>
      <p:ext uri="{BB962C8B-B14F-4D97-AF65-F5344CB8AC3E}">
        <p14:creationId xmlns:p14="http://schemas.microsoft.com/office/powerpoint/2010/main" val="892924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a:t>
            </a:r>
            <a:r>
              <a:rPr lang="en-US" baseline="0" dirty="0"/>
              <a:t> this lecture</a:t>
            </a:r>
            <a:r>
              <a:rPr lang="en-US" dirty="0"/>
              <a:t> we are going to look at how we code loops in </a:t>
            </a:r>
            <a:r>
              <a:rPr lang="en-US" dirty="0" err="1"/>
              <a:t>javascript</a:t>
            </a:r>
            <a:r>
              <a:rPr lang="en-US" dirty="0"/>
              <a:t>.  Loops allow us to repeat a block of code until a condition is met or for a specified number of times.</a:t>
            </a:r>
          </a:p>
          <a:p>
            <a:endParaRPr lang="en-US" dirty="0"/>
          </a:p>
          <a:p>
            <a:r>
              <a:rPr lang="en-US" dirty="0"/>
              <a:t>&lt;click&gt;</a:t>
            </a:r>
            <a:r>
              <a:rPr lang="en-US" baseline="0" dirty="0"/>
              <a:t> The first type of loop that we’ll look at is called a while loop.  While loops allow you to continue executing a block of code as long as the condition specified in the while statement is true.</a:t>
            </a:r>
          </a:p>
          <a:p>
            <a:r>
              <a:rPr lang="en-US" baseline="0" dirty="0"/>
              <a:t>&lt;click&gt; First I’m going to declare a variable called I and set it to 0.  This is going to be a counter variable.</a:t>
            </a:r>
          </a:p>
          <a:p>
            <a:r>
              <a:rPr lang="en-US" baseline="0" dirty="0"/>
              <a:t>&lt;click&gt; Then we start a while statement with the keyword while and a conditional statement followed by the opening curly brackets that define a block of code that will be executed if the condition is true.</a:t>
            </a:r>
          </a:p>
          <a:p>
            <a:r>
              <a:rPr lang="en-US" baseline="0" dirty="0"/>
              <a:t>&lt;click&gt; in this case we are going to trigger an alert with the value of the I variable.</a:t>
            </a:r>
          </a:p>
          <a:p>
            <a:r>
              <a:rPr lang="en-US" baseline="0" dirty="0"/>
              <a:t>&lt;click&gt; The second line of code increments the counter variable by one.  In </a:t>
            </a:r>
            <a:r>
              <a:rPr lang="en-US" baseline="0" dirty="0" err="1"/>
              <a:t>javascript</a:t>
            </a:r>
            <a:r>
              <a:rPr lang="en-US" baseline="0" dirty="0"/>
              <a:t>, like C++ and </a:t>
            </a:r>
            <a:r>
              <a:rPr lang="en-US" baseline="0" dirty="0" err="1"/>
              <a:t>PhP</a:t>
            </a:r>
            <a:r>
              <a:rPr lang="en-US" baseline="0" dirty="0"/>
              <a:t> , the double + sign is an increment operator that does the same thing as writing </a:t>
            </a:r>
            <a:r>
              <a:rPr lang="en-US" baseline="0" dirty="0" err="1"/>
              <a:t>i</a:t>
            </a:r>
            <a:r>
              <a:rPr lang="en-US" baseline="0" dirty="0"/>
              <a:t>=i+1 as you would do in visual basic.</a:t>
            </a:r>
          </a:p>
          <a:p>
            <a:endParaRPr lang="en-US" baseline="0" dirty="0"/>
          </a:p>
          <a:p>
            <a:r>
              <a:rPr lang="en-US" baseline="0" dirty="0"/>
              <a:t>So what will this code do? Lets run through it.  First we assign the value 0 to the I variable and this is the value it has the first time we evaluate the condition in the while loop.  Is 0 less than 9?  Yes so we are going to execute the code inside the code block. First we create an alert box with a value of 0.</a:t>
            </a:r>
            <a:br>
              <a:rPr lang="en-US" baseline="0" dirty="0"/>
            </a:br>
            <a:br>
              <a:rPr lang="en-US" baseline="0" dirty="0"/>
            </a:br>
            <a:r>
              <a:rPr lang="en-US" baseline="0" dirty="0"/>
              <a:t>Next we increment the value of I making it 1.  Now we’ve reached the end of the while statement so we evaluate the condition again.  Is 1 less then 9?  Yes, so we display an alert with value of 1 and increment the value of I to 2.  Is 2 less than 9?  And so forth, another 6 times until I holds a value of 9.  At that point, the condition is false because 9 is not less than 9. And the program will begin executing any statements that come after the while loop.</a:t>
            </a:r>
          </a:p>
          <a:p>
            <a:endParaRPr lang="en-US" baseline="0" dirty="0"/>
          </a:p>
          <a:p>
            <a:r>
              <a:rPr lang="en-US" baseline="0" dirty="0"/>
              <a:t>&lt;click&gt; A for loop can do the same thing that we did with the while loop, but</a:t>
            </a:r>
          </a:p>
          <a:p>
            <a:r>
              <a:rPr lang="en-US" baseline="0" dirty="0"/>
              <a:t>while loops are much more flexible. You can set the condition to be anything that evaluates to true or false, while for loops can only loop through a specified number of times.</a:t>
            </a:r>
            <a:br>
              <a:rPr lang="en-US" baseline="0" dirty="0"/>
            </a:br>
            <a:br>
              <a:rPr lang="en-US" baseline="0" dirty="0"/>
            </a:br>
            <a:r>
              <a:rPr lang="en-US" baseline="0" dirty="0"/>
              <a:t>For loops are very commonly used for looping through the elements in an array.</a:t>
            </a:r>
          </a:p>
          <a:p>
            <a:endParaRPr lang="en-US" baseline="0" dirty="0"/>
          </a:p>
          <a:p>
            <a:r>
              <a:rPr lang="en-US" baseline="0" dirty="0"/>
              <a:t>&lt;click&gt;with a for loop we don’t use a condition that evaluates to true or false in the parenthesis.  We use a combination of three statements separated by semi-colons.</a:t>
            </a:r>
          </a:p>
          <a:p>
            <a:endParaRPr lang="en-US" baseline="0" dirty="0"/>
          </a:p>
          <a:p>
            <a:r>
              <a:rPr lang="en-US" baseline="0" dirty="0"/>
              <a:t>The first statement initializes the counter variable and is identical to what we did over here in the while loop.  The second statement holds our condition, and the third statement increments the counter variable.</a:t>
            </a:r>
          </a:p>
          <a:p>
            <a:endParaRPr lang="en-US" baseline="0" dirty="0"/>
          </a:p>
          <a:p>
            <a:r>
              <a:rPr lang="en-US" baseline="0" dirty="0"/>
              <a:t>This is a very common coding structure. The length property of an array contains the number of elements in that array, but remember that Array indexes start with 0. So an array with 5 elements would have index of 0 through 4.  For this reason we initialize the counter at 0 and stop when it reaches the number of elements in the array.</a:t>
            </a:r>
          </a:p>
          <a:p>
            <a:r>
              <a:rPr lang="en-US" baseline="0" dirty="0"/>
              <a:t>&lt;click&gt;In this case we are keeping things very simple and simply triggering an alert with the value of the array for each element.  But you can think how you might want to loop through all the child elements of an HTML element and change the color to blue, or about a million other ways to use for loops. We will see examples of using loops in may places on both the client and server as we continue in this class, so don’t worry if you don’t fully grasp them right now.  This is just an introduction to stimulate your thinking, more practical examples are coming.</a:t>
            </a:r>
          </a:p>
          <a:p>
            <a:endParaRPr lang="en-US" baseline="0" dirty="0"/>
          </a:p>
          <a:p>
            <a:r>
              <a:rPr lang="en-US" baseline="0" dirty="0"/>
              <a:t>In the next lecture we will go into more detail about arrays in </a:t>
            </a:r>
            <a:r>
              <a:rPr lang="en-US" baseline="0" dirty="0" err="1"/>
              <a:t>Javascript</a:t>
            </a:r>
            <a:r>
              <a:rPr lang="en-US" baseline="0" dirty="0"/>
              <a:t>.</a:t>
            </a:r>
          </a:p>
        </p:txBody>
      </p:sp>
      <p:sp>
        <p:nvSpPr>
          <p:cNvPr id="4" name="Slide Number Placeholder 3"/>
          <p:cNvSpPr>
            <a:spLocks noGrp="1"/>
          </p:cNvSpPr>
          <p:nvPr>
            <p:ph type="sldNum" sz="quarter" idx="10"/>
          </p:nvPr>
        </p:nvSpPr>
        <p:spPr/>
        <p:txBody>
          <a:bodyPr/>
          <a:lstStyle/>
          <a:p>
            <a:fld id="{BB85BC90-5713-4429-9969-706ED764BD87}" type="slidenum">
              <a:rPr lang="en-US" smtClean="0"/>
              <a:t>77</a:t>
            </a:fld>
            <a:endParaRPr lang="en-US"/>
          </a:p>
        </p:txBody>
      </p:sp>
    </p:spTree>
    <p:extLst>
      <p:ext uri="{BB962C8B-B14F-4D97-AF65-F5344CB8AC3E}">
        <p14:creationId xmlns:p14="http://schemas.microsoft.com/office/powerpoint/2010/main" val="1674196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this lecture is going to be about arrays in </a:t>
            </a:r>
            <a:r>
              <a:rPr lang="en-US" dirty="0" err="1"/>
              <a:t>Javascript</a:t>
            </a:r>
            <a:r>
              <a:rPr lang="en-US" dirty="0"/>
              <a:t>. We’ve touched on this topic previously and we’ve seen some examples</a:t>
            </a:r>
            <a:r>
              <a:rPr lang="en-US" baseline="0" dirty="0"/>
              <a:t>, but now we are going to go deeper into the topic.</a:t>
            </a:r>
            <a:br>
              <a:rPr lang="en-US" baseline="0" dirty="0"/>
            </a:br>
            <a:br>
              <a:rPr lang="en-US" baseline="0" dirty="0"/>
            </a:br>
            <a:r>
              <a:rPr lang="en-US" baseline="0" dirty="0"/>
              <a:t>If you are used to other programming languages you will probably see some things that are very familiar and also some things that seem odd.  Most of the oddness that people feel about arrays in JavaScript stems from the fact that, as we’ve said before, everything in </a:t>
            </a:r>
            <a:r>
              <a:rPr lang="en-US" baseline="0" dirty="0" err="1"/>
              <a:t>Javascript</a:t>
            </a:r>
            <a:r>
              <a:rPr lang="en-US" baseline="0" dirty="0"/>
              <a:t> is an object. Including arrays.  But this also adds a lot of flexibility that is not found in other languages.</a:t>
            </a:r>
          </a:p>
          <a:p>
            <a:endParaRPr lang="en-US" baseline="0" dirty="0"/>
          </a:p>
          <a:p>
            <a:r>
              <a:rPr lang="en-US" baseline="0" dirty="0"/>
              <a:t>&lt;click&gt;</a:t>
            </a:r>
          </a:p>
          <a:p>
            <a:r>
              <a:rPr lang="en-US" baseline="0" dirty="0"/>
              <a:t>Arrays are indexed numerically using the square bracket notation and the indexes always start with 0.  </a:t>
            </a:r>
          </a:p>
          <a:p>
            <a:endParaRPr lang="en-US" baseline="0" dirty="0"/>
          </a:p>
          <a:p>
            <a:r>
              <a:rPr lang="en-US" baseline="0" dirty="0"/>
              <a:t>&lt;click&gt;</a:t>
            </a:r>
          </a:p>
          <a:p>
            <a:r>
              <a:rPr lang="en-US" baseline="0" dirty="0"/>
              <a:t>Unlike most programming languages, arrays in JavaScript are untyped &lt;click&gt;and they can hold different types of objects in the same array.  You can have a number, a string, another array, or even an object all mixed together in the same array as we’ll see in a bit.</a:t>
            </a:r>
          </a:p>
          <a:p>
            <a:endParaRPr lang="en-US" baseline="0" dirty="0"/>
          </a:p>
          <a:p>
            <a:r>
              <a:rPr lang="en-US" baseline="0" dirty="0"/>
              <a:t>An empty array is created by setting its value &lt;click&gt; to an empty set of square brackets. There are other ways to do this, but to avoid confusion, this is the method we will use in this course.</a:t>
            </a:r>
          </a:p>
          <a:p>
            <a:endParaRPr lang="en-US" baseline="0" dirty="0"/>
          </a:p>
          <a:p>
            <a:r>
              <a:rPr lang="en-US" baseline="0" dirty="0"/>
              <a:t>&lt;click&gt;</a:t>
            </a:r>
          </a:p>
          <a:p>
            <a:r>
              <a:rPr lang="en-US" baseline="0" dirty="0"/>
              <a:t>You can also add items to an array at initiation using a statement like this</a:t>
            </a:r>
          </a:p>
          <a:p>
            <a:endParaRPr lang="en-US" baseline="0" dirty="0"/>
          </a:p>
          <a:p>
            <a:r>
              <a:rPr lang="en-US" baseline="0" dirty="0"/>
              <a:t>&lt;click&gt;</a:t>
            </a:r>
          </a:p>
          <a:p>
            <a:r>
              <a:rPr lang="en-US" baseline="0" dirty="0"/>
              <a:t>This statement creates an array with 4 elements.  The first element is the number 45.  The second element is the text string “dog”, the third element is an array that holds three elements, the numbers 1, 2, and 3, and the 4</a:t>
            </a:r>
            <a:r>
              <a:rPr lang="en-US" baseline="30000" dirty="0"/>
              <a:t>th</a:t>
            </a:r>
            <a:r>
              <a:rPr lang="en-US" baseline="0" dirty="0"/>
              <a:t> element is an object with two properties, color and size.  We’ll talk more about objects in JavaScript in the next lecture, but this is how we create an object in </a:t>
            </a:r>
            <a:r>
              <a:rPr lang="en-US" baseline="0" dirty="0" err="1"/>
              <a:t>javascript</a:t>
            </a:r>
            <a:r>
              <a:rPr lang="en-US" baseline="0" dirty="0"/>
              <a:t>.</a:t>
            </a:r>
          </a:p>
          <a:p>
            <a:endParaRPr lang="en-US" baseline="0" dirty="0"/>
          </a:p>
          <a:p>
            <a:r>
              <a:rPr lang="en-US" baseline="0" dirty="0"/>
              <a:t>&lt;click&gt;</a:t>
            </a:r>
          </a:p>
          <a:p>
            <a:r>
              <a:rPr lang="en-US" baseline="0" dirty="0"/>
              <a:t>We can reference the elements in an Array using the array name and the index of the element we want to reference in square brackets.  So </a:t>
            </a:r>
            <a:r>
              <a:rPr lang="en-US" baseline="0" dirty="0" err="1"/>
              <a:t>myArray</a:t>
            </a:r>
            <a:r>
              <a:rPr lang="en-US" baseline="0" dirty="0"/>
              <a:t>[0] holds the number 45</a:t>
            </a:r>
          </a:p>
          <a:p>
            <a:endParaRPr lang="en-US" baseline="0" dirty="0"/>
          </a:p>
          <a:p>
            <a:r>
              <a:rPr lang="en-US" baseline="0" dirty="0"/>
              <a:t>&lt;click&gt; </a:t>
            </a:r>
            <a:r>
              <a:rPr lang="en-US" baseline="0" dirty="0" err="1"/>
              <a:t>myArray</a:t>
            </a:r>
            <a:r>
              <a:rPr lang="en-US" baseline="0" dirty="0"/>
              <a:t>[1] holds the text string “dog”</a:t>
            </a:r>
          </a:p>
          <a:p>
            <a:endParaRPr lang="en-US" baseline="0" dirty="0"/>
          </a:p>
          <a:p>
            <a:r>
              <a:rPr lang="en-US" baseline="0" dirty="0"/>
              <a:t>&lt;click&gt; </a:t>
            </a:r>
            <a:r>
              <a:rPr lang="en-US" baseline="0" dirty="0" err="1"/>
              <a:t>myArray</a:t>
            </a:r>
            <a:r>
              <a:rPr lang="en-US" baseline="0" dirty="0"/>
              <a:t>[2] holds an entire array</a:t>
            </a:r>
          </a:p>
          <a:p>
            <a:endParaRPr lang="en-US" baseline="0" dirty="0"/>
          </a:p>
          <a:p>
            <a:r>
              <a:rPr lang="en-US" baseline="0" dirty="0"/>
              <a:t>&lt;click&gt; If we want to refer to an individual element in </a:t>
            </a:r>
            <a:r>
              <a:rPr lang="en-US" baseline="0" dirty="0" err="1"/>
              <a:t>myArray</a:t>
            </a:r>
            <a:r>
              <a:rPr lang="en-US" baseline="0" dirty="0"/>
              <a:t>[2] we simply add the index of the element we want to reference in a second pair of square brackets.  So </a:t>
            </a:r>
            <a:r>
              <a:rPr lang="en-US" baseline="0" dirty="0" err="1"/>
              <a:t>myArray</a:t>
            </a:r>
            <a:r>
              <a:rPr lang="en-US" baseline="0" dirty="0"/>
              <a:t> 2, 2, references the third element of the array referred to by </a:t>
            </a:r>
            <a:r>
              <a:rPr lang="en-US" baseline="0" dirty="0" err="1"/>
              <a:t>myArray</a:t>
            </a:r>
            <a:r>
              <a:rPr lang="en-US" baseline="0" dirty="0"/>
              <a:t> 2.</a:t>
            </a:r>
          </a:p>
          <a:p>
            <a:endParaRPr lang="en-US" baseline="0" dirty="0"/>
          </a:p>
          <a:p>
            <a:r>
              <a:rPr lang="en-US" baseline="0" dirty="0"/>
              <a:t>&lt;click&gt; </a:t>
            </a:r>
            <a:r>
              <a:rPr lang="en-US" baseline="0" dirty="0" err="1"/>
              <a:t>myArray</a:t>
            </a:r>
            <a:r>
              <a:rPr lang="en-US" baseline="0" dirty="0"/>
              <a:t> 3 holds an object with two properties, color and size.</a:t>
            </a:r>
          </a:p>
          <a:p>
            <a:endParaRPr lang="en-US" baseline="0" dirty="0"/>
          </a:p>
          <a:p>
            <a:r>
              <a:rPr lang="en-US" baseline="0" dirty="0"/>
              <a:t>&lt;click&gt; if we want a reference to the value of one of the properties we simply use dot notation like we would with any other object.  So </a:t>
            </a:r>
            <a:r>
              <a:rPr lang="en-US" baseline="0" dirty="0" err="1"/>
              <a:t>myArray</a:t>
            </a:r>
            <a:r>
              <a:rPr lang="en-US" baseline="0" dirty="0"/>
              <a:t> 3 dot size contains the value of the size property of the </a:t>
            </a:r>
            <a:r>
              <a:rPr lang="en-US" baseline="0" dirty="0" err="1"/>
              <a:t>obect</a:t>
            </a:r>
            <a:r>
              <a:rPr lang="en-US" baseline="0" dirty="0"/>
              <a:t> referred to by </a:t>
            </a:r>
            <a:r>
              <a:rPr lang="en-US" baseline="0" dirty="0" err="1"/>
              <a:t>myArray</a:t>
            </a:r>
            <a:r>
              <a:rPr lang="en-US" baseline="0" dirty="0"/>
              <a:t> 3. In this case that value is 10.</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78</a:t>
            </a:fld>
            <a:endParaRPr lang="en-US"/>
          </a:p>
        </p:txBody>
      </p:sp>
    </p:spTree>
    <p:extLst>
      <p:ext uri="{BB962C8B-B14F-4D97-AF65-F5344CB8AC3E}">
        <p14:creationId xmlns:p14="http://schemas.microsoft.com/office/powerpoint/2010/main" val="89576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Arrays have a large number of properties and methods.  In</a:t>
            </a:r>
            <a:r>
              <a:rPr lang="en-US" baseline="0" dirty="0"/>
              <a:t> most computer languages you would pass an array to a function to get information about it or do things to it, but because arrays are objects in </a:t>
            </a:r>
            <a:r>
              <a:rPr lang="en-US" baseline="0" dirty="0" err="1"/>
              <a:t>Javascript</a:t>
            </a:r>
            <a:r>
              <a:rPr lang="en-US" baseline="0" dirty="0"/>
              <a:t> we call methods on the object using dot notation.</a:t>
            </a:r>
          </a:p>
          <a:p>
            <a:endParaRPr lang="en-US" baseline="0" dirty="0"/>
          </a:p>
          <a:p>
            <a:r>
              <a:rPr lang="en-US" baseline="0" dirty="0"/>
              <a:t>&lt;click&gt; Arrays have a length property holding the number of elements in the array.  </a:t>
            </a:r>
          </a:p>
          <a:p>
            <a:endParaRPr lang="en-US" baseline="0" dirty="0"/>
          </a:p>
          <a:p>
            <a:r>
              <a:rPr lang="en-US" baseline="0" dirty="0"/>
              <a:t>&lt;click&gt; In this case, the length of </a:t>
            </a:r>
            <a:r>
              <a:rPr lang="en-US" baseline="0" dirty="0" err="1"/>
              <a:t>myArray</a:t>
            </a:r>
            <a:r>
              <a:rPr lang="en-US" baseline="0" dirty="0"/>
              <a:t> is 4</a:t>
            </a:r>
          </a:p>
          <a:p>
            <a:endParaRPr lang="en-US" baseline="0" dirty="0"/>
          </a:p>
          <a:p>
            <a:r>
              <a:rPr lang="en-US" baseline="0" dirty="0"/>
              <a:t>&lt;click&gt; You can add an element to an array in three ways.</a:t>
            </a:r>
          </a:p>
          <a:p>
            <a:endParaRPr lang="en-US" baseline="0" dirty="0"/>
          </a:p>
          <a:p>
            <a:r>
              <a:rPr lang="en-US" baseline="0" dirty="0"/>
              <a:t>&lt;click&gt; You can use the syntax of the name of the array and the length of the array in brackets and assign a value to that. This works because arrays are zero based.  The 4 elements in </a:t>
            </a:r>
            <a:r>
              <a:rPr lang="en-US" baseline="0" dirty="0" err="1"/>
              <a:t>myArray</a:t>
            </a:r>
            <a:r>
              <a:rPr lang="en-US" baseline="0" dirty="0"/>
              <a:t> are indexed 0, 1, 2, 3, so assigning a value to </a:t>
            </a:r>
            <a:r>
              <a:rPr lang="en-US" baseline="0" dirty="0" err="1"/>
              <a:t>myArray</a:t>
            </a:r>
            <a:r>
              <a:rPr lang="en-US" baseline="0" dirty="0"/>
              <a:t>[4] adds that value to the next available index.  Personally, I don’t like this method. I think its unintuitive and a little difficult to read.  I won’t use it in any of my examples, but it is a commonly used method and you will probably see it in other code examples that you look at it so you should at least understand it.</a:t>
            </a:r>
          </a:p>
          <a:p>
            <a:endParaRPr lang="en-US" baseline="0" dirty="0"/>
          </a:p>
          <a:p>
            <a:r>
              <a:rPr lang="en-US" baseline="0" dirty="0"/>
              <a:t>&lt;click&gt;  I prefer calling the push method. With this technique you add an element to the end of an array by passing it as a parameter to the push method. </a:t>
            </a:r>
          </a:p>
          <a:p>
            <a:endParaRPr lang="en-US" baseline="0" dirty="0"/>
          </a:p>
          <a:p>
            <a:r>
              <a:rPr lang="en-US" baseline="0" dirty="0"/>
              <a:t>&lt;click&gt; Another advantage of the push method is that you can add multiple values to an array in one statement. In this case we are adding a 5</a:t>
            </a:r>
            <a:r>
              <a:rPr lang="en-US" baseline="30000" dirty="0"/>
              <a:t>th</a:t>
            </a:r>
            <a:r>
              <a:rPr lang="en-US" baseline="0" dirty="0"/>
              <a:t> element with the text string Bob, a 6</a:t>
            </a:r>
            <a:r>
              <a:rPr lang="en-US" baseline="30000" dirty="0"/>
              <a:t>th</a:t>
            </a:r>
            <a:r>
              <a:rPr lang="en-US" baseline="0" dirty="0"/>
              <a:t> element with a text sting of Bill, and a 7</a:t>
            </a:r>
            <a:r>
              <a:rPr lang="en-US" baseline="30000" dirty="0"/>
              <a:t>th</a:t>
            </a:r>
            <a:r>
              <a:rPr lang="en-US" baseline="0" dirty="0"/>
              <a:t> element with the number 103.</a:t>
            </a:r>
          </a:p>
          <a:p>
            <a:endParaRPr lang="en-US" baseline="0" dirty="0"/>
          </a:p>
          <a:p>
            <a:r>
              <a:rPr lang="en-US" baseline="0" dirty="0"/>
              <a:t>&lt;click&gt; The third way to add elements to an array is with the </a:t>
            </a:r>
            <a:r>
              <a:rPr lang="en-US" baseline="0" dirty="0" err="1"/>
              <a:t>unshift</a:t>
            </a:r>
            <a:r>
              <a:rPr lang="en-US" baseline="0" dirty="0"/>
              <a:t> method.  </a:t>
            </a:r>
            <a:r>
              <a:rPr lang="en-US" baseline="0" dirty="0" err="1"/>
              <a:t>Unshift</a:t>
            </a:r>
            <a:r>
              <a:rPr lang="en-US" baseline="0" dirty="0"/>
              <a:t> works like push, but it places the values at the beginning of the array.  So Bob, Bill, and 103 will have the indexes 0, 1, and 2 and then the rest of the array will have new indexes beginning with 4.  I’m not fond on the term “</a:t>
            </a:r>
            <a:r>
              <a:rPr lang="en-US" baseline="0" dirty="0" err="1"/>
              <a:t>unshift</a:t>
            </a:r>
            <a:r>
              <a:rPr lang="en-US" baseline="0" dirty="0"/>
              <a:t>” because it seems to have no connection with what you are actually doing but they didn’t ask me.  I think you’ll understand why they used </a:t>
            </a:r>
            <a:r>
              <a:rPr lang="en-US" baseline="0" dirty="0" err="1"/>
              <a:t>unshift</a:t>
            </a:r>
            <a:r>
              <a:rPr lang="en-US" baseline="0" dirty="0"/>
              <a:t> in a few minutes and that will help you remember it.</a:t>
            </a:r>
          </a:p>
          <a:p>
            <a:endParaRPr lang="en-US" baseline="0" dirty="0"/>
          </a:p>
          <a:p>
            <a:r>
              <a:rPr lang="en-US" baseline="0" dirty="0"/>
              <a:t>&lt;click&gt; We might also want to remove an element from an array.</a:t>
            </a:r>
          </a:p>
          <a:p>
            <a:endParaRPr lang="en-US" baseline="0" dirty="0"/>
          </a:p>
          <a:p>
            <a:r>
              <a:rPr lang="en-US" baseline="0" dirty="0"/>
              <a:t>&lt;click&gt; We can remove an element from the top of the array </a:t>
            </a:r>
          </a:p>
          <a:p>
            <a:endParaRPr lang="en-US" baseline="0" dirty="0"/>
          </a:p>
          <a:p>
            <a:r>
              <a:rPr lang="en-US" baseline="0" dirty="0"/>
              <a:t>&lt;click&gt; using the pop method. And the pop method returns the value of the element that was removed so we can assign it to a variable and use it after it is “popped”.  Its quite common in </a:t>
            </a:r>
            <a:r>
              <a:rPr lang="en-US" baseline="0" dirty="0" err="1"/>
              <a:t>Javascript</a:t>
            </a:r>
            <a:r>
              <a:rPr lang="en-US" baseline="0" dirty="0"/>
              <a:t> to loop through an array and pop off one </a:t>
            </a:r>
            <a:r>
              <a:rPr lang="en-US" baseline="0" dirty="0" err="1"/>
              <a:t>alement</a:t>
            </a:r>
            <a:r>
              <a:rPr lang="en-US" baseline="0" dirty="0"/>
              <a:t> at a time, assign the element to a variable and then do something with it, until there are no more elements left in the array.</a:t>
            </a:r>
          </a:p>
          <a:p>
            <a:endParaRPr lang="en-US" baseline="0" dirty="0"/>
          </a:p>
          <a:p>
            <a:r>
              <a:rPr lang="en-US" baseline="0" dirty="0"/>
              <a:t>&lt;click&gt; We can also remove an element from the bottom of the array</a:t>
            </a:r>
          </a:p>
          <a:p>
            <a:endParaRPr lang="en-US" baseline="0" dirty="0"/>
          </a:p>
          <a:p>
            <a:r>
              <a:rPr lang="en-US" baseline="0" dirty="0"/>
              <a:t>&lt;click&gt; using the shift method.  The shift method will always remove and return the element with an index of 0 and shifting the indexes of all the other elements by -1.  And now knowing this, it becomes clearer why they chose to name the </a:t>
            </a:r>
            <a:r>
              <a:rPr lang="en-US" baseline="0" dirty="0" err="1"/>
              <a:t>unshift</a:t>
            </a:r>
            <a:r>
              <a:rPr lang="en-US" baseline="0" dirty="0"/>
              <a:t> method as they did. It does the opposite of shift by adding an element to the bottom of the array instead of removing it.</a:t>
            </a:r>
          </a:p>
          <a:p>
            <a:endParaRPr lang="en-US" baseline="0" dirty="0"/>
          </a:p>
          <a:p>
            <a:r>
              <a:rPr lang="en-US" baseline="0" dirty="0"/>
              <a:t>There are also ways of inserting an element into the middle of an array using the splice method but they are more complicated and outside the context of this course.</a:t>
            </a:r>
          </a:p>
          <a:p>
            <a:endParaRPr lang="en-US" baseline="0" dirty="0"/>
          </a:p>
          <a:p>
            <a:r>
              <a:rPr lang="en-US" baseline="0" dirty="0"/>
              <a:t>That ends this lectures.  We will see arrays being used extensively in future examples.  It is common for spatial data to be modeled in </a:t>
            </a:r>
            <a:r>
              <a:rPr lang="en-US" baseline="0" dirty="0" err="1"/>
              <a:t>Javascript</a:t>
            </a:r>
            <a:r>
              <a:rPr lang="en-US" baseline="0" dirty="0"/>
              <a:t> as an array of objects where each object represents a single geographic feature and the entire array represents a feature class.  And we use a for loop to loop through them one by one. In the next lecture we will examine </a:t>
            </a:r>
            <a:r>
              <a:rPr lang="en-US" baseline="0" dirty="0" err="1"/>
              <a:t>javascript</a:t>
            </a:r>
            <a:r>
              <a:rPr lang="en-US" baseline="0" dirty="0"/>
              <a:t> objects in more detail. </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79</a:t>
            </a:fld>
            <a:endParaRPr lang="en-US"/>
          </a:p>
        </p:txBody>
      </p:sp>
    </p:spTree>
    <p:extLst>
      <p:ext uri="{BB962C8B-B14F-4D97-AF65-F5344CB8AC3E}">
        <p14:creationId xmlns:p14="http://schemas.microsoft.com/office/powerpoint/2010/main" val="537618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As</a:t>
            </a:r>
            <a:r>
              <a:rPr lang="en-US" baseline="0" dirty="0"/>
              <a:t> promised, this lecture is about objects in </a:t>
            </a:r>
            <a:r>
              <a:rPr lang="en-US" baseline="0" dirty="0" err="1"/>
              <a:t>Javascript</a:t>
            </a:r>
            <a:r>
              <a:rPr lang="en-US" baseline="0" dirty="0"/>
              <a:t>.  We’ve talked about objects many times already and hopefully you have at least a conceptual idea of what they are and how we use them but we are going to go in to more detail now.</a:t>
            </a:r>
          </a:p>
          <a:p>
            <a:endParaRPr lang="en-US" baseline="0" dirty="0"/>
          </a:p>
          <a:p>
            <a:r>
              <a:rPr lang="en-US" dirty="0"/>
              <a:t>I’ve mentioned this several times, but everything in </a:t>
            </a:r>
            <a:r>
              <a:rPr lang="en-US" dirty="0" err="1"/>
              <a:t>Javascript</a:t>
            </a:r>
            <a:r>
              <a:rPr lang="en-US" dirty="0"/>
              <a:t> is an object.  Numbers,</a:t>
            </a:r>
            <a:r>
              <a:rPr lang="en-US" baseline="0" dirty="0"/>
              <a:t> strings, arrays, even functions are objects and because of that we have a lot more flexibility with objects in </a:t>
            </a:r>
            <a:r>
              <a:rPr lang="en-US" baseline="0" dirty="0" err="1"/>
              <a:t>Javascript</a:t>
            </a:r>
            <a:r>
              <a:rPr lang="en-US" baseline="0" dirty="0"/>
              <a:t> than many other programming languages.</a:t>
            </a:r>
          </a:p>
          <a:p>
            <a:endParaRPr lang="en-US" baseline="0" dirty="0"/>
          </a:p>
          <a:p>
            <a:r>
              <a:rPr lang="en-US" baseline="0" dirty="0"/>
              <a:t>&lt;click&gt;</a:t>
            </a:r>
          </a:p>
          <a:p>
            <a:r>
              <a:rPr lang="en-US" baseline="0" dirty="0"/>
              <a:t>Unlike many programming languages you don’t have to define a class first, which goes along with the basic untyped philosophy of JavaScript.  In most programming languages you define a class and then create an object as an instance of that class.  Every object that is an instance of a class has the same properties and methods.</a:t>
            </a:r>
            <a:br>
              <a:rPr lang="en-US" baseline="0" dirty="0"/>
            </a:br>
            <a:br>
              <a:rPr lang="en-US" baseline="0" dirty="0"/>
            </a:br>
            <a:r>
              <a:rPr lang="en-US" baseline="0" dirty="0"/>
              <a:t>In </a:t>
            </a:r>
            <a:r>
              <a:rPr lang="en-US" baseline="0" dirty="0" err="1"/>
              <a:t>javascript</a:t>
            </a:r>
            <a:r>
              <a:rPr lang="en-US" baseline="0" dirty="0"/>
              <a:t>, objects are much more free form.  Any object can have new properties and methods added to it on the fly, and this gives us much more flexibility. It can also lead to problems if not done carefully, however. This has been a criticism of </a:t>
            </a:r>
            <a:r>
              <a:rPr lang="en-US" baseline="0" dirty="0" err="1"/>
              <a:t>Javascript</a:t>
            </a:r>
            <a:r>
              <a:rPr lang="en-US" baseline="0" dirty="0"/>
              <a:t> and also considered a benefit depending who you talk too.</a:t>
            </a:r>
            <a:br>
              <a:rPr lang="en-US" baseline="0" dirty="0"/>
            </a:br>
            <a:br>
              <a:rPr lang="en-US" baseline="0" dirty="0"/>
            </a:br>
            <a:r>
              <a:rPr lang="en-US" baseline="0" dirty="0"/>
              <a:t>In fact, objects in </a:t>
            </a:r>
            <a:r>
              <a:rPr lang="en-US" baseline="0" dirty="0" err="1"/>
              <a:t>javascript</a:t>
            </a:r>
            <a:r>
              <a:rPr lang="en-US" baseline="0" dirty="0"/>
              <a:t> can be used very much like an associative array in PHP, if you are familiar with them.  If you are not, don’t worry, we’ll learn about them in the section on </a:t>
            </a:r>
            <a:r>
              <a:rPr lang="en-US" baseline="0" dirty="0" err="1"/>
              <a:t>PhP</a:t>
            </a:r>
            <a:r>
              <a:rPr lang="en-US" baseline="0" dirty="0"/>
              <a:t> but an associative array is just an array that is indexed by a text string rather than a number.</a:t>
            </a:r>
          </a:p>
          <a:p>
            <a:endParaRPr lang="en-US" baseline="0" dirty="0"/>
          </a:p>
          <a:p>
            <a:r>
              <a:rPr lang="en-US" baseline="0" dirty="0"/>
              <a:t>&lt;click&gt;</a:t>
            </a:r>
          </a:p>
          <a:p>
            <a:r>
              <a:rPr lang="en-US" baseline="0" dirty="0"/>
              <a:t>You can create your own objects in </a:t>
            </a:r>
            <a:r>
              <a:rPr lang="en-US" baseline="0" dirty="0" err="1"/>
              <a:t>Javascript</a:t>
            </a:r>
            <a:r>
              <a:rPr lang="en-US" baseline="0" dirty="0"/>
              <a:t> using the following notation, also known as object literals.</a:t>
            </a:r>
          </a:p>
          <a:p>
            <a:endParaRPr lang="en-US" baseline="0" dirty="0"/>
          </a:p>
          <a:p>
            <a:r>
              <a:rPr lang="en-US" baseline="0" dirty="0"/>
              <a:t>&lt;click&gt;</a:t>
            </a:r>
          </a:p>
          <a:p>
            <a:r>
              <a:rPr lang="en-US" baseline="0" dirty="0"/>
              <a:t>First you start with the name of the object you want to create and assign it an empty pair of curly brackets.</a:t>
            </a:r>
          </a:p>
          <a:p>
            <a:r>
              <a:rPr lang="en-US" baseline="0" dirty="0"/>
              <a:t>&lt;click&gt;</a:t>
            </a:r>
          </a:p>
          <a:p>
            <a:r>
              <a:rPr lang="en-US" baseline="0" dirty="0"/>
              <a:t>Then inside the curly brackets you add a set of key-value pairs.  They key is the property name and the value is the property value.  In this case we have a property of species and a value of “Dog”</a:t>
            </a:r>
          </a:p>
          <a:p>
            <a:r>
              <a:rPr lang="en-US" baseline="0" dirty="0"/>
              <a:t>&lt;click&gt; you can add as many key-value pairs as you want separated by commas. Here I add a color property with a value of blue to the </a:t>
            </a:r>
            <a:r>
              <a:rPr lang="en-US" baseline="0" dirty="0" err="1"/>
              <a:t>myDog</a:t>
            </a:r>
            <a:r>
              <a:rPr lang="en-US" baseline="0" dirty="0"/>
              <a:t> object.</a:t>
            </a:r>
          </a:p>
          <a:p>
            <a:r>
              <a:rPr lang="en-US" baseline="0" dirty="0"/>
              <a:t>&lt;click&gt;</a:t>
            </a:r>
          </a:p>
          <a:p>
            <a:r>
              <a:rPr lang="en-US" baseline="0" dirty="0"/>
              <a:t>Here I add a name property with a value of Lola</a:t>
            </a:r>
          </a:p>
          <a:p>
            <a:r>
              <a:rPr lang="en-US" baseline="0" dirty="0"/>
              <a:t>&lt;click&gt;</a:t>
            </a:r>
          </a:p>
          <a:p>
            <a:r>
              <a:rPr lang="en-US" baseline="0" dirty="0"/>
              <a:t>And an age property with a value of 14. Because property values in </a:t>
            </a:r>
            <a:r>
              <a:rPr lang="en-US" baseline="0" dirty="0" err="1"/>
              <a:t>javascript</a:t>
            </a:r>
            <a:r>
              <a:rPr lang="en-US" baseline="0" dirty="0"/>
              <a:t> can be anything, text, a number, an array, another object, even a function.  If it’s a function though we don’t call it a property anymore, we call it a method.</a:t>
            </a:r>
          </a:p>
          <a:p>
            <a:r>
              <a:rPr lang="en-US" baseline="0" dirty="0"/>
              <a:t>&lt;click&gt;</a:t>
            </a:r>
          </a:p>
          <a:p>
            <a:r>
              <a:rPr lang="en-US" baseline="0" dirty="0"/>
              <a:t>IN this case I add a legs property that has an array value that holds for strings representing the 4 legs of </a:t>
            </a:r>
            <a:r>
              <a:rPr lang="en-US" baseline="0" dirty="0" err="1"/>
              <a:t>myDog</a:t>
            </a:r>
            <a:endParaRPr lang="en-US" baseline="0" dirty="0"/>
          </a:p>
          <a:p>
            <a:r>
              <a:rPr lang="en-US" baseline="0" dirty="0"/>
              <a:t>&lt;click&gt; </a:t>
            </a:r>
          </a:p>
          <a:p>
            <a:r>
              <a:rPr lang="en-US" baseline="0" dirty="0"/>
              <a:t>and finally we add a method.  The </a:t>
            </a:r>
            <a:r>
              <a:rPr lang="en-US" baseline="0" dirty="0" err="1"/>
              <a:t>displayAge</a:t>
            </a:r>
            <a:r>
              <a:rPr lang="en-US" baseline="0" dirty="0"/>
              <a:t> method simply displays an alert box containing the text “Lola is 14 years old”</a:t>
            </a:r>
          </a:p>
          <a:p>
            <a:r>
              <a:rPr lang="en-US" baseline="0" dirty="0"/>
              <a:t>&lt;click&gt; You can reference an objects properties and methods in your code using the dot notation that we should be familiar with by now.</a:t>
            </a:r>
          </a:p>
          <a:p>
            <a:r>
              <a:rPr lang="en-US" baseline="0" dirty="0"/>
              <a:t>&lt;click&gt;</a:t>
            </a:r>
            <a:r>
              <a:rPr lang="en-US" baseline="0" dirty="0" err="1"/>
              <a:t>myDog</a:t>
            </a:r>
            <a:r>
              <a:rPr lang="en-US" baseline="0" dirty="0"/>
              <a:t> dot name contains the string value “Lola”.</a:t>
            </a:r>
          </a:p>
          <a:p>
            <a:r>
              <a:rPr lang="en-US" baseline="0" dirty="0"/>
              <a:t>If the property is an array you reference one of its elements using the square bracket syntax we are used to with arrays.</a:t>
            </a:r>
          </a:p>
          <a:p>
            <a:r>
              <a:rPr lang="en-US" baseline="0" dirty="0"/>
              <a:t>In this case the third element of the </a:t>
            </a:r>
            <a:r>
              <a:rPr lang="en-US" baseline="0" dirty="0" err="1"/>
              <a:t>mydog.legs</a:t>
            </a:r>
            <a:r>
              <a:rPr lang="en-US" baseline="0" dirty="0"/>
              <a:t> property is “rear-left”</a:t>
            </a:r>
          </a:p>
          <a:p>
            <a:r>
              <a:rPr lang="en-US" baseline="0" dirty="0"/>
              <a:t>&lt;click&gt; And you also call a method using dot notation.  The method name always has to have a pair of parentheses to be executed.  Even if the parentheses are empty.</a:t>
            </a:r>
          </a:p>
          <a:p>
            <a:endParaRPr lang="en-US" baseline="0" dirty="0"/>
          </a:p>
          <a:p>
            <a:r>
              <a:rPr lang="en-US" baseline="0" dirty="0"/>
              <a:t>Lets take a look at a quick, very simple example in the browser.</a:t>
            </a:r>
          </a:p>
        </p:txBody>
      </p:sp>
      <p:sp>
        <p:nvSpPr>
          <p:cNvPr id="4" name="Slide Number Placeholder 3"/>
          <p:cNvSpPr>
            <a:spLocks noGrp="1"/>
          </p:cNvSpPr>
          <p:nvPr>
            <p:ph type="sldNum" sz="quarter" idx="10"/>
          </p:nvPr>
        </p:nvSpPr>
        <p:spPr/>
        <p:txBody>
          <a:bodyPr/>
          <a:lstStyle/>
          <a:p>
            <a:fld id="{BB85BC90-5713-4429-9969-706ED764BD87}" type="slidenum">
              <a:rPr lang="en-US" smtClean="0"/>
              <a:t>80</a:t>
            </a:fld>
            <a:endParaRPr lang="en-US"/>
          </a:p>
        </p:txBody>
      </p:sp>
    </p:spTree>
    <p:extLst>
      <p:ext uri="{BB962C8B-B14F-4D97-AF65-F5344CB8AC3E}">
        <p14:creationId xmlns:p14="http://schemas.microsoft.com/office/powerpoint/2010/main" val="3113044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r>
              <a:rPr lang="en-US" baseline="0" dirty="0"/>
              <a:t> back.  IN this lecture we are going to talk about JSON, or JavaScript object notation.  </a:t>
            </a:r>
          </a:p>
          <a:p>
            <a:endParaRPr lang="en-US" baseline="0" dirty="0"/>
          </a:p>
          <a:p>
            <a:r>
              <a:rPr lang="en-US" baseline="0" dirty="0"/>
              <a:t>JSON is basically a string, or text, representation of an object in </a:t>
            </a:r>
            <a:r>
              <a:rPr lang="en-US" baseline="0" dirty="0" err="1"/>
              <a:t>Javascript</a:t>
            </a:r>
            <a:r>
              <a:rPr lang="en-US" baseline="0" dirty="0"/>
              <a:t>.  And that is important for a number of reasons. An object literal creates a binary object in the computers memory.  This is fine as long as you are just using the object in </a:t>
            </a:r>
            <a:r>
              <a:rPr lang="en-US" baseline="0" dirty="0" err="1"/>
              <a:t>Javascript</a:t>
            </a:r>
            <a:r>
              <a:rPr lang="en-US" baseline="0" dirty="0"/>
              <a:t> which understands how to use the binary object.</a:t>
            </a:r>
            <a:br>
              <a:rPr lang="en-US" baseline="0" dirty="0"/>
            </a:br>
            <a:br>
              <a:rPr lang="en-US" baseline="0" dirty="0"/>
            </a:br>
            <a:r>
              <a:rPr lang="en-US" baseline="0" dirty="0"/>
              <a:t>But we might want to store that object in a database, or send it to the server to be processed in a server side programming language and its much easier to store a string, or send a string to the server than it would be a binary object.</a:t>
            </a:r>
            <a:br>
              <a:rPr lang="en-US" baseline="0" dirty="0"/>
            </a:br>
            <a:br>
              <a:rPr lang="en-US" baseline="0" dirty="0"/>
            </a:br>
            <a:r>
              <a:rPr lang="en-US" baseline="0" dirty="0"/>
              <a:t>So its very handy to have the ability to convert a </a:t>
            </a:r>
            <a:r>
              <a:rPr lang="en-US" baseline="0" dirty="0" err="1"/>
              <a:t>javascript</a:t>
            </a:r>
            <a:r>
              <a:rPr lang="en-US" baseline="0" dirty="0"/>
              <a:t> object to a string and convert that string back to a </a:t>
            </a:r>
            <a:r>
              <a:rPr lang="en-US" baseline="0" dirty="0" err="1"/>
              <a:t>javascript</a:t>
            </a:r>
            <a:r>
              <a:rPr lang="en-US" baseline="0" dirty="0"/>
              <a:t> object.  And that’s exactly what JSON allows us to do.</a:t>
            </a:r>
          </a:p>
          <a:p>
            <a:endParaRPr lang="en-US" baseline="0" dirty="0"/>
          </a:p>
          <a:p>
            <a:r>
              <a:rPr lang="en-US" baseline="0" dirty="0"/>
              <a:t>&lt;click&gt;</a:t>
            </a:r>
          </a:p>
          <a:p>
            <a:r>
              <a:rPr lang="en-US" baseline="0" dirty="0"/>
              <a:t>An object literal is just the text syntax that we use to tell the computer what we want our object to contain. And then the computer uses this to create the binary object that it holds in memory for us to access.</a:t>
            </a:r>
            <a:br>
              <a:rPr lang="en-US" baseline="0" dirty="0"/>
            </a:br>
            <a:br>
              <a:rPr lang="en-US" baseline="0" dirty="0"/>
            </a:br>
            <a:r>
              <a:rPr lang="en-US" baseline="0" dirty="0"/>
              <a:t>And this is analogous to how we use HTML and CSS to tell the computer what we want our DOM to contain and the </a:t>
            </a:r>
            <a:r>
              <a:rPr lang="en-US" baseline="0" dirty="0" err="1"/>
              <a:t>the</a:t>
            </a:r>
            <a:r>
              <a:rPr lang="en-US" baseline="0" dirty="0"/>
              <a:t> computer reads our HTM and CSS and creates the DOM that we can access in JavaScript.</a:t>
            </a:r>
            <a:br>
              <a:rPr lang="en-US" baseline="0" dirty="0"/>
            </a:br>
            <a:r>
              <a:rPr lang="en-US" baseline="0" dirty="0"/>
              <a:t>&lt;click&gt;</a:t>
            </a:r>
          </a:p>
          <a:p>
            <a:r>
              <a:rPr lang="en-US" baseline="0" dirty="0"/>
              <a:t>We’ve seen examples of object literals before.  This is just the one that we created a few minutes ago. The only difference is that it doesn’t contain the </a:t>
            </a:r>
            <a:r>
              <a:rPr lang="en-US" baseline="0" dirty="0" err="1"/>
              <a:t>displayAge</a:t>
            </a:r>
            <a:r>
              <a:rPr lang="en-US" baseline="0" dirty="0"/>
              <a:t> method. And that is because we are creating this primarily to turn it into JSON and JSON can’t contain methods.</a:t>
            </a:r>
            <a:br>
              <a:rPr lang="en-US" baseline="0" dirty="0"/>
            </a:br>
            <a:br>
              <a:rPr lang="en-US" baseline="0" dirty="0"/>
            </a:br>
            <a:r>
              <a:rPr lang="en-US" baseline="0" dirty="0"/>
              <a:t>&lt;click&gt;</a:t>
            </a:r>
          </a:p>
          <a:p>
            <a:r>
              <a:rPr lang="en-US" baseline="0" dirty="0"/>
              <a:t>Its very easy to convert a binary object to a JSON string. We simply pass the binary object to the </a:t>
            </a:r>
            <a:r>
              <a:rPr lang="en-US" baseline="0" dirty="0" err="1"/>
              <a:t>stringify</a:t>
            </a:r>
            <a:r>
              <a:rPr lang="en-US" baseline="0" dirty="0"/>
              <a:t> method of the JSON object.  The JSON object is always available in JavaScript, at least in the browser, and it contains several methods useful for dealing with JSON.  In this case we pass the </a:t>
            </a:r>
            <a:r>
              <a:rPr lang="en-US" baseline="0" dirty="0" err="1"/>
              <a:t>myDog</a:t>
            </a:r>
            <a:r>
              <a:rPr lang="en-US" baseline="0" dirty="0"/>
              <a:t> object to the </a:t>
            </a:r>
            <a:r>
              <a:rPr lang="en-US" baseline="0" dirty="0" err="1"/>
              <a:t>stringify</a:t>
            </a:r>
            <a:r>
              <a:rPr lang="en-US" baseline="0" dirty="0"/>
              <a:t> method and it returns a JSON string that we store in the </a:t>
            </a:r>
            <a:r>
              <a:rPr lang="en-US" baseline="0" dirty="0" err="1"/>
              <a:t>myDogJSON.variable</a:t>
            </a:r>
            <a:r>
              <a:rPr lang="en-US" baseline="0" dirty="0"/>
              <a:t>.</a:t>
            </a:r>
          </a:p>
          <a:p>
            <a:endParaRPr lang="en-US" baseline="0" dirty="0"/>
          </a:p>
          <a:p>
            <a:r>
              <a:rPr lang="en-US" baseline="0" dirty="0"/>
              <a:t>&lt;click&gt;</a:t>
            </a:r>
          </a:p>
          <a:p>
            <a:r>
              <a:rPr lang="en-US" baseline="0" dirty="0"/>
              <a:t>JSON is similar to an object literal, with a few significant differences. </a:t>
            </a:r>
          </a:p>
          <a:p>
            <a:r>
              <a:rPr lang="en-US" baseline="0" dirty="0"/>
              <a:t>&lt;click&gt; </a:t>
            </a:r>
          </a:p>
          <a:p>
            <a:r>
              <a:rPr lang="en-US" baseline="0" dirty="0"/>
              <a:t>JSON is a string, and so it has to be enclosed in quotes. The property names also have to be enclosed in quotes. And as we mentioned before there are no methods allowed in JSON.</a:t>
            </a:r>
          </a:p>
          <a:p>
            <a:endParaRPr lang="en-US" baseline="0" dirty="0"/>
          </a:p>
          <a:p>
            <a:r>
              <a:rPr lang="en-US" baseline="0" dirty="0"/>
              <a:t>This brings up an important point regarding the use of strings in </a:t>
            </a:r>
            <a:r>
              <a:rPr lang="en-US" baseline="0" dirty="0" err="1"/>
              <a:t>Javascript</a:t>
            </a:r>
            <a:r>
              <a:rPr lang="en-US" baseline="0" dirty="0"/>
              <a:t>.  Like all programming languages strings in </a:t>
            </a:r>
            <a:r>
              <a:rPr lang="en-US" baseline="0" dirty="0" err="1"/>
              <a:t>Javascript</a:t>
            </a:r>
            <a:r>
              <a:rPr lang="en-US" baseline="0" dirty="0"/>
              <a:t> must be delimited by quotes to explicitly state where the string starts and ends.  </a:t>
            </a:r>
          </a:p>
          <a:p>
            <a:endParaRPr lang="en-US" baseline="0" dirty="0"/>
          </a:p>
          <a:p>
            <a:r>
              <a:rPr lang="en-US" baseline="0" dirty="0"/>
              <a:t>In </a:t>
            </a:r>
            <a:r>
              <a:rPr lang="en-US" baseline="0" dirty="0" err="1"/>
              <a:t>Javascript</a:t>
            </a:r>
            <a:r>
              <a:rPr lang="en-US" baseline="0" dirty="0"/>
              <a:t> strings can be delimited by either single quotes or double quotes. If the string is delimited by a single quote then it can contain double quotes.  Likewise if a string is delimited by double quotes it can contain single quotes with no problem.</a:t>
            </a:r>
          </a:p>
          <a:p>
            <a:endParaRPr lang="en-US" baseline="0" dirty="0"/>
          </a:p>
          <a:p>
            <a:r>
              <a:rPr lang="en-US" baseline="0" dirty="0"/>
              <a:t>In JSON the standard is to delimit the entire string with a single quote and then use double quotes inside to delimit the property names and string values.</a:t>
            </a:r>
          </a:p>
          <a:p>
            <a:endParaRPr lang="en-US" baseline="0" dirty="0"/>
          </a:p>
          <a:p>
            <a:r>
              <a:rPr lang="en-US" baseline="0" dirty="0"/>
              <a:t>This can cause problem if the string contains a value that contains a single quote. Many people use a single quote instead of an apostrophe and a single quote anywhere in the string will terminate it. This can cause trouble, especially if you are populating the object with input from the user who may inadvertently include a single quote. If you precede the single quote with a backslash, or escape, </a:t>
            </a:r>
            <a:r>
              <a:rPr lang="en-US" baseline="0" dirty="0" err="1"/>
              <a:t>Javascript</a:t>
            </a:r>
            <a:r>
              <a:rPr lang="en-US" baseline="0" dirty="0"/>
              <a:t> will ignore the backslash and treat the single-quote as an actual single-quote rather than a string delimiter.</a:t>
            </a:r>
          </a:p>
          <a:p>
            <a:endParaRPr lang="en-US" baseline="0" dirty="0"/>
          </a:p>
          <a:p>
            <a:r>
              <a:rPr lang="en-US" baseline="0" dirty="0"/>
              <a:t>We’ll discuss other ways to deal with issue later in the course. For now just understand that the potential for issues exists anytime you are taking input from users.</a:t>
            </a:r>
          </a:p>
          <a:p>
            <a:endParaRPr lang="en-US" baseline="0" dirty="0"/>
          </a:p>
          <a:p>
            <a:r>
              <a:rPr lang="en-US" baseline="0" dirty="0"/>
              <a:t>&lt;click&gt;</a:t>
            </a:r>
          </a:p>
          <a:p>
            <a:r>
              <a:rPr lang="en-US" baseline="0" dirty="0"/>
              <a:t>The JSON method also has a method for reading a JSON string and converting it into a binary object.  You do this by passing the JSON string to the parse method of the JSON object.</a:t>
            </a:r>
            <a:br>
              <a:rPr lang="en-US" baseline="0" dirty="0"/>
            </a:br>
            <a:br>
              <a:rPr lang="en-US" baseline="0" dirty="0"/>
            </a:br>
            <a:r>
              <a:rPr lang="en-US" baseline="0" dirty="0"/>
              <a:t>Most programming languages have methods for creating and parsing JSON objects. This has made JSON the web standard for sharing data between computers, software, and programming languages.  It is especially relevant to geospatial applications because there is a specification for storing geospatial data in JSON format called </a:t>
            </a:r>
            <a:r>
              <a:rPr lang="en-US" baseline="0" dirty="0" err="1"/>
              <a:t>geoJSON</a:t>
            </a:r>
            <a:r>
              <a:rPr lang="en-US" baseline="0" dirty="0"/>
              <a:t> and it has become a standard for sharing and using geospatial data in web applications.  We’ll talk more about then in a future lecture.</a:t>
            </a:r>
          </a:p>
          <a:p>
            <a:endParaRPr lang="en-US" baseline="0" dirty="0"/>
          </a:p>
          <a:p>
            <a:r>
              <a:rPr lang="en-US" baseline="0" dirty="0"/>
              <a:t>OK.  This ends the section on </a:t>
            </a:r>
            <a:r>
              <a:rPr lang="en-US" baseline="0" dirty="0" err="1"/>
              <a:t>Javascript</a:t>
            </a:r>
            <a:r>
              <a:rPr lang="en-US" baseline="0" dirty="0"/>
              <a:t>, although we’ll be using it extensively throughout the remainder of this course, so don’t sweat it if its not clear yet.  There will be a lot more repetition and reinforcement as we proceed.</a:t>
            </a:r>
            <a:br>
              <a:rPr lang="en-US" baseline="0" dirty="0"/>
            </a:br>
            <a:br>
              <a:rPr lang="en-US" baseline="0" dirty="0"/>
            </a:br>
            <a:r>
              <a:rPr lang="en-US" baseline="0" dirty="0"/>
              <a:t>We have also gotten to the point where you now have most of the information you need to get the most out of books on leaflet, </a:t>
            </a:r>
            <a:r>
              <a:rPr lang="en-US" baseline="0" dirty="0" err="1"/>
              <a:t>openlayers</a:t>
            </a:r>
            <a:r>
              <a:rPr lang="en-US" baseline="0" dirty="0"/>
              <a:t>, google maps, or the ESRI </a:t>
            </a:r>
            <a:r>
              <a:rPr lang="en-US" baseline="0" dirty="0" err="1"/>
              <a:t>javascript</a:t>
            </a:r>
            <a:r>
              <a:rPr lang="en-US" baseline="0" dirty="0"/>
              <a:t> API.  I’ve found that books and trainings on the </a:t>
            </a:r>
            <a:r>
              <a:rPr lang="en-US" baseline="0" dirty="0" err="1"/>
              <a:t>webmapping</a:t>
            </a:r>
            <a:r>
              <a:rPr lang="en-US" baseline="0" dirty="0"/>
              <a:t> API’s generally don’t provide enough background on HTML, CSS, </a:t>
            </a:r>
            <a:r>
              <a:rPr lang="en-US" baseline="0" dirty="0" err="1"/>
              <a:t>javascript</a:t>
            </a:r>
            <a:r>
              <a:rPr lang="en-US" baseline="0" dirty="0"/>
              <a:t> and the DOM to really be much use for beginners and courses on HTML, </a:t>
            </a:r>
            <a:r>
              <a:rPr lang="en-US" baseline="0" dirty="0" err="1"/>
              <a:t>Javascript</a:t>
            </a:r>
            <a:r>
              <a:rPr lang="en-US" baseline="0" dirty="0"/>
              <a:t>, and CSS don’t focus enough on things like the DOM, JSON, and objects to be very helpful for people looking to build geospatial applications.  So I intended this course to sort of fill in the gaps and provide just enough information about everything to get you started.</a:t>
            </a:r>
            <a:br>
              <a:rPr lang="en-US" baseline="0" dirty="0"/>
            </a:br>
            <a:br>
              <a:rPr lang="en-US" baseline="0" dirty="0"/>
            </a:br>
            <a:r>
              <a:rPr lang="en-US" baseline="0" dirty="0"/>
              <a:t>With that we are almost to the point of starting our first example of client-side mapping with leaflet, which I hope will start to pull things together you.  Before that, however, I’m going to do a short section on Bootstrap and </a:t>
            </a:r>
            <a:r>
              <a:rPr lang="en-US" baseline="0" dirty="0" err="1"/>
              <a:t>Jquery</a:t>
            </a:r>
            <a:r>
              <a:rPr lang="en-US" baseline="0" dirty="0"/>
              <a:t>.  Bootstrap and </a:t>
            </a:r>
            <a:r>
              <a:rPr lang="en-US" baseline="0" dirty="0" err="1"/>
              <a:t>Jquery</a:t>
            </a:r>
            <a:r>
              <a:rPr lang="en-US" baseline="0" dirty="0"/>
              <a:t> don’t do anything that you can’t do already with what we’ve learned, however they make everything so much easier that I feel I would be remiss in skipping them.  Bootstrap provides access to a bunch of CSS classes that make it really easy to layout your web page and make it pretty, while jQuery makes DOM manipulation in </a:t>
            </a:r>
            <a:r>
              <a:rPr lang="en-US" baseline="0" dirty="0" err="1"/>
              <a:t>javascript</a:t>
            </a:r>
            <a:r>
              <a:rPr lang="en-US" baseline="0" dirty="0"/>
              <a:t> much easier.  I’m going to use both in this course and others so we can concentrate more on the geospatial end of things rather than the </a:t>
            </a:r>
            <a:r>
              <a:rPr lang="en-US" baseline="0" dirty="0" err="1"/>
              <a:t>symantics</a:t>
            </a:r>
            <a:r>
              <a:rPr lang="en-US" baseline="0" dirty="0"/>
              <a:t> of web development.  See you in the next section!</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81</a:t>
            </a:fld>
            <a:endParaRPr lang="en-US"/>
          </a:p>
        </p:txBody>
      </p:sp>
    </p:spTree>
    <p:extLst>
      <p:ext uri="{BB962C8B-B14F-4D97-AF65-F5344CB8AC3E}">
        <p14:creationId xmlns:p14="http://schemas.microsoft.com/office/powerpoint/2010/main" val="189369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a:t>
            </a:r>
            <a:r>
              <a:rPr lang="en-US" baseline="0" dirty="0"/>
              <a:t> back students.  This is the first lecture in a new section on Frameworks, Libraries, API’s, and Plug-ins.  </a:t>
            </a:r>
          </a:p>
          <a:p>
            <a:endParaRPr lang="en-US" baseline="0" dirty="0"/>
          </a:p>
          <a:p>
            <a:r>
              <a:rPr lang="en-US" baseline="0" dirty="0"/>
              <a:t>They key thing to know about all of these terms is that they refer to code that somebody else has already written that you can use to make your life a lot easier.  Why re-invent the wheel if someone is willing to give you one, or at least use one very inexpensively? Especially if that code is in common usage and has been thoroughly tested.</a:t>
            </a:r>
            <a:br>
              <a:rPr lang="en-US" baseline="0" dirty="0"/>
            </a:br>
            <a:br>
              <a:rPr lang="en-US" baseline="0" dirty="0"/>
            </a:br>
            <a:r>
              <a:rPr lang="en-US" baseline="0" dirty="0"/>
              <a:t>I don’t know if there are definitive definitions for these words or any way to conclusively say this is a framework but that is a library. In general, though, frameworks are more comprehensive and general in nature, while plug-ins tend to be more focused on a specific problem in a specific piece of software. We won’t get too hung up in the details for this course. </a:t>
            </a:r>
            <a:br>
              <a:rPr lang="en-US" baseline="0" dirty="0"/>
            </a:br>
            <a:endParaRPr lang="en-US" baseline="0" dirty="0"/>
          </a:p>
          <a:p>
            <a:r>
              <a:rPr lang="en-US" baseline="0" dirty="0"/>
              <a:t>&lt;click&gt;</a:t>
            </a:r>
            <a:br>
              <a:rPr lang="en-US" baseline="0" dirty="0"/>
            </a:br>
            <a:r>
              <a:rPr lang="en-US" baseline="0" dirty="0"/>
              <a:t>The first library we are going to talk about is called Bootstrap. It was originally developed by Twitter to help provide internal consistency to all of its web applications. Later it was released as an open source project. Bootstrap is mostly a CSS library, although some functions require a </a:t>
            </a:r>
            <a:r>
              <a:rPr lang="en-US" baseline="0" dirty="0" err="1"/>
              <a:t>javascript</a:t>
            </a:r>
            <a:r>
              <a:rPr lang="en-US" baseline="0" dirty="0"/>
              <a:t> library as well. It can be used to develop responsive web sites.  By responsive means that the layout can change in response to changes in screen sizes which is important because todays web sites may be viewed in a variety of screen sizes from large, high-</a:t>
            </a:r>
            <a:r>
              <a:rPr lang="en-US" baseline="0" dirty="0" err="1"/>
              <a:t>definitition</a:t>
            </a:r>
            <a:r>
              <a:rPr lang="en-US" baseline="0" dirty="0"/>
              <a:t> screens in a desktop computer to small screens in a phone.</a:t>
            </a:r>
          </a:p>
          <a:p>
            <a:endParaRPr lang="en-US" baseline="0" dirty="0"/>
          </a:p>
          <a:p>
            <a:r>
              <a:rPr lang="en-US" baseline="0" dirty="0"/>
              <a:t>&lt;click&gt;</a:t>
            </a:r>
          </a:p>
          <a:p>
            <a:r>
              <a:rPr lang="en-US" baseline="0" dirty="0"/>
              <a:t>It is very popular for laying out the application, formatting tables, forms, lists, menus, etc.  It also has the ability to create tooltips, dialog boxes, and many other things with the help of its </a:t>
            </a:r>
            <a:r>
              <a:rPr lang="en-US" baseline="0" dirty="0" err="1"/>
              <a:t>javascript</a:t>
            </a:r>
            <a:r>
              <a:rPr lang="en-US" baseline="0" dirty="0"/>
              <a:t> library.</a:t>
            </a:r>
          </a:p>
          <a:p>
            <a:endParaRPr lang="en-US" baseline="0" dirty="0"/>
          </a:p>
          <a:p>
            <a:r>
              <a:rPr lang="en-US" baseline="0" dirty="0"/>
              <a:t>&lt;click&gt;</a:t>
            </a:r>
          </a:p>
          <a:p>
            <a:r>
              <a:rPr lang="en-US" baseline="0" dirty="0" err="1"/>
              <a:t>Jquery</a:t>
            </a:r>
            <a:r>
              <a:rPr lang="en-US" baseline="0" dirty="0"/>
              <a:t> is a very popular </a:t>
            </a:r>
            <a:r>
              <a:rPr lang="en-US" baseline="0" dirty="0" err="1"/>
              <a:t>javascript</a:t>
            </a:r>
            <a:r>
              <a:rPr lang="en-US" baseline="0" dirty="0"/>
              <a:t> framework that simplifies manipulating the DOM, adding event handlers, animating changes to the DOM, and using AJAX to communicate with the server. And when I say animation, I’m not talking about </a:t>
            </a:r>
            <a:r>
              <a:rPr lang="en-US" baseline="0" dirty="0" err="1"/>
              <a:t>cartonos</a:t>
            </a:r>
            <a:r>
              <a:rPr lang="en-US" baseline="0" dirty="0"/>
              <a:t>. These are very simple things like making a DIV appear to fade in  or slide in, rather than just appear and they provide a better user experience.  </a:t>
            </a:r>
            <a:r>
              <a:rPr lang="en-US" baseline="0" dirty="0" err="1"/>
              <a:t>Jquery</a:t>
            </a:r>
            <a:r>
              <a:rPr lang="en-US" baseline="0" dirty="0"/>
              <a:t> doesn’t allow you to do anything that you can’t do with straight JavaScript. In fact it is written in JavaScript. But it does make things much easier and I will be using it extensively in this course and courses to come.</a:t>
            </a:r>
            <a:br>
              <a:rPr lang="en-US" baseline="0" dirty="0"/>
            </a:br>
            <a:endParaRPr lang="en-US" baseline="0" dirty="0"/>
          </a:p>
          <a:p>
            <a:r>
              <a:rPr lang="en-US" baseline="0" dirty="0"/>
              <a:t>&lt;</a:t>
            </a:r>
            <a:r>
              <a:rPr lang="en-US" baseline="0" dirty="0" err="1"/>
              <a:t>Jquery</a:t>
            </a:r>
            <a:r>
              <a:rPr lang="en-US" baseline="0" dirty="0"/>
              <a:t>&gt;</a:t>
            </a:r>
            <a:br>
              <a:rPr lang="en-US" baseline="0" dirty="0"/>
            </a:br>
            <a:r>
              <a:rPr lang="en-US" baseline="0" dirty="0"/>
              <a:t>You might read about </a:t>
            </a:r>
            <a:r>
              <a:rPr lang="en-US" baseline="0" dirty="0" err="1"/>
              <a:t>Jquery</a:t>
            </a:r>
            <a:r>
              <a:rPr lang="en-US" baseline="0" dirty="0"/>
              <a:t> Mobile. We won’t be using JQM in this course, it is basically a user interface library specific for mobile devices but you can do much of what JQM allows you to do with bootstrap and that’s what we will focus on.</a:t>
            </a:r>
          </a:p>
          <a:p>
            <a:endParaRPr lang="en-US" baseline="0" dirty="0"/>
          </a:p>
          <a:p>
            <a:r>
              <a:rPr lang="en-US" baseline="0" dirty="0"/>
              <a:t>&lt;click&gt;</a:t>
            </a:r>
          </a:p>
          <a:p>
            <a:r>
              <a:rPr lang="en-US" baseline="0" dirty="0"/>
              <a:t>If you’ve had any experience with the ESRI </a:t>
            </a:r>
            <a:r>
              <a:rPr lang="en-US" baseline="0" dirty="0" err="1"/>
              <a:t>javascript</a:t>
            </a:r>
            <a:r>
              <a:rPr lang="en-US" baseline="0" dirty="0"/>
              <a:t> API you’ve probably heard of Dojo. Dojo does a lot of the same things that </a:t>
            </a:r>
            <a:r>
              <a:rPr lang="en-US" baseline="0" dirty="0" err="1"/>
              <a:t>Jquery</a:t>
            </a:r>
            <a:r>
              <a:rPr lang="en-US" baseline="0" dirty="0"/>
              <a:t> does, however it is not nearly as popular as </a:t>
            </a:r>
            <a:r>
              <a:rPr lang="en-US" baseline="0" dirty="0" err="1"/>
              <a:t>jquery</a:t>
            </a:r>
            <a:r>
              <a:rPr lang="en-US" baseline="0" dirty="0"/>
              <a:t>. ESRI uses it extensively, however, so it is more popular with GIS applications than non-GIS applications, and that’s the only reason I mention it. In this course I want to stick with standard open-source technologies so we will be using </a:t>
            </a:r>
            <a:r>
              <a:rPr lang="en-US" baseline="0" dirty="0" err="1"/>
              <a:t>Jquery</a:t>
            </a:r>
            <a:r>
              <a:rPr lang="en-US" baseline="0" dirty="0"/>
              <a:t> rather than Dojo.</a:t>
            </a:r>
          </a:p>
          <a:p>
            <a:endParaRPr lang="en-US" baseline="0" dirty="0"/>
          </a:p>
          <a:p>
            <a:r>
              <a:rPr lang="en-US" baseline="0" dirty="0"/>
              <a:t>&lt;leaflet&gt;</a:t>
            </a:r>
          </a:p>
          <a:p>
            <a:r>
              <a:rPr lang="en-US" dirty="0"/>
              <a:t>Leaflet.js is a </a:t>
            </a:r>
            <a:r>
              <a:rPr lang="en-US" dirty="0" err="1"/>
              <a:t>javascript</a:t>
            </a:r>
            <a:r>
              <a:rPr lang="en-US" dirty="0"/>
              <a:t> mapping library, and so we are finally getting into spatial applications here. Leaflet allows you to &lt;click&gt; access and display different types of geospatial data and it has a lot of plug-ins that allow you to basic GIS tasks, such as &lt;click&gt; Editing, &lt;click&gt; Measuring, and &lt;click&gt; Routing. As we mentioned previously, leaflet has much of the same functionality that you would get with the google maps API, </a:t>
            </a:r>
            <a:r>
              <a:rPr lang="en-US" dirty="0" err="1"/>
              <a:t>OpenLayers</a:t>
            </a:r>
            <a:r>
              <a:rPr lang="en-US" dirty="0"/>
              <a:t>, or the ESRI </a:t>
            </a:r>
            <a:r>
              <a:rPr lang="en-US" dirty="0" err="1"/>
              <a:t>javascript</a:t>
            </a:r>
            <a:r>
              <a:rPr lang="en-US" dirty="0"/>
              <a:t> API.</a:t>
            </a:r>
            <a:br>
              <a:rPr lang="en-US" dirty="0"/>
            </a:br>
            <a:endParaRPr lang="en-US" dirty="0"/>
          </a:p>
          <a:p>
            <a:r>
              <a:rPr lang="en-US" dirty="0"/>
              <a:t>&lt;click&gt;</a:t>
            </a:r>
            <a:br>
              <a:rPr lang="en-US" dirty="0"/>
            </a:br>
            <a:r>
              <a:rPr lang="en-US" dirty="0"/>
              <a:t>Turf.js is a very interesting product.  It is a JavaScript library for GIS operations that you can use to perform basic spatial analysis, such as calculating area, buffering and intersecting, right in the browser.</a:t>
            </a:r>
          </a:p>
          <a:p>
            <a:endParaRPr lang="en-US" dirty="0"/>
          </a:p>
          <a:p>
            <a:r>
              <a:rPr lang="en-US" dirty="0"/>
              <a:t>&lt;click&gt;</a:t>
            </a:r>
          </a:p>
          <a:p>
            <a:r>
              <a:rPr lang="en-US" dirty="0"/>
              <a:t>The last </a:t>
            </a:r>
            <a:r>
              <a:rPr lang="en-US" dirty="0" err="1"/>
              <a:t>javascript</a:t>
            </a:r>
            <a:r>
              <a:rPr lang="en-US" dirty="0"/>
              <a:t> library that we are going to talk about is Impromptu. Impromptu deals with the alert box issue that we discussed and allows you to create stylized pop-up dialogs and even lets you create multi-page dialogs including HTML form elements.</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82</a:t>
            </a:fld>
            <a:endParaRPr lang="en-US"/>
          </a:p>
        </p:txBody>
      </p:sp>
    </p:spTree>
    <p:extLst>
      <p:ext uri="{BB962C8B-B14F-4D97-AF65-F5344CB8AC3E}">
        <p14:creationId xmlns:p14="http://schemas.microsoft.com/office/powerpoint/2010/main" val="2824416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MVC Frameworks are beyond the scope of this course, but I wanted to talk about them briefly because as you get involved in web application development you may come across many of these terms, or you ay have already encountered them and wonder what they mean. </a:t>
            </a:r>
          </a:p>
          <a:p>
            <a:endParaRPr lang="en-US" dirty="0"/>
          </a:p>
          <a:p>
            <a:r>
              <a:rPr lang="en-US" dirty="0"/>
              <a:t>One of the goals of this course is to let you know what technologies you need to focus on and what ones you don’t and to help you understand the technologies that are available so I want to try to provide some insight into MVC frameworks.</a:t>
            </a:r>
          </a:p>
          <a:p>
            <a:endParaRPr lang="en-US" dirty="0"/>
          </a:p>
          <a:p>
            <a:r>
              <a:rPr lang="en-US" dirty="0"/>
              <a:t>&lt;click&gt;</a:t>
            </a:r>
          </a:p>
          <a:p>
            <a:endParaRPr lang="en-US" dirty="0"/>
          </a:p>
          <a:p>
            <a:r>
              <a:rPr lang="en-US" dirty="0"/>
              <a:t>MVC refers not to a specific product or technology but to a programming philosophy for organizing your code. If you get involved in any large, complex web applications, you may want to consider looking into an MVC framework to expedite your code.  If you are applying for jobs, you may find job announcements that require familiarity with a specific MVC framework.  But for the purposes of this course, and others that I plan to create, I want to focus on the basics and I feel that using an MVC framework would add unnecessarily complicate things and interfere with learning the core technologies that you need to understand.</a:t>
            </a:r>
          </a:p>
          <a:p>
            <a:endParaRPr lang="en-US" dirty="0"/>
          </a:p>
          <a:p>
            <a:r>
              <a:rPr lang="en-US" dirty="0"/>
              <a:t>&lt;Click&gt;</a:t>
            </a:r>
          </a:p>
          <a:p>
            <a:endParaRPr lang="en-US" dirty="0"/>
          </a:p>
          <a:p>
            <a:r>
              <a:rPr lang="en-US" dirty="0"/>
              <a:t>MVC stands for Model-View-Controller</a:t>
            </a:r>
          </a:p>
          <a:p>
            <a:endParaRPr lang="en-US" dirty="0"/>
          </a:p>
          <a:p>
            <a:r>
              <a:rPr lang="en-US" dirty="0"/>
              <a:t>&lt;click&gt;</a:t>
            </a:r>
          </a:p>
          <a:p>
            <a:endParaRPr lang="en-US" dirty="0"/>
          </a:p>
          <a:p>
            <a:r>
              <a:rPr lang="en-US" dirty="0"/>
              <a:t>The model refers to the underlying data model and includes code that is used to interact with the database. This is often written in a server-side scripting language.</a:t>
            </a:r>
          </a:p>
          <a:p>
            <a:endParaRPr lang="en-US" dirty="0"/>
          </a:p>
          <a:p>
            <a:r>
              <a:rPr lang="en-US" dirty="0"/>
              <a:t>&lt;click&gt;</a:t>
            </a:r>
          </a:p>
          <a:p>
            <a:endParaRPr lang="en-US" dirty="0"/>
          </a:p>
          <a:p>
            <a:r>
              <a:rPr lang="en-US" dirty="0"/>
              <a:t>View refers to the user interface and includes the HTML and CSS that is used to create and style the UI</a:t>
            </a:r>
          </a:p>
          <a:p>
            <a:endParaRPr lang="en-US" dirty="0"/>
          </a:p>
          <a:p>
            <a:r>
              <a:rPr lang="en-US" dirty="0"/>
              <a:t>&lt;click&gt;</a:t>
            </a:r>
          </a:p>
          <a:p>
            <a:endParaRPr lang="en-US" dirty="0"/>
          </a:p>
          <a:p>
            <a:r>
              <a:rPr lang="en-US" dirty="0"/>
              <a:t>The controller refers to code that connects the UI to the model and often, but not always, takes the form of event handlers.</a:t>
            </a:r>
          </a:p>
          <a:p>
            <a:endParaRPr lang="en-US" dirty="0"/>
          </a:p>
          <a:p>
            <a:r>
              <a:rPr lang="en-US" dirty="0"/>
              <a:t>&lt;click&gt;</a:t>
            </a:r>
          </a:p>
          <a:p>
            <a:endParaRPr lang="en-US" dirty="0"/>
          </a:p>
          <a:p>
            <a:r>
              <a:rPr lang="en-US" dirty="0"/>
              <a:t>Over the years this basic conceptual philosophy has been modified in many ways.  You may see or read about Model-view-adapter, model-view-presenter, </a:t>
            </a:r>
            <a:r>
              <a:rPr lang="en-US" dirty="0" err="1"/>
              <a:t>hierarchichal</a:t>
            </a:r>
            <a:r>
              <a:rPr lang="en-US" dirty="0"/>
              <a:t> model-view-controller, or model-view-</a:t>
            </a:r>
            <a:r>
              <a:rPr lang="en-US" dirty="0" err="1"/>
              <a:t>viewmodel</a:t>
            </a:r>
            <a:r>
              <a:rPr lang="en-US" dirty="0"/>
              <a:t> paradigms but these are all variations on a theme.</a:t>
            </a:r>
          </a:p>
          <a:p>
            <a:endParaRPr lang="en-US" dirty="0"/>
          </a:p>
          <a:p>
            <a:r>
              <a:rPr lang="en-US" dirty="0"/>
              <a:t>&lt;click&gt;</a:t>
            </a:r>
          </a:p>
          <a:p>
            <a:endParaRPr lang="en-US" dirty="0"/>
          </a:p>
          <a:p>
            <a:r>
              <a:rPr lang="en-US" dirty="0"/>
              <a:t>MVC frameworks exist in many languages and you may have heard of some of them without understanding what they are.</a:t>
            </a:r>
          </a:p>
          <a:p>
            <a:endParaRPr lang="en-US" dirty="0"/>
          </a:p>
          <a:p>
            <a:r>
              <a:rPr lang="en-US" dirty="0"/>
              <a:t>Django is an MVC framework that allows you to create web applications using Python. So if you really like python you might consider this. There is also an extension to Django called </a:t>
            </a:r>
            <a:r>
              <a:rPr lang="en-US" dirty="0" err="1"/>
              <a:t>geoDjango</a:t>
            </a:r>
            <a:r>
              <a:rPr lang="en-US" dirty="0"/>
              <a:t> that is specifically oriented to developing geospatial web applications using python.</a:t>
            </a:r>
            <a:br>
              <a:rPr lang="en-US" dirty="0"/>
            </a:br>
            <a:br>
              <a:rPr lang="en-US" dirty="0"/>
            </a:br>
            <a:r>
              <a:rPr lang="en-US" dirty="0"/>
              <a:t>Rails is a very popular MVC framework for creating web applications with the Ruby programming language and in fact, is so commonly associated with Ruby that many people don’t realize that Ruby is a standalone programming language that is can be used for many things other than web applications with Ruby on Rails.</a:t>
            </a:r>
          </a:p>
          <a:p>
            <a:endParaRPr lang="en-US" dirty="0"/>
          </a:p>
          <a:p>
            <a:r>
              <a:rPr lang="en-US" dirty="0"/>
              <a:t>If you like working in the Microsoft world you can write web applications using C# or visual basic in visual studio using their ASP.NET MVC framework.</a:t>
            </a:r>
          </a:p>
          <a:p>
            <a:endParaRPr lang="en-US" dirty="0"/>
          </a:p>
          <a:p>
            <a:r>
              <a:rPr lang="en-US" dirty="0"/>
              <a:t>There are many MVC frameworks for PHP that are very common. Some of the most popular are </a:t>
            </a:r>
            <a:r>
              <a:rPr lang="en-US" dirty="0" err="1"/>
              <a:t>CodeIgnitor</a:t>
            </a:r>
            <a:r>
              <a:rPr lang="en-US" dirty="0"/>
              <a:t>, Cake, and </a:t>
            </a:r>
            <a:r>
              <a:rPr lang="en-US" dirty="0" err="1"/>
              <a:t>Laravel</a:t>
            </a:r>
            <a:r>
              <a:rPr lang="en-US" dirty="0"/>
              <a:t>.</a:t>
            </a:r>
            <a:br>
              <a:rPr lang="en-US" dirty="0"/>
            </a:br>
            <a:br>
              <a:rPr lang="en-US" dirty="0"/>
            </a:br>
            <a:r>
              <a:rPr lang="en-US" dirty="0"/>
              <a:t>And finally, you may have heard of Angular.js, Backbone.js, and/or Ember.js.  These are </a:t>
            </a:r>
            <a:r>
              <a:rPr lang="en-US" dirty="0" err="1"/>
              <a:t>javascript</a:t>
            </a:r>
            <a:r>
              <a:rPr lang="en-US" dirty="0"/>
              <a:t> based MVC frameworks.</a:t>
            </a:r>
          </a:p>
          <a:p>
            <a:endParaRPr lang="en-US" dirty="0"/>
          </a:p>
          <a:p>
            <a:r>
              <a:rPr lang="en-US" dirty="0"/>
              <a:t>So again, I’m mentioning these only so that you have a basic idea of what they are if you come across them. You don’t need any of them, but they may make your life easier, especially if you are tasked with creating a very large and complex web application.  And, importantly, you can add a web-map to a web application that uses any of the MVC frameworks using the technologies that we will be discussing in this course. So if you see a job application that requires the Cake framework, you will have to learn cake but the information you are learning in this course will still be valid.</a:t>
            </a:r>
          </a:p>
          <a:p>
            <a:endParaRPr lang="en-US" dirty="0"/>
          </a:p>
          <a:p>
            <a:r>
              <a:rPr lang="en-US" dirty="0"/>
              <a:t>In the next lecture we will learn more about Bootstrap.</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83</a:t>
            </a:fld>
            <a:endParaRPr lang="en-US"/>
          </a:p>
        </p:txBody>
      </p:sp>
    </p:spTree>
    <p:extLst>
      <p:ext uri="{BB962C8B-B14F-4D97-AF65-F5344CB8AC3E}">
        <p14:creationId xmlns:p14="http://schemas.microsoft.com/office/powerpoint/2010/main" val="569863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Bootstrap is primarily a framework for front-end design. We haven’t used the term front-end much in this course so far, but front-end basically refers to the user-interface parts of an application, while back-end refers to the database.  In a web-application front-end is synonymous with client-side.</a:t>
            </a:r>
            <a:br>
              <a:rPr lang="en-US" dirty="0"/>
            </a:br>
            <a:endParaRPr lang="en-US" dirty="0"/>
          </a:p>
          <a:p>
            <a:r>
              <a:rPr lang="en-US" dirty="0"/>
              <a:t>&lt;click&gt;</a:t>
            </a:r>
          </a:p>
          <a:p>
            <a:r>
              <a:rPr lang="en-US" dirty="0"/>
              <a:t>One big advantage of using a framework such as Bootstrap or </a:t>
            </a:r>
            <a:r>
              <a:rPr lang="en-US" dirty="0" err="1"/>
              <a:t>Jquery</a:t>
            </a:r>
            <a:r>
              <a:rPr lang="en-US" dirty="0"/>
              <a:t> is that they take care of a lot of cross-browser </a:t>
            </a:r>
            <a:r>
              <a:rPr lang="en-US" dirty="0" err="1"/>
              <a:t>compatiblility</a:t>
            </a:r>
            <a:r>
              <a:rPr lang="en-US" dirty="0"/>
              <a:t> issues. This means that you don’t have to worry about what browser the user is using, you can simply make your code compatible with the framework and the framework deals with detecting the browser and making the necessary adjustments to provide a consistent user interface.</a:t>
            </a:r>
          </a:p>
          <a:p>
            <a:endParaRPr lang="en-US" dirty="0"/>
          </a:p>
          <a:p>
            <a:r>
              <a:rPr lang="en-US" dirty="0"/>
              <a:t>&lt;click&gt;</a:t>
            </a:r>
            <a:br>
              <a:rPr lang="en-US" dirty="0"/>
            </a:br>
            <a:r>
              <a:rPr lang="en-US" dirty="0"/>
              <a:t>The largest component of bootstrap is a library of prebuilt CSS classes that you can add to your HTML code to add consistent styling to your application.  We’ll see some examples of this later in this lecture and I think that you’ll be impressed.</a:t>
            </a:r>
          </a:p>
          <a:p>
            <a:endParaRPr lang="en-US" dirty="0"/>
          </a:p>
          <a:p>
            <a:r>
              <a:rPr lang="en-US" dirty="0"/>
              <a:t>&lt;click&gt;</a:t>
            </a:r>
          </a:p>
          <a:p>
            <a:r>
              <a:rPr lang="en-US" dirty="0"/>
              <a:t>One of the primary uses of Bootstrap is to create layouts for your application that are responsive to screen size so they can be viewed on any device from a phone to a high definition monitor.  </a:t>
            </a:r>
          </a:p>
          <a:p>
            <a:endParaRPr lang="en-US" dirty="0"/>
          </a:p>
          <a:p>
            <a:r>
              <a:rPr lang="en-US" dirty="0"/>
              <a:t>&lt;click&gt;</a:t>
            </a:r>
          </a:p>
          <a:p>
            <a:r>
              <a:rPr lang="en-US" dirty="0"/>
              <a:t>To do this Bootstrap uses what it calls a grid system. I actually think the term grid is unfortunate because the grid is only horizontal, and not vertical, so to me it would be better called a column system, but they didn’t ask me.  </a:t>
            </a:r>
          </a:p>
          <a:p>
            <a:endParaRPr lang="en-US" dirty="0"/>
          </a:p>
          <a:p>
            <a:r>
              <a:rPr lang="en-US" dirty="0"/>
              <a:t>&lt;click&gt;</a:t>
            </a:r>
          </a:p>
          <a:p>
            <a:r>
              <a:rPr lang="en-US" dirty="0"/>
              <a:t>The Bootstrap grid divides the screen horizontally into 12 columns.  Why 12? Twelve is divisible by a large number of numbers, 1, 2, 3, 4, and 6. So there is a lot of flexibility in laying out your page.  </a:t>
            </a:r>
          </a:p>
          <a:p>
            <a:endParaRPr lang="en-US" dirty="0"/>
          </a:p>
          <a:p>
            <a:r>
              <a:rPr lang="en-US" dirty="0"/>
              <a:t>&lt;click&gt;</a:t>
            </a:r>
          </a:p>
          <a:p>
            <a:r>
              <a:rPr lang="en-US" dirty="0"/>
              <a:t>There are also 4 screen size classes, &lt;click&gt; </a:t>
            </a:r>
            <a:r>
              <a:rPr lang="en-US" dirty="0" err="1"/>
              <a:t>xs</a:t>
            </a:r>
            <a:r>
              <a:rPr lang="en-US" dirty="0"/>
              <a:t>, small, medium, and large.  These refer to the size of the screen the page is being viewed on.</a:t>
            </a:r>
          </a:p>
          <a:p>
            <a:endParaRPr lang="en-US" dirty="0"/>
          </a:p>
          <a:p>
            <a:r>
              <a:rPr lang="en-US" dirty="0"/>
              <a:t>We’ll see some examples in a bit that will hopefully make it clear how this works, so don’t stress to much if my verbal explanation doesn’t make complete sense the first time you hear it.  There will also be other demonstrations as we work through this course and I will try to be vigilant about pointing out what is dependent on bootstrap.</a:t>
            </a:r>
          </a:p>
          <a:p>
            <a:endParaRPr lang="en-US" dirty="0"/>
          </a:p>
          <a:p>
            <a:r>
              <a:rPr lang="en-US" dirty="0"/>
              <a:t>Basically you layout a web page with bootstrap by creating </a:t>
            </a:r>
            <a:r>
              <a:rPr lang="en-US" dirty="0" err="1"/>
              <a:t>divs</a:t>
            </a:r>
            <a:r>
              <a:rPr lang="en-US" dirty="0"/>
              <a:t> consisting of a specified number of columns up to a total of 12 columns.  If you want to have four columns of equal widths you would create four </a:t>
            </a:r>
            <a:r>
              <a:rPr lang="en-US" dirty="0" err="1"/>
              <a:t>divs</a:t>
            </a:r>
            <a:r>
              <a:rPr lang="en-US" dirty="0"/>
              <a:t> each made up of 3 columns because 4*3 = 12.  After 12 columns are used up, the next div would appear below the first column.</a:t>
            </a:r>
          </a:p>
          <a:p>
            <a:endParaRPr lang="en-US" dirty="0"/>
          </a:p>
          <a:p>
            <a:r>
              <a:rPr lang="en-US" dirty="0"/>
              <a:t>For example you could create a div with 12 columns that would take up the entire width of the screen that might contain a menu, then 4 </a:t>
            </a:r>
            <a:r>
              <a:rPr lang="en-US" dirty="0" err="1"/>
              <a:t>divs</a:t>
            </a:r>
            <a:r>
              <a:rPr lang="en-US" dirty="0"/>
              <a:t> of 3 columns each that would create 4 columns of equal width.</a:t>
            </a:r>
          </a:p>
          <a:p>
            <a:endParaRPr lang="en-US" dirty="0"/>
          </a:p>
          <a:p>
            <a:r>
              <a:rPr lang="en-US" dirty="0"/>
              <a:t>This would be responsive as the 4 columns would be equal width at all screen sizes, however it also presents a problem.  On a phone the columns might become so narrow that they are essentially unusable.  The addition of screen size classes helps to solve this problem.</a:t>
            </a:r>
            <a:br>
              <a:rPr lang="en-US" dirty="0"/>
            </a:br>
            <a:br>
              <a:rPr lang="en-US" dirty="0"/>
            </a:br>
            <a:r>
              <a:rPr lang="en-US" dirty="0"/>
              <a:t>You might want 4 columns on a large screen but switch to 3 columns in a medium screen, 2 columns in a small screen, and a single column on an </a:t>
            </a:r>
            <a:r>
              <a:rPr lang="en-US" dirty="0" err="1"/>
              <a:t>xs</a:t>
            </a:r>
            <a:r>
              <a:rPr lang="en-US" dirty="0"/>
              <a:t> screen.</a:t>
            </a:r>
            <a:br>
              <a:rPr lang="en-US" dirty="0"/>
            </a:br>
            <a:br>
              <a:rPr lang="en-US" dirty="0"/>
            </a:br>
            <a:r>
              <a:rPr lang="en-US" dirty="0"/>
              <a:t>Now again this might not make complete sense right now but let your subconscious chew on it a bit while we talk about some other components of bootstrap and then we’ll see an example that I hope will make things a little more clear.</a:t>
            </a:r>
          </a:p>
          <a:p>
            <a:endParaRPr lang="en-US" dirty="0"/>
          </a:p>
          <a:p>
            <a:endParaRPr lang="en-US" dirty="0"/>
          </a:p>
          <a:p>
            <a:r>
              <a:rPr lang="en-US" dirty="0"/>
              <a:t>&lt;click&gt;</a:t>
            </a:r>
          </a:p>
          <a:p>
            <a:r>
              <a:rPr lang="en-US" dirty="0"/>
              <a:t>Another major component of bootstrap is the inclusion of a number (260 I think) of </a:t>
            </a:r>
            <a:r>
              <a:rPr lang="en-US" dirty="0" err="1"/>
              <a:t>glyphicons</a:t>
            </a:r>
            <a:r>
              <a:rPr lang="en-US" dirty="0"/>
              <a:t>.  </a:t>
            </a:r>
            <a:r>
              <a:rPr lang="en-US" dirty="0" err="1"/>
              <a:t>Glyphicons</a:t>
            </a:r>
            <a:r>
              <a:rPr lang="en-US" dirty="0"/>
              <a:t> are the little graphic symbols that are commonly found on modern web-pages.  We’ll go to the web browser now and take a look at the </a:t>
            </a:r>
            <a:r>
              <a:rPr lang="en-US" dirty="0" err="1"/>
              <a:t>glyphicons</a:t>
            </a:r>
            <a:r>
              <a:rPr lang="en-US" dirty="0"/>
              <a:t> that are available in bootstrap.</a:t>
            </a:r>
          </a:p>
          <a:p>
            <a:endParaRPr lang="en-US" dirty="0"/>
          </a:p>
          <a:p>
            <a:r>
              <a:rPr lang="en-US" dirty="0"/>
              <a:t>&lt;Browser&gt;</a:t>
            </a:r>
          </a:p>
          <a:p>
            <a:r>
              <a:rPr lang="en-US" dirty="0"/>
              <a:t>We’ll just enter bootstrap </a:t>
            </a:r>
            <a:r>
              <a:rPr lang="en-US" dirty="0" err="1"/>
              <a:t>glyphicon</a:t>
            </a:r>
            <a:r>
              <a:rPr lang="en-US" dirty="0"/>
              <a:t> in the browser and choose the link to bootstrap components.</a:t>
            </a:r>
            <a:br>
              <a:rPr lang="en-US" dirty="0"/>
            </a:br>
            <a:br>
              <a:rPr lang="en-US" dirty="0"/>
            </a:br>
            <a:r>
              <a:rPr lang="en-US" dirty="0"/>
              <a:t>And you can see that there are a lot of </a:t>
            </a:r>
            <a:r>
              <a:rPr lang="en-US" dirty="0" err="1"/>
              <a:t>glyphicons</a:t>
            </a:r>
            <a:r>
              <a:rPr lang="en-US" dirty="0"/>
              <a:t> available. Some of them are very commonly used and have fairly standard meanings in web applications, such as the envelope for email, the pencil for editing, magnifying glass for search, X for delete, zoom-in, zoom-out, power off, trash, refresh, and many more.</a:t>
            </a:r>
          </a:p>
          <a:p>
            <a:endParaRPr lang="en-US" dirty="0"/>
          </a:p>
          <a:p>
            <a:r>
              <a:rPr lang="en-US" dirty="0"/>
              <a:t>Others are used much less frequently and you can use them to create custom buttons specific to your application.  I’m just going to scroll down quickly through these so you can see the entire set but if you’re really interested in </a:t>
            </a:r>
            <a:r>
              <a:rPr lang="en-US" dirty="0" err="1"/>
              <a:t>whats</a:t>
            </a:r>
            <a:r>
              <a:rPr lang="en-US" dirty="0"/>
              <a:t> available you’ve seen how I got to this page and you can do the same in your own computer.</a:t>
            </a:r>
            <a:br>
              <a:rPr lang="en-US" dirty="0"/>
            </a:br>
            <a:br>
              <a:rPr lang="en-US" dirty="0"/>
            </a:br>
            <a:r>
              <a:rPr lang="en-US" dirty="0"/>
              <a:t>So if you’ve ever tried your hand at creating a web page and wondered where people got these icons, now you know.  An important consideration is that these </a:t>
            </a:r>
            <a:r>
              <a:rPr lang="en-US" dirty="0" err="1"/>
              <a:t>glyphicons</a:t>
            </a:r>
            <a:r>
              <a:rPr lang="en-US" dirty="0"/>
              <a:t> are actually a font, so you can change the size, foreground and background colors, </a:t>
            </a:r>
            <a:r>
              <a:rPr lang="en-US" dirty="0" err="1"/>
              <a:t>etc</a:t>
            </a:r>
            <a:r>
              <a:rPr lang="en-US" dirty="0"/>
              <a:t>, just like you would with a text-font and that gives you a lot of flexibility in styling them.</a:t>
            </a:r>
          </a:p>
          <a:p>
            <a:endParaRPr lang="en-US" dirty="0"/>
          </a:p>
          <a:p>
            <a:r>
              <a:rPr lang="en-US" dirty="0"/>
              <a:t>&lt;click&gt;</a:t>
            </a:r>
          </a:p>
          <a:p>
            <a:r>
              <a:rPr lang="en-US" dirty="0"/>
              <a:t>Bootstrap also has a </a:t>
            </a:r>
            <a:r>
              <a:rPr lang="en-US" dirty="0" err="1"/>
              <a:t>javascript</a:t>
            </a:r>
            <a:r>
              <a:rPr lang="en-US" dirty="0"/>
              <a:t> component that is required for some functionality such as tooltips, </a:t>
            </a:r>
            <a:r>
              <a:rPr lang="en-US" dirty="0" err="1"/>
              <a:t>droppdowns</a:t>
            </a:r>
            <a:r>
              <a:rPr lang="en-US" dirty="0"/>
              <a:t>, and dialogs. I doubt we’ll be using these for anything in this course but its good to know they are available. Its not uncommon to see bootstrap being used simply with the external </a:t>
            </a:r>
            <a:r>
              <a:rPr lang="en-US" dirty="0" err="1"/>
              <a:t>css</a:t>
            </a:r>
            <a:r>
              <a:rPr lang="en-US" dirty="0"/>
              <a:t> and without linking to the </a:t>
            </a:r>
            <a:r>
              <a:rPr lang="en-US" dirty="0" err="1"/>
              <a:t>javascript</a:t>
            </a:r>
            <a:r>
              <a:rPr lang="en-US" dirty="0"/>
              <a:t> libraries.</a:t>
            </a:r>
          </a:p>
          <a:p>
            <a:endParaRPr lang="en-US" dirty="0"/>
          </a:p>
          <a:p>
            <a:r>
              <a:rPr lang="en-US" dirty="0"/>
              <a:t>Blah, blah, blah, editor live</a:t>
            </a:r>
          </a:p>
          <a:p>
            <a:endParaRPr lang="en-US" dirty="0"/>
          </a:p>
          <a:p>
            <a:r>
              <a:rPr lang="en-US" dirty="0"/>
              <a:t>By now, you  might be getting the idea that Bootstrap is large and complicated, and it is. There are entire courses taught on bootstrap here on </a:t>
            </a:r>
            <a:r>
              <a:rPr lang="en-US" dirty="0" err="1"/>
              <a:t>Udemy</a:t>
            </a:r>
            <a:r>
              <a:rPr lang="en-US" dirty="0"/>
              <a:t> and I highly recommend that everybody takes one, because as large and complicated as bootstrap can be, it is far, far, simpler than trying to do everything yourself with your own CSS libraries. Even more important than taking a course, however, is spending some time with the site documentation, because no course is large enough to cover every feature and the on-line documentation is the only way to learn everything that bootstrap can do for you. I promise you that getting good with bootstrap will make your life much easier and greatly improve the appearance of your web sites.</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84</a:t>
            </a:fld>
            <a:endParaRPr lang="en-US"/>
          </a:p>
        </p:txBody>
      </p:sp>
    </p:spTree>
    <p:extLst>
      <p:ext uri="{BB962C8B-B14F-4D97-AF65-F5344CB8AC3E}">
        <p14:creationId xmlns:p14="http://schemas.microsoft.com/office/powerpoint/2010/main" val="726616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lecture is going to be the first in a series of lectures about jQuery. As I’ve said, jQuery is a software library written in </a:t>
            </a:r>
            <a:r>
              <a:rPr lang="en-US" dirty="0" err="1"/>
              <a:t>javascript</a:t>
            </a:r>
            <a:r>
              <a:rPr lang="en-US" dirty="0"/>
              <a:t> that has a lot of features that will simplify the </a:t>
            </a:r>
            <a:r>
              <a:rPr lang="en-US" dirty="0" err="1"/>
              <a:t>javascript</a:t>
            </a:r>
            <a:r>
              <a:rPr lang="en-US" dirty="0"/>
              <a:t> that you write and I highly recommend that you learn how to use it. I promise it will make your life easier and your code more readable.</a:t>
            </a:r>
          </a:p>
          <a:p>
            <a:endParaRPr lang="en-US" dirty="0"/>
          </a:p>
          <a:p>
            <a:r>
              <a:rPr lang="en-US" dirty="0"/>
              <a:t>Like Bootstrap, jQuery has a lot of features and there are entire courses taught about it on </a:t>
            </a:r>
            <a:r>
              <a:rPr lang="en-US" dirty="0" err="1"/>
              <a:t>Udemy</a:t>
            </a:r>
            <a:r>
              <a:rPr lang="en-US" dirty="0"/>
              <a:t> and I highly recommend that you take one.  Also like Bootstrap, I would recommend that you spend some time looking at the documentation and becoming familiar with how it works, because even if you take an entire course, I promise you that their will be things that they miss and the only way to learn about those things is to look at the documentation.</a:t>
            </a:r>
          </a:p>
          <a:p>
            <a:endParaRPr lang="en-US" dirty="0"/>
          </a:p>
          <a:p>
            <a:r>
              <a:rPr lang="en-US" dirty="0"/>
              <a:t>&lt;click&gt;</a:t>
            </a:r>
          </a:p>
          <a:p>
            <a:r>
              <a:rPr lang="en-US" dirty="0"/>
              <a:t>One of the great features of jQuery, like Bootstrap, is that it deals with cross-browser compatibility issues so you can write your code without having to worry about what browser the user is going to use. jQuery takes care of all of that for you, behind the scenes.</a:t>
            </a:r>
          </a:p>
          <a:p>
            <a:endParaRPr lang="en-US" dirty="0"/>
          </a:p>
          <a:p>
            <a:r>
              <a:rPr lang="en-US" dirty="0"/>
              <a:t>&lt;click&gt;</a:t>
            </a:r>
          </a:p>
          <a:p>
            <a:r>
              <a:rPr lang="en-US" dirty="0"/>
              <a:t>The jQuery slogan is “write less, do more” and I think you’ll agree by the end of this section that jQuery really helps you do that.  While bootstrap is a library that helps you with CSS and styling the appearance of your web page, jQuery is a library that helps you with </a:t>
            </a:r>
            <a:r>
              <a:rPr lang="en-US" dirty="0" err="1"/>
              <a:t>Javascript</a:t>
            </a:r>
            <a:r>
              <a:rPr lang="en-US" dirty="0"/>
              <a:t> and manipulating the DOM.  </a:t>
            </a:r>
          </a:p>
          <a:p>
            <a:endParaRPr lang="en-US" dirty="0"/>
          </a:p>
          <a:p>
            <a:r>
              <a:rPr lang="en-US" dirty="0"/>
              <a:t>&lt;click&gt;</a:t>
            </a:r>
          </a:p>
          <a:p>
            <a:r>
              <a:rPr lang="en-US" dirty="0"/>
              <a:t>It simplifies creating event handlers, </a:t>
            </a:r>
          </a:p>
          <a:p>
            <a:endParaRPr lang="en-US" dirty="0"/>
          </a:p>
          <a:p>
            <a:r>
              <a:rPr lang="en-US" dirty="0"/>
              <a:t>&lt;click&gt;</a:t>
            </a:r>
          </a:p>
          <a:p>
            <a:r>
              <a:rPr lang="en-US" dirty="0"/>
              <a:t>adding and removing classes, attributes, and CSS properties, </a:t>
            </a:r>
          </a:p>
          <a:p>
            <a:endParaRPr lang="en-US" dirty="0"/>
          </a:p>
          <a:p>
            <a:r>
              <a:rPr lang="en-US" dirty="0"/>
              <a:t>&lt;click&gt;</a:t>
            </a:r>
          </a:p>
          <a:p>
            <a:r>
              <a:rPr lang="en-US" dirty="0"/>
              <a:t>as well as allowing you to modify the actual content of your web page through </a:t>
            </a:r>
            <a:r>
              <a:rPr lang="en-US" dirty="0" err="1"/>
              <a:t>javascript</a:t>
            </a:r>
            <a:r>
              <a:rPr lang="en-US" dirty="0"/>
              <a:t> code.  An important point to make, is that there is nothing that you can do with jQuery that you can’t do with pure JavaScript, but it makes your code smaller and easier to read and those are both important if you want to be a good programmer.</a:t>
            </a:r>
          </a:p>
          <a:p>
            <a:endParaRPr lang="en-US" dirty="0"/>
          </a:p>
          <a:p>
            <a:r>
              <a:rPr lang="en-US" dirty="0"/>
              <a:t>&lt;click&gt;</a:t>
            </a:r>
          </a:p>
          <a:p>
            <a:r>
              <a:rPr lang="en-US" dirty="0"/>
              <a:t>In addition to DOM manipulation, jQuery includes functionality for &lt;click&gt; simplifying AJAX that lets you communicate with the server, </a:t>
            </a:r>
          </a:p>
          <a:p>
            <a:endParaRPr lang="en-US" dirty="0"/>
          </a:p>
          <a:p>
            <a:r>
              <a:rPr lang="en-US" dirty="0"/>
              <a:t>&lt;click&gt;</a:t>
            </a:r>
          </a:p>
          <a:p>
            <a:r>
              <a:rPr lang="en-US" dirty="0"/>
              <a:t>It has a lot of animations that make your web pages visually appealing,</a:t>
            </a:r>
          </a:p>
          <a:p>
            <a:endParaRPr lang="en-US" dirty="0"/>
          </a:p>
          <a:p>
            <a:r>
              <a:rPr lang="en-US" dirty="0"/>
              <a:t>&lt;click&gt;</a:t>
            </a:r>
          </a:p>
          <a:p>
            <a:r>
              <a:rPr lang="en-US" dirty="0"/>
              <a:t>It has some plug-ins that add other features such as helping with validating user input in a standardized and comprehensive manner</a:t>
            </a:r>
          </a:p>
          <a:p>
            <a:endParaRPr lang="en-US" dirty="0"/>
          </a:p>
          <a:p>
            <a:r>
              <a:rPr lang="en-US" dirty="0"/>
              <a:t>&lt;click&gt;</a:t>
            </a:r>
          </a:p>
          <a:p>
            <a:r>
              <a:rPr lang="en-US" dirty="0"/>
              <a:t>And there are some additional libraries built on top of jQuery such as jQuery UI that has a lot of User interface features such as Tabs, Dialog boxes, Menu’s </a:t>
            </a:r>
            <a:r>
              <a:rPr lang="en-US" dirty="0" err="1"/>
              <a:t>etc</a:t>
            </a:r>
            <a:r>
              <a:rPr lang="en-US" dirty="0"/>
              <a:t>, although most of this can be done with Bootstrap as well so we won’t be discussing it much.</a:t>
            </a:r>
          </a:p>
          <a:p>
            <a:endParaRPr lang="en-US" dirty="0"/>
          </a:p>
          <a:p>
            <a:r>
              <a:rPr lang="en-US" dirty="0"/>
              <a:t>I’m going to stop this lecture here. Hopefully this gives you a little bit of an idea of why we would want to use jQuery. In the next lecture we’ll start seeing how we use jQuery and I think it will start becoming clear, how it will help us.</a:t>
            </a:r>
          </a:p>
        </p:txBody>
      </p:sp>
      <p:sp>
        <p:nvSpPr>
          <p:cNvPr id="4" name="Slide Number Placeholder 3"/>
          <p:cNvSpPr>
            <a:spLocks noGrp="1"/>
          </p:cNvSpPr>
          <p:nvPr>
            <p:ph type="sldNum" sz="quarter" idx="10"/>
          </p:nvPr>
        </p:nvSpPr>
        <p:spPr/>
        <p:txBody>
          <a:bodyPr/>
          <a:lstStyle/>
          <a:p>
            <a:fld id="{BB85BC90-5713-4429-9969-706ED764BD87}" type="slidenum">
              <a:rPr lang="en-US" smtClean="0"/>
              <a:t>85</a:t>
            </a:fld>
            <a:endParaRPr lang="en-US"/>
          </a:p>
        </p:txBody>
      </p:sp>
    </p:spTree>
    <p:extLst>
      <p:ext uri="{BB962C8B-B14F-4D97-AF65-F5344CB8AC3E}">
        <p14:creationId xmlns:p14="http://schemas.microsoft.com/office/powerpoint/2010/main" val="60475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like to tell you a little bit about myself.  I’ve been programming computers since the early 1980s. There was very little canned software at that time so </a:t>
            </a:r>
          </a:p>
        </p:txBody>
      </p:sp>
      <p:sp>
        <p:nvSpPr>
          <p:cNvPr id="4" name="Slide Number Placeholder 3"/>
          <p:cNvSpPr>
            <a:spLocks noGrp="1"/>
          </p:cNvSpPr>
          <p:nvPr>
            <p:ph type="sldNum" sz="quarter" idx="10"/>
          </p:nvPr>
        </p:nvSpPr>
        <p:spPr/>
        <p:txBody>
          <a:bodyPr/>
          <a:lstStyle/>
          <a:p>
            <a:fld id="{BB85BC90-5713-4429-9969-706ED764BD87}" type="slidenum">
              <a:rPr lang="en-US" smtClean="0"/>
              <a:t>4</a:t>
            </a:fld>
            <a:endParaRPr lang="en-US"/>
          </a:p>
        </p:txBody>
      </p:sp>
    </p:spTree>
    <p:extLst>
      <p:ext uri="{BB962C8B-B14F-4D97-AF65-F5344CB8AC3E}">
        <p14:creationId xmlns:p14="http://schemas.microsoft.com/office/powerpoint/2010/main" val="33909041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start seeing how we use jQuery to manipulate the DOM.  The first step in using jQuery is to select a DOM element, or a group of DOM elements using a jQuery selector.</a:t>
            </a:r>
          </a:p>
          <a:p>
            <a:endParaRPr lang="en-US" dirty="0"/>
          </a:p>
          <a:p>
            <a:r>
              <a:rPr lang="en-US" dirty="0"/>
              <a:t>There are 4 primary selection methods and they follow a similar syntax as CSS selectors so they will probably look somewhat familiar to you.</a:t>
            </a:r>
          </a:p>
          <a:p>
            <a:endParaRPr lang="en-US" dirty="0"/>
          </a:p>
          <a:p>
            <a:r>
              <a:rPr lang="en-US" dirty="0"/>
              <a:t>The most basic selector is the document selector which selects the entire DOM.  You call it by using the dollar sign, followed by the variable document in parentheses.  This is not frequently used, however there is one important reason that it occurs at least once in most web application and we’ll talk about that in the next lecture.</a:t>
            </a:r>
          </a:p>
          <a:p>
            <a:endParaRPr lang="en-US" dirty="0"/>
          </a:p>
          <a:p>
            <a:r>
              <a:rPr lang="en-US" dirty="0"/>
              <a:t>The dollar sign is simply shorthand that the computer understands for the selector method of the jQuery object, so don’t get too confused by the syntax. All we are really doing is calling the selector method on the jQuery object and passing it the document object as a parameter.</a:t>
            </a:r>
          </a:p>
          <a:p>
            <a:endParaRPr lang="en-US" dirty="0"/>
          </a:p>
          <a:p>
            <a:r>
              <a:rPr lang="en-US" dirty="0"/>
              <a:t>We can select all elements of a certain type by placing the tag name in the selector, in quotes. For instance if we want to select all the paragraph elements in a document we use $ to call the jQuery selector method and pass it the parameter “p” in quotes.  Just like we use a plain p to select paragraph elements in CSS.</a:t>
            </a:r>
          </a:p>
          <a:p>
            <a:endParaRPr lang="en-US" dirty="0"/>
          </a:p>
          <a:p>
            <a:r>
              <a:rPr lang="en-US" dirty="0"/>
              <a:t>We can select all elements that have a certain class assigned to them by calling the selector method with the class name, preceded by a period, in quotes.  For instance if we want to select all the elements with a class of link-buttons we use $ to call the jQuery selector method and pass it a string of period link-buttons.  Again, like we use period plus the </a:t>
            </a:r>
            <a:r>
              <a:rPr lang="en-US" dirty="0" err="1"/>
              <a:t>classname</a:t>
            </a:r>
            <a:r>
              <a:rPr lang="en-US" dirty="0"/>
              <a:t> to select a class in CSS.</a:t>
            </a:r>
          </a:p>
          <a:p>
            <a:endParaRPr lang="en-US" dirty="0"/>
          </a:p>
          <a:p>
            <a:r>
              <a:rPr lang="en-US" dirty="0"/>
              <a:t>Finally we can select a specific ID using the pound sign in front of the name, just like we do in CSS. In this case we are selecting the HTML element with an id of my-link.</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86</a:t>
            </a:fld>
            <a:endParaRPr lang="en-US"/>
          </a:p>
        </p:txBody>
      </p:sp>
    </p:spTree>
    <p:extLst>
      <p:ext uri="{BB962C8B-B14F-4D97-AF65-F5344CB8AC3E}">
        <p14:creationId xmlns:p14="http://schemas.microsoft.com/office/powerpoint/2010/main" val="2278375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just like with CSS we can get pretty advanced with the selectors.  We can chain selectors to select descendants so #navbar space a will select all the a tag elements that are children of the navbar element.</a:t>
            </a:r>
          </a:p>
          <a:p>
            <a:endParaRPr lang="en-US" dirty="0"/>
          </a:p>
          <a:p>
            <a:r>
              <a:rPr lang="en-US" dirty="0"/>
              <a:t>We can use square brackets to specify elements that have a specific attribute set, for instance </a:t>
            </a:r>
            <a:r>
              <a:rPr lang="en-US" dirty="0" err="1"/>
              <a:t>img</a:t>
            </a:r>
            <a:r>
              <a:rPr lang="en-US" dirty="0"/>
              <a:t>[alt] selects all the image elements that have the alt attribute set.</a:t>
            </a:r>
          </a:p>
          <a:p>
            <a:endParaRPr lang="en-US" dirty="0"/>
          </a:p>
          <a:p>
            <a:r>
              <a:rPr lang="en-US" dirty="0"/>
              <a:t>And we can use filters to narrow down our selection even further in this case the first filter is used to specify the first paragraph element in the col2 element.</a:t>
            </a:r>
          </a:p>
          <a:p>
            <a:endParaRPr lang="en-US" dirty="0"/>
          </a:p>
          <a:p>
            <a:r>
              <a:rPr lang="en-US" dirty="0"/>
              <a:t>The odd filter selects odd table rows</a:t>
            </a:r>
          </a:p>
          <a:p>
            <a:endParaRPr lang="en-US" dirty="0"/>
          </a:p>
          <a:p>
            <a:r>
              <a:rPr lang="en-US" dirty="0"/>
              <a:t>The not filter is used with another selector to specify an exclusion to the previous selection.  For instance this selector selects all the a elements except the one with an id of </a:t>
            </a:r>
            <a:r>
              <a:rPr lang="en-US" dirty="0" err="1"/>
              <a:t>googleLink</a:t>
            </a:r>
            <a:r>
              <a:rPr lang="en-US" dirty="0"/>
              <a:t>.</a:t>
            </a:r>
          </a:p>
          <a:p>
            <a:endParaRPr lang="en-US" dirty="0"/>
          </a:p>
          <a:p>
            <a:r>
              <a:rPr lang="en-US" dirty="0"/>
              <a:t>we can use the hidden filter to select all elements that are currently hidden.</a:t>
            </a:r>
          </a:p>
          <a:p>
            <a:endParaRPr lang="en-US" dirty="0"/>
          </a:p>
          <a:p>
            <a:r>
              <a:rPr lang="en-US" dirty="0"/>
              <a:t>Like with CSS there are a lot of these, we certainly won’t be covering all of them, in fact for the purposes of this course we will be using fairly simple selectors but I wanted to give you a little glimpse as to what is available, so you will know if you need one for your own application.</a:t>
            </a:r>
            <a:br>
              <a:rPr lang="en-US" dirty="0"/>
            </a:br>
            <a:br>
              <a:rPr lang="en-US" dirty="0"/>
            </a:br>
            <a:r>
              <a:rPr lang="en-US" dirty="0"/>
              <a:t>I don’t want to say the syntax for selecting elements in </a:t>
            </a:r>
            <a:r>
              <a:rPr lang="en-US" dirty="0" err="1"/>
              <a:t>Jquery</a:t>
            </a:r>
            <a:r>
              <a:rPr lang="en-US" dirty="0"/>
              <a:t> is identical to CSS. As soon as I do someone will tell me about some way that it is different. But it is very, very, similar.  It’s important to understand the difference though.  With CSS we select elements and then apply </a:t>
            </a:r>
            <a:r>
              <a:rPr lang="en-US" dirty="0" err="1"/>
              <a:t>css</a:t>
            </a:r>
            <a:r>
              <a:rPr lang="en-US" dirty="0"/>
              <a:t> properties to those elements, and this happens when the web page is first read so you are only setting the initial CSS properties.. With jQuery we are still selecting HTML elements but we have a lot more options available to us as to what we do with the elements we selected. One of which, by the way, as that we can change CSS properties on the fly.</a:t>
            </a:r>
            <a:br>
              <a:rPr lang="en-US" dirty="0"/>
            </a:br>
            <a:br>
              <a:rPr lang="en-US" dirty="0"/>
            </a:br>
            <a:r>
              <a:rPr lang="en-US" dirty="0"/>
              <a:t>And that’s it for this lecture. Thanks for watching. In the next lecture you we will see the second step in using jQuery for DOM manipulation. This is the real power of jQuery because we will see how to actually do something with the elements that we have selected.</a:t>
            </a:r>
          </a:p>
        </p:txBody>
      </p:sp>
      <p:sp>
        <p:nvSpPr>
          <p:cNvPr id="4" name="Slide Number Placeholder 3"/>
          <p:cNvSpPr>
            <a:spLocks noGrp="1"/>
          </p:cNvSpPr>
          <p:nvPr>
            <p:ph type="sldNum" sz="quarter" idx="10"/>
          </p:nvPr>
        </p:nvSpPr>
        <p:spPr/>
        <p:txBody>
          <a:bodyPr/>
          <a:lstStyle/>
          <a:p>
            <a:fld id="{BB85BC90-5713-4429-9969-706ED764BD87}" type="slidenum">
              <a:rPr lang="en-US" smtClean="0"/>
              <a:t>87</a:t>
            </a:fld>
            <a:endParaRPr lang="en-US"/>
          </a:p>
        </p:txBody>
      </p:sp>
    </p:spTree>
    <p:extLst>
      <p:ext uri="{BB962C8B-B14F-4D97-AF65-F5344CB8AC3E}">
        <p14:creationId xmlns:p14="http://schemas.microsoft.com/office/powerpoint/2010/main" val="20352207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this lecture is about the second step in using jQuery. After you’ve selected an element or group of elements, you have to do something with them. So in this lecture we are going to talk about the things that you can do.</a:t>
            </a:r>
          </a:p>
          <a:p>
            <a:endParaRPr lang="en-US" dirty="0"/>
          </a:p>
          <a:p>
            <a:r>
              <a:rPr lang="en-US" dirty="0"/>
              <a:t>And what you do will apply to ALL of the elements that you’ve selected. This is the real power of jQuery. It’s still useful even if you are selecting only single elements, it makes your code simpler and easier to read, but the ability to apply methods to multiple elements with one line of code make it amazing.</a:t>
            </a:r>
            <a:br>
              <a:rPr lang="en-US" dirty="0"/>
            </a:br>
            <a:endParaRPr lang="en-US" dirty="0"/>
          </a:p>
          <a:p>
            <a:r>
              <a:rPr lang="en-US" dirty="0"/>
              <a:t>&lt;click&gt;</a:t>
            </a:r>
          </a:p>
          <a:p>
            <a:r>
              <a:rPr lang="en-US" dirty="0"/>
              <a:t>The first method we are going to look at is used in almost every mapping application that you will write. The ready method takes an anonymous function that will not be executed until the entire DOM has been loaded into memory.  This is important because you don’t want your code to start to run before the DOM is loaded or you run the risk of calling on DOM elements that have not been loaded yet and causing a run-time error.</a:t>
            </a:r>
            <a:br>
              <a:rPr lang="en-US" dirty="0"/>
            </a:br>
            <a:br>
              <a:rPr lang="en-US" dirty="0"/>
            </a:br>
            <a:r>
              <a:rPr lang="en-US" dirty="0"/>
              <a:t>&lt;click&gt;</a:t>
            </a:r>
          </a:p>
          <a:p>
            <a:r>
              <a:rPr lang="en-US" dirty="0"/>
              <a:t>You can add an event handler to selected elements in jQuery in several ways. On way is by passing an anonymous function to the click method.  This code is equivalent to using the </a:t>
            </a:r>
            <a:r>
              <a:rPr lang="en-US" dirty="0" err="1"/>
              <a:t>getelementbyID</a:t>
            </a:r>
            <a:r>
              <a:rPr lang="en-US" dirty="0"/>
              <a:t> method to return an element and then calling the </a:t>
            </a:r>
            <a:r>
              <a:rPr lang="en-US" dirty="0" err="1"/>
              <a:t>addEventListener</a:t>
            </a:r>
            <a:r>
              <a:rPr lang="en-US" dirty="0"/>
              <a:t> method with the click event.  Its more compact and easier to read, when selecting a single element, but again the real power is that you can add the same element to all the elements in a selection at the same time.</a:t>
            </a:r>
          </a:p>
          <a:p>
            <a:endParaRPr lang="en-US" dirty="0"/>
          </a:p>
          <a:p>
            <a:r>
              <a:rPr lang="en-US" dirty="0"/>
              <a:t>&lt;click&gt;</a:t>
            </a:r>
          </a:p>
          <a:p>
            <a:r>
              <a:rPr lang="en-US" dirty="0"/>
              <a:t>You can hide or display an element using the hide and show elements.  This code will hide or show all the elements with a class of lights with a single line of code.</a:t>
            </a:r>
          </a:p>
          <a:p>
            <a:endParaRPr lang="en-US" dirty="0"/>
          </a:p>
          <a:p>
            <a:r>
              <a:rPr lang="en-US" dirty="0"/>
              <a:t>&lt;click&gt;</a:t>
            </a:r>
          </a:p>
          <a:p>
            <a:r>
              <a:rPr lang="en-US" dirty="0"/>
              <a:t>You can also use jQuery to read properties of elements. In this case we are reading the HTML contained in the first paragraph and assigning it to a variable named </a:t>
            </a:r>
            <a:r>
              <a:rPr lang="en-US" dirty="0" err="1"/>
              <a:t>frstHTML</a:t>
            </a:r>
            <a:r>
              <a:rPr lang="en-US" dirty="0"/>
              <a:t>.  The html method returns the </a:t>
            </a:r>
            <a:r>
              <a:rPr lang="en-US" dirty="0" err="1"/>
              <a:t>innerHTML</a:t>
            </a:r>
            <a:r>
              <a:rPr lang="en-US" dirty="0"/>
              <a:t> property of the selected element.</a:t>
            </a:r>
            <a:br>
              <a:rPr lang="en-US" dirty="0"/>
            </a:br>
            <a:br>
              <a:rPr lang="en-US" dirty="0"/>
            </a:br>
            <a:r>
              <a:rPr lang="en-US" dirty="0"/>
              <a:t>&lt;click&gt;</a:t>
            </a:r>
          </a:p>
          <a:p>
            <a:r>
              <a:rPr lang="en-US" dirty="0"/>
              <a:t>You can set the </a:t>
            </a:r>
            <a:r>
              <a:rPr lang="en-US" dirty="0" err="1"/>
              <a:t>innerHTML</a:t>
            </a:r>
            <a:r>
              <a:rPr lang="en-US" dirty="0"/>
              <a:t> property of an element by passing the content to the html method.  This code may appear a little unusual with the JavaScript that we’ve seen so far but it is a very common pattern in jQuery. If we call the html method with no parameters it simply returns the current value. If we include a string value as a parameter when we call the html method, that string will replace the existing value of the </a:t>
            </a:r>
            <a:r>
              <a:rPr lang="en-US" dirty="0" err="1"/>
              <a:t>innerHTML</a:t>
            </a:r>
            <a:r>
              <a:rPr lang="en-US" dirty="0"/>
              <a:t> property.</a:t>
            </a:r>
          </a:p>
          <a:p>
            <a:endParaRPr lang="en-US" dirty="0"/>
          </a:p>
          <a:p>
            <a:r>
              <a:rPr lang="en-US" dirty="0"/>
              <a:t>There are also methods to append content to the end or beginning of the </a:t>
            </a:r>
            <a:r>
              <a:rPr lang="en-US" dirty="0" err="1"/>
              <a:t>innerHTML</a:t>
            </a:r>
            <a:r>
              <a:rPr lang="en-US" dirty="0"/>
              <a:t> property.</a:t>
            </a:r>
            <a:br>
              <a:rPr lang="en-US" dirty="0"/>
            </a:br>
            <a:br>
              <a:rPr lang="en-US" dirty="0"/>
            </a:br>
            <a:r>
              <a:rPr lang="en-US" dirty="0"/>
              <a:t>&lt;click&gt;</a:t>
            </a:r>
          </a:p>
          <a:p>
            <a:r>
              <a:rPr lang="en-US" dirty="0"/>
              <a:t>You can add or remove a class to an element on the fly. This is </a:t>
            </a:r>
            <a:r>
              <a:rPr lang="en-US" dirty="0" err="1"/>
              <a:t>articularly</a:t>
            </a:r>
            <a:r>
              <a:rPr lang="en-US" dirty="0"/>
              <a:t> powerful when combined with bootstrap classes.  This code adds and removes the bootstrap class “text-center” to all the elements that have a class of lights with a single line of code.</a:t>
            </a:r>
            <a:br>
              <a:rPr lang="en-US" dirty="0"/>
            </a:br>
            <a:br>
              <a:rPr lang="en-US" dirty="0"/>
            </a:br>
            <a:br>
              <a:rPr lang="en-US" dirty="0"/>
            </a:br>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88</a:t>
            </a:fld>
            <a:endParaRPr lang="en-US"/>
          </a:p>
        </p:txBody>
      </p:sp>
    </p:spTree>
    <p:extLst>
      <p:ext uri="{BB962C8B-B14F-4D97-AF65-F5344CB8AC3E}">
        <p14:creationId xmlns:p14="http://schemas.microsoft.com/office/powerpoint/2010/main" val="4782444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t>
            </a:r>
          </a:p>
          <a:p>
            <a:r>
              <a:rPr lang="en-US" dirty="0"/>
              <a:t>We can read the CSS of an element by calling the </a:t>
            </a:r>
            <a:r>
              <a:rPr lang="en-US" dirty="0" err="1"/>
              <a:t>css</a:t>
            </a:r>
            <a:r>
              <a:rPr lang="en-US" dirty="0"/>
              <a:t> method with one parameter, the name of the property you want to read. This code reads the font-size property of the element with an id of header and assigns it to the size variable.</a:t>
            </a:r>
          </a:p>
          <a:p>
            <a:endParaRPr lang="en-US" dirty="0"/>
          </a:p>
          <a:p>
            <a:r>
              <a:rPr lang="en-US" dirty="0"/>
              <a:t>&lt;click&gt;</a:t>
            </a:r>
          </a:p>
          <a:p>
            <a:r>
              <a:rPr lang="en-US" dirty="0"/>
              <a:t>You can change the </a:t>
            </a:r>
            <a:r>
              <a:rPr lang="en-US" dirty="0" err="1"/>
              <a:t>css</a:t>
            </a:r>
            <a:r>
              <a:rPr lang="en-US" dirty="0"/>
              <a:t> of the selected elements by calling the </a:t>
            </a:r>
            <a:r>
              <a:rPr lang="en-US" dirty="0" err="1"/>
              <a:t>css</a:t>
            </a:r>
            <a:r>
              <a:rPr lang="en-US" dirty="0"/>
              <a:t> method with two parameters. The first parameter is the name of the property to change and the second value is its new value.  This code sets the font-weight property to bold for all the elements with a class of main-points.</a:t>
            </a:r>
            <a:br>
              <a:rPr lang="en-US" dirty="0"/>
            </a:br>
            <a:br>
              <a:rPr lang="en-US" dirty="0"/>
            </a:br>
            <a:r>
              <a:rPr lang="en-US" dirty="0"/>
              <a:t>&lt;click&gt; </a:t>
            </a:r>
          </a:p>
          <a:p>
            <a:r>
              <a:rPr lang="en-US" dirty="0"/>
              <a:t>You can read an attribute by </a:t>
            </a:r>
            <a:r>
              <a:rPr lang="en-US" dirty="0" err="1"/>
              <a:t>caling</a:t>
            </a:r>
            <a:r>
              <a:rPr lang="en-US" dirty="0"/>
              <a:t> the </a:t>
            </a:r>
            <a:r>
              <a:rPr lang="en-US" dirty="0" err="1"/>
              <a:t>attr</a:t>
            </a:r>
            <a:r>
              <a:rPr lang="en-US" dirty="0"/>
              <a:t> method with one parameter, the name of the attribute to read. This code reads the </a:t>
            </a:r>
            <a:r>
              <a:rPr lang="en-US" dirty="0" err="1"/>
              <a:t>src</a:t>
            </a:r>
            <a:r>
              <a:rPr lang="en-US" dirty="0"/>
              <a:t> attribute of the </a:t>
            </a:r>
            <a:r>
              <a:rPr lang="en-US" dirty="0" err="1"/>
              <a:t>header_image</a:t>
            </a:r>
            <a:r>
              <a:rPr lang="en-US" dirty="0"/>
              <a:t> and assigns it to the  </a:t>
            </a:r>
            <a:r>
              <a:rPr lang="en-US" dirty="0" err="1"/>
              <a:t>headerSRC</a:t>
            </a:r>
            <a:r>
              <a:rPr lang="en-US" dirty="0"/>
              <a:t> variable.  And this syntax is very similar to what we just used for the CSS method</a:t>
            </a:r>
          </a:p>
          <a:p>
            <a:endParaRPr lang="en-US" dirty="0"/>
          </a:p>
          <a:p>
            <a:r>
              <a:rPr lang="en-US" dirty="0"/>
              <a:t>&lt;click&gt;</a:t>
            </a:r>
          </a:p>
          <a:p>
            <a:r>
              <a:rPr lang="en-US" dirty="0"/>
              <a:t>And just like the CSS method, we can change an HTML attribute for an element by calling the </a:t>
            </a:r>
            <a:r>
              <a:rPr lang="en-US" dirty="0" err="1"/>
              <a:t>attr</a:t>
            </a:r>
            <a:r>
              <a:rPr lang="en-US" dirty="0"/>
              <a:t> method and passing it two parameters. The first being the name of the attribute to change and the second being the value you want to assign that attribute.  This code changes the </a:t>
            </a:r>
            <a:r>
              <a:rPr lang="en-US" dirty="0" err="1"/>
              <a:t>src</a:t>
            </a:r>
            <a:r>
              <a:rPr lang="en-US" dirty="0"/>
              <a:t> attribute of the header image element to images/header2.jpg.</a:t>
            </a:r>
            <a:br>
              <a:rPr lang="en-US" dirty="0"/>
            </a:br>
            <a:br>
              <a:rPr lang="en-US" dirty="0"/>
            </a:br>
            <a:r>
              <a:rPr lang="en-US" dirty="0"/>
              <a:t>&lt;click&gt;</a:t>
            </a:r>
          </a:p>
          <a:p>
            <a:r>
              <a:rPr lang="en-US" dirty="0"/>
              <a:t>We can also read the value of an HTML form element by calling the </a:t>
            </a:r>
            <a:r>
              <a:rPr lang="en-US" dirty="0" err="1"/>
              <a:t>val</a:t>
            </a:r>
            <a:r>
              <a:rPr lang="en-US" dirty="0"/>
              <a:t> method without any parameters. This code assigns the current value of the name textbox to the name variable.</a:t>
            </a:r>
          </a:p>
          <a:p>
            <a:endParaRPr lang="en-US" dirty="0"/>
          </a:p>
          <a:p>
            <a:r>
              <a:rPr lang="en-US" dirty="0"/>
              <a:t>&lt;click&gt;</a:t>
            </a:r>
          </a:p>
          <a:p>
            <a:r>
              <a:rPr lang="en-US" dirty="0"/>
              <a:t>And you can change the value of an HTML form element by passing the value you want to change it to, to the </a:t>
            </a:r>
            <a:r>
              <a:rPr lang="en-US" dirty="0" err="1"/>
              <a:t>val</a:t>
            </a:r>
            <a:r>
              <a:rPr lang="en-US" dirty="0"/>
              <a:t> method. This code changes the value of the name element to “Joe Smith”</a:t>
            </a:r>
            <a:br>
              <a:rPr lang="en-US" dirty="0"/>
            </a:br>
            <a:br>
              <a:rPr lang="en-US" dirty="0"/>
            </a:br>
            <a:r>
              <a:rPr lang="en-US" dirty="0"/>
              <a:t>&lt;click&gt;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89</a:t>
            </a:fld>
            <a:endParaRPr lang="en-US"/>
          </a:p>
        </p:txBody>
      </p:sp>
    </p:spTree>
    <p:extLst>
      <p:ext uri="{BB962C8B-B14F-4D97-AF65-F5344CB8AC3E}">
        <p14:creationId xmlns:p14="http://schemas.microsoft.com/office/powerpoint/2010/main" val="4112629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also loop through the selected set of elements and run some code on each one using the each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Say we have a form with a bunch of numeric fields and we want to validate them all when the form submit button is pressed to make sure that they all contain valid numbers.</a:t>
            </a:r>
            <a:br>
              <a:rPr lang="en-US" dirty="0"/>
            </a:br>
            <a:br>
              <a:rPr lang="en-US" dirty="0"/>
            </a:br>
            <a:r>
              <a:rPr lang="en-US" dirty="0"/>
              <a:t>The first thing we will do is add an event handler to the click event of the </a:t>
            </a:r>
            <a:r>
              <a:rPr lang="en-US" dirty="0" err="1"/>
              <a:t>myForm</a:t>
            </a:r>
            <a:r>
              <a:rPr lang="en-US" dirty="0"/>
              <a:t> submit button.</a:t>
            </a:r>
            <a:br>
              <a:rPr lang="en-US" dirty="0"/>
            </a:br>
            <a:br>
              <a:rPr lang="en-US" dirty="0"/>
            </a:b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could use the each method to loop through all of the elements that have the .numeric field class. This is analogous to using a for loop to loop through an array of elements, which is the way you would need to do it in pure JavaScript. </a:t>
            </a:r>
            <a:br>
              <a:rPr lang="en-US" dirty="0"/>
            </a:br>
            <a:br>
              <a:rPr lang="en-US" dirty="0"/>
            </a:br>
            <a:r>
              <a:rPr lang="en-US" dirty="0"/>
              <a:t>So every time the loop is run, the anonymous function that you pass it will run, and each time it is run the current element can be referenced using the this variable.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Inside the loop is an if statement that checks if the value of the </a:t>
            </a:r>
            <a:r>
              <a:rPr lang="en-US" dirty="0" err="1"/>
              <a:t>inputBox</a:t>
            </a:r>
            <a:r>
              <a:rPr lang="en-US" dirty="0"/>
              <a:t> is </a:t>
            </a:r>
            <a:r>
              <a:rPr lang="en-US" dirty="0" err="1"/>
              <a:t>NaN</a:t>
            </a:r>
            <a:r>
              <a:rPr lang="en-US" dirty="0"/>
              <a:t> or not. And we use the this keyword to reference the current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it IS not a number, then we add the has-error class to the element. Has-error is a bootstrap class that changes the border to red. This is the same thing as we saw before, except that we are using a bootstrap class rather than changing the CSS directly as we did previously.  It also is done in a little more visually appealing way.</a:t>
            </a:r>
            <a:br>
              <a:rPr lang="en-US" dirty="0"/>
            </a:br>
            <a:br>
              <a:rPr lang="en-US" dirty="0"/>
            </a:b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if it is a valid number than we remove the has-error class from the current element, which would remove the red border.</a:t>
            </a:r>
            <a:br>
              <a:rPr lang="en-US" dirty="0"/>
            </a:br>
            <a:br>
              <a:rPr lang="en-US" dirty="0"/>
            </a:br>
            <a:r>
              <a:rPr lang="en-US" dirty="0"/>
              <a:t>Now this is similar to the validation we did before, however there is an important difference.  In our previous example, we put the validation code in the key-up event handler so the feedback was instantaneous.</a:t>
            </a:r>
            <a:br>
              <a:rPr lang="en-US" dirty="0"/>
            </a:br>
            <a:br>
              <a:rPr lang="en-US" dirty="0"/>
            </a:br>
            <a:r>
              <a:rPr lang="en-US" dirty="0"/>
              <a:t>In this case the validation code is put in the event handler for the form submit button so it isn’t run until the user tries to submit the form.</a:t>
            </a:r>
            <a:br>
              <a:rPr lang="en-US" dirty="0"/>
            </a:br>
            <a:br>
              <a:rPr lang="en-US" dirty="0"/>
            </a:br>
            <a:r>
              <a:rPr lang="en-US" dirty="0"/>
              <a:t>But you could assign this event handler to the </a:t>
            </a:r>
            <a:r>
              <a:rPr lang="en-US" dirty="0" err="1"/>
              <a:t>keyup</a:t>
            </a:r>
            <a:r>
              <a:rPr lang="en-US" dirty="0"/>
              <a:t> event of all the elements with a class of numeric field using </a:t>
            </a:r>
            <a:r>
              <a:rPr lang="en-US" dirty="0" err="1"/>
              <a:t>Javascript</a:t>
            </a:r>
            <a:r>
              <a:rPr lang="en-US" dirty="0"/>
              <a:t> as well. That would probably be a better way of handling validation. I just wanted to show you how the each method works without confusing things with a lot of new code.</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 like to point out that Leaflet, the mapping API that we will be working with in this course, also includes some methods with built-in looping functionality, like the each method so try to make sure you understand how this works. You’ll see plenty of examples of similar things in Leaflet to lop through all the features in a feature class. You’re not explicitly coding a for loop, with a counter variable, condition, and </a:t>
            </a:r>
            <a:r>
              <a:rPr lang="en-US" dirty="0" err="1"/>
              <a:t>incrementer</a:t>
            </a:r>
            <a:r>
              <a:rPr lang="en-US" dirty="0"/>
              <a:t>, but it works the same. In fact, if you looked at the JavaScript code behind the each method you would find that it does exactly that, but it does those things automatically for you.</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br>
              <a:rPr lang="en-US" dirty="0"/>
            </a:br>
            <a:r>
              <a:rPr lang="en-US" dirty="0"/>
              <a:t>If you wanted to apply this </a:t>
            </a:r>
            <a:r>
              <a:rPr lang="en-US" dirty="0" err="1"/>
              <a:t>eventhandler</a:t>
            </a:r>
            <a:r>
              <a:rPr lang="en-US" dirty="0"/>
              <a:t> to the key up event of all the selected elements you would use the on method. Like this. It takes two parameters, the first is the name of the event and the second is the anonymous function you want to run in response to the event.  And you wouldn’t put this in the event handler for the </a:t>
            </a:r>
            <a:r>
              <a:rPr lang="en-US" dirty="0" err="1"/>
              <a:t>myform</a:t>
            </a:r>
            <a:r>
              <a:rPr lang="en-US" dirty="0"/>
              <a:t> click event either you’d probably put it in the ready method because you wouldn’t want it to run until the document is fully loaded.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But I’m going to leave it at that before we get too far down in the weeds of jQuery.  Like Bootstrap we’ve only seen about 10% of it, but its an important 10% and hopefully it stimulates your thinking and helps clarify the advantages of using jQuery in addition to pure JavaScript.  We’ll see plenty of other examples using jQuery throughout the course and I will try to be vigilant about making it clear when jQuery is being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That’s it for jQuery. In the next lecture we are finally going to start concentrating on thigs applicable to geospatial data, which, hopefully will begin to pull things together for you.</a:t>
            </a:r>
            <a:br>
              <a:rPr lang="en-US" dirty="0"/>
            </a:b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90</a:t>
            </a:fld>
            <a:endParaRPr lang="en-US"/>
          </a:p>
        </p:txBody>
      </p:sp>
    </p:spTree>
    <p:extLst>
      <p:ext uri="{BB962C8B-B14F-4D97-AF65-F5344CB8AC3E}">
        <p14:creationId xmlns:p14="http://schemas.microsoft.com/office/powerpoint/2010/main" val="1685207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I’m really excited about this lecture because, after all this background material on web applications, we are finally starting to focus on geospatial data and that’s what this lecture is about. Geospatial data on the web.</a:t>
            </a:r>
          </a:p>
          <a:p>
            <a:endParaRPr lang="en-US" dirty="0"/>
          </a:p>
          <a:p>
            <a:r>
              <a:rPr lang="en-US" dirty="0"/>
              <a:t>There are two basic flavors of data, &lt;click&gt; Binary and text. And this is true for geographic data as well.  Binary data is in digital format.  0’s and 1’s. And readable only by computers. That means you have to have specific software capable of understanding what those 0’s and 1’s mean in order to interpret it.  </a:t>
            </a:r>
            <a:br>
              <a:rPr lang="en-US" dirty="0"/>
            </a:br>
            <a:br>
              <a:rPr lang="en-US" dirty="0"/>
            </a:br>
            <a:r>
              <a:rPr lang="en-US" dirty="0"/>
              <a:t>There are also two distinct flavors of binary data. &lt;click&gt; Proprietary and open source. In the GIS world proprietary basically means ESRI.  There are other proprietary formats out there but it’s a relatively small percentage of geographic data, and for the purposes of this course we won’t discuss them.  </a:t>
            </a:r>
          </a:p>
          <a:p>
            <a:endParaRPr lang="en-US" dirty="0"/>
          </a:p>
          <a:p>
            <a:r>
              <a:rPr lang="en-US" dirty="0"/>
              <a:t>&lt;click&gt;</a:t>
            </a:r>
          </a:p>
          <a:p>
            <a:r>
              <a:rPr lang="en-US" dirty="0"/>
              <a:t>In the original versions of Arc/Info data was stored in coverages, with the advent of ArcView ESRI introduced shapefiles, and with the introduction of ArcGIS 8.0, ESRI introduced the concept of the geodatabase in three flavors. Personal geodatabases were built on the Microsoft Access database. Attributes were stored in database table and coordinates were stored in binary form as a BLOB or binary large object.  So you could view and edit attribute data in Microsoft Access but you couldn’t see the coordinate info without ESRI software. </a:t>
            </a:r>
            <a:br>
              <a:rPr lang="en-US" dirty="0"/>
            </a:br>
            <a:br>
              <a:rPr lang="en-US" dirty="0"/>
            </a:br>
            <a:r>
              <a:rPr lang="en-US" dirty="0"/>
              <a:t>File geodatabases were entirely developed by ESRI and had fewer limitations on size than personal geodatabases but they were still single user databases. </a:t>
            </a:r>
            <a:br>
              <a:rPr lang="en-US" dirty="0"/>
            </a:br>
            <a:br>
              <a:rPr lang="en-US" dirty="0"/>
            </a:br>
            <a:r>
              <a:rPr lang="en-US" dirty="0"/>
              <a:t>Enterprise geodatabases were multi-user enterprise level geographic extensions built on top of existing enterprise databases such as </a:t>
            </a:r>
            <a:r>
              <a:rPr lang="en-US" dirty="0" err="1"/>
              <a:t>SQLServer</a:t>
            </a:r>
            <a:r>
              <a:rPr lang="en-US" dirty="0"/>
              <a:t>, Oracle, or PostgreSQL. Like personal database you could view the attributes if you had access to software that could read the underlying database but the coordinates were stored in binary form and required ESRI software to </a:t>
            </a:r>
            <a:r>
              <a:rPr lang="en-US" dirty="0" err="1"/>
              <a:t>interperet</a:t>
            </a:r>
            <a:r>
              <a:rPr lang="en-US" dirty="0"/>
              <a:t>.</a:t>
            </a:r>
            <a:br>
              <a:rPr lang="en-US" dirty="0"/>
            </a:br>
            <a:br>
              <a:rPr lang="en-US" dirty="0"/>
            </a:br>
            <a:r>
              <a:rPr lang="en-US" dirty="0"/>
              <a:t>&lt;click&gt;</a:t>
            </a:r>
          </a:p>
          <a:p>
            <a:r>
              <a:rPr lang="en-US" dirty="0"/>
              <a:t>There are also open-source versions of binary geographic data. I’m including shapefile here as well, because even though they were developed by ESRI and are still a proprietary format, the specification for shapefile has been released and any program with the tools required to understand the specification can read and use shapefiles in their programs.  </a:t>
            </a:r>
            <a:r>
              <a:rPr lang="en-US" dirty="0" err="1"/>
              <a:t>PostGIS</a:t>
            </a:r>
            <a:r>
              <a:rPr lang="en-US" dirty="0"/>
              <a:t> is analogous to an ESRI enterprise geodatabase in that it is a geographic extension built on top of the Postgres database. If you have software that read a </a:t>
            </a:r>
            <a:r>
              <a:rPr lang="en-US" dirty="0" err="1"/>
              <a:t>postgres</a:t>
            </a:r>
            <a:r>
              <a:rPr lang="en-US" dirty="0"/>
              <a:t> database you’ll be able to access the attributes but the coordinates are stored in binary form in one of the table fields.  And </a:t>
            </a:r>
            <a:r>
              <a:rPr lang="en-US" dirty="0" err="1"/>
              <a:t>Spatialite</a:t>
            </a:r>
            <a:r>
              <a:rPr lang="en-US" dirty="0"/>
              <a:t> is another open source database extension built on top of the </a:t>
            </a:r>
            <a:r>
              <a:rPr lang="en-US" dirty="0" err="1"/>
              <a:t>SQLlite</a:t>
            </a:r>
            <a:r>
              <a:rPr lang="en-US" dirty="0"/>
              <a:t> database. I think this has a lot of potential, because </a:t>
            </a:r>
            <a:r>
              <a:rPr lang="en-US" dirty="0" err="1"/>
              <a:t>SQLlite</a:t>
            </a:r>
            <a:r>
              <a:rPr lang="en-US" dirty="0"/>
              <a:t> is a file based database rather than a server based database, but it has not been developed to the extent that </a:t>
            </a:r>
            <a:r>
              <a:rPr lang="en-US" dirty="0" err="1"/>
              <a:t>PostGIS</a:t>
            </a:r>
            <a:r>
              <a:rPr lang="en-US" dirty="0"/>
              <a:t> has and we probably won’t be discussing it much further.</a:t>
            </a:r>
          </a:p>
          <a:p>
            <a:endParaRPr lang="en-US" dirty="0"/>
          </a:p>
          <a:p>
            <a:r>
              <a:rPr lang="en-US" dirty="0"/>
              <a:t>That brings us to text-based formats.  They have the advantage of being accessible by any software that can read a text file which is almost everything. This also makes it much easier to transfer information between computers and software packages. And since, in web applications we have both a server and potentially many types of clients, running different software, and different operating systems, it makes sense to use text-based formats in web applications.  There are also very well understood, protocols for handling the transfer of text files over the internet.</a:t>
            </a:r>
            <a:br>
              <a:rPr lang="en-US" dirty="0"/>
            </a:br>
            <a:br>
              <a:rPr lang="en-US" dirty="0"/>
            </a:br>
            <a:r>
              <a:rPr lang="en-US" dirty="0"/>
              <a:t>The drawbacks of text-files are that they tend to be larger and less secure.</a:t>
            </a:r>
            <a:br>
              <a:rPr lang="en-US" dirty="0"/>
            </a:br>
            <a:br>
              <a:rPr lang="en-US" dirty="0"/>
            </a:br>
            <a:r>
              <a:rPr lang="en-US" dirty="0"/>
              <a:t>&lt;click&gt;</a:t>
            </a:r>
          </a:p>
          <a:p>
            <a:r>
              <a:rPr lang="en-US" dirty="0"/>
              <a:t>There are two basic flavors of text-based formats for geospatial data.  XML based formats and JSON based formats. We know a little about JSON but we have not talked about XML yet.  XML stands for extensible markup language. The markup language part should clue you in to the idea that it is a tag based format similar to HTML. However the Extensible means that the tags can be created to fit the needs of the user.  XML is less popular than it used to be, partly because XML data tends to take up more space than JSON based data, but there are several XML standards for geospatial applications that you should be aware of.  </a:t>
            </a:r>
          </a:p>
          <a:p>
            <a:endParaRPr lang="en-US" dirty="0"/>
          </a:p>
          <a:p>
            <a:r>
              <a:rPr lang="en-US" dirty="0"/>
              <a:t>&lt;click&gt;</a:t>
            </a:r>
          </a:p>
          <a:p>
            <a:r>
              <a:rPr lang="en-US" dirty="0"/>
              <a:t>KML is a format that was created by Google for use in google earth. It includes spatial coordinates, attributes, styling info, and some information specific to google earth.  It is an open source specification.</a:t>
            </a:r>
          </a:p>
          <a:p>
            <a:endParaRPr lang="en-US" dirty="0"/>
          </a:p>
          <a:p>
            <a:r>
              <a:rPr lang="en-US" dirty="0"/>
              <a:t>&lt;click&gt;</a:t>
            </a:r>
          </a:p>
          <a:p>
            <a:r>
              <a:rPr lang="en-US" dirty="0"/>
              <a:t>GPX is a much simpler format intended to be used with GPS data. It doesn’t include any styling information, but it can include a timestamp for each point which adds a temporal aspect to the data.</a:t>
            </a:r>
          </a:p>
          <a:p>
            <a:endParaRPr lang="en-US" dirty="0"/>
          </a:p>
          <a:p>
            <a:r>
              <a:rPr lang="en-US" dirty="0"/>
              <a:t>We’ll see examples of both KML and GPX in the next slide.</a:t>
            </a:r>
            <a:br>
              <a:rPr lang="en-US" dirty="0"/>
            </a:br>
            <a:br>
              <a:rPr lang="en-US" dirty="0"/>
            </a:br>
            <a:r>
              <a:rPr lang="en-US" dirty="0"/>
              <a:t>&lt;click&gt;</a:t>
            </a:r>
          </a:p>
          <a:p>
            <a:r>
              <a:rPr lang="en-US" dirty="0"/>
              <a:t>But first I wanted to talk about some JSON based formats.  </a:t>
            </a:r>
            <a:r>
              <a:rPr lang="en-US" dirty="0" err="1"/>
              <a:t>geoJSON</a:t>
            </a:r>
            <a:r>
              <a:rPr lang="en-US" dirty="0"/>
              <a:t> is quickly becoming the standard for dealing with geospatial data on the web.  We’ll be exploring </a:t>
            </a:r>
            <a:r>
              <a:rPr lang="en-US" dirty="0" err="1"/>
              <a:t>geoJSON</a:t>
            </a:r>
            <a:r>
              <a:rPr lang="en-US" dirty="0"/>
              <a:t> in depth in the next lecture.</a:t>
            </a:r>
            <a:br>
              <a:rPr lang="en-US" dirty="0"/>
            </a:br>
            <a:endParaRPr lang="en-US" dirty="0"/>
          </a:p>
          <a:p>
            <a:r>
              <a:rPr lang="en-US" dirty="0"/>
              <a:t>&lt;click&gt;</a:t>
            </a:r>
            <a:br>
              <a:rPr lang="en-US" dirty="0"/>
            </a:br>
            <a:r>
              <a:rPr lang="en-US" dirty="0" err="1"/>
              <a:t>topoJSON</a:t>
            </a:r>
            <a:r>
              <a:rPr lang="en-US" dirty="0"/>
              <a:t> is basically an extension to </a:t>
            </a:r>
            <a:r>
              <a:rPr lang="en-US" dirty="0" err="1"/>
              <a:t>geoJSON</a:t>
            </a:r>
            <a:r>
              <a:rPr lang="en-US" dirty="0"/>
              <a:t> that </a:t>
            </a:r>
            <a:r>
              <a:rPr lang="en-US" dirty="0" err="1"/>
              <a:t>encludes</a:t>
            </a:r>
            <a:r>
              <a:rPr lang="en-US" dirty="0"/>
              <a:t> specifications for encoding topology.  We won’t be covering </a:t>
            </a:r>
            <a:r>
              <a:rPr lang="en-US" dirty="0" err="1"/>
              <a:t>topoJSON</a:t>
            </a:r>
            <a:r>
              <a:rPr lang="en-US" dirty="0"/>
              <a:t> in this course but you should know that it exists if you need it.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91</a:t>
            </a:fld>
            <a:endParaRPr lang="en-US"/>
          </a:p>
        </p:txBody>
      </p:sp>
    </p:spTree>
    <p:extLst>
      <p:ext uri="{BB962C8B-B14F-4D97-AF65-F5344CB8AC3E}">
        <p14:creationId xmlns:p14="http://schemas.microsoft.com/office/powerpoint/2010/main" val="4221284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examples of the two XML based geospatial text formats.  GPX on the left is fairly simple.  The </a:t>
            </a:r>
            <a:r>
              <a:rPr lang="en-US" dirty="0" err="1"/>
              <a:t>wpt</a:t>
            </a:r>
            <a:r>
              <a:rPr lang="en-US" dirty="0"/>
              <a:t> or waypoint tag has attributes for the latitude and longitude.  Within the </a:t>
            </a:r>
            <a:r>
              <a:rPr lang="en-US" dirty="0" err="1"/>
              <a:t>wpt</a:t>
            </a:r>
            <a:r>
              <a:rPr lang="en-US" dirty="0"/>
              <a:t> tag are name and comment tags. I think there can also be time and elevation tags as well.  I don’t think you can include custom attributes and I don’t think you can do polygons in GPX but you can code tracks and routes in addition to waypoints.  But you can see that all the tags in XML have an opening and closing tag just like HTML. And that is one of the reasons XML tends to produce larger files than JSON. The </a:t>
            </a:r>
            <a:r>
              <a:rPr lang="en-US" dirty="0" err="1"/>
              <a:t>tagnames</a:t>
            </a:r>
            <a:r>
              <a:rPr lang="en-US" dirty="0"/>
              <a:t> are repeated twice.</a:t>
            </a:r>
            <a:br>
              <a:rPr lang="en-US" dirty="0"/>
            </a:br>
            <a:br>
              <a:rPr lang="en-US" dirty="0"/>
            </a:br>
            <a:r>
              <a:rPr lang="en-US" dirty="0"/>
              <a:t>KML is quite a bit more complex.  You can see it has some styling information.  Here it sets a style for this object. And here the style is defined for Icons, labels, and polygons.</a:t>
            </a:r>
            <a:br>
              <a:rPr lang="en-US" dirty="0"/>
            </a:br>
            <a:r>
              <a:rPr lang="en-US" dirty="0"/>
              <a:t>We also have a point tag with a coordinates tag.  </a:t>
            </a:r>
          </a:p>
          <a:p>
            <a:endParaRPr lang="en-US" dirty="0"/>
          </a:p>
          <a:p>
            <a:r>
              <a:rPr lang="en-US" dirty="0"/>
              <a:t>We won’t get too deep into the weeds with this.  I just wanted you to see that both of these are tag based formats similar to HTML, that define geographic data, just in different ways. And I wanted you to see that these are text based formats that you could </a:t>
            </a:r>
            <a:r>
              <a:rPr lang="en-US" dirty="0" err="1"/>
              <a:t>open,read</a:t>
            </a:r>
            <a:r>
              <a:rPr lang="en-US" dirty="0"/>
              <a:t>, and modify in any text editor if you needed to. And if you were an intermediate level programmer you could probably write your own code to read and process this information from a text file.</a:t>
            </a:r>
            <a:br>
              <a:rPr lang="en-US" dirty="0"/>
            </a:br>
            <a:br>
              <a:rPr lang="en-US" dirty="0"/>
            </a:br>
            <a:r>
              <a:rPr lang="en-US" dirty="0"/>
              <a:t>I’m going to stop this lecture here.  In the next lecture I am going to talk about </a:t>
            </a:r>
            <a:r>
              <a:rPr lang="en-US" dirty="0" err="1"/>
              <a:t>geoJSON</a:t>
            </a:r>
            <a:r>
              <a:rPr lang="en-US" dirty="0"/>
              <a:t>.  And we will go deep into the weeds there because most of the examples in this course will utilized </a:t>
            </a:r>
            <a:r>
              <a:rPr lang="en-US" dirty="0" err="1"/>
              <a:t>geoJSON</a:t>
            </a:r>
            <a:r>
              <a:rPr lang="en-US" dirty="0"/>
              <a:t>.  And we will see you then.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92</a:t>
            </a:fld>
            <a:endParaRPr lang="en-US"/>
          </a:p>
        </p:txBody>
      </p:sp>
    </p:spTree>
    <p:extLst>
      <p:ext uri="{BB962C8B-B14F-4D97-AF65-F5344CB8AC3E}">
        <p14:creationId xmlns:p14="http://schemas.microsoft.com/office/powerpoint/2010/main" val="3585842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lecture is going to be about </a:t>
            </a:r>
            <a:r>
              <a:rPr lang="en-US" dirty="0" err="1"/>
              <a:t>geoJSON</a:t>
            </a:r>
            <a:r>
              <a:rPr lang="en-US" dirty="0"/>
              <a:t>, which is fast becoming the standard for using geospatial data on the web. I mentioned previously when we talked about JSON, that there was a specification for storing geospatial data in JSON format and that is exactly what </a:t>
            </a:r>
            <a:r>
              <a:rPr lang="en-US" dirty="0" err="1"/>
              <a:t>geoJSON</a:t>
            </a:r>
            <a:r>
              <a:rPr lang="en-US" dirty="0"/>
              <a:t> is. A specification for creating, identifying, and storing in JavaScript Object Notation.  </a:t>
            </a:r>
          </a:p>
          <a:p>
            <a:endParaRPr lang="en-US" dirty="0"/>
          </a:p>
          <a:p>
            <a:r>
              <a:rPr lang="en-US" dirty="0"/>
              <a:t>&lt;click&gt;And it is a core technology in Leaflet, the mapping Library that we will use.  It can also be used with&lt;click&gt; Google Maps API, &lt;click&gt;the </a:t>
            </a:r>
            <a:r>
              <a:rPr lang="en-US" dirty="0" err="1"/>
              <a:t>OpenLayers</a:t>
            </a:r>
            <a:r>
              <a:rPr lang="en-US" dirty="0"/>
              <a:t> API. &lt;click&gt; I’m not sure about the ESRI </a:t>
            </a:r>
            <a:r>
              <a:rPr lang="en-US" dirty="0" err="1"/>
              <a:t>Javascript</a:t>
            </a:r>
            <a:r>
              <a:rPr lang="en-US" dirty="0"/>
              <a:t> API.  XML seems to be more common in the Microsoft ecosystem and when I learned about the ESRI </a:t>
            </a:r>
            <a:r>
              <a:rPr lang="en-US" dirty="0" err="1"/>
              <a:t>Javascript</a:t>
            </a:r>
            <a:r>
              <a:rPr lang="en-US" dirty="0"/>
              <a:t> API they also used XML, however ESRI seems to have been making an effort to distance itself from Microsoft and I wouldn’t be surprised if they used </a:t>
            </a:r>
            <a:r>
              <a:rPr lang="en-US" dirty="0" err="1"/>
              <a:t>geoJSON</a:t>
            </a:r>
            <a:r>
              <a:rPr lang="en-US" dirty="0"/>
              <a:t> now as well. Maybe one of you know and can let us know.</a:t>
            </a:r>
          </a:p>
          <a:p>
            <a:endParaRPr lang="en-US" dirty="0"/>
          </a:p>
          <a:p>
            <a:r>
              <a:rPr lang="en-US" dirty="0"/>
              <a:t>&lt;Click&gt; QGIS can also read </a:t>
            </a:r>
            <a:r>
              <a:rPr lang="en-US" dirty="0" err="1"/>
              <a:t>geoJSON</a:t>
            </a:r>
            <a:r>
              <a:rPr lang="en-US" dirty="0"/>
              <a:t> and save any type of data that it can read in </a:t>
            </a:r>
            <a:r>
              <a:rPr lang="en-US" dirty="0" err="1"/>
              <a:t>geoJSON</a:t>
            </a:r>
            <a:r>
              <a:rPr lang="en-US" dirty="0"/>
              <a:t> format.  &lt;click&gt;Also </a:t>
            </a:r>
            <a:r>
              <a:rPr lang="en-US" dirty="0" err="1"/>
              <a:t>PostGIS</a:t>
            </a:r>
            <a:r>
              <a:rPr lang="en-US" dirty="0"/>
              <a:t> has built in functions that can output its binary data into </a:t>
            </a:r>
            <a:r>
              <a:rPr lang="en-US" dirty="0" err="1"/>
              <a:t>geoJSON</a:t>
            </a:r>
            <a:r>
              <a:rPr lang="en-US" dirty="0"/>
              <a:t> format.  And these two things are going to be very helpful to us throughout this course.</a:t>
            </a:r>
          </a:p>
          <a:p>
            <a:endParaRPr lang="en-US" dirty="0"/>
          </a:p>
          <a:p>
            <a:r>
              <a:rPr lang="en-US" dirty="0"/>
              <a:t>&lt;click&gt;Turf.js also can perform spatial analysis on data stored in </a:t>
            </a:r>
            <a:r>
              <a:rPr lang="en-US" dirty="0" err="1"/>
              <a:t>geoJSON</a:t>
            </a:r>
            <a:r>
              <a:rPr lang="en-US" dirty="0"/>
              <a:t> format, and because turf.js is </a:t>
            </a:r>
            <a:r>
              <a:rPr lang="en-US" dirty="0" err="1"/>
              <a:t>javascript</a:t>
            </a:r>
            <a:r>
              <a:rPr lang="en-US" dirty="0"/>
              <a:t>, this spatial analysis can be done right in the client.</a:t>
            </a:r>
          </a:p>
          <a:p>
            <a:endParaRPr lang="en-US" dirty="0"/>
          </a:p>
          <a:p>
            <a:r>
              <a:rPr lang="en-US" dirty="0"/>
              <a:t>&lt;click&gt; Also PHP and most other server side languages have the ability to read and encode JSON so it can be processed in server side scripts as well as JavaScript.</a:t>
            </a:r>
          </a:p>
          <a:p>
            <a:endParaRPr lang="en-US" dirty="0"/>
          </a:p>
          <a:p>
            <a:r>
              <a:rPr lang="en-US" dirty="0"/>
              <a:t>&lt;click&gt; Finally, we mentioned that </a:t>
            </a:r>
            <a:r>
              <a:rPr lang="en-US" dirty="0" err="1"/>
              <a:t>noSQL</a:t>
            </a:r>
            <a:r>
              <a:rPr lang="en-US" dirty="0"/>
              <a:t> databases store data in a JSON like format so it is smooth transition from </a:t>
            </a:r>
            <a:r>
              <a:rPr lang="en-US" dirty="0" err="1"/>
              <a:t>geoJSON</a:t>
            </a:r>
            <a:r>
              <a:rPr lang="en-US" dirty="0"/>
              <a:t> to a NO SQL database. And even SQL databases can store </a:t>
            </a:r>
            <a:r>
              <a:rPr lang="en-US" dirty="0" err="1"/>
              <a:t>geoJSON</a:t>
            </a:r>
            <a:r>
              <a:rPr lang="en-US" dirty="0"/>
              <a:t> because it is text.  So even a non-spatially enabled database can store </a:t>
            </a:r>
            <a:r>
              <a:rPr lang="en-US" dirty="0" err="1"/>
              <a:t>geoJSON</a:t>
            </a:r>
            <a:r>
              <a:rPr lang="en-US" dirty="0"/>
              <a:t> as text and pass it to a mapping API to be displayed on a map.</a:t>
            </a:r>
          </a:p>
          <a:p>
            <a:endParaRPr lang="en-US" dirty="0"/>
          </a:p>
          <a:p>
            <a:r>
              <a:rPr lang="en-US" dirty="0"/>
              <a:t>So hopefully you’re getting the picture that </a:t>
            </a:r>
            <a:r>
              <a:rPr lang="en-US" dirty="0" err="1"/>
              <a:t>geoJSON</a:t>
            </a:r>
            <a:r>
              <a:rPr lang="en-US" dirty="0"/>
              <a:t> is one format that we can read in all of the open source software packages that we’ve mentioned, and that makes it very useful. Most importantly since we know how to deal with objects and arrays and JSON in JavaScript, it’s no mystery for us to read and process </a:t>
            </a:r>
            <a:r>
              <a:rPr lang="en-US" dirty="0" err="1"/>
              <a:t>geoJSON</a:t>
            </a:r>
            <a:r>
              <a:rPr lang="en-US" dirty="0"/>
              <a:t> data in whatever manner we want. Its nothing we haven’t seen before.</a:t>
            </a:r>
            <a:br>
              <a:rPr lang="en-US" dirty="0"/>
            </a:br>
            <a:br>
              <a:rPr lang="en-US" dirty="0"/>
            </a:br>
            <a:r>
              <a:rPr lang="en-US" dirty="0"/>
              <a:t>With that I hope you’re convinced that its worth spending a bit of time on because we are about to jump deep into the </a:t>
            </a:r>
            <a:r>
              <a:rPr lang="en-US" dirty="0" err="1"/>
              <a:t>geoJSON</a:t>
            </a:r>
            <a:r>
              <a:rPr lang="en-US" dirty="0"/>
              <a:t> weed patch.</a:t>
            </a:r>
          </a:p>
        </p:txBody>
      </p:sp>
      <p:sp>
        <p:nvSpPr>
          <p:cNvPr id="4" name="Slide Number Placeholder 3"/>
          <p:cNvSpPr>
            <a:spLocks noGrp="1"/>
          </p:cNvSpPr>
          <p:nvPr>
            <p:ph type="sldNum" sz="quarter" idx="10"/>
          </p:nvPr>
        </p:nvSpPr>
        <p:spPr/>
        <p:txBody>
          <a:bodyPr/>
          <a:lstStyle/>
          <a:p>
            <a:fld id="{BB85BC90-5713-4429-9969-706ED764BD87}" type="slidenum">
              <a:rPr lang="en-US" smtClean="0"/>
              <a:t>93</a:t>
            </a:fld>
            <a:endParaRPr lang="en-US"/>
          </a:p>
        </p:txBody>
      </p:sp>
    </p:spTree>
    <p:extLst>
      <p:ext uri="{BB962C8B-B14F-4D97-AF65-F5344CB8AC3E}">
        <p14:creationId xmlns:p14="http://schemas.microsoft.com/office/powerpoint/2010/main" val="33440580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type of geospatial geometry is the point. A point is just a single set of coordinates. X, Y, and possibly Z. </a:t>
            </a:r>
          </a:p>
          <a:p>
            <a:endParaRPr lang="en-US" dirty="0"/>
          </a:p>
          <a:p>
            <a:r>
              <a:rPr lang="en-US" dirty="0"/>
              <a:t>All </a:t>
            </a:r>
            <a:r>
              <a:rPr lang="en-US" dirty="0" err="1"/>
              <a:t>geoJSON</a:t>
            </a:r>
            <a:r>
              <a:rPr lang="en-US" dirty="0"/>
              <a:t> geometries consist of at least a &lt;click&gt; type property and a &lt;click&gt; coordinates property. For points, the coordinates property contains an array of coordinates. In this case -108.5 and 33.7. There could also be an elevation as well.  We know how to access the coordinates in </a:t>
            </a:r>
            <a:r>
              <a:rPr lang="en-US" dirty="0" err="1"/>
              <a:t>javascript</a:t>
            </a:r>
            <a:r>
              <a:rPr lang="en-US" dirty="0"/>
              <a:t> because its just standard </a:t>
            </a:r>
            <a:r>
              <a:rPr lang="en-US" dirty="0" err="1"/>
              <a:t>javascript</a:t>
            </a:r>
            <a:r>
              <a:rPr lang="en-US" dirty="0"/>
              <a:t> object with a standard </a:t>
            </a:r>
            <a:r>
              <a:rPr lang="en-US" dirty="0" err="1"/>
              <a:t>javascript</a:t>
            </a:r>
            <a:r>
              <a:rPr lang="en-US" dirty="0"/>
              <a:t> array.</a:t>
            </a:r>
          </a:p>
          <a:p>
            <a:endParaRPr lang="en-US" dirty="0"/>
          </a:p>
          <a:p>
            <a:r>
              <a:rPr lang="en-US" dirty="0"/>
              <a:t>All </a:t>
            </a:r>
            <a:r>
              <a:rPr lang="en-US" dirty="0" err="1"/>
              <a:t>geoJSON</a:t>
            </a:r>
            <a:r>
              <a:rPr lang="en-US" dirty="0"/>
              <a:t> geometry types also have a Multi form. &lt;click&gt; So in addition to point there is a multipoint type.  The multipoint can contain several points in the same geometry. &lt;click&gt; So the coordinates property in a multipoint object is a two dimensional array. Or an array of arrays. Each of the different colors represent an array that is an element of the main array. So the main array has three elements and each of those elements is an array of coordinates with two elements each. So coordinates[1][0] = -108.4  What would coordinates[0][1] be????  You can pause this lecture and think about it for a bit if you want because I’m only going to pause about 5 seconds.  Coordinates[0][1] is the second element of the first array. The first array is in red. And the second element of that array is??????  33.7.  What about coordinates 2, 0 and coordinates 0,2? Go ahead and pause this video and think about it a bit. OK coordinates 2,0 is the first element of the third element. The third element is the green one and so the first element of the third element is -108.6?</a:t>
            </a:r>
            <a:br>
              <a:rPr lang="en-US" dirty="0"/>
            </a:br>
            <a:br>
              <a:rPr lang="en-US" dirty="0"/>
            </a:br>
            <a:r>
              <a:rPr lang="en-US" dirty="0"/>
              <a:t>What about coordinates 0,2?  OK, this was a trick question, but I didn’t do this to confuse you. Rather I wanted to see if you really understood what was happening here. Its very important that you understand this because we are soon going to be talking about 3 dimensional arrays and even four and five dimensional arrays.  So if you don’t understand two dimensional arrays </a:t>
            </a:r>
            <a:r>
              <a:rPr lang="en-US" dirty="0" err="1"/>
              <a:t>yoou’re</a:t>
            </a:r>
            <a:r>
              <a:rPr lang="en-US" dirty="0"/>
              <a:t> probably going to have some problems. </a:t>
            </a:r>
            <a:br>
              <a:rPr lang="en-US" dirty="0"/>
            </a:br>
            <a:br>
              <a:rPr lang="en-US" dirty="0"/>
            </a:br>
            <a:r>
              <a:rPr lang="en-US" dirty="0"/>
              <a:t>I think </a:t>
            </a:r>
            <a:r>
              <a:rPr lang="en-US" dirty="0" err="1"/>
              <a:t>multipoints</a:t>
            </a:r>
            <a:r>
              <a:rPr lang="en-US" dirty="0"/>
              <a:t> are available as a geometry type in ESRI software but they are not often used.  However its an important concept to understand. Three different points are three unique features and each can have their own attributes. But a multipoint object with an array of three points is a single feature and can only have a single set of attributes.  I think this will be more clear after we talk about lines and polygons.</a:t>
            </a:r>
          </a:p>
        </p:txBody>
      </p:sp>
      <p:sp>
        <p:nvSpPr>
          <p:cNvPr id="4" name="Slide Number Placeholder 3"/>
          <p:cNvSpPr>
            <a:spLocks noGrp="1"/>
          </p:cNvSpPr>
          <p:nvPr>
            <p:ph type="sldNum" sz="quarter" idx="10"/>
          </p:nvPr>
        </p:nvSpPr>
        <p:spPr/>
        <p:txBody>
          <a:bodyPr/>
          <a:lstStyle/>
          <a:p>
            <a:fld id="{BB85BC90-5713-4429-9969-706ED764BD87}" type="slidenum">
              <a:rPr lang="en-US" smtClean="0"/>
              <a:t>94</a:t>
            </a:fld>
            <a:endParaRPr lang="en-US"/>
          </a:p>
        </p:txBody>
      </p:sp>
    </p:spTree>
    <p:extLst>
      <p:ext uri="{BB962C8B-B14F-4D97-AF65-F5344CB8AC3E}">
        <p14:creationId xmlns:p14="http://schemas.microsoft.com/office/powerpoint/2010/main" val="370094279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line in </a:t>
            </a:r>
            <a:r>
              <a:rPr lang="en-US" dirty="0" err="1"/>
              <a:t>geoJSON</a:t>
            </a:r>
            <a:r>
              <a:rPr lang="en-US" dirty="0"/>
              <a:t> has a type of </a:t>
            </a:r>
            <a:r>
              <a:rPr lang="en-US" dirty="0" err="1"/>
              <a:t>LineString</a:t>
            </a:r>
            <a:r>
              <a:rPr lang="en-US" dirty="0"/>
              <a:t> and contains a single line.  The syntax for the geometry property is the same as for a multipoint in that it is an array of point coordinates, however because the type is </a:t>
            </a:r>
            <a:r>
              <a:rPr lang="en-US" dirty="0" err="1"/>
              <a:t>LineString</a:t>
            </a:r>
            <a:r>
              <a:rPr lang="en-US" dirty="0"/>
              <a:t> the points are </a:t>
            </a:r>
            <a:r>
              <a:rPr lang="en-US" dirty="0" err="1"/>
              <a:t>interpereted</a:t>
            </a:r>
            <a:r>
              <a:rPr lang="en-US" dirty="0"/>
              <a:t> as a vertices for a line rather than three separate </a:t>
            </a:r>
            <a:r>
              <a:rPr lang="en-US" dirty="0" err="1"/>
              <a:t>disjunct</a:t>
            </a:r>
            <a:r>
              <a:rPr lang="en-US" dirty="0"/>
              <a:t> points.  In other words, the points are connected. A </a:t>
            </a:r>
            <a:r>
              <a:rPr lang="en-US" dirty="0" err="1"/>
              <a:t>LineString</a:t>
            </a:r>
            <a:r>
              <a:rPr lang="en-US" dirty="0"/>
              <a:t> in </a:t>
            </a:r>
            <a:r>
              <a:rPr lang="en-US" dirty="0" err="1"/>
              <a:t>geoJSON</a:t>
            </a:r>
            <a:r>
              <a:rPr lang="en-US" dirty="0"/>
              <a:t> is analogous to a path in the ESRI ecosystem.</a:t>
            </a:r>
          </a:p>
          <a:p>
            <a:endParaRPr lang="en-US" dirty="0"/>
          </a:p>
          <a:p>
            <a:r>
              <a:rPr lang="en-US" dirty="0"/>
              <a:t>A </a:t>
            </a:r>
            <a:r>
              <a:rPr lang="en-US" dirty="0" err="1"/>
              <a:t>multiLineString</a:t>
            </a:r>
            <a:r>
              <a:rPr lang="en-US" dirty="0"/>
              <a:t> in </a:t>
            </a:r>
            <a:r>
              <a:rPr lang="en-US" dirty="0" err="1"/>
              <a:t>geoJSON</a:t>
            </a:r>
            <a:r>
              <a:rPr lang="en-US" dirty="0"/>
              <a:t> is what we call, in the ESRI world, a polyline.  It might be a single line but it might also include multiple lines with a single feature.  It is essentially an array of </a:t>
            </a:r>
            <a:r>
              <a:rPr lang="en-US" dirty="0" err="1"/>
              <a:t>linestrings</a:t>
            </a:r>
            <a:r>
              <a:rPr lang="en-US" dirty="0"/>
              <a:t>.  Which makes it a three dimensional array.  The text in blue is the second </a:t>
            </a:r>
            <a:r>
              <a:rPr lang="en-US" dirty="0" err="1"/>
              <a:t>linestring</a:t>
            </a:r>
            <a:r>
              <a:rPr lang="en-US" dirty="0"/>
              <a:t> in this </a:t>
            </a:r>
            <a:r>
              <a:rPr lang="en-US" dirty="0" err="1"/>
              <a:t>multilinestring</a:t>
            </a:r>
            <a:r>
              <a:rPr lang="en-US" dirty="0"/>
              <a:t> and it is made up of three vertices, each of which has two coordinates.  Clear as mud????  </a:t>
            </a:r>
          </a:p>
        </p:txBody>
      </p:sp>
      <p:sp>
        <p:nvSpPr>
          <p:cNvPr id="4" name="Slide Number Placeholder 3"/>
          <p:cNvSpPr>
            <a:spLocks noGrp="1"/>
          </p:cNvSpPr>
          <p:nvPr>
            <p:ph type="sldNum" sz="quarter" idx="10"/>
          </p:nvPr>
        </p:nvSpPr>
        <p:spPr/>
        <p:txBody>
          <a:bodyPr/>
          <a:lstStyle/>
          <a:p>
            <a:fld id="{BB85BC90-5713-4429-9969-706ED764BD87}" type="slidenum">
              <a:rPr lang="en-US" smtClean="0"/>
              <a:t>95</a:t>
            </a:fld>
            <a:endParaRPr lang="en-US"/>
          </a:p>
        </p:txBody>
      </p:sp>
    </p:spTree>
    <p:extLst>
      <p:ext uri="{BB962C8B-B14F-4D97-AF65-F5344CB8AC3E}">
        <p14:creationId xmlns:p14="http://schemas.microsoft.com/office/powerpoint/2010/main" val="23688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today</a:t>
            </a:r>
            <a:r>
              <a:rPr lang="en-US" baseline="0" dirty="0"/>
              <a:t> we are going to dig into how we can access the DOM from within </a:t>
            </a:r>
            <a:r>
              <a:rPr lang="en-US" baseline="0" dirty="0" err="1"/>
              <a:t>javascript</a:t>
            </a:r>
            <a:r>
              <a:rPr lang="en-US" baseline="0" dirty="0"/>
              <a:t>. And its really quite easy, in concept, however don’t get </a:t>
            </a:r>
            <a:r>
              <a:rPr lang="en-US" baseline="0" dirty="0" err="1"/>
              <a:t>get</a:t>
            </a:r>
            <a:r>
              <a:rPr lang="en-US" baseline="0" dirty="0"/>
              <a:t> caught up too much in the details because it is going to get even easier when we talk about jQuery, and that’s what we’ll be using for most of this course.</a:t>
            </a:r>
            <a:br>
              <a:rPr lang="en-US" baseline="0" dirty="0"/>
            </a:br>
            <a:br>
              <a:rPr lang="en-US" baseline="0" dirty="0"/>
            </a:br>
            <a:r>
              <a:rPr lang="en-US" baseline="0" dirty="0"/>
              <a:t>But I want to show you how its done without </a:t>
            </a:r>
            <a:r>
              <a:rPr lang="en-US" baseline="0" dirty="0" err="1"/>
              <a:t>JQuery</a:t>
            </a:r>
            <a:r>
              <a:rPr lang="en-US" baseline="0" dirty="0"/>
              <a:t>, so that you’ll understand what is really going on and how </a:t>
            </a:r>
            <a:r>
              <a:rPr lang="en-US" baseline="0" dirty="0" err="1"/>
              <a:t>JQuery</a:t>
            </a:r>
            <a:r>
              <a:rPr lang="en-US" baseline="0" dirty="0"/>
              <a:t> makes our lives easier. </a:t>
            </a:r>
          </a:p>
          <a:p>
            <a:endParaRPr lang="en-US" baseline="0" dirty="0"/>
          </a:p>
          <a:p>
            <a:r>
              <a:rPr lang="en-US" baseline="0" dirty="0"/>
              <a:t>&lt;click&gt; </a:t>
            </a:r>
          </a:p>
          <a:p>
            <a:endParaRPr lang="en-US" baseline="0" dirty="0"/>
          </a:p>
          <a:p>
            <a:r>
              <a:rPr lang="en-US" baseline="0" dirty="0"/>
              <a:t>Every browser makes the DOM accessible through what is known as the document object.</a:t>
            </a:r>
          </a:p>
          <a:p>
            <a:endParaRPr lang="en-US" baseline="0" dirty="0"/>
          </a:p>
          <a:p>
            <a:r>
              <a:rPr lang="en-US" baseline="0" dirty="0"/>
              <a:t>&lt;click&gt;</a:t>
            </a:r>
          </a:p>
          <a:p>
            <a:endParaRPr lang="en-US" baseline="0" dirty="0"/>
          </a:p>
          <a:p>
            <a:r>
              <a:rPr lang="en-US" baseline="0" dirty="0"/>
              <a:t>The document object is available to all </a:t>
            </a:r>
            <a:r>
              <a:rPr lang="en-US" baseline="0" dirty="0" err="1"/>
              <a:t>javascript</a:t>
            </a:r>
            <a:r>
              <a:rPr lang="en-US" baseline="0" dirty="0"/>
              <a:t> code in the browser by default.</a:t>
            </a:r>
          </a:p>
          <a:p>
            <a:endParaRPr lang="en-US" baseline="0" dirty="0"/>
          </a:p>
          <a:p>
            <a:r>
              <a:rPr lang="en-US" baseline="0" dirty="0"/>
              <a:t>And I say in the browser because if you are writing </a:t>
            </a:r>
            <a:r>
              <a:rPr lang="en-US" baseline="0" dirty="0" err="1"/>
              <a:t>Javascript</a:t>
            </a:r>
            <a:r>
              <a:rPr lang="en-US" baseline="0" dirty="0"/>
              <a:t> outside the </a:t>
            </a:r>
            <a:r>
              <a:rPr lang="en-US" baseline="0" dirty="0" err="1"/>
              <a:t>brower</a:t>
            </a:r>
            <a:r>
              <a:rPr lang="en-US" baseline="0" dirty="0"/>
              <a:t>, for instance on the server with NODE.js you won’t have the document object available.  That’s because the DOM is part of the browser, not actually an inherent part of JavaScript itself. That’s an important conceptual point to understand but since this course is about client side programming for web applications, for our purposes the document object will always be available to us.</a:t>
            </a:r>
          </a:p>
          <a:p>
            <a:endParaRPr lang="en-US" baseline="0" dirty="0"/>
          </a:p>
          <a:p>
            <a:r>
              <a:rPr lang="en-US" baseline="0" dirty="0"/>
              <a:t>&lt;click&gt;</a:t>
            </a:r>
          </a:p>
          <a:p>
            <a:endParaRPr lang="en-US" baseline="0" dirty="0"/>
          </a:p>
          <a:p>
            <a:r>
              <a:rPr lang="en-US" baseline="0" dirty="0"/>
              <a:t>If you remember from the previous section, every web page has a head section and a body section inside an enclosing set of HTML tags.</a:t>
            </a:r>
          </a:p>
          <a:p>
            <a:endParaRPr lang="en-US" baseline="0" dirty="0"/>
          </a:p>
          <a:p>
            <a:r>
              <a:rPr lang="en-US" baseline="0" dirty="0"/>
              <a:t>&lt;Go to the next page&gt;</a:t>
            </a:r>
          </a:p>
          <a:p>
            <a:endParaRPr lang="en-US" baseline="0" dirty="0"/>
          </a:p>
          <a:p>
            <a:r>
              <a:rPr lang="en-US" baseline="0" dirty="0"/>
              <a:t>This is represented in this conceptual diagram by the head and body elements inside the HTML element. And the HTML element is actually what we call the document object in the browser.</a:t>
            </a:r>
          </a:p>
          <a:p>
            <a:endParaRPr lang="en-US" baseline="0" dirty="0"/>
          </a:p>
          <a:p>
            <a:r>
              <a:rPr lang="en-US" baseline="0" dirty="0"/>
              <a:t>&lt;GO BACK TO previous slide&gt;</a:t>
            </a:r>
          </a:p>
          <a:p>
            <a:endParaRPr lang="en-US" baseline="0" dirty="0"/>
          </a:p>
          <a:p>
            <a:r>
              <a:rPr lang="en-US" baseline="0" dirty="0"/>
              <a:t>And we refer to properties of objects using what is known as “dot” notation. So we can reference the document object with the variable name document, that is automatically available to us, and then we can reference the head and body which are properties of the document object using </a:t>
            </a:r>
            <a:r>
              <a:rPr lang="en-US" baseline="0" dirty="0" err="1"/>
              <a:t>document.head</a:t>
            </a:r>
            <a:r>
              <a:rPr lang="en-US" baseline="0" dirty="0"/>
              <a:t> or </a:t>
            </a:r>
            <a:r>
              <a:rPr lang="en-US" baseline="0" dirty="0" err="1"/>
              <a:t>document.body</a:t>
            </a:r>
            <a:r>
              <a:rPr lang="en-US" baseline="0" dirty="0"/>
              <a:t>.   </a:t>
            </a:r>
            <a:br>
              <a:rPr lang="en-US" baseline="0" dirty="0"/>
            </a:br>
            <a:br>
              <a:rPr lang="en-US" baseline="0" dirty="0"/>
            </a:br>
            <a:r>
              <a:rPr lang="en-US" baseline="0" dirty="0"/>
              <a:t>A bit of nomenclature. Remember a property of an object can be just a singe piece of data, a number, or a text, or it can be a array of data, or it can be another object. Its common to refer to a property that holds an object as a child.</a:t>
            </a:r>
          </a:p>
          <a:p>
            <a:endParaRPr lang="en-US" baseline="0" dirty="0"/>
          </a:p>
          <a:p>
            <a:r>
              <a:rPr lang="en-US" baseline="0" dirty="0"/>
              <a:t>&lt;click&gt;</a:t>
            </a:r>
          </a:p>
          <a:p>
            <a:endParaRPr lang="en-US" baseline="0" dirty="0"/>
          </a:p>
          <a:p>
            <a:r>
              <a:rPr lang="en-US" baseline="0" dirty="0"/>
              <a:t>The children property of the body object is an array of objects. It can hold many different HTML elements. In </a:t>
            </a:r>
            <a:r>
              <a:rPr lang="en-US" baseline="0" dirty="0" err="1"/>
              <a:t>javasccript</a:t>
            </a:r>
            <a:r>
              <a:rPr lang="en-US" baseline="0" dirty="0"/>
              <a:t> we use square brackets to indicate an array index and arrays are in </a:t>
            </a:r>
            <a:r>
              <a:rPr lang="en-US" baseline="0" dirty="0" err="1"/>
              <a:t>javascript</a:t>
            </a:r>
            <a:r>
              <a:rPr lang="en-US" baseline="0" dirty="0"/>
              <a:t> are zero based so </a:t>
            </a:r>
            <a:r>
              <a:rPr lang="en-US" baseline="0" dirty="0" err="1"/>
              <a:t>document.body.children</a:t>
            </a:r>
            <a:r>
              <a:rPr lang="en-US" baseline="0" dirty="0"/>
              <a:t> square bracket 2 closing square bracket refers to the third child element of the body. The first child has an index of zero, the second child has an index of 1, and so the child with an index of 2 is the third child.</a:t>
            </a:r>
          </a:p>
          <a:p>
            <a:endParaRPr lang="en-US" baseline="0" dirty="0"/>
          </a:p>
          <a:p>
            <a:r>
              <a:rPr lang="en-US" baseline="0" dirty="0"/>
              <a:t>&lt;click&gt;</a:t>
            </a:r>
          </a:p>
          <a:p>
            <a:endParaRPr lang="en-US" baseline="0" dirty="0"/>
          </a:p>
          <a:p>
            <a:r>
              <a:rPr lang="en-US" baseline="0" dirty="0"/>
              <a:t>And we can continue chaining these objects ad infinitum.  Its easier to red them from right to left.  This snippet of code references the second child of the third of the body.</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48</a:t>
            </a:fld>
            <a:endParaRPr lang="en-US"/>
          </a:p>
        </p:txBody>
      </p:sp>
    </p:spTree>
    <p:extLst>
      <p:ext uri="{BB962C8B-B14F-4D97-AF65-F5344CB8AC3E}">
        <p14:creationId xmlns:p14="http://schemas.microsoft.com/office/powerpoint/2010/main" val="25234244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polygon in </a:t>
            </a:r>
            <a:r>
              <a:rPr lang="en-US" dirty="0" err="1"/>
              <a:t>geoJSON</a:t>
            </a:r>
            <a:r>
              <a:rPr lang="en-US" dirty="0"/>
              <a:t> is composed of a single or multiple lines.  Each of those lines has the same beginning and end, thus it forms a ring.  And in fact is what we would call a ring in the ESRI world. The first ring, shown here in red is always an outer ring. All subsequent rings (in this case only one </a:t>
            </a:r>
            <a:r>
              <a:rPr lang="en-US" dirty="0" err="1"/>
              <a:t>shoen</a:t>
            </a:r>
            <a:r>
              <a:rPr lang="en-US" dirty="0"/>
              <a:t> in blue are interior rings meaning that they delineate holes within the outer ring.  This is how you would create a lake in an island to use the classic example. The island would be the outer ring and the lake would be the inner ring. And there can be as many lakes (inner rings) as necessary, but only one outer ring.</a:t>
            </a:r>
            <a:br>
              <a:rPr lang="en-US" dirty="0"/>
            </a:br>
            <a:br>
              <a:rPr lang="en-US" dirty="0"/>
            </a:br>
            <a:r>
              <a:rPr lang="en-US" dirty="0"/>
              <a:t>A </a:t>
            </a:r>
            <a:r>
              <a:rPr lang="en-US" dirty="0" err="1"/>
              <a:t>multipolygon</a:t>
            </a:r>
            <a:r>
              <a:rPr lang="en-US" dirty="0"/>
              <a:t> in </a:t>
            </a:r>
            <a:r>
              <a:rPr lang="en-US" dirty="0" err="1"/>
              <a:t>geojson</a:t>
            </a:r>
            <a:r>
              <a:rPr lang="en-US" dirty="0"/>
              <a:t>, as you might expect, is an array of polygons.  This makes it a four dimensional array. And just try to understand this conceptually, I admit the overdose of brackets can make your head spin.  In this example there are 2 polygons in this </a:t>
            </a:r>
            <a:r>
              <a:rPr lang="en-US" dirty="0" err="1"/>
              <a:t>multipolygons</a:t>
            </a:r>
            <a:r>
              <a:rPr lang="en-US" dirty="0"/>
              <a:t>. Each polygon is delineated by purple brackets.  The </a:t>
            </a:r>
            <a:r>
              <a:rPr lang="en-US" dirty="0" err="1"/>
              <a:t>frist</a:t>
            </a:r>
            <a:r>
              <a:rPr lang="en-US" dirty="0"/>
              <a:t> polygon is the one that we just looked at in the polygon example. It has 1 outer ring (red) and one inner ring (blue).  The second polygon is the green text. It has only an outer ring and no inner ring.  </a:t>
            </a:r>
          </a:p>
          <a:p>
            <a:endParaRPr lang="en-US" dirty="0"/>
          </a:p>
          <a:p>
            <a:r>
              <a:rPr lang="en-US" dirty="0"/>
              <a:t>A polygon in the </a:t>
            </a:r>
            <a:r>
              <a:rPr lang="en-US" dirty="0" err="1"/>
              <a:t>esri</a:t>
            </a:r>
            <a:r>
              <a:rPr lang="en-US" dirty="0"/>
              <a:t> world has the same structure as a </a:t>
            </a:r>
            <a:r>
              <a:rPr lang="en-US" dirty="0" err="1"/>
              <a:t>multipolygon</a:t>
            </a:r>
            <a:r>
              <a:rPr lang="en-US" dirty="0"/>
              <a:t> in </a:t>
            </a:r>
            <a:r>
              <a:rPr lang="en-US" dirty="0" err="1"/>
              <a:t>geoJSON</a:t>
            </a:r>
            <a:r>
              <a:rPr lang="en-US" dirty="0"/>
              <a:t>. This one has essentially two islands and one of the islands has a lake in it.  But they form the same polygon and have one set of features.  This is how we create states like Michigan (two outer rings) and Utah (one outer ring and one inner ring for the great salt lake.</a:t>
            </a:r>
            <a:br>
              <a:rPr lang="en-US" dirty="0"/>
            </a:br>
            <a:br>
              <a:rPr lang="en-US" dirty="0"/>
            </a:br>
            <a:r>
              <a:rPr lang="en-US" dirty="0"/>
              <a:t>OK, that got a little ugly, but it is an important concept. In fact, </a:t>
            </a:r>
            <a:r>
              <a:rPr lang="en-US" dirty="0" err="1"/>
              <a:t>postGIS</a:t>
            </a:r>
            <a:r>
              <a:rPr lang="en-US" dirty="0"/>
              <a:t> uses the same data structures to define geometry. Points, Lines, and Polygons as single geometries and </a:t>
            </a:r>
            <a:r>
              <a:rPr lang="en-US" dirty="0" err="1"/>
              <a:t>multipoints</a:t>
            </a:r>
            <a:r>
              <a:rPr lang="en-US" dirty="0"/>
              <a:t>, </a:t>
            </a:r>
            <a:r>
              <a:rPr lang="en-US" dirty="0" err="1"/>
              <a:t>multilines</a:t>
            </a:r>
            <a:r>
              <a:rPr lang="en-US" dirty="0"/>
              <a:t>, and </a:t>
            </a:r>
            <a:r>
              <a:rPr lang="en-US" dirty="0" err="1"/>
              <a:t>multipolygons</a:t>
            </a:r>
            <a:r>
              <a:rPr lang="en-US" dirty="0"/>
              <a:t> as arrays of geometries that combine to form a single feature.</a:t>
            </a:r>
          </a:p>
        </p:txBody>
      </p:sp>
      <p:sp>
        <p:nvSpPr>
          <p:cNvPr id="4" name="Slide Number Placeholder 3"/>
          <p:cNvSpPr>
            <a:spLocks noGrp="1"/>
          </p:cNvSpPr>
          <p:nvPr>
            <p:ph type="sldNum" sz="quarter" idx="10"/>
          </p:nvPr>
        </p:nvSpPr>
        <p:spPr/>
        <p:txBody>
          <a:bodyPr/>
          <a:lstStyle/>
          <a:p>
            <a:fld id="{BB85BC90-5713-4429-9969-706ED764BD87}" type="slidenum">
              <a:rPr lang="en-US" smtClean="0"/>
              <a:t>96</a:t>
            </a:fld>
            <a:endParaRPr lang="en-US"/>
          </a:p>
        </p:txBody>
      </p:sp>
    </p:spTree>
    <p:extLst>
      <p:ext uri="{BB962C8B-B14F-4D97-AF65-F5344CB8AC3E}">
        <p14:creationId xmlns:p14="http://schemas.microsoft.com/office/powerpoint/2010/main" val="2919697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hopefully we are clear on geometries. Now lets talk about features. Like all </a:t>
            </a:r>
            <a:r>
              <a:rPr lang="en-US" dirty="0" err="1"/>
              <a:t>geoJSON</a:t>
            </a:r>
            <a:r>
              <a:rPr lang="en-US" dirty="0"/>
              <a:t> objects features have a type property. For features, as you  might guess, the value of the type property is feature. Features are a combination of geometry and attributes, or properties.  So every feature also has geometry property and a properties property (sorry for the redundancy, I didn’t write the specification).  The geometry property contains one of the object properties we talked about previously. In this example a point.  And the properties property contains an object with any number of property value pairs.  These are analogous to attributes in the ESRI world.</a:t>
            </a:r>
            <a:br>
              <a:rPr lang="en-US" dirty="0"/>
            </a:br>
            <a:br>
              <a:rPr lang="en-US" dirty="0"/>
            </a:br>
            <a:r>
              <a:rPr lang="en-US" dirty="0"/>
              <a:t>Finally, you can think of a </a:t>
            </a:r>
            <a:r>
              <a:rPr lang="en-US" dirty="0" err="1"/>
              <a:t>featureCollection</a:t>
            </a:r>
            <a:r>
              <a:rPr lang="en-US" dirty="0"/>
              <a:t> as a multifeatured in the terminology of </a:t>
            </a:r>
            <a:r>
              <a:rPr lang="en-US" dirty="0" err="1"/>
              <a:t>geoJSON</a:t>
            </a:r>
            <a:r>
              <a:rPr lang="en-US" dirty="0"/>
              <a:t>, however, they chose to use the term </a:t>
            </a:r>
            <a:r>
              <a:rPr lang="en-US" dirty="0" err="1"/>
              <a:t>featureCollection</a:t>
            </a:r>
            <a:r>
              <a:rPr lang="en-US" dirty="0"/>
              <a:t>. But a </a:t>
            </a:r>
            <a:r>
              <a:rPr lang="en-US" dirty="0" err="1"/>
              <a:t>featureCollection</a:t>
            </a:r>
            <a:r>
              <a:rPr lang="en-US" dirty="0"/>
              <a:t> is an array of features. In this case the features property of the </a:t>
            </a:r>
            <a:r>
              <a:rPr lang="en-US" dirty="0" err="1"/>
              <a:t>featureCollection</a:t>
            </a:r>
            <a:r>
              <a:rPr lang="en-US" dirty="0"/>
              <a:t> object holds an array containing two features. One on purple and the other in blue.  </a:t>
            </a:r>
          </a:p>
          <a:p>
            <a:endParaRPr lang="en-US" dirty="0"/>
          </a:p>
          <a:p>
            <a:r>
              <a:rPr lang="en-US" dirty="0"/>
              <a:t>In this case they are the same geometry type and properties, as is often the case. Especially if you get the </a:t>
            </a:r>
            <a:r>
              <a:rPr lang="en-US" dirty="0" err="1"/>
              <a:t>geoJSON</a:t>
            </a:r>
            <a:r>
              <a:rPr lang="en-US" dirty="0"/>
              <a:t> by converting a shapefile or geodatabase </a:t>
            </a:r>
            <a:r>
              <a:rPr lang="en-US" dirty="0" err="1"/>
              <a:t>featureclass</a:t>
            </a:r>
            <a:r>
              <a:rPr lang="en-US" dirty="0"/>
              <a:t>.  But there is nothing in the </a:t>
            </a:r>
            <a:r>
              <a:rPr lang="en-US" dirty="0" err="1"/>
              <a:t>geoJSON</a:t>
            </a:r>
            <a:r>
              <a:rPr lang="en-US" dirty="0"/>
              <a:t> specification that requires this. There is no reason that a feature collection couldn’t include a combination of points, lines, and polygons with very different attributes.  This may sound confusing but it also provides for a lot of potential flexibility.</a:t>
            </a:r>
            <a:br>
              <a:rPr lang="en-US" dirty="0"/>
            </a:br>
            <a:br>
              <a:rPr lang="en-US" dirty="0"/>
            </a:br>
            <a:r>
              <a:rPr lang="en-US" dirty="0"/>
              <a:t>An important thing to understand is that all </a:t>
            </a:r>
            <a:r>
              <a:rPr lang="en-US" dirty="0" err="1"/>
              <a:t>geoJSON</a:t>
            </a:r>
            <a:r>
              <a:rPr lang="en-US" dirty="0"/>
              <a:t> objects have a type property.  If you know an object is </a:t>
            </a:r>
            <a:r>
              <a:rPr lang="en-US" dirty="0" err="1"/>
              <a:t>geoJSON</a:t>
            </a:r>
            <a:r>
              <a:rPr lang="en-US" dirty="0"/>
              <a:t> all you have to do is read its type property and that will tell you everything you need to know about how to read its data.  If it’s a feature collection you know there will be a features property holding an array of features.</a:t>
            </a:r>
            <a:br>
              <a:rPr lang="en-US" dirty="0"/>
            </a:br>
            <a:br>
              <a:rPr lang="en-US" dirty="0"/>
            </a:br>
            <a:r>
              <a:rPr lang="en-US" dirty="0"/>
              <a:t>If it’s a feature you know that there will be geometry and properties </a:t>
            </a:r>
            <a:r>
              <a:rPr lang="en-US" dirty="0" err="1"/>
              <a:t>properties</a:t>
            </a:r>
            <a:r>
              <a:rPr lang="en-US" dirty="0"/>
              <a:t> and how to read them. If it’s a point or line, you know there will be a coordinates property and exactly how the arrays are structured.  So its pretty easy to conceive of the ability to include different geometries in the same </a:t>
            </a:r>
            <a:r>
              <a:rPr lang="en-US" dirty="0" err="1"/>
              <a:t>featureclass</a:t>
            </a:r>
            <a:r>
              <a:rPr lang="en-US" dirty="0"/>
              <a:t>. You aren’t restricted to a rigid table based structure like you are with most geospatial data types. For instance you could model a pipeline with both lines for the pipeline part and points for different connectors and valves, all in the same feature class.</a:t>
            </a:r>
          </a:p>
        </p:txBody>
      </p:sp>
      <p:sp>
        <p:nvSpPr>
          <p:cNvPr id="4" name="Slide Number Placeholder 3"/>
          <p:cNvSpPr>
            <a:spLocks noGrp="1"/>
          </p:cNvSpPr>
          <p:nvPr>
            <p:ph type="sldNum" sz="quarter" idx="10"/>
          </p:nvPr>
        </p:nvSpPr>
        <p:spPr/>
        <p:txBody>
          <a:bodyPr/>
          <a:lstStyle/>
          <a:p>
            <a:fld id="{BB85BC90-5713-4429-9969-706ED764BD87}" type="slidenum">
              <a:rPr lang="en-US" smtClean="0"/>
              <a:t>97</a:t>
            </a:fld>
            <a:endParaRPr lang="en-US"/>
          </a:p>
        </p:txBody>
      </p:sp>
    </p:spTree>
    <p:extLst>
      <p:ext uri="{BB962C8B-B14F-4D97-AF65-F5344CB8AC3E}">
        <p14:creationId xmlns:p14="http://schemas.microsoft.com/office/powerpoint/2010/main" val="1179008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simple </a:t>
            </a:r>
            <a:r>
              <a:rPr lang="en-US" dirty="0" err="1"/>
              <a:t>geojson</a:t>
            </a:r>
            <a:r>
              <a:rPr lang="en-US" dirty="0"/>
              <a:t> feature class. It contains one feature with a multipoint geometry.</a:t>
            </a:r>
          </a:p>
          <a:p>
            <a:endParaRPr lang="en-US" dirty="0"/>
          </a:p>
          <a:p>
            <a:r>
              <a:rPr lang="en-US" dirty="0"/>
              <a:t>How would you reference the population property?  </a:t>
            </a:r>
            <a:br>
              <a:rPr lang="en-US" dirty="0"/>
            </a:br>
            <a:br>
              <a:rPr lang="en-US" dirty="0"/>
            </a:br>
            <a:r>
              <a:rPr lang="en-US" dirty="0" err="1"/>
              <a:t>county.features</a:t>
            </a:r>
            <a:r>
              <a:rPr lang="en-US" dirty="0"/>
              <a:t>[0].</a:t>
            </a:r>
            <a:r>
              <a:rPr lang="en-US" dirty="0" err="1"/>
              <a:t>properties.population</a:t>
            </a:r>
            <a:endParaRPr lang="en-US" dirty="0"/>
          </a:p>
          <a:p>
            <a:endParaRPr lang="en-US" dirty="0"/>
          </a:p>
          <a:p>
            <a:r>
              <a:rPr lang="en-US" dirty="0"/>
              <a:t>How would you reference the latitude?</a:t>
            </a:r>
          </a:p>
          <a:p>
            <a:endParaRPr lang="en-US" dirty="0"/>
          </a:p>
          <a:p>
            <a:r>
              <a:rPr lang="en-US" dirty="0" err="1"/>
              <a:t>county.features</a:t>
            </a:r>
            <a:r>
              <a:rPr lang="en-US" dirty="0"/>
              <a:t>[0].</a:t>
            </a:r>
            <a:r>
              <a:rPr lang="en-US" dirty="0" err="1"/>
              <a:t>geometry.coordinates</a:t>
            </a:r>
            <a:r>
              <a:rPr lang="en-US" dirty="0"/>
              <a:t>[0][1]</a:t>
            </a:r>
          </a:p>
        </p:txBody>
      </p:sp>
      <p:sp>
        <p:nvSpPr>
          <p:cNvPr id="4" name="Slide Number Placeholder 3"/>
          <p:cNvSpPr>
            <a:spLocks noGrp="1"/>
          </p:cNvSpPr>
          <p:nvPr>
            <p:ph type="sldNum" sz="quarter" idx="10"/>
          </p:nvPr>
        </p:nvSpPr>
        <p:spPr/>
        <p:txBody>
          <a:bodyPr/>
          <a:lstStyle/>
          <a:p>
            <a:fld id="{BB85BC90-5713-4429-9969-706ED764BD87}" type="slidenum">
              <a:rPr lang="en-US" smtClean="0"/>
              <a:t>98</a:t>
            </a:fld>
            <a:endParaRPr lang="en-US"/>
          </a:p>
        </p:txBody>
      </p:sp>
    </p:spTree>
    <p:extLst>
      <p:ext uri="{BB962C8B-B14F-4D97-AF65-F5344CB8AC3E}">
        <p14:creationId xmlns:p14="http://schemas.microsoft.com/office/powerpoint/2010/main" val="34973807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talk about the different mapping libraries or API’s that are in common use on the web and what we can do with them. We’ve mentioned four of them, there are others but these are the most commonly used one and we’ll go into more detail about them today. And then we’ll discuss generally what you can do with them in terms of GIS, and then more specifically what you can do just on the client and what you need a database server.</a:t>
            </a:r>
          </a:p>
          <a:p>
            <a:endParaRPr lang="en-US" dirty="0"/>
          </a:p>
          <a:p>
            <a:r>
              <a:rPr lang="en-US" dirty="0"/>
              <a:t>&lt;click&gt;</a:t>
            </a:r>
          </a:p>
          <a:p>
            <a:r>
              <a:rPr lang="en-US" dirty="0"/>
              <a:t>The first one we’ll talk about is the Google Maps API.  &lt;click&gt;Google maps is very familiar to most people so they already know how to use it and are comfortable with it. &lt;click&gt;It also has the ability to do perspective views, meaning views from an oblique angle rather than planimetric views from directly overhead. And It can do </a:t>
            </a:r>
            <a:r>
              <a:rPr lang="en-US" dirty="0" err="1"/>
              <a:t>streetview</a:t>
            </a:r>
            <a:r>
              <a:rPr lang="en-US" dirty="0"/>
              <a:t> which is, I believe, unique to Google Maps. &lt;click&gt;Google maps is a proprietary API, however, &lt;click&gt;and you are limited to the background maps that google provides.  But you can add a </a:t>
            </a:r>
            <a:r>
              <a:rPr lang="en-US" dirty="0" err="1"/>
              <a:t>geoJSON</a:t>
            </a:r>
            <a:r>
              <a:rPr lang="en-US" dirty="0"/>
              <a:t> data layer.  If your application has a significant navigation element and you want perspective and street views, you may want to consider using the google Maps API.  A word of warning, I’ve found the API key system confusing.  Like many google products it is free to use and play around with but if it gets used a lot there are fees.  I’ve found it quite difficult to predict when you will need to </a:t>
            </a:r>
            <a:r>
              <a:rPr lang="en-US" dirty="0" err="1"/>
              <a:t>ppay</a:t>
            </a:r>
            <a:r>
              <a:rPr lang="en-US" dirty="0"/>
              <a:t> and what the costs will be.</a:t>
            </a:r>
            <a:br>
              <a:rPr lang="en-US" dirty="0"/>
            </a:br>
            <a:endParaRPr lang="en-US" dirty="0"/>
          </a:p>
          <a:p>
            <a:r>
              <a:rPr lang="en-US" dirty="0"/>
              <a:t>&lt;click&gt;</a:t>
            </a:r>
            <a:br>
              <a:rPr lang="en-US" dirty="0"/>
            </a:br>
            <a:r>
              <a:rPr lang="en-US" dirty="0"/>
              <a:t>Leaflet is a very popular mapping APIs.  &lt;click&gt;It is open source so you will never have to pay for it.  &lt;click&gt;It has a very small footprint, meaning the core code base is very small.  7,000 lines of code compared to over 200,000 lines of code in open layers and the ESRI </a:t>
            </a:r>
            <a:r>
              <a:rPr lang="en-US" dirty="0" err="1"/>
              <a:t>Javascript</a:t>
            </a:r>
            <a:r>
              <a:rPr lang="en-US" dirty="0"/>
              <a:t> API.  This means it is quicker to load but will have fewer features. &lt;click&gt;It has a newer codebase which takes advantage of some of the newer features of HTML 5.  &lt;click&gt;It is considered to be easier to use than open layers. &lt;click&gt;The disadvantage is that it is more limited in scope than open layers or the ESRI </a:t>
            </a:r>
            <a:r>
              <a:rPr lang="en-US" dirty="0" err="1"/>
              <a:t>javascript</a:t>
            </a:r>
            <a:r>
              <a:rPr lang="en-US" dirty="0"/>
              <a:t> API, however there are many third-party plug-ins that provide much of the functionality that is missing from the core library.  Nevertheless leaflet can handle the mapping needs for the majority of web map applications.</a:t>
            </a:r>
          </a:p>
          <a:p>
            <a:endParaRPr lang="en-US" dirty="0"/>
          </a:p>
          <a:p>
            <a:r>
              <a:rPr lang="en-US" dirty="0"/>
              <a:t>&lt;click&gt;</a:t>
            </a:r>
          </a:p>
          <a:p>
            <a:r>
              <a:rPr lang="en-US" dirty="0"/>
              <a:t>Open Layers is another &lt;click&gt;open source mapping library.  &lt;click&gt;It has many advanced features that are missing in the core leaflet. &lt;click&gt;It can also do map rotation (meaning the maps don’t need to be pointed north, and has functionality for 3d map views as well.  &lt;click&gt;The price you pay for all this functionality is that </a:t>
            </a:r>
            <a:r>
              <a:rPr lang="en-US" dirty="0" err="1"/>
              <a:t>OpenLayers</a:t>
            </a:r>
            <a:r>
              <a:rPr lang="en-US" dirty="0"/>
              <a:t> has a large footprint.  Its core </a:t>
            </a:r>
            <a:r>
              <a:rPr lang="en-US" dirty="0" err="1"/>
              <a:t>javascript</a:t>
            </a:r>
            <a:r>
              <a:rPr lang="en-US" dirty="0"/>
              <a:t> files are more than 4x as large as leaflet. &lt;click&gt; It also is considered to be more difficult to learn.</a:t>
            </a:r>
            <a:br>
              <a:rPr lang="en-US" dirty="0"/>
            </a:br>
            <a:endParaRPr lang="en-US" dirty="0"/>
          </a:p>
          <a:p>
            <a:r>
              <a:rPr lang="en-US" dirty="0"/>
              <a:t>&lt;click&gt;</a:t>
            </a:r>
            <a:br>
              <a:rPr lang="en-US" dirty="0"/>
            </a:br>
            <a:r>
              <a:rPr lang="en-US" dirty="0"/>
              <a:t>Finally, there is the ESRI </a:t>
            </a:r>
            <a:r>
              <a:rPr lang="en-US" dirty="0" err="1"/>
              <a:t>Javascript</a:t>
            </a:r>
            <a:r>
              <a:rPr lang="en-US" dirty="0"/>
              <a:t> API. &lt;click&gt;Like Google Maps it has the disadvantage of being proprietary, &lt;click&gt;but like Open Layers it has the advantage of having many features available out of the box. &lt;click&gt;And if you have access to </a:t>
            </a:r>
            <a:r>
              <a:rPr lang="en-US" dirty="0" err="1"/>
              <a:t>ArcServer</a:t>
            </a:r>
            <a:r>
              <a:rPr lang="en-US" dirty="0"/>
              <a:t> the ESRI </a:t>
            </a:r>
            <a:r>
              <a:rPr lang="en-US" dirty="0" err="1"/>
              <a:t>Javascript</a:t>
            </a:r>
            <a:r>
              <a:rPr lang="en-US" dirty="0"/>
              <a:t> API will integrate very well with your existing data. But if you don’t already have access to </a:t>
            </a:r>
            <a:r>
              <a:rPr lang="en-US" dirty="0" err="1"/>
              <a:t>ArcServer</a:t>
            </a:r>
            <a:r>
              <a:rPr lang="en-US" dirty="0"/>
              <a:t> it can very expensive to implement.</a:t>
            </a:r>
          </a:p>
        </p:txBody>
      </p:sp>
      <p:sp>
        <p:nvSpPr>
          <p:cNvPr id="4" name="Slide Number Placeholder 3"/>
          <p:cNvSpPr>
            <a:spLocks noGrp="1"/>
          </p:cNvSpPr>
          <p:nvPr>
            <p:ph type="sldNum" sz="quarter" idx="10"/>
          </p:nvPr>
        </p:nvSpPr>
        <p:spPr/>
        <p:txBody>
          <a:bodyPr/>
          <a:lstStyle/>
          <a:p>
            <a:fld id="{BB85BC90-5713-4429-9969-706ED764BD87}" type="slidenum">
              <a:rPr lang="en-US" smtClean="0"/>
              <a:t>99</a:t>
            </a:fld>
            <a:endParaRPr lang="en-US"/>
          </a:p>
        </p:txBody>
      </p:sp>
    </p:spTree>
    <p:extLst>
      <p:ext uri="{BB962C8B-B14F-4D97-AF65-F5344CB8AC3E}">
        <p14:creationId xmlns:p14="http://schemas.microsoft.com/office/powerpoint/2010/main" val="2291385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you get with a mapping API.</a:t>
            </a:r>
          </a:p>
          <a:p>
            <a:endParaRPr lang="en-US" dirty="0"/>
          </a:p>
          <a:p>
            <a:r>
              <a:rPr lang="en-US" dirty="0"/>
              <a:t>Basically two things. &lt;click&gt; First, you get the map canvas, which is the area of the screen on which geospatial data is displayed.  &lt;click&gt;The map canvas occupies a div on your web page and &lt;click&gt;you control the size and placement of the canvas by setting the CSS properties of the div.</a:t>
            </a:r>
          </a:p>
          <a:p>
            <a:endParaRPr lang="en-US" dirty="0"/>
          </a:p>
          <a:p>
            <a:r>
              <a:rPr lang="en-US" dirty="0"/>
              <a:t>&lt;click&gt;</a:t>
            </a:r>
          </a:p>
          <a:p>
            <a:r>
              <a:rPr lang="en-US" dirty="0"/>
              <a:t>Second you get a </a:t>
            </a:r>
            <a:r>
              <a:rPr lang="en-US" dirty="0" err="1"/>
              <a:t>javascript</a:t>
            </a:r>
            <a:r>
              <a:rPr lang="en-US" dirty="0"/>
              <a:t> library which you can use &lt;click&gt;to add map controls, such as zoom buttons, layer selection tools, scale bars, coordinate display, measure and edit tools, etc.</a:t>
            </a:r>
          </a:p>
          <a:p>
            <a:endParaRPr lang="en-US" dirty="0"/>
          </a:p>
          <a:p>
            <a:r>
              <a:rPr lang="en-US" dirty="0"/>
              <a:t>&lt;click&gt;The library also includes code that will let you display data &lt;click&gt;and manipulate the data you display, by filtering it, styling it, searching it, displaying attribute data in popups and tooltips, etc.</a:t>
            </a:r>
            <a:br>
              <a:rPr lang="en-US" dirty="0"/>
            </a:br>
            <a:br>
              <a:rPr lang="en-US" dirty="0"/>
            </a:br>
            <a:r>
              <a:rPr lang="en-US" dirty="0"/>
              <a:t>And you can do some basic analysis using turf.js. </a:t>
            </a:r>
          </a:p>
        </p:txBody>
      </p:sp>
      <p:sp>
        <p:nvSpPr>
          <p:cNvPr id="4" name="Slide Number Placeholder 3"/>
          <p:cNvSpPr>
            <a:spLocks noGrp="1"/>
          </p:cNvSpPr>
          <p:nvPr>
            <p:ph type="sldNum" sz="quarter" idx="10"/>
          </p:nvPr>
        </p:nvSpPr>
        <p:spPr/>
        <p:txBody>
          <a:bodyPr/>
          <a:lstStyle/>
          <a:p>
            <a:fld id="{BB85BC90-5713-4429-9969-706ED764BD87}" type="slidenum">
              <a:rPr lang="en-US" smtClean="0"/>
              <a:t>100</a:t>
            </a:fld>
            <a:endParaRPr lang="en-US"/>
          </a:p>
        </p:txBody>
      </p:sp>
    </p:spTree>
    <p:extLst>
      <p:ext uri="{BB962C8B-B14F-4D97-AF65-F5344CB8AC3E}">
        <p14:creationId xmlns:p14="http://schemas.microsoft.com/office/powerpoint/2010/main" val="823060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can you do with a mapping API on the client side?</a:t>
            </a:r>
          </a:p>
          <a:p>
            <a:endParaRPr lang="en-US" dirty="0"/>
          </a:p>
          <a:p>
            <a:r>
              <a:rPr lang="en-US" dirty="0"/>
              <a:t>&lt;click&gt;First most maps will have a background maps that might  include &lt;click&gt;streets, &lt;click&gt;topography, &lt;click&gt;aerial photos, etc.</a:t>
            </a:r>
            <a:br>
              <a:rPr lang="en-US" dirty="0"/>
            </a:br>
            <a:br>
              <a:rPr lang="en-US" dirty="0"/>
            </a:br>
            <a:r>
              <a:rPr lang="en-US" dirty="0"/>
              <a:t>&lt;click&gt;You can also display your own data and style it how you want.</a:t>
            </a:r>
            <a:br>
              <a:rPr lang="en-US" dirty="0"/>
            </a:br>
            <a:br>
              <a:rPr lang="en-US" dirty="0"/>
            </a:br>
            <a:r>
              <a:rPr lang="en-US" dirty="0"/>
              <a:t>&lt;click&gt;You can zoom, pan, search, select or filter a subset of features, view attributes, etc.</a:t>
            </a:r>
          </a:p>
          <a:p>
            <a:endParaRPr lang="en-US" dirty="0"/>
          </a:p>
          <a:p>
            <a:r>
              <a:rPr lang="en-US" dirty="0"/>
              <a:t>&lt;click&gt;Display your own location if the client has location information available.</a:t>
            </a:r>
            <a:br>
              <a:rPr lang="en-US" dirty="0"/>
            </a:br>
            <a:br>
              <a:rPr lang="en-US" dirty="0"/>
            </a:br>
            <a:r>
              <a:rPr lang="en-US" dirty="0"/>
              <a:t>&lt;click&gt;And you can do some simple analysis.  Calculate lengths, areas, create buffers, and intersections, and select the nearest features, etc.  For example, you might write an event handler for the map click event that opens a dialog box with information about that point in space. The habitat type, the slope, the distance to the nearest gas well. How many miles of pipelines are in a 1 mile radius etc.</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101</a:t>
            </a:fld>
            <a:endParaRPr lang="en-US"/>
          </a:p>
        </p:txBody>
      </p:sp>
    </p:spTree>
    <p:extLst>
      <p:ext uri="{BB962C8B-B14F-4D97-AF65-F5344CB8AC3E}">
        <p14:creationId xmlns:p14="http://schemas.microsoft.com/office/powerpoint/2010/main" val="32374350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and this is an important but, &lt;click&gt; as long as you are only working on the client side, you are only working with static data.</a:t>
            </a:r>
          </a:p>
          <a:p>
            <a:endParaRPr lang="en-US" dirty="0"/>
          </a:p>
          <a:p>
            <a:r>
              <a:rPr lang="en-US" dirty="0"/>
              <a:t>&lt;click&gt;You cannot change the underlying data</a:t>
            </a:r>
          </a:p>
          <a:p>
            <a:endParaRPr lang="en-US" dirty="0"/>
          </a:p>
          <a:p>
            <a:r>
              <a:rPr lang="en-US" dirty="0"/>
              <a:t>&lt;click&gt;You cannot add new data, at least not that anyone else can see.</a:t>
            </a:r>
          </a:p>
          <a:p>
            <a:endParaRPr lang="en-US" dirty="0"/>
          </a:p>
          <a:p>
            <a:r>
              <a:rPr lang="en-US" dirty="0"/>
              <a:t>&lt;click&gt;In order to make changes to the underlying data that others will be able to see, you need a &lt;click&gt; database server.  Because all the client can do is download data from the web server and then process it on the client.  If you want to change that data, you need a way to send your changes back to the server and integrate it with the data there.  For that you need a database.</a:t>
            </a:r>
            <a:br>
              <a:rPr lang="en-US" dirty="0"/>
            </a:br>
            <a:endParaRPr lang="en-US" dirty="0"/>
          </a:p>
          <a:p>
            <a:r>
              <a:rPr lang="en-US" dirty="0"/>
              <a:t>&lt;click&gt; And you cant password protect your web page or create a log-in system. At least not very well.  There are some things you can do to keep most people out if your data isn’t very valuable and you aren’t too concerned about unauthorized access. But even someone with the knowledge you have already learned in this course could break client side security if they were clever. Because almost everything in the client is visible in google developer tools.</a:t>
            </a:r>
          </a:p>
          <a:p>
            <a:endParaRPr lang="en-US" dirty="0"/>
          </a:p>
          <a:p>
            <a:r>
              <a:rPr lang="en-US" dirty="0"/>
              <a:t>And we’ll talk about databases and how to integrate them into a </a:t>
            </a:r>
            <a:r>
              <a:rPr lang="en-US" dirty="0" err="1"/>
              <a:t>webmap</a:t>
            </a:r>
            <a:r>
              <a:rPr lang="en-US" dirty="0"/>
              <a:t> soon. But first, we are going to see a demonstration of what we can do without a server using just client side techniques.</a:t>
            </a: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102</a:t>
            </a:fld>
            <a:endParaRPr lang="en-US"/>
          </a:p>
        </p:txBody>
      </p:sp>
    </p:spTree>
    <p:extLst>
      <p:ext uri="{BB962C8B-B14F-4D97-AF65-F5344CB8AC3E}">
        <p14:creationId xmlns:p14="http://schemas.microsoft.com/office/powerpoint/2010/main" val="875484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 am very excited for this new section. Because finally after almost 6 hours of preparation and background, we are going to start building a web map with leaflet.  But first, before we get started I wanted to spend a few minutes talking about text editors or code editors.</a:t>
            </a:r>
          </a:p>
          <a:p>
            <a:endParaRPr lang="en-US" dirty="0"/>
          </a:p>
          <a:p>
            <a:r>
              <a:rPr lang="en-US" dirty="0"/>
              <a:t>&lt;click&gt;</a:t>
            </a:r>
          </a:p>
          <a:p>
            <a:r>
              <a:rPr lang="en-US" dirty="0"/>
              <a:t>HTML, CSS, And </a:t>
            </a:r>
            <a:r>
              <a:rPr lang="en-US" dirty="0" err="1"/>
              <a:t>Javascript</a:t>
            </a:r>
            <a:r>
              <a:rPr lang="en-US" dirty="0"/>
              <a:t>, code is all just contained in text files.</a:t>
            </a:r>
          </a:p>
          <a:p>
            <a:endParaRPr lang="en-US" dirty="0"/>
          </a:p>
          <a:p>
            <a:r>
              <a:rPr lang="en-US" dirty="0"/>
              <a:t>&lt;click&gt;</a:t>
            </a:r>
          </a:p>
          <a:p>
            <a:r>
              <a:rPr lang="en-US" dirty="0"/>
              <a:t>That means that you can write code in any program that will let you save a plain asci text file.  Word processing programs can do this but you have to make sure to save it as a text file because their standard formats have lots of formatting and styling information included in the file.  </a:t>
            </a:r>
          </a:p>
          <a:p>
            <a:endParaRPr lang="en-US" dirty="0"/>
          </a:p>
          <a:p>
            <a:r>
              <a:rPr lang="en-US" dirty="0"/>
              <a:t>&lt;click&gt;</a:t>
            </a:r>
          </a:p>
          <a:p>
            <a:r>
              <a:rPr lang="en-US" dirty="0"/>
              <a:t>But there are many advantages to having an actual code editor and many are free.</a:t>
            </a:r>
          </a:p>
          <a:p>
            <a:endParaRPr lang="en-US" dirty="0"/>
          </a:p>
          <a:p>
            <a:r>
              <a:rPr lang="en-US" dirty="0"/>
              <a:t>&lt;click&gt;</a:t>
            </a:r>
          </a:p>
          <a:p>
            <a:r>
              <a:rPr lang="en-US" dirty="0"/>
              <a:t>Most code editors will use colors to differentiate different parts of your code, for instance variable names might be one color, text strings another, and keywords and comments still other colors.  This makes it much easier for you to read and interpret your code.</a:t>
            </a:r>
          </a:p>
          <a:p>
            <a:endParaRPr lang="en-US" dirty="0"/>
          </a:p>
          <a:p>
            <a:r>
              <a:rPr lang="en-US" dirty="0"/>
              <a:t>&lt;Click&gt;</a:t>
            </a:r>
          </a:p>
          <a:p>
            <a:r>
              <a:rPr lang="en-US" dirty="0"/>
              <a:t>Code editors will also automatically indent your code for you.  They are smart enough (usually) to know when an indent is called for.  And this is critical to help you see at a glance what lines of code are within a function or a div.</a:t>
            </a:r>
            <a:br>
              <a:rPr lang="en-US" dirty="0"/>
            </a:br>
            <a:br>
              <a:rPr lang="en-US" dirty="0"/>
            </a:br>
            <a:r>
              <a:rPr lang="en-US" dirty="0"/>
              <a:t>&lt;click&gt;</a:t>
            </a:r>
          </a:p>
          <a:p>
            <a:r>
              <a:rPr lang="en-US" dirty="0"/>
              <a:t>Code hinting and code completion are very helpful, especially when you don’t have every function memorized as most programmers don’t.  When you start typing the editor will show a drop down list of all the keywords, functions, methods, variable names, </a:t>
            </a:r>
            <a:r>
              <a:rPr lang="en-US" dirty="0" err="1"/>
              <a:t>etc</a:t>
            </a:r>
            <a:r>
              <a:rPr lang="en-US" dirty="0"/>
              <a:t> that begin with the letters you have typed. You can click on any of them and complete the word you began typing.  For most editors this is context specific.  If you are between style tags it will hint CSS, if you are between script tags it will hint </a:t>
            </a:r>
            <a:r>
              <a:rPr lang="en-US" dirty="0" err="1"/>
              <a:t>javascript</a:t>
            </a:r>
            <a:r>
              <a:rPr lang="en-US" dirty="0"/>
              <a:t>. If the filename ends in </a:t>
            </a:r>
            <a:r>
              <a:rPr lang="en-US" dirty="0" err="1"/>
              <a:t>js</a:t>
            </a:r>
            <a:r>
              <a:rPr lang="en-US" dirty="0"/>
              <a:t> or </a:t>
            </a:r>
            <a:r>
              <a:rPr lang="en-US" dirty="0" err="1"/>
              <a:t>php</a:t>
            </a:r>
            <a:r>
              <a:rPr lang="en-US" dirty="0"/>
              <a:t> it will hint </a:t>
            </a:r>
            <a:r>
              <a:rPr lang="en-US" dirty="0" err="1"/>
              <a:t>javascript</a:t>
            </a:r>
            <a:r>
              <a:rPr lang="en-US" dirty="0"/>
              <a:t> or </a:t>
            </a:r>
            <a:r>
              <a:rPr lang="en-US" dirty="0" err="1"/>
              <a:t>php</a:t>
            </a:r>
            <a:r>
              <a:rPr lang="en-US" dirty="0"/>
              <a:t> for you.</a:t>
            </a:r>
            <a:br>
              <a:rPr lang="en-US" dirty="0"/>
            </a:br>
            <a:br>
              <a:rPr lang="en-US" dirty="0"/>
            </a:br>
            <a:r>
              <a:rPr lang="en-US" dirty="0"/>
              <a:t>&lt;click&gt;</a:t>
            </a:r>
          </a:p>
          <a:p>
            <a:r>
              <a:rPr lang="en-US" dirty="0"/>
              <a:t>Code collapsing is another handy feature found in many code editors.  There will be an arrow to the left of every function definition and loop etc. Clicking the arrow will collapse the code block in that function or loop to one line.  This makes it easier to navigate your document especially when they become large and complex.  </a:t>
            </a:r>
          </a:p>
          <a:p>
            <a:endParaRPr lang="en-US" dirty="0"/>
          </a:p>
          <a:p>
            <a:r>
              <a:rPr lang="en-US" dirty="0"/>
              <a:t>&lt;click&gt;</a:t>
            </a:r>
          </a:p>
          <a:p>
            <a:r>
              <a:rPr lang="en-US" dirty="0"/>
              <a:t>Parenthesis highlighting will match the paired parenthesis or bracket when you hover over one.  Again this makes writing complex code much easier as often there will be many functions, and methods nested inside one another and it can be hard to tell when one code block ends.</a:t>
            </a:r>
          </a:p>
          <a:p>
            <a:endParaRPr lang="en-US" dirty="0"/>
          </a:p>
          <a:p>
            <a:r>
              <a:rPr lang="en-US" dirty="0"/>
              <a:t>&lt;click&gt;</a:t>
            </a:r>
          </a:p>
          <a:p>
            <a:r>
              <a:rPr lang="en-US" dirty="0"/>
              <a:t>Many editors include a run-time environment that will let you evaluate immediately the effect of changes to code without opening an external browser.</a:t>
            </a:r>
            <a:br>
              <a:rPr lang="en-US" dirty="0"/>
            </a:br>
            <a:br>
              <a:rPr lang="en-US" dirty="0"/>
            </a:br>
            <a:r>
              <a:rPr lang="en-US" dirty="0"/>
              <a:t>&lt;click&gt;</a:t>
            </a:r>
          </a:p>
          <a:p>
            <a:r>
              <a:rPr lang="en-US" dirty="0"/>
              <a:t>Some editors have tools that help with debugging, such as highlighting errors, and stepping through code line by line, etc.</a:t>
            </a:r>
          </a:p>
          <a:p>
            <a:endParaRPr lang="en-US" dirty="0"/>
          </a:p>
          <a:p>
            <a:r>
              <a:rPr lang="en-US" dirty="0"/>
              <a:t>&lt;click&gt;</a:t>
            </a:r>
          </a:p>
          <a:p>
            <a:r>
              <a:rPr lang="en-US" dirty="0"/>
              <a:t>Finally most code editors allow the use of plug-ins.  These are third party extensions that you can add to your code that add functionality to the editor.  &lt;click&gt;I use a plug-in called </a:t>
            </a:r>
            <a:r>
              <a:rPr lang="en-US" dirty="0" err="1"/>
              <a:t>emmet</a:t>
            </a:r>
            <a:r>
              <a:rPr lang="en-US" dirty="0"/>
              <a:t>, which really saves a lot of time writing HTML, and I recommend that you check it out.  I’ll be using it in this course.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105</a:t>
            </a:fld>
            <a:endParaRPr lang="en-US"/>
          </a:p>
        </p:txBody>
      </p:sp>
    </p:spTree>
    <p:extLst>
      <p:ext uri="{BB962C8B-B14F-4D97-AF65-F5344CB8AC3E}">
        <p14:creationId xmlns:p14="http://schemas.microsoft.com/office/powerpoint/2010/main" val="5035619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taken a lot of courses on </a:t>
            </a:r>
            <a:r>
              <a:rPr lang="en-US" dirty="0" err="1"/>
              <a:t>Udemy</a:t>
            </a:r>
            <a:r>
              <a:rPr lang="en-US" dirty="0"/>
              <a:t> and I’ve usually tried to use the editor that the class instructor used just to make it easier to follow, so I’ve used a lot of editors.  &lt;click&gt;I’ve settled on brackets as the one that I prefer although there are not huge differences between them.  &lt;click&gt;But brackets is free, &lt;click&gt;its available on all platforms, &lt;click&gt;it supports most major languages, which is important. Some editors didn’t support PHP for instance so there was no code hinting available. &lt;click&gt; It also supports Emmet, which is a plug-in that helps you write HTML very quickly.  &lt;click&gt;And finally, I found its live preview to work better than many, it even has a built in web server that can run </a:t>
            </a:r>
            <a:r>
              <a:rPr lang="en-US" dirty="0" err="1"/>
              <a:t>php</a:t>
            </a:r>
            <a:r>
              <a:rPr lang="en-US" dirty="0"/>
              <a:t> code, which most don’t.</a:t>
            </a:r>
            <a:br>
              <a:rPr lang="en-US" dirty="0"/>
            </a:br>
            <a:br>
              <a:rPr lang="en-US" dirty="0"/>
            </a:br>
            <a:r>
              <a:rPr lang="en-US" dirty="0"/>
              <a:t>But you can use any editor that you want.  &lt;click&gt;Sublime text is a popular one and available on most platforms, but its not free.  &lt;click&gt;Notepad++ has been around for a long time and works on windows platform.  &lt;click&gt;</a:t>
            </a:r>
            <a:r>
              <a:rPr lang="en-US" dirty="0" err="1"/>
              <a:t>Emacs</a:t>
            </a:r>
            <a:r>
              <a:rPr lang="en-US" dirty="0"/>
              <a:t> has also been around for a long time on Linux machines. &lt;click&gt;</a:t>
            </a:r>
            <a:r>
              <a:rPr lang="en-US" dirty="0" err="1"/>
              <a:t>Textrwrangler</a:t>
            </a:r>
            <a:r>
              <a:rPr lang="en-US" dirty="0"/>
              <a:t> is popular on macs. &lt;click&gt;</a:t>
            </a:r>
            <a:r>
              <a:rPr lang="en-US" dirty="0" err="1"/>
              <a:t>Komodo</a:t>
            </a:r>
            <a:r>
              <a:rPr lang="en-US" dirty="0"/>
              <a:t>, Atom, and </a:t>
            </a:r>
            <a:r>
              <a:rPr lang="en-US" dirty="0" err="1"/>
              <a:t>netbeans</a:t>
            </a:r>
            <a:r>
              <a:rPr lang="en-US" dirty="0"/>
              <a:t> are also available on most platforms and work fine.  </a:t>
            </a:r>
            <a:br>
              <a:rPr lang="en-US" dirty="0"/>
            </a:br>
            <a:br>
              <a:rPr lang="en-US" dirty="0"/>
            </a:br>
            <a:r>
              <a:rPr lang="en-US" dirty="0"/>
              <a:t>For this course, I don’t expect people to follow along, I want people to focus on the concepts being presented but if you want to follow along, or come back and try it on your own, feel free.</a:t>
            </a:r>
            <a:br>
              <a:rPr lang="en-US" dirty="0"/>
            </a:br>
            <a:br>
              <a:rPr lang="en-US" dirty="0"/>
            </a:br>
            <a:r>
              <a:rPr lang="en-US" dirty="0"/>
              <a:t>And now, FINALLY, we are ready to make our first web map.  Which will pull together and reinforce all the things we’ve see so far.  See you in the next lecture.</a:t>
            </a:r>
          </a:p>
        </p:txBody>
      </p:sp>
      <p:sp>
        <p:nvSpPr>
          <p:cNvPr id="4" name="Slide Number Placeholder 3"/>
          <p:cNvSpPr>
            <a:spLocks noGrp="1"/>
          </p:cNvSpPr>
          <p:nvPr>
            <p:ph type="sldNum" sz="quarter" idx="10"/>
          </p:nvPr>
        </p:nvSpPr>
        <p:spPr/>
        <p:txBody>
          <a:bodyPr/>
          <a:lstStyle/>
          <a:p>
            <a:fld id="{BB85BC90-5713-4429-9969-706ED764BD87}" type="slidenum">
              <a:rPr lang="en-US" smtClean="0"/>
              <a:t>106</a:t>
            </a:fld>
            <a:endParaRPr lang="en-US"/>
          </a:p>
        </p:txBody>
      </p:sp>
    </p:spTree>
    <p:extLst>
      <p:ext uri="{BB962C8B-B14F-4D97-AF65-F5344CB8AC3E}">
        <p14:creationId xmlns:p14="http://schemas.microsoft.com/office/powerpoint/2010/main" val="30454948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This is the moment that we’ve all be waiting for right?  In this lecture we are going to start building our first web map.  If you’ve made it this far at yourself on the back, you’ve listened to almost 6 hours of dry computer mumbo-jumbo but I promise you its all going to pay off now. You have the background to follow along and understand what’s actually happening when we make a web map and we can do it for free, which is very cool.</a:t>
            </a:r>
            <a:br>
              <a:rPr lang="en-US" dirty="0"/>
            </a:br>
            <a:br>
              <a:rPr lang="en-US" dirty="0"/>
            </a:br>
            <a:r>
              <a:rPr lang="en-US" dirty="0"/>
              <a:t>Our first step is going to be to make a directory where we store our files.  For most client side applications it does not matter where this directory is, however later on in this demonstration I am going to use a leaflet plug-in that needs to be run from a web server due to a security issue in the HTML protocol.  I’ll let you know when we get there and we’ll talk more about it then.  But because of this, I am going to create my directory in the public root of my web server.  I use the XAMPP stack for the web server on my local computer. The XAMPP stack is just a combination of software packages that all work together and you can download and install them at one time with a single download.  It includes the apache web server, </a:t>
            </a:r>
            <a:r>
              <a:rPr lang="en-US" dirty="0" err="1"/>
              <a:t>mysql</a:t>
            </a:r>
            <a:r>
              <a:rPr lang="en-US" dirty="0"/>
              <a:t> database (which we won’t be using), a </a:t>
            </a:r>
            <a:r>
              <a:rPr lang="en-US" dirty="0" err="1"/>
              <a:t>php</a:t>
            </a:r>
            <a:r>
              <a:rPr lang="en-US" dirty="0"/>
              <a:t> </a:t>
            </a:r>
            <a:r>
              <a:rPr lang="en-US" dirty="0" err="1"/>
              <a:t>interpereter</a:t>
            </a:r>
            <a:r>
              <a:rPr lang="en-US" dirty="0"/>
              <a:t>, and a </a:t>
            </a:r>
            <a:r>
              <a:rPr lang="en-US" dirty="0" err="1"/>
              <a:t>perl</a:t>
            </a:r>
            <a:r>
              <a:rPr lang="en-US" dirty="0"/>
              <a:t> interpreter (which we also won’t be using.  The X stands for cross-platform because this package is available for windows, mac, and </a:t>
            </a:r>
            <a:r>
              <a:rPr lang="en-US" dirty="0" err="1"/>
              <a:t>linux</a:t>
            </a:r>
            <a:r>
              <a:rPr lang="en-US" dirty="0"/>
              <a:t> computers.  What this package does is create a local web server on your own computer that you can use to test your code before uploading it to a real web server.  The XAMPP stack is great because it uses the same software that is available on most web hosting sites so it is generally a trivial process to upload your web site to a hosting service. We’ll talk a lot more about this when we get to the section on server-side processing.  For now, just understand that the /</a:t>
            </a:r>
            <a:r>
              <a:rPr lang="en-US" dirty="0" err="1"/>
              <a:t>xampp</a:t>
            </a:r>
            <a:r>
              <a:rPr lang="en-US" dirty="0"/>
              <a:t>/</a:t>
            </a:r>
            <a:r>
              <a:rPr lang="en-US" dirty="0" err="1"/>
              <a:t>htdocs</a:t>
            </a:r>
            <a:r>
              <a:rPr lang="en-US" dirty="0"/>
              <a:t> directory is the public root of the web server on my computer and that’s where I am going to create the directory for the web site we are going to build.</a:t>
            </a:r>
          </a:p>
          <a:p>
            <a:endParaRPr lang="en-US" dirty="0"/>
          </a:p>
          <a:p>
            <a:r>
              <a:rPr lang="en-US" dirty="0"/>
              <a:t>So lets go make this directory.</a:t>
            </a:r>
            <a:br>
              <a:rPr lang="en-US" dirty="0"/>
            </a:br>
            <a:endParaRPr lang="en-US" dirty="0"/>
          </a:p>
          <a:p>
            <a:r>
              <a:rPr lang="en-US" dirty="0"/>
              <a:t>&lt;windows explorer&gt;</a:t>
            </a:r>
          </a:p>
          <a:p>
            <a:endParaRPr lang="en-US" dirty="0"/>
          </a:p>
          <a:p>
            <a:r>
              <a:rPr lang="en-US" dirty="0"/>
              <a:t>I’m just going to navigate to /</a:t>
            </a:r>
            <a:r>
              <a:rPr lang="en-US" dirty="0" err="1"/>
              <a:t>xampp</a:t>
            </a:r>
            <a:r>
              <a:rPr lang="en-US" dirty="0"/>
              <a:t>/</a:t>
            </a:r>
            <a:r>
              <a:rPr lang="en-US" dirty="0" err="1"/>
              <a:t>htdocs</a:t>
            </a:r>
            <a:r>
              <a:rPr lang="en-US" dirty="0"/>
              <a:t>/and create a new directory called webmap101.  and I think it’s a good idea to always use lowercase letter for the directory and file names in your web application. This is because windows will ignore capitalization in directory names but </a:t>
            </a:r>
            <a:r>
              <a:rPr lang="en-US" dirty="0" err="1"/>
              <a:t>linux</a:t>
            </a:r>
            <a:r>
              <a:rPr lang="en-US" dirty="0"/>
              <a:t> will not.  And theirs is a very good chance that when you make your web site live it will be on a </a:t>
            </a:r>
            <a:r>
              <a:rPr lang="en-US" dirty="0" err="1"/>
              <a:t>linux</a:t>
            </a:r>
            <a:r>
              <a:rPr lang="en-US" dirty="0"/>
              <a:t> web server.  This means that if you use capital letters in your directory names but sometimes in your code forget to capitalize them or capitalize them differently it won’t make a difference on windows but when you upload your site it won’t run. That little tidbit may sound trivial but nobody ever told me that and I learned the hard way and I had to spend many hours figuring out why my site wasn’t running and fixing it. So that was probably worth the whole price of this course in your time.</a:t>
            </a:r>
            <a:br>
              <a:rPr lang="en-US" dirty="0"/>
            </a:br>
            <a:br>
              <a:rPr lang="en-US" dirty="0"/>
            </a:br>
            <a:r>
              <a:rPr lang="en-US" dirty="0"/>
              <a:t>How you organize your files in a web site is a matter of personal preference. I like to have separate directories for </a:t>
            </a:r>
            <a:r>
              <a:rPr lang="en-US" dirty="0" err="1"/>
              <a:t>css</a:t>
            </a:r>
            <a:r>
              <a:rPr lang="en-US" dirty="0"/>
              <a:t>, </a:t>
            </a:r>
            <a:r>
              <a:rPr lang="en-US" dirty="0" err="1"/>
              <a:t>js</a:t>
            </a:r>
            <a:r>
              <a:rPr lang="en-US" dirty="0"/>
              <a:t>, images, and resources.  The </a:t>
            </a:r>
            <a:r>
              <a:rPr lang="en-US" dirty="0" err="1"/>
              <a:t>css</a:t>
            </a:r>
            <a:r>
              <a:rPr lang="en-US" dirty="0"/>
              <a:t> and </a:t>
            </a:r>
            <a:r>
              <a:rPr lang="en-US" dirty="0" err="1"/>
              <a:t>js</a:t>
            </a:r>
            <a:r>
              <a:rPr lang="en-US" dirty="0"/>
              <a:t> directories contain external </a:t>
            </a:r>
            <a:r>
              <a:rPr lang="en-US" dirty="0" err="1"/>
              <a:t>css</a:t>
            </a:r>
            <a:r>
              <a:rPr lang="en-US" dirty="0"/>
              <a:t> and </a:t>
            </a:r>
            <a:r>
              <a:rPr lang="en-US" dirty="0" err="1"/>
              <a:t>javascript</a:t>
            </a:r>
            <a:r>
              <a:rPr lang="en-US" dirty="0"/>
              <a:t> that I write.  Images contains images.  Resources contains any third party code libraries that I am hosting from my site, to keep them separate from the code I write.  If there is a server-side component I might have a </a:t>
            </a:r>
            <a:r>
              <a:rPr lang="en-US" dirty="0" err="1"/>
              <a:t>php</a:t>
            </a:r>
            <a:r>
              <a:rPr lang="en-US" dirty="0"/>
              <a:t> directory.  I might also include a data directory if I am using text-based data files.  And if the application gets large and complicated I will start including subdirectories as needed. </a:t>
            </a:r>
          </a:p>
          <a:p>
            <a:br>
              <a:rPr lang="en-US" dirty="0"/>
            </a:br>
            <a:r>
              <a:rPr lang="en-US" dirty="0"/>
              <a:t>For our purposes in this example we wont have any external </a:t>
            </a:r>
            <a:r>
              <a:rPr lang="en-US" dirty="0" err="1"/>
              <a:t>css</a:t>
            </a:r>
            <a:r>
              <a:rPr lang="en-US" dirty="0"/>
              <a:t> or external </a:t>
            </a:r>
            <a:r>
              <a:rPr lang="en-US" dirty="0" err="1"/>
              <a:t>javascript</a:t>
            </a:r>
            <a:r>
              <a:rPr lang="en-US" dirty="0"/>
              <a:t>.  And we will be serving third party libraries from the internet rather than locally so we won’t need </a:t>
            </a:r>
            <a:r>
              <a:rPr lang="en-US" dirty="0" err="1"/>
              <a:t>css</a:t>
            </a:r>
            <a:r>
              <a:rPr lang="en-US" dirty="0"/>
              <a:t>, </a:t>
            </a:r>
            <a:r>
              <a:rPr lang="en-US" dirty="0" err="1"/>
              <a:t>js</a:t>
            </a:r>
            <a:r>
              <a:rPr lang="en-US" dirty="0"/>
              <a:t>, or resources directories.  But we will include an images directory and a data directory. Again, how you create your directories is up to you but I suggest you settle on something simple and consistent that makes sense to you. This will make it easier to remember as you write your code and you won’t have to keep double checking.  I like to keep my names as simple as possible.  I use </a:t>
            </a:r>
            <a:r>
              <a:rPr lang="en-US" dirty="0" err="1"/>
              <a:t>js</a:t>
            </a:r>
            <a:r>
              <a:rPr lang="en-US" dirty="0"/>
              <a:t> for </a:t>
            </a:r>
            <a:r>
              <a:rPr lang="en-US" dirty="0" err="1"/>
              <a:t>javascript</a:t>
            </a:r>
            <a:r>
              <a:rPr lang="en-US" dirty="0"/>
              <a:t>, </a:t>
            </a:r>
            <a:r>
              <a:rPr lang="en-US" dirty="0" err="1"/>
              <a:t>img</a:t>
            </a:r>
            <a:r>
              <a:rPr lang="en-US" dirty="0"/>
              <a:t> for images and </a:t>
            </a:r>
            <a:r>
              <a:rPr lang="en-US" dirty="0" err="1"/>
              <a:t>src</a:t>
            </a:r>
            <a:r>
              <a:rPr lang="en-US" dirty="0"/>
              <a:t> for resources which is easy to remember, saves typing, and makes smaller file sizes without sacrificing readability.</a:t>
            </a:r>
          </a:p>
          <a:p>
            <a:endParaRPr lang="en-US" dirty="0"/>
          </a:p>
          <a:p>
            <a:r>
              <a:rPr lang="en-US" dirty="0"/>
              <a:t>So I’m going to add these directories.</a:t>
            </a:r>
          </a:p>
          <a:p>
            <a:endParaRPr lang="en-US" dirty="0"/>
          </a:p>
          <a:p>
            <a:r>
              <a:rPr lang="en-US" dirty="0"/>
              <a:t>&lt;back&gt;</a:t>
            </a:r>
            <a:br>
              <a:rPr lang="en-US" dirty="0"/>
            </a:br>
            <a:endParaRPr lang="en-US" dirty="0"/>
          </a:p>
          <a:p>
            <a:r>
              <a:rPr lang="en-US" dirty="0"/>
              <a:t>Once we get our directory structure in place we’re going to create an HTML document called index.html.  index.html is the default filename that the web server looks for when its pointed towards a directory.  If you want to load a file other than index.html you have to call the filename explicitly.</a:t>
            </a:r>
          </a:p>
          <a:p>
            <a:endParaRPr lang="en-US" dirty="0"/>
          </a:p>
          <a:p>
            <a:r>
              <a:rPr lang="en-US" dirty="0"/>
              <a:t>In that index.html document we are going to include a little bit of HTML which will define the structure and content of the page.</a:t>
            </a:r>
          </a:p>
          <a:p>
            <a:endParaRPr lang="en-US" dirty="0"/>
          </a:p>
          <a:p>
            <a:r>
              <a:rPr lang="en-US" dirty="0"/>
              <a:t>Some CSS that will style and layout the page. And we’ll be using some bootstrap classes for this. </a:t>
            </a:r>
            <a:br>
              <a:rPr lang="en-US" dirty="0"/>
            </a:br>
            <a:br>
              <a:rPr lang="en-US" dirty="0"/>
            </a:br>
            <a:r>
              <a:rPr lang="en-US" dirty="0"/>
              <a:t>And we’ll include just enough </a:t>
            </a:r>
            <a:r>
              <a:rPr lang="en-US" dirty="0" err="1"/>
              <a:t>javascript</a:t>
            </a:r>
            <a:r>
              <a:rPr lang="en-US" dirty="0"/>
              <a:t> to create our map canvas and display a background map.</a:t>
            </a:r>
          </a:p>
          <a:p>
            <a:endParaRPr lang="en-US" dirty="0"/>
          </a:p>
          <a:p>
            <a:r>
              <a:rPr lang="en-US" dirty="0"/>
              <a:t>Lets see how this is done </a:t>
            </a:r>
          </a:p>
        </p:txBody>
      </p:sp>
      <p:sp>
        <p:nvSpPr>
          <p:cNvPr id="4" name="Slide Number Placeholder 3"/>
          <p:cNvSpPr>
            <a:spLocks noGrp="1"/>
          </p:cNvSpPr>
          <p:nvPr>
            <p:ph type="sldNum" sz="quarter" idx="10"/>
          </p:nvPr>
        </p:nvSpPr>
        <p:spPr/>
        <p:txBody>
          <a:bodyPr/>
          <a:lstStyle/>
          <a:p>
            <a:fld id="{BB85BC90-5713-4429-9969-706ED764BD87}" type="slidenum">
              <a:rPr lang="en-US" smtClean="0"/>
              <a:t>107</a:t>
            </a:fld>
            <a:endParaRPr lang="en-US"/>
          </a:p>
        </p:txBody>
      </p:sp>
    </p:spTree>
    <p:extLst>
      <p:ext uri="{BB962C8B-B14F-4D97-AF65-F5344CB8AC3E}">
        <p14:creationId xmlns:p14="http://schemas.microsoft.com/office/powerpoint/2010/main" val="956011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life easier we can create our own variables and assign them to an</a:t>
            </a:r>
            <a:r>
              <a:rPr lang="en-US" baseline="0" dirty="0"/>
              <a:t> HTML element.</a:t>
            </a:r>
          </a:p>
          <a:p>
            <a:endParaRPr lang="en-US" baseline="0" dirty="0"/>
          </a:p>
          <a:p>
            <a:r>
              <a:rPr lang="en-US" baseline="0" dirty="0"/>
              <a:t>In </a:t>
            </a:r>
            <a:r>
              <a:rPr lang="en-US" baseline="0" dirty="0" err="1"/>
              <a:t>Javascript</a:t>
            </a:r>
            <a:r>
              <a:rPr lang="en-US" baseline="0" dirty="0"/>
              <a:t> we do this using the </a:t>
            </a:r>
            <a:r>
              <a:rPr lang="en-US" baseline="0" dirty="0" err="1"/>
              <a:t>var</a:t>
            </a:r>
            <a:r>
              <a:rPr lang="en-US" baseline="0" dirty="0"/>
              <a:t> keyword, and we assign that variable to the object we want.  In this case the first child of the second child of the body.</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50</a:t>
            </a:fld>
            <a:endParaRPr lang="en-US"/>
          </a:p>
        </p:txBody>
      </p:sp>
    </p:spTree>
    <p:extLst>
      <p:ext uri="{BB962C8B-B14F-4D97-AF65-F5344CB8AC3E}">
        <p14:creationId xmlns:p14="http://schemas.microsoft.com/office/powerpoint/2010/main" val="10506445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HTML section we will have for </a:t>
            </a:r>
            <a:r>
              <a:rPr lang="en-US" dirty="0" err="1"/>
              <a:t>divs</a:t>
            </a:r>
            <a:endParaRPr lang="en-US" dirty="0"/>
          </a:p>
          <a:p>
            <a:endParaRPr lang="en-US" dirty="0"/>
          </a:p>
          <a:p>
            <a:r>
              <a:rPr lang="en-US" dirty="0"/>
              <a:t>The first is a header that goes the whole way across the screen with the text </a:t>
            </a:r>
            <a:r>
              <a:rPr lang="en-US" dirty="0" err="1"/>
              <a:t>mexico</a:t>
            </a:r>
            <a:r>
              <a:rPr lang="en-US" dirty="0"/>
              <a:t> city centered in it. We give it an id of header so we can reference it in CSS and </a:t>
            </a:r>
            <a:r>
              <a:rPr lang="en-US" dirty="0" err="1"/>
              <a:t>javascript</a:t>
            </a:r>
            <a:r>
              <a:rPr lang="en-US" dirty="0"/>
              <a:t> and then we add a col-md-12 class.  This should be familiar to you as a bootstrap class that will make the header occupy 12 of the 12 columns available and thus go the entire width of the screen. And even though we specified the md screen size it will occupy the full width in every screen size.  md-12 explicitly makes it the full width for medium and larger screens, for screens smaller than md the default applies, and it happens that the default is also full width for all </a:t>
            </a:r>
            <a:r>
              <a:rPr lang="en-US" dirty="0" err="1"/>
              <a:t>divs.</a:t>
            </a:r>
            <a:br>
              <a:rPr lang="en-US" dirty="0"/>
            </a:br>
            <a:br>
              <a:rPr lang="en-US" dirty="0"/>
            </a:br>
            <a:r>
              <a:rPr lang="en-US" dirty="0"/>
              <a:t>Inside the first div is the header text Mexico City. The header tag will make it large and bold.  We also give it the bootstrap class text-center which centers the header in the div.</a:t>
            </a:r>
          </a:p>
          <a:p>
            <a:endParaRPr lang="en-US" dirty="0"/>
          </a:p>
          <a:p>
            <a:r>
              <a:rPr lang="en-US" dirty="0"/>
              <a:t>The second is a side panel that will eventually contain some buttons to navigate the map. We give it an id so we can reference it in CSS and </a:t>
            </a:r>
            <a:r>
              <a:rPr lang="en-US" dirty="0" err="1"/>
              <a:t>javascript</a:t>
            </a:r>
            <a:r>
              <a:rPr lang="en-US" dirty="0"/>
              <a:t> and we add a class col-md-3 which will make it occupy 3 of 12 columns or 25% of the screen for screen sizes md and larger.  It will occupy the full width for screen sizes smaller than medium.  We also put a centered header in the sidebar with the text Attractions in the sidebar.</a:t>
            </a:r>
            <a:br>
              <a:rPr lang="en-US" dirty="0"/>
            </a:br>
            <a:br>
              <a:rPr lang="en-US" dirty="0"/>
            </a:br>
            <a:r>
              <a:rPr lang="en-US" dirty="0"/>
              <a:t>The 3rd is the map canvas. This gets an id of </a:t>
            </a:r>
            <a:r>
              <a:rPr lang="en-US" dirty="0" err="1"/>
              <a:t>mapdiv</a:t>
            </a:r>
            <a:r>
              <a:rPr lang="en-US" dirty="0"/>
              <a:t>. We will need this id to tell leaflet that this is the div that we want to use for the map canvas.  We also give it a bootstrap class col-md-9.  This will cause it to occupy the 75% of the screen to the right of the sidebar.</a:t>
            </a:r>
          </a:p>
          <a:p>
            <a:endParaRPr lang="en-US" dirty="0"/>
          </a:p>
          <a:p>
            <a:r>
              <a:rPr lang="en-US" dirty="0"/>
              <a:t>And finally we’ll have a footer. Which also goes he whole way across the screen. It contains a header text with an id of map-cords which contains information about the location of the mouse pointer and the zoom level.. Later we will add event handlers that update this information when the mouse moves or the zoom level changes.  Below the map-cords header is another header that contains a copyright date and a link to a website. In this case, my personal website since I am the one creating this map.</a:t>
            </a:r>
            <a:br>
              <a:rPr lang="en-US" dirty="0"/>
            </a:br>
            <a:br>
              <a:rPr lang="en-US" dirty="0"/>
            </a:br>
            <a:r>
              <a:rPr lang="en-US" dirty="0"/>
              <a:t>So that does it for the HTML at this point. We’ll add some more later as we add features.</a:t>
            </a:r>
          </a:p>
        </p:txBody>
      </p:sp>
      <p:sp>
        <p:nvSpPr>
          <p:cNvPr id="4" name="Slide Number Placeholder 3"/>
          <p:cNvSpPr>
            <a:spLocks noGrp="1"/>
          </p:cNvSpPr>
          <p:nvPr>
            <p:ph type="sldNum" sz="quarter" idx="10"/>
          </p:nvPr>
        </p:nvSpPr>
        <p:spPr/>
        <p:txBody>
          <a:bodyPr/>
          <a:lstStyle/>
          <a:p>
            <a:fld id="{BB85BC90-5713-4429-9969-706ED764BD87}" type="slidenum">
              <a:rPr lang="en-US" smtClean="0"/>
              <a:t>108</a:t>
            </a:fld>
            <a:endParaRPr lang="en-US"/>
          </a:p>
        </p:txBody>
      </p:sp>
    </p:spTree>
    <p:extLst>
      <p:ext uri="{BB962C8B-B14F-4D97-AF65-F5344CB8AC3E}">
        <p14:creationId xmlns:p14="http://schemas.microsoft.com/office/powerpoint/2010/main" val="776378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to add some CSS.  In the head section of our document we are going to link to the bootstrap </a:t>
            </a:r>
            <a:r>
              <a:rPr lang="en-US" dirty="0" err="1"/>
              <a:t>css</a:t>
            </a:r>
            <a:r>
              <a:rPr lang="en-US" dirty="0"/>
              <a:t> libraries, like we saw before, and we will have some custom, internal CSS between opening and closing style tags.</a:t>
            </a:r>
            <a:br>
              <a:rPr lang="en-US" dirty="0"/>
            </a:br>
            <a:br>
              <a:rPr lang="en-US" dirty="0"/>
            </a:br>
            <a:r>
              <a:rPr lang="en-US" dirty="0"/>
              <a:t>First we select the header div using the header id.  We give it a height of 75px. We haven’t seen the height property yet but it just sets the vertical size of the div.  There is also a width property we could set but the width is controlled by the bootstrap column class.  And we set the back-ground color for the div.</a:t>
            </a:r>
            <a:br>
              <a:rPr lang="en-US" dirty="0"/>
            </a:br>
            <a:br>
              <a:rPr lang="en-US" dirty="0"/>
            </a:br>
            <a:r>
              <a:rPr lang="en-US" dirty="0"/>
              <a:t>Then we select the map-div and give it a height of 850px and a background color of salmon. We normally won’t see the background color because it will be filled with a map but before we load the map we’re going to take a look at the layout and this will help us visualize where the map goes.</a:t>
            </a:r>
            <a:br>
              <a:rPr lang="en-US" dirty="0"/>
            </a:br>
            <a:br>
              <a:rPr lang="en-US" dirty="0"/>
            </a:br>
            <a:r>
              <a:rPr lang="en-US" dirty="0"/>
              <a:t>Next we select the </a:t>
            </a:r>
            <a:r>
              <a:rPr lang="en-US" dirty="0" err="1"/>
              <a:t>sidepanel</a:t>
            </a:r>
            <a:r>
              <a:rPr lang="en-US" dirty="0"/>
              <a:t> div and also give it a height of 850px so that it’s the same height as the map, and a background-color of beige.</a:t>
            </a:r>
            <a:br>
              <a:rPr lang="en-US" dirty="0"/>
            </a:br>
            <a:br>
              <a:rPr lang="en-US" dirty="0"/>
            </a:br>
            <a:r>
              <a:rPr lang="en-US" dirty="0"/>
              <a:t>Finally, we select the footer div. give it a height of 75 </a:t>
            </a:r>
            <a:r>
              <a:rPr lang="en-US" dirty="0" err="1"/>
              <a:t>px</a:t>
            </a:r>
            <a:r>
              <a:rPr lang="en-US" dirty="0"/>
              <a:t> and a background-color of dark grey.</a:t>
            </a:r>
            <a:br>
              <a:rPr lang="en-US" dirty="0"/>
            </a:br>
            <a:br>
              <a:rPr lang="en-US" dirty="0"/>
            </a:br>
            <a:r>
              <a:rPr lang="en-US" dirty="0"/>
              <a:t>OK, lets go to the editor and create this page and then we’ll see what it looks like in the browser. We won’t see any map yet but we’ll see the page layout that we created with HTML, CSS, and bootstrap.</a:t>
            </a:r>
            <a:br>
              <a:rPr lang="en-US" dirty="0"/>
            </a:br>
            <a:br>
              <a:rPr lang="en-US" dirty="0"/>
            </a:br>
            <a:r>
              <a:rPr lang="en-US" dirty="0"/>
              <a:t>&lt;Editor&gt;</a:t>
            </a:r>
            <a:br>
              <a:rPr lang="en-US" dirty="0"/>
            </a:br>
            <a:r>
              <a:rPr lang="en-US" dirty="0"/>
              <a:t>One of the things that I really like about the brackets editor is that you can right click on a directory in windows explorer, choose open in brackets and brackets will open up with all the files in the directory available. Many editors make you open up one file at a time which can be time consuming with a complex application. So I’m going to go to my </a:t>
            </a:r>
            <a:r>
              <a:rPr lang="en-US" dirty="0" err="1"/>
              <a:t>xampp</a:t>
            </a:r>
            <a:r>
              <a:rPr lang="en-US" dirty="0"/>
              <a:t>/</a:t>
            </a:r>
            <a:r>
              <a:rPr lang="en-US" dirty="0" err="1"/>
              <a:t>htdocs</a:t>
            </a:r>
            <a:r>
              <a:rPr lang="en-US" dirty="0"/>
              <a:t>/directory, right-click on the webmap101 directory we created, and choose open in brackets.  </a:t>
            </a:r>
            <a:br>
              <a:rPr lang="en-US" dirty="0"/>
            </a:br>
            <a:br>
              <a:rPr lang="en-US" dirty="0"/>
            </a:br>
            <a:r>
              <a:rPr lang="en-US" dirty="0"/>
              <a:t>And you’ll see that we can see the image and data directories right here which we can expand by clicking the arrows. They are empty now but if there were files in them we could click on them to view them in the editor.  I’m going to create a new file in the main directory by right clicking in the side panel and choosing new file.  Then I’m going to name the file index.html so it will load automatically without having to specify the filename.</a:t>
            </a:r>
            <a:br>
              <a:rPr lang="en-US" dirty="0"/>
            </a:br>
            <a:br>
              <a:rPr lang="en-US" dirty="0"/>
            </a:br>
            <a:r>
              <a:rPr lang="en-US" dirty="0"/>
              <a:t>Now I’ve mentioned an extension to brackets called </a:t>
            </a:r>
            <a:r>
              <a:rPr lang="en-US" dirty="0" err="1"/>
              <a:t>emmet</a:t>
            </a:r>
            <a:r>
              <a:rPr lang="en-US" dirty="0"/>
              <a:t> which is also available for most other text editors. I’m going to use it now to create the basic structure of my web page because I’m lazy and also I don’t want to bore you with 5 minutes of typing. Hopefully this will give you an idea of how </a:t>
            </a:r>
            <a:r>
              <a:rPr lang="en-US" dirty="0" err="1"/>
              <a:t>emmet</a:t>
            </a:r>
            <a:r>
              <a:rPr lang="en-US" dirty="0"/>
              <a:t> helps us write HTML faster.  To get the basic structure of a web page using </a:t>
            </a:r>
            <a:r>
              <a:rPr lang="en-US" dirty="0" err="1"/>
              <a:t>emmet</a:t>
            </a:r>
            <a:r>
              <a:rPr lang="en-US" dirty="0"/>
              <a:t> I simply type ! And then tab and </a:t>
            </a:r>
            <a:r>
              <a:rPr lang="en-US" dirty="0" err="1"/>
              <a:t>emmet</a:t>
            </a:r>
            <a:r>
              <a:rPr lang="en-US" dirty="0"/>
              <a:t> creates this for you. EZ </a:t>
            </a:r>
            <a:r>
              <a:rPr lang="en-US" dirty="0" err="1"/>
              <a:t>peasy</a:t>
            </a:r>
            <a:r>
              <a:rPr lang="en-US" dirty="0"/>
              <a:t>, right?</a:t>
            </a:r>
            <a:br>
              <a:rPr lang="en-US" dirty="0"/>
            </a:br>
            <a:br>
              <a:rPr lang="en-US" dirty="0"/>
            </a:br>
            <a:r>
              <a:rPr lang="en-US" dirty="0"/>
              <a:t>OK, then I’m going to change the title to WebMap101. We could put anything here, it’s just the text that shows u in the tab in the browser, or in the link bar if you add the page to one.</a:t>
            </a:r>
            <a:br>
              <a:rPr lang="en-US" dirty="0"/>
            </a:br>
            <a:br>
              <a:rPr lang="en-US" dirty="0"/>
            </a:br>
            <a:r>
              <a:rPr lang="en-US" dirty="0"/>
              <a:t>We’ve already gone through the code line by line so I’m just going to paste the HTML into the body.</a:t>
            </a:r>
            <a:br>
              <a:rPr lang="en-US" dirty="0"/>
            </a:br>
            <a:br>
              <a:rPr lang="en-US" dirty="0"/>
            </a:br>
            <a:r>
              <a:rPr lang="en-US" dirty="0"/>
              <a:t>And I’m going to paste the CSS into the header. This includes both the link to the external bootstrap libraries and the custom internal CSS between style tags.</a:t>
            </a:r>
            <a:br>
              <a:rPr lang="en-US" dirty="0"/>
            </a:br>
            <a:br>
              <a:rPr lang="en-US" dirty="0"/>
            </a:br>
            <a:r>
              <a:rPr lang="en-US" dirty="0"/>
              <a:t>Now, lets take a look in the browser.  There are basically three ways to do this.  The easiest way in brackets is to click this symbol here.  This will open chrome in live browser mode.  This means that any changes you make will be reflected in the browser as soon as you save the page, without refreshing the browser, which is handy.  The problem is that live browser mode inserts a lot of things into your web page in run-time. And if we open google developer tools we see that there are things like </a:t>
            </a:r>
            <a:r>
              <a:rPr lang="en-US" dirty="0" err="1"/>
              <a:t>tinyhippos</a:t>
            </a:r>
            <a:r>
              <a:rPr lang="en-US" dirty="0"/>
              <a:t> added to the DOM and the source tab includes a lot of stuff that we didn’t write and this makes it difficult to debug.  So its great if you just want to quickly view changes to HTML and CSS, but not so great when you start writing </a:t>
            </a:r>
            <a:r>
              <a:rPr lang="en-US" dirty="0" err="1"/>
              <a:t>javascript</a:t>
            </a:r>
            <a:r>
              <a:rPr lang="en-US" dirty="0"/>
              <a:t> and have to debug.</a:t>
            </a:r>
            <a:br>
              <a:rPr lang="en-US" dirty="0"/>
            </a:br>
            <a:br>
              <a:rPr lang="en-US" dirty="0"/>
            </a:br>
            <a:r>
              <a:rPr lang="en-US" dirty="0"/>
              <a:t>As long as we are just writing client side code we can navigate to the file in windows explorer and double click on the filename and it will open in the browser, without all the </a:t>
            </a:r>
            <a:r>
              <a:rPr lang="en-US" dirty="0" err="1"/>
              <a:t>tinyhippos</a:t>
            </a:r>
            <a:r>
              <a:rPr lang="en-US" dirty="0"/>
              <a:t> and extra </a:t>
            </a:r>
            <a:r>
              <a:rPr lang="en-US" dirty="0" err="1"/>
              <a:t>javascript</a:t>
            </a:r>
            <a:r>
              <a:rPr lang="en-US" dirty="0"/>
              <a:t> added.  But this way you will have to refresh the page </a:t>
            </a:r>
            <a:r>
              <a:rPr lang="en-US" dirty="0" err="1"/>
              <a:t>everytime</a:t>
            </a:r>
            <a:r>
              <a:rPr lang="en-US" dirty="0"/>
              <a:t> you make a change, which is not really that big of a deal.</a:t>
            </a:r>
            <a:br>
              <a:rPr lang="en-US" dirty="0"/>
            </a:br>
            <a:br>
              <a:rPr lang="en-US" dirty="0"/>
            </a:br>
            <a:r>
              <a:rPr lang="en-US" dirty="0"/>
              <a:t>Finally, if you are including any server-side code you need to open your web page from the server.  We do this by typing localhost://webmap101.  This will open the web page through the apache web server that was installed when we installed XAMPP and we would have access to </a:t>
            </a:r>
            <a:r>
              <a:rPr lang="en-US" dirty="0" err="1"/>
              <a:t>php</a:t>
            </a:r>
            <a:r>
              <a:rPr lang="en-US" dirty="0"/>
              <a:t> and a database running on the local server.  Even though we won’t be writing any server-side code in this example we will be using an ajax extension to leaflet to load an external </a:t>
            </a:r>
            <a:r>
              <a:rPr lang="en-US" dirty="0" err="1"/>
              <a:t>geoJSON</a:t>
            </a:r>
            <a:r>
              <a:rPr lang="en-US" dirty="0"/>
              <a:t> data file.  I’ve mentioned AJAX a few times. It’s a group of technologies that facilitate communication between client and server and therefore when we get to that point, we will need to open the web page through localhost.</a:t>
            </a:r>
            <a:br>
              <a:rPr lang="en-US" dirty="0"/>
            </a:br>
            <a:br>
              <a:rPr lang="en-US" dirty="0"/>
            </a:br>
            <a:r>
              <a:rPr lang="en-US" dirty="0"/>
              <a:t>Regardless of how we open our document, we see that we have a header that goes the whole way across the screen and its goldenrod in color and 75px deep, we have a sidebar that takes 255 of the screen a salmon </a:t>
            </a:r>
            <a:r>
              <a:rPr lang="en-US" dirty="0" err="1"/>
              <a:t>mapdiv</a:t>
            </a:r>
            <a:r>
              <a:rPr lang="en-US" dirty="0"/>
              <a:t> that takes the remaining 75% of the screen that will be filled with a map through </a:t>
            </a:r>
            <a:r>
              <a:rPr lang="en-US" dirty="0" err="1"/>
              <a:t>javascript</a:t>
            </a:r>
            <a:r>
              <a:rPr lang="en-US" dirty="0"/>
              <a:t> in the next lecture. And a footer with some static text that we’re going to make dynamic through </a:t>
            </a:r>
            <a:r>
              <a:rPr lang="en-US" dirty="0" err="1"/>
              <a:t>javascript</a:t>
            </a:r>
            <a:r>
              <a:rPr lang="en-US" dirty="0"/>
              <a:t> in the next layer.</a:t>
            </a:r>
            <a:br>
              <a:rPr lang="en-US" dirty="0"/>
            </a:br>
            <a:br>
              <a:rPr lang="en-US" dirty="0"/>
            </a:br>
            <a:r>
              <a:rPr lang="en-US" dirty="0"/>
              <a:t>And if we make the page narrower we see that eventually the sidebar and </a:t>
            </a:r>
            <a:r>
              <a:rPr lang="en-US" dirty="0" err="1"/>
              <a:t>mapdiv</a:t>
            </a:r>
            <a:r>
              <a:rPr lang="en-US" dirty="0"/>
              <a:t> take the full width of the screen and stack vertically rather than horizontally. This occurs, again when we cross the boundary between a medium screen and a small screen because of the bootstrap classes that we used in our layout.</a:t>
            </a:r>
            <a:br>
              <a:rPr lang="en-US" dirty="0"/>
            </a:br>
            <a:br>
              <a:rPr lang="en-US" dirty="0"/>
            </a:br>
            <a:r>
              <a:rPr lang="en-US" dirty="0"/>
              <a:t>So our layout is working just like we intended.  In the next lecture we will add leaflet and write some </a:t>
            </a:r>
            <a:r>
              <a:rPr lang="en-US" dirty="0" err="1"/>
              <a:t>javascript</a:t>
            </a:r>
            <a:r>
              <a:rPr lang="en-US" dirty="0"/>
              <a:t> code that will actually put a map on the page and add some custom data to it.</a:t>
            </a:r>
          </a:p>
        </p:txBody>
      </p:sp>
      <p:sp>
        <p:nvSpPr>
          <p:cNvPr id="4" name="Slide Number Placeholder 3"/>
          <p:cNvSpPr>
            <a:spLocks noGrp="1"/>
          </p:cNvSpPr>
          <p:nvPr>
            <p:ph type="sldNum" sz="quarter" idx="10"/>
          </p:nvPr>
        </p:nvSpPr>
        <p:spPr/>
        <p:txBody>
          <a:bodyPr/>
          <a:lstStyle/>
          <a:p>
            <a:fld id="{BB85BC90-5713-4429-9969-706ED764BD87}" type="slidenum">
              <a:rPr lang="en-US" smtClean="0"/>
              <a:t>109</a:t>
            </a:fld>
            <a:endParaRPr lang="en-US"/>
          </a:p>
        </p:txBody>
      </p:sp>
    </p:spTree>
    <p:extLst>
      <p:ext uri="{BB962C8B-B14F-4D97-AF65-F5344CB8AC3E}">
        <p14:creationId xmlns:p14="http://schemas.microsoft.com/office/powerpoint/2010/main" val="1261692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 will add some </a:t>
            </a:r>
            <a:r>
              <a:rPr lang="en-US" dirty="0" err="1"/>
              <a:t>javascript</a:t>
            </a:r>
            <a:r>
              <a:rPr lang="en-US" dirty="0"/>
              <a:t> code to our web map.  This JavaScript is going to initialize the map, add a background layer to it, and put some custom data on it that will display a popup when it is clicked on.</a:t>
            </a:r>
            <a:br>
              <a:rPr lang="en-US" dirty="0"/>
            </a:br>
            <a:br>
              <a:rPr lang="en-US" dirty="0"/>
            </a:br>
            <a:r>
              <a:rPr lang="en-US" dirty="0"/>
              <a:t>Before writing our </a:t>
            </a:r>
            <a:r>
              <a:rPr lang="en-US" dirty="0" err="1"/>
              <a:t>javascript</a:t>
            </a:r>
            <a:r>
              <a:rPr lang="en-US" dirty="0"/>
              <a:t> code we have to link to some external files that will give us access to leaflet and </a:t>
            </a:r>
            <a:r>
              <a:rPr lang="en-US" dirty="0" err="1"/>
              <a:t>jquery</a:t>
            </a:r>
            <a:r>
              <a:rPr lang="en-US" dirty="0"/>
              <a:t>.</a:t>
            </a:r>
          </a:p>
          <a:p>
            <a:endParaRPr lang="en-US" dirty="0"/>
          </a:p>
          <a:p>
            <a:r>
              <a:rPr lang="en-US" dirty="0"/>
              <a:t>&lt;click&gt;</a:t>
            </a:r>
          </a:p>
          <a:p>
            <a:r>
              <a:rPr lang="en-US" dirty="0"/>
              <a:t>Leaflet is mostly a JavaScript class, however it also includes some CSS.  That CSS is mostly required to style the different map controls that are available. So we’ll link to this </a:t>
            </a:r>
            <a:r>
              <a:rPr lang="en-US" dirty="0" err="1"/>
              <a:t>css</a:t>
            </a:r>
            <a:r>
              <a:rPr lang="en-US" dirty="0"/>
              <a:t> with this html link tag just like we linked to the bootstrap library.</a:t>
            </a:r>
          </a:p>
          <a:p>
            <a:endParaRPr lang="en-US" dirty="0"/>
          </a:p>
          <a:p>
            <a:r>
              <a:rPr lang="en-US" dirty="0"/>
              <a:t>Then we need to link to the leaflet </a:t>
            </a:r>
            <a:r>
              <a:rPr lang="en-US" dirty="0" err="1"/>
              <a:t>javascript</a:t>
            </a:r>
            <a:r>
              <a:rPr lang="en-US" dirty="0"/>
              <a:t> libraries.  We do this using a script tag, with a </a:t>
            </a:r>
            <a:r>
              <a:rPr lang="en-US" dirty="0" err="1"/>
              <a:t>src</a:t>
            </a:r>
            <a:r>
              <a:rPr lang="en-US" dirty="0"/>
              <a:t> attribute pointing to the leaflet </a:t>
            </a:r>
            <a:r>
              <a:rPr lang="en-US" dirty="0" err="1"/>
              <a:t>javascript</a:t>
            </a:r>
            <a:r>
              <a:rPr lang="en-US" dirty="0"/>
              <a:t> library.</a:t>
            </a:r>
          </a:p>
          <a:p>
            <a:endParaRPr lang="en-US" dirty="0"/>
          </a:p>
          <a:p>
            <a:r>
              <a:rPr lang="en-US" dirty="0"/>
              <a:t>&lt;click&gt;</a:t>
            </a:r>
          </a:p>
          <a:p>
            <a:r>
              <a:rPr lang="en-US" dirty="0"/>
              <a:t>We also are going to ink to the jQuery libraries because we are going to use jQuery in our examples.</a:t>
            </a:r>
            <a:br>
              <a:rPr lang="en-US" dirty="0"/>
            </a:br>
            <a:endParaRPr lang="en-US" dirty="0"/>
          </a:p>
          <a:p>
            <a:r>
              <a:rPr lang="en-US" dirty="0"/>
              <a:t>&lt;click&gt;</a:t>
            </a:r>
            <a:br>
              <a:rPr lang="en-US" dirty="0"/>
            </a:br>
            <a:r>
              <a:rPr lang="en-US" dirty="0"/>
              <a:t>Now we are ready to write some JavaScript.  Our first line as going to be in every </a:t>
            </a:r>
            <a:r>
              <a:rPr lang="en-US" dirty="0" err="1"/>
              <a:t>webmap</a:t>
            </a:r>
            <a:r>
              <a:rPr lang="en-US" dirty="0"/>
              <a:t> you make.  All is does is create a variable called </a:t>
            </a:r>
            <a:r>
              <a:rPr lang="en-US" dirty="0" err="1"/>
              <a:t>mymap</a:t>
            </a:r>
            <a:r>
              <a:rPr lang="en-US" dirty="0"/>
              <a:t>. And it sets the value of that variable to a leaflet map object that is created in the </a:t>
            </a:r>
            <a:r>
              <a:rPr lang="en-US" dirty="0" err="1"/>
              <a:t>mapdiv</a:t>
            </a:r>
            <a:r>
              <a:rPr lang="en-US" dirty="0"/>
              <a:t>, div.  Remember that salmon colored area we saw in the layout? That was a div that we created with the id </a:t>
            </a:r>
            <a:r>
              <a:rPr lang="en-US" dirty="0" err="1"/>
              <a:t>mapdiv</a:t>
            </a:r>
            <a:r>
              <a:rPr lang="en-US" dirty="0"/>
              <a:t>. And we pass the id of that div to the map method of the root leaflet object.  That leaflet object is a referred to by the variable capital L. </a:t>
            </a:r>
            <a:br>
              <a:rPr lang="en-US" dirty="0"/>
            </a:br>
            <a:br>
              <a:rPr lang="en-US" dirty="0"/>
            </a:br>
            <a:r>
              <a:rPr lang="en-US" dirty="0"/>
              <a:t>The map method is what is known as a constructor object because it creates an object based on the information you pass it and returns that new object.  </a:t>
            </a:r>
            <a:br>
              <a:rPr lang="en-US" dirty="0"/>
            </a:br>
            <a:br>
              <a:rPr lang="en-US" dirty="0"/>
            </a:br>
            <a:r>
              <a:rPr lang="en-US" dirty="0"/>
              <a:t>So we have our root leaflet object here referred to by this capitol L variable. We call the map method of that leaflet object. And we pass the map method the name of the div where we want the map to appear. And then the map method creates the map object and returns it to the </a:t>
            </a:r>
            <a:r>
              <a:rPr lang="en-US" dirty="0" err="1"/>
              <a:t>mymap</a:t>
            </a:r>
            <a:r>
              <a:rPr lang="en-US" dirty="0"/>
              <a:t> variable.</a:t>
            </a:r>
            <a:br>
              <a:rPr lang="en-US" dirty="0"/>
            </a:br>
            <a:br>
              <a:rPr lang="en-US" dirty="0"/>
            </a:br>
            <a:r>
              <a:rPr lang="en-US" dirty="0"/>
              <a:t>And from here on out you can reference the map and call its properties and methods using the </a:t>
            </a:r>
            <a:r>
              <a:rPr lang="en-US" dirty="0" err="1"/>
              <a:t>mymap</a:t>
            </a:r>
            <a:r>
              <a:rPr lang="en-US" dirty="0"/>
              <a:t> variable.</a:t>
            </a:r>
            <a:br>
              <a:rPr lang="en-US" dirty="0"/>
            </a:br>
            <a:br>
              <a:rPr lang="en-US" dirty="0"/>
            </a:br>
            <a:r>
              <a:rPr lang="en-US" dirty="0"/>
              <a:t>For instance in this second line of code we call the </a:t>
            </a:r>
            <a:r>
              <a:rPr lang="en-US" dirty="0" err="1"/>
              <a:t>setView</a:t>
            </a:r>
            <a:r>
              <a:rPr lang="en-US" dirty="0"/>
              <a:t> property of the </a:t>
            </a:r>
            <a:r>
              <a:rPr lang="en-US" dirty="0" err="1"/>
              <a:t>mymap</a:t>
            </a:r>
            <a:r>
              <a:rPr lang="en-US" dirty="0"/>
              <a:t> object and pass it two parameters.  The first parameter is an array of two numbers.  These numbers are the latitude and longitude of the center of the map.  The second parameter that we pass is the zoom level of the map.  Higher zoom levels indicate a larger scale map and will show more detail than a lower zoom level. Zoom levels typically start at 1 at which scale you can probably see the entire earth and go up to 18 or 20 at which scale you might only see an acre or two.  </a:t>
            </a:r>
            <a:br>
              <a:rPr lang="en-US" dirty="0"/>
            </a:br>
            <a:br>
              <a:rPr lang="en-US" dirty="0"/>
            </a:br>
            <a:r>
              <a:rPr lang="en-US" dirty="0"/>
              <a:t>I’m going to give you a heads up right now that you have to be very careful when referencing latitudes and longitudes in your code.  Sometimes the coordinates arrays take latitude first, followed by longitude as the </a:t>
            </a:r>
            <a:r>
              <a:rPr lang="en-US" dirty="0" err="1"/>
              <a:t>setView</a:t>
            </a:r>
            <a:r>
              <a:rPr lang="en-US" dirty="0"/>
              <a:t> method does and I believe most Leaflet functions do.  But </a:t>
            </a:r>
            <a:r>
              <a:rPr lang="en-US" dirty="0" err="1"/>
              <a:t>geoJSON</a:t>
            </a:r>
            <a:r>
              <a:rPr lang="en-US" dirty="0"/>
              <a:t> coordinate arrays do the opposite, they take longitude first and latitude second.  In this case its obvious because one of the numbers is greater than 90 so it can only be a longitude as latitudes only go from -90 to 90.  But in half the world you wouldn’t have this clue and it wouldn’t be obvious by looking at example code, which was which.  So again, just a word of warning to hopefully help you avoid some of the confusing errors that I made before I figured this out.</a:t>
            </a:r>
            <a:br>
              <a:rPr lang="en-US" dirty="0"/>
            </a:br>
            <a:br>
              <a:rPr lang="en-US" dirty="0"/>
            </a:br>
            <a:r>
              <a:rPr lang="en-US" dirty="0"/>
              <a:t>So this line sets the initial location and zoom level of the map.</a:t>
            </a:r>
            <a:br>
              <a:rPr lang="en-US" dirty="0"/>
            </a:br>
            <a:br>
              <a:rPr lang="en-US" dirty="0"/>
            </a:br>
            <a:r>
              <a:rPr lang="en-US" dirty="0"/>
              <a:t>The next line of code creates a variable called </a:t>
            </a:r>
            <a:r>
              <a:rPr lang="en-US" dirty="0" err="1"/>
              <a:t>backgroundLayer</a:t>
            </a:r>
            <a:r>
              <a:rPr lang="en-US" dirty="0"/>
              <a:t> that references a tile layer.  A tile layer creates a background image of the map from a series of picture tiles.  I’m not going to go into detail about what the parameter we pass it means.  If you are familiar with tile layers you might be able to figure some of it out.  Basically it refers to an </a:t>
            </a:r>
            <a:r>
              <a:rPr lang="en-US" dirty="0" err="1"/>
              <a:t>openstreetmaps</a:t>
            </a:r>
            <a:r>
              <a:rPr lang="en-US" dirty="0"/>
              <a:t> background layer.  Open street maps is an open source </a:t>
            </a:r>
            <a:r>
              <a:rPr lang="en-US" dirty="0" err="1"/>
              <a:t>streetmap</a:t>
            </a:r>
            <a:r>
              <a:rPr lang="en-US" dirty="0"/>
              <a:t> of the world similar to the google maps street layer, except it is open source and free to use. It is also crowd-sourced which means that anyone can make edits to it if they find discrepancies on the ground.  </a:t>
            </a:r>
            <a:br>
              <a:rPr lang="en-US" dirty="0"/>
            </a:br>
            <a:br>
              <a:rPr lang="en-US" dirty="0"/>
            </a:br>
            <a:r>
              <a:rPr lang="en-US" dirty="0"/>
              <a:t>But there are a lot of background layers you can choose from in Leaflet.  Open street maps is a common one.  </a:t>
            </a:r>
            <a:r>
              <a:rPr lang="en-US" dirty="0" err="1"/>
              <a:t>Thunderforest</a:t>
            </a:r>
            <a:r>
              <a:rPr lang="en-US" dirty="0"/>
              <a:t> hosts </a:t>
            </a:r>
            <a:r>
              <a:rPr lang="en-US" dirty="0" err="1"/>
              <a:t>openstreetmap</a:t>
            </a:r>
            <a:r>
              <a:rPr lang="en-US" dirty="0"/>
              <a:t> data for bicycle routes that includes some topography information. A landscape map that includes fairly detailed topography, and an outdoors map for recreation purposes that show more detail for parks and trails.  ESRI also hosts a number of tile layer services that you can access with the ESRI plugins that include the </a:t>
            </a:r>
            <a:r>
              <a:rPr lang="en-US" dirty="0" err="1"/>
              <a:t>esri</a:t>
            </a:r>
            <a:r>
              <a:rPr lang="en-US" dirty="0"/>
              <a:t> street maps, aerial imagery, a national geographic map background and several others.  And there are others available.</a:t>
            </a:r>
            <a:br>
              <a:rPr lang="en-US" dirty="0"/>
            </a:br>
            <a:br>
              <a:rPr lang="en-US" dirty="0"/>
            </a:br>
            <a:r>
              <a:rPr lang="en-US" dirty="0"/>
              <a:t>You can also create your own set of tiles with your own custom data that can be accessed from leaflet, however that is far beyond the scope of this course. Just know that it is a possibility.</a:t>
            </a:r>
          </a:p>
          <a:p>
            <a:endParaRPr lang="en-US" dirty="0"/>
          </a:p>
          <a:p>
            <a:r>
              <a:rPr lang="en-US" dirty="0"/>
              <a:t>Finally this line calls the </a:t>
            </a:r>
            <a:r>
              <a:rPr lang="en-US" dirty="0" err="1"/>
              <a:t>addLayer</a:t>
            </a:r>
            <a:r>
              <a:rPr lang="en-US" dirty="0"/>
              <a:t> method of </a:t>
            </a:r>
            <a:r>
              <a:rPr lang="en-US" dirty="0" err="1"/>
              <a:t>mymap</a:t>
            </a:r>
            <a:r>
              <a:rPr lang="en-US" dirty="0"/>
              <a:t> and passes it the variable we just created that refers to the OSM </a:t>
            </a:r>
            <a:r>
              <a:rPr lang="en-US" dirty="0" err="1"/>
              <a:t>tileLayer</a:t>
            </a:r>
            <a:r>
              <a:rPr lang="en-US" dirty="0"/>
              <a:t>.  This is the line that actually makes the tile layer visible on the map.  The first line creates a </a:t>
            </a:r>
            <a:r>
              <a:rPr lang="en-US" dirty="0" err="1"/>
              <a:t>tilelayer</a:t>
            </a:r>
            <a:r>
              <a:rPr lang="en-US" dirty="0"/>
              <a:t> </a:t>
            </a:r>
            <a:r>
              <a:rPr lang="en-US" dirty="0" err="1"/>
              <a:t>obect</a:t>
            </a:r>
            <a:r>
              <a:rPr lang="en-US" dirty="0"/>
              <a:t> using the </a:t>
            </a:r>
            <a:r>
              <a:rPr lang="en-US" dirty="0" err="1"/>
              <a:t>tileLayer</a:t>
            </a:r>
            <a:r>
              <a:rPr lang="en-US" dirty="0"/>
              <a:t> method of the root leaflet object and assigns it to the </a:t>
            </a:r>
            <a:r>
              <a:rPr lang="en-US" dirty="0" err="1"/>
              <a:t>backgroundLayer</a:t>
            </a:r>
            <a:r>
              <a:rPr lang="en-US" dirty="0"/>
              <a:t> variable then the second line adds that to the map.</a:t>
            </a:r>
          </a:p>
          <a:p>
            <a:endParaRPr lang="en-US" dirty="0"/>
          </a:p>
          <a:p>
            <a:r>
              <a:rPr lang="en-US" dirty="0"/>
              <a:t>OK, lets add this code to the editor and view it in the browser.</a:t>
            </a:r>
          </a:p>
          <a:p>
            <a:endParaRPr lang="en-US" dirty="0"/>
          </a:p>
          <a:p>
            <a:r>
              <a:rPr lang="en-US" dirty="0"/>
              <a:t>&lt;Editor&gt;</a:t>
            </a:r>
          </a:p>
          <a:p>
            <a:r>
              <a:rPr lang="en-US" dirty="0"/>
              <a:t>I’m going to paste in this link to the leaflet </a:t>
            </a:r>
            <a:r>
              <a:rPr lang="en-US" dirty="0" err="1"/>
              <a:t>css</a:t>
            </a:r>
            <a:r>
              <a:rPr lang="en-US" dirty="0"/>
              <a:t> library and the two links to the leaflet </a:t>
            </a:r>
            <a:r>
              <a:rPr lang="en-US" dirty="0" err="1"/>
              <a:t>javascript</a:t>
            </a:r>
            <a:r>
              <a:rPr lang="en-US" dirty="0"/>
              <a:t> library and the </a:t>
            </a:r>
            <a:r>
              <a:rPr lang="en-US" dirty="0" err="1"/>
              <a:t>jquery</a:t>
            </a:r>
            <a:r>
              <a:rPr lang="en-US" dirty="0"/>
              <a:t> </a:t>
            </a:r>
            <a:r>
              <a:rPr lang="en-US" dirty="0" err="1"/>
              <a:t>javascript</a:t>
            </a:r>
            <a:r>
              <a:rPr lang="en-US" dirty="0"/>
              <a:t> library here in the head section right below the link to the bootstrap CSS library.</a:t>
            </a:r>
          </a:p>
          <a:p>
            <a:endParaRPr lang="en-US" dirty="0"/>
          </a:p>
          <a:p>
            <a:r>
              <a:rPr lang="en-US" dirty="0"/>
              <a:t>Then I’ll go down to the bottom of the body section, add an opening and closing script tag, and in between them I will add the </a:t>
            </a:r>
            <a:r>
              <a:rPr lang="en-US" dirty="0" err="1"/>
              <a:t>javascript</a:t>
            </a:r>
            <a:r>
              <a:rPr lang="en-US" dirty="0"/>
              <a:t> that we just talked about.  </a:t>
            </a:r>
            <a:br>
              <a:rPr lang="en-US" dirty="0"/>
            </a:br>
            <a:br>
              <a:rPr lang="en-US" dirty="0"/>
            </a:br>
            <a:r>
              <a:rPr lang="en-US" dirty="0"/>
              <a:t>Now lets take a look at the browser.  As you can see the </a:t>
            </a:r>
            <a:r>
              <a:rPr lang="en-US" dirty="0" err="1"/>
              <a:t>mapdiv</a:t>
            </a:r>
            <a:r>
              <a:rPr lang="en-US" dirty="0"/>
              <a:t> that takes up most of the screen now is not just a salmon colored block. It actually has a map of </a:t>
            </a:r>
            <a:r>
              <a:rPr lang="en-US" dirty="0" err="1"/>
              <a:t>mexico</a:t>
            </a:r>
            <a:r>
              <a:rPr lang="en-US" dirty="0"/>
              <a:t> city.  But these tile map services generally cover the entire planet.  It just opens up to Mexico City because we told it to by setting the coordinates and zoom level in our </a:t>
            </a:r>
            <a:r>
              <a:rPr lang="en-US" dirty="0" err="1"/>
              <a:t>setView</a:t>
            </a:r>
            <a:r>
              <a:rPr lang="en-US" dirty="0"/>
              <a:t> statement.  But we can zoom in and out using the zoom control in the upper left corner, and we can pan around the world simply by dragging the map with our mouse. So for example if I wanted to see Melbourne Australia rather than Mexico City, I’ll just zoom out until I can see the whole world drag the map to where Melbourne is close to the center of the screen and zoom into it making minor adjustments as needed to keep Melbourne in the center.  </a:t>
            </a:r>
            <a:br>
              <a:rPr lang="en-US" dirty="0"/>
            </a:br>
            <a:br>
              <a:rPr lang="en-US" dirty="0"/>
            </a:br>
            <a:r>
              <a:rPr lang="en-US" dirty="0"/>
              <a:t>This process should be familiar to anyone who has ever use google maps or any other web based mapping software or any GIS software for that matter.  So voila, we have a web map of the whole world. That in itself is useful but it will become even more useful if we add our own data, and that’s exactly what we are going to do in the next lecture.  See you then.</a:t>
            </a:r>
          </a:p>
        </p:txBody>
      </p:sp>
      <p:sp>
        <p:nvSpPr>
          <p:cNvPr id="4" name="Slide Number Placeholder 3"/>
          <p:cNvSpPr>
            <a:spLocks noGrp="1"/>
          </p:cNvSpPr>
          <p:nvPr>
            <p:ph type="sldNum" sz="quarter" idx="10"/>
          </p:nvPr>
        </p:nvSpPr>
        <p:spPr/>
        <p:txBody>
          <a:bodyPr/>
          <a:lstStyle/>
          <a:p>
            <a:fld id="{BB85BC90-5713-4429-9969-706ED764BD87}" type="slidenum">
              <a:rPr lang="en-US" smtClean="0"/>
              <a:t>110</a:t>
            </a:fld>
            <a:endParaRPr lang="en-US"/>
          </a:p>
        </p:txBody>
      </p:sp>
    </p:spTree>
    <p:extLst>
      <p:ext uri="{BB962C8B-B14F-4D97-AF65-F5344CB8AC3E}">
        <p14:creationId xmlns:p14="http://schemas.microsoft.com/office/powerpoint/2010/main" val="31305696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lecture is about adding your own data to a map.  This will be relatively short lecture but it is very important.  The ability to add our own data is what </a:t>
            </a:r>
            <a:r>
              <a:rPr lang="en-US" dirty="0" err="1"/>
              <a:t>seperates</a:t>
            </a:r>
            <a:r>
              <a:rPr lang="en-US" dirty="0"/>
              <a:t> a GIS from a simple </a:t>
            </a:r>
            <a:r>
              <a:rPr lang="en-US" dirty="0" err="1"/>
              <a:t>webmap</a:t>
            </a:r>
            <a:r>
              <a:rPr lang="en-US" dirty="0"/>
              <a:t>.</a:t>
            </a:r>
            <a:br>
              <a:rPr lang="en-US" dirty="0"/>
            </a:br>
            <a:endParaRPr lang="en-US" dirty="0"/>
          </a:p>
          <a:p>
            <a:r>
              <a:rPr lang="en-US" dirty="0"/>
              <a:t>&lt;click&gt;</a:t>
            </a:r>
            <a:br>
              <a:rPr lang="en-US" dirty="0"/>
            </a:br>
            <a:r>
              <a:rPr lang="en-US" dirty="0"/>
              <a:t>As usual we will start with the most simple data we can add, and then gradually add some complexity.  We will be adding a point marker for the Zocalo, which is the central square in Mexico City. This structure should be getting familiar by now. Its very similar to how we created our </a:t>
            </a:r>
            <a:r>
              <a:rPr lang="en-US" dirty="0" err="1"/>
              <a:t>mapdiv</a:t>
            </a:r>
            <a:r>
              <a:rPr lang="en-US" dirty="0"/>
              <a:t> object and our background layer.</a:t>
            </a:r>
            <a:br>
              <a:rPr lang="en-US" dirty="0"/>
            </a:br>
            <a:br>
              <a:rPr lang="en-US" dirty="0"/>
            </a:br>
            <a:r>
              <a:rPr lang="en-US" dirty="0"/>
              <a:t>We call the marker method of the root leaflet object and pass it a parameter. The parameter will be an array containing latitude and longitude of the zocalo. Like the map and the </a:t>
            </a:r>
            <a:r>
              <a:rPr lang="en-US" dirty="0" err="1"/>
              <a:t>tileLayer</a:t>
            </a:r>
            <a:r>
              <a:rPr lang="en-US" dirty="0"/>
              <a:t> methods, the marker method is a constructor method and returns a marker that we assign to the variable </a:t>
            </a:r>
            <a:r>
              <a:rPr lang="en-US" dirty="0" err="1"/>
              <a:t>zocaloMarker</a:t>
            </a:r>
            <a:r>
              <a:rPr lang="en-US" dirty="0"/>
              <a:t>.</a:t>
            </a:r>
          </a:p>
          <a:p>
            <a:endParaRPr lang="en-US" dirty="0"/>
          </a:p>
          <a:p>
            <a:r>
              <a:rPr lang="en-US" dirty="0"/>
              <a:t>Then we will add it to the map by calling the </a:t>
            </a:r>
            <a:r>
              <a:rPr lang="en-US" dirty="0" err="1"/>
              <a:t>addTo</a:t>
            </a:r>
            <a:r>
              <a:rPr lang="en-US" dirty="0"/>
              <a:t> method of the </a:t>
            </a:r>
            <a:r>
              <a:rPr lang="en-US" dirty="0" err="1"/>
              <a:t>zocaloMarker</a:t>
            </a:r>
            <a:r>
              <a:rPr lang="en-US" dirty="0"/>
              <a:t> object and passing it the map object that we want to add it to.  </a:t>
            </a:r>
          </a:p>
          <a:p>
            <a:endParaRPr lang="en-US" dirty="0"/>
          </a:p>
          <a:p>
            <a:r>
              <a:rPr lang="en-US" dirty="0"/>
              <a:t>&lt;click&gt; </a:t>
            </a:r>
          </a:p>
          <a:p>
            <a:r>
              <a:rPr lang="en-US" dirty="0"/>
              <a:t>Next we are going to add a popup to the marker by calling its </a:t>
            </a:r>
            <a:r>
              <a:rPr lang="en-US" dirty="0" err="1"/>
              <a:t>bindPopup</a:t>
            </a:r>
            <a:r>
              <a:rPr lang="en-US" dirty="0"/>
              <a:t> method and passing it the text that we want to see in the popup.  In this case just the text Zocalo.</a:t>
            </a:r>
          </a:p>
          <a:p>
            <a:endParaRPr lang="en-US" dirty="0"/>
          </a:p>
          <a:p>
            <a:r>
              <a:rPr lang="en-US" dirty="0"/>
              <a:t>A popup is just a text balloon that pops up when you click on the marker. </a:t>
            </a:r>
          </a:p>
          <a:p>
            <a:endParaRPr lang="en-US" dirty="0"/>
          </a:p>
          <a:p>
            <a:r>
              <a:rPr lang="en-US" dirty="0"/>
              <a:t>&lt;Editor&gt;</a:t>
            </a:r>
          </a:p>
          <a:p>
            <a:r>
              <a:rPr lang="en-US" dirty="0"/>
              <a:t>Lets see what this looks like in the browser.  First I am going to add these three lines of code to the end of our </a:t>
            </a:r>
            <a:r>
              <a:rPr lang="en-US" dirty="0" err="1"/>
              <a:t>javascript</a:t>
            </a:r>
            <a:r>
              <a:rPr lang="en-US" dirty="0"/>
              <a:t> section.</a:t>
            </a:r>
          </a:p>
          <a:p>
            <a:endParaRPr lang="en-US" dirty="0"/>
          </a:p>
          <a:p>
            <a:r>
              <a:rPr lang="en-US" dirty="0"/>
              <a:t>Now when we open our browser, we see that there is now a blue marker near the center of the map, and when we click on it we see a </a:t>
            </a:r>
            <a:r>
              <a:rPr lang="en-US" dirty="0" err="1"/>
              <a:t>textballoon</a:t>
            </a:r>
            <a:r>
              <a:rPr lang="en-US" dirty="0"/>
              <a:t> that simply says Zocalo.</a:t>
            </a:r>
            <a:br>
              <a:rPr lang="en-US" dirty="0"/>
            </a:br>
            <a:br>
              <a:rPr lang="en-US" dirty="0"/>
            </a:br>
            <a:r>
              <a:rPr lang="en-US" dirty="0"/>
              <a:t>Now that is a pretty simple example but it is information that is important to the user. Far better than no popup at all, that would leave the user wondering what the marker was supposed to mark. And most people have enough experience with </a:t>
            </a:r>
            <a:r>
              <a:rPr lang="en-US" dirty="0" err="1"/>
              <a:t>webmaps</a:t>
            </a:r>
            <a:r>
              <a:rPr lang="en-US" dirty="0"/>
              <a:t> that they will try to click on a marker to see what it is without being told.</a:t>
            </a:r>
            <a:br>
              <a:rPr lang="en-US" dirty="0"/>
            </a:br>
            <a:br>
              <a:rPr lang="en-US" dirty="0"/>
            </a:br>
            <a:r>
              <a:rPr lang="en-US" dirty="0"/>
              <a:t>&lt;return&gt;</a:t>
            </a:r>
          </a:p>
          <a:p>
            <a:r>
              <a:rPr lang="en-US" dirty="0"/>
              <a:t>Now this was pretty simple right? It only took three lines of code.</a:t>
            </a:r>
          </a:p>
          <a:p>
            <a:endParaRPr lang="en-US" dirty="0"/>
          </a:p>
          <a:p>
            <a:r>
              <a:rPr lang="en-US" dirty="0"/>
              <a:t>But one thing you will commonly see is people trying to reduce the amount of code they have by chaining methods together.  We can do this by simply appending the methods to the end of the constructor object like this.</a:t>
            </a:r>
            <a:br>
              <a:rPr lang="en-US" dirty="0"/>
            </a:br>
            <a:endParaRPr lang="en-US" dirty="0"/>
          </a:p>
          <a:p>
            <a:r>
              <a:rPr lang="en-US" dirty="0"/>
              <a:t>&lt;click&gt;</a:t>
            </a:r>
            <a:br>
              <a:rPr lang="en-US" dirty="0"/>
            </a:br>
            <a:r>
              <a:rPr lang="en-US" dirty="0"/>
              <a:t>None of this code differs in any way from the three lines we just saw. It just now takes up only one line of code.  Personally I like to avoid chaining.  I think doing only one thing per line explicitly makes code easier to read, but you will see chaining many times as you look at example code so you should be comfortable with it.  Essentially you are taking the result of the constructor method which is a marker object, and calling its </a:t>
            </a:r>
            <a:r>
              <a:rPr lang="en-US" dirty="0" err="1"/>
              <a:t>addTo</a:t>
            </a:r>
            <a:r>
              <a:rPr lang="en-US" dirty="0"/>
              <a:t> method, and then when the </a:t>
            </a:r>
            <a:r>
              <a:rPr lang="en-US" dirty="0" err="1"/>
              <a:t>addTo</a:t>
            </a:r>
            <a:r>
              <a:rPr lang="en-US" dirty="0"/>
              <a:t> method is complete the </a:t>
            </a:r>
            <a:r>
              <a:rPr lang="en-US" dirty="0" err="1"/>
              <a:t>bindPopup</a:t>
            </a:r>
            <a:r>
              <a:rPr lang="en-US" dirty="0"/>
              <a:t> method is called.</a:t>
            </a:r>
          </a:p>
          <a:p>
            <a:endParaRPr lang="en-US" dirty="0"/>
          </a:p>
          <a:p>
            <a:r>
              <a:rPr lang="en-US" dirty="0"/>
              <a:t>&lt;click&gt;</a:t>
            </a:r>
          </a:p>
          <a:p>
            <a:r>
              <a:rPr lang="en-US" dirty="0"/>
              <a:t>And popups can take more than text.  They can take HTML as well.  In essence each popup is its own little web page.  You can include header tags, images, links, even form elements and you can style them as well with CSS, so you can get really fancy.</a:t>
            </a:r>
          </a:p>
          <a:p>
            <a:endParaRPr lang="en-US" dirty="0"/>
          </a:p>
          <a:p>
            <a:r>
              <a:rPr lang="en-US" dirty="0"/>
              <a:t>This popup code is pretty confusing as it stands.  We’ll see exactly how it is built when we add it to the editor.  But essentially this adds the text zocalo as a header element centered in the popup. Underneath the header will be a picture of the zocalo that is scaled to be 200px wide using the width attribute.  And that picture will actually be a link, so if you click on the picture the Wikipedia page for the zocalo will open up in another tab.</a:t>
            </a:r>
            <a:br>
              <a:rPr lang="en-US" dirty="0"/>
            </a:br>
            <a:br>
              <a:rPr lang="en-US" dirty="0"/>
            </a:br>
            <a:r>
              <a:rPr lang="en-US" dirty="0"/>
              <a:t>So lets see how this works.</a:t>
            </a:r>
          </a:p>
          <a:p>
            <a:endParaRPr lang="en-US" dirty="0"/>
          </a:p>
          <a:p>
            <a:r>
              <a:rPr lang="en-US" dirty="0"/>
              <a:t>&lt;editor&gt;</a:t>
            </a:r>
          </a:p>
          <a:p>
            <a:r>
              <a:rPr lang="en-US" dirty="0"/>
              <a:t>First we will chain these methods by simply copying and pasting them to the end of the first line of code.  </a:t>
            </a:r>
            <a:br>
              <a:rPr lang="en-US" dirty="0"/>
            </a:br>
            <a:br>
              <a:rPr lang="en-US" dirty="0"/>
            </a:br>
            <a:r>
              <a:rPr lang="en-US" dirty="0"/>
              <a:t>And we’ll delete the variable names here which aren’t needed now.</a:t>
            </a:r>
            <a:br>
              <a:rPr lang="en-US" dirty="0"/>
            </a:br>
            <a:br>
              <a:rPr lang="en-US" dirty="0"/>
            </a:br>
            <a:r>
              <a:rPr lang="en-US" dirty="0"/>
              <a:t>Next we’ll add header tags and center it by adding the bootstrap text-center class.</a:t>
            </a:r>
            <a:br>
              <a:rPr lang="en-US" dirty="0"/>
            </a:br>
            <a:br>
              <a:rPr lang="en-US" dirty="0"/>
            </a:br>
            <a:r>
              <a:rPr lang="en-US" dirty="0"/>
              <a:t>And if we open the browser now, we see the markers still there so our chaining works. And if we click the marker we see the text </a:t>
            </a:r>
            <a:r>
              <a:rPr lang="en-US" dirty="0" err="1"/>
              <a:t>Zocal</a:t>
            </a:r>
            <a:r>
              <a:rPr lang="en-US" dirty="0"/>
              <a:t> is now larger and centered, although you can’t tell its centered because the popup automatically adjusts to the width of the content.</a:t>
            </a:r>
            <a:br>
              <a:rPr lang="en-US" dirty="0"/>
            </a:br>
            <a:br>
              <a:rPr lang="en-US" dirty="0"/>
            </a:br>
            <a:r>
              <a:rPr lang="en-US" dirty="0"/>
              <a:t>In fact the text is probably two big. Lets change it h3 tags.  Next we’ll add an image using the </a:t>
            </a:r>
            <a:r>
              <a:rPr lang="en-US" dirty="0" err="1"/>
              <a:t>img</a:t>
            </a:r>
            <a:r>
              <a:rPr lang="en-US" dirty="0"/>
              <a:t> tag and set the width to 200px.  And we have to add the source of the image is </a:t>
            </a:r>
            <a:r>
              <a:rPr lang="en-US" dirty="0" err="1"/>
              <a:t>img</a:t>
            </a:r>
            <a:r>
              <a:rPr lang="en-US" dirty="0"/>
              <a:t>/portada.jpg and before we view it we actually have to put the portada.jpg file into the </a:t>
            </a:r>
            <a:r>
              <a:rPr lang="en-US" dirty="0" err="1"/>
              <a:t>img</a:t>
            </a:r>
            <a:r>
              <a:rPr lang="en-US" dirty="0"/>
              <a:t> folder.  I’ve already copied it so I’ll just paste it in here.</a:t>
            </a:r>
            <a:br>
              <a:rPr lang="en-US" dirty="0"/>
            </a:br>
            <a:br>
              <a:rPr lang="en-US" dirty="0"/>
            </a:br>
            <a:r>
              <a:rPr lang="en-US" dirty="0"/>
              <a:t>And we can double check that its there by expanding the </a:t>
            </a:r>
            <a:r>
              <a:rPr lang="en-US" dirty="0" err="1"/>
              <a:t>img</a:t>
            </a:r>
            <a:r>
              <a:rPr lang="en-US" dirty="0"/>
              <a:t> directory in the left side panel of brackets.  And this is something I really like about brackets is that you can see the whole directory structure if you open the directory as a brackets project.</a:t>
            </a:r>
            <a:br>
              <a:rPr lang="en-US" dirty="0"/>
            </a:br>
            <a:br>
              <a:rPr lang="en-US" dirty="0"/>
            </a:br>
            <a:r>
              <a:rPr lang="en-US" dirty="0"/>
              <a:t>OK, Lets take a look. Now when we click on the marker we see the image in the popup.</a:t>
            </a:r>
            <a:br>
              <a:rPr lang="en-US" dirty="0"/>
            </a:br>
            <a:br>
              <a:rPr lang="en-US" dirty="0"/>
            </a:br>
            <a:r>
              <a:rPr lang="en-US" dirty="0"/>
              <a:t>Lets also add a link to the popup using the a tag.  We’ll set the </a:t>
            </a:r>
            <a:r>
              <a:rPr lang="en-US" dirty="0" err="1"/>
              <a:t>href</a:t>
            </a:r>
            <a:r>
              <a:rPr lang="en-US" dirty="0"/>
              <a:t> attribute to an empty string for now. And we’ll also add a target attribute set to the value of blank.  What this does is make sure that the link is opened in a new tab rather than the tab that our map is already open in. This ensures that the current state of the map isn’t lost when the link is opened. </a:t>
            </a:r>
            <a:br>
              <a:rPr lang="en-US" dirty="0"/>
            </a:br>
            <a:br>
              <a:rPr lang="en-US" dirty="0"/>
            </a:br>
            <a:r>
              <a:rPr lang="en-US" dirty="0"/>
              <a:t>And we’ll make the text of the link Wikipedia by adding that between the opening and closing a tags.</a:t>
            </a:r>
          </a:p>
          <a:p>
            <a:endParaRPr lang="en-US" dirty="0"/>
          </a:p>
          <a:p>
            <a:r>
              <a:rPr lang="en-US" dirty="0"/>
              <a:t>But what is the </a:t>
            </a:r>
            <a:r>
              <a:rPr lang="en-US" dirty="0" err="1"/>
              <a:t>href</a:t>
            </a:r>
            <a:r>
              <a:rPr lang="en-US" dirty="0"/>
              <a:t> going to be?  Well we are going to google Zocalo, find the Wikipedia page and open it and then we will just copy and paste the URL from the browser into the </a:t>
            </a:r>
            <a:r>
              <a:rPr lang="en-US" dirty="0" err="1"/>
              <a:t>href</a:t>
            </a:r>
            <a:r>
              <a:rPr lang="en-US" dirty="0"/>
              <a:t> attribute.</a:t>
            </a:r>
            <a:br>
              <a:rPr lang="en-US" dirty="0"/>
            </a:br>
            <a:br>
              <a:rPr lang="en-US" dirty="0"/>
            </a:br>
            <a:r>
              <a:rPr lang="en-US" dirty="0"/>
              <a:t>OK, </a:t>
            </a:r>
            <a:r>
              <a:rPr lang="en-US" dirty="0" err="1"/>
              <a:t>googleing</a:t>
            </a:r>
            <a:r>
              <a:rPr lang="en-US" dirty="0"/>
              <a:t> zocalo, </a:t>
            </a:r>
            <a:r>
              <a:rPr lang="en-US" dirty="0" err="1"/>
              <a:t>heres</a:t>
            </a:r>
            <a:r>
              <a:rPr lang="en-US" dirty="0"/>
              <a:t> the Wikipedia page, I’m going to open it. Select the whole URL and copy it by pressing control-c. That’s on a windows machine. If you’re working on a mac or </a:t>
            </a:r>
            <a:r>
              <a:rPr lang="en-US" dirty="0" err="1"/>
              <a:t>linux</a:t>
            </a:r>
            <a:r>
              <a:rPr lang="en-US" dirty="0"/>
              <a:t> box I’m sure you have a similar keyboard command to copy highlighted text. Now notice that in the URL that zocalo has an accent on the o.  This means that the o is not an ordinary asci character.  But watch what happens when we paste it into the editor.</a:t>
            </a:r>
            <a:br>
              <a:rPr lang="en-US" dirty="0"/>
            </a:br>
            <a:br>
              <a:rPr lang="en-US" dirty="0"/>
            </a:br>
            <a:r>
              <a:rPr lang="en-US" dirty="0"/>
              <a:t>See that accented o is replaced by %C3%B3 I’m not going to explain exactly what this means other than to say anytime you see % in a </a:t>
            </a:r>
            <a:r>
              <a:rPr lang="en-US" dirty="0" err="1"/>
              <a:t>url</a:t>
            </a:r>
            <a:r>
              <a:rPr lang="en-US" dirty="0"/>
              <a:t> followed by a hexadecimal number it indicates that some special </a:t>
            </a:r>
            <a:r>
              <a:rPr lang="en-US" dirty="0" err="1"/>
              <a:t>charachter</a:t>
            </a:r>
            <a:r>
              <a:rPr lang="en-US" dirty="0"/>
              <a:t> is being inserted.  The most common one is %20 which indicates a space. You can read more about it by googling URL encoding and then going to our old friend w3 schools.  They can explain it better than I can and they list all the characters and their codes as well.</a:t>
            </a:r>
          </a:p>
          <a:p>
            <a:endParaRPr lang="en-US" dirty="0"/>
          </a:p>
          <a:p>
            <a:r>
              <a:rPr lang="en-US" dirty="0"/>
              <a:t>OK.  Lets take a look in the browser and see what happens.  We click on the marker.  At the bottom of the popup is a link called Wikipedia, and when we click it, the zocalo Wikipedia page opens in another tab. Just what we wanted.</a:t>
            </a:r>
            <a:br>
              <a:rPr lang="en-US" dirty="0"/>
            </a:br>
            <a:br>
              <a:rPr lang="en-US" dirty="0"/>
            </a:br>
            <a:r>
              <a:rPr lang="en-US" dirty="0"/>
              <a:t>But it turns out that we can have more than simple text in a link.  Pretty much anything can be a link in HTML. Even an image can be a link.  And we are going to make the picture a link by cutting out the whole </a:t>
            </a:r>
            <a:r>
              <a:rPr lang="en-US" dirty="0" err="1"/>
              <a:t>img</a:t>
            </a:r>
            <a:r>
              <a:rPr lang="en-US" dirty="0"/>
              <a:t> tag text, and pasting it in between the opening and closing a tags replacing the text </a:t>
            </a:r>
            <a:r>
              <a:rPr lang="en-US" dirty="0" err="1"/>
              <a:t>wikipedia</a:t>
            </a:r>
            <a:r>
              <a:rPr lang="en-US" dirty="0"/>
              <a:t>.</a:t>
            </a:r>
          </a:p>
          <a:p>
            <a:endParaRPr lang="en-US" dirty="0"/>
          </a:p>
          <a:p>
            <a:r>
              <a:rPr lang="en-US" dirty="0"/>
              <a:t>And when we go to our browser, we can see now the picture is a link. We know that because the mouse cursor changes to a pointer when we hover over the picture and if we click on it get our Wikipedia page.</a:t>
            </a:r>
            <a:br>
              <a:rPr lang="en-US" dirty="0"/>
            </a:br>
            <a:br>
              <a:rPr lang="en-US" dirty="0"/>
            </a:br>
            <a:r>
              <a:rPr lang="en-US" dirty="0"/>
              <a:t>Now you might want to use other types of markers for points or you might want to add line data or polygon data.  All those things are beyond the scope of this course.  I will be creating a course all about client side programming with leaflet and I’ll tell you all about them then. But if you’re a self-motivated type and you can’t wait for that course to become available I will show you how you can find that information on the leaflet site. </a:t>
            </a:r>
          </a:p>
          <a:p>
            <a:endParaRPr lang="en-US" dirty="0"/>
          </a:p>
          <a:p>
            <a:r>
              <a:rPr lang="en-US" dirty="0"/>
              <a:t>First of all, I spent a lot of time trying to figure out how to get anything other than a blue marker without much success.  There are some plug-ins, I’d recommend one called awesome markers. It allows you to choose from several colors of markers and it also allows you to chose any of the bootstrap </a:t>
            </a:r>
            <a:r>
              <a:rPr lang="en-US" dirty="0" err="1"/>
              <a:t>glyphicons</a:t>
            </a:r>
            <a:r>
              <a:rPr lang="en-US" dirty="0"/>
              <a:t> in the wide part of the marker in any color you want.  This gives a very wide selection of markers. It also includes another font-based icon set called font-awesome which adds even more possibilities. If you can’t figure out how to use the awesome marker extension, I’ll admit, it took me a little while, you can also use a </a:t>
            </a:r>
            <a:r>
              <a:rPr lang="en-US" dirty="0" err="1"/>
              <a:t>circleMarker</a:t>
            </a:r>
            <a:r>
              <a:rPr lang="en-US" dirty="0"/>
              <a:t> and those you can choose any color you want you can make them any size you want, and you can set other options as well such as a different interior color or transparency level..</a:t>
            </a:r>
          </a:p>
          <a:p>
            <a:endParaRPr lang="en-US" dirty="0"/>
          </a:p>
          <a:p>
            <a:r>
              <a:rPr lang="en-US" dirty="0"/>
              <a:t>So lets go to our best friend google and search for the leaflet documentation. </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111</a:t>
            </a:fld>
            <a:endParaRPr lang="en-US"/>
          </a:p>
        </p:txBody>
      </p:sp>
    </p:spTree>
    <p:extLst>
      <p:ext uri="{BB962C8B-B14F-4D97-AF65-F5344CB8AC3E}">
        <p14:creationId xmlns:p14="http://schemas.microsoft.com/office/powerpoint/2010/main" val="22804594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write a couple of event handlers that will improve our map.  </a:t>
            </a:r>
          </a:p>
          <a:p>
            <a:endParaRPr lang="en-US" dirty="0"/>
          </a:p>
          <a:p>
            <a:r>
              <a:rPr lang="en-US" dirty="0"/>
              <a:t>&lt;click&gt;</a:t>
            </a:r>
          </a:p>
          <a:p>
            <a:r>
              <a:rPr lang="en-US" dirty="0"/>
              <a:t>The first thing we are going to do is add a button to the sidebar. Using the button tag with an id of </a:t>
            </a:r>
            <a:r>
              <a:rPr lang="en-US" dirty="0" err="1"/>
              <a:t>zoomToZocalo</a:t>
            </a:r>
            <a:r>
              <a:rPr lang="en-US" dirty="0"/>
              <a:t>, and we’ll have the button labeled simply Zocalo.</a:t>
            </a:r>
            <a:br>
              <a:rPr lang="en-US" dirty="0"/>
            </a:br>
            <a:endParaRPr lang="en-US" dirty="0"/>
          </a:p>
          <a:p>
            <a:r>
              <a:rPr lang="en-US" dirty="0"/>
              <a:t>&lt;click&gt;</a:t>
            </a:r>
            <a:br>
              <a:rPr lang="en-US" dirty="0"/>
            </a:br>
            <a:r>
              <a:rPr lang="en-US" dirty="0"/>
              <a:t>Then we’ll add some classes to that button to pretty it up a bit.  The form-control class is a bootstrap class that will make the button occupy almost the entire width of the dive, with just a small amount of padding on either side.  The </a:t>
            </a:r>
            <a:r>
              <a:rPr lang="en-US" dirty="0" err="1"/>
              <a:t>btn</a:t>
            </a:r>
            <a:r>
              <a:rPr lang="en-US" dirty="0"/>
              <a:t> class gives it some distinct bootstrap styling, and the </a:t>
            </a:r>
            <a:r>
              <a:rPr lang="en-US" dirty="0" err="1"/>
              <a:t>btn</a:t>
            </a:r>
            <a:r>
              <a:rPr lang="en-US" dirty="0"/>
              <a:t>-primary class makes it blue.</a:t>
            </a:r>
          </a:p>
          <a:p>
            <a:endParaRPr lang="en-US" dirty="0"/>
          </a:p>
          <a:p>
            <a:r>
              <a:rPr lang="en-US" dirty="0"/>
              <a:t>&lt;click&gt;</a:t>
            </a:r>
          </a:p>
          <a:p>
            <a:r>
              <a:rPr lang="en-US" dirty="0"/>
              <a:t>Next we’ll add an event handler to the click event of the button using jQuery. As always with jQuery we select the button first using its id, then we call the click method and pass the event handler as an anonymous function.  In this case the event handler is just a single line of code calling the </a:t>
            </a:r>
            <a:r>
              <a:rPr lang="en-US" dirty="0" err="1"/>
              <a:t>setView</a:t>
            </a:r>
            <a:r>
              <a:rPr lang="en-US" dirty="0"/>
              <a:t> method of the map object and passing it the coordinates of the center of the screen and a zoom level.  Here, the coordinates are the same as the zocalo marker but by </a:t>
            </a:r>
            <a:r>
              <a:rPr lang="en-US" dirty="0" err="1"/>
              <a:t>seting</a:t>
            </a:r>
            <a:r>
              <a:rPr lang="en-US" dirty="0"/>
              <a:t> it to zoom level 17 we are getting a </a:t>
            </a:r>
            <a:r>
              <a:rPr lang="en-US" dirty="0" err="1"/>
              <a:t>closeup</a:t>
            </a:r>
            <a:r>
              <a:rPr lang="en-US" dirty="0"/>
              <a:t> view of the zocalo area.  So all this button does, is zoom to the zocalo when its clicked.  Nothing fancy, a single line of code, but still very useful.</a:t>
            </a:r>
            <a:br>
              <a:rPr lang="en-US" dirty="0"/>
            </a:br>
            <a:br>
              <a:rPr lang="en-US" dirty="0"/>
            </a:br>
            <a:r>
              <a:rPr lang="en-US" dirty="0"/>
              <a:t>&lt;Editor&gt;</a:t>
            </a:r>
          </a:p>
          <a:p>
            <a:r>
              <a:rPr lang="en-US" dirty="0"/>
              <a:t>So lets go and add this code to our editor and see if it works.</a:t>
            </a:r>
          </a:p>
          <a:p>
            <a:endParaRPr lang="en-US" dirty="0"/>
          </a:p>
          <a:p>
            <a:r>
              <a:rPr lang="en-US" dirty="0"/>
              <a:t>I’m going to paste in the HTML right here, inside the side-panel dive because that’s where we want out button to go.</a:t>
            </a:r>
            <a:br>
              <a:rPr lang="en-US" dirty="0"/>
            </a:br>
            <a:br>
              <a:rPr lang="en-US" dirty="0"/>
            </a:br>
            <a:r>
              <a:rPr lang="en-US" dirty="0"/>
              <a:t>And I will paste our </a:t>
            </a:r>
            <a:r>
              <a:rPr lang="en-US" dirty="0" err="1"/>
              <a:t>javascript</a:t>
            </a:r>
            <a:r>
              <a:rPr lang="en-US" dirty="0"/>
              <a:t> event handler here at the end of the </a:t>
            </a:r>
            <a:r>
              <a:rPr lang="en-US" dirty="0" err="1"/>
              <a:t>javascript</a:t>
            </a:r>
            <a:r>
              <a:rPr lang="en-US" dirty="0"/>
              <a:t> code.  It could really go anywhere though as it is a standalone function.  It’s not that important at this point, because it is a small document but if you do something more complicated it might have thousands of lines of code and you will want to keep your code organized so that you can quickly find what you need.</a:t>
            </a:r>
            <a:br>
              <a:rPr lang="en-US" dirty="0"/>
            </a:br>
            <a:br>
              <a:rPr lang="en-US" dirty="0"/>
            </a:br>
            <a:r>
              <a:rPr lang="en-US" dirty="0"/>
              <a:t>Now lets go to the browser and…. </a:t>
            </a:r>
            <a:r>
              <a:rPr lang="en-US" dirty="0" err="1"/>
              <a:t>Wa</a:t>
            </a:r>
            <a:r>
              <a:rPr lang="en-US" dirty="0"/>
              <a:t> la. We have a Zocalo button.  Lets see if it works.  Click. Yep it took us right to the Zocalo.  And of course this will work no matter where the map is focused.  If I move the map to say, Colorado. And press the button, it takes us back to the Zocalo.</a:t>
            </a:r>
          </a:p>
          <a:p>
            <a:br>
              <a:rPr lang="en-US" dirty="0"/>
            </a:br>
            <a:r>
              <a:rPr lang="en-US" dirty="0"/>
              <a:t>&lt;Return&gt; </a:t>
            </a:r>
            <a:br>
              <a:rPr lang="en-US" dirty="0"/>
            </a:br>
            <a:endParaRPr lang="en-US" dirty="0"/>
          </a:p>
          <a:p>
            <a:r>
              <a:rPr lang="en-US" dirty="0"/>
              <a:t>&lt;click&gt;</a:t>
            </a:r>
            <a:br>
              <a:rPr lang="en-US" dirty="0"/>
            </a:br>
            <a:r>
              <a:rPr lang="en-US" dirty="0"/>
              <a:t>Now, there is another jQuery method for adding event handlers that we could have used.  This one is more general and is called the on method.  The on method can add event handlers to any DOM element, not just the click event.  But the click event is so common that it got its own special method which is kind of shorthand. it saves a few keystrokes but does the same thing as calling the on method and passing it the click event. </a:t>
            </a:r>
            <a:br>
              <a:rPr lang="en-US" dirty="0"/>
            </a:br>
            <a:br>
              <a:rPr lang="en-US" dirty="0"/>
            </a:br>
            <a:r>
              <a:rPr lang="en-US" dirty="0"/>
              <a:t>The main reason I’m telling you this is that the leaflet map object also has events that you can respond to.  And these events have a very similar syntax to the jQuery on method and I wanted you to get familiar with this. In fact its nothing new because f you remember way back, the JavaScript </a:t>
            </a:r>
            <a:r>
              <a:rPr lang="en-US" dirty="0" err="1"/>
              <a:t>addeventlistener</a:t>
            </a:r>
            <a:r>
              <a:rPr lang="en-US" dirty="0"/>
              <a:t> method works the same way. You pass both the name of the event and the function that you want to run as parameters. Many of the map events are similar to the DOM events but there are some new ones too. The event object has some additional information not found in the DOM event object. For instance, it contains and y coordinates, not just in screen pixels, but in actual geographic coordinates. In this case, </a:t>
            </a:r>
            <a:r>
              <a:rPr lang="en-US" dirty="0" err="1"/>
              <a:t>lat</a:t>
            </a:r>
            <a:r>
              <a:rPr lang="en-US" dirty="0"/>
              <a:t> and long, which as you can imagine is extremely useful. </a:t>
            </a:r>
          </a:p>
        </p:txBody>
      </p:sp>
      <p:sp>
        <p:nvSpPr>
          <p:cNvPr id="4" name="Slide Number Placeholder 3"/>
          <p:cNvSpPr>
            <a:spLocks noGrp="1"/>
          </p:cNvSpPr>
          <p:nvPr>
            <p:ph type="sldNum" sz="quarter" idx="10"/>
          </p:nvPr>
        </p:nvSpPr>
        <p:spPr/>
        <p:txBody>
          <a:bodyPr/>
          <a:lstStyle/>
          <a:p>
            <a:fld id="{BB85BC90-5713-4429-9969-706ED764BD87}" type="slidenum">
              <a:rPr lang="en-US" smtClean="0"/>
              <a:t>112</a:t>
            </a:fld>
            <a:endParaRPr lang="en-US"/>
          </a:p>
        </p:txBody>
      </p:sp>
    </p:spTree>
    <p:extLst>
      <p:ext uri="{BB962C8B-B14F-4D97-AF65-F5344CB8AC3E}">
        <p14:creationId xmlns:p14="http://schemas.microsoft.com/office/powerpoint/2010/main" val="40399004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write an event handler for a  map event.  &lt;click&gt;The first step is to choose an event that we want to handle, &lt;click&gt;and the second step is to write the event handler.</a:t>
            </a:r>
          </a:p>
          <a:p>
            <a:endParaRPr lang="en-US" dirty="0"/>
          </a:p>
          <a:p>
            <a:r>
              <a:rPr lang="en-US" dirty="0"/>
              <a:t>We are going to handle the event </a:t>
            </a:r>
            <a:r>
              <a:rPr lang="en-US" dirty="0" err="1"/>
              <a:t>mousemove</a:t>
            </a:r>
            <a:r>
              <a:rPr lang="en-US" dirty="0"/>
              <a:t>. This event gets fired every time the mouse changes position.  So we start by calling the on method of the map object and we pass it the string “</a:t>
            </a:r>
            <a:r>
              <a:rPr lang="en-US" dirty="0" err="1"/>
              <a:t>mousemove</a:t>
            </a:r>
            <a:r>
              <a:rPr lang="en-US" dirty="0"/>
              <a:t>” because that’s the event we want to respond to.  And then we write our event handler function.  And we also pass it to the event object.  We have seen this as well.  The event object is created when the event occurs and contains information about the event. We access it by passing a variable name, in this case e, to the anonymous function that we are writing as an event handler.</a:t>
            </a:r>
            <a:br>
              <a:rPr lang="en-US" dirty="0"/>
            </a:br>
            <a:br>
              <a:rPr lang="en-US" dirty="0"/>
            </a:br>
            <a:r>
              <a:rPr lang="en-US" dirty="0"/>
              <a:t>And this function has two lines.  I know it looks like three lines, but the first two lines are actually only one line of code that gets wrapped because its pretty long.  The first line creates a variable and fills it with a string.  The string starts with the text latitude and then appends the actual latitude of the mouse cursor.  We find the latitude as the </a:t>
            </a:r>
            <a:r>
              <a:rPr lang="en-US" dirty="0" err="1"/>
              <a:t>lat</a:t>
            </a:r>
            <a:r>
              <a:rPr lang="en-US" dirty="0"/>
              <a:t> property, of the </a:t>
            </a:r>
            <a:r>
              <a:rPr lang="en-US" dirty="0" err="1"/>
              <a:t>latlng</a:t>
            </a:r>
            <a:r>
              <a:rPr lang="en-US" dirty="0"/>
              <a:t> object, of the event object.  </a:t>
            </a:r>
            <a:r>
              <a:rPr lang="en-US" dirty="0" err="1"/>
              <a:t>Latlng</a:t>
            </a:r>
            <a:r>
              <a:rPr lang="en-US" dirty="0"/>
              <a:t> is a special type of object defined in leaflet that contains a single latitude and longitude. And we’ve seen the </a:t>
            </a:r>
            <a:r>
              <a:rPr lang="en-US" dirty="0" err="1"/>
              <a:t>toFixed</a:t>
            </a:r>
            <a:r>
              <a:rPr lang="en-US" dirty="0"/>
              <a:t> method before too.  It just truncates the latitude to 5 decimal places. And this is plenty because 5 decimal places of latitude occupies only about 4 feet, or a little over 1 meter, of length, and that is less than the accuracy of most GPS units.  Next we append the text longitude and the actual longitude of the mouse cursor, just like we did the latitude.  Finally we add the text Zoom Level and we add the current zoom level of the map by calling the map </a:t>
            </a:r>
            <a:r>
              <a:rPr lang="en-US" dirty="0" err="1"/>
              <a:t>getZoom</a:t>
            </a:r>
            <a:r>
              <a:rPr lang="en-US" dirty="0"/>
              <a:t> method.</a:t>
            </a:r>
            <a:br>
              <a:rPr lang="en-US" dirty="0"/>
            </a:br>
            <a:br>
              <a:rPr lang="en-US" dirty="0"/>
            </a:br>
            <a:r>
              <a:rPr lang="en-US" dirty="0"/>
              <a:t>If you remember from our map, which we’ll see again soon, the footer had very similar text that we included in the HTML part of the document.  That gave the initial location of the center of the map when the map was initialized but it was static and never changed, which wasn’t very useful.  We are going to use this event handler, and some jQuery DOM manipulation to make this text dynamic so that it changes every time the mouse is moved.</a:t>
            </a:r>
            <a:br>
              <a:rPr lang="en-US" dirty="0"/>
            </a:br>
            <a:br>
              <a:rPr lang="en-US" dirty="0"/>
            </a:br>
            <a:r>
              <a:rPr lang="en-US" dirty="0"/>
              <a:t>We do that by selecting the DOM element that contained the text.  In this case that DOM element had an id of </a:t>
            </a:r>
            <a:r>
              <a:rPr lang="en-US" dirty="0" err="1"/>
              <a:t>map_coords</a:t>
            </a:r>
            <a:r>
              <a:rPr lang="en-US" dirty="0"/>
              <a:t>.  Then we call the html method which, if you remember, will replace the </a:t>
            </a:r>
            <a:r>
              <a:rPr lang="en-US" dirty="0" err="1"/>
              <a:t>innerHTML</a:t>
            </a:r>
            <a:r>
              <a:rPr lang="en-US" dirty="0"/>
              <a:t> property of the DOM element with whatever string you pass it.  In this case we are passing it the string that we built in the first line.</a:t>
            </a:r>
            <a:br>
              <a:rPr lang="en-US" dirty="0"/>
            </a:br>
            <a:br>
              <a:rPr lang="en-US" dirty="0"/>
            </a:br>
            <a:r>
              <a:rPr lang="en-US" dirty="0"/>
              <a:t>So every time the mouse is moved, this function runs, which updates the text displaying the coordinates and zoom level with new information.</a:t>
            </a:r>
            <a:br>
              <a:rPr lang="en-US" dirty="0"/>
            </a:br>
            <a:br>
              <a:rPr lang="en-US" dirty="0"/>
            </a:br>
            <a:r>
              <a:rPr lang="en-US" dirty="0"/>
              <a:t>&lt;Editor&gt;</a:t>
            </a:r>
          </a:p>
          <a:p>
            <a:r>
              <a:rPr lang="en-US" dirty="0"/>
              <a:t>Lets see how this works.</a:t>
            </a:r>
            <a:br>
              <a:rPr lang="en-US" dirty="0"/>
            </a:br>
            <a:br>
              <a:rPr lang="en-US" dirty="0"/>
            </a:br>
            <a:r>
              <a:rPr lang="en-US" dirty="0"/>
              <a:t>I’m going to paste the event handler right here at the end of the JavaScript section.</a:t>
            </a:r>
            <a:br>
              <a:rPr lang="en-US" dirty="0"/>
            </a:br>
            <a:br>
              <a:rPr lang="en-US" dirty="0"/>
            </a:br>
            <a:r>
              <a:rPr lang="en-US" dirty="0"/>
              <a:t>And then we’ll go to the browser and see as the cursor moves, the coordinates are updated. And as the zoom level changes that change is reflected in the map as well.</a:t>
            </a:r>
            <a:br>
              <a:rPr lang="en-US" dirty="0"/>
            </a:br>
            <a:br>
              <a:rPr lang="en-US" dirty="0"/>
            </a:br>
            <a:r>
              <a:rPr lang="en-US" dirty="0"/>
              <a:t>Now, its working but I think this is a good time to look at some other things that we can do with google developer tools.  Lets look at the event object in a little more detail.</a:t>
            </a:r>
            <a:br>
              <a:rPr lang="en-US" dirty="0"/>
            </a:br>
            <a:br>
              <a:rPr lang="en-US" dirty="0"/>
            </a:br>
            <a:r>
              <a:rPr lang="en-US" dirty="0"/>
              <a:t>Of course I could add a line of code to the event handler that would output the event object to the console, as we’ve seen previous.  The problem is that this event gets fired a lot and it would fill the console with event objects.  We want to take a look at the event object in the watch window.  So I can open the developer tools go to the watch window and create a new watch on the e object.  But the object is only in scope when this function is running and this function runs very fast. A very small fraction of a second, so what do we do?</a:t>
            </a:r>
          </a:p>
          <a:p>
            <a:endParaRPr lang="en-US" dirty="0"/>
          </a:p>
          <a:p>
            <a:r>
              <a:rPr lang="en-US" dirty="0"/>
              <a:t>One thing we can do is add a breakpoint. A breakpoint will cause the code to stop running when it gets to I and at that point we can do several things.  We can set a watch on the variables that were in scope when the breakpoint was reached.  And then we can step through the code, executing one line at a time and watch what happens to the variable of the object in the watch.  This gives us fine tuned detail in understanding how our variable is changing at each line of code and is immensely valuable when you have to debug your code. </a:t>
            </a:r>
          </a:p>
          <a:p>
            <a:endParaRPr lang="en-US" dirty="0"/>
          </a:p>
          <a:p>
            <a:r>
              <a:rPr lang="en-US" dirty="0"/>
              <a:t>In our case we aren’t debugging. Our code works. We just want to look at the event object in a little more detail.  So we’ll just put a breakpoint on the first line of code in this event handler and I’ll put a watch on the </a:t>
            </a:r>
            <a:r>
              <a:rPr lang="en-US" dirty="0" err="1"/>
              <a:t>str</a:t>
            </a:r>
            <a:r>
              <a:rPr lang="en-US" dirty="0"/>
              <a:t> variable as well. And now as soon as I move the </a:t>
            </a:r>
            <a:r>
              <a:rPr lang="en-US" dirty="0" err="1"/>
              <a:t>mose</a:t>
            </a:r>
            <a:r>
              <a:rPr lang="en-US" dirty="0"/>
              <a:t>, the </a:t>
            </a:r>
            <a:r>
              <a:rPr lang="en-US" dirty="0" err="1"/>
              <a:t>mousemove</a:t>
            </a:r>
            <a:r>
              <a:rPr lang="en-US" dirty="0"/>
              <a:t> event fires, the event handler runs and hits a breakpoint on the first line, so it stops.  And we can see the current line of code in yellow. It has not been executed yet so the </a:t>
            </a:r>
            <a:r>
              <a:rPr lang="en-US" dirty="0" err="1"/>
              <a:t>str</a:t>
            </a:r>
            <a:r>
              <a:rPr lang="en-US" dirty="0"/>
              <a:t> variable has no value.  The event object, however, does have a value because it is set in the previous line of code.</a:t>
            </a:r>
            <a:br>
              <a:rPr lang="en-US" dirty="0"/>
            </a:br>
            <a:br>
              <a:rPr lang="en-US" dirty="0"/>
            </a:br>
            <a:r>
              <a:rPr lang="en-US" dirty="0"/>
              <a:t>So we can expand the event object.  We see it has a </a:t>
            </a:r>
            <a:r>
              <a:rPr lang="en-US" dirty="0" err="1"/>
              <a:t>latlng</a:t>
            </a:r>
            <a:r>
              <a:rPr lang="en-US" dirty="0"/>
              <a:t> property, and that property holds an object so we can expand it as well, and when we do that we see that the </a:t>
            </a:r>
            <a:r>
              <a:rPr lang="en-US" dirty="0" err="1"/>
              <a:t>latlng</a:t>
            </a:r>
            <a:r>
              <a:rPr lang="en-US" dirty="0"/>
              <a:t> object has </a:t>
            </a:r>
            <a:r>
              <a:rPr lang="en-US" dirty="0" err="1"/>
              <a:t>lat</a:t>
            </a:r>
            <a:r>
              <a:rPr lang="en-US" dirty="0"/>
              <a:t> and </a:t>
            </a:r>
            <a:r>
              <a:rPr lang="en-US" dirty="0" err="1"/>
              <a:t>lng</a:t>
            </a:r>
            <a:r>
              <a:rPr lang="en-US" dirty="0"/>
              <a:t> properties holding the values of the latitude and longitude.  That is why this code works.  </a:t>
            </a:r>
            <a:r>
              <a:rPr lang="en-US" dirty="0" err="1"/>
              <a:t>E.latlng.lat</a:t>
            </a:r>
            <a:br>
              <a:rPr lang="en-US" dirty="0"/>
            </a:br>
            <a:br>
              <a:rPr lang="en-US" dirty="0"/>
            </a:br>
            <a:r>
              <a:rPr lang="en-US" dirty="0"/>
              <a:t>Now lets execute this one line of code and see what happens to the watch on the </a:t>
            </a:r>
            <a:r>
              <a:rPr lang="en-US" dirty="0" err="1"/>
              <a:t>str</a:t>
            </a:r>
            <a:r>
              <a:rPr lang="en-US" dirty="0"/>
              <a:t> variable.  We execute it by clicking this step button. We see the yellow bar moves to the next line and the </a:t>
            </a:r>
            <a:r>
              <a:rPr lang="en-US" dirty="0" err="1"/>
              <a:t>str</a:t>
            </a:r>
            <a:r>
              <a:rPr lang="en-US" dirty="0"/>
              <a:t> variable now holds the string that we created so we know that the previous line of code has been executed.  </a:t>
            </a:r>
          </a:p>
          <a:p>
            <a:endParaRPr lang="en-US" dirty="0"/>
          </a:p>
          <a:p>
            <a:r>
              <a:rPr lang="en-US" dirty="0"/>
              <a:t>And when we are done here we can click the continue button and the code continues executing as normal.  Except that our breakpoint is still active so as soon as the mouse moves again the code stops running.  We need to clear the breakpoint and we do that simply by clicking a second time.</a:t>
            </a:r>
            <a:br>
              <a:rPr lang="en-US" dirty="0"/>
            </a:br>
            <a:br>
              <a:rPr lang="en-US" dirty="0"/>
            </a:br>
            <a:r>
              <a:rPr lang="en-US" dirty="0"/>
              <a:t>This is going to be a workflow that you repeat many times as you write JavaScript. Its incredibly handy for debugging and many other things as well. Oddly enough I never was taught how to use this until function until I had taken my 4</a:t>
            </a:r>
            <a:r>
              <a:rPr lang="en-US" baseline="30000" dirty="0"/>
              <a:t>th</a:t>
            </a:r>
            <a:r>
              <a:rPr lang="en-US" dirty="0"/>
              <a:t> course on </a:t>
            </a:r>
            <a:r>
              <a:rPr lang="en-US" dirty="0" err="1"/>
              <a:t>Javascript</a:t>
            </a:r>
            <a:r>
              <a:rPr lang="en-US" dirty="0"/>
              <a:t> and even then they mostly breezed over it.</a:t>
            </a:r>
            <a:br>
              <a:rPr lang="en-US" dirty="0"/>
            </a:br>
            <a:br>
              <a:rPr lang="en-US" dirty="0"/>
            </a:br>
            <a:r>
              <a:rPr lang="en-US" dirty="0"/>
              <a:t>In fact I hated JavaScript at first because it took so long to debug until I learned the tools that were available.  I was used to similar features in Microsoft Visual Studio for the Visual Basic code I wrote and it drove me crazy that I couldn’t do the same things with JavaScript. Of course I could, I just didn’t know how. I said at the beginning of this course that I wanted to write the course that I wish I had when I started and this is one of those things that would have helped me immeasurably.  Google developer tools is an incredibly useful application. I highly recommend that you spend some time exploring it.  And by the way, If you are not using google chrome you will find similar functionality in every modern browse but you  might have to figure that out on your own. It won’t be that much different than google developer tools though.</a:t>
            </a:r>
            <a:br>
              <a:rPr lang="en-US" dirty="0"/>
            </a:br>
            <a:br>
              <a:rPr lang="en-US" dirty="0"/>
            </a:br>
            <a:r>
              <a:rPr lang="en-US" dirty="0"/>
              <a:t>OK, that’s it for event handlers. These were pretty simple, but still very useful.  And hopefully your mind is starting to spin thinking of some other things you can do.  Your homework is to visualize how you would write an event handler that would place a marker on the map when you click the mouse, and that marker should have a popup that displays the latitude, longitude, and time that the mouse was clicked.  I’m not going to collect the homework, its just a thinking exercise, but if you have questions or want some feedback, feel free to e-mail me.</a:t>
            </a:r>
            <a:br>
              <a:rPr lang="en-US" dirty="0"/>
            </a:br>
            <a:br>
              <a:rPr lang="en-US" dirty="0"/>
            </a:br>
            <a:r>
              <a:rPr lang="en-US" dirty="0"/>
              <a:t>In the next lecture I am going to read data from an external </a:t>
            </a:r>
            <a:r>
              <a:rPr lang="en-US" dirty="0" err="1"/>
              <a:t>geoJSON</a:t>
            </a:r>
            <a:r>
              <a:rPr lang="en-US" dirty="0"/>
              <a:t> file and load it into the map, which is ultimately what everyone of you will probably want to do.</a:t>
            </a:r>
          </a:p>
        </p:txBody>
      </p:sp>
      <p:sp>
        <p:nvSpPr>
          <p:cNvPr id="4" name="Slide Number Placeholder 3"/>
          <p:cNvSpPr>
            <a:spLocks noGrp="1"/>
          </p:cNvSpPr>
          <p:nvPr>
            <p:ph type="sldNum" sz="quarter" idx="10"/>
          </p:nvPr>
        </p:nvSpPr>
        <p:spPr/>
        <p:txBody>
          <a:bodyPr/>
          <a:lstStyle/>
          <a:p>
            <a:fld id="{BB85BC90-5713-4429-9969-706ED764BD87}" type="slidenum">
              <a:rPr lang="en-US" smtClean="0"/>
              <a:t>113</a:t>
            </a:fld>
            <a:endParaRPr lang="en-US"/>
          </a:p>
        </p:txBody>
      </p:sp>
    </p:spTree>
    <p:extLst>
      <p:ext uri="{BB962C8B-B14F-4D97-AF65-F5344CB8AC3E}">
        <p14:creationId xmlns:p14="http://schemas.microsoft.com/office/powerpoint/2010/main" val="321507840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will learn how to add data from an external </a:t>
            </a:r>
            <a:r>
              <a:rPr lang="en-US" dirty="0" err="1"/>
              <a:t>geoJSON</a:t>
            </a:r>
            <a:r>
              <a:rPr lang="en-US" dirty="0"/>
              <a:t> file. This allows us to put our own data on the map. Which is something that every GIS specialist will want to do sooner or later.</a:t>
            </a:r>
            <a:br>
              <a:rPr lang="en-US" dirty="0"/>
            </a:br>
            <a:endParaRPr lang="en-US" dirty="0"/>
          </a:p>
          <a:p>
            <a:r>
              <a:rPr lang="en-US" dirty="0"/>
              <a:t>&lt;click&gt;</a:t>
            </a:r>
            <a:br>
              <a:rPr lang="en-US" dirty="0"/>
            </a:br>
            <a:r>
              <a:rPr lang="en-US" dirty="0"/>
              <a:t>To do this we use a leaflet plug-in called </a:t>
            </a:r>
            <a:r>
              <a:rPr lang="en-US" dirty="0" err="1"/>
              <a:t>Leaflet.AJAX</a:t>
            </a:r>
            <a:r>
              <a:rPr lang="en-US" dirty="0"/>
              <a:t>. We’ll talk about Ajax in detail later on when we talk about server side technologies, for now its enough for you to understand that AJAX is a group of technologies that facilitates communication between the server and the client. In our case we don’t need a database server, but we still need AJAX to read the file on the server and send it to the client. And because of this from now on we have to load the web page from localhost, rather than from brackets or by simply loading the index.html file in the browser.</a:t>
            </a:r>
            <a:br>
              <a:rPr lang="en-US" dirty="0"/>
            </a:br>
            <a:br>
              <a:rPr lang="en-US" dirty="0"/>
            </a:br>
            <a:r>
              <a:rPr lang="en-US" dirty="0"/>
              <a:t>We load the plug-in using a script tag, just like we loaded leaflet and </a:t>
            </a:r>
            <a:r>
              <a:rPr lang="en-US" dirty="0" err="1"/>
              <a:t>jquery</a:t>
            </a:r>
            <a:r>
              <a:rPr lang="en-US" dirty="0"/>
              <a:t>.  The difference here is that we are loading the plug-in locally, rather than from the internet.  We know this because the source parameter doesn’t have http:// in front of it, and the reason is that this plug-in was written by a third-party person to add functionality to leaflet, but most of these small developers don’t have the resources to maintain a CDN so you simply have to download the JavaScript file and load it from your own server.</a:t>
            </a:r>
            <a:br>
              <a:rPr lang="en-US" dirty="0"/>
            </a:br>
            <a:endParaRPr lang="en-US" dirty="0"/>
          </a:p>
          <a:p>
            <a:r>
              <a:rPr lang="en-US" dirty="0"/>
              <a:t>&lt;click&gt;</a:t>
            </a:r>
            <a:br>
              <a:rPr lang="en-US" dirty="0"/>
            </a:br>
            <a:r>
              <a:rPr lang="en-US" dirty="0"/>
              <a:t>Then you have to add the JavaScript code to read the data file and add it to the map. This coding patter should be familiar to you. We call a constructor method on the root Leaflet object and pass it some information that it uses to create a new object and returns the object to be stored in a variable that we create.  </a:t>
            </a:r>
            <a:br>
              <a:rPr lang="en-US" dirty="0"/>
            </a:br>
            <a:br>
              <a:rPr lang="en-US" dirty="0"/>
            </a:br>
            <a:r>
              <a:rPr lang="en-US" dirty="0"/>
              <a:t>There are two differences in this example.  First is the addition of the new keyword. I’m not going to go into detail about why this is included but it is necessary with this AJAX plug-in.  The second is that the AJAX method is a method on the GeoJSON object, which is a property of the root leaflet object. So it is two levels removed from the root.</a:t>
            </a:r>
            <a:br>
              <a:rPr lang="en-US" dirty="0"/>
            </a:br>
            <a:br>
              <a:rPr lang="en-US" dirty="0"/>
            </a:br>
            <a:r>
              <a:rPr lang="en-US" dirty="0"/>
              <a:t>Finally we chain on the </a:t>
            </a:r>
            <a:r>
              <a:rPr lang="en-US" dirty="0" err="1"/>
              <a:t>addTo</a:t>
            </a:r>
            <a:r>
              <a:rPr lang="en-US" dirty="0"/>
              <a:t> method to add it to our map.</a:t>
            </a:r>
            <a:br>
              <a:rPr lang="en-US" dirty="0"/>
            </a:br>
            <a:br>
              <a:rPr lang="en-US" dirty="0"/>
            </a:br>
            <a:r>
              <a:rPr lang="en-US" dirty="0"/>
              <a:t>Now this as it is will load the </a:t>
            </a:r>
            <a:r>
              <a:rPr lang="en-US" dirty="0" err="1"/>
              <a:t>geoJSON</a:t>
            </a:r>
            <a:r>
              <a:rPr lang="en-US" dirty="0"/>
              <a:t> from the text file and create a map layer with default markers and no added features such as popups and tooltips.</a:t>
            </a:r>
            <a:br>
              <a:rPr lang="en-US" dirty="0"/>
            </a:br>
            <a:br>
              <a:rPr lang="en-US" dirty="0"/>
            </a:br>
            <a:r>
              <a:rPr lang="en-US" dirty="0"/>
              <a:t>But, having seen how useful the popup we made for the </a:t>
            </a:r>
            <a:r>
              <a:rPr lang="en-US" dirty="0" err="1"/>
              <a:t>zocal</a:t>
            </a:r>
            <a:r>
              <a:rPr lang="en-US" dirty="0"/>
              <a:t> was, with the picture and the link to the Wikipedia page, we want to add something similar to all the data that we load.  </a:t>
            </a:r>
            <a:br>
              <a:rPr lang="en-US" dirty="0"/>
            </a:br>
            <a:br>
              <a:rPr lang="en-US" dirty="0"/>
            </a:br>
            <a:r>
              <a:rPr lang="en-US" dirty="0"/>
              <a:t>It turns out that there are several options that you can add to the AJAX method in addition to the file containing the </a:t>
            </a:r>
            <a:r>
              <a:rPr lang="en-US" dirty="0" err="1"/>
              <a:t>geoJSON</a:t>
            </a:r>
            <a:r>
              <a:rPr lang="en-US" dirty="0"/>
              <a:t>. One of those options, a method called </a:t>
            </a:r>
            <a:r>
              <a:rPr lang="en-US" dirty="0" err="1"/>
              <a:t>pointToLayer</a:t>
            </a:r>
            <a:r>
              <a:rPr lang="en-US" dirty="0"/>
              <a:t>, is basically a loop that loops through all the features in the </a:t>
            </a:r>
            <a:r>
              <a:rPr lang="en-US" dirty="0" err="1"/>
              <a:t>featureCollection</a:t>
            </a:r>
            <a:r>
              <a:rPr lang="en-US" dirty="0"/>
              <a:t> in the </a:t>
            </a:r>
            <a:r>
              <a:rPr lang="en-US" dirty="0" err="1"/>
              <a:t>attractions.geojson</a:t>
            </a:r>
            <a:r>
              <a:rPr lang="en-US" dirty="0"/>
              <a:t> text file. On each loop, a function is run that you create, and that function automatically has available to it, the feature object and a </a:t>
            </a:r>
            <a:r>
              <a:rPr lang="en-US" dirty="0" err="1"/>
              <a:t>latlng</a:t>
            </a:r>
            <a:r>
              <a:rPr lang="en-US" dirty="0"/>
              <a:t> object containing the coordinates of the points.</a:t>
            </a:r>
            <a:br>
              <a:rPr lang="en-US" dirty="0"/>
            </a:br>
            <a:br>
              <a:rPr lang="en-US" dirty="0"/>
            </a:br>
            <a:r>
              <a:rPr lang="en-US" dirty="0"/>
              <a:t>In our function we want to build an HTML string to add to the popup of each marker.  But the information in the popup is going to be different for each feature.  Fortunately, our features contain the information that we need.</a:t>
            </a:r>
            <a:br>
              <a:rPr lang="en-US" dirty="0"/>
            </a:br>
            <a:br>
              <a:rPr lang="en-US" dirty="0"/>
            </a:br>
            <a:r>
              <a:rPr lang="en-US" dirty="0"/>
              <a:t>Lets take a look at one of those features in the </a:t>
            </a:r>
            <a:r>
              <a:rPr lang="en-US" dirty="0" err="1"/>
              <a:t>featurecollection</a:t>
            </a:r>
            <a:r>
              <a:rPr lang="en-US" dirty="0"/>
              <a: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114</a:t>
            </a:fld>
            <a:endParaRPr lang="en-US"/>
          </a:p>
        </p:txBody>
      </p:sp>
    </p:spTree>
    <p:extLst>
      <p:ext uri="{BB962C8B-B14F-4D97-AF65-F5344CB8AC3E}">
        <p14:creationId xmlns:p14="http://schemas.microsoft.com/office/powerpoint/2010/main" val="42906988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one of the features in our </a:t>
            </a:r>
            <a:r>
              <a:rPr lang="en-US" dirty="0" err="1"/>
              <a:t>geoJSON</a:t>
            </a:r>
            <a:r>
              <a:rPr lang="en-US" dirty="0"/>
              <a:t> file that I’ve gussied up a bit..  We’ll take a look at the actual file in a bit.</a:t>
            </a:r>
            <a:br>
              <a:rPr lang="en-US" dirty="0"/>
            </a:br>
            <a:br>
              <a:rPr lang="en-US" dirty="0"/>
            </a:br>
            <a:r>
              <a:rPr lang="en-US" dirty="0"/>
              <a:t>Like all </a:t>
            </a:r>
            <a:r>
              <a:rPr lang="en-US" dirty="0" err="1"/>
              <a:t>geoJSON</a:t>
            </a:r>
            <a:r>
              <a:rPr lang="en-US" dirty="0"/>
              <a:t> objects it has a type property, and the value of that property lets us know what kind of object it is, in this case a feature.</a:t>
            </a:r>
            <a:br>
              <a:rPr lang="en-US" dirty="0"/>
            </a:br>
            <a:endParaRPr lang="en-US" dirty="0"/>
          </a:p>
          <a:p>
            <a:r>
              <a:rPr lang="en-US" dirty="0"/>
              <a:t>&lt;click&gt;</a:t>
            </a:r>
            <a:br>
              <a:rPr lang="en-US" dirty="0"/>
            </a:br>
            <a:r>
              <a:rPr lang="en-US" dirty="0"/>
              <a:t>We know from the lecture on </a:t>
            </a:r>
            <a:r>
              <a:rPr lang="en-US" dirty="0" err="1"/>
              <a:t>geoJSON</a:t>
            </a:r>
            <a:r>
              <a:rPr lang="en-US" dirty="0"/>
              <a:t> that every feature has a properties object and a geometry object.</a:t>
            </a:r>
            <a:br>
              <a:rPr lang="en-US" dirty="0"/>
            </a:br>
            <a:br>
              <a:rPr lang="en-US" dirty="0"/>
            </a:br>
            <a:r>
              <a:rPr lang="en-US" dirty="0"/>
              <a:t>The properties object contains attributes.  Our feature has 4 attributes. &lt;click&gt; The first is an id attribute, with a value of 3.  &lt;click&gt;It also has a name Chapultepec part, &lt;click&gt;an image Chapultepec.jpg, &lt;click&gt;and a web page, in this case the Wikipedia page for Chapultepec park.  Notice the image is just the name of a file, we are still going to have to have an actual image file with the same name somewhere on our server.</a:t>
            </a:r>
            <a:br>
              <a:rPr lang="en-US" dirty="0"/>
            </a:br>
            <a:br>
              <a:rPr lang="en-US" dirty="0"/>
            </a:br>
            <a:r>
              <a:rPr lang="en-US" dirty="0"/>
              <a:t>&lt;click&gt;</a:t>
            </a:r>
          </a:p>
          <a:p>
            <a:r>
              <a:rPr lang="en-US" dirty="0"/>
              <a:t>The geometry object contains a type property &lt;click&gt; and the coordinates for those points.</a:t>
            </a:r>
            <a:br>
              <a:rPr lang="en-US" dirty="0"/>
            </a:br>
            <a:br>
              <a:rPr lang="en-US" dirty="0"/>
            </a:br>
            <a:r>
              <a:rPr lang="en-US" dirty="0"/>
              <a:t>The </a:t>
            </a:r>
            <a:r>
              <a:rPr lang="en-US" dirty="0" err="1"/>
              <a:t>takehome</a:t>
            </a:r>
            <a:r>
              <a:rPr lang="en-US" dirty="0"/>
              <a:t> message is that we have everything we need here to build our popup.  We can reference the name with the properties.name, the image with </a:t>
            </a:r>
            <a:r>
              <a:rPr lang="en-US" dirty="0" err="1"/>
              <a:t>properties.image</a:t>
            </a:r>
            <a:r>
              <a:rPr lang="en-US" dirty="0"/>
              <a:t>, and the URL with </a:t>
            </a:r>
            <a:r>
              <a:rPr lang="en-US" dirty="0" err="1"/>
              <a:t>properties.web</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115</a:t>
            </a:fld>
            <a:endParaRPr lang="en-US"/>
          </a:p>
        </p:txBody>
      </p:sp>
    </p:spTree>
    <p:extLst>
      <p:ext uri="{BB962C8B-B14F-4D97-AF65-F5344CB8AC3E}">
        <p14:creationId xmlns:p14="http://schemas.microsoft.com/office/powerpoint/2010/main" val="23708158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exactly what we do here.  If you remember our Zocalo popup, this is the exact same HTML except that we replace the Zocalo specific text with the properties of the current feature in the loop.  We replace the header text with feature.properties.name, the URL in the </a:t>
            </a:r>
            <a:r>
              <a:rPr lang="en-US" dirty="0" err="1"/>
              <a:t>href</a:t>
            </a:r>
            <a:r>
              <a:rPr lang="en-US" dirty="0"/>
              <a:t> attribute of the a tag with </a:t>
            </a:r>
            <a:r>
              <a:rPr lang="en-US" dirty="0" err="1"/>
              <a:t>feature.properties.web</a:t>
            </a:r>
            <a:r>
              <a:rPr lang="en-US" dirty="0"/>
              <a:t>, and the image file name with </a:t>
            </a:r>
            <a:r>
              <a:rPr lang="en-US" dirty="0" err="1"/>
              <a:t>feature.properties.image</a:t>
            </a:r>
            <a:r>
              <a:rPr lang="en-US" dirty="0"/>
              <a:t>.</a:t>
            </a:r>
            <a:br>
              <a:rPr lang="en-US" dirty="0"/>
            </a:br>
            <a:br>
              <a:rPr lang="en-US" dirty="0"/>
            </a:br>
            <a:r>
              <a:rPr lang="en-US" dirty="0"/>
              <a:t>And I guess we haven’t talked about the += operator.  This just appends the text to the end of the </a:t>
            </a:r>
            <a:r>
              <a:rPr lang="en-US" dirty="0" err="1"/>
              <a:t>str</a:t>
            </a:r>
            <a:r>
              <a:rPr lang="en-US" dirty="0"/>
              <a:t> variable and it is shorthand for </a:t>
            </a:r>
            <a:r>
              <a:rPr lang="en-US" dirty="0" err="1"/>
              <a:t>str</a:t>
            </a:r>
            <a:r>
              <a:rPr lang="en-US" dirty="0"/>
              <a:t> = </a:t>
            </a:r>
            <a:r>
              <a:rPr lang="en-US" dirty="0" err="1"/>
              <a:t>str</a:t>
            </a:r>
            <a:r>
              <a:rPr lang="en-US" dirty="0"/>
              <a:t> +. So this is actually 4 lines of code, each line adds to the existing string.</a:t>
            </a:r>
            <a:br>
              <a:rPr lang="en-US" dirty="0"/>
            </a:br>
            <a:br>
              <a:rPr lang="en-US" dirty="0"/>
            </a:br>
            <a:r>
              <a:rPr lang="en-US" dirty="0"/>
              <a:t>Finally we have a return statement.  We haven’t talked about this before but we have talked about methods returning information.  This is how we make this happen.  This function will run once for every feature in the </a:t>
            </a:r>
            <a:r>
              <a:rPr lang="en-US" dirty="0" err="1"/>
              <a:t>featurecollection</a:t>
            </a:r>
            <a:r>
              <a:rPr lang="en-US" dirty="0"/>
              <a:t> and for each feature it will return a marker at the appropriate location that we specify with the </a:t>
            </a:r>
            <a:r>
              <a:rPr lang="en-US" dirty="0" err="1"/>
              <a:t>latlng</a:t>
            </a:r>
            <a:r>
              <a:rPr lang="en-US" dirty="0"/>
              <a:t> variable and with a popup that is specific to it based on the properties in the feature.</a:t>
            </a:r>
            <a:br>
              <a:rPr lang="en-US" dirty="0"/>
            </a:br>
            <a:br>
              <a:rPr lang="en-US" dirty="0"/>
            </a:br>
            <a:r>
              <a:rPr lang="en-US" dirty="0"/>
              <a:t>And after we create the </a:t>
            </a:r>
            <a:r>
              <a:rPr lang="en-US" dirty="0" err="1"/>
              <a:t>geoJSON</a:t>
            </a:r>
            <a:r>
              <a:rPr lang="en-US" dirty="0"/>
              <a:t> layer, we add it to the map.</a:t>
            </a:r>
            <a:br>
              <a:rPr lang="en-US" dirty="0"/>
            </a:br>
            <a:br>
              <a:rPr lang="en-US" dirty="0"/>
            </a:br>
            <a:r>
              <a:rPr lang="en-US" dirty="0"/>
              <a:t>So lets go to the editor and add our code and see what happens.</a:t>
            </a:r>
            <a:br>
              <a:rPr lang="en-US" dirty="0"/>
            </a:br>
            <a:br>
              <a:rPr lang="en-US" dirty="0"/>
            </a:br>
            <a:r>
              <a:rPr lang="en-US" dirty="0"/>
              <a:t>&lt;editor&gt;</a:t>
            </a:r>
          </a:p>
          <a:p>
            <a:r>
              <a:rPr lang="en-US" dirty="0"/>
              <a:t>First, we are going to delete the code that adds the zocalo marker, because this code is going to add a zocalo marker as well.</a:t>
            </a:r>
          </a:p>
          <a:p>
            <a:endParaRPr lang="en-US" dirty="0"/>
          </a:p>
          <a:p>
            <a:r>
              <a:rPr lang="en-US" dirty="0"/>
              <a:t>Then we add a link to the leaflet ajax plug-in that I’ve already downloaded and added to the resourced directory.</a:t>
            </a:r>
            <a:br>
              <a:rPr lang="en-US" dirty="0"/>
            </a:br>
            <a:br>
              <a:rPr lang="en-US" dirty="0"/>
            </a:br>
            <a:r>
              <a:rPr lang="en-US" dirty="0"/>
              <a:t>I’ve already downloaded some image files as well. One for each of the features in the </a:t>
            </a:r>
            <a:r>
              <a:rPr lang="en-US" dirty="0" err="1"/>
              <a:t>featurecollection</a:t>
            </a:r>
            <a:r>
              <a:rPr lang="en-US" dirty="0"/>
              <a:t>. We can see them in the image directory here.  In a future lecture I’ll show you how to add more features to the feature collection and download images for them.</a:t>
            </a:r>
            <a:br>
              <a:rPr lang="en-US" dirty="0"/>
            </a:br>
            <a:br>
              <a:rPr lang="en-US" dirty="0"/>
            </a:br>
            <a:r>
              <a:rPr lang="en-US" dirty="0"/>
              <a:t>Then we’ll paste this code that we just looked at in place of the zocalo marker code we deleted.  Its not critical where this goes inside the script tags.  I generally like to put code that loads layers right after the map is initialized and my event handlers and other functions last.</a:t>
            </a:r>
            <a:br>
              <a:rPr lang="en-US" dirty="0"/>
            </a:br>
            <a:br>
              <a:rPr lang="en-US" dirty="0"/>
            </a:br>
            <a:r>
              <a:rPr lang="en-US" dirty="0"/>
              <a:t>Now, because we are using AJAX we have to open this file through our local server.  This has to do with some built in security features in the browser that prevent opening a local file on the client. We don’t need to add the complexity of a database server, yet but we are still opening a file on the server and sending the results to the client, even when the server is running on our local computer.</a:t>
            </a:r>
            <a:br>
              <a:rPr lang="en-US" dirty="0"/>
            </a:br>
            <a:br>
              <a:rPr lang="en-US" dirty="0"/>
            </a:br>
            <a:r>
              <a:rPr lang="en-US" dirty="0"/>
              <a:t>This may be a little hard to get your head around at first. Just remember that we will eventually be sending this entire directory to a web server so that it can be accessed by clients from anywhere there is an internet connection.  These files won’t be on the client, rather they are on the web server and the text that they contain is sent to the client via the internet. </a:t>
            </a:r>
            <a:br>
              <a:rPr lang="en-US" dirty="0"/>
            </a:br>
            <a:br>
              <a:rPr lang="en-US" dirty="0"/>
            </a:br>
            <a:r>
              <a:rPr lang="en-US" dirty="0"/>
              <a:t>OK, first lets take a look at the entire </a:t>
            </a:r>
            <a:r>
              <a:rPr lang="en-US" dirty="0" err="1"/>
              <a:t>geoJSON</a:t>
            </a:r>
            <a:r>
              <a:rPr lang="en-US" dirty="0"/>
              <a:t> file.  This </a:t>
            </a:r>
            <a:r>
              <a:rPr lang="en-US" dirty="0" err="1"/>
              <a:t>geoJSON</a:t>
            </a:r>
            <a:r>
              <a:rPr lang="en-US" dirty="0"/>
              <a:t> file is not formatted as nicely as the example we looked at but the structure is identical.  I didn’t write this from scratch, although as its text, you could, rather I created a shapefile in QGIS and then saved it as </a:t>
            </a:r>
            <a:r>
              <a:rPr lang="en-US" dirty="0" err="1"/>
              <a:t>geoJSON</a:t>
            </a:r>
            <a:r>
              <a:rPr lang="en-US" dirty="0"/>
              <a:t>. This is the easiest way to create a </a:t>
            </a:r>
            <a:r>
              <a:rPr lang="en-US" dirty="0" err="1"/>
              <a:t>geoJSON</a:t>
            </a:r>
            <a:r>
              <a:rPr lang="en-US" dirty="0"/>
              <a:t> data file containing your own data and we’ll have a lecture on this soon.</a:t>
            </a:r>
          </a:p>
          <a:p>
            <a:endParaRPr lang="en-US" dirty="0"/>
          </a:p>
          <a:p>
            <a:r>
              <a:rPr lang="en-US" dirty="0"/>
              <a:t>We can see right away that this is a feature collection. We have not looked at the </a:t>
            </a:r>
            <a:r>
              <a:rPr lang="en-US" dirty="0" err="1"/>
              <a:t>crs</a:t>
            </a:r>
            <a:r>
              <a:rPr lang="en-US" dirty="0"/>
              <a:t> property before, but it defines the coordinate reference system for the map. While different coordinate reference systems can be stored in </a:t>
            </a:r>
            <a:r>
              <a:rPr lang="en-US" dirty="0" err="1"/>
              <a:t>geoJSON</a:t>
            </a:r>
            <a:r>
              <a:rPr lang="en-US" dirty="0"/>
              <a:t> I highly recommend that you project your data to </a:t>
            </a:r>
            <a:r>
              <a:rPr lang="en-US" dirty="0" err="1"/>
              <a:t>lat</a:t>
            </a:r>
            <a:r>
              <a:rPr lang="en-US" dirty="0"/>
              <a:t>/long WGS84 before saving it as </a:t>
            </a:r>
            <a:r>
              <a:rPr lang="en-US" dirty="0" err="1"/>
              <a:t>geoJSON</a:t>
            </a:r>
            <a:r>
              <a:rPr lang="en-US" dirty="0"/>
              <a:t>.  It is possible to convert your data on the fly in leaflet using the proj4.js library and the proj4 leaflet plug-in but I have never done this as it seems like it would be computationally intensive and why make your browser do all that work when you can simply </a:t>
            </a:r>
            <a:r>
              <a:rPr lang="en-US" dirty="0" err="1"/>
              <a:t>reproject</a:t>
            </a:r>
            <a:r>
              <a:rPr lang="en-US" dirty="0"/>
              <a:t> into wgs84?</a:t>
            </a:r>
            <a:br>
              <a:rPr lang="en-US" dirty="0"/>
            </a:br>
            <a:br>
              <a:rPr lang="en-US" dirty="0"/>
            </a:br>
            <a:r>
              <a:rPr lang="en-US" dirty="0"/>
              <a:t>Notice that we have 6 features in this feature collection and everyone has the same structure as the one we just looked at.  ID, name, image, and web properties and a point geometry.</a:t>
            </a:r>
            <a:br>
              <a:rPr lang="en-US" dirty="0"/>
            </a:br>
            <a:br>
              <a:rPr lang="en-US" dirty="0"/>
            </a:br>
            <a:r>
              <a:rPr lang="en-US" dirty="0"/>
              <a:t>This is relatively small but you can store fairly large amounts of data in a </a:t>
            </a:r>
            <a:r>
              <a:rPr lang="en-US" dirty="0" err="1"/>
              <a:t>geoJSON</a:t>
            </a:r>
            <a:r>
              <a:rPr lang="en-US" dirty="0"/>
              <a:t> file.  I’ve made some that were as large as 20 megabytes. If you get that large, however, you’d probably see better performance by storing the data in a data base. There are ways of reducing the file size, however. First eliminate any necessary attributes. If you are using line or polygon shapes you can also generalize the geometries first to eliminate any redundant vertices.  I believe you need an </a:t>
            </a:r>
            <a:r>
              <a:rPr lang="en-US" dirty="0" err="1"/>
              <a:t>arcEditor</a:t>
            </a:r>
            <a:r>
              <a:rPr lang="en-US" dirty="0"/>
              <a:t> license to access the generalization tools in ArcGIS but you can do it for free with QGIS. </a:t>
            </a:r>
            <a:br>
              <a:rPr lang="en-US" dirty="0"/>
            </a:br>
            <a:br>
              <a:rPr lang="en-US" dirty="0"/>
            </a:br>
            <a:r>
              <a:rPr lang="en-US" dirty="0"/>
              <a:t>In </a:t>
            </a:r>
            <a:r>
              <a:rPr lang="en-US" dirty="0" err="1"/>
              <a:t>webmapping</a:t>
            </a:r>
            <a:r>
              <a:rPr lang="en-US" dirty="0"/>
              <a:t>, anything that you can do to reduce file size will pay huge dividends in performance and GIS data tends to be large so it is especially important.  </a:t>
            </a:r>
            <a:br>
              <a:rPr lang="en-US" dirty="0"/>
            </a:br>
            <a:br>
              <a:rPr lang="en-US" dirty="0"/>
            </a:br>
            <a:r>
              <a:rPr lang="en-US" dirty="0"/>
              <a:t>Lets open this in the browser and see what happens.</a:t>
            </a:r>
            <a:br>
              <a:rPr lang="en-US" dirty="0"/>
            </a:br>
            <a:br>
              <a:rPr lang="en-US" dirty="0"/>
            </a:br>
            <a:r>
              <a:rPr lang="en-US" dirty="0"/>
              <a:t>As you can see, we have 6 markers and we can click on any of them to see an image that links to the Wikipedia page.  So its working.  We are loading an external </a:t>
            </a:r>
            <a:r>
              <a:rPr lang="en-US" dirty="0" err="1"/>
              <a:t>geoJSON</a:t>
            </a:r>
            <a:r>
              <a:rPr lang="en-US" dirty="0"/>
              <a:t> file, reading it into a </a:t>
            </a:r>
            <a:r>
              <a:rPr lang="en-US" dirty="0" err="1"/>
              <a:t>geoJSON</a:t>
            </a:r>
            <a:r>
              <a:rPr lang="en-US" dirty="0"/>
              <a:t> layer object, processing it a bit to add custom popups based on feature specific information, and adding it to the map.</a:t>
            </a:r>
          </a:p>
          <a:p>
            <a:endParaRPr lang="en-US" dirty="0"/>
          </a:p>
          <a:p>
            <a:r>
              <a:rPr lang="en-US" dirty="0"/>
              <a:t>Notice that we still have our Zocalo button in the side panel and it still works. This button is completely independent of the marker data. It just happens to have the same name and the event handler refers to the same coordinate as the zocalo marker.  What if we wanted to have a button for each feature in our data file?  I’ll show you how to do that in the next lecture.  But before watching spend sometime thinking about how you would do this, maybe even write out some of your own code. You have learned everything you need.  See you then.</a:t>
            </a:r>
          </a:p>
          <a:p>
            <a:endParaRPr lang="en-US" dirty="0"/>
          </a:p>
          <a:p>
            <a:br>
              <a:rPr lang="en-US" dirty="0"/>
            </a:br>
            <a:br>
              <a:rPr lang="en-US" dirty="0"/>
            </a:b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116</a:t>
            </a:fld>
            <a:endParaRPr lang="en-US"/>
          </a:p>
        </p:txBody>
      </p:sp>
    </p:spTree>
    <p:extLst>
      <p:ext uri="{BB962C8B-B14F-4D97-AF65-F5344CB8AC3E}">
        <p14:creationId xmlns:p14="http://schemas.microsoft.com/office/powerpoint/2010/main" val="7933674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 are going to add some buttons to the sidebar automatically based on the data in our data file.  Hopefully you have thought about this as I suggested and have an idea how this will be done.  We’ll see how close your solution is to the one I came up with.</a:t>
            </a:r>
            <a:br>
              <a:rPr lang="en-US" dirty="0"/>
            </a:br>
            <a:endParaRPr lang="en-US" dirty="0"/>
          </a:p>
          <a:p>
            <a:r>
              <a:rPr lang="en-US" dirty="0"/>
              <a:t>&lt;click&gt;</a:t>
            </a:r>
            <a:br>
              <a:rPr lang="en-US" dirty="0"/>
            </a:br>
            <a:r>
              <a:rPr lang="en-US" dirty="0"/>
              <a:t>First we’ll create the buttons and then we’ll add event handlers to the buttons that will zoom in on the location. Lets think about this a bit. We know how we added our original Zocalo button right? &lt;click&gt; Just this line of code in the sidebar.  But we wrote it specifically for the Zocalo  marker right.  The id </a:t>
            </a:r>
            <a:r>
              <a:rPr lang="en-US" dirty="0" err="1"/>
              <a:t>zoomToZocal</a:t>
            </a:r>
            <a:r>
              <a:rPr lang="en-US" dirty="0"/>
              <a:t> is specific to the zocalo marker and the text in the button is specific to the Zocalo. </a:t>
            </a:r>
            <a:br>
              <a:rPr lang="en-US" dirty="0"/>
            </a:br>
            <a:br>
              <a:rPr lang="en-US" dirty="0"/>
            </a:br>
            <a:r>
              <a:rPr lang="en-US" dirty="0"/>
              <a:t>What we need is to loop through our feature collection and for each feature we need to replace the parts of our code that are specific to the Zocalo with information specific for each feature.</a:t>
            </a:r>
            <a:br>
              <a:rPr lang="en-US" dirty="0"/>
            </a:br>
            <a:br>
              <a:rPr lang="en-US" dirty="0"/>
            </a:br>
            <a:r>
              <a:rPr lang="en-US" dirty="0"/>
              <a:t>Well we know that a feature collection is an array of features and we know we could write a while loop or a for loop that would loop through those features, right?  But we also know that the </a:t>
            </a:r>
            <a:r>
              <a:rPr lang="en-US" dirty="0" err="1"/>
              <a:t>pointToLayer</a:t>
            </a:r>
            <a:r>
              <a:rPr lang="en-US" dirty="0"/>
              <a:t> option in our Leaflet </a:t>
            </a:r>
            <a:r>
              <a:rPr lang="en-US" dirty="0" err="1"/>
              <a:t>geojson</a:t>
            </a:r>
            <a:r>
              <a:rPr lang="en-US" dirty="0"/>
              <a:t> method is already looping through the features when it reads the </a:t>
            </a:r>
            <a:r>
              <a:rPr lang="en-US" dirty="0" err="1"/>
              <a:t>geoJSON</a:t>
            </a:r>
            <a:r>
              <a:rPr lang="en-US" dirty="0"/>
              <a:t> file, so we can use this loop as well.  And that’s what we’ll do.</a:t>
            </a:r>
            <a:br>
              <a:rPr lang="en-US" dirty="0"/>
            </a:br>
            <a:br>
              <a:rPr lang="en-US" dirty="0"/>
            </a:br>
            <a:r>
              <a:rPr lang="en-US" dirty="0"/>
              <a:t>And we also know that each feature has a name property that contains the name of the property so why not use that as well?  All we need to do is build an HTML string that replaces the zocalo specific information with the feature specific information on each loop, and then find some way to add that button string to our HTML.  So how do we do that?</a:t>
            </a:r>
          </a:p>
          <a:p>
            <a:endParaRPr lang="en-US" dirty="0"/>
          </a:p>
          <a:p>
            <a:r>
              <a:rPr lang="en-US" dirty="0"/>
              <a:t>&lt;click&gt;</a:t>
            </a:r>
          </a:p>
          <a:p>
            <a:r>
              <a:rPr lang="en-US" dirty="0"/>
              <a:t>We do it by adding this code to our </a:t>
            </a:r>
            <a:r>
              <a:rPr lang="en-US" dirty="0" err="1"/>
              <a:t>pointToLayer</a:t>
            </a:r>
            <a:r>
              <a:rPr lang="en-US" dirty="0"/>
              <a:t> loop. We build a string as we did in the last lecture, but this time we replace the text Zocalo with the feature.properties.name property everywhere it appears.  The only thing here that we haven’t seen before is that we called the replace method on the first instance of the name property.  This method replaces all space characters, indicated by the space between the two forward slashes in the name with an empty string, effectively removing all spaces because some of the name properties have one or more spaces in them and spaces are not allowed in HTML id attributes.</a:t>
            </a:r>
            <a:br>
              <a:rPr lang="en-US" dirty="0"/>
            </a:br>
            <a:br>
              <a:rPr lang="en-US" dirty="0"/>
            </a:br>
            <a:r>
              <a:rPr lang="en-US" dirty="0"/>
              <a:t>If this syntax looks a little strange, it is.  You could use a space between quotes but it would only replace the first one.  The forward slashes are a regular expression that tell the browser to replace ALL spaces in the string.  Regular expressions are way beyond the context of this course. For now just understand that regular expressions or regex are a string manipulation shorthand that allow you to do some pretty complicated things with strings with a minimum of code but they are definitely not easy to interpret by the uninitiated.</a:t>
            </a:r>
            <a:br>
              <a:rPr lang="en-US" dirty="0"/>
            </a:br>
            <a:br>
              <a:rPr lang="en-US" dirty="0"/>
            </a:br>
            <a:r>
              <a:rPr lang="en-US" dirty="0"/>
              <a:t>It is not necessary to remove the strings from the button text because that is just text that is viewed by the loser so we leave that one with the entire name property.</a:t>
            </a:r>
            <a:br>
              <a:rPr lang="en-US" dirty="0"/>
            </a:br>
            <a:br>
              <a:rPr lang="en-US" dirty="0"/>
            </a:br>
            <a:r>
              <a:rPr lang="en-US" dirty="0"/>
              <a:t>Finally we add the button to the </a:t>
            </a:r>
            <a:r>
              <a:rPr lang="en-US" dirty="0" err="1"/>
              <a:t>sidepanel</a:t>
            </a:r>
            <a:r>
              <a:rPr lang="en-US" dirty="0"/>
              <a:t> by using a </a:t>
            </a:r>
            <a:r>
              <a:rPr lang="en-US" dirty="0" err="1"/>
              <a:t>jquery</a:t>
            </a:r>
            <a:r>
              <a:rPr lang="en-US" dirty="0"/>
              <a:t> selector to select the </a:t>
            </a:r>
            <a:r>
              <a:rPr lang="en-US" dirty="0" err="1"/>
              <a:t>sidepanel</a:t>
            </a:r>
            <a:r>
              <a:rPr lang="en-US" dirty="0"/>
              <a:t> by its id, and we append the button to the </a:t>
            </a:r>
            <a:r>
              <a:rPr lang="en-US" dirty="0" err="1"/>
              <a:t>sidepanel</a:t>
            </a:r>
            <a:r>
              <a:rPr lang="en-US" dirty="0"/>
              <a:t> </a:t>
            </a:r>
            <a:r>
              <a:rPr lang="en-US" dirty="0" err="1"/>
              <a:t>innerHTML</a:t>
            </a:r>
            <a:r>
              <a:rPr lang="en-US" dirty="0"/>
              <a:t> property using the append method.</a:t>
            </a:r>
            <a:br>
              <a:rPr lang="en-US" dirty="0"/>
            </a:br>
            <a:br>
              <a:rPr lang="en-US" dirty="0"/>
            </a:br>
            <a:r>
              <a:rPr lang="en-US" dirty="0"/>
              <a:t>Next we have to add an event handler for the click event on each button.  Again we can look at how we hard-coded the event handler for the Zocalo button and just replace the parts specific to the zocalo. We know how to do the id in the jQuery selector because we just did it when we created the button. What else is specific to the Zocalo?  The </a:t>
            </a:r>
            <a:r>
              <a:rPr lang="en-US" dirty="0" err="1"/>
              <a:t>lat</a:t>
            </a:r>
            <a:r>
              <a:rPr lang="en-US" dirty="0"/>
              <a:t> and long in the </a:t>
            </a:r>
            <a:r>
              <a:rPr lang="en-US" dirty="0" err="1"/>
              <a:t>setview</a:t>
            </a:r>
            <a:r>
              <a:rPr lang="en-US" dirty="0"/>
              <a:t> method right?</a:t>
            </a:r>
          </a:p>
          <a:p>
            <a:endParaRPr lang="en-US" dirty="0"/>
          </a:p>
          <a:p>
            <a:r>
              <a:rPr lang="en-US" dirty="0"/>
              <a:t>&lt;click&gt;</a:t>
            </a:r>
          </a:p>
          <a:p>
            <a:r>
              <a:rPr lang="en-US" dirty="0"/>
              <a:t>So we change the id to reflect the feature specific name, and we use the </a:t>
            </a:r>
            <a:r>
              <a:rPr lang="en-US" dirty="0" err="1"/>
              <a:t>latlng</a:t>
            </a:r>
            <a:r>
              <a:rPr lang="en-US" dirty="0"/>
              <a:t> property to update the latitude and longitude in the </a:t>
            </a:r>
            <a:r>
              <a:rPr lang="en-US" dirty="0" err="1"/>
              <a:t>setview</a:t>
            </a:r>
            <a:r>
              <a:rPr lang="en-US" dirty="0"/>
              <a:t> method of the event handler. We could dig down through the object hierarchy and call the coordinates array of the geometry property of the feature object, but leaflet gives us a shortcut to access the point coordinates with the </a:t>
            </a:r>
            <a:r>
              <a:rPr lang="en-US" dirty="0" err="1"/>
              <a:t>latlng</a:t>
            </a:r>
            <a:r>
              <a:rPr lang="en-US" dirty="0"/>
              <a:t> object passed to the function every time the loop is run.  And this makes the code much easier to read.</a:t>
            </a:r>
            <a:br>
              <a:rPr lang="en-US" dirty="0"/>
            </a:br>
            <a:br>
              <a:rPr lang="en-US" dirty="0"/>
            </a:br>
            <a:r>
              <a:rPr lang="en-US" dirty="0"/>
              <a:t>This is somewhat advanced and there are several important concepts that you need to know to really understand what is happening in leaflet, and in </a:t>
            </a:r>
            <a:r>
              <a:rPr lang="en-US" dirty="0" err="1"/>
              <a:t>geoJSON</a:t>
            </a:r>
            <a:r>
              <a:rPr lang="en-US" dirty="0"/>
              <a:t>, and in the DOM as well.  This example really brings all three of those thing together so if you don’t understand please review it again, mull it over, and feel free to ask me a question.  I’m always available to help you.</a:t>
            </a:r>
          </a:p>
          <a:p>
            <a:endParaRPr lang="en-US" dirty="0"/>
          </a:p>
          <a:p>
            <a:r>
              <a:rPr lang="en-US" dirty="0"/>
              <a:t>&lt;editor&gt;</a:t>
            </a:r>
          </a:p>
          <a:p>
            <a:r>
              <a:rPr lang="en-US" dirty="0"/>
              <a:t>OK, I’m just going to add the code we looked at into our </a:t>
            </a:r>
            <a:r>
              <a:rPr lang="en-US" dirty="0" err="1"/>
              <a:t>pointToLayer</a:t>
            </a:r>
            <a:r>
              <a:rPr lang="en-US" dirty="0"/>
              <a:t> function.</a:t>
            </a:r>
            <a:br>
              <a:rPr lang="en-US" dirty="0"/>
            </a:br>
            <a:br>
              <a:rPr lang="en-US" dirty="0"/>
            </a:br>
            <a:r>
              <a:rPr lang="en-US" dirty="0"/>
              <a:t>And then when we open the browser we see that we have six buttons, labeled from the data in the </a:t>
            </a:r>
            <a:r>
              <a:rPr lang="en-US" dirty="0" err="1"/>
              <a:t>geoJSON</a:t>
            </a:r>
            <a:r>
              <a:rPr lang="en-US" dirty="0"/>
              <a:t> file that will zoom to the appropriate location when clicked.  Everything works like we wanted but the buttons are placed pretty tightly together and that doesn’t look great.  We can fix this with some CSS.</a:t>
            </a:r>
          </a:p>
          <a:p>
            <a:endParaRPr lang="en-US" dirty="0"/>
          </a:p>
          <a:p>
            <a:r>
              <a:rPr lang="en-US" dirty="0"/>
              <a:t>&lt;back&gt;</a:t>
            </a:r>
          </a:p>
          <a:p>
            <a:r>
              <a:rPr lang="en-US" dirty="0"/>
              <a:t>I didn’t talk about this previously, maybe some of you caught it if you were paying attention, but I added a class called attraction to the button.  Each button now has a form control class a </a:t>
            </a:r>
            <a:r>
              <a:rPr lang="en-US" dirty="0" err="1"/>
              <a:t>btn</a:t>
            </a:r>
            <a:r>
              <a:rPr lang="en-US" dirty="0"/>
              <a:t> class and a </a:t>
            </a:r>
            <a:r>
              <a:rPr lang="en-US" dirty="0" err="1"/>
              <a:t>btn</a:t>
            </a:r>
            <a:r>
              <a:rPr lang="en-US" dirty="0"/>
              <a:t> primary class which gives it the blue color.  These are all bootstrap classes that we use.  But we can add our own custom </a:t>
            </a:r>
            <a:r>
              <a:rPr lang="en-US" dirty="0" err="1"/>
              <a:t>css</a:t>
            </a:r>
            <a:r>
              <a:rPr lang="en-US" dirty="0"/>
              <a:t> class as well just like we add a bootstrap class, in this case a class named attraction”.</a:t>
            </a:r>
            <a:br>
              <a:rPr lang="en-US" dirty="0"/>
            </a:br>
            <a:br>
              <a:rPr lang="en-US" dirty="0"/>
            </a:br>
            <a:r>
              <a:rPr lang="en-US" dirty="0"/>
              <a:t>Unlike the bootstrap classes however, this class won’t do anything as is.  Because bootstrap classes are already defined and included in our project when we load it with the link tag.  Our custom class attraction doesn’t have anything in it until we write some CSS for it.</a:t>
            </a:r>
            <a:br>
              <a:rPr lang="en-US" dirty="0"/>
            </a:br>
            <a:br>
              <a:rPr lang="en-US" dirty="0"/>
            </a:br>
            <a:r>
              <a:rPr lang="en-US" dirty="0"/>
              <a:t>So lets go to the editor and add some CSS.</a:t>
            </a:r>
          </a:p>
          <a:p>
            <a:endParaRPr lang="en-US" dirty="0"/>
          </a:p>
          <a:p>
            <a:r>
              <a:rPr lang="en-US" dirty="0"/>
              <a:t>&lt;editor&gt;</a:t>
            </a:r>
          </a:p>
          <a:p>
            <a:r>
              <a:rPr lang="en-US" dirty="0"/>
              <a:t>I’m going to scroll up to where we have the CSS that we wrote for our layout and add a selector for the attraction class using the . Method. Inside our curly  brackets I will add the margin-bottom property with a value of 5px.</a:t>
            </a:r>
            <a:br>
              <a:rPr lang="en-US" dirty="0"/>
            </a:br>
            <a:br>
              <a:rPr lang="en-US" dirty="0"/>
            </a:br>
            <a:r>
              <a:rPr lang="en-US" dirty="0"/>
              <a:t>And when we go to the browser and refresh we’ll see that the buttons all have some space between them. We could add that CSS to all those buttons at once because we gave them all the same class.</a:t>
            </a:r>
            <a:br>
              <a:rPr lang="en-US" dirty="0"/>
            </a:br>
            <a:br>
              <a:rPr lang="en-US" dirty="0"/>
            </a:br>
            <a:r>
              <a:rPr lang="en-US" dirty="0"/>
              <a:t>That’s the end of this lecture. In the next lecture we’ll add turf.js to our project and do some simple analysis by adding a buffer to each of our attractions.</a:t>
            </a:r>
          </a:p>
          <a:p>
            <a:endParaRPr lang="en-US" dirty="0"/>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117</a:t>
            </a:fld>
            <a:endParaRPr lang="en-US"/>
          </a:p>
        </p:txBody>
      </p:sp>
    </p:spTree>
    <p:extLst>
      <p:ext uri="{BB962C8B-B14F-4D97-AF65-F5344CB8AC3E}">
        <p14:creationId xmlns:p14="http://schemas.microsoft.com/office/powerpoint/2010/main" val="424131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Well, if we look at our document object model diagram we can see that the body has 2 children 0 and 1 and the second child also has 2 children of its own, 0 and 1.  But since we are interested in the </a:t>
            </a:r>
            <a:r>
              <a:rPr lang="en-US" dirty="0" err="1"/>
              <a:t>colorlist</a:t>
            </a:r>
            <a:r>
              <a:rPr lang="en-US" dirty="0"/>
              <a:t> element we reference it by </a:t>
            </a:r>
            <a:r>
              <a:rPr lang="en-US" dirty="0" err="1"/>
              <a:t>document.body.children</a:t>
            </a:r>
            <a:r>
              <a:rPr lang="en-US" dirty="0"/>
              <a:t>[1].children[0]</a:t>
            </a:r>
          </a:p>
          <a:p>
            <a:endParaRPr lang="en-US" dirty="0"/>
          </a:p>
          <a:p>
            <a:r>
              <a:rPr lang="en-US" dirty="0"/>
              <a:t>And we could reference</a:t>
            </a:r>
            <a:r>
              <a:rPr lang="en-US" baseline="0" dirty="0"/>
              <a:t> the </a:t>
            </a:r>
            <a:r>
              <a:rPr lang="en-US" baseline="0" dirty="0" err="1"/>
              <a:t>animallist</a:t>
            </a:r>
            <a:r>
              <a:rPr lang="en-US" baseline="0" dirty="0"/>
              <a:t> element using </a:t>
            </a:r>
            <a:r>
              <a:rPr lang="en-US" baseline="0" dirty="0" err="1"/>
              <a:t>document.body.children</a:t>
            </a:r>
            <a:r>
              <a:rPr lang="en-US" baseline="0" dirty="0"/>
              <a:t>[1].children[1]</a:t>
            </a:r>
          </a:p>
          <a:p>
            <a:endParaRPr lang="en-US" baseline="0" dirty="0"/>
          </a:p>
          <a:p>
            <a:r>
              <a:rPr lang="en-US" baseline="0" dirty="0"/>
              <a:t>And so on. If we wanted to reference this list item, the first child of the </a:t>
            </a:r>
            <a:r>
              <a:rPr lang="en-US" baseline="0" dirty="0" err="1"/>
              <a:t>animallist</a:t>
            </a:r>
            <a:r>
              <a:rPr lang="en-US" baseline="0" dirty="0"/>
              <a:t> element</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51</a:t>
            </a:fld>
            <a:endParaRPr lang="en-US"/>
          </a:p>
        </p:txBody>
      </p:sp>
    </p:spTree>
    <p:extLst>
      <p:ext uri="{BB962C8B-B14F-4D97-AF65-F5344CB8AC3E}">
        <p14:creationId xmlns:p14="http://schemas.microsoft.com/office/powerpoint/2010/main" val="34293883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see a simple example of spatial analysis using the turf.js library.</a:t>
            </a:r>
            <a:br>
              <a:rPr lang="en-US" dirty="0"/>
            </a:br>
            <a:br>
              <a:rPr lang="en-US" dirty="0"/>
            </a:br>
            <a:r>
              <a:rPr lang="en-US" dirty="0"/>
              <a:t>Turf.js is a </a:t>
            </a:r>
            <a:r>
              <a:rPr lang="en-US" dirty="0" err="1"/>
              <a:t>javascript</a:t>
            </a:r>
            <a:r>
              <a:rPr lang="en-US" dirty="0"/>
              <a:t> library that contains functions for performing spatial analysis in </a:t>
            </a:r>
            <a:r>
              <a:rPr lang="en-US" dirty="0" err="1"/>
              <a:t>javascript</a:t>
            </a:r>
            <a:r>
              <a:rPr lang="en-US" dirty="0"/>
              <a:t>. This includes tools for creating </a:t>
            </a:r>
            <a:r>
              <a:rPr lang="en-US" dirty="0" err="1"/>
              <a:t>geoJSON</a:t>
            </a:r>
            <a:r>
              <a:rPr lang="en-US" dirty="0"/>
              <a:t>, calculating line lengths and areas of polygons, performing buffering, intersection, union, and difference operations, and some other things as well.  Because its </a:t>
            </a:r>
            <a:r>
              <a:rPr lang="en-US" dirty="0" err="1"/>
              <a:t>javascript</a:t>
            </a:r>
            <a:r>
              <a:rPr lang="en-US" dirty="0"/>
              <a:t> it means that this code can be loaded into your web page and run in the browser, so its very useful for GIS applications. Turf also uses </a:t>
            </a:r>
            <a:r>
              <a:rPr lang="en-US" dirty="0" err="1"/>
              <a:t>geoJSON</a:t>
            </a:r>
            <a:r>
              <a:rPr lang="en-US" dirty="0"/>
              <a:t> as its default input and output types so it integrates very nicely with leaflet. The combination of leaflet for displaying data with turf for analysis provides the ability to create your own GIS like tools on the web.</a:t>
            </a:r>
            <a:br>
              <a:rPr lang="en-US" dirty="0"/>
            </a:br>
            <a:br>
              <a:rPr lang="en-US" dirty="0"/>
            </a:br>
            <a:r>
              <a:rPr lang="en-US" dirty="0"/>
              <a:t>&lt;click&gt;</a:t>
            </a:r>
          </a:p>
          <a:p>
            <a:r>
              <a:rPr lang="en-US" dirty="0"/>
              <a:t>The first step, as always is to load the turf libraries into our web page.  In this case we are going to load turf from a local file rather than from </a:t>
            </a:r>
            <a:r>
              <a:rPr lang="en-US" dirty="0" err="1"/>
              <a:t>from</a:t>
            </a:r>
            <a:r>
              <a:rPr lang="en-US" dirty="0"/>
              <a:t> a CDN.  Most </a:t>
            </a:r>
            <a:r>
              <a:rPr lang="en-US" dirty="0" err="1"/>
              <a:t>javascript</a:t>
            </a:r>
            <a:r>
              <a:rPr lang="en-US" dirty="0"/>
              <a:t> libraries or plug-ins that you use will have both minified and un-minified versions available.  The minified version generally has a .min included in the filename right before the .</a:t>
            </a:r>
            <a:r>
              <a:rPr lang="en-US" dirty="0" err="1"/>
              <a:t>js</a:t>
            </a:r>
            <a:r>
              <a:rPr lang="en-US" dirty="0"/>
              <a:t> extension.  </a:t>
            </a:r>
            <a:r>
              <a:rPr lang="en-US" dirty="0" err="1"/>
              <a:t>Minification</a:t>
            </a:r>
            <a:r>
              <a:rPr lang="en-US" dirty="0"/>
              <a:t> removes all the whitespace in the code.  Spaces, indents, and line breaks are all gone.  This reduces the size of the code considerably and thus makes it faster to load, but it makes the code extremely difficult to read.  </a:t>
            </a:r>
            <a:br>
              <a:rPr lang="en-US" dirty="0"/>
            </a:br>
            <a:br>
              <a:rPr lang="en-US" dirty="0"/>
            </a:br>
            <a:r>
              <a:rPr lang="en-US" dirty="0"/>
              <a:t>In general you should use the minified versions on a production website but if you think you may want to see the actual code of the library you are using for debugging or educational purposes you can use the </a:t>
            </a:r>
            <a:r>
              <a:rPr lang="en-US" dirty="0" err="1"/>
              <a:t>unminified</a:t>
            </a:r>
            <a:r>
              <a:rPr lang="en-US" dirty="0"/>
              <a:t> version during development.  Either way, it’s the same code, the only difference is formatting.</a:t>
            </a:r>
          </a:p>
          <a:p>
            <a:endParaRPr lang="en-US" dirty="0"/>
          </a:p>
          <a:p>
            <a:r>
              <a:rPr lang="en-US" dirty="0"/>
              <a:t>&lt;click&gt;</a:t>
            </a:r>
          </a:p>
          <a:p>
            <a:r>
              <a:rPr lang="en-US" dirty="0"/>
              <a:t>In this example we are going to buffer our attraction points by one mile and place them on the map to see areas of the city that are within one mile of a featured attraction. </a:t>
            </a:r>
            <a:br>
              <a:rPr lang="en-US" dirty="0"/>
            </a:br>
            <a:br>
              <a:rPr lang="en-US" dirty="0"/>
            </a:br>
            <a:r>
              <a:rPr lang="en-US" dirty="0"/>
              <a:t>We will be doing this in response to a button click so we need to add a button to the sidebar.  We also want to make it clear that this button is not one of the attraction buttons that zoom to a specific attraction and we do that by giving it a different color using the </a:t>
            </a:r>
            <a:r>
              <a:rPr lang="en-US" dirty="0" err="1"/>
              <a:t>btn</a:t>
            </a:r>
            <a:r>
              <a:rPr lang="en-US" dirty="0"/>
              <a:t>-warning class.  </a:t>
            </a:r>
            <a:r>
              <a:rPr lang="en-US" dirty="0" err="1"/>
              <a:t>Btn</a:t>
            </a:r>
            <a:r>
              <a:rPr lang="en-US" dirty="0"/>
              <a:t>-warning makes the button an orange color rather than the dark blue of the </a:t>
            </a:r>
            <a:r>
              <a:rPr lang="en-US" dirty="0" err="1"/>
              <a:t>btn</a:t>
            </a:r>
            <a:r>
              <a:rPr lang="en-US" dirty="0"/>
              <a:t>-primary class.</a:t>
            </a:r>
          </a:p>
          <a:p>
            <a:endParaRPr lang="en-US" dirty="0"/>
          </a:p>
          <a:p>
            <a:r>
              <a:rPr lang="en-US" dirty="0"/>
              <a:t>&lt;click&gt;</a:t>
            </a:r>
          </a:p>
          <a:p>
            <a:r>
              <a:rPr lang="en-US" dirty="0"/>
              <a:t>Next we set up our click event using jQuery. We want to use the same button to add the buffers and remove the buffer.  In order to do this we want the text of the buffer button to toggle between Buffer and Remove Buffer as appropriate.</a:t>
            </a:r>
            <a:br>
              <a:rPr lang="en-US" dirty="0"/>
            </a:br>
            <a:br>
              <a:rPr lang="en-US" dirty="0"/>
            </a:br>
            <a:r>
              <a:rPr lang="en-US" dirty="0"/>
              <a:t>We can do this using an if else statement in our </a:t>
            </a:r>
            <a:r>
              <a:rPr lang="en-US" dirty="0" err="1"/>
              <a:t>eventHandler</a:t>
            </a:r>
            <a:r>
              <a:rPr lang="en-US" dirty="0"/>
              <a:t>.  The condition in our if statement tests whether the text of the Button, the </a:t>
            </a:r>
            <a:r>
              <a:rPr lang="en-US" dirty="0" err="1"/>
              <a:t>innerHTML</a:t>
            </a:r>
            <a:r>
              <a:rPr lang="en-US" dirty="0"/>
              <a:t> property of the </a:t>
            </a:r>
            <a:r>
              <a:rPr lang="en-US" dirty="0" err="1"/>
              <a:t>btnBuffer</a:t>
            </a:r>
            <a:r>
              <a:rPr lang="en-US" dirty="0"/>
              <a:t> element, is </a:t>
            </a:r>
            <a:r>
              <a:rPr lang="en-US" dirty="0" err="1"/>
              <a:t>equl</a:t>
            </a:r>
            <a:r>
              <a:rPr lang="en-US" dirty="0"/>
              <a:t> to Buffer. The initial text, which we set in our HTML is Buffer. So the condition is true.  </a:t>
            </a:r>
            <a:br>
              <a:rPr lang="en-US" dirty="0"/>
            </a:br>
            <a:br>
              <a:rPr lang="en-US" dirty="0"/>
            </a:br>
            <a:r>
              <a:rPr lang="en-US" dirty="0"/>
              <a:t>In this case we run some code that I’ll add in bit to create the buffers, and then we change the button text to Remove Buffer using this jQuery selector and the HTML method which changes the </a:t>
            </a:r>
            <a:r>
              <a:rPr lang="en-US" dirty="0" err="1"/>
              <a:t>innerHTML</a:t>
            </a:r>
            <a:r>
              <a:rPr lang="en-US" dirty="0"/>
              <a:t> property of the element.</a:t>
            </a:r>
          </a:p>
          <a:p>
            <a:endParaRPr lang="en-US" dirty="0"/>
          </a:p>
          <a:p>
            <a:r>
              <a:rPr lang="en-US" dirty="0"/>
              <a:t>The second time the button is clicked the button text has been changed to Remove Buffer so the condition is failed and the else </a:t>
            </a:r>
            <a:r>
              <a:rPr lang="en-US" dirty="0" err="1"/>
              <a:t>codeblock</a:t>
            </a:r>
            <a:r>
              <a:rPr lang="en-US" dirty="0"/>
              <a:t> is run.  In this code block we remove the buffer using a leaflet method we’ll look at in a bit, and then we change the button text back to Buffer.</a:t>
            </a:r>
            <a:br>
              <a:rPr lang="en-US" dirty="0"/>
            </a:br>
            <a:br>
              <a:rPr lang="en-US" dirty="0"/>
            </a:br>
            <a:r>
              <a:rPr lang="en-US" dirty="0"/>
              <a:t>the third time the button is clicked the condition is true again and the button text is changed back to Remove Buffer, and so on and so forth.</a:t>
            </a:r>
            <a:br>
              <a:rPr lang="en-US" dirty="0"/>
            </a:br>
            <a:br>
              <a:rPr lang="en-US" dirty="0"/>
            </a:br>
            <a:r>
              <a:rPr lang="en-US" dirty="0"/>
              <a:t>So what this code is doing right now is simply toggling the text back and forth between Buffer and Remove Buffer every time the button is clicked.  Which is exactly what we want.  Now lets add the code that actually adds and removes the buffer on the map.  But first lets go look to the web and take a look at the turf.js API documentation and see if we can figure out how to do this using turf.</a:t>
            </a:r>
          </a:p>
          <a:p>
            <a:endParaRPr lang="en-US" dirty="0"/>
          </a:p>
          <a:p>
            <a:r>
              <a:rPr lang="en-US" dirty="0"/>
              <a:t>&lt;browser&gt;</a:t>
            </a:r>
          </a:p>
          <a:p>
            <a:r>
              <a:rPr lang="en-US" dirty="0"/>
              <a:t>I’m going to use our best friend google to find the turf documentation simply by typing turf.js into the </a:t>
            </a:r>
            <a:r>
              <a:rPr lang="en-US" dirty="0" err="1"/>
              <a:t>url</a:t>
            </a:r>
            <a:r>
              <a:rPr lang="en-US" dirty="0"/>
              <a:t> bar and we can see the first thing that pops up is the turf.js geospatial library, which is what we want.</a:t>
            </a:r>
          </a:p>
          <a:p>
            <a:endParaRPr lang="en-US" dirty="0"/>
          </a:p>
          <a:p>
            <a:r>
              <a:rPr lang="en-US" dirty="0"/>
              <a:t>At the bottom of the first page it has instructions for installation, with three options.  The first NPM option has to do with loading turf into NODE.js if you are running a node server.  We can ignore this option for now.</a:t>
            </a:r>
            <a:br>
              <a:rPr lang="en-US" dirty="0"/>
            </a:br>
            <a:br>
              <a:rPr lang="en-US" dirty="0"/>
            </a:br>
            <a:r>
              <a:rPr lang="en-US" dirty="0"/>
              <a:t>The second option is a URL to a CDN that we could link to in our web page if we wanted to load turf, that way as well as a link to download the turf.min.js file in order to  link to a local file on our server, which is how we did it.</a:t>
            </a:r>
            <a:br>
              <a:rPr lang="en-US" dirty="0"/>
            </a:br>
            <a:br>
              <a:rPr lang="en-US" dirty="0"/>
            </a:br>
            <a:r>
              <a:rPr lang="en-US" dirty="0"/>
              <a:t>Lets look at the API documentation. We want to buffer so lets just search for buffer and see what happens.  We can see after just typing </a:t>
            </a:r>
            <a:r>
              <a:rPr lang="en-US" dirty="0" err="1"/>
              <a:t>bu</a:t>
            </a:r>
            <a:r>
              <a:rPr lang="en-US" dirty="0"/>
              <a:t> that there is a buffer function available so lets take a look and see if its what we want.</a:t>
            </a:r>
          </a:p>
          <a:p>
            <a:endParaRPr lang="en-US" dirty="0"/>
          </a:p>
          <a:p>
            <a:r>
              <a:rPr lang="en-US" dirty="0"/>
              <a:t>The documentation says </a:t>
            </a:r>
            <a:r>
              <a:rPr lang="en-US" sz="1200" b="0" i="0" kern="1200" dirty="0">
                <a:solidFill>
                  <a:schemeClr val="tx1"/>
                </a:solidFill>
                <a:effectLst/>
                <a:latin typeface="+mn-lt"/>
                <a:ea typeface="+mn-ea"/>
                <a:cs typeface="+mn-cs"/>
              </a:rPr>
              <a:t>Calculates a buffer for input features for a given radius. Units supported are miles, kilometers, and degrees. Which sounds like what we want.  The arguments or parameters the function takes are either a feature or feature collection, a radius, and a unit value for the radius.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the output is a feature collection of buffered features.  Which is exactly what we want.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We can also see an example of how to call the function.  Right here we call the buffer method of the turf object and pass it three parameters, a feature, a distance, and a units string.  In this example we pass the units string as a variable called unit which was defined right here to be the string Miles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&lt;return&gt;</a:t>
            </a:r>
          </a:p>
          <a:p>
            <a:r>
              <a:rPr lang="en-US" sz="1200" b="0" i="0" kern="1200" dirty="0">
                <a:solidFill>
                  <a:schemeClr val="tx1"/>
                </a:solidFill>
                <a:effectLst/>
                <a:latin typeface="+mn-lt"/>
                <a:ea typeface="+mn-ea"/>
                <a:cs typeface="+mn-cs"/>
              </a:rPr>
              <a:t>So now we know that turf has a buffer method and we know how to use it.  Let add it to our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&lt;click&gt;</a:t>
            </a:r>
          </a:p>
          <a:p>
            <a:r>
              <a:rPr lang="en-US" sz="1200" b="0" i="0" kern="1200" dirty="0">
                <a:solidFill>
                  <a:schemeClr val="tx1"/>
                </a:solidFill>
                <a:effectLst/>
                <a:latin typeface="+mn-lt"/>
                <a:ea typeface="+mn-ea"/>
                <a:cs typeface="+mn-cs"/>
              </a:rPr>
              <a:t>We start by creating a variable called </a:t>
            </a:r>
            <a:r>
              <a:rPr lang="en-US" sz="1200" b="0" i="0" kern="1200" dirty="0" err="1">
                <a:solidFill>
                  <a:schemeClr val="tx1"/>
                </a:solidFill>
                <a:effectLst/>
                <a:latin typeface="+mn-lt"/>
                <a:ea typeface="+mn-ea"/>
                <a:cs typeface="+mn-cs"/>
              </a:rPr>
              <a:t>bufferedAttrations</a:t>
            </a:r>
            <a:r>
              <a:rPr lang="en-US" sz="1200" b="0" i="0" kern="1200" dirty="0">
                <a:solidFill>
                  <a:schemeClr val="tx1"/>
                </a:solidFill>
                <a:effectLst/>
                <a:latin typeface="+mn-lt"/>
                <a:ea typeface="+mn-ea"/>
                <a:cs typeface="+mn-cs"/>
              </a:rPr>
              <a:t> and set it to the output of the </a:t>
            </a:r>
            <a:r>
              <a:rPr lang="en-US" sz="1200" b="0" i="0" kern="1200" dirty="0" err="1">
                <a:solidFill>
                  <a:schemeClr val="tx1"/>
                </a:solidFill>
                <a:effectLst/>
                <a:latin typeface="+mn-lt"/>
                <a:ea typeface="+mn-ea"/>
                <a:cs typeface="+mn-cs"/>
              </a:rPr>
              <a:t>turf.buffer</a:t>
            </a:r>
            <a:r>
              <a:rPr lang="en-US" sz="1200" b="0" i="0" kern="1200" dirty="0">
                <a:solidFill>
                  <a:schemeClr val="tx1"/>
                </a:solidFill>
                <a:effectLst/>
                <a:latin typeface="+mn-lt"/>
                <a:ea typeface="+mn-ea"/>
                <a:cs typeface="+mn-cs"/>
              </a:rPr>
              <a:t> method. The parameters that we are passing are the point layer that contains our attractions. Now I spent a fair amount of time making the distinction between binary objects in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and JSON, and this is why. It was super confusing to me for awhile and I’m trying to prevent you from being as confused as I am.  Our point layer is named </a:t>
            </a:r>
            <a:r>
              <a:rPr lang="en-US" sz="1200" b="0" i="0" kern="1200" dirty="0" err="1">
                <a:solidFill>
                  <a:schemeClr val="tx1"/>
                </a:solidFill>
                <a:effectLst/>
                <a:latin typeface="+mn-lt"/>
                <a:ea typeface="+mn-ea"/>
                <a:cs typeface="+mn-cs"/>
              </a:rPr>
              <a:t>geojsonLayer</a:t>
            </a:r>
            <a:r>
              <a:rPr lang="en-US" sz="1200" b="0" i="0" kern="1200" dirty="0">
                <a:solidFill>
                  <a:schemeClr val="tx1"/>
                </a:solidFill>
                <a:effectLst/>
                <a:latin typeface="+mn-lt"/>
                <a:ea typeface="+mn-ea"/>
                <a:cs typeface="+mn-cs"/>
              </a:rPr>
              <a:t>, but its actually a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binary object. I called it that because we created it from a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data file but maybe I should have called it something different.  It came from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but it is actually a binary object not a string.  Turf, however requires input as a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string. Fortunately leaflet provides a method to convert a binary object to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and the method is appropriately called </a:t>
            </a:r>
            <a:r>
              <a:rPr lang="en-US" sz="1200" b="0" i="0" kern="1200" dirty="0" err="1">
                <a:solidFill>
                  <a:schemeClr val="tx1"/>
                </a:solidFill>
                <a:effectLst/>
                <a:latin typeface="+mn-lt"/>
                <a:ea typeface="+mn-ea"/>
                <a:cs typeface="+mn-cs"/>
              </a:rPr>
              <a:t>toGeoJSON</a:t>
            </a:r>
            <a:r>
              <a:rPr lang="en-US" sz="1200" b="0" i="0" kern="1200" dirty="0">
                <a:solidFill>
                  <a:schemeClr val="tx1"/>
                </a:solidFill>
                <a:effectLst/>
                <a:latin typeface="+mn-lt"/>
                <a:ea typeface="+mn-ea"/>
                <a:cs typeface="+mn-cs"/>
              </a:rPr>
              <a:t>.  We could also use the </a:t>
            </a:r>
            <a:r>
              <a:rPr lang="en-US" sz="1200" b="0" i="0" kern="1200" dirty="0" err="1">
                <a:solidFill>
                  <a:schemeClr val="tx1"/>
                </a:solidFill>
                <a:effectLst/>
                <a:latin typeface="+mn-lt"/>
                <a:ea typeface="+mn-ea"/>
                <a:cs typeface="+mn-cs"/>
              </a:rPr>
              <a:t>JSON.stringify</a:t>
            </a:r>
            <a:r>
              <a:rPr lang="en-US" sz="1200" b="0" i="0" kern="1200" dirty="0">
                <a:solidFill>
                  <a:schemeClr val="tx1"/>
                </a:solidFill>
                <a:effectLst/>
                <a:latin typeface="+mn-lt"/>
                <a:ea typeface="+mn-ea"/>
                <a:cs typeface="+mn-cs"/>
              </a:rPr>
              <a:t> method we talked about earlier but the leaflet method is probably better as it is specific to leaflet and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The second parameter we pass is the distance of 1 and the third is the unit miles.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we have the output of the turf buffer method and like all turf output it’s a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string.  How do we take this string and turn it into a map layer object.  We do that by using the leaflet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method which creates a map layer from a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string. We’ve seen this before but we called the AJAX method and passed the name of a text file containing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In this case we can pass the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directly through the variable that was returned from the </a:t>
            </a:r>
            <a:r>
              <a:rPr lang="en-US" sz="1200" b="0" i="0" kern="1200" dirty="0" err="1">
                <a:solidFill>
                  <a:schemeClr val="tx1"/>
                </a:solidFill>
                <a:effectLst/>
                <a:latin typeface="+mn-lt"/>
                <a:ea typeface="+mn-ea"/>
                <a:cs typeface="+mn-cs"/>
              </a:rPr>
              <a:t>turf.buffer</a:t>
            </a:r>
            <a:r>
              <a:rPr lang="en-US" sz="1200" b="0" i="0" kern="1200" dirty="0">
                <a:solidFill>
                  <a:schemeClr val="tx1"/>
                </a:solidFill>
                <a:effectLst/>
                <a:latin typeface="+mn-lt"/>
                <a:ea typeface="+mn-ea"/>
                <a:cs typeface="+mn-cs"/>
              </a:rPr>
              <a:t> method so we don’t need the AJAX method.</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we chain the </a:t>
            </a:r>
            <a:r>
              <a:rPr lang="en-US" sz="1200" b="0" i="0" kern="1200" dirty="0" err="1">
                <a:solidFill>
                  <a:schemeClr val="tx1"/>
                </a:solidFill>
                <a:effectLst/>
                <a:latin typeface="+mn-lt"/>
                <a:ea typeface="+mn-ea"/>
                <a:cs typeface="+mn-cs"/>
              </a:rPr>
              <a:t>addTo</a:t>
            </a:r>
            <a:r>
              <a:rPr lang="en-US" sz="1200" b="0" i="0" kern="1200" dirty="0">
                <a:solidFill>
                  <a:schemeClr val="tx1"/>
                </a:solidFill>
                <a:effectLst/>
                <a:latin typeface="+mn-lt"/>
                <a:ea typeface="+mn-ea"/>
                <a:cs typeface="+mn-cs"/>
              </a:rPr>
              <a:t> method of the </a:t>
            </a:r>
            <a:r>
              <a:rPr lang="en-US" sz="1200" b="0" i="0" kern="1200" dirty="0" err="1">
                <a:solidFill>
                  <a:schemeClr val="tx1"/>
                </a:solidFill>
                <a:effectLst/>
                <a:latin typeface="+mn-lt"/>
                <a:ea typeface="+mn-ea"/>
                <a:cs typeface="+mn-cs"/>
              </a:rPr>
              <a:t>bufferLayer</a:t>
            </a:r>
            <a:r>
              <a:rPr lang="en-US" sz="1200" b="0" i="0" kern="1200" dirty="0">
                <a:solidFill>
                  <a:schemeClr val="tx1"/>
                </a:solidFill>
                <a:effectLst/>
                <a:latin typeface="+mn-lt"/>
                <a:ea typeface="+mn-ea"/>
                <a:cs typeface="+mn-cs"/>
              </a:rPr>
              <a:t> object to add it to our map.  We could also add some styling options to control the appearance of the buffers but in the interest of simplicity I’m just going to use the default style.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Finally we can remove the layer in the else code block simply by calling the </a:t>
            </a:r>
            <a:r>
              <a:rPr lang="en-US" sz="1200" b="0" i="0" kern="1200" dirty="0" err="1">
                <a:solidFill>
                  <a:schemeClr val="tx1"/>
                </a:solidFill>
                <a:effectLst/>
                <a:latin typeface="+mn-lt"/>
                <a:ea typeface="+mn-ea"/>
                <a:cs typeface="+mn-cs"/>
              </a:rPr>
              <a:t>removeLayer</a:t>
            </a:r>
            <a:r>
              <a:rPr lang="en-US" sz="1200" b="0" i="0" kern="1200" dirty="0">
                <a:solidFill>
                  <a:schemeClr val="tx1"/>
                </a:solidFill>
                <a:effectLst/>
                <a:latin typeface="+mn-lt"/>
                <a:ea typeface="+mn-ea"/>
                <a:cs typeface="+mn-cs"/>
              </a:rPr>
              <a:t> method of the map and passing it the layer that we want to remove.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Now, this brings up an important issue regarding the scope of variables.  In the main clause of the if statement we declare the variable </a:t>
            </a:r>
            <a:r>
              <a:rPr lang="en-US" sz="1200" b="0" i="0" kern="1200" dirty="0" err="1">
                <a:solidFill>
                  <a:schemeClr val="tx1"/>
                </a:solidFill>
                <a:effectLst/>
                <a:latin typeface="+mn-lt"/>
                <a:ea typeface="+mn-ea"/>
                <a:cs typeface="+mn-cs"/>
              </a:rPr>
              <a:t>bufferedAttractions</a:t>
            </a:r>
            <a:r>
              <a:rPr lang="en-US" sz="1200" b="0" i="0" kern="1200" dirty="0">
                <a:solidFill>
                  <a:schemeClr val="tx1"/>
                </a:solidFill>
                <a:effectLst/>
                <a:latin typeface="+mn-lt"/>
                <a:ea typeface="+mn-ea"/>
                <a:cs typeface="+mn-cs"/>
              </a:rPr>
              <a:t>. Because it is declared inside the event handler function, its scope is limited to the function and once the function is finished the variable is removed from memory.  This is fine, in fact it is valuable because after we use that variable to create a map layer we don’t need it anymore and we want it to disappear.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bufferLayer</a:t>
            </a:r>
            <a:r>
              <a:rPr lang="en-US" sz="1200" b="0" i="0" kern="1200" dirty="0">
                <a:solidFill>
                  <a:schemeClr val="tx1"/>
                </a:solidFill>
                <a:effectLst/>
                <a:latin typeface="+mn-lt"/>
                <a:ea typeface="+mn-ea"/>
                <a:cs typeface="+mn-cs"/>
              </a:rPr>
              <a:t> variable however might be used outside the function.  We might want to access some of the buffered features, or add the layer to a </a:t>
            </a:r>
            <a:r>
              <a:rPr lang="en-US" sz="1200" b="0" i="0" kern="1200" dirty="0" err="1">
                <a:solidFill>
                  <a:schemeClr val="tx1"/>
                </a:solidFill>
                <a:effectLst/>
                <a:latin typeface="+mn-lt"/>
                <a:ea typeface="+mn-ea"/>
                <a:cs typeface="+mn-cs"/>
              </a:rPr>
              <a:t>layerselection</a:t>
            </a:r>
            <a:r>
              <a:rPr lang="en-US" sz="1200" b="0" i="0" kern="1200" dirty="0">
                <a:solidFill>
                  <a:schemeClr val="tx1"/>
                </a:solidFill>
                <a:effectLst/>
                <a:latin typeface="+mn-lt"/>
                <a:ea typeface="+mn-ea"/>
                <a:cs typeface="+mn-cs"/>
              </a:rPr>
              <a:t> control for instance.  We also need it to refer to it in order to remove it from the map the next time the button is clicked, but we wouldn’t be able to do that if we had declared it inside the function because it would disappear after the first time the event handler was run.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Because of this we have to declare the </a:t>
            </a:r>
            <a:r>
              <a:rPr lang="en-US" sz="1200" b="0" i="0" kern="1200" dirty="0" err="1">
                <a:solidFill>
                  <a:schemeClr val="tx1"/>
                </a:solidFill>
                <a:effectLst/>
                <a:latin typeface="+mn-lt"/>
                <a:ea typeface="+mn-ea"/>
                <a:cs typeface="+mn-cs"/>
              </a:rPr>
              <a:t>bufferLayer</a:t>
            </a:r>
            <a:r>
              <a:rPr lang="en-US" sz="1200" b="0" i="0" kern="1200" dirty="0">
                <a:solidFill>
                  <a:schemeClr val="tx1"/>
                </a:solidFill>
                <a:effectLst/>
                <a:latin typeface="+mn-lt"/>
                <a:ea typeface="+mn-ea"/>
                <a:cs typeface="+mn-cs"/>
              </a:rPr>
              <a:t> outside of the function. This way we have access to it from anywhere in our code. This is a very important concept so make sure you understand it.</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OK, lets add this to our web app and see what happens.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&lt;editor&gt;</a:t>
            </a:r>
          </a:p>
          <a:p>
            <a:r>
              <a:rPr lang="en-US" sz="1200" b="0" i="0" kern="1200" dirty="0">
                <a:solidFill>
                  <a:schemeClr val="tx1"/>
                </a:solidFill>
                <a:effectLst/>
                <a:latin typeface="+mn-lt"/>
                <a:ea typeface="+mn-ea"/>
                <a:cs typeface="+mn-cs"/>
              </a:rPr>
              <a:t>First I’m going to add the script tag that loads turf into the head section. I’ve already put the turf.min.js file into my resources subdirectory as we can see by expanding it here.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I add our button to the HTML section.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And finally I add our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code to the end of our </a:t>
            </a:r>
            <a:r>
              <a:rPr lang="en-US" sz="1200" b="0" i="0" kern="1200" dirty="0" err="1">
                <a:solidFill>
                  <a:schemeClr val="tx1"/>
                </a:solidFill>
                <a:effectLst/>
                <a:latin typeface="+mn-lt"/>
                <a:ea typeface="+mn-ea"/>
                <a:cs typeface="+mn-cs"/>
              </a:rPr>
              <a:t>javascript</a:t>
            </a:r>
            <a:r>
              <a:rPr lang="en-US" sz="1200" b="0" i="0" kern="1200" dirty="0">
                <a:solidFill>
                  <a:schemeClr val="tx1"/>
                </a:solidFill>
                <a:effectLst/>
                <a:latin typeface="+mn-lt"/>
                <a:ea typeface="+mn-ea"/>
                <a:cs typeface="+mn-cs"/>
              </a:rPr>
              <a:t> section.  Now, it doesn’t really matter where we have this variable declaration as the browser will look through the code for all variable declarations prior to executing any statements.  But I like to declare all my globally scoped variables first thing in my script tag, just so they will be easier to find if I need to.  This is a small application but once we start building bigger applications it really helps to keep our code well organized.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So lets see if it runs.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see in the browser that we have an orange Buffer button. If we click it one mile buffers around the attractions appear on the map and the button text changes to Remove Buffers.  Click it again and the buffers disappear and the button text goes back to Buffer.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And we could go on and on, toggling back and forth.  </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Hopefully, this gives you some insight into how we can combine that analytical capabilities of turf.js with leaflet to begin building GIS like capabilities into our web maps and stimulates your own thinking about how you might meet the needs of your own web mapping applications.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But we are going to stop here for now.  There is a lot more to discuss regarding leaflet. I’m developing a course right now that expands greatly on the capabilities of leaflet and that should be available soon. In the meantime, hopefully those of you who are self-starters have enough information to explore more on your own.</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One thing that we haven’t talked about is how you create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files from your own data, and how you can add, delete, and modify data in the </a:t>
            </a:r>
            <a:r>
              <a:rPr lang="en-US" sz="1200" b="0" i="0" kern="1200" dirty="0" err="1">
                <a:solidFill>
                  <a:schemeClr val="tx1"/>
                </a:solidFill>
                <a:effectLst/>
                <a:latin typeface="+mn-lt"/>
                <a:ea typeface="+mn-ea"/>
                <a:cs typeface="+mn-cs"/>
              </a:rPr>
              <a:t>geoJSON</a:t>
            </a:r>
            <a:r>
              <a:rPr lang="en-US" sz="1200" b="0" i="0" kern="1200" dirty="0">
                <a:solidFill>
                  <a:schemeClr val="tx1"/>
                </a:solidFill>
                <a:effectLst/>
                <a:latin typeface="+mn-lt"/>
                <a:ea typeface="+mn-ea"/>
                <a:cs typeface="+mn-cs"/>
              </a:rPr>
              <a:t> files.  In the next lecture I’m going to show you how to do that using a program called QGIS.  See you then.</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118</a:t>
            </a:fld>
            <a:endParaRPr lang="en-US"/>
          </a:p>
        </p:txBody>
      </p:sp>
    </p:spTree>
    <p:extLst>
      <p:ext uri="{BB962C8B-B14F-4D97-AF65-F5344CB8AC3E}">
        <p14:creationId xmlns:p14="http://schemas.microsoft.com/office/powerpoint/2010/main" val="1602514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we are going to take a quick look at QGIS.  I am a huge fan of QGIS, I think it’s a great program. I worked for 10 years as the GIS specialist in a couple different Environmental Consulting companies and while my bosses understood that GIS was an important part of our work, they didn’t necessarily value it enough to want to pay for ESRI’s extensions and enterprise level tools.  Therefore I would occasionally be tasked to do things that I couldn’t do with the basic functionality included with basic ArcGIS and I would often turn to QGIS to handle them, which made my bosses happy.  </a:t>
            </a:r>
            <a:br>
              <a:rPr lang="en-US" dirty="0"/>
            </a:br>
            <a:br>
              <a:rPr lang="en-US" dirty="0"/>
            </a:br>
            <a:r>
              <a:rPr lang="en-US" dirty="0"/>
              <a:t>&lt;click&gt;</a:t>
            </a:r>
          </a:p>
          <a:p>
            <a:r>
              <a:rPr lang="en-US" dirty="0"/>
              <a:t>QGIS is an open – source Desktop GS</a:t>
            </a:r>
          </a:p>
          <a:p>
            <a:r>
              <a:rPr lang="en-US" dirty="0"/>
              <a:t>&lt;click&gt;</a:t>
            </a:r>
          </a:p>
          <a:p>
            <a:r>
              <a:rPr lang="en-US" dirty="0"/>
              <a:t>Which makes it the functional equivalent of ArcGIS desktop in the ESRI world. But it has a lot of advantages over ArcGIS as well.</a:t>
            </a:r>
          </a:p>
          <a:p>
            <a:r>
              <a:rPr lang="en-US" dirty="0"/>
              <a:t>&lt;click&gt;</a:t>
            </a:r>
          </a:p>
          <a:p>
            <a:r>
              <a:rPr lang="en-US" dirty="0"/>
              <a:t>Perhaps the biggest advantage is that it is free. You can go google QGIS and download it right now if you want for free.</a:t>
            </a:r>
          </a:p>
          <a:p>
            <a:r>
              <a:rPr lang="en-US" dirty="0"/>
              <a:t>&lt;click&gt;It can handle raster processing without any additional extensions, so if you occasionally need to do map algebra, or create </a:t>
            </a:r>
            <a:r>
              <a:rPr lang="en-US" dirty="0" err="1"/>
              <a:t>countour</a:t>
            </a:r>
            <a:r>
              <a:rPr lang="en-US" dirty="0"/>
              <a:t> lines, slope maps, or </a:t>
            </a:r>
            <a:r>
              <a:rPr lang="en-US" dirty="0" err="1"/>
              <a:t>hillshades</a:t>
            </a:r>
            <a:r>
              <a:rPr lang="en-US" dirty="0"/>
              <a:t>, you can do all that in QGIS without spending $2500 for a Spatial Analyst license.</a:t>
            </a:r>
            <a:br>
              <a:rPr lang="en-US" dirty="0"/>
            </a:br>
            <a:r>
              <a:rPr lang="en-US" dirty="0"/>
              <a:t>&lt;click&gt;It also includes some functionality that you could only get with </a:t>
            </a:r>
            <a:r>
              <a:rPr lang="en-US" dirty="0" err="1"/>
              <a:t>ArcEditor</a:t>
            </a:r>
            <a:r>
              <a:rPr lang="en-US" dirty="0"/>
              <a:t> or </a:t>
            </a:r>
            <a:r>
              <a:rPr lang="en-US" dirty="0" err="1"/>
              <a:t>ArcInfo</a:t>
            </a:r>
            <a:r>
              <a:rPr lang="en-US" dirty="0"/>
              <a:t> level licensing, such as generalizing lines and polygons.</a:t>
            </a:r>
          </a:p>
          <a:p>
            <a:r>
              <a:rPr lang="en-US" dirty="0"/>
              <a:t>&lt;click&gt;It can read and write </a:t>
            </a:r>
            <a:r>
              <a:rPr lang="en-US" dirty="0" err="1"/>
              <a:t>PostGIS</a:t>
            </a:r>
            <a:r>
              <a:rPr lang="en-US" dirty="0"/>
              <a:t> data natively, which gives it multi-user capability similar to </a:t>
            </a:r>
            <a:r>
              <a:rPr lang="en-US" dirty="0" err="1"/>
              <a:t>ArcSDE</a:t>
            </a:r>
            <a:r>
              <a:rPr lang="en-US" dirty="0"/>
              <a:t> over an enterprise level database. Again, for free.</a:t>
            </a:r>
            <a:br>
              <a:rPr lang="en-US" dirty="0"/>
            </a:br>
            <a:r>
              <a:rPr lang="en-US" dirty="0"/>
              <a:t>&lt;click&gt;There are a wide range of other formats that can be read and edited in QGIS and so it can be used to easily to convert between data formats.</a:t>
            </a:r>
            <a:br>
              <a:rPr lang="en-US" dirty="0"/>
            </a:br>
            <a:br>
              <a:rPr lang="en-US" dirty="0"/>
            </a:br>
            <a:r>
              <a:rPr lang="en-US" dirty="0"/>
              <a:t>There are a few disadvantages too.  I would say its not quite as polished as ArcMap, although I much prefer the editing tools in QGIS.  And I have had some of the geoprocessing operations fail on large datasets that I was able to complete in ArcGIS.</a:t>
            </a:r>
          </a:p>
          <a:p>
            <a:r>
              <a:rPr lang="en-US" dirty="0"/>
              <a:t>And if you need things like 3D viewing in </a:t>
            </a:r>
            <a:r>
              <a:rPr lang="en-US" dirty="0" err="1"/>
              <a:t>ArcScene</a:t>
            </a:r>
            <a:r>
              <a:rPr lang="en-US" dirty="0"/>
              <a:t> you can’t do that in QGIS.</a:t>
            </a:r>
          </a:p>
          <a:p>
            <a:endParaRPr lang="en-US" dirty="0"/>
          </a:p>
          <a:p>
            <a:r>
              <a:rPr lang="en-US" dirty="0"/>
              <a:t>But I were starting any large multi-user GIS project I would definitely use QGIS as the core of my technology stack. We’re going to use it right now to load the shapefile storing the attraction points, add a new attraction to it, and save it as a </a:t>
            </a:r>
            <a:r>
              <a:rPr lang="en-US" dirty="0" err="1"/>
              <a:t>geoJSON</a:t>
            </a:r>
            <a:r>
              <a:rPr lang="en-US" dirty="0"/>
              <a:t> file.</a:t>
            </a:r>
          </a:p>
          <a:p>
            <a:endParaRPr lang="en-US" dirty="0"/>
          </a:p>
          <a:p>
            <a:r>
              <a:rPr lang="en-US" dirty="0"/>
              <a:t>&lt;computer&gt;</a:t>
            </a:r>
          </a:p>
          <a:p>
            <a:r>
              <a:rPr lang="en-US" dirty="0"/>
              <a:t>First I am going to start QGIS by clicking on the icon here.  Then I will load my shapefile and add a background map.  Another advantage of QGIS is that you can use google and </a:t>
            </a:r>
            <a:r>
              <a:rPr lang="en-US" dirty="0" err="1"/>
              <a:t>bing</a:t>
            </a:r>
            <a:r>
              <a:rPr lang="en-US" dirty="0"/>
              <a:t> imagery and </a:t>
            </a:r>
            <a:r>
              <a:rPr lang="en-US" dirty="0" err="1"/>
              <a:t>streetmap</a:t>
            </a:r>
            <a:r>
              <a:rPr lang="en-US" dirty="0"/>
              <a:t> layers which gives you additional sources for imagery.</a:t>
            </a:r>
          </a:p>
          <a:p>
            <a:endParaRPr lang="en-US" dirty="0"/>
          </a:p>
          <a:p>
            <a:r>
              <a:rPr lang="en-US" dirty="0"/>
              <a:t>I want add the </a:t>
            </a:r>
            <a:r>
              <a:rPr lang="en-US" dirty="0" err="1"/>
              <a:t>Desierto</a:t>
            </a:r>
            <a:r>
              <a:rPr lang="en-US" dirty="0"/>
              <a:t> de </a:t>
            </a:r>
            <a:r>
              <a:rPr lang="en-US" dirty="0" err="1"/>
              <a:t>los</a:t>
            </a:r>
            <a:r>
              <a:rPr lang="en-US" dirty="0"/>
              <a:t> </a:t>
            </a:r>
            <a:r>
              <a:rPr lang="en-US" dirty="0" err="1"/>
              <a:t>leones</a:t>
            </a:r>
            <a:r>
              <a:rPr lang="en-US" dirty="0"/>
              <a:t> national park as an attraction.  So I will navigate to where the park is located.  Then I click this button to toggle into editing mode and then this button to add a new feature. All I have to do then is to click on the map at the position that I want to place my marker. When I do that I get a dialog box that allows me to enter the attribute number. I am going to give it an id of 7, the name will be </a:t>
            </a:r>
            <a:r>
              <a:rPr lang="en-US" dirty="0" err="1"/>
              <a:t>Desierto</a:t>
            </a:r>
            <a:r>
              <a:rPr lang="en-US" dirty="0"/>
              <a:t> de </a:t>
            </a:r>
            <a:r>
              <a:rPr lang="en-US" dirty="0" err="1"/>
              <a:t>los</a:t>
            </a:r>
            <a:r>
              <a:rPr lang="en-US" dirty="0"/>
              <a:t> Leones.  I can go to google and find the Wikipedia page for </a:t>
            </a:r>
            <a:r>
              <a:rPr lang="en-US" dirty="0" err="1"/>
              <a:t>desierto</a:t>
            </a:r>
            <a:r>
              <a:rPr lang="en-US" dirty="0"/>
              <a:t> de </a:t>
            </a:r>
            <a:r>
              <a:rPr lang="en-US" dirty="0" err="1"/>
              <a:t>los</a:t>
            </a:r>
            <a:r>
              <a:rPr lang="en-US" dirty="0"/>
              <a:t> </a:t>
            </a:r>
            <a:r>
              <a:rPr lang="en-US" dirty="0" err="1"/>
              <a:t>leones</a:t>
            </a:r>
            <a:r>
              <a:rPr lang="en-US" dirty="0"/>
              <a:t>, copy the URL and paste it in to the web attribute, but the image is a little bit trickier for two reasons.</a:t>
            </a:r>
            <a:br>
              <a:rPr lang="en-US" dirty="0"/>
            </a:br>
            <a:br>
              <a:rPr lang="en-US" dirty="0"/>
            </a:br>
            <a:r>
              <a:rPr lang="en-US" dirty="0"/>
              <a:t>First you have to download the image, rename it something that makes sense and copy it into our </a:t>
            </a:r>
            <a:r>
              <a:rPr lang="en-US" dirty="0" err="1"/>
              <a:t>img</a:t>
            </a:r>
            <a:r>
              <a:rPr lang="en-US" dirty="0"/>
              <a:t> directory.</a:t>
            </a:r>
            <a:br>
              <a:rPr lang="en-US" dirty="0"/>
            </a:br>
            <a:br>
              <a:rPr lang="en-US" dirty="0"/>
            </a:br>
            <a:r>
              <a:rPr lang="en-US" dirty="0"/>
              <a:t>Second, you need to be very careful about simply downloading and publishing images from the web if you want to avoid violating copyright laws.  Most but not all images from Wikipedia are free to use providing you credit the source. You can check by enlarging the photo by double clicking on it and reading the section on licensing.  This one says it free to copy and distribute as long as you attribute the source so I’m going to download and use it as the photo in my web map.</a:t>
            </a:r>
            <a:br>
              <a:rPr lang="en-US" dirty="0"/>
            </a:br>
            <a:br>
              <a:rPr lang="en-US" dirty="0"/>
            </a:br>
            <a:r>
              <a:rPr lang="en-US" dirty="0"/>
              <a:t>So I’ll go back to QGIS and paste the web site info in here.</a:t>
            </a:r>
            <a:br>
              <a:rPr lang="en-US" dirty="0"/>
            </a:br>
            <a:br>
              <a:rPr lang="en-US" dirty="0"/>
            </a:br>
            <a:r>
              <a:rPr lang="en-US" dirty="0"/>
              <a:t>And type in leones.jpg as the image name, which is what I will name the file I just downloaded after I copy it into our </a:t>
            </a:r>
            <a:r>
              <a:rPr lang="en-US" dirty="0" err="1"/>
              <a:t>img</a:t>
            </a:r>
            <a:r>
              <a:rPr lang="en-US" dirty="0"/>
              <a:t> directory.</a:t>
            </a:r>
            <a:br>
              <a:rPr lang="en-US" dirty="0"/>
            </a:br>
            <a:br>
              <a:rPr lang="en-US" dirty="0"/>
            </a:br>
            <a:r>
              <a:rPr lang="en-US" dirty="0"/>
              <a:t>Then I can toggle out of editing mode, and save my changes and I’ve just added an attraction to the shapefile.  But my </a:t>
            </a:r>
            <a:r>
              <a:rPr lang="en-US" dirty="0" err="1"/>
              <a:t>webmap</a:t>
            </a:r>
            <a:r>
              <a:rPr lang="en-US" dirty="0"/>
              <a:t> isn’t reading a shapefile, its reading a </a:t>
            </a:r>
            <a:r>
              <a:rPr lang="en-US" dirty="0" err="1"/>
              <a:t>geojson</a:t>
            </a:r>
            <a:r>
              <a:rPr lang="en-US" dirty="0"/>
              <a:t> file so I still have to save the shapefile as a </a:t>
            </a:r>
            <a:r>
              <a:rPr lang="en-US" dirty="0" err="1"/>
              <a:t>geojson</a:t>
            </a:r>
            <a:r>
              <a:rPr lang="en-US" dirty="0"/>
              <a:t>.  I’m going to overwrite the existing </a:t>
            </a:r>
            <a:r>
              <a:rPr lang="en-US" dirty="0" err="1"/>
              <a:t>attractions.geojson</a:t>
            </a:r>
            <a:r>
              <a:rPr lang="en-US" dirty="0"/>
              <a:t> file and now, when we go to the browser and open the web app, we see we now have a new button which takes us to a new place with a new marker that has a photo linked to the Wikipedia page.  And all this happened without modifying any code.  Just by modifying our </a:t>
            </a:r>
            <a:r>
              <a:rPr lang="en-US" dirty="0" err="1"/>
              <a:t>geoJSON</a:t>
            </a:r>
            <a:r>
              <a:rPr lang="en-US" dirty="0"/>
              <a:t> data file.</a:t>
            </a:r>
            <a:br>
              <a:rPr lang="en-US" dirty="0"/>
            </a:br>
            <a:br>
              <a:rPr lang="en-US" dirty="0"/>
            </a:br>
            <a:r>
              <a:rPr lang="en-US" dirty="0"/>
              <a:t>Now, I left out the steps where I copied the file to our </a:t>
            </a:r>
            <a:r>
              <a:rPr lang="en-US" dirty="0" err="1"/>
              <a:t>img</a:t>
            </a:r>
            <a:r>
              <a:rPr lang="en-US" dirty="0"/>
              <a:t> directory and renamed it leones.jpg so don’t be confused. Those are important steps but I shouldn’t have to show you how to do that, just understand that it has to happen.</a:t>
            </a:r>
            <a:br>
              <a:rPr lang="en-US" dirty="0"/>
            </a:br>
            <a:br>
              <a:rPr lang="en-US" dirty="0"/>
            </a:br>
            <a:r>
              <a:rPr lang="en-US" dirty="0"/>
              <a:t>And now you might be thinking, that’s great but what if I want the people who use our web application to be able to add their own attractions to the map, can I do that?  The answer is yes, you can but not using client side technologies. For that you need to have a database server that people can access from the client and the rest of this course will deal with server-side programming. But first we’ll have a short lecture summing up what we’ve learned so far. See you then.</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119</a:t>
            </a:fld>
            <a:endParaRPr lang="en-US"/>
          </a:p>
        </p:txBody>
      </p:sp>
    </p:spTree>
    <p:extLst>
      <p:ext uri="{BB962C8B-B14F-4D97-AF65-F5344CB8AC3E}">
        <p14:creationId xmlns:p14="http://schemas.microsoft.com/office/powerpoint/2010/main" val="16025807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We’ve reached the end of the client side programming section of this course. I just wanted to summarize a little bit about what we’ve learned so far to reinforce in your minds the difference in client side and server side programming.</a:t>
            </a:r>
            <a:br>
              <a:rPr lang="en-US" dirty="0"/>
            </a:br>
            <a:br>
              <a:rPr lang="en-US" dirty="0"/>
            </a:br>
            <a:r>
              <a:rPr lang="en-US" dirty="0"/>
              <a:t>So far we have learned a little bit about &lt;click&gt; the three primary technologies that drive the internet and how they interact.</a:t>
            </a:r>
          </a:p>
          <a:p>
            <a:endParaRPr lang="en-US" dirty="0"/>
          </a:p>
          <a:p>
            <a:r>
              <a:rPr lang="en-US" dirty="0"/>
              <a:t>These are &lt;click&gt; HTML to define the structure and content of your web page.</a:t>
            </a:r>
          </a:p>
          <a:p>
            <a:endParaRPr lang="en-US" dirty="0"/>
          </a:p>
          <a:p>
            <a:r>
              <a:rPr lang="en-US" dirty="0"/>
              <a:t>&lt;click&gt; CSS to control the presentation of your web page by positioning and styling elements.</a:t>
            </a:r>
            <a:br>
              <a:rPr lang="en-US" dirty="0"/>
            </a:br>
            <a:br>
              <a:rPr lang="en-US" dirty="0"/>
            </a:br>
            <a:r>
              <a:rPr lang="en-US" dirty="0"/>
              <a:t>&lt;click&gt; and </a:t>
            </a:r>
            <a:r>
              <a:rPr lang="en-US" dirty="0" err="1"/>
              <a:t>javascript</a:t>
            </a:r>
            <a:r>
              <a:rPr lang="en-US" dirty="0"/>
              <a:t> to make your page interact by responding to user events and modifying HTML and CSS on the fly.</a:t>
            </a:r>
            <a:br>
              <a:rPr lang="en-US" dirty="0"/>
            </a:br>
            <a:br>
              <a:rPr lang="en-US" dirty="0"/>
            </a:br>
            <a:r>
              <a:rPr lang="en-US" dirty="0"/>
              <a:t>We covered only a small part of each of these technologies. There is a lot more that you can learn and I encourage you to do that. There are a lot of courses here on </a:t>
            </a:r>
            <a:r>
              <a:rPr lang="en-US" dirty="0" err="1"/>
              <a:t>udemy</a:t>
            </a:r>
            <a:r>
              <a:rPr lang="en-US" dirty="0"/>
              <a:t> and a lot of books, a lot of web resources available.  But more importantly I tried to show you how all these things interact through the browsers Document Object Model.  This is a key part of web development that is fundamental to understanding how it really works and I feel it is missing from a lot of courses that tend to focus on only one of these technologies.</a:t>
            </a:r>
            <a:br>
              <a:rPr lang="en-US" dirty="0"/>
            </a:br>
            <a:endParaRPr lang="en-US" dirty="0"/>
          </a:p>
          <a:p>
            <a:r>
              <a:rPr lang="en-US" dirty="0"/>
              <a:t>&lt;click&gt;</a:t>
            </a:r>
            <a:br>
              <a:rPr lang="en-US" dirty="0"/>
            </a:br>
            <a:r>
              <a:rPr lang="en-US" dirty="0"/>
              <a:t>We’ve also introduced you to two very popular libraries that will make web development easier and greatly improve the applications that you create.</a:t>
            </a:r>
            <a:br>
              <a:rPr lang="en-US" dirty="0"/>
            </a:br>
            <a:br>
              <a:rPr lang="en-US" dirty="0"/>
            </a:br>
            <a:r>
              <a:rPr lang="en-US" dirty="0"/>
              <a:t>&lt;Click&gt; Bootstrap gives you a lot of pre-defined classes that you can use to make your pages responsive and improve their appearance.</a:t>
            </a:r>
          </a:p>
          <a:p>
            <a:endParaRPr lang="en-US" dirty="0"/>
          </a:p>
          <a:p>
            <a:r>
              <a:rPr lang="en-US" dirty="0"/>
              <a:t>&lt;click&gt; and jQuery makes it a lot easier to manipulate the DOM and also reduces the size of your code and improves readability.</a:t>
            </a:r>
            <a:br>
              <a:rPr lang="en-US" dirty="0"/>
            </a:br>
            <a:br>
              <a:rPr lang="en-US" dirty="0"/>
            </a:br>
            <a:r>
              <a:rPr lang="en-US" dirty="0"/>
              <a:t>&lt;click&gt;</a:t>
            </a:r>
          </a:p>
          <a:p>
            <a:r>
              <a:rPr lang="en-US" dirty="0"/>
              <a:t>We’ve also had a brief introduction two open source libraries that can be used to add geospatial functionality to your page.</a:t>
            </a:r>
          </a:p>
          <a:p>
            <a:endParaRPr lang="en-US" dirty="0"/>
          </a:p>
          <a:p>
            <a:r>
              <a:rPr lang="en-US" dirty="0"/>
              <a:t>&lt;click&gt;Leaflet gives you the ability to insert a map in your page and add your own data to it.</a:t>
            </a:r>
            <a:br>
              <a:rPr lang="en-US" dirty="0"/>
            </a:br>
            <a:br>
              <a:rPr lang="en-US" dirty="0"/>
            </a:br>
            <a:r>
              <a:rPr lang="en-US" dirty="0"/>
              <a:t>&lt;click&gt;And turf adds spatial analysis capability to your </a:t>
            </a:r>
            <a:r>
              <a:rPr lang="en-US" dirty="0" err="1"/>
              <a:t>webmaps</a:t>
            </a:r>
            <a:r>
              <a:rPr lang="en-US" dirty="0"/>
              <a:t>.</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120</a:t>
            </a:fld>
            <a:endParaRPr lang="en-US"/>
          </a:p>
        </p:txBody>
      </p:sp>
    </p:spTree>
    <p:extLst>
      <p:ext uri="{BB962C8B-B14F-4D97-AF65-F5344CB8AC3E}">
        <p14:creationId xmlns:p14="http://schemas.microsoft.com/office/powerpoint/2010/main" val="1208144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&lt;click&gt;With the knowledge that we have so far we can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&lt;click&gt;Create a web map and put our own data on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&lt;click&gt;Respond to user input.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&lt;click&gt;Perform relatively complex spatial analysis. The example I showed wasn’t particularly complex, but I hope that you saw what might be possible.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caveat is that the data is relatively static. Its not totally static, I showed you how you can add data using </a:t>
            </a:r>
            <a:r>
              <a:rPr lang="en-US" dirty="0" err="1"/>
              <a:t>qGIS</a:t>
            </a:r>
            <a:r>
              <a:rPr lang="en-US" dirty="0"/>
              <a:t>, however the flow of information is one way. From the server to the client.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we cannot do is develop an application where the clients can create, edit, or delete data and send it back to the server so that it can be seen by others.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&lt;click&gt;To do that we need a database server and that is what the next sections of the course will be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intention of this course was to provide a brief introduction to all the necessary technologies, stimulate your thinking into how it all fits together, fill in some of the gaps that I encountered during my own journey into web development, and point you in the right direction towards finding the tools you need to adapt what you’ve learned here to your own applications.</a:t>
            </a:r>
            <a:br>
              <a:rPr lang="en-US" dirty="0"/>
            </a:br>
            <a:br>
              <a:rPr lang="en-US" dirty="0"/>
            </a:br>
            <a:r>
              <a:rPr lang="en-US" dirty="0"/>
              <a:t>Those of you who are self-starters and willing to put in some effort can probably begin creating your own web maps now.  For the rest of you, I intend on releasing a more detailed course on leaflet that will cover many other parts of leaflet that were not included here. This course will walk you through each step and you will be able to follow along on your own computer so if that sounds helpful, please keep your eyes out for it. You should see an email when it is released, just because you are registered in this course.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that, let’s take a look at what we can do on the server-side.</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121</a:t>
            </a:fld>
            <a:endParaRPr lang="en-US"/>
          </a:p>
        </p:txBody>
      </p:sp>
    </p:spTree>
    <p:extLst>
      <p:ext uri="{BB962C8B-B14F-4D97-AF65-F5344CB8AC3E}">
        <p14:creationId xmlns:p14="http://schemas.microsoft.com/office/powerpoint/2010/main" val="3082165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This is the beginning of a new section on server side technologies after almost 60 lectures on client side technologies.  We are going to go over these a little quicker than we did client side technologies. The goal is to give you an idea what you can do on the server, how it works, and how to communicate with the client. A deeper exploration of the topic will be coming in an upcoming course.</a:t>
            </a:r>
          </a:p>
          <a:p>
            <a:endParaRPr lang="en-US" dirty="0"/>
          </a:p>
          <a:p>
            <a:r>
              <a:rPr lang="en-US" dirty="0"/>
              <a:t>&lt;click&gt;</a:t>
            </a:r>
          </a:p>
          <a:p>
            <a:r>
              <a:rPr lang="en-US" dirty="0"/>
              <a:t>There are two primary server side technologies to understand. Databases and Programming Languages. </a:t>
            </a:r>
          </a:p>
          <a:p>
            <a:r>
              <a:rPr lang="en-US" dirty="0"/>
              <a:t>&lt;click&gt;</a:t>
            </a:r>
          </a:p>
          <a:p>
            <a:r>
              <a:rPr lang="en-US" dirty="0"/>
              <a:t>Databases allow you to store, retrieve, and manage information.</a:t>
            </a:r>
          </a:p>
          <a:p>
            <a:r>
              <a:rPr lang="en-US" dirty="0"/>
              <a:t>This is mostly done through the use of SQL, or structured query language.  We send a SQL statement to the database to give it a command or request information.</a:t>
            </a:r>
          </a:p>
          <a:p>
            <a:r>
              <a:rPr lang="en-US" dirty="0"/>
              <a:t>&lt;click&gt;</a:t>
            </a:r>
          </a:p>
          <a:p>
            <a:r>
              <a:rPr lang="en-US" dirty="0"/>
              <a:t>We also need a programming language on the server, just like we have </a:t>
            </a:r>
            <a:r>
              <a:rPr lang="en-US" dirty="0" err="1"/>
              <a:t>javascript</a:t>
            </a:r>
            <a:r>
              <a:rPr lang="en-US" dirty="0"/>
              <a:t> in the client, in order to format commands to the database and process the information that gets returned.</a:t>
            </a:r>
          </a:p>
          <a:p>
            <a:r>
              <a:rPr lang="en-US" dirty="0"/>
              <a:t>&lt;click&gt;</a:t>
            </a:r>
          </a:p>
          <a:p>
            <a:r>
              <a:rPr lang="en-US" dirty="0"/>
              <a:t>We are going to use a language called PHP. It is an open source language and is one of the most popular server-side languages being used today and it seems to be getting increasingly popular every year.</a:t>
            </a:r>
            <a:br>
              <a:rPr lang="en-US" dirty="0"/>
            </a:br>
            <a:br>
              <a:rPr lang="en-US" dirty="0"/>
            </a:br>
            <a:r>
              <a:rPr lang="en-US" dirty="0"/>
              <a:t>But there are a lot of other server-side language available.  Java has been around a long time, as we said however, it is very different than </a:t>
            </a:r>
            <a:r>
              <a:rPr lang="en-US" dirty="0" err="1"/>
              <a:t>javascript</a:t>
            </a:r>
            <a:r>
              <a:rPr lang="en-US" dirty="0"/>
              <a:t> which runs on the client. Perl is another scripting language you may have heard of. Ruby seems to becoming more popular thanks to its MVC framework called Ruby on Rails.</a:t>
            </a:r>
          </a:p>
          <a:p>
            <a:r>
              <a:rPr lang="en-US" dirty="0" err="1"/>
              <a:t>ASP.Net</a:t>
            </a:r>
            <a:r>
              <a:rPr lang="en-US" dirty="0"/>
              <a:t> is a set of Microsoft technologies for interacting with the server.  And finally you can write </a:t>
            </a:r>
            <a:r>
              <a:rPr lang="en-US" dirty="0" err="1"/>
              <a:t>Javascript</a:t>
            </a:r>
            <a:r>
              <a:rPr lang="en-US" dirty="0"/>
              <a:t>  on the server using Node.js.  If you really like JavaScript you might want to look into that.</a:t>
            </a:r>
          </a:p>
          <a:p>
            <a:endParaRPr lang="en-US" dirty="0"/>
          </a:p>
          <a:p>
            <a:r>
              <a:rPr lang="en-US" dirty="0"/>
              <a:t>But we’re sticking with PHP.  It’s the most common, it’s almost guaranteed to be available on any server that you want to load your application on without having to install anything special.  </a:t>
            </a:r>
          </a:p>
          <a:p>
            <a:endParaRPr lang="en-US" dirty="0"/>
          </a:p>
          <a:p>
            <a:r>
              <a:rPr lang="en-US" dirty="0"/>
              <a:t>I’m going to stop this lecture now. It’s a little bit short, but it’s a good introduction.  In the next lecture we will be talking about databases.</a:t>
            </a:r>
          </a:p>
        </p:txBody>
      </p:sp>
      <p:sp>
        <p:nvSpPr>
          <p:cNvPr id="4" name="Slide Number Placeholder 3"/>
          <p:cNvSpPr>
            <a:spLocks noGrp="1"/>
          </p:cNvSpPr>
          <p:nvPr>
            <p:ph type="sldNum" sz="quarter" idx="10"/>
          </p:nvPr>
        </p:nvSpPr>
        <p:spPr/>
        <p:txBody>
          <a:bodyPr/>
          <a:lstStyle/>
          <a:p>
            <a:fld id="{BB85BC90-5713-4429-9969-706ED764BD87}" type="slidenum">
              <a:rPr lang="en-US" smtClean="0"/>
              <a:t>122</a:t>
            </a:fld>
            <a:endParaRPr lang="en-US"/>
          </a:p>
        </p:txBody>
      </p:sp>
    </p:spTree>
    <p:extLst>
      <p:ext uri="{BB962C8B-B14F-4D97-AF65-F5344CB8AC3E}">
        <p14:creationId xmlns:p14="http://schemas.microsoft.com/office/powerpoint/2010/main" val="40501069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if not most, GIS folks come into the GIS world from a different field. They may be studying geology, ecology, medicine, natural resources, and learn about GIS in order to do their work.  They may be very good with single-user computers but probably not at the same level as someone coming from an information technology background.  These people generally think of databases in terms of dBase and FoxPro, if they are older, or Microsoft Access which dominates the database world on PC’s today.</a:t>
            </a:r>
            <a:br>
              <a:rPr lang="en-US" dirty="0"/>
            </a:br>
            <a:endParaRPr lang="en-US" dirty="0"/>
          </a:p>
          <a:p>
            <a:r>
              <a:rPr lang="en-US" dirty="0"/>
              <a:t>&lt;click&gt;</a:t>
            </a:r>
            <a:br>
              <a:rPr lang="en-US" dirty="0"/>
            </a:br>
            <a:r>
              <a:rPr lang="en-US" dirty="0"/>
              <a:t>These single-user databases include both a database engine, which handles the nuts and bolts of information storage and retrieval, and front end tools that allow you to build a user interface for your data such as through forms and reports.</a:t>
            </a:r>
          </a:p>
          <a:p>
            <a:endParaRPr lang="en-US" dirty="0"/>
          </a:p>
          <a:p>
            <a:r>
              <a:rPr lang="en-US" dirty="0"/>
              <a:t>&lt;click&gt;</a:t>
            </a:r>
          </a:p>
          <a:p>
            <a:r>
              <a:rPr lang="en-US" dirty="0"/>
              <a:t>In the multi-user world or enterprise world a database is only the database engine. </a:t>
            </a:r>
          </a:p>
          <a:p>
            <a:endParaRPr lang="en-US" dirty="0"/>
          </a:p>
          <a:p>
            <a:r>
              <a:rPr lang="en-US" dirty="0"/>
              <a:t>&lt;click&gt; The front end can be written in any language that has a driver and API for the database.</a:t>
            </a:r>
          </a:p>
          <a:p>
            <a:endParaRPr lang="en-US" dirty="0"/>
          </a:p>
          <a:p>
            <a:r>
              <a:rPr lang="en-US" dirty="0"/>
              <a:t>&lt;click&gt;This might be dedicated software written in Visual Basic, C#, or Python that runs locally on the client.</a:t>
            </a:r>
          </a:p>
          <a:p>
            <a:endParaRPr lang="en-US" dirty="0"/>
          </a:p>
          <a:p>
            <a:r>
              <a:rPr lang="en-US" dirty="0"/>
              <a:t>&lt;click&gt; Or it might be an internet application written in HTML, CSS, and </a:t>
            </a:r>
            <a:r>
              <a:rPr lang="en-US" dirty="0" err="1"/>
              <a:t>javascript</a:t>
            </a:r>
            <a:r>
              <a:rPr lang="en-US" dirty="0"/>
              <a:t>, with at least one server-side language to access the database.  Which is what we will be doing.  Because geographical data is still only data.</a:t>
            </a:r>
            <a:br>
              <a:rPr lang="en-US" dirty="0"/>
            </a:br>
            <a:br>
              <a:rPr lang="en-US" dirty="0"/>
            </a:br>
            <a:r>
              <a:rPr lang="en-US" dirty="0"/>
              <a:t>&lt;click&gt;But the biggest difference between a personal computer database and an enterprise-level multi-user database is that they have been highly optimized for speed, security, and handling many users simultaneously.</a:t>
            </a:r>
            <a:br>
              <a:rPr lang="en-US" dirty="0"/>
            </a:br>
            <a:br>
              <a:rPr lang="en-US" dirty="0"/>
            </a:br>
            <a:r>
              <a:rPr lang="en-US" dirty="0"/>
              <a:t>They can handle thousands, even millions of users when properly configured.  Security covers both protection from hackers and intruders as well as preventing software crashes. Social media sites, large e-commerce stores like Amazon.com, and entertainment distribution applications like Netflix handle massive amounts of data among millions of users simultaneously and database failures are so rare that when they occur it makes national news.</a:t>
            </a:r>
          </a:p>
        </p:txBody>
      </p:sp>
      <p:sp>
        <p:nvSpPr>
          <p:cNvPr id="4" name="Slide Number Placeholder 3"/>
          <p:cNvSpPr>
            <a:spLocks noGrp="1"/>
          </p:cNvSpPr>
          <p:nvPr>
            <p:ph type="sldNum" sz="quarter" idx="10"/>
          </p:nvPr>
        </p:nvSpPr>
        <p:spPr/>
        <p:txBody>
          <a:bodyPr/>
          <a:lstStyle/>
          <a:p>
            <a:fld id="{BB85BC90-5713-4429-9969-706ED764BD87}" type="slidenum">
              <a:rPr lang="en-US" smtClean="0"/>
              <a:t>123</a:t>
            </a:fld>
            <a:endParaRPr lang="en-US"/>
          </a:p>
        </p:txBody>
      </p:sp>
    </p:spTree>
    <p:extLst>
      <p:ext uri="{BB962C8B-B14F-4D97-AF65-F5344CB8AC3E}">
        <p14:creationId xmlns:p14="http://schemas.microsoft.com/office/powerpoint/2010/main" val="2822973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interact with the database by sending it SQL statements. SQL stands for Structured Query Languages and there is very little that we can do with a database that we can’t do through a SQL statement.</a:t>
            </a:r>
          </a:p>
          <a:p>
            <a:endParaRPr lang="en-US" dirty="0"/>
          </a:p>
          <a:p>
            <a:r>
              <a:rPr lang="en-US" dirty="0"/>
              <a:t>SQL implements the full CRUD model. Crud stands for Create, Retrieve, Update and Delete. Which encompasses about everything that we can do with data.</a:t>
            </a:r>
          </a:p>
          <a:p>
            <a:endParaRPr lang="en-US" dirty="0"/>
          </a:p>
          <a:p>
            <a:r>
              <a:rPr lang="en-US" dirty="0"/>
              <a:t>&lt;click&gt;</a:t>
            </a:r>
          </a:p>
          <a:p>
            <a:r>
              <a:rPr lang="en-US" dirty="0"/>
              <a:t>Create means creating both the database and table structure as well as creating individual data records.</a:t>
            </a:r>
          </a:p>
          <a:p>
            <a:endParaRPr lang="en-US" dirty="0"/>
          </a:p>
          <a:p>
            <a:r>
              <a:rPr lang="en-US" dirty="0"/>
              <a:t>&lt;click&gt;</a:t>
            </a:r>
          </a:p>
          <a:p>
            <a:r>
              <a:rPr lang="en-US" dirty="0"/>
              <a:t>Retrieving data allows us to access the information that we need from the database.</a:t>
            </a:r>
          </a:p>
          <a:p>
            <a:endParaRPr lang="en-US" dirty="0"/>
          </a:p>
          <a:p>
            <a:r>
              <a:rPr lang="en-US" dirty="0"/>
              <a:t>&lt;click&gt;</a:t>
            </a:r>
          </a:p>
          <a:p>
            <a:r>
              <a:rPr lang="en-US" dirty="0"/>
              <a:t>UPDATE refers to making changes in the database.</a:t>
            </a:r>
          </a:p>
          <a:p>
            <a:endParaRPr lang="en-US" dirty="0"/>
          </a:p>
          <a:p>
            <a:r>
              <a:rPr lang="en-US" dirty="0"/>
              <a:t>&lt;click&gt;</a:t>
            </a:r>
            <a:br>
              <a:rPr lang="en-US" dirty="0"/>
            </a:br>
            <a:r>
              <a:rPr lang="en-US" dirty="0"/>
              <a:t>and DELETE refers to removing existing data.</a:t>
            </a:r>
          </a:p>
        </p:txBody>
      </p:sp>
      <p:sp>
        <p:nvSpPr>
          <p:cNvPr id="4" name="Slide Number Placeholder 3"/>
          <p:cNvSpPr>
            <a:spLocks noGrp="1"/>
          </p:cNvSpPr>
          <p:nvPr>
            <p:ph type="sldNum" sz="quarter" idx="10"/>
          </p:nvPr>
        </p:nvSpPr>
        <p:spPr/>
        <p:txBody>
          <a:bodyPr/>
          <a:lstStyle/>
          <a:p>
            <a:fld id="{BB85BC90-5713-4429-9969-706ED764BD87}" type="slidenum">
              <a:rPr lang="en-US" smtClean="0"/>
              <a:t>124</a:t>
            </a:fld>
            <a:endParaRPr lang="en-US"/>
          </a:p>
        </p:txBody>
      </p:sp>
    </p:spTree>
    <p:extLst>
      <p:ext uri="{BB962C8B-B14F-4D97-AF65-F5344CB8AC3E}">
        <p14:creationId xmlns:p14="http://schemas.microsoft.com/office/powerpoint/2010/main" val="308444643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number of popular enterprise databases that we can use. The first group are what is known as Relational Database Management Systems.  These store data in tables with fields and records and tables can be related to each other through the use of key fields and they are controlled through the use of SQL statements.</a:t>
            </a:r>
          </a:p>
          <a:p>
            <a:endParaRPr lang="en-US" dirty="0"/>
          </a:p>
          <a:p>
            <a:r>
              <a:rPr lang="en-US" dirty="0"/>
              <a:t>&lt;click&gt;</a:t>
            </a:r>
          </a:p>
          <a:p>
            <a:r>
              <a:rPr lang="en-US" dirty="0"/>
              <a:t>There are commercial versions available. They cost money. Usually a lot of money. But they also tend to have more bells and whistles and come with support.</a:t>
            </a:r>
          </a:p>
          <a:p>
            <a:endParaRPr lang="en-US" dirty="0"/>
          </a:p>
          <a:p>
            <a:r>
              <a:rPr lang="en-US" dirty="0"/>
              <a:t>&lt;click&gt;Microsoft has a very popular one called SQL Server and it is commonly used in ESRI enterprise geodatabases.</a:t>
            </a:r>
          </a:p>
          <a:p>
            <a:endParaRPr lang="en-US" dirty="0"/>
          </a:p>
          <a:p>
            <a:r>
              <a:rPr lang="en-US" dirty="0"/>
              <a:t>&lt;click&gt;Oracle is a company that got its start as a database company and is very popular in large business applications. Oracle created the first commercially available RDBMS in the late 70’s and although it is not well known to personal computer users, it is the 2</a:t>
            </a:r>
            <a:r>
              <a:rPr lang="en-US" baseline="30000" dirty="0"/>
              <a:t>nd</a:t>
            </a:r>
            <a:r>
              <a:rPr lang="en-US" dirty="0"/>
              <a:t> largest software company in the world after Microsoft.</a:t>
            </a:r>
            <a:br>
              <a:rPr lang="en-US" dirty="0"/>
            </a:br>
            <a:endParaRPr lang="en-US" dirty="0"/>
          </a:p>
          <a:p>
            <a:r>
              <a:rPr lang="en-US" dirty="0"/>
              <a:t>&lt;</a:t>
            </a:r>
            <a:r>
              <a:rPr lang="en-US" dirty="0" err="1"/>
              <a:t>cick</a:t>
            </a:r>
            <a:r>
              <a:rPr lang="en-US" dirty="0"/>
              <a:t>&gt;</a:t>
            </a:r>
            <a:br>
              <a:rPr lang="en-US" dirty="0"/>
            </a:br>
            <a:r>
              <a:rPr lang="en-US" dirty="0"/>
              <a:t>IBM has a database called DB2 and there are others as well. But these are the most important ones.</a:t>
            </a:r>
          </a:p>
          <a:p>
            <a:endParaRPr lang="en-US" dirty="0"/>
          </a:p>
          <a:p>
            <a:r>
              <a:rPr lang="en-US" dirty="0"/>
              <a:t>&lt;click&gt;There are also a number of open source databases. These are free to use, but have fewer bells and whistles and might require expenses for support and training.</a:t>
            </a:r>
          </a:p>
          <a:p>
            <a:endParaRPr lang="en-US" dirty="0"/>
          </a:p>
          <a:p>
            <a:r>
              <a:rPr lang="en-US" dirty="0"/>
              <a:t>&lt;click&gt;MySQL is very popular for web applications. It is easy to use and available on almost every web hosting site. If you take any classes in PHP it is highly likely that they will use MySQL because of this.</a:t>
            </a:r>
          </a:p>
          <a:p>
            <a:endParaRPr lang="en-US" dirty="0"/>
          </a:p>
          <a:p>
            <a:r>
              <a:rPr lang="en-US" dirty="0"/>
              <a:t>&lt;click&gt;PostgreSQL is less popular than MySQL but is commonly used in mapping applications because of the </a:t>
            </a:r>
            <a:r>
              <a:rPr lang="en-US" dirty="0" err="1"/>
              <a:t>PostGIS</a:t>
            </a:r>
            <a:r>
              <a:rPr lang="en-US" dirty="0"/>
              <a:t> extension which we’ll talk about in depth later.</a:t>
            </a:r>
            <a:br>
              <a:rPr lang="en-US" dirty="0"/>
            </a:br>
            <a:br>
              <a:rPr lang="en-US" dirty="0"/>
            </a:br>
            <a:r>
              <a:rPr lang="en-US" dirty="0"/>
              <a:t>&lt;click&gt;SQLite is worth mentioning because it is a file based database. It has far better multi-user capabilities than something like Access, but it doesn’t require a database server installation.  There is also an extension called </a:t>
            </a:r>
            <a:r>
              <a:rPr lang="en-US" dirty="0" err="1"/>
              <a:t>Spatialite</a:t>
            </a:r>
            <a:r>
              <a:rPr lang="en-US" dirty="0"/>
              <a:t> that deals with geographic data like </a:t>
            </a:r>
            <a:r>
              <a:rPr lang="en-US" dirty="0" err="1"/>
              <a:t>PostGIS</a:t>
            </a:r>
            <a:r>
              <a:rPr lang="en-US" dirty="0"/>
              <a:t> does for </a:t>
            </a:r>
            <a:r>
              <a:rPr lang="en-US" dirty="0" err="1"/>
              <a:t>postgreSQL</a:t>
            </a:r>
            <a:r>
              <a:rPr lang="en-US" dirty="0"/>
              <a:t>, although its not well documented. If you have need for a database but don’t want to go to the trouble of installing a database server you can try </a:t>
            </a:r>
            <a:r>
              <a:rPr lang="en-US" dirty="0" err="1"/>
              <a:t>SQLlite</a:t>
            </a:r>
            <a:r>
              <a:rPr lang="en-US" dirty="0"/>
              <a:t>.  </a:t>
            </a:r>
          </a:p>
          <a:p>
            <a:endParaRPr lang="en-US" dirty="0"/>
          </a:p>
          <a:p>
            <a:r>
              <a:rPr lang="en-US" dirty="0"/>
              <a:t>&lt;click&gt;</a:t>
            </a:r>
          </a:p>
          <a:p>
            <a:r>
              <a:rPr lang="en-US" dirty="0"/>
              <a:t>The advantages of using a RDBMS is that they have been around for a long time and they are well understood.</a:t>
            </a:r>
          </a:p>
        </p:txBody>
      </p:sp>
      <p:sp>
        <p:nvSpPr>
          <p:cNvPr id="4" name="Slide Number Placeholder 3"/>
          <p:cNvSpPr>
            <a:spLocks noGrp="1"/>
          </p:cNvSpPr>
          <p:nvPr>
            <p:ph type="sldNum" sz="quarter" idx="10"/>
          </p:nvPr>
        </p:nvSpPr>
        <p:spPr/>
        <p:txBody>
          <a:bodyPr/>
          <a:lstStyle/>
          <a:p>
            <a:fld id="{BB85BC90-5713-4429-9969-706ED764BD87}" type="slidenum">
              <a:rPr lang="en-US" smtClean="0"/>
              <a:t>125</a:t>
            </a:fld>
            <a:endParaRPr lang="en-US"/>
          </a:p>
        </p:txBody>
      </p:sp>
    </p:spTree>
    <p:extLst>
      <p:ext uri="{BB962C8B-B14F-4D97-AF65-F5344CB8AC3E}">
        <p14:creationId xmlns:p14="http://schemas.microsoft.com/office/powerpoint/2010/main" val="94044265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type of database are known as NO SQL or document databases.</a:t>
            </a:r>
          </a:p>
          <a:p>
            <a:endParaRPr lang="en-US" dirty="0"/>
          </a:p>
          <a:p>
            <a:r>
              <a:rPr lang="en-US" dirty="0"/>
              <a:t>&lt;click&gt;</a:t>
            </a:r>
          </a:p>
          <a:p>
            <a:r>
              <a:rPr lang="en-US" dirty="0"/>
              <a:t>I’m not sure if there are any commercial applications available. Probably there are.</a:t>
            </a:r>
          </a:p>
          <a:p>
            <a:endParaRPr lang="en-US" dirty="0"/>
          </a:p>
          <a:p>
            <a:r>
              <a:rPr lang="en-US" dirty="0"/>
              <a:t>&lt;click&gt;But the big players in this field are open source applications.</a:t>
            </a:r>
          </a:p>
          <a:p>
            <a:endParaRPr lang="en-US" dirty="0"/>
          </a:p>
          <a:p>
            <a:r>
              <a:rPr lang="en-US" dirty="0"/>
              <a:t>&lt;click&gt;The biggest is probably one called MongoDB which is often used in big data type </a:t>
            </a:r>
            <a:r>
              <a:rPr lang="en-US" dirty="0" err="1"/>
              <a:t>appilcations</a:t>
            </a:r>
            <a:r>
              <a:rPr lang="en-US" dirty="0"/>
              <a:t>.</a:t>
            </a:r>
          </a:p>
          <a:p>
            <a:endParaRPr lang="en-US" dirty="0"/>
          </a:p>
          <a:p>
            <a:r>
              <a:rPr lang="en-US" dirty="0"/>
              <a:t>&lt;click&gt;Another one worth mentioning is called </a:t>
            </a:r>
            <a:r>
              <a:rPr lang="en-US" dirty="0" err="1"/>
              <a:t>couchDB</a:t>
            </a:r>
            <a:r>
              <a:rPr lang="en-US" dirty="0"/>
              <a:t> which started at apache and is now also open source.  </a:t>
            </a:r>
            <a:r>
              <a:rPr lang="en-US" dirty="0" err="1"/>
              <a:t>CouchDB</a:t>
            </a:r>
            <a:r>
              <a:rPr lang="en-US" dirty="0"/>
              <a:t> is </a:t>
            </a:r>
            <a:r>
              <a:rPr lang="en-US" dirty="0" err="1"/>
              <a:t>noteable</a:t>
            </a:r>
            <a:r>
              <a:rPr lang="en-US" dirty="0"/>
              <a:t> because it has an extension called </a:t>
            </a:r>
            <a:r>
              <a:rPr lang="en-US" dirty="0" err="1"/>
              <a:t>pouchDB</a:t>
            </a:r>
            <a:r>
              <a:rPr lang="en-US" dirty="0"/>
              <a:t> which handles storing data locally on the client and syncing easily with </a:t>
            </a:r>
            <a:r>
              <a:rPr lang="en-US" dirty="0" err="1"/>
              <a:t>couchDB</a:t>
            </a:r>
            <a:r>
              <a:rPr lang="en-US" dirty="0"/>
              <a:t>.  So if you are developing a mobile data collection application that needs to be able to work off-line, you might want to look at using </a:t>
            </a:r>
            <a:r>
              <a:rPr lang="en-US" dirty="0" err="1"/>
              <a:t>couchDB</a:t>
            </a:r>
            <a:r>
              <a:rPr lang="en-US" dirty="0"/>
              <a:t> and </a:t>
            </a:r>
            <a:r>
              <a:rPr lang="en-US" dirty="0" err="1"/>
              <a:t>pouchDB</a:t>
            </a:r>
            <a:r>
              <a:rPr lang="en-US" dirty="0"/>
              <a:t>.</a:t>
            </a:r>
          </a:p>
          <a:p>
            <a:endParaRPr lang="en-US" dirty="0"/>
          </a:p>
          <a:p>
            <a:r>
              <a:rPr lang="en-US" dirty="0"/>
              <a:t>&lt;click&gt;Finally </a:t>
            </a:r>
            <a:r>
              <a:rPr lang="en-US" dirty="0" err="1"/>
              <a:t>IndexDB</a:t>
            </a:r>
            <a:r>
              <a:rPr lang="en-US" dirty="0"/>
              <a:t> is </a:t>
            </a:r>
            <a:r>
              <a:rPr lang="en-US" dirty="0" err="1"/>
              <a:t>noteable</a:t>
            </a:r>
            <a:r>
              <a:rPr lang="en-US" dirty="0"/>
              <a:t> because it is part of the HTML 5 specification and available in every modern browser.</a:t>
            </a:r>
          </a:p>
          <a:p>
            <a:endParaRPr lang="en-US" dirty="0"/>
          </a:p>
          <a:p>
            <a:r>
              <a:rPr lang="en-US" dirty="0"/>
              <a:t>The advantage of NOSQL databases is that they are very flexibility. They are not constrained to the rigid table, field, and record structure of SQL databases.  They store their data in JSON format and thus they can include arrays and objects as attributes which gives them a lot of flexibility.</a:t>
            </a:r>
            <a:br>
              <a:rPr lang="en-US" dirty="0"/>
            </a:br>
            <a:br>
              <a:rPr lang="en-US" dirty="0"/>
            </a:br>
            <a:r>
              <a:rPr lang="en-US" dirty="0"/>
              <a:t>So that’s it for a general introduction to databases. In the next lecture we will talk more specifically about storing geospatial data in databases.</a:t>
            </a:r>
          </a:p>
        </p:txBody>
      </p:sp>
      <p:sp>
        <p:nvSpPr>
          <p:cNvPr id="4" name="Slide Number Placeholder 3"/>
          <p:cNvSpPr>
            <a:spLocks noGrp="1"/>
          </p:cNvSpPr>
          <p:nvPr>
            <p:ph type="sldNum" sz="quarter" idx="10"/>
          </p:nvPr>
        </p:nvSpPr>
        <p:spPr/>
        <p:txBody>
          <a:bodyPr/>
          <a:lstStyle/>
          <a:p>
            <a:fld id="{BB85BC90-5713-4429-9969-706ED764BD87}" type="slidenum">
              <a:rPr lang="en-US" smtClean="0"/>
              <a:t>126</a:t>
            </a:fld>
            <a:endParaRPr lang="en-US"/>
          </a:p>
        </p:txBody>
      </p:sp>
    </p:spTree>
    <p:extLst>
      <p:ext uri="{BB962C8B-B14F-4D97-AF65-F5344CB8AC3E}">
        <p14:creationId xmlns:p14="http://schemas.microsoft.com/office/powerpoint/2010/main" val="2652629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We’ve talked a little bit about databases in general but we have not spent much time talking about storing geographic data.</a:t>
            </a:r>
          </a:p>
          <a:p>
            <a:endParaRPr lang="en-US" dirty="0"/>
          </a:p>
          <a:p>
            <a:r>
              <a:rPr lang="en-US" dirty="0"/>
              <a:t>Many GIS people get caught up in the idea of spatial data and think that it is somehow special or different than normal data but I assure you its not.  It is complicated to display, and complicated to analyze, and you have to deal with things like spatial reference systems but the data itself is actually pretty simple as we saw in the lecture on </a:t>
            </a:r>
            <a:r>
              <a:rPr lang="en-US" dirty="0" err="1"/>
              <a:t>geoJSON</a:t>
            </a:r>
            <a:r>
              <a:rPr lang="en-US" dirty="0"/>
              <a:t>.  </a:t>
            </a:r>
            <a:br>
              <a:rPr lang="en-US" dirty="0"/>
            </a:br>
            <a:br>
              <a:rPr lang="en-US" dirty="0"/>
            </a:br>
            <a:r>
              <a:rPr lang="en-US" dirty="0"/>
              <a:t>Spatial data is a combination of attributes for features and geometry.  The geometry is just a series of point coordinate pairs.  There is no reason it can’t be stored in an RDBMS and as we saw, we already know how to store it in a no </a:t>
            </a:r>
            <a:r>
              <a:rPr lang="en-US" dirty="0" err="1"/>
              <a:t>sql</a:t>
            </a:r>
            <a:r>
              <a:rPr lang="en-US" dirty="0"/>
              <a:t> database as </a:t>
            </a:r>
            <a:r>
              <a:rPr lang="en-US" dirty="0" err="1"/>
              <a:t>geoJSON</a:t>
            </a:r>
            <a:r>
              <a:rPr lang="en-US" dirty="0"/>
              <a:t>.</a:t>
            </a:r>
            <a:br>
              <a:rPr lang="en-US" dirty="0"/>
            </a:br>
            <a:br>
              <a:rPr lang="en-US" dirty="0"/>
            </a:br>
            <a:r>
              <a:rPr lang="en-US" dirty="0"/>
              <a:t>So lets drop the idea that spatial data is special.  It is complex but nothing out of the ordinary. The real magic in a GIS is in the software that handles display and analysis of spatial data structures. So why not use existing database technology if its so advanced?</a:t>
            </a:r>
          </a:p>
          <a:p>
            <a:endParaRPr lang="en-US" dirty="0"/>
          </a:p>
          <a:p>
            <a:r>
              <a:rPr lang="en-US" dirty="0"/>
              <a:t>&lt;click&gt;</a:t>
            </a:r>
          </a:p>
          <a:p>
            <a:r>
              <a:rPr lang="en-US" dirty="0"/>
              <a:t>It turns out that that is exactly what GIS systems have done from day 1.  Jack </a:t>
            </a:r>
            <a:r>
              <a:rPr lang="en-US" dirty="0" err="1"/>
              <a:t>Dangermonds</a:t>
            </a:r>
            <a:r>
              <a:rPr lang="en-US" dirty="0"/>
              <a:t> genius was in developing the geographic input, processing, and output tools. The Arc part. Then he just went out and bought an existing database program named info to handle data storage.  Thus the name Arc/Info.  And for that Jack </a:t>
            </a:r>
            <a:r>
              <a:rPr lang="en-US" dirty="0" err="1"/>
              <a:t>Dangermond</a:t>
            </a:r>
            <a:r>
              <a:rPr lang="en-US" dirty="0"/>
              <a:t> has become a multi-billionaire.  And since then PC/Info used dbase III file structures for data storage. Shapefiles did to. </a:t>
            </a:r>
            <a:br>
              <a:rPr lang="en-US" dirty="0"/>
            </a:br>
            <a:br>
              <a:rPr lang="en-US" dirty="0"/>
            </a:br>
            <a:r>
              <a:rPr lang="en-US" dirty="0"/>
              <a:t>And since then ESRI developed personal geodatabases built on the Microsoft Access database and enterprise geodatabases built on a variety of existing database systems.  The take home message is that GIS is and always has been a combination of advanced software for mapping and analysis of spatial data with relatively simple, pre-existing databases for data storage and retrieval.</a:t>
            </a:r>
          </a:p>
        </p:txBody>
      </p:sp>
      <p:sp>
        <p:nvSpPr>
          <p:cNvPr id="4" name="Slide Number Placeholder 3"/>
          <p:cNvSpPr>
            <a:spLocks noGrp="1"/>
          </p:cNvSpPr>
          <p:nvPr>
            <p:ph type="sldNum" sz="quarter" idx="10"/>
          </p:nvPr>
        </p:nvSpPr>
        <p:spPr/>
        <p:txBody>
          <a:bodyPr/>
          <a:lstStyle/>
          <a:p>
            <a:fld id="{BB85BC90-5713-4429-9969-706ED764BD87}" type="slidenum">
              <a:rPr lang="en-US" smtClean="0"/>
              <a:t>127</a:t>
            </a:fld>
            <a:endParaRPr lang="en-US"/>
          </a:p>
        </p:txBody>
      </p:sp>
    </p:spTree>
    <p:extLst>
      <p:ext uri="{BB962C8B-B14F-4D97-AF65-F5344CB8AC3E}">
        <p14:creationId xmlns:p14="http://schemas.microsoft.com/office/powerpoint/2010/main" val="71185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hopefully most of you have some experience with programming and already know what an array is.  If you don’t,</a:t>
            </a:r>
            <a:r>
              <a:rPr lang="en-US" baseline="0" dirty="0"/>
              <a:t> we’re going to explain it in more detail in a bit.  But for now, just listen along and try to understand the concept. An array is just a data structure that can hold multiple pieces of data and each piece gets its own index.</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52</a:t>
            </a:fld>
            <a:endParaRPr lang="en-US"/>
          </a:p>
        </p:txBody>
      </p:sp>
    </p:spTree>
    <p:extLst>
      <p:ext uri="{BB962C8B-B14F-4D97-AF65-F5344CB8AC3E}">
        <p14:creationId xmlns:p14="http://schemas.microsoft.com/office/powerpoint/2010/main" val="354789310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Handling feature attributes in a GIS is relatively trivial.  Each attribute occupies a field in a database table. </a:t>
            </a:r>
          </a:p>
          <a:p>
            <a:endParaRPr lang="en-US" dirty="0"/>
          </a:p>
          <a:p>
            <a:r>
              <a:rPr lang="en-US" dirty="0"/>
              <a:t>&lt;click&gt;</a:t>
            </a:r>
          </a:p>
          <a:p>
            <a:r>
              <a:rPr lang="en-US" dirty="0"/>
              <a:t>But how do we handle coordinates in a database.</a:t>
            </a:r>
          </a:p>
          <a:p>
            <a:endParaRPr lang="en-US" dirty="0"/>
          </a:p>
          <a:p>
            <a:r>
              <a:rPr lang="en-US" dirty="0"/>
              <a:t>&lt;click&gt;</a:t>
            </a:r>
          </a:p>
          <a:p>
            <a:r>
              <a:rPr lang="en-US" dirty="0"/>
              <a:t>We can store them as fields in a table.  For point data this is trivial, you simply have a latitude and longitude field, or northing easting, </a:t>
            </a:r>
            <a:r>
              <a:rPr lang="en-US" dirty="0" err="1"/>
              <a:t>etc</a:t>
            </a:r>
            <a:r>
              <a:rPr lang="en-US" dirty="0"/>
              <a:t> depending on your spatial reference system.</a:t>
            </a:r>
            <a:br>
              <a:rPr lang="en-US" dirty="0"/>
            </a:br>
            <a:br>
              <a:rPr lang="en-US" dirty="0"/>
            </a:br>
            <a:r>
              <a:rPr lang="en-US" dirty="0"/>
              <a:t>For lines and polygons it gets a little more complicated, you probably have to link to a second table etc.  But its possible and could be figured out. </a:t>
            </a:r>
          </a:p>
          <a:p>
            <a:endParaRPr lang="en-US" dirty="0"/>
          </a:p>
          <a:p>
            <a:r>
              <a:rPr lang="en-US" dirty="0"/>
              <a:t>&lt;click&gt;</a:t>
            </a:r>
          </a:p>
          <a:p>
            <a:r>
              <a:rPr lang="en-US" dirty="0"/>
              <a:t>You could also simply store </a:t>
            </a:r>
            <a:r>
              <a:rPr lang="en-US" dirty="0" err="1"/>
              <a:t>geoJSON</a:t>
            </a:r>
            <a:r>
              <a:rPr lang="en-US" dirty="0"/>
              <a:t> geometry objects as text in a text field.  They might get pretty big, but there is really no limit on field size in most enterprise databases.</a:t>
            </a:r>
            <a:br>
              <a:rPr lang="en-US" dirty="0"/>
            </a:br>
            <a:br>
              <a:rPr lang="en-US" dirty="0"/>
            </a:br>
            <a:r>
              <a:rPr lang="en-US" dirty="0"/>
              <a:t>&lt;click&gt;</a:t>
            </a:r>
          </a:p>
          <a:p>
            <a:r>
              <a:rPr lang="en-US" dirty="0"/>
              <a:t>You can also utilize a spatial extension to a database. </a:t>
            </a:r>
          </a:p>
          <a:p>
            <a:endParaRPr lang="en-US" dirty="0"/>
          </a:p>
          <a:p>
            <a:r>
              <a:rPr lang="en-US" dirty="0"/>
              <a:t>&lt;click&gt; These have some method for storing coordinates in a binary field.  Many databases have this ability.</a:t>
            </a:r>
          </a:p>
          <a:p>
            <a:endParaRPr lang="en-US" dirty="0"/>
          </a:p>
          <a:p>
            <a:r>
              <a:rPr lang="en-US" dirty="0"/>
              <a:t>&lt;click&gt;The best spatial extensions also include a set of functions for dealing with spatial data. This includes functionality for geometry creation, converting between formats and coordinate reference systems, and functions for analysis as well, such as buffering, intersections, clipping and testing spatial relationships such as crossing, contains, within, etc.</a:t>
            </a:r>
            <a:br>
              <a:rPr lang="en-US" dirty="0"/>
            </a:br>
            <a:br>
              <a:rPr lang="en-US" dirty="0"/>
            </a:br>
            <a:r>
              <a:rPr lang="en-US" dirty="0"/>
              <a:t>&lt;click&gt;</a:t>
            </a:r>
            <a:r>
              <a:rPr lang="en-US" dirty="0" err="1"/>
              <a:t>ArcSDE</a:t>
            </a:r>
            <a:r>
              <a:rPr lang="en-US" dirty="0"/>
              <a:t> is a commercial spatial extension developed by ESRI that can integrate with SQL Server, Oracle, DB2 and PostgreSQL.</a:t>
            </a:r>
          </a:p>
          <a:p>
            <a:endParaRPr lang="en-US" dirty="0"/>
          </a:p>
          <a:p>
            <a:r>
              <a:rPr lang="en-US" dirty="0"/>
              <a:t>&lt;click&gt;</a:t>
            </a:r>
            <a:r>
              <a:rPr lang="en-US" dirty="0" err="1"/>
              <a:t>PostGIS</a:t>
            </a:r>
            <a:r>
              <a:rPr lang="en-US" dirty="0"/>
              <a:t> is an open source spatial extension for </a:t>
            </a:r>
            <a:r>
              <a:rPr lang="en-US" dirty="0" err="1"/>
              <a:t>postgreSQL</a:t>
            </a:r>
            <a:r>
              <a:rPr lang="en-US" dirty="0"/>
              <a:t>.  It implements the Simple Features for SQL specification from Open </a:t>
            </a:r>
            <a:r>
              <a:rPr lang="en-US" dirty="0" err="1"/>
              <a:t>GeoSpatial</a:t>
            </a:r>
            <a:r>
              <a:rPr lang="en-US" dirty="0"/>
              <a:t> Consortium and is very common in geospatial applications.</a:t>
            </a:r>
          </a:p>
          <a:p>
            <a:endParaRPr lang="en-US" dirty="0"/>
          </a:p>
          <a:p>
            <a:r>
              <a:rPr lang="en-US" dirty="0"/>
              <a:t>&lt;click&gt;</a:t>
            </a:r>
          </a:p>
          <a:p>
            <a:r>
              <a:rPr lang="en-US" dirty="0" err="1"/>
              <a:t>Spatialite</a:t>
            </a:r>
            <a:r>
              <a:rPr lang="en-US" dirty="0"/>
              <a:t> is another spatial extension for the SQLite database that also implements the Simple feature for SQL spec.</a:t>
            </a:r>
          </a:p>
          <a:p>
            <a:endParaRPr lang="en-US" dirty="0"/>
          </a:p>
          <a:p>
            <a:r>
              <a:rPr lang="en-US" dirty="0"/>
              <a:t>&lt;click&gt;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128</a:t>
            </a:fld>
            <a:endParaRPr lang="en-US"/>
          </a:p>
        </p:txBody>
      </p:sp>
    </p:spTree>
    <p:extLst>
      <p:ext uri="{BB962C8B-B14F-4D97-AF65-F5344CB8AC3E}">
        <p14:creationId xmlns:p14="http://schemas.microsoft.com/office/powerpoint/2010/main" val="392278726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I want to stick with basic open source technologies in common use. These have all been around for a long time and will continue to be around for a long time. Any web application that you develop with these technologies will likely still be viable for at least a decade.</a:t>
            </a:r>
            <a:br>
              <a:rPr lang="en-US" dirty="0"/>
            </a:br>
            <a:br>
              <a:rPr lang="en-US" dirty="0"/>
            </a:br>
            <a:r>
              <a:rPr lang="en-US" dirty="0"/>
              <a:t>And that is an important advantage over commercial technology stacks. ESRI has changed technologies and strategies so many times it makes my head spin.  There is no guarantee that anything you develop that relies on their technology will be available next month, let alone in a decade, and that’s a problem.  They have plenty of bells and whistles and some of their technology is good but long-term stability means you don’t have to pay them anymore and that’s not good business.</a:t>
            </a:r>
            <a:br>
              <a:rPr lang="en-US" dirty="0"/>
            </a:br>
            <a:br>
              <a:rPr lang="en-US" dirty="0"/>
            </a:br>
            <a:r>
              <a:rPr lang="en-US" dirty="0"/>
              <a:t>The open source world takes exactly the opposite approach. Backward compatibility is a key goal. There are fewer bells and whistles but there are stable, robust solutions that work well if you know how to take advantage of them and that’s exactly what I am trying to teach you.</a:t>
            </a:r>
            <a:br>
              <a:rPr lang="en-US" dirty="0"/>
            </a:br>
            <a:br>
              <a:rPr lang="en-US" dirty="0"/>
            </a:br>
            <a:r>
              <a:rPr lang="en-US" dirty="0"/>
              <a:t>&lt;click&gt;</a:t>
            </a:r>
          </a:p>
          <a:p>
            <a:r>
              <a:rPr lang="en-US" dirty="0"/>
              <a:t>So we are going to use an open source database</a:t>
            </a:r>
          </a:p>
          <a:p>
            <a:r>
              <a:rPr lang="en-US" dirty="0"/>
              <a:t>&lt;click&gt;called PostgreSQL</a:t>
            </a:r>
          </a:p>
          <a:p>
            <a:r>
              <a:rPr lang="en-US" dirty="0"/>
              <a:t>&lt;click&gt;and </a:t>
            </a:r>
            <a:r>
              <a:rPr lang="en-US" dirty="0" err="1"/>
              <a:t>PostGIS</a:t>
            </a:r>
            <a:r>
              <a:rPr lang="en-US" dirty="0"/>
              <a:t> as a spatial extension.</a:t>
            </a:r>
          </a:p>
          <a:p>
            <a:endParaRPr lang="en-US" dirty="0"/>
          </a:p>
          <a:p>
            <a:r>
              <a:rPr lang="en-US" dirty="0"/>
              <a:t>&lt;click&gt;</a:t>
            </a:r>
          </a:p>
          <a:p>
            <a:r>
              <a:rPr lang="en-US" dirty="0"/>
              <a:t>And for a programming language</a:t>
            </a:r>
          </a:p>
          <a:p>
            <a:r>
              <a:rPr lang="en-US" dirty="0"/>
              <a:t>&lt;click&gt;</a:t>
            </a:r>
          </a:p>
          <a:p>
            <a:r>
              <a:rPr lang="en-US" dirty="0"/>
              <a:t>We will use PHP</a:t>
            </a:r>
          </a:p>
          <a:p>
            <a:r>
              <a:rPr lang="en-US" dirty="0"/>
              <a:t>&lt;click&gt;which is open source</a:t>
            </a:r>
          </a:p>
          <a:p>
            <a:r>
              <a:rPr lang="en-US" dirty="0"/>
              <a:t>&lt;click&gt;widely available on web hosting sites</a:t>
            </a:r>
          </a:p>
          <a:p>
            <a:r>
              <a:rPr lang="en-US" dirty="0"/>
              <a:t>&lt;click&gt;well documented and used in over 82% of web applications with a server-side component. So there is plenty of help available when you need it.</a:t>
            </a:r>
          </a:p>
          <a:p>
            <a:endParaRPr lang="en-US" dirty="0"/>
          </a:p>
          <a:p>
            <a:r>
              <a:rPr lang="en-US" dirty="0"/>
              <a:t>And open-source doesn’t mean this technology stack is limited in any way. The exact same technologies drive some of the largest applications on the internet with no problem.</a:t>
            </a:r>
          </a:p>
          <a:p>
            <a:endParaRPr lang="en-US" dirty="0"/>
          </a:p>
          <a:p>
            <a:r>
              <a:rPr lang="en-US" dirty="0"/>
              <a:t>OK, I’m going to stop here. In the next lecture we will talk about some options for gaining access to a server.</a:t>
            </a:r>
          </a:p>
        </p:txBody>
      </p:sp>
      <p:sp>
        <p:nvSpPr>
          <p:cNvPr id="4" name="Slide Number Placeholder 3"/>
          <p:cNvSpPr>
            <a:spLocks noGrp="1"/>
          </p:cNvSpPr>
          <p:nvPr>
            <p:ph type="sldNum" sz="quarter" idx="10"/>
          </p:nvPr>
        </p:nvSpPr>
        <p:spPr/>
        <p:txBody>
          <a:bodyPr/>
          <a:lstStyle/>
          <a:p>
            <a:fld id="{BB85BC90-5713-4429-9969-706ED764BD87}" type="slidenum">
              <a:rPr lang="en-US" smtClean="0"/>
              <a:t>129</a:t>
            </a:fld>
            <a:endParaRPr lang="en-US"/>
          </a:p>
        </p:txBody>
      </p:sp>
    </p:spTree>
    <p:extLst>
      <p:ext uri="{BB962C8B-B14F-4D97-AF65-F5344CB8AC3E}">
        <p14:creationId xmlns:p14="http://schemas.microsoft.com/office/powerpoint/2010/main" val="20448399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In this lecture I am going to discuss some options we have for getting access to a server.  And this is one of the beautiful things about the open source approach we are using in this course.  I spent years trying to learn how to make </a:t>
            </a:r>
            <a:r>
              <a:rPr lang="en-US" dirty="0" err="1"/>
              <a:t>webmaps</a:t>
            </a:r>
            <a:r>
              <a:rPr lang="en-US" dirty="0"/>
              <a:t> but I never had access to </a:t>
            </a:r>
            <a:r>
              <a:rPr lang="en-US" dirty="0" err="1"/>
              <a:t>ArcServer</a:t>
            </a:r>
            <a:r>
              <a:rPr lang="en-US" dirty="0"/>
              <a:t> because I didn’t have tens of thousands of dollars to spend or the IT expertise to set one up.</a:t>
            </a:r>
          </a:p>
          <a:p>
            <a:endParaRPr lang="en-US" dirty="0"/>
          </a:p>
          <a:p>
            <a:r>
              <a:rPr lang="en-US" dirty="0"/>
              <a:t>With the open source approach we can access a server for free.  There are three options.  </a:t>
            </a:r>
          </a:p>
          <a:p>
            <a:endParaRPr lang="en-US" dirty="0"/>
          </a:p>
          <a:p>
            <a:r>
              <a:rPr lang="en-US" dirty="0"/>
              <a:t>&lt;click&gt;We can install a web Server on our own machine.</a:t>
            </a:r>
          </a:p>
          <a:p>
            <a:r>
              <a:rPr lang="en-US" dirty="0"/>
              <a:t>&lt;click&gt;This is great for developing our web site before it goes live, but you will still need a real webserver to allow others to access your site.</a:t>
            </a:r>
            <a:br>
              <a:rPr lang="en-US" dirty="0"/>
            </a:br>
            <a:r>
              <a:rPr lang="en-US" dirty="0"/>
              <a:t>&lt;click&gt;We do this by installing the XAMPP package which we’ve talked a little about. It includes the Apache web server software, the MySQL database, the PHP programming language, and the Perl programming language and its available on all platforms.</a:t>
            </a:r>
          </a:p>
          <a:p>
            <a:r>
              <a:rPr lang="en-US" dirty="0"/>
              <a:t>&lt;click&gt;And we’ll have to install PostgreSQL and </a:t>
            </a:r>
            <a:r>
              <a:rPr lang="en-US" dirty="0" err="1"/>
              <a:t>PostGIS</a:t>
            </a:r>
            <a:r>
              <a:rPr lang="en-US" dirty="0"/>
              <a:t> separately but they will work with the apache web server.  Then we’ll be able to access our web server using localhost and the filename instead of http and a domain name.</a:t>
            </a:r>
          </a:p>
          <a:p>
            <a:endParaRPr lang="en-US" dirty="0"/>
          </a:p>
          <a:p>
            <a:r>
              <a:rPr lang="en-US" dirty="0"/>
              <a:t>&lt;click&gt;</a:t>
            </a:r>
          </a:p>
          <a:p>
            <a:r>
              <a:rPr lang="en-US" dirty="0"/>
              <a:t>The second option is to purchase a hosting plan. This basically means that you are renting space on somebody </a:t>
            </a:r>
            <a:r>
              <a:rPr lang="en-US" dirty="0" err="1"/>
              <a:t>elses</a:t>
            </a:r>
            <a:r>
              <a:rPr lang="en-US" dirty="0"/>
              <a:t> server.  When you look for a web hosting service, make sure that the plan includes both the programming language and database that you used to develop your application.  Almost every hosting service will include PHP.  Almost all will also include MySQL, but most do not come with PostgreSQL and </a:t>
            </a:r>
            <a:r>
              <a:rPr lang="en-US" dirty="0" err="1"/>
              <a:t>PostGIS</a:t>
            </a:r>
            <a:r>
              <a:rPr lang="en-US" dirty="0"/>
              <a:t>.  You may be able to install them yourself though or ask your host to install them.</a:t>
            </a:r>
            <a:br>
              <a:rPr lang="en-US" dirty="0"/>
            </a:br>
            <a:br>
              <a:rPr lang="en-US" dirty="0"/>
            </a:br>
            <a:r>
              <a:rPr lang="en-US" dirty="0"/>
              <a:t>&lt;click&gt;</a:t>
            </a:r>
          </a:p>
          <a:p>
            <a:r>
              <a:rPr lang="en-US" dirty="0"/>
              <a:t>I use a hosting service called A2.  They include PostgreSQL and </a:t>
            </a:r>
            <a:r>
              <a:rPr lang="en-US" dirty="0" err="1"/>
              <a:t>PostGIS</a:t>
            </a:r>
            <a:r>
              <a:rPr lang="en-US" dirty="0"/>
              <a:t> and have plans that run around $10/per month depending on how long you pay for up front.  I’ve run some fairly large applications off their servers with no hitch. One was a mobile app that had 50 technicians collecting data for 4 months.</a:t>
            </a:r>
            <a:br>
              <a:rPr lang="en-US" dirty="0"/>
            </a:br>
            <a:br>
              <a:rPr lang="en-US" dirty="0"/>
            </a:br>
            <a:r>
              <a:rPr lang="en-US" dirty="0"/>
              <a:t>&lt;click&gt;</a:t>
            </a:r>
          </a:p>
          <a:p>
            <a:r>
              <a:rPr lang="en-US" dirty="0"/>
              <a:t>When you are ready to deploy your site live you can move files back and forth to the server you can use an FTP client to connect to the server and transfer files. I use one called </a:t>
            </a:r>
            <a:r>
              <a:rPr lang="en-US" dirty="0" err="1"/>
              <a:t>Filezilla</a:t>
            </a:r>
            <a:r>
              <a:rPr lang="en-US" dirty="0"/>
              <a:t> but there are many available for free.  You will move your entire directory structure to the server and then clients can access it by replacing localhost with the domain name you chose when you set up your hosting service.  You will also need to transfer your database which is a little bit trickier since it does not reside in a file in your directory (unless you are using </a:t>
            </a:r>
            <a:r>
              <a:rPr lang="en-US" dirty="0" err="1"/>
              <a:t>SQLlite</a:t>
            </a:r>
            <a:r>
              <a:rPr lang="en-US" dirty="0"/>
              <a:t>). You will need to export your entire database to a file, transfer the file, and read that file into the database on the server.</a:t>
            </a:r>
          </a:p>
          <a:p>
            <a:endParaRPr lang="en-US" dirty="0"/>
          </a:p>
          <a:p>
            <a:r>
              <a:rPr lang="en-US" dirty="0"/>
              <a:t>&lt;click&gt;</a:t>
            </a:r>
          </a:p>
          <a:p>
            <a:r>
              <a:rPr lang="en-US" dirty="0"/>
              <a:t>You can control your server form the command line using an SSH client. You can access the database through a web application such as </a:t>
            </a:r>
            <a:r>
              <a:rPr lang="en-US" dirty="0" err="1"/>
              <a:t>phpPgAdmin</a:t>
            </a:r>
            <a:r>
              <a:rPr lang="en-US" dirty="0"/>
              <a:t> or one that you develop yourself.  You can also access the data through any client that can connect to a remote database such as QGIS, Arc/Info, Excel, or Access.  All you need is the connection information which usually consists of a hostname, port number, username, and password. You can get all of this information from your web hosting provider.  Web hosting services usually take care of backing up your site and provide a great deal of redundancy through server replication, although it is always a good idea to make your own backups of your site.</a:t>
            </a:r>
          </a:p>
          <a:p>
            <a:endParaRPr lang="en-US" dirty="0"/>
          </a:p>
          <a:p>
            <a:r>
              <a:rPr lang="en-US" dirty="0"/>
              <a:t>&lt;click&gt;Your final option is to purchase your own dedicated server.  If you do this you are on your own with setup, maintenance, back-up, </a:t>
            </a:r>
            <a:r>
              <a:rPr lang="en-US" dirty="0" err="1"/>
              <a:t>etc</a:t>
            </a:r>
            <a:r>
              <a:rPr lang="en-US" dirty="0"/>
              <a:t> and will need to acquire adequate internet bandwidth, but the option is there.</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130</a:t>
            </a:fld>
            <a:endParaRPr lang="en-US"/>
          </a:p>
        </p:txBody>
      </p:sp>
    </p:spTree>
    <p:extLst>
      <p:ext uri="{BB962C8B-B14F-4D97-AF65-F5344CB8AC3E}">
        <p14:creationId xmlns:p14="http://schemas.microsoft.com/office/powerpoint/2010/main" val="35069936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a web server setup, what can you do with it.  </a:t>
            </a:r>
          </a:p>
          <a:p>
            <a:endParaRPr lang="en-US" dirty="0"/>
          </a:p>
          <a:p>
            <a:r>
              <a:rPr lang="en-US" dirty="0"/>
              <a:t>&lt;click&gt;You can use it for number crunching and analysis.</a:t>
            </a:r>
          </a:p>
          <a:p>
            <a:endParaRPr lang="en-US" dirty="0"/>
          </a:p>
          <a:p>
            <a:r>
              <a:rPr lang="en-US" dirty="0"/>
              <a:t>&lt;click&gt;You can also do this on the client in JavaScript </a:t>
            </a:r>
          </a:p>
          <a:p>
            <a:endParaRPr lang="en-US" dirty="0"/>
          </a:p>
          <a:p>
            <a:r>
              <a:rPr lang="en-US" dirty="0"/>
              <a:t>&lt;click&gt;But the server is generally going to be a much more powerful computer, especially with a mobile client.  </a:t>
            </a:r>
          </a:p>
          <a:p>
            <a:endParaRPr lang="en-US" dirty="0"/>
          </a:p>
          <a:p>
            <a:r>
              <a:rPr lang="en-US" dirty="0"/>
              <a:t>&lt;click&gt;The decision on whether to process data on the client or server depends on many factors, the number of clients, the type of clients, they type of server, and security needs.  Working on the server is generally more secure because almost anything that happens on the client can be viewed in google developer tools.</a:t>
            </a:r>
          </a:p>
          <a:p>
            <a:endParaRPr lang="en-US" dirty="0"/>
          </a:p>
          <a:p>
            <a:r>
              <a:rPr lang="en-US" dirty="0"/>
              <a:t>&lt;click&gt;One of the most important functions of the server is to retrieve data from the database.</a:t>
            </a:r>
          </a:p>
          <a:p>
            <a:r>
              <a:rPr lang="en-US" dirty="0"/>
              <a:t>&lt;click&gt;This often occurs as the result of an AJAX call from the client that returns text in the form of JSON or HTML.</a:t>
            </a:r>
          </a:p>
          <a:p>
            <a:r>
              <a:rPr lang="en-US" dirty="0"/>
              <a:t>&lt;click&gt;You can also create dynamic web pages. </a:t>
            </a:r>
          </a:p>
          <a:p>
            <a:r>
              <a:rPr lang="en-US" dirty="0"/>
              <a:t>&lt;click&gt;These will have a different extension than html.  Ours will have a </a:t>
            </a:r>
            <a:r>
              <a:rPr lang="en-US" dirty="0" err="1"/>
              <a:t>php</a:t>
            </a:r>
            <a:r>
              <a:rPr lang="en-US" dirty="0"/>
              <a:t> extension since that is the language we will be using.</a:t>
            </a:r>
          </a:p>
          <a:p>
            <a:r>
              <a:rPr lang="en-US" dirty="0"/>
              <a:t>&lt;click&gt;Then inside our web document we can include </a:t>
            </a:r>
            <a:r>
              <a:rPr lang="en-US" dirty="0" err="1"/>
              <a:t>php</a:t>
            </a:r>
            <a:r>
              <a:rPr lang="en-US" dirty="0"/>
              <a:t> tags that contain a block of </a:t>
            </a:r>
            <a:r>
              <a:rPr lang="en-US" dirty="0" err="1"/>
              <a:t>php</a:t>
            </a:r>
            <a:r>
              <a:rPr lang="en-US" dirty="0"/>
              <a:t> code.</a:t>
            </a:r>
            <a:br>
              <a:rPr lang="en-US" dirty="0"/>
            </a:br>
            <a:r>
              <a:rPr lang="en-US" dirty="0"/>
              <a:t>&lt;click&gt;That code can be anything but usually at some point you will echo out a string using the </a:t>
            </a:r>
            <a:r>
              <a:rPr lang="en-US" dirty="0" err="1"/>
              <a:t>php</a:t>
            </a:r>
            <a:r>
              <a:rPr lang="en-US" dirty="0"/>
              <a:t> echo statement. The string that you echo will be inserted into the web document in place of the </a:t>
            </a:r>
            <a:r>
              <a:rPr lang="en-US" dirty="0" err="1"/>
              <a:t>php</a:t>
            </a:r>
            <a:r>
              <a:rPr lang="en-US" dirty="0"/>
              <a:t> tags. It can contain HTML tags as well as content. In most cases you will be echoing out some information that you retrieved from the database.</a:t>
            </a:r>
            <a:br>
              <a:rPr lang="en-US" dirty="0"/>
            </a:br>
            <a:br>
              <a:rPr lang="en-US" dirty="0"/>
            </a:br>
            <a:r>
              <a:rPr lang="en-US" dirty="0"/>
              <a:t>And this might be a good time to talk about a very important thing that you can’t do on the server.   You can’t respond to any user input because the server is sitting in a server farm somewhere in North Dakota and has no idea what the user is doing on the client. </a:t>
            </a:r>
            <a:br>
              <a:rPr lang="en-US" dirty="0"/>
            </a:br>
            <a:br>
              <a:rPr lang="en-US" dirty="0"/>
            </a:br>
            <a:r>
              <a:rPr lang="en-US" dirty="0"/>
              <a:t>This should give you an idea of what you need a server for and how you use it. We’ll get into specifics in the next section but first I want to talk about a common frustration that many people have with web program and try to explain how it came about and why we can’t do anything about it.</a:t>
            </a:r>
          </a:p>
        </p:txBody>
      </p:sp>
      <p:sp>
        <p:nvSpPr>
          <p:cNvPr id="4" name="Slide Number Placeholder 3"/>
          <p:cNvSpPr>
            <a:spLocks noGrp="1"/>
          </p:cNvSpPr>
          <p:nvPr>
            <p:ph type="sldNum" sz="quarter" idx="10"/>
          </p:nvPr>
        </p:nvSpPr>
        <p:spPr/>
        <p:txBody>
          <a:bodyPr/>
          <a:lstStyle/>
          <a:p>
            <a:fld id="{BB85BC90-5713-4429-9969-706ED764BD87}" type="slidenum">
              <a:rPr lang="en-US" smtClean="0"/>
              <a:t>131</a:t>
            </a:fld>
            <a:endParaRPr lang="en-US"/>
          </a:p>
        </p:txBody>
      </p:sp>
    </p:spTree>
    <p:extLst>
      <p:ext uri="{BB962C8B-B14F-4D97-AF65-F5344CB8AC3E}">
        <p14:creationId xmlns:p14="http://schemas.microsoft.com/office/powerpoint/2010/main" val="2840902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back students. In this lecture we are going to step back from the nuts and bolts and talk a little bit about the history of the internet.  Because many people get frustrated by the fact that you need to learn so many programming languages and technologies to develop a web app and that they don’t seem to fit together very well. </a:t>
            </a:r>
            <a:br>
              <a:rPr lang="en-US" dirty="0"/>
            </a:br>
            <a:br>
              <a:rPr lang="en-US" dirty="0"/>
            </a:br>
            <a:r>
              <a:rPr lang="en-US" dirty="0"/>
              <a:t>&lt;click&gt;This is because the internet has grown organically as a bottom-up system, with little or no top-down control.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&lt;click&gt;At the time it was developed nobody really had any expectation of it growing into what it has become.  The web was developed to provide the ability to publish information in a hyperlinked format.  At the time nobody was really envisioning social media, or Netflix, or software like google docs that run as a web app, or accessing your entire companies data through a web portal.  </a:t>
            </a:r>
            <a:br>
              <a:rPr lang="en-US" dirty="0"/>
            </a:br>
            <a:br>
              <a:rPr lang="en-US" dirty="0"/>
            </a:br>
            <a:r>
              <a:rPr lang="en-US" dirty="0"/>
              <a:t>A bottom up system is one in which many people can try many different things and some of those things survive and some don’t. The idea is that the best things survive and everything gets better.</a:t>
            </a:r>
            <a:br>
              <a:rPr lang="en-US" dirty="0"/>
            </a:br>
            <a:br>
              <a:rPr lang="en-US" dirty="0"/>
            </a:br>
            <a:r>
              <a:rPr lang="en-US" dirty="0"/>
              <a:t>&lt;click&gt;But there is a phenomenon in economic theory known as lock-in, whereby a substandard technology becomes established and popular to the point where it becomes almost impossible for superior technology to replace it. Often this occurs simply just because the substandard technology got a head start and sometimes it happens as the result of a decision made by a major player in the market that tips the scales one way or another.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&lt;click&gt;The classic example is the QWERTY typewrite keyboard that we are all familiar with.  It was created to minimize the possibility of jamming in a manual typewriter.  There have been many attempts to change it to something more efficient not that we don’t have to worry about such things but nothing has managed to replace it because nobody wants to relearn what they already know.</a:t>
            </a:r>
            <a:br>
              <a:rPr lang="en-US" dirty="0"/>
            </a:br>
            <a:br>
              <a:rPr lang="en-US" dirty="0"/>
            </a:br>
            <a:r>
              <a:rPr lang="en-US" dirty="0"/>
              <a:t>&lt;click&gt;Another example is in the battle between VHS and Betamax. Betamax was considered technically superior but VHS managed to get a slight lead and then that lead increased gradually until video stores began to stop carrying rental movies in Betamax which was its death warrant.</a:t>
            </a:r>
            <a:br>
              <a:rPr lang="en-US" dirty="0"/>
            </a:br>
            <a:br>
              <a:rPr lang="en-US" dirty="0"/>
            </a:br>
            <a:r>
              <a:rPr lang="en-US" dirty="0"/>
              <a:t>&lt;click&gt;And there is the PC vs. mac story. PCs got an early start and when the Mac was released it struggled to gain </a:t>
            </a:r>
            <a:r>
              <a:rPr lang="en-US" dirty="0" err="1"/>
              <a:t>marketshare</a:t>
            </a:r>
            <a:r>
              <a:rPr lang="en-US" dirty="0"/>
              <a:t>, despite its GUI, mouse, and technical superiority.  Its very hard to overcome entrenched power.</a:t>
            </a:r>
          </a:p>
        </p:txBody>
      </p:sp>
      <p:sp>
        <p:nvSpPr>
          <p:cNvPr id="4" name="Slide Number Placeholder 3"/>
          <p:cNvSpPr>
            <a:spLocks noGrp="1"/>
          </p:cNvSpPr>
          <p:nvPr>
            <p:ph type="sldNum" sz="quarter" idx="10"/>
          </p:nvPr>
        </p:nvSpPr>
        <p:spPr/>
        <p:txBody>
          <a:bodyPr/>
          <a:lstStyle/>
          <a:p>
            <a:fld id="{BB85BC90-5713-4429-9969-706ED764BD87}" type="slidenum">
              <a:rPr lang="en-US" smtClean="0"/>
              <a:t>132</a:t>
            </a:fld>
            <a:endParaRPr lang="en-US"/>
          </a:p>
        </p:txBody>
      </p:sp>
    </p:spTree>
    <p:extLst>
      <p:ext uri="{BB962C8B-B14F-4D97-AF65-F5344CB8AC3E}">
        <p14:creationId xmlns:p14="http://schemas.microsoft.com/office/powerpoint/2010/main" val="341421249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 has been around since the 70s. I was writing SQL code to interact with databases when I was a senior in high school in 1984, and most of those SQL statements would run today. SQL itself hasn’t changed much although the underlying databases have improved immeasurably.  This was long before the internet had even been dreamed of so there certainly wasn’t any consideration given to making it conform with other web standards.</a:t>
            </a:r>
            <a:br>
              <a:rPr lang="en-US" dirty="0"/>
            </a:br>
            <a:br>
              <a:rPr lang="en-US" dirty="0"/>
            </a:br>
            <a:r>
              <a:rPr lang="en-US" dirty="0"/>
              <a:t>&lt;click&gt;</a:t>
            </a:r>
          </a:p>
          <a:p>
            <a:r>
              <a:rPr lang="en-US" dirty="0"/>
              <a:t>PHP was released in 1994 by a Danish programmer named </a:t>
            </a:r>
            <a:r>
              <a:rPr lang="en-US" dirty="0" err="1"/>
              <a:t>rasmus</a:t>
            </a:r>
            <a:r>
              <a:rPr lang="en-US" dirty="0"/>
              <a:t> </a:t>
            </a:r>
            <a:r>
              <a:rPr lang="en-US" dirty="0" err="1"/>
              <a:t>Lerdorf</a:t>
            </a:r>
            <a:r>
              <a:rPr lang="en-US" dirty="0"/>
              <a:t> to help with his personal web page.</a:t>
            </a:r>
            <a:br>
              <a:rPr lang="en-US" dirty="0"/>
            </a:br>
            <a:br>
              <a:rPr lang="en-US" dirty="0"/>
            </a:br>
            <a:r>
              <a:rPr lang="en-US" dirty="0"/>
              <a:t>&lt;click&gt;PHP originally stood for personal home page.</a:t>
            </a:r>
            <a:br>
              <a:rPr lang="en-US" dirty="0"/>
            </a:br>
            <a:r>
              <a:rPr lang="en-US" dirty="0"/>
              <a:t>&lt;click&gt;</a:t>
            </a:r>
            <a:r>
              <a:rPr lang="en-US" dirty="0" err="1"/>
              <a:t>Lerdof</a:t>
            </a:r>
            <a:r>
              <a:rPr lang="en-US" dirty="0"/>
              <a:t> didn’t have any intention for PHP to interact with databases when he </a:t>
            </a:r>
            <a:r>
              <a:rPr lang="en-US" dirty="0" err="1"/>
              <a:t>bagan</a:t>
            </a:r>
            <a:r>
              <a:rPr lang="en-US" dirty="0"/>
              <a:t> so there was no incentive to try to match syntax with SQL. And jQuery didn’t exist yet.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&lt;click&gt;He said  "I don’t know how to stop it, there was never any intent to write a programming language. I have absolutely no idea how to write a programming language, I just kept adding the next logical step on the way.“</a:t>
            </a:r>
          </a:p>
          <a:p>
            <a:endParaRPr lang="en-US" dirty="0"/>
          </a:p>
          <a:p>
            <a:r>
              <a:rPr lang="en-US" dirty="0"/>
              <a:t>&lt;click&gt; Yet somehow PHP ended up being the dominant server-side language and was used on 82% of web sites in 2014, and that was up from 75% in 2010 so its market share is still increasing.</a:t>
            </a:r>
          </a:p>
        </p:txBody>
      </p:sp>
      <p:sp>
        <p:nvSpPr>
          <p:cNvPr id="4" name="Slide Number Placeholder 3"/>
          <p:cNvSpPr>
            <a:spLocks noGrp="1"/>
          </p:cNvSpPr>
          <p:nvPr>
            <p:ph type="sldNum" sz="quarter" idx="10"/>
          </p:nvPr>
        </p:nvSpPr>
        <p:spPr/>
        <p:txBody>
          <a:bodyPr/>
          <a:lstStyle/>
          <a:p>
            <a:fld id="{BB85BC90-5713-4429-9969-706ED764BD87}" type="slidenum">
              <a:rPr lang="en-US" smtClean="0"/>
              <a:t>133</a:t>
            </a:fld>
            <a:endParaRPr lang="en-US"/>
          </a:p>
        </p:txBody>
      </p:sp>
    </p:spTree>
    <p:extLst>
      <p:ext uri="{BB962C8B-B14F-4D97-AF65-F5344CB8AC3E}">
        <p14:creationId xmlns:p14="http://schemas.microsoft.com/office/powerpoint/2010/main" val="230663884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wasn’t actually developed until 1995 and even though PHP was out a year earlier, it was  just an obscure language written in Denmark for some help with his web page with no intention of dominating the web, so the developers of </a:t>
            </a:r>
            <a:r>
              <a:rPr lang="en-US" dirty="0" err="1"/>
              <a:t>Javascript</a:t>
            </a:r>
            <a:r>
              <a:rPr lang="en-US" dirty="0"/>
              <a:t> had no incentive to make </a:t>
            </a:r>
            <a:r>
              <a:rPr lang="en-US" dirty="0" err="1"/>
              <a:t>javascript</a:t>
            </a:r>
            <a:r>
              <a:rPr lang="en-US" dirty="0"/>
              <a:t> conform to PHP.</a:t>
            </a:r>
          </a:p>
          <a:p>
            <a:endParaRPr lang="en-US" dirty="0"/>
          </a:p>
          <a:p>
            <a:r>
              <a:rPr lang="en-US" dirty="0"/>
              <a:t>JavaScript was developed by Netscape while Mosaic was the #1 browser in the world, but everyone knew that Microsoft was developing a scripting language based on Visual basic called VBScript.  </a:t>
            </a:r>
          </a:p>
          <a:p>
            <a:endParaRPr lang="en-US" dirty="0"/>
          </a:p>
          <a:p>
            <a:r>
              <a:rPr lang="en-US" dirty="0"/>
              <a:t>&lt;click&gt;The battle between Netscape and Microsoft was known as the Browser Wars, and Microsoft won, </a:t>
            </a:r>
            <a:r>
              <a:rPr lang="en-US" dirty="0" err="1"/>
              <a:t>netscape</a:t>
            </a:r>
            <a:r>
              <a:rPr lang="en-US" dirty="0"/>
              <a:t> went out of business, but somehow JavaScript ended up as the default language in modern browsers.</a:t>
            </a:r>
          </a:p>
          <a:p>
            <a:endParaRPr lang="en-US" dirty="0"/>
          </a:p>
          <a:p>
            <a:r>
              <a:rPr lang="en-US" dirty="0"/>
              <a:t>&lt;click&gt;</a:t>
            </a:r>
          </a:p>
          <a:p>
            <a:r>
              <a:rPr lang="en-US" dirty="0"/>
              <a:t>And over the years, JavaScript and PHP continued to develop their capabilities and became the dominant languages for client and server applications.</a:t>
            </a:r>
          </a:p>
          <a:p>
            <a:endParaRPr lang="en-US" dirty="0"/>
          </a:p>
          <a:p>
            <a:r>
              <a:rPr lang="en-US" dirty="0"/>
              <a:t>&lt;click&gt; PHP added the ability to interact with databases.</a:t>
            </a:r>
          </a:p>
          <a:p>
            <a:endParaRPr lang="en-US" dirty="0"/>
          </a:p>
          <a:p>
            <a:r>
              <a:rPr lang="en-US" dirty="0"/>
              <a:t>&lt;click&gt;Both added object oriented functionality.</a:t>
            </a:r>
          </a:p>
          <a:p>
            <a:endParaRPr lang="en-US" dirty="0"/>
          </a:p>
          <a:p>
            <a:r>
              <a:rPr lang="en-US" dirty="0"/>
              <a:t>&lt;click&gt;And in 2005 AJAX was developed, which allowed JavaScript to communicate directly with PHP or other languages on the Server without having to reload the entire page.</a:t>
            </a:r>
          </a:p>
        </p:txBody>
      </p:sp>
      <p:sp>
        <p:nvSpPr>
          <p:cNvPr id="4" name="Slide Number Placeholder 3"/>
          <p:cNvSpPr>
            <a:spLocks noGrp="1"/>
          </p:cNvSpPr>
          <p:nvPr>
            <p:ph type="sldNum" sz="quarter" idx="10"/>
          </p:nvPr>
        </p:nvSpPr>
        <p:spPr/>
        <p:txBody>
          <a:bodyPr/>
          <a:lstStyle/>
          <a:p>
            <a:fld id="{BB85BC90-5713-4429-9969-706ED764BD87}" type="slidenum">
              <a:rPr lang="en-US" smtClean="0"/>
              <a:t>134</a:t>
            </a:fld>
            <a:endParaRPr lang="en-US"/>
          </a:p>
        </p:txBody>
      </p:sp>
    </p:spTree>
    <p:extLst>
      <p:ext uri="{BB962C8B-B14F-4D97-AF65-F5344CB8AC3E}">
        <p14:creationId xmlns:p14="http://schemas.microsoft.com/office/powerpoint/2010/main" val="424362167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JavaScript, PHP, and SQL were never developed with the intention of working together. That came later. As a result there was no incentive to keep their syntax similar and they ended up very different.</a:t>
            </a:r>
          </a:p>
          <a:p>
            <a:endParaRPr lang="en-US" dirty="0"/>
          </a:p>
          <a:p>
            <a:r>
              <a:rPr lang="en-US" dirty="0"/>
              <a:t>&lt;click&gt;And sadly, this is likely to remain the case due to the phenomenon of lock-in, despite the development of node.js, asp.net and other new technologies that attempt to consolidate client, server, and database programming.  Maybe someday this will change but for the time my advice is.</a:t>
            </a:r>
          </a:p>
          <a:p>
            <a:endParaRPr lang="en-US" dirty="0"/>
          </a:p>
          <a:p>
            <a:r>
              <a:rPr lang="en-US" dirty="0"/>
              <a:t>&lt;click&gt;Suck it up cupcake. You have to learn 3 different ways to </a:t>
            </a:r>
          </a:p>
          <a:p>
            <a:r>
              <a:rPr lang="en-US" dirty="0"/>
              <a:t>&lt;click&gt;Concatenate strings</a:t>
            </a:r>
          </a:p>
          <a:p>
            <a:r>
              <a:rPr lang="en-US" dirty="0"/>
              <a:t>&lt;click&gt;Format numbers</a:t>
            </a:r>
          </a:p>
          <a:p>
            <a:r>
              <a:rPr lang="en-US" dirty="0"/>
              <a:t>&lt;click&gt;deal with dates and times</a:t>
            </a:r>
          </a:p>
          <a:p>
            <a:r>
              <a:rPr lang="en-US" dirty="0"/>
              <a:t>&lt;click&gt;Process objects and arrays</a:t>
            </a:r>
          </a:p>
          <a:p>
            <a:r>
              <a:rPr lang="en-US" dirty="0"/>
              <a:t>&lt;click&gt;Etc.  I’m sorry. It wasn’t my idea, its just the way things are.</a:t>
            </a:r>
            <a:br>
              <a:rPr lang="en-US" dirty="0"/>
            </a:br>
            <a:br>
              <a:rPr lang="en-US" dirty="0"/>
            </a:br>
            <a:r>
              <a:rPr lang="en-US" dirty="0"/>
              <a:t>&lt;click&gt;And a word of warning. Try not to get taken in by people selling you the next best thing. Its great that people are trying to make things better. Some of their products may actually be better, and there is nothing wrong with checking things out, but you don’t want to end up with a keyboard that nobody else can use and lose the ability to type on another computer. And you don’t want to end up with a VCR that you can’t get tapes for.</a:t>
            </a:r>
            <a:br>
              <a:rPr lang="en-US" dirty="0"/>
            </a:br>
            <a:br>
              <a:rPr lang="en-US" dirty="0"/>
            </a:br>
            <a:r>
              <a:rPr lang="en-US" dirty="0"/>
              <a:t>And this is why I’ve decided to stick with the basics for this course. The things you learn here will be useful even if you ultimately decide to go with ESRI or use a different frameworks.</a:t>
            </a:r>
          </a:p>
        </p:txBody>
      </p:sp>
      <p:sp>
        <p:nvSpPr>
          <p:cNvPr id="4" name="Slide Number Placeholder 3"/>
          <p:cNvSpPr>
            <a:spLocks noGrp="1"/>
          </p:cNvSpPr>
          <p:nvPr>
            <p:ph type="sldNum" sz="quarter" idx="10"/>
          </p:nvPr>
        </p:nvSpPr>
        <p:spPr/>
        <p:txBody>
          <a:bodyPr/>
          <a:lstStyle/>
          <a:p>
            <a:fld id="{BB85BC90-5713-4429-9969-706ED764BD87}" type="slidenum">
              <a:rPr lang="en-US" smtClean="0"/>
              <a:t>135</a:t>
            </a:fld>
            <a:endParaRPr lang="en-US"/>
          </a:p>
        </p:txBody>
      </p:sp>
    </p:spTree>
    <p:extLst>
      <p:ext uri="{BB962C8B-B14F-4D97-AF65-F5344CB8AC3E}">
        <p14:creationId xmlns:p14="http://schemas.microsoft.com/office/powerpoint/2010/main" val="18129317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This lecture is the beginning of a section on SQL, &lt;click&gt; or Structured Query Language and this is important because SQL is how we interact with a database server and we need a database server if we want to give our clients the ability to add, modify, and delete data. Without a database server, all a client can do is view static data.</a:t>
            </a:r>
          </a:p>
          <a:p>
            <a:endParaRPr lang="en-US" dirty="0"/>
          </a:p>
          <a:p>
            <a:r>
              <a:rPr lang="en-US" dirty="0"/>
              <a:t>&lt;click&gt;</a:t>
            </a:r>
          </a:p>
          <a:p>
            <a:r>
              <a:rPr lang="en-US" dirty="0"/>
              <a:t>SQL has been around for 40 years and people are still fighting about how to pronounce it. Technically the letters are spelled out SQL, however most people just say sequel. It was developed at IBM in the early 70s and the first commercial implementation was released by Oracle in 1979.  While database technology has improved a lot in that time, in terms of speed, reliability, security, the number of users and amount of data that can be handled, </a:t>
            </a:r>
            <a:r>
              <a:rPr lang="en-US" dirty="0" err="1"/>
              <a:t>etc</a:t>
            </a:r>
            <a:r>
              <a:rPr lang="en-US" dirty="0"/>
              <a:t>, the actual syntax of SQL has changed very little over that time. I was writing SQL statements when I was a senior in high school in 1984 and I think those statements would still run with little modification.  which is pretty amazing.</a:t>
            </a:r>
            <a:br>
              <a:rPr lang="en-US" dirty="0"/>
            </a:br>
            <a:br>
              <a:rPr lang="en-US" dirty="0"/>
            </a:br>
            <a:r>
              <a:rPr lang="en-US" dirty="0"/>
              <a:t>&lt;click&gt;</a:t>
            </a:r>
          </a:p>
          <a:p>
            <a:r>
              <a:rPr lang="en-US" dirty="0"/>
              <a:t>Most databases operate on a client-server architecture. The exception is SQLite which is file based. The client connects through a host and specifies a port, username, and password. &lt;click&gt;Then they can send requests through a SQL string and receive a response from the server. &lt;click&gt; and that response can take the form of a </a:t>
            </a:r>
            <a:r>
              <a:rPr lang="en-US" dirty="0" err="1"/>
              <a:t>recordset</a:t>
            </a:r>
            <a:r>
              <a:rPr lang="en-US" dirty="0"/>
              <a:t> containing data, for requests that don’t return data, such as adding new data, modifying data, or deleting data, the response might just be the number of rows affected.  And if  there is a problem with the SQL command it may return an error.  How the response is handled depends on the client you are using.  In our case we will be writing PHP code to handle the response and thus we can do whatever we want to it. If we get a </a:t>
            </a:r>
            <a:r>
              <a:rPr lang="en-US" dirty="0" err="1"/>
              <a:t>recordset</a:t>
            </a:r>
            <a:r>
              <a:rPr lang="en-US" dirty="0"/>
              <a:t> back we can process it and return it to the web application as a fully formatted HTML table, or we could convert it to JSON and return it to the web page so that it can be converted to a JavaScript binary object and processed in </a:t>
            </a:r>
            <a:r>
              <a:rPr lang="en-US" dirty="0" err="1"/>
              <a:t>Javascript</a:t>
            </a:r>
            <a:r>
              <a:rPr lang="en-US" dirty="0"/>
              <a:t>.  If we get a response as a number of records or an error we can send that back to the web page and decide how to report that to the user.</a:t>
            </a:r>
            <a:br>
              <a:rPr lang="en-US" dirty="0"/>
            </a:br>
            <a:br>
              <a:rPr lang="en-US" dirty="0"/>
            </a:br>
            <a:r>
              <a:rPr lang="en-US" dirty="0"/>
              <a:t>&lt;click&gt;SQL is known as a declarative language which means that you tell the computer what you want but you don’t give it step by step instructions on how to do that.  It has three major parts.</a:t>
            </a:r>
          </a:p>
          <a:p>
            <a:r>
              <a:rPr lang="en-US" dirty="0"/>
              <a:t>&lt;click&gt;Data Definition Language allows you to create new databases, tables, and indexes and define their structure.</a:t>
            </a:r>
          </a:p>
          <a:p>
            <a:r>
              <a:rPr lang="en-US" dirty="0"/>
              <a:t>&lt;click&gt;Most of the SQL you write will use the Data Manipulation Language which allows you to create new information, retrieve it, update it, and delete it.  This is the CRUD model we talked about earlier.</a:t>
            </a:r>
            <a:br>
              <a:rPr lang="en-US" dirty="0"/>
            </a:br>
            <a:r>
              <a:rPr lang="en-US" dirty="0"/>
              <a:t>&lt;click&gt;There is also a data control language that allows you to create users, set passwords, define roles, and assign </a:t>
            </a:r>
            <a:r>
              <a:rPr lang="en-US" dirty="0" err="1"/>
              <a:t>priveleges</a:t>
            </a:r>
            <a:r>
              <a:rPr lang="en-US" dirty="0"/>
              <a:t> to users.  This allows you to explicitly tell the database which users have access to which features.  For example, you might define a role for users who can only view the data and another role for people who can edit existing data, and still another for those who can create and delete data. We won’t be discussing this much in this course but you should know it exists.</a:t>
            </a:r>
          </a:p>
          <a:p>
            <a:endParaRPr lang="en-US" dirty="0"/>
          </a:p>
          <a:p>
            <a:r>
              <a:rPr lang="en-US" dirty="0"/>
              <a:t>&lt;click&gt;</a:t>
            </a:r>
          </a:p>
          <a:p>
            <a:r>
              <a:rPr lang="en-US" dirty="0"/>
              <a:t>Most databases also allow some level of imperative languages and this is where the biggest differences lie between databases.  SQL is a standard but each database implements it a little different. Imperative programming is what most people think of when they think of programming. It requires you to explicitly tell the computer what to do step by step, similar to what we learned in JavaScript.  You can use variables, conditional or branching statements, loops, </a:t>
            </a:r>
            <a:r>
              <a:rPr lang="en-US" dirty="0" err="1"/>
              <a:t>etc</a:t>
            </a:r>
            <a:r>
              <a:rPr lang="en-US" dirty="0"/>
              <a:t>, combined with SQL statements to write your own procedures. A procedure is basically the same thing that we’ve been calling a function in JavaScript. Its just a block of code that gets executed at one time and possibly returns a result.</a:t>
            </a:r>
            <a:br>
              <a:rPr lang="en-US" dirty="0"/>
            </a:br>
            <a:br>
              <a:rPr lang="en-US" dirty="0"/>
            </a:br>
            <a:r>
              <a:rPr lang="en-US" dirty="0" err="1"/>
              <a:t>PostGIS</a:t>
            </a:r>
            <a:r>
              <a:rPr lang="en-US" dirty="0"/>
              <a:t> includes over 1000 procedures to deal with processing spatial data.</a:t>
            </a:r>
          </a:p>
          <a:p>
            <a:endParaRPr lang="en-US" dirty="0"/>
          </a:p>
          <a:p>
            <a:r>
              <a:rPr lang="en-US" dirty="0"/>
              <a:t>&lt;click&gt;</a:t>
            </a:r>
          </a:p>
          <a:p>
            <a:r>
              <a:rPr lang="en-US" dirty="0"/>
              <a:t>Procedures can also be run in response to triggers. Triggers are analogous to what we’ve been calling events in JavaScript except they can be used to automate database processes to ensure data integrity.  For example you could define a trigger that executes every time a new employee is created that automatically creates a salary record as well.  Or possibly a new buffer is created every time a raptor nest is added, with custom code that determines the size of the buffer, based on the species of raptor.</a:t>
            </a:r>
            <a:br>
              <a:rPr lang="en-US" dirty="0"/>
            </a:br>
            <a:br>
              <a:rPr lang="en-US" dirty="0"/>
            </a:br>
            <a:r>
              <a:rPr lang="en-US" dirty="0"/>
              <a:t>Don’t worry though. We won’t be getting anywhere near this fancy with our SQL.  For the most part we will be using the Data Manipulation Language in our PHP code and possibly some Data Definition Language in a more general client to set up our database.</a:t>
            </a:r>
            <a:br>
              <a:rPr lang="en-US" dirty="0"/>
            </a:br>
            <a:br>
              <a:rPr lang="en-US" dirty="0"/>
            </a:br>
            <a:r>
              <a:rPr lang="en-US" dirty="0"/>
              <a:t>&lt;click&gt;</a:t>
            </a:r>
          </a:p>
          <a:p>
            <a:r>
              <a:rPr lang="en-US" dirty="0"/>
              <a:t>Finally, a very nice feature is that SQL is text based, like JSON. This means that it is very easy to send SQL commands across the internet. It also means that it is possible to store SQL commands in a database as text, or send them in an email that the recipient can copy and paste into a client on their end.  This is especially handy in the case of mobile applications that might not be connected to the internet 100% of the time.  You can create a work flow where SQL commands are stored on the device when a connection is not available and then processed when the connection is restored.  Or you could email the SQL command to the project manager if an error occurs so that they can debug the command and make sure that the information gets added.</a:t>
            </a:r>
            <a:br>
              <a:rPr lang="en-US" dirty="0"/>
            </a:br>
            <a:br>
              <a:rPr lang="en-US" dirty="0"/>
            </a:br>
            <a:r>
              <a:rPr lang="en-US" dirty="0"/>
              <a:t>The next several lectures will be spent looking at the details of SQL create, insert, select, update, and delete statements but don’t stress out, because even if you’ve never heard of SQL before taking this course, you probably already know some, because SQL is everywhere in any applications that deal with data.  </a:t>
            </a:r>
          </a:p>
        </p:txBody>
      </p:sp>
      <p:sp>
        <p:nvSpPr>
          <p:cNvPr id="4" name="Slide Number Placeholder 3"/>
          <p:cNvSpPr>
            <a:spLocks noGrp="1"/>
          </p:cNvSpPr>
          <p:nvPr>
            <p:ph type="sldNum" sz="quarter" idx="10"/>
          </p:nvPr>
        </p:nvSpPr>
        <p:spPr/>
        <p:txBody>
          <a:bodyPr/>
          <a:lstStyle/>
          <a:p>
            <a:fld id="{BB85BC90-5713-4429-9969-706ED764BD87}" type="slidenum">
              <a:rPr lang="en-US" smtClean="0"/>
              <a:t>136</a:t>
            </a:fld>
            <a:endParaRPr lang="en-US"/>
          </a:p>
        </p:txBody>
      </p:sp>
    </p:spTree>
    <p:extLst>
      <p:ext uri="{BB962C8B-B14F-4D97-AF65-F5344CB8AC3E}">
        <p14:creationId xmlns:p14="http://schemas.microsoft.com/office/powerpoint/2010/main" val="17679279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used the query builder in ArcGIS to select by attributes, or create a definition query you’ve written SQL statements.  The query builder is just a graphical user interface to help you write the WHERE clause of a SQL select statement.</a:t>
            </a:r>
            <a:br>
              <a:rPr lang="en-US" dirty="0"/>
            </a:br>
            <a:br>
              <a:rPr lang="en-US" dirty="0"/>
            </a:br>
            <a:r>
              <a:rPr lang="en-US" dirty="0"/>
              <a:t>The where clause filters the response to only include records that meet the criteria you define.  The asterisk is shorthand for all the fields in the table, the FROM clause specifies the table and then you define the criteria in the where clause.</a:t>
            </a:r>
            <a:br>
              <a:rPr lang="en-US" dirty="0"/>
            </a:br>
            <a:br>
              <a:rPr lang="en-US" dirty="0"/>
            </a:br>
            <a:r>
              <a:rPr lang="en-US" dirty="0"/>
              <a:t>This is a simple SELECT statement that is retrieving data from a single table, but as we will see we can get a lot more complicated and retrieve data from multiple tables that are joined by common fields and using </a:t>
            </a:r>
            <a:r>
              <a:rPr lang="en-US" dirty="0" err="1"/>
              <a:t>PostGIS</a:t>
            </a:r>
            <a:r>
              <a:rPr lang="en-US" dirty="0"/>
              <a:t> we can also use spatial joins such as features that overlap or are within a certain distance of </a:t>
            </a:r>
            <a:r>
              <a:rPr lang="en-US"/>
              <a:t>each other.</a:t>
            </a: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137</a:t>
            </a:fld>
            <a:endParaRPr lang="en-US"/>
          </a:p>
        </p:txBody>
      </p:sp>
    </p:spTree>
    <p:extLst>
      <p:ext uri="{BB962C8B-B14F-4D97-AF65-F5344CB8AC3E}">
        <p14:creationId xmlns:p14="http://schemas.microsoft.com/office/powerpoint/2010/main" val="1057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take a look at some </a:t>
            </a:r>
            <a:r>
              <a:rPr lang="en-US" dirty="0" err="1"/>
              <a:t>javascript</a:t>
            </a:r>
            <a:r>
              <a:rPr lang="en-US" dirty="0"/>
              <a:t>.</a:t>
            </a:r>
          </a:p>
          <a:p>
            <a:endParaRPr lang="en-US" dirty="0"/>
          </a:p>
          <a:p>
            <a:r>
              <a:rPr lang="en-US" dirty="0"/>
              <a:t>Remember that there were a number of ways to add CSS to your document</a:t>
            </a:r>
            <a:r>
              <a:rPr lang="en-US" baseline="0" dirty="0"/>
              <a:t> and the same holds true with </a:t>
            </a:r>
            <a:r>
              <a:rPr lang="en-US" baseline="0" dirty="0" err="1"/>
              <a:t>javascript</a:t>
            </a:r>
            <a:r>
              <a:rPr lang="en-US" baseline="0" dirty="0"/>
              <a:t>. You can write </a:t>
            </a:r>
            <a:r>
              <a:rPr lang="en-US" baseline="0" dirty="0" err="1"/>
              <a:t>javascript</a:t>
            </a:r>
            <a:r>
              <a:rPr lang="en-US" baseline="0" dirty="0"/>
              <a:t> inline in the HTML tags as event handlers but </a:t>
            </a:r>
            <a:r>
              <a:rPr lang="en-US" baseline="0" dirty="0" err="1"/>
              <a:t>thats</a:t>
            </a:r>
            <a:r>
              <a:rPr lang="en-US" baseline="0" dirty="0"/>
              <a:t> frowned upon and we probably won’t see any of that in this course.</a:t>
            </a:r>
            <a:br>
              <a:rPr lang="en-US" baseline="0" dirty="0"/>
            </a:br>
            <a:br>
              <a:rPr lang="en-US" baseline="0" dirty="0"/>
            </a:br>
            <a:r>
              <a:rPr lang="en-US" baseline="0" dirty="0"/>
              <a:t>You can also link to an external </a:t>
            </a:r>
            <a:r>
              <a:rPr lang="en-US" baseline="0" dirty="0" err="1"/>
              <a:t>javascript</a:t>
            </a:r>
            <a:r>
              <a:rPr lang="en-US" baseline="0" dirty="0"/>
              <a:t> file which we will see later on.</a:t>
            </a:r>
            <a:br>
              <a:rPr lang="en-US" baseline="0" dirty="0"/>
            </a:br>
            <a:br>
              <a:rPr lang="en-US" baseline="0" dirty="0"/>
            </a:br>
            <a:r>
              <a:rPr lang="en-US" baseline="0" dirty="0"/>
              <a:t>But for now we are going to keeps things simple and stick with internal stick </a:t>
            </a:r>
            <a:r>
              <a:rPr lang="en-US" baseline="0" dirty="0" err="1"/>
              <a:t>javascript</a:t>
            </a:r>
            <a:r>
              <a:rPr lang="en-US" baseline="0" dirty="0"/>
              <a:t>.  </a:t>
            </a:r>
            <a:br>
              <a:rPr lang="en-US" baseline="0" dirty="0"/>
            </a:br>
            <a:br>
              <a:rPr lang="en-US" baseline="0" dirty="0"/>
            </a:br>
            <a:r>
              <a:rPr lang="en-US" baseline="0" dirty="0"/>
              <a:t>Like with internal CSS we let the browser know which code is to be interpreted as JavaScript by wrapping it in HTML tags, however with JavaScript we use the script tag instead of the style tags that we used with internal CSS and typically we put this in the body section, although some programmers like to define all their functions in the head section.</a:t>
            </a:r>
          </a:p>
          <a:p>
            <a:endParaRPr lang="en-US" baseline="0" dirty="0"/>
          </a:p>
          <a:p>
            <a:r>
              <a:rPr lang="en-US" baseline="0" dirty="0"/>
              <a:t>&lt;click&gt;</a:t>
            </a:r>
          </a:p>
          <a:p>
            <a:r>
              <a:rPr lang="en-US" baseline="0" dirty="0"/>
              <a:t>So we have our opening and closing script tags and everything in between will be interpreted by the browser as JavaScript</a:t>
            </a:r>
          </a:p>
          <a:p>
            <a:endParaRPr lang="en-US" baseline="0" dirty="0"/>
          </a:p>
          <a:p>
            <a:r>
              <a:rPr lang="en-US" baseline="0" dirty="0"/>
              <a:t>&lt;click&gt;</a:t>
            </a:r>
          </a:p>
          <a:p>
            <a:endParaRPr lang="en-US" baseline="0" dirty="0"/>
          </a:p>
          <a:p>
            <a:r>
              <a:rPr lang="en-US" baseline="0" dirty="0"/>
              <a:t>The first line of </a:t>
            </a:r>
            <a:r>
              <a:rPr lang="en-US" baseline="0" dirty="0" err="1"/>
              <a:t>Javascript</a:t>
            </a:r>
            <a:r>
              <a:rPr lang="en-US" baseline="0" dirty="0"/>
              <a:t> that we will write is console log Hello World.</a:t>
            </a:r>
          </a:p>
          <a:p>
            <a:endParaRPr lang="en-US" baseline="0" dirty="0"/>
          </a:p>
          <a:p>
            <a:r>
              <a:rPr lang="en-US" baseline="0" dirty="0"/>
              <a:t>The console in your browser is a place that you can direct output too. Its never visible to the end user, but you can use tools in the browser to view it.  Its really helpful for testing code and  debugging so you can write messages to yourself and make sure that the code you wrote is doing what you expected it too.</a:t>
            </a:r>
          </a:p>
          <a:p>
            <a:endParaRPr lang="en-US" baseline="0" dirty="0"/>
          </a:p>
          <a:p>
            <a:r>
              <a:rPr lang="en-US" baseline="0" dirty="0"/>
              <a:t>This first line is just an output that will let us know that the browser is working properly.</a:t>
            </a:r>
          </a:p>
          <a:p>
            <a:endParaRPr lang="en-US" baseline="0" dirty="0"/>
          </a:p>
          <a:p>
            <a:r>
              <a:rPr lang="en-US" baseline="0" dirty="0"/>
              <a:t>&lt;click&gt;</a:t>
            </a:r>
          </a:p>
          <a:p>
            <a:endParaRPr lang="en-US" baseline="0" dirty="0"/>
          </a:p>
          <a:p>
            <a:r>
              <a:rPr lang="en-US" baseline="0" dirty="0"/>
              <a:t>The second line of code outputs the entire document object to the console. This allows us to explore the hypothetical document object model that we’ve been using as an example.</a:t>
            </a:r>
          </a:p>
          <a:p>
            <a:endParaRPr lang="en-US" baseline="0" dirty="0"/>
          </a:p>
          <a:p>
            <a:r>
              <a:rPr lang="en-US" baseline="0" dirty="0"/>
              <a:t>&lt;click&gt;</a:t>
            </a:r>
          </a:p>
          <a:p>
            <a:endParaRPr lang="en-US" baseline="0" dirty="0"/>
          </a:p>
          <a:p>
            <a:r>
              <a:rPr lang="en-US" baseline="0" dirty="0"/>
              <a:t>Finally this third line of code shows how we can reference a chain of object properties to access the actual text that is in an HTML element.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this case we are referencing the </a:t>
            </a:r>
            <a:r>
              <a:rPr lang="en-US" baseline="0" dirty="0" err="1"/>
              <a:t>innerHTML</a:t>
            </a:r>
            <a:r>
              <a:rPr lang="en-US" baseline="0" dirty="0"/>
              <a:t> property of the first child element of the first child element of the body object</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54</a:t>
            </a:fld>
            <a:endParaRPr lang="en-US"/>
          </a:p>
        </p:txBody>
      </p:sp>
    </p:spTree>
    <p:extLst>
      <p:ext uri="{BB962C8B-B14F-4D97-AF65-F5344CB8AC3E}">
        <p14:creationId xmlns:p14="http://schemas.microsoft.com/office/powerpoint/2010/main" val="10744483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used Microsoft Access you’ve probably created query’s in design view which, like the ArcGIS query builder, is a graphical user interface to writing SQL queries.  In this case we are creating a more complicated query because we are joining to tables together based on a common field.  This is an example of a many to one relationship because for every vehicle in the vehicle table there can be many expense records that are related to the vehicle by the vehicle number.  </a:t>
            </a:r>
            <a:br>
              <a:rPr lang="en-US" dirty="0"/>
            </a:br>
            <a:br>
              <a:rPr lang="en-US" dirty="0"/>
            </a:br>
            <a:r>
              <a:rPr lang="en-US" dirty="0"/>
              <a:t>And once you create the query in design view you can right-click on and see it in SQL view, which shows you how you would write the same query using SQL.  </a:t>
            </a:r>
            <a:br>
              <a:rPr lang="en-US" dirty="0"/>
            </a:br>
            <a:br>
              <a:rPr lang="en-US" dirty="0"/>
            </a:br>
            <a:r>
              <a:rPr lang="en-US" dirty="0"/>
              <a:t>And you can do similar things in Excel or QGIS.  So there is a good chance that some of this won’t be completely foreign to you.</a:t>
            </a:r>
            <a:br>
              <a:rPr lang="en-US" dirty="0"/>
            </a:br>
            <a:br>
              <a:rPr lang="en-US" dirty="0"/>
            </a:br>
            <a:r>
              <a:rPr lang="en-US" dirty="0"/>
              <a:t>OK, I’m going to end this lecture here. In the next lecture we will explore SQL commands for creating data.</a:t>
            </a:r>
          </a:p>
        </p:txBody>
      </p:sp>
      <p:sp>
        <p:nvSpPr>
          <p:cNvPr id="4" name="Slide Number Placeholder 3"/>
          <p:cNvSpPr>
            <a:spLocks noGrp="1"/>
          </p:cNvSpPr>
          <p:nvPr>
            <p:ph type="sldNum" sz="quarter" idx="10"/>
          </p:nvPr>
        </p:nvSpPr>
        <p:spPr/>
        <p:txBody>
          <a:bodyPr/>
          <a:lstStyle/>
          <a:p>
            <a:fld id="{BB85BC90-5713-4429-9969-706ED764BD87}" type="slidenum">
              <a:rPr lang="en-US" smtClean="0"/>
              <a:t>138</a:t>
            </a:fld>
            <a:endParaRPr lang="en-US"/>
          </a:p>
        </p:txBody>
      </p:sp>
    </p:spTree>
    <p:extLst>
      <p:ext uri="{BB962C8B-B14F-4D97-AF65-F5344CB8AC3E}">
        <p14:creationId xmlns:p14="http://schemas.microsoft.com/office/powerpoint/2010/main" val="80709759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thus lecture we are going to look at the SQL CREATE command to &lt;click&gt; create a new empty table.  If you’ve ever created a new shapefile or feature class in ArcGIS or used any database software this won’t be unfamiliar to you.   The basic process is to decide what attributes or fields you want in the table and then tell the computer some how.</a:t>
            </a:r>
            <a:br>
              <a:rPr lang="en-US" dirty="0"/>
            </a:br>
            <a:br>
              <a:rPr lang="en-US" dirty="0"/>
            </a:br>
            <a:r>
              <a:rPr lang="en-US" dirty="0"/>
              <a:t>In most GIS software you go through a process of adding a field, specifying a type, possibly a length if it’s a string field and you do this by using a graphical user interface to select choices from a menu.  And there are GUI’s available to do this in almost any database software as well but all those GUI’s do is build a SQL CREATE statement with the information that you provide.  In this lecture we are going to skip the middleman and write the SQL statement from scratch so you can see what is really happening.</a:t>
            </a:r>
            <a:br>
              <a:rPr lang="en-US" dirty="0"/>
            </a:br>
            <a:br>
              <a:rPr lang="en-US" dirty="0"/>
            </a:br>
            <a:r>
              <a:rPr lang="en-US" dirty="0"/>
              <a:t>&lt;click&gt;</a:t>
            </a:r>
          </a:p>
          <a:p>
            <a:r>
              <a:rPr lang="en-US" dirty="0"/>
              <a:t>The first part of our SQL statement is the CREATE keyword.  Next we state what it is we are creating. We are going to be creating a table, but you can use a CREATE statement to create an entirely new database or an index as well. And then you include the name of the table that we want to create.</a:t>
            </a:r>
          </a:p>
          <a:p>
            <a:endParaRPr lang="en-US" dirty="0"/>
          </a:p>
          <a:p>
            <a:r>
              <a:rPr lang="en-US" dirty="0"/>
              <a:t>SQL is not case sensitive like JavaScript is, however it is common practice to capitalize the SQL keywords and use lowercase for the phrases you create such as table and field names.  We are going to name our table </a:t>
            </a:r>
            <a:r>
              <a:rPr lang="en-US" dirty="0" err="1"/>
              <a:t>raptor_nests</a:t>
            </a:r>
            <a:r>
              <a:rPr lang="en-US" dirty="0"/>
              <a:t>. And then we include a list of the fields that we want </a:t>
            </a:r>
            <a:r>
              <a:rPr lang="en-US" dirty="0" err="1"/>
              <a:t>seperated</a:t>
            </a:r>
            <a:r>
              <a:rPr lang="en-US" dirty="0"/>
              <a:t> by commas.</a:t>
            </a:r>
            <a:br>
              <a:rPr lang="en-US" dirty="0"/>
            </a:br>
            <a:br>
              <a:rPr lang="en-US" dirty="0"/>
            </a:br>
            <a:r>
              <a:rPr lang="en-US" dirty="0"/>
              <a:t>&lt;click&gt;</a:t>
            </a:r>
          </a:p>
          <a:p>
            <a:r>
              <a:rPr lang="en-US" dirty="0"/>
              <a:t>Each field will have the name of the field in this case id, followed by the type in this case </a:t>
            </a:r>
            <a:r>
              <a:rPr lang="en-US" dirty="0" err="1"/>
              <a:t>int</a:t>
            </a:r>
            <a:r>
              <a:rPr lang="en-US" dirty="0"/>
              <a:t> for integer, followed by some optional constraints.  There are entire courses taught on good database design and most of that is outside the scope of this course.  But it is good practice to include an id field that is autoincrementing to use as the primary key.  The primary key is a unique identifier for every record and making that field an autoincrementing integer ensures that it is unique.  In SQL we specify that this field is the primary key by including the PRIMARY KEY constraint and we make it autoincrementing using the DEFAULT option with a value of </a:t>
            </a:r>
            <a:r>
              <a:rPr lang="en-US" dirty="0" err="1"/>
              <a:t>nextval</a:t>
            </a:r>
            <a:r>
              <a:rPr lang="en-US" dirty="0"/>
              <a:t>(‘</a:t>
            </a:r>
            <a:r>
              <a:rPr lang="en-US" dirty="0" err="1"/>
              <a:t>raptor_nests_id</a:t>
            </a:r>
            <a:r>
              <a:rPr lang="en-US" dirty="0"/>
              <a:t>’). You could pass the </a:t>
            </a:r>
            <a:r>
              <a:rPr lang="en-US" dirty="0" err="1"/>
              <a:t>nextval</a:t>
            </a:r>
            <a:r>
              <a:rPr lang="en-US" dirty="0"/>
              <a:t> function any string but it’s a good idea to use the name of the table and the name of the field to make sure that the string we pass it is unique and unambiguous.</a:t>
            </a:r>
            <a:br>
              <a:rPr lang="en-US" dirty="0"/>
            </a:br>
            <a:br>
              <a:rPr lang="en-US" dirty="0"/>
            </a:br>
            <a:r>
              <a:rPr lang="en-US" dirty="0"/>
              <a:t>And all that is really happening here is that we add a record to a special internal sequence table that it looks up </a:t>
            </a:r>
            <a:r>
              <a:rPr lang="en-US" dirty="0" err="1"/>
              <a:t>everytime</a:t>
            </a:r>
            <a:r>
              <a:rPr lang="en-US" dirty="0"/>
              <a:t> a new record is added and it increments the current value by 1. You don’t really need to understand how this works, just understand that this is how we create an autoincrementing field.</a:t>
            </a:r>
            <a:br>
              <a:rPr lang="en-US" dirty="0"/>
            </a:br>
            <a:br>
              <a:rPr lang="en-US" dirty="0"/>
            </a:br>
            <a:r>
              <a:rPr lang="en-US" dirty="0"/>
              <a:t>You could also use the DEFAULT option to specify a normal default value like you would do in ArcGIS or Access as well. </a:t>
            </a:r>
          </a:p>
          <a:p>
            <a:endParaRPr lang="en-US" dirty="0"/>
          </a:p>
          <a:p>
            <a:r>
              <a:rPr lang="en-US" dirty="0"/>
              <a:t>&lt;click&gt;</a:t>
            </a:r>
          </a:p>
          <a:p>
            <a:r>
              <a:rPr lang="en-US" dirty="0"/>
              <a:t>The next field we want is a </a:t>
            </a:r>
            <a:r>
              <a:rPr lang="en-US" dirty="0" err="1"/>
              <a:t>nest_id</a:t>
            </a:r>
            <a:r>
              <a:rPr lang="en-US" dirty="0"/>
              <a:t> field. This is going to be a string field that is 10 characters long and the way we specify a string is with the varchar type and we specify its length in parenthesis.  The length can go up to 255 characters. If you need more space than this you can specify it as a text field which can be unlimited length.  Finally, we include the option NOT NULL.  This is analogous to making it a required field.  </a:t>
            </a:r>
          </a:p>
          <a:p>
            <a:endParaRPr lang="en-US" dirty="0"/>
          </a:p>
          <a:p>
            <a:r>
              <a:rPr lang="en-US" dirty="0"/>
              <a:t>&lt;click&gt; </a:t>
            </a:r>
          </a:p>
          <a:p>
            <a:r>
              <a:rPr lang="en-US" dirty="0"/>
              <a:t>Next we add a species field as a 50 character string</a:t>
            </a:r>
          </a:p>
          <a:p>
            <a:endParaRPr lang="en-US" dirty="0"/>
          </a:p>
          <a:p>
            <a:r>
              <a:rPr lang="en-US" dirty="0"/>
              <a:t>&lt;click&gt;</a:t>
            </a:r>
          </a:p>
          <a:p>
            <a:r>
              <a:rPr lang="en-US" dirty="0"/>
              <a:t>And a 2016_status field and &lt;click&gt; a current status field, both as 50 character strings.  </a:t>
            </a:r>
          </a:p>
          <a:p>
            <a:endParaRPr lang="en-US" dirty="0"/>
          </a:p>
          <a:p>
            <a:r>
              <a:rPr lang="en-US" dirty="0"/>
              <a:t>&lt;click&gt;</a:t>
            </a:r>
          </a:p>
          <a:p>
            <a:r>
              <a:rPr lang="en-US" dirty="0"/>
              <a:t>We’ll define a </a:t>
            </a:r>
            <a:r>
              <a:rPr lang="en-US" dirty="0" err="1"/>
              <a:t>date_found</a:t>
            </a:r>
            <a:r>
              <a:rPr lang="en-US" dirty="0"/>
              <a:t> string as a date field and &lt;click&gt;a </a:t>
            </a:r>
            <a:r>
              <a:rPr lang="en-US" dirty="0" err="1"/>
              <a:t>last_date_inspected</a:t>
            </a:r>
            <a:r>
              <a:rPr lang="en-US" dirty="0"/>
              <a:t> field also as a date</a:t>
            </a:r>
          </a:p>
          <a:p>
            <a:endParaRPr lang="en-US" dirty="0"/>
          </a:p>
          <a:p>
            <a:r>
              <a:rPr lang="en-US" dirty="0"/>
              <a:t>&lt;click&gt;</a:t>
            </a:r>
          </a:p>
          <a:p>
            <a:r>
              <a:rPr lang="en-US" dirty="0"/>
              <a:t>And a </a:t>
            </a:r>
            <a:r>
              <a:rPr lang="en-US" dirty="0" err="1"/>
              <a:t>project_id</a:t>
            </a:r>
            <a:r>
              <a:rPr lang="en-US" dirty="0"/>
              <a:t> field as an integer.  This field is going to contain the id of the record in the project table that this </a:t>
            </a:r>
            <a:r>
              <a:rPr lang="en-US" dirty="0" err="1"/>
              <a:t>raptor_nest</a:t>
            </a:r>
            <a:r>
              <a:rPr lang="en-US" dirty="0"/>
              <a:t> affects.  This is what is known as a foreign key because it contains the primary key of an external table and it can be used to relate the external table to this raptor nest as we’ll see soon.</a:t>
            </a:r>
            <a:br>
              <a:rPr lang="en-US" dirty="0"/>
            </a:br>
            <a:br>
              <a:rPr lang="en-US" dirty="0"/>
            </a:br>
            <a:r>
              <a:rPr lang="en-US" dirty="0"/>
              <a:t>This also illustrates the benefit of using an autoincrementing integer that really has no other meaning as a primary key.  Suppose you wanted to use the project name as the primary key. It’s a unique identifier right?  Well it is, but it actually means something and because it has a use other than as a unique identifier it is subject to being changed.  Consider what happens if the client changes the name of the project after you’ve already used it as a foreign key in other tables.  You have to go change that name everywhere it appears and that’s boring and we know what happens when things get boring right?  Mistakes get made and mistakes can be costly.</a:t>
            </a:r>
            <a:br>
              <a:rPr lang="en-US" dirty="0"/>
            </a:br>
            <a:br>
              <a:rPr lang="en-US" dirty="0"/>
            </a:br>
            <a:r>
              <a:rPr lang="en-US" dirty="0"/>
              <a:t>So even if that doesn’t make sense to you, just take my word for it and include an autoincrementing integer as a primary key in every single table you make, it will save you a lot of headaches.</a:t>
            </a:r>
            <a:br>
              <a:rPr lang="en-US" dirty="0"/>
            </a:br>
            <a:br>
              <a:rPr lang="en-US" dirty="0"/>
            </a:br>
            <a:r>
              <a:rPr lang="en-US" dirty="0"/>
              <a:t>Now this create statement is standard PostgreSQL and it will probably work in other databases as well, although you might have to modify the field types and possibly the way you specify an autoincrementing primary key as well.  Some databases are a little different in the details but they will be very similar.  If you are used to ArcGIS or Access you might be shocked by how many field types are available in </a:t>
            </a:r>
            <a:r>
              <a:rPr lang="en-US" dirty="0" err="1"/>
              <a:t>postGIS</a:t>
            </a:r>
            <a:r>
              <a:rPr lang="en-US" dirty="0"/>
              <a:t> and other enterprise databases.  Don’t be too alarmed.  Many are included for backward compatibility with previous versions and some are included for compatibility with other common databases. In the past, storage space was much more expensive than it is today and there are many field types that were used to minimize the amount of space used.  For our purposes you can get away with using </a:t>
            </a:r>
            <a:r>
              <a:rPr lang="en-US" dirty="0" err="1"/>
              <a:t>int</a:t>
            </a:r>
            <a:r>
              <a:rPr lang="en-US" dirty="0"/>
              <a:t>, double (for real numbers), varchar, text (for unlimited text strings), and date.</a:t>
            </a:r>
            <a:br>
              <a:rPr lang="en-US" dirty="0"/>
            </a:br>
            <a:br>
              <a:rPr lang="en-US" dirty="0"/>
            </a:br>
            <a:r>
              <a:rPr lang="en-US" dirty="0"/>
              <a:t>But how do we add a field to hold the geometry?  Remember we are going to use the </a:t>
            </a:r>
            <a:r>
              <a:rPr lang="en-US" dirty="0" err="1"/>
              <a:t>PostGIS</a:t>
            </a:r>
            <a:r>
              <a:rPr lang="en-US" dirty="0"/>
              <a:t> spatial extension to help us deal with spatial data in our database and it turns out that one of the abilities that </a:t>
            </a:r>
            <a:r>
              <a:rPr lang="en-US" dirty="0" err="1"/>
              <a:t>PostGIS</a:t>
            </a:r>
            <a:r>
              <a:rPr lang="en-US" dirty="0"/>
              <a:t> gives us is the ability to create a field to hold geometry.  This is analogous to the shape field in a shapefile or a geodatabase, but because it’s a </a:t>
            </a:r>
            <a:r>
              <a:rPr lang="en-US" dirty="0" err="1"/>
              <a:t>PostGIS</a:t>
            </a:r>
            <a:r>
              <a:rPr lang="en-US" dirty="0"/>
              <a:t> function we cant do it using a standard SQL command. We have to call one of the custom functions included with </a:t>
            </a:r>
            <a:r>
              <a:rPr lang="en-US" dirty="0" err="1"/>
              <a:t>PostGIS</a:t>
            </a:r>
            <a:r>
              <a:rPr lang="en-US" dirty="0"/>
              <a:t> and we do that using &lt;click&gt; the </a:t>
            </a:r>
            <a:r>
              <a:rPr lang="en-US" dirty="0" err="1"/>
              <a:t>AddGeometryColumn</a:t>
            </a:r>
            <a:r>
              <a:rPr lang="en-US" dirty="0"/>
              <a:t> function which takes several parameters. The first is a schema, which I will explain in a second. Don’t worry its very simple. The second is the name of the table we are going to add the column too, the third is name that we want to give the field, the third is an integer that represents the spatial reference ID.  In our case we use 4326 which is the SRID for </a:t>
            </a:r>
            <a:r>
              <a:rPr lang="en-US" dirty="0" err="1"/>
              <a:t>lat</a:t>
            </a:r>
            <a:r>
              <a:rPr lang="en-US" dirty="0"/>
              <a:t>-long WGS84 coordinate system.  Then we include the type of geometry we want to add, and a dimension.  The geometry types are the same as the type field in a GeoJSON geometry object. Point, multipoint, </a:t>
            </a:r>
            <a:r>
              <a:rPr lang="en-US" dirty="0" err="1"/>
              <a:t>linestring</a:t>
            </a:r>
            <a:r>
              <a:rPr lang="en-US" dirty="0"/>
              <a:t>, </a:t>
            </a:r>
            <a:r>
              <a:rPr lang="en-US" dirty="0" err="1"/>
              <a:t>multilinestring</a:t>
            </a:r>
            <a:r>
              <a:rPr lang="en-US" dirty="0"/>
              <a:t>, polygon, </a:t>
            </a:r>
            <a:r>
              <a:rPr lang="en-US" dirty="0" err="1"/>
              <a:t>multipolygon</a:t>
            </a:r>
            <a:r>
              <a:rPr lang="en-US" dirty="0"/>
              <a:t>, and finally an integer representing the dimension of the point. We are using two dimensional points but if you wanted to include a third dimension for elevation or time you can specify that</a:t>
            </a:r>
          </a:p>
          <a:p>
            <a:endParaRPr lang="en-US" dirty="0"/>
          </a:p>
          <a:p>
            <a:r>
              <a:rPr lang="en-US" dirty="0"/>
              <a:t>One thing that you can do with </a:t>
            </a:r>
            <a:r>
              <a:rPr lang="en-US" dirty="0" err="1"/>
              <a:t>postgis</a:t>
            </a:r>
            <a:r>
              <a:rPr lang="en-US" dirty="0"/>
              <a:t> because of its flexibility as a database, that you can’t do in ArcGIS is that you can have more than one shape field in a table. We are not going to do that because I want to keep things simple but you might want to include both a point field for the nest and a polygon field defining the area surrounding the nest where disturbance is not allowed.</a:t>
            </a:r>
          </a:p>
          <a:p>
            <a:endParaRPr lang="en-US" dirty="0"/>
          </a:p>
          <a:p>
            <a:r>
              <a:rPr lang="en-US" dirty="0"/>
              <a:t>Now I mentioned that the first parameter we pass to the </a:t>
            </a:r>
            <a:r>
              <a:rPr lang="en-US" dirty="0" err="1"/>
              <a:t>AddGeometryColumn</a:t>
            </a:r>
            <a:r>
              <a:rPr lang="en-US" dirty="0"/>
              <a:t> function is the schema.  We haven’t talked about this and its not something well known to desktop database users because they don’t exist in Access.  There is similar functionality in ArcGIS geodatabases but they are called feature datasets.  A schema just helps you organize your database tables into functional groups if you have a large and complicated database.  You can think of them like a subdirectory in your database.  </a:t>
            </a:r>
            <a:br>
              <a:rPr lang="en-US" dirty="0"/>
            </a:br>
            <a:br>
              <a:rPr lang="en-US" dirty="0"/>
            </a:br>
            <a:r>
              <a:rPr lang="en-US" dirty="0"/>
              <a:t>When you create a </a:t>
            </a:r>
            <a:r>
              <a:rPr lang="en-US" dirty="0" err="1"/>
              <a:t>PostGIS</a:t>
            </a:r>
            <a:r>
              <a:rPr lang="en-US" dirty="0"/>
              <a:t> database you automatically get two schemas. One holds tables used internally by </a:t>
            </a:r>
            <a:r>
              <a:rPr lang="en-US" dirty="0" err="1"/>
              <a:t>PostGIS</a:t>
            </a:r>
            <a:r>
              <a:rPr lang="en-US" dirty="0"/>
              <a:t> like the spatial reference table and the second is called public and that is where you put the tables that you create.  So the schema is going to be public unless you explicitly create new schemas in your database to help keep things organized.</a:t>
            </a:r>
          </a:p>
        </p:txBody>
      </p:sp>
      <p:sp>
        <p:nvSpPr>
          <p:cNvPr id="4" name="Slide Number Placeholder 3"/>
          <p:cNvSpPr>
            <a:spLocks noGrp="1"/>
          </p:cNvSpPr>
          <p:nvPr>
            <p:ph type="sldNum" sz="quarter" idx="10"/>
          </p:nvPr>
        </p:nvSpPr>
        <p:spPr/>
        <p:txBody>
          <a:bodyPr/>
          <a:lstStyle/>
          <a:p>
            <a:fld id="{BB85BC90-5713-4429-9969-706ED764BD87}" type="slidenum">
              <a:rPr lang="en-US" smtClean="0"/>
              <a:t>139</a:t>
            </a:fld>
            <a:endParaRPr lang="en-US"/>
          </a:p>
        </p:txBody>
      </p:sp>
    </p:spTree>
    <p:extLst>
      <p:ext uri="{BB962C8B-B14F-4D97-AF65-F5344CB8AC3E}">
        <p14:creationId xmlns:p14="http://schemas.microsoft.com/office/powerpoint/2010/main" val="42040799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created a raptor nests table lets quickly create a projects table.  </a:t>
            </a:r>
          </a:p>
          <a:p>
            <a:endParaRPr lang="en-US" dirty="0"/>
          </a:p>
          <a:p>
            <a:r>
              <a:rPr lang="en-US" dirty="0"/>
              <a:t>&lt;click&gt;</a:t>
            </a:r>
          </a:p>
          <a:p>
            <a:r>
              <a:rPr lang="en-US" dirty="0"/>
              <a:t>We start with our CREATE TABLE statement followed by the table name and a list of fields.</a:t>
            </a:r>
          </a:p>
          <a:p>
            <a:endParaRPr lang="en-US" dirty="0"/>
          </a:p>
          <a:p>
            <a:r>
              <a:rPr lang="en-US" dirty="0"/>
              <a:t>&lt;click&gt;</a:t>
            </a:r>
          </a:p>
          <a:p>
            <a:r>
              <a:rPr lang="en-US" dirty="0"/>
              <a:t>with every table we include an autoincrementing id field as the primary key.</a:t>
            </a:r>
          </a:p>
          <a:p>
            <a:endParaRPr lang="en-US" dirty="0"/>
          </a:p>
          <a:p>
            <a:r>
              <a:rPr lang="en-US" dirty="0"/>
              <a:t>&lt;click&gt;</a:t>
            </a:r>
          </a:p>
          <a:p>
            <a:r>
              <a:rPr lang="en-US" dirty="0"/>
              <a:t>we’ll add a project _id as a required 50 character string</a:t>
            </a:r>
          </a:p>
          <a:p>
            <a:endParaRPr lang="en-US" dirty="0"/>
          </a:p>
          <a:p>
            <a:r>
              <a:rPr lang="en-US" dirty="0"/>
              <a:t>&lt;click&gt;</a:t>
            </a:r>
          </a:p>
          <a:p>
            <a:r>
              <a:rPr lang="en-US" dirty="0"/>
              <a:t>A name as a required 255 character string</a:t>
            </a:r>
          </a:p>
          <a:p>
            <a:endParaRPr lang="en-US" dirty="0"/>
          </a:p>
          <a:p>
            <a:r>
              <a:rPr lang="en-US" dirty="0"/>
              <a:t>&lt;click&gt;</a:t>
            </a:r>
          </a:p>
          <a:p>
            <a:r>
              <a:rPr lang="en-US" dirty="0" err="1"/>
              <a:t>start_date</a:t>
            </a:r>
            <a:r>
              <a:rPr lang="en-US" dirty="0"/>
              <a:t> as a required date field</a:t>
            </a:r>
          </a:p>
          <a:p>
            <a:endParaRPr lang="en-US" dirty="0"/>
          </a:p>
          <a:p>
            <a:r>
              <a:rPr lang="en-US" dirty="0"/>
              <a:t>&lt;click&gt;</a:t>
            </a:r>
          </a:p>
          <a:p>
            <a:r>
              <a:rPr lang="en-US" dirty="0"/>
              <a:t>And status as a 50 character string.  This statement creates an empty table in the PostgreSQL database</a:t>
            </a:r>
          </a:p>
          <a:p>
            <a:endParaRPr lang="en-US" dirty="0"/>
          </a:p>
          <a:p>
            <a:r>
              <a:rPr lang="en-US" dirty="0"/>
              <a:t>&lt;click&gt; </a:t>
            </a:r>
          </a:p>
          <a:p>
            <a:r>
              <a:rPr lang="en-US" dirty="0"/>
              <a:t>And then we add a geometry column to it by calling the </a:t>
            </a:r>
            <a:r>
              <a:rPr lang="en-US" dirty="0" err="1"/>
              <a:t>postGIS</a:t>
            </a:r>
            <a:r>
              <a:rPr lang="en-US" dirty="0"/>
              <a:t> </a:t>
            </a:r>
            <a:r>
              <a:rPr lang="en-US" dirty="0" err="1"/>
              <a:t>AddGeometryColumn</a:t>
            </a:r>
            <a:r>
              <a:rPr lang="en-US" dirty="0"/>
              <a:t> function.  The only difference here is that our geometry is a line geometry because our client is a pipeline company.</a:t>
            </a:r>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140</a:t>
            </a:fld>
            <a:endParaRPr lang="en-US"/>
          </a:p>
        </p:txBody>
      </p:sp>
    </p:spTree>
    <p:extLst>
      <p:ext uri="{BB962C8B-B14F-4D97-AF65-F5344CB8AC3E}">
        <p14:creationId xmlns:p14="http://schemas.microsoft.com/office/powerpoint/2010/main" val="13562851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add some data to the tables that we just created.  We used SQL CREATE statements to create new empty tables.  We use SQL INSERT statements &lt;click&gt; to add data to an existing table.</a:t>
            </a:r>
          </a:p>
          <a:p>
            <a:endParaRPr lang="en-US" dirty="0"/>
          </a:p>
          <a:p>
            <a:r>
              <a:rPr lang="en-US" dirty="0"/>
              <a:t>&lt;click&gt;</a:t>
            </a:r>
          </a:p>
          <a:p>
            <a:r>
              <a:rPr lang="en-US" dirty="0"/>
              <a:t>First we will add a record or feature to the </a:t>
            </a:r>
            <a:r>
              <a:rPr lang="en-US" dirty="0" err="1"/>
              <a:t>raptor_nests</a:t>
            </a:r>
            <a:r>
              <a:rPr lang="en-US" dirty="0"/>
              <a:t> table. We start with the SQL INSERT INTO statement followed by the name of the table that we </a:t>
            </a:r>
            <a:r>
              <a:rPr lang="en-US" dirty="0" err="1"/>
              <a:t>we</a:t>
            </a:r>
            <a:r>
              <a:rPr lang="en-US" dirty="0"/>
              <a:t> are adding a record to.  Next we list the fields that we are going to include data for inside a set of parenthesis. Then comes the Value keyword followed by the data that we want to add for each field we listed in the same order.  </a:t>
            </a:r>
            <a:br>
              <a:rPr lang="en-US" dirty="0"/>
            </a:br>
            <a:br>
              <a:rPr lang="en-US" dirty="0"/>
            </a:br>
            <a:r>
              <a:rPr lang="en-US" dirty="0"/>
              <a:t>So the value RN underscore 025 goes into the </a:t>
            </a:r>
            <a:r>
              <a:rPr lang="en-US" dirty="0" err="1"/>
              <a:t>nest_id</a:t>
            </a:r>
            <a:r>
              <a:rPr lang="en-US" dirty="0"/>
              <a:t> field, the value SWHA goes into the species field, active goes into the </a:t>
            </a:r>
            <a:r>
              <a:rPr lang="en-US" dirty="0" err="1"/>
              <a:t>current_status</a:t>
            </a:r>
            <a:r>
              <a:rPr lang="en-US" dirty="0"/>
              <a:t> field, November 5</a:t>
            </a:r>
            <a:r>
              <a:rPr lang="en-US" baseline="30000" dirty="0"/>
              <a:t>th</a:t>
            </a:r>
            <a:r>
              <a:rPr lang="en-US" dirty="0"/>
              <a:t>, 2015 goes into the </a:t>
            </a:r>
            <a:r>
              <a:rPr lang="en-US" dirty="0" err="1"/>
              <a:t>date_found</a:t>
            </a:r>
            <a:r>
              <a:rPr lang="en-US" dirty="0"/>
              <a:t> field. And there are a variety of ways to get a date into a date field and they vary depending on which database you are using. In PostgreSQL you can use a string like this with the year, month, day.  There are also some functions that you can use such as the date() function which will specify the current date. </a:t>
            </a:r>
            <a:br>
              <a:rPr lang="en-US" dirty="0"/>
            </a:br>
            <a:br>
              <a:rPr lang="en-US" dirty="0"/>
            </a:br>
            <a:r>
              <a:rPr lang="en-US" dirty="0"/>
              <a:t>It gets a little bit more complicated to specify geometry.  We created the </a:t>
            </a:r>
            <a:r>
              <a:rPr lang="en-US" dirty="0" err="1"/>
              <a:t>geom</a:t>
            </a:r>
            <a:r>
              <a:rPr lang="en-US" dirty="0"/>
              <a:t> field using a </a:t>
            </a:r>
            <a:r>
              <a:rPr lang="en-US" dirty="0" err="1"/>
              <a:t>postGIS</a:t>
            </a:r>
            <a:r>
              <a:rPr lang="en-US" dirty="0"/>
              <a:t> function. </a:t>
            </a:r>
            <a:r>
              <a:rPr lang="en-US" dirty="0" err="1"/>
              <a:t>PostGIS</a:t>
            </a:r>
            <a:r>
              <a:rPr lang="en-US" dirty="0"/>
              <a:t> stores coordinates in a binary format and as we said previously binary values aren’t easily written or read by humans.  They are just 0s and 1s.  So how do we specify a coordinate?  Fortunately </a:t>
            </a:r>
            <a:r>
              <a:rPr lang="en-US" dirty="0" err="1"/>
              <a:t>PostGIS</a:t>
            </a:r>
            <a:r>
              <a:rPr lang="en-US" dirty="0"/>
              <a:t> has several functions to help us do this. One is a function called </a:t>
            </a:r>
            <a:r>
              <a:rPr lang="en-US" dirty="0" err="1"/>
              <a:t>ST_GeomFromText</a:t>
            </a:r>
            <a:r>
              <a:rPr lang="en-US" dirty="0"/>
              <a:t> which takes a text string as a parameter that it uses to write the binary value of the field, because while humans don’t deal well with binary values, computers are awesome at it.  The only tricky part is knowing how to write the string in a way that the computer can understand it.  Its not hard but it is pretty specific.  You start with the geometry type, in this case point, and then a pair of coordinates or possibly arrays of coordinates if you are storing lines or polygons, the second parameter you have to pass to the </a:t>
            </a:r>
            <a:r>
              <a:rPr lang="en-US" dirty="0" err="1"/>
              <a:t>ST_GeomFromText</a:t>
            </a:r>
            <a:r>
              <a:rPr lang="en-US" dirty="0"/>
              <a:t> is the spatial reference id of the coordinates. </a:t>
            </a:r>
            <a:br>
              <a:rPr lang="en-US" dirty="0"/>
            </a:br>
            <a:br>
              <a:rPr lang="en-US" dirty="0"/>
            </a:br>
            <a:r>
              <a:rPr lang="en-US" dirty="0"/>
              <a:t>You might notice that we didn’t explicitly specify a value for the id field.  We don’t have to because it has a default value that is the </a:t>
            </a:r>
            <a:r>
              <a:rPr lang="en-US" dirty="0" err="1"/>
              <a:t>nextvalue</a:t>
            </a:r>
            <a:r>
              <a:rPr lang="en-US" dirty="0"/>
              <a:t> in the sequence for the id field.</a:t>
            </a:r>
            <a:br>
              <a:rPr lang="en-US" dirty="0"/>
            </a:br>
            <a:br>
              <a:rPr lang="en-US" dirty="0"/>
            </a:br>
            <a:r>
              <a:rPr lang="en-US" dirty="0"/>
              <a:t>&lt;click&gt;</a:t>
            </a:r>
          </a:p>
          <a:p>
            <a:r>
              <a:rPr lang="en-US" dirty="0"/>
              <a:t>Next we are going to write another SQL statement that will add a record to the projects table.  This takes the same form as the previous insert statement. We had a value to the </a:t>
            </a:r>
            <a:r>
              <a:rPr lang="en-US" dirty="0" err="1"/>
              <a:t>project_id</a:t>
            </a:r>
            <a:r>
              <a:rPr lang="en-US" dirty="0"/>
              <a:t>, a value to the name field, a value to the </a:t>
            </a:r>
            <a:r>
              <a:rPr lang="en-US" dirty="0" err="1"/>
              <a:t>start_date</a:t>
            </a:r>
            <a:r>
              <a:rPr lang="en-US" dirty="0"/>
              <a:t> field.</a:t>
            </a:r>
            <a:br>
              <a:rPr lang="en-US" dirty="0"/>
            </a:br>
            <a:br>
              <a:rPr lang="en-US" dirty="0"/>
            </a:br>
            <a:r>
              <a:rPr lang="en-US" dirty="0"/>
              <a:t>The main difference is the way we are going to provide the geometry to </a:t>
            </a:r>
            <a:r>
              <a:rPr lang="en-US" dirty="0" err="1"/>
              <a:t>PostGIS</a:t>
            </a:r>
            <a:r>
              <a:rPr lang="en-US" dirty="0"/>
              <a:t>. In the previous example we used a text format known as well known text.  In this example we are going to use another text format that we should be familiar with by now and that is GeoJSON. </a:t>
            </a:r>
            <a:r>
              <a:rPr lang="en-US" dirty="0" err="1"/>
              <a:t>PostGIS</a:t>
            </a:r>
            <a:r>
              <a:rPr lang="en-US" dirty="0"/>
              <a:t> also has a function called </a:t>
            </a:r>
            <a:r>
              <a:rPr lang="en-US" dirty="0" err="1"/>
              <a:t>ST_GeomFromGeoJSON</a:t>
            </a:r>
            <a:r>
              <a:rPr lang="en-US" dirty="0"/>
              <a:t> that takes a GeoJSON geometry string and converts it to binary format.</a:t>
            </a:r>
            <a:br>
              <a:rPr lang="en-US" dirty="0"/>
            </a:br>
            <a:br>
              <a:rPr lang="en-US" dirty="0"/>
            </a:br>
            <a:r>
              <a:rPr lang="en-US" dirty="0"/>
              <a:t>This function only takes a GeoJSON string, however, it doesn’t take a SRID.  I’m not sure why the developers did it this way but they did. Fortunately they included another function called </a:t>
            </a:r>
            <a:r>
              <a:rPr lang="en-US" dirty="0" err="1"/>
              <a:t>ST_SetSRID</a:t>
            </a:r>
            <a:r>
              <a:rPr lang="en-US" dirty="0"/>
              <a:t> that takes a binary geometry value and sets its SRID, so we take the output of the </a:t>
            </a:r>
            <a:r>
              <a:rPr lang="en-US" dirty="0" err="1"/>
              <a:t>GeomFromGeoJSON</a:t>
            </a:r>
            <a:r>
              <a:rPr lang="en-US" dirty="0"/>
              <a:t> function and pass it into the </a:t>
            </a:r>
            <a:r>
              <a:rPr lang="en-US" dirty="0" err="1"/>
              <a:t>SetSRID</a:t>
            </a:r>
            <a:r>
              <a:rPr lang="en-US" dirty="0"/>
              <a:t> with the SRID that we want to set it too.</a:t>
            </a:r>
            <a:br>
              <a:rPr lang="en-US" dirty="0"/>
            </a:br>
            <a:br>
              <a:rPr lang="en-US" dirty="0"/>
            </a:br>
            <a:r>
              <a:rPr lang="en-US" dirty="0"/>
              <a:t>I said that 4326 was the SRID for </a:t>
            </a:r>
            <a:r>
              <a:rPr lang="en-US" dirty="0" err="1"/>
              <a:t>lat</a:t>
            </a:r>
            <a:r>
              <a:rPr lang="en-US" dirty="0"/>
              <a:t>/long or geographic coordinates with the WGS84 datum.  But there are many others out there and you can google them to find out what you need if its something other than </a:t>
            </a:r>
            <a:r>
              <a:rPr lang="en-US" dirty="0" err="1"/>
              <a:t>lat</a:t>
            </a:r>
            <a:r>
              <a:rPr lang="en-US" dirty="0"/>
              <a:t>/long wgs84.  These are well known, even ESRI uses them if you dig deep into </a:t>
            </a:r>
            <a:r>
              <a:rPr lang="en-US" dirty="0" err="1"/>
              <a:t>ArcObjects</a:t>
            </a:r>
            <a:r>
              <a:rPr lang="en-US" dirty="0"/>
              <a:t> code.</a:t>
            </a:r>
          </a:p>
          <a:p>
            <a:endParaRPr lang="en-US" dirty="0"/>
          </a:p>
          <a:p>
            <a:r>
              <a:rPr lang="en-US" dirty="0"/>
              <a:t>This is one way to insert data. I think it’s the most straight forward way but there are many  other variations as well.  It can get fancy.  You can insert many records at a time, or you can insert records from another table, or you can look up field values from a second table.  But in general, this is the way you insert one record at a time which is how we’ll be doing it from a web application.  We’ll gather the information from the user using an HTML form, send it to the server using AJAX, on the server we will write a PHP script to take the information and build a SQL insert statement and submit it to the database.</a:t>
            </a:r>
            <a:br>
              <a:rPr lang="en-US" dirty="0"/>
            </a:br>
            <a:br>
              <a:rPr lang="en-US" dirty="0"/>
            </a:br>
            <a:r>
              <a:rPr lang="en-US" dirty="0"/>
              <a:t>In the next lecture, we will talk about retrieving data from the database, which is what we’ll be doing with the vast majority of our SQL code.</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141</a:t>
            </a:fld>
            <a:endParaRPr lang="en-US"/>
          </a:p>
        </p:txBody>
      </p:sp>
    </p:spTree>
    <p:extLst>
      <p:ext uri="{BB962C8B-B14F-4D97-AF65-F5344CB8AC3E}">
        <p14:creationId xmlns:p14="http://schemas.microsoft.com/office/powerpoint/2010/main" val="18459598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We’ve seen how to create tables and add data to them using SQL statements.  In this lecture we will see how to ask for data back from the database.  This is known as querying the database and it’s the real power of SQL and databases in general because it allows us to get just the information that we need in a form that is useful to us.</a:t>
            </a:r>
          </a:p>
          <a:p>
            <a:endParaRPr lang="en-US" dirty="0"/>
          </a:p>
          <a:p>
            <a:r>
              <a:rPr lang="en-US" dirty="0"/>
              <a:t>We retrieve data from the database using a SELECT statement. You can select records from a single table at once, or you can join tables together using a foreign key and select records from multiple tables.  </a:t>
            </a:r>
          </a:p>
          <a:p>
            <a:endParaRPr lang="en-US" dirty="0"/>
          </a:p>
          <a:p>
            <a:r>
              <a:rPr lang="en-US" dirty="0"/>
              <a:t>&lt;click&gt;</a:t>
            </a:r>
          </a:p>
          <a:p>
            <a:r>
              <a:rPr lang="en-US" dirty="0"/>
              <a:t>The simplest possible select statement starts with the SQL SELECT keyword, followed by an asterisk, then a FROM clause and then a </a:t>
            </a:r>
            <a:r>
              <a:rPr lang="en-US" dirty="0" err="1"/>
              <a:t>tablename</a:t>
            </a:r>
            <a:r>
              <a:rPr lang="en-US" dirty="0"/>
              <a:t>.  The asterisk is shorthand for all the fields, so this select statement will return all the data in the table in the order that it was added.</a:t>
            </a:r>
          </a:p>
          <a:p>
            <a:endParaRPr lang="en-US" dirty="0"/>
          </a:p>
          <a:p>
            <a:r>
              <a:rPr lang="en-US" dirty="0"/>
              <a:t>&lt;click&gt;</a:t>
            </a:r>
          </a:p>
          <a:p>
            <a:r>
              <a:rPr lang="en-US" dirty="0"/>
              <a:t>If you only want a subset of the data you can restrict which fields you want by explicitly listing them. In this case we aren’t including the id field or the 2016 status field.</a:t>
            </a:r>
          </a:p>
          <a:p>
            <a:endParaRPr lang="en-US" dirty="0"/>
          </a:p>
          <a:p>
            <a:r>
              <a:rPr lang="en-US" dirty="0"/>
              <a:t>&lt;click&gt;</a:t>
            </a:r>
          </a:p>
          <a:p>
            <a:r>
              <a:rPr lang="en-US" dirty="0"/>
              <a:t>You can restrict which records you want using a WHERE clause.  In this case we are telling the database to only return records where the </a:t>
            </a:r>
            <a:r>
              <a:rPr lang="en-US" dirty="0" err="1"/>
              <a:t>current_status</a:t>
            </a:r>
            <a:r>
              <a:rPr lang="en-US" dirty="0"/>
              <a:t> field is active.  If you remember the where clause is what you build with the query builder in ArcGIS or QGIS.</a:t>
            </a:r>
          </a:p>
          <a:p>
            <a:endParaRPr lang="en-US" dirty="0"/>
          </a:p>
          <a:p>
            <a:r>
              <a:rPr lang="en-US" dirty="0"/>
              <a:t>&lt;click&gt;</a:t>
            </a:r>
          </a:p>
          <a:p>
            <a:r>
              <a:rPr lang="en-US" dirty="0"/>
              <a:t>In everything we’ve seen so far, the records will be returned to us in the order that they were entered, but we can get them in any order you want using an ORDER BY clause followed by the fields that you want to sort by and the direction.  The default direction is ascending so the ASC option is often left out.  In this case the table will be sorted first by species in ascending order so red-tailed hawks will come before </a:t>
            </a:r>
            <a:r>
              <a:rPr lang="en-US" dirty="0" err="1"/>
              <a:t>swainsons’s</a:t>
            </a:r>
            <a:r>
              <a:rPr lang="en-US" dirty="0"/>
              <a:t> hawk.  Then all the red-tailed hawks will be sorted by last date inspected in descending order so the most recently inspected nests will appear first. And finally, if there are more than one red-tailed hawk nests with the same </a:t>
            </a:r>
            <a:r>
              <a:rPr lang="en-US" dirty="0" err="1"/>
              <a:t>last_inspection_date</a:t>
            </a:r>
            <a:r>
              <a:rPr lang="en-US" dirty="0"/>
              <a:t> they will be sorted by the </a:t>
            </a:r>
            <a:r>
              <a:rPr lang="en-US" dirty="0" err="1"/>
              <a:t>nest_id</a:t>
            </a:r>
            <a:r>
              <a:rPr lang="en-US" dirty="0"/>
              <a:t> field.</a:t>
            </a:r>
          </a:p>
          <a:p>
            <a:endParaRPr lang="en-US" dirty="0"/>
          </a:p>
          <a:p>
            <a:r>
              <a:rPr lang="en-US" dirty="0"/>
              <a:t>&lt;click&gt;</a:t>
            </a:r>
          </a:p>
          <a:p>
            <a:r>
              <a:rPr lang="en-US" dirty="0"/>
              <a:t>You can also get just a summary of the data rather than every record using summary functions and the GROUP BY clause.  You use a summary function in the field list to specify what you want to summarize and in the group by clause you specify the field that you want to summarize on.  In this case we are summarizing on species and the result record set will include one record for every unique species in the table. If we have 100 records but only 5 different species it will include 5 records. And for each species the will be a field including the number of records with that species and the maximum value of the </a:t>
            </a:r>
            <a:r>
              <a:rPr lang="en-US" dirty="0" err="1"/>
              <a:t>last_date_inspected</a:t>
            </a:r>
            <a:r>
              <a:rPr lang="en-US" dirty="0"/>
              <a:t> field for all the records with that species.</a:t>
            </a:r>
          </a:p>
          <a:p>
            <a:endParaRPr lang="en-US" dirty="0"/>
          </a:p>
          <a:p>
            <a:r>
              <a:rPr lang="en-US" dirty="0"/>
              <a:t>&lt;click&gt; </a:t>
            </a:r>
          </a:p>
          <a:p>
            <a:r>
              <a:rPr lang="en-US" dirty="0"/>
              <a:t>And we can even get fancier by including a where clause with a summary sequel statement.  This statement will do the same as the previous statement but only include records where the value of the current status field is &lt;&gt; to the value of the 2016 status field.  In other words it will provide a count of how many nests of each species had a status change over the previous year.</a:t>
            </a:r>
            <a:br>
              <a:rPr lang="en-US" dirty="0"/>
            </a:br>
            <a:br>
              <a:rPr lang="en-US" dirty="0"/>
            </a:br>
            <a:r>
              <a:rPr lang="en-US" dirty="0"/>
              <a:t>The other thing that we did is we used an alias for the summary functions.  We just use the AS keyword and a fieldname to tell SQL to refer to the result of the summary function by that fieldname from here on out so the </a:t>
            </a:r>
            <a:r>
              <a:rPr lang="en-US" dirty="0" err="1"/>
              <a:t>recordset</a:t>
            </a:r>
            <a:r>
              <a:rPr lang="en-US" dirty="0"/>
              <a:t> will have a count field and a most recent inspection field.</a:t>
            </a:r>
          </a:p>
          <a:p>
            <a:endParaRPr lang="en-US" dirty="0"/>
          </a:p>
          <a:p>
            <a:r>
              <a:rPr lang="en-US" dirty="0"/>
              <a:t>This is really handy because you can use other functions or mathematical expressions in lieu of field names as well.  </a:t>
            </a:r>
          </a:p>
          <a:p>
            <a:endParaRPr lang="en-US" dirty="0"/>
          </a:p>
          <a:p>
            <a:r>
              <a:rPr lang="en-US" dirty="0"/>
              <a:t>&lt;click&gt;</a:t>
            </a:r>
          </a:p>
          <a:p>
            <a:r>
              <a:rPr lang="en-US" dirty="0"/>
              <a:t>For instance you  might have a pipeline length stored in the database in feet but you want to retrieve the length in miles so you could use </a:t>
            </a:r>
            <a:r>
              <a:rPr lang="en-US" dirty="0" err="1"/>
              <a:t>length_feet</a:t>
            </a:r>
            <a:r>
              <a:rPr lang="en-US" dirty="0"/>
              <a:t>/5280 as </a:t>
            </a:r>
            <a:r>
              <a:rPr lang="en-US" dirty="0" err="1"/>
              <a:t>length_miles</a:t>
            </a:r>
            <a:r>
              <a:rPr lang="en-US" dirty="0"/>
              <a:t>.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142</a:t>
            </a:fld>
            <a:endParaRPr lang="en-US"/>
          </a:p>
        </p:txBody>
      </p:sp>
    </p:spTree>
    <p:extLst>
      <p:ext uri="{BB962C8B-B14F-4D97-AF65-F5344CB8AC3E}">
        <p14:creationId xmlns:p14="http://schemas.microsoft.com/office/powerpoint/2010/main" val="42228235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it feels like you’re drinking from a fire hose right now, hang on to your hat, its about to get a whole lot worse.  But don’t worry, my intention here is not that you walk away with a complete understanding of SQL statements in a 10 minute lecture. You’d need many days of instruction and years of experience for that, and honestly, I’m not even the person to do this.  Rather the intention is to give you an understanding of what you can do with SQL, how it is used in web </a:t>
            </a:r>
            <a:r>
              <a:rPr lang="en-US" dirty="0" err="1"/>
              <a:t>aplications</a:t>
            </a:r>
            <a:r>
              <a:rPr lang="en-US" dirty="0"/>
              <a:t>, and familiarize you with the terminology so at least you’ll be able to explore further on your own. And there are a lot of resources out there to help you, books, UDEMY courses, you tube videos, W3 schools has a SQL tutorial on-line and others as well.  And of course we’ll see more examples in this course and other courses that I will be creating.</a:t>
            </a:r>
            <a:br>
              <a:rPr lang="en-US" dirty="0"/>
            </a:br>
            <a:br>
              <a:rPr lang="en-US" dirty="0"/>
            </a:br>
            <a:r>
              <a:rPr lang="en-US" dirty="0"/>
              <a:t>&lt;click&gt;</a:t>
            </a:r>
          </a:p>
          <a:p>
            <a:r>
              <a:rPr lang="en-US" dirty="0"/>
              <a:t>And with that caveat we will jump right in with multiple table select statements.  One big difference between multiple table selects and single table selects is that, because we have multiple tables, we can’t just use a field name, we have to explicitly state what table the field is in.  &lt;click&gt;We do this by calling a table name followed by a period, and then the field name and its very common to use a one or two letter alias for the table name to save space and improve readability which is what we did here.  In our FROM clause we alias the </a:t>
            </a:r>
            <a:r>
              <a:rPr lang="en-US" dirty="0" err="1"/>
              <a:t>raptor_nest</a:t>
            </a:r>
            <a:r>
              <a:rPr lang="en-US" dirty="0"/>
              <a:t> table with the letter r and the projects table with the letter p.  All you need is a space and then the alias here.</a:t>
            </a:r>
            <a:br>
              <a:rPr lang="en-US" dirty="0"/>
            </a:br>
            <a:br>
              <a:rPr lang="en-US" dirty="0"/>
            </a:br>
            <a:r>
              <a:rPr lang="en-US" dirty="0"/>
              <a:t>Then we specify the fields we want in our </a:t>
            </a:r>
            <a:r>
              <a:rPr lang="en-US" dirty="0" err="1"/>
              <a:t>resultset</a:t>
            </a:r>
            <a:r>
              <a:rPr lang="en-US" dirty="0"/>
              <a:t>.  The </a:t>
            </a:r>
            <a:r>
              <a:rPr lang="en-US" dirty="0" err="1"/>
              <a:t>startdate</a:t>
            </a:r>
            <a:r>
              <a:rPr lang="en-US" dirty="0"/>
              <a:t> from the projects table, the name from the projects table, the </a:t>
            </a:r>
            <a:r>
              <a:rPr lang="en-US" dirty="0" err="1"/>
              <a:t>nest_id</a:t>
            </a:r>
            <a:r>
              <a:rPr lang="en-US" dirty="0"/>
              <a:t> from the raptor nests table and the current status from the </a:t>
            </a:r>
            <a:r>
              <a:rPr lang="en-US" dirty="0" err="1"/>
              <a:t>raptor_nests</a:t>
            </a:r>
            <a:r>
              <a:rPr lang="en-US" dirty="0"/>
              <a:t> table. </a:t>
            </a:r>
            <a:br>
              <a:rPr lang="en-US" dirty="0"/>
            </a:br>
            <a:br>
              <a:rPr lang="en-US" dirty="0"/>
            </a:br>
            <a:r>
              <a:rPr lang="en-US" dirty="0"/>
              <a:t>OK now comes the part that is a little tricky, but its not really different than joining tables in ArcGIS. You say which tables you want to join and what field you want to join them on. And we do that like this.  You use the FROM clause to specify one of the tables just like we did with a single table SELECT. I don’t think it really matters which of the tables you put in the FROM clause.  Then you include a JOIN clause followed by the other table that you want to join. And finally you include the ON clause followed by a condition. Remember a condition is a statement that gets evaluated to either true or false. In our case, its simple because we have the foreign key for the projects table right in the </a:t>
            </a:r>
            <a:r>
              <a:rPr lang="en-US" dirty="0" err="1"/>
              <a:t>raptor_nests</a:t>
            </a:r>
            <a:r>
              <a:rPr lang="en-US" dirty="0"/>
              <a:t> table so our condition is that the </a:t>
            </a:r>
            <a:r>
              <a:rPr lang="en-US" dirty="0" err="1"/>
              <a:t>project_id</a:t>
            </a:r>
            <a:r>
              <a:rPr lang="en-US" dirty="0"/>
              <a:t> in the raptor table equals the id of the project table.  So now we’ve joined the tables and for every raptor nest we can include the information about the project that it affects.</a:t>
            </a:r>
            <a:br>
              <a:rPr lang="en-US" dirty="0"/>
            </a:br>
            <a:br>
              <a:rPr lang="en-US" dirty="0"/>
            </a:br>
            <a:r>
              <a:rPr lang="en-US" dirty="0"/>
              <a:t>And this is why using a foreign key is so useful.  It makes the joins very clear because the id fields are primary keys and guaranteed to be unique. But sometimes joins are not quite that easy and you  have to put a little more thought into it.</a:t>
            </a:r>
          </a:p>
          <a:p>
            <a:endParaRPr lang="en-US" dirty="0"/>
          </a:p>
          <a:p>
            <a:r>
              <a:rPr lang="en-US" dirty="0"/>
              <a:t>&lt;click&gt;</a:t>
            </a:r>
          </a:p>
          <a:p>
            <a:r>
              <a:rPr lang="en-US" dirty="0"/>
              <a:t>There are several types of joins available. If you don’t explicitly state which type it will use the default of an INNER join which means that the result set will only contain records if there is a record in both table that satisfies the condition.  In this case it would only include projects if there was a </a:t>
            </a:r>
            <a:r>
              <a:rPr lang="en-US" dirty="0" err="1"/>
              <a:t>raptor_nest</a:t>
            </a:r>
            <a:r>
              <a:rPr lang="en-US" dirty="0"/>
              <a:t> affected by it and vice versa.</a:t>
            </a:r>
          </a:p>
          <a:p>
            <a:endParaRPr lang="en-US" dirty="0"/>
          </a:p>
          <a:p>
            <a:r>
              <a:rPr lang="en-US" dirty="0"/>
              <a:t>&lt;click&gt;</a:t>
            </a:r>
          </a:p>
          <a:p>
            <a:r>
              <a:rPr lang="en-US" dirty="0"/>
              <a:t>But what if you wanted to include all the projects whether or not it was affected by any raptor nests.  In this case you would use a LEFT JOIN.  Because in our ON clause the project id is on the left side of the = operator.  This means that it will include EVERY project and if there is no raptor nest that affects the project, the </a:t>
            </a:r>
            <a:r>
              <a:rPr lang="en-US" dirty="0" err="1"/>
              <a:t>r.nest_id</a:t>
            </a:r>
            <a:r>
              <a:rPr lang="en-US" dirty="0"/>
              <a:t>, </a:t>
            </a:r>
            <a:r>
              <a:rPr lang="en-US" dirty="0" err="1"/>
              <a:t>r.species</a:t>
            </a:r>
            <a:r>
              <a:rPr lang="en-US" dirty="0"/>
              <a:t>, and </a:t>
            </a:r>
            <a:r>
              <a:rPr lang="en-US" dirty="0" err="1"/>
              <a:t>r.current_status</a:t>
            </a:r>
            <a:r>
              <a:rPr lang="en-US" dirty="0"/>
              <a:t> will have NULL values.  And NULL just means that data does not exist for that field.</a:t>
            </a:r>
          </a:p>
          <a:p>
            <a:endParaRPr lang="en-US" dirty="0"/>
          </a:p>
          <a:p>
            <a:r>
              <a:rPr lang="en-US" dirty="0"/>
              <a:t>&lt;click&gt;</a:t>
            </a:r>
          </a:p>
          <a:p>
            <a:r>
              <a:rPr lang="en-US" dirty="0"/>
              <a:t>And a right join, then would include every </a:t>
            </a:r>
            <a:r>
              <a:rPr lang="en-US" dirty="0" err="1"/>
              <a:t>raptor_nest</a:t>
            </a:r>
            <a:r>
              <a:rPr lang="en-US" dirty="0"/>
              <a:t> record, whether or not there was any project that it affected and if there was no project the </a:t>
            </a:r>
            <a:r>
              <a:rPr lang="en-US" dirty="0" err="1"/>
              <a:t>start_date</a:t>
            </a:r>
            <a:r>
              <a:rPr lang="en-US" dirty="0"/>
              <a:t> and project name fields would have null values.  That might not make total sense in this situation because presumably we wouldn’t enter a raptor nest unless it affected the project but maybe they changed the pipeline right of way so it is no longer affected by the raptor nest or the project was canceled.  Regardless of this specific case there may be other situations where it would be appropriate.</a:t>
            </a:r>
            <a:br>
              <a:rPr lang="en-US" dirty="0"/>
            </a:br>
            <a:br>
              <a:rPr lang="en-US" dirty="0"/>
            </a:br>
            <a:r>
              <a:rPr lang="en-US" dirty="0"/>
              <a:t>&lt;click&gt;</a:t>
            </a:r>
            <a:br>
              <a:rPr lang="en-US" dirty="0"/>
            </a:br>
            <a:r>
              <a:rPr lang="en-US" dirty="0"/>
              <a:t>There is also an FULL join which would include every record of both tables whether or not there was a corresponding record that made the join condition true.</a:t>
            </a:r>
          </a:p>
          <a:p>
            <a:endParaRPr lang="en-US" dirty="0"/>
          </a:p>
          <a:p>
            <a:r>
              <a:rPr lang="en-US" dirty="0"/>
              <a:t>&lt;click&gt;</a:t>
            </a:r>
          </a:p>
          <a:p>
            <a:r>
              <a:rPr lang="en-US" dirty="0"/>
              <a:t>You can also use </a:t>
            </a:r>
            <a:r>
              <a:rPr lang="en-US" dirty="0" err="1"/>
              <a:t>PostGIS</a:t>
            </a:r>
            <a:r>
              <a:rPr lang="en-US" dirty="0"/>
              <a:t> functions to perform calculations, such as distance, length, and area, conduct spatial operations such as intersection, difference, buffer, and union, and test spatial relationships such as crosses, contains, is within distance, and others.</a:t>
            </a:r>
            <a:br>
              <a:rPr lang="en-US" dirty="0"/>
            </a:br>
            <a:br>
              <a:rPr lang="en-US" dirty="0"/>
            </a:br>
            <a:r>
              <a:rPr lang="en-US" dirty="0"/>
              <a:t>Most </a:t>
            </a:r>
            <a:r>
              <a:rPr lang="en-US" dirty="0" err="1"/>
              <a:t>PostGIS</a:t>
            </a:r>
            <a:r>
              <a:rPr lang="en-US" dirty="0"/>
              <a:t> functions begin with the letters ST and an underscore.  We’ll have an entire section on </a:t>
            </a:r>
            <a:r>
              <a:rPr lang="en-US" dirty="0" err="1"/>
              <a:t>PostGIS</a:t>
            </a:r>
            <a:r>
              <a:rPr lang="en-US" dirty="0"/>
              <a:t> later in the course, for now we’ll give one example of using </a:t>
            </a:r>
            <a:r>
              <a:rPr lang="en-US" dirty="0" err="1"/>
              <a:t>PostGIS</a:t>
            </a:r>
            <a:r>
              <a:rPr lang="en-US" dirty="0"/>
              <a:t> functions to add spatial capabilities to our select queries.</a:t>
            </a:r>
          </a:p>
          <a:p>
            <a:endParaRPr lang="en-US" dirty="0"/>
          </a:p>
          <a:p>
            <a:r>
              <a:rPr lang="en-US" dirty="0"/>
              <a:t>&lt;click&gt; </a:t>
            </a:r>
          </a:p>
          <a:p>
            <a:r>
              <a:rPr lang="en-US" dirty="0"/>
              <a:t>Now our method of including the foreign key of the affected project in the raptor nests table works fine as long as there is only one project affected by each nest. This is known as a many to one relationship, because each project can be affected by many nests, but each nest can only affect one project.  But what if, as new projects are added and new nests are discovered some nests end up affecting more than one project.  This is a many to many relationship because each project can be affected by  many nests and each nest can affect many projects.  Many – to- many relationships are quite common and they are much more difficult to deal with in relational databases. Generally you would need a third party link table to handle this kind of relationship but with </a:t>
            </a:r>
            <a:r>
              <a:rPr lang="en-US" dirty="0" err="1"/>
              <a:t>PostGIS</a:t>
            </a:r>
            <a:r>
              <a:rPr lang="en-US" dirty="0"/>
              <a:t> we can avoid this complexity by joining on a spatial condition..</a:t>
            </a:r>
          </a:p>
          <a:p>
            <a:endParaRPr lang="en-US" dirty="0"/>
          </a:p>
          <a:p>
            <a:r>
              <a:rPr lang="en-US" dirty="0"/>
              <a:t>The </a:t>
            </a:r>
            <a:r>
              <a:rPr lang="en-US" dirty="0" err="1"/>
              <a:t>ST_DWithin</a:t>
            </a:r>
            <a:r>
              <a:rPr lang="en-US" dirty="0"/>
              <a:t> function takes two geometries and a distance as parameters. It returns TRUE if the minimum distance between the two geometries is less than the distance parameter and false if the distance between the two geometries is greater than the distance parameter.  In this case our result set will have one record for every combination of </a:t>
            </a:r>
            <a:r>
              <a:rPr lang="en-US" dirty="0" err="1"/>
              <a:t>raptor_nest</a:t>
            </a:r>
            <a:r>
              <a:rPr lang="en-US" dirty="0"/>
              <a:t> and project that are within 500m of each other and we no longer have to include a foreign key to join the two tables.  We simply replace the </a:t>
            </a:r>
            <a:r>
              <a:rPr lang="en-US" dirty="0" err="1"/>
              <a:t>nonspatial</a:t>
            </a:r>
            <a:r>
              <a:rPr lang="en-US" dirty="0"/>
              <a:t> join condition with our spatial join condition.</a:t>
            </a:r>
          </a:p>
          <a:p>
            <a:br>
              <a:rPr lang="en-US" dirty="0"/>
            </a:br>
            <a:r>
              <a:rPr lang="en-US" dirty="0"/>
              <a:t>Also notice that the distance between the nest and the project is included as a field in the result set, using the </a:t>
            </a:r>
            <a:r>
              <a:rPr lang="en-US" dirty="0" err="1"/>
              <a:t>ST_Distance</a:t>
            </a:r>
            <a:r>
              <a:rPr lang="en-US" dirty="0"/>
              <a:t> function.</a:t>
            </a:r>
          </a:p>
          <a:p>
            <a:endParaRPr lang="en-US" dirty="0"/>
          </a:p>
          <a:p>
            <a:r>
              <a:rPr lang="en-US" dirty="0"/>
              <a:t>OK, I’m going to end this lecture here. Hopefully it at least gave you a tiny glimpse into what is possible with SQL queries and </a:t>
            </a:r>
            <a:r>
              <a:rPr lang="en-US" dirty="0" err="1"/>
              <a:t>postgis</a:t>
            </a:r>
            <a:r>
              <a:rPr lang="en-US" dirty="0"/>
              <a:t> spatial functions. In the next lecture we will talk about using SQL to modify and delete data.</a:t>
            </a:r>
          </a:p>
        </p:txBody>
      </p:sp>
      <p:sp>
        <p:nvSpPr>
          <p:cNvPr id="4" name="Slide Number Placeholder 3"/>
          <p:cNvSpPr>
            <a:spLocks noGrp="1"/>
          </p:cNvSpPr>
          <p:nvPr>
            <p:ph type="sldNum" sz="quarter" idx="10"/>
          </p:nvPr>
        </p:nvSpPr>
        <p:spPr/>
        <p:txBody>
          <a:bodyPr/>
          <a:lstStyle/>
          <a:p>
            <a:fld id="{BB85BC90-5713-4429-9969-706ED764BD87}" type="slidenum">
              <a:rPr lang="en-US" smtClean="0"/>
              <a:t>143</a:t>
            </a:fld>
            <a:endParaRPr lang="en-US"/>
          </a:p>
        </p:txBody>
      </p:sp>
    </p:spTree>
    <p:extLst>
      <p:ext uri="{BB962C8B-B14F-4D97-AF65-F5344CB8AC3E}">
        <p14:creationId xmlns:p14="http://schemas.microsoft.com/office/powerpoint/2010/main" val="157064239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students, this lecture is about modifying existing data using the SQL UPDATE statement and deleting existing data using the SQL DELETE statement.</a:t>
            </a:r>
          </a:p>
          <a:p>
            <a:endParaRPr lang="en-US" dirty="0"/>
          </a:p>
          <a:p>
            <a:r>
              <a:rPr lang="en-US" dirty="0"/>
              <a:t>&lt;click&gt;</a:t>
            </a:r>
          </a:p>
          <a:p>
            <a:r>
              <a:rPr lang="en-US" dirty="0"/>
              <a:t>The SQL Update statement begins with the UPDATE statement followed by the table name that you want to modify.  </a:t>
            </a:r>
            <a:br>
              <a:rPr lang="en-US" dirty="0"/>
            </a:br>
            <a:br>
              <a:rPr lang="en-US" dirty="0"/>
            </a:br>
            <a:r>
              <a:rPr lang="en-US" dirty="0"/>
              <a:t>Next is the SET keyword followed by a series of field assignment statements separated by commas.  There will be one field assignment statement for each field that you want to modify.  In this example we are assigning the date 7/18/016 to the </a:t>
            </a:r>
            <a:r>
              <a:rPr lang="en-US" dirty="0" err="1"/>
              <a:t>last_inspection_date</a:t>
            </a:r>
            <a:r>
              <a:rPr lang="en-US" dirty="0"/>
              <a:t> field and the value FLEDGED to the </a:t>
            </a:r>
            <a:r>
              <a:rPr lang="en-US" dirty="0" err="1"/>
              <a:t>current_status</a:t>
            </a:r>
            <a:r>
              <a:rPr lang="en-US" dirty="0"/>
              <a:t> field.  </a:t>
            </a:r>
            <a:br>
              <a:rPr lang="en-US" dirty="0"/>
            </a:br>
            <a:br>
              <a:rPr lang="en-US" dirty="0"/>
            </a:br>
            <a:r>
              <a:rPr lang="en-US" dirty="0"/>
              <a:t>The WHERE clause is critically important in UPDATE and DELETE fields because they actually affect existing data.  If you fail to include it, this statement would change these field values for every single </a:t>
            </a:r>
            <a:r>
              <a:rPr lang="en-US" dirty="0" err="1"/>
              <a:t>raptor_nest</a:t>
            </a:r>
            <a:r>
              <a:rPr lang="en-US" dirty="0"/>
              <a:t> in the </a:t>
            </a:r>
            <a:r>
              <a:rPr lang="en-US" dirty="0" err="1"/>
              <a:t>raptor_nests</a:t>
            </a:r>
            <a:r>
              <a:rPr lang="en-US" dirty="0"/>
              <a:t> table.  In most cases, you will want to limit the update to a single record and you will use the primary key in a where clause to do so.  In this example we limit the changes to the record with the id of 13.  This is analogous to finding a single row in an attribute table and making changes one field at a time.</a:t>
            </a:r>
          </a:p>
          <a:p>
            <a:endParaRPr lang="en-US" dirty="0"/>
          </a:p>
          <a:p>
            <a:r>
              <a:rPr lang="en-US" dirty="0"/>
              <a:t>&lt;click&gt;</a:t>
            </a:r>
          </a:p>
          <a:p>
            <a:r>
              <a:rPr lang="en-US" dirty="0"/>
              <a:t>There are situations where you might want to use a broader WHERE clause to update multiple records simultaneously.  For example suppose you have people manually typing the status into a text box into an HTML form after every nest inspection and you notice that some people are capitalizing their status’s, others are capitalizing just the first letter, and others still are entering them in all lower case letters.  This creates a problem when you are searching for fledged nests because there are several values in the </a:t>
            </a:r>
            <a:r>
              <a:rPr lang="en-US" dirty="0" err="1"/>
              <a:t>current_status</a:t>
            </a:r>
            <a:r>
              <a:rPr lang="en-US" dirty="0"/>
              <a:t> that mean the same thing, a fledged nest but are viewed as different strings by the computer because of differences in capitalization. To fix this you can use the upper function in the where clause to select all records with the word fledged regardless of how it is capitalized and change the </a:t>
            </a:r>
            <a:r>
              <a:rPr lang="en-US" dirty="0" err="1"/>
              <a:t>current_status</a:t>
            </a:r>
            <a:r>
              <a:rPr lang="en-US" dirty="0"/>
              <a:t> to the capitalized version with an update statement.</a:t>
            </a:r>
          </a:p>
          <a:p>
            <a:endParaRPr lang="en-US" dirty="0"/>
          </a:p>
          <a:p>
            <a:r>
              <a:rPr lang="en-US" dirty="0"/>
              <a:t>This is analogous in ArcGIS of using the query builder in select by attributes to select a set of features and then using the field calculator to change them all at once.  Of course this would have to be repeated again if the problem continues and a better solution would be to convert the status to capitals BEFORE putting them in the database, or even better using a selection list to limit the possible entries into the field.</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144</a:t>
            </a:fld>
            <a:endParaRPr lang="en-US"/>
          </a:p>
        </p:txBody>
      </p:sp>
    </p:spTree>
    <p:extLst>
      <p:ext uri="{BB962C8B-B14F-4D97-AF65-F5344CB8AC3E}">
        <p14:creationId xmlns:p14="http://schemas.microsoft.com/office/powerpoint/2010/main" val="255343299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SQL DELETE statement is much simpler because it doesn’t affect individual fields, rather it deletes entire records.</a:t>
            </a:r>
            <a:br>
              <a:rPr lang="en-US" dirty="0"/>
            </a:br>
            <a:br>
              <a:rPr lang="en-US" dirty="0"/>
            </a:br>
            <a:r>
              <a:rPr lang="en-US" dirty="0"/>
              <a:t>&lt;click&gt;</a:t>
            </a:r>
          </a:p>
          <a:p>
            <a:r>
              <a:rPr lang="en-US" dirty="0"/>
              <a:t>It always begins with the keywords DELETE FROM followed by a </a:t>
            </a:r>
            <a:r>
              <a:rPr lang="en-US" dirty="0" err="1"/>
              <a:t>tablename</a:t>
            </a:r>
            <a:r>
              <a:rPr lang="en-US" dirty="0"/>
              <a:t> and then a where clause. Many times you are deleting a single record that you specify using the primary key in the WHERE clause.  In ArcGIS, this is analogous to selecting a single row and deleting the record while in editing mode.  Again, like the update statement you should ALWAYS have a where clause and you should be extremely careful with it.  If you neglect the WHERE clause you will delete every record in the table.</a:t>
            </a:r>
          </a:p>
          <a:p>
            <a:endParaRPr lang="en-US" dirty="0"/>
          </a:p>
          <a:p>
            <a:r>
              <a:rPr lang="en-US" dirty="0"/>
              <a:t>&lt;click&gt;</a:t>
            </a:r>
          </a:p>
          <a:p>
            <a:r>
              <a:rPr lang="en-US" dirty="0"/>
              <a:t>But there are some situations where you might want to delete entire groups of records at once.  Consider our hypothetical pipeline example where occasionally a raptor nest might get destroyed. Its not uncommon for a nest to be rebuilt in this case because presumably there was a rational for building the nest there in the first place, so we want to identify the nest as removed but not actually delete it for at least two seasons.  </a:t>
            </a:r>
            <a:br>
              <a:rPr lang="en-US" dirty="0"/>
            </a:br>
            <a:br>
              <a:rPr lang="en-US" dirty="0"/>
            </a:br>
            <a:r>
              <a:rPr lang="en-US" dirty="0"/>
              <a:t>In this case we might want to occasionally clean up our data by deleting all records that have a </a:t>
            </a:r>
            <a:r>
              <a:rPr lang="en-US" dirty="0" err="1"/>
              <a:t>current_status</a:t>
            </a:r>
            <a:r>
              <a:rPr lang="en-US" dirty="0"/>
              <a:t> of removed and have not been inspected in more than 2 years. We can do that by specifying it in the WHERE clause of the DELETE statement.</a:t>
            </a:r>
            <a:br>
              <a:rPr lang="en-US" dirty="0"/>
            </a:br>
            <a:br>
              <a:rPr lang="en-US" dirty="0"/>
            </a:br>
            <a:r>
              <a:rPr lang="en-US" dirty="0"/>
              <a:t>One thing I would like to call attention to here is the use of parenthesis in expressions to control operator precedence. Hopefully all of you understand this from high school algebra even if you have no programming experience.  Expressions inside parenthesis are evaluated first and override the normal operator precedence and this can be important to prevent logical errors.  A logical error is one that doesn’t cause a run-time error, it produces a valid result, its just not the result you expected, and these are particularly nasty bugs to find and fix.</a:t>
            </a:r>
            <a:br>
              <a:rPr lang="en-US" dirty="0"/>
            </a:br>
            <a:br>
              <a:rPr lang="en-US" dirty="0"/>
            </a:br>
            <a:r>
              <a:rPr lang="en-US" dirty="0"/>
              <a:t>The takeaway here is that you can include the condition </a:t>
            </a:r>
            <a:r>
              <a:rPr lang="en-US" dirty="0" err="1"/>
              <a:t>last_inspection_date</a:t>
            </a:r>
            <a:r>
              <a:rPr lang="en-US" dirty="0"/>
              <a:t> was more than 2 years ago with the expression </a:t>
            </a:r>
            <a:r>
              <a:rPr lang="en-US" dirty="0" err="1"/>
              <a:t>current_date</a:t>
            </a:r>
            <a:r>
              <a:rPr lang="en-US" dirty="0"/>
              <a:t>()-</a:t>
            </a:r>
            <a:r>
              <a:rPr lang="en-US" dirty="0" err="1"/>
              <a:t>last_inspection</a:t>
            </a:r>
            <a:r>
              <a:rPr lang="en-US" dirty="0"/>
              <a:t> date &gt; 730.  This works because subtracting dates in </a:t>
            </a:r>
            <a:r>
              <a:rPr lang="en-US" dirty="0" err="1"/>
              <a:t>postgis</a:t>
            </a:r>
            <a:r>
              <a:rPr lang="en-US" dirty="0"/>
              <a:t> returns the difference in numbers of days and 730 is the number of days in 2 years.</a:t>
            </a:r>
          </a:p>
          <a:p>
            <a:endParaRPr lang="en-US" dirty="0"/>
          </a:p>
          <a:p>
            <a:r>
              <a:rPr lang="en-US" dirty="0"/>
              <a:t>In ArcGIS This is analogous to first selecting the first condition, </a:t>
            </a:r>
            <a:r>
              <a:rPr lang="en-US" dirty="0" err="1"/>
              <a:t>current_status</a:t>
            </a:r>
            <a:r>
              <a:rPr lang="en-US" dirty="0"/>
              <a:t> = removed with the query builder in Select by Attributes, then selecting the second condition FROM THE RESULTS SET. And then deleting all the selected records.</a:t>
            </a:r>
          </a:p>
          <a:p>
            <a:endParaRPr lang="en-US" dirty="0"/>
          </a:p>
          <a:p>
            <a:r>
              <a:rPr lang="en-US" dirty="0"/>
              <a:t>So that’s it with UPDATE and DELETE statements. In the next lecture we’ll talk a bit more about how we submit a SQL statement to the database and what we do with the result and we’ll look at some examples.</a:t>
            </a:r>
          </a:p>
        </p:txBody>
      </p:sp>
      <p:sp>
        <p:nvSpPr>
          <p:cNvPr id="4" name="Slide Number Placeholder 3"/>
          <p:cNvSpPr>
            <a:spLocks noGrp="1"/>
          </p:cNvSpPr>
          <p:nvPr>
            <p:ph type="sldNum" sz="quarter" idx="10"/>
          </p:nvPr>
        </p:nvSpPr>
        <p:spPr/>
        <p:txBody>
          <a:bodyPr/>
          <a:lstStyle/>
          <a:p>
            <a:fld id="{BB85BC90-5713-4429-9969-706ED764BD87}" type="slidenum">
              <a:rPr lang="en-US" smtClean="0"/>
              <a:t>145</a:t>
            </a:fld>
            <a:endParaRPr lang="en-US"/>
          </a:p>
        </p:txBody>
      </p:sp>
    </p:spTree>
    <p:extLst>
      <p:ext uri="{BB962C8B-B14F-4D97-AF65-F5344CB8AC3E}">
        <p14:creationId xmlns:p14="http://schemas.microsoft.com/office/powerpoint/2010/main" val="307909720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SQL DELETE statement is much simpler because it doesn’t affect individual fields, rather it deletes entire records.</a:t>
            </a:r>
            <a:br>
              <a:rPr lang="en-US" dirty="0"/>
            </a:br>
            <a:br>
              <a:rPr lang="en-US" dirty="0"/>
            </a:br>
            <a:r>
              <a:rPr lang="en-US" dirty="0"/>
              <a:t>&lt;click&gt;</a:t>
            </a:r>
          </a:p>
          <a:p>
            <a:r>
              <a:rPr lang="en-US" dirty="0"/>
              <a:t>It always begins with the keywords DELETE FROM followed by a </a:t>
            </a:r>
            <a:r>
              <a:rPr lang="en-US" dirty="0" err="1"/>
              <a:t>tablename</a:t>
            </a:r>
            <a:r>
              <a:rPr lang="en-US" dirty="0"/>
              <a:t> and then a where clause. Many times you are deleting a single record that you specify using the primary key in the WHERE clause.  Again, like the update statement you should ALWAYS have a where clause and you should be extremely careful with it.  If you neglect the WHERE clause you will delete every record in the table.</a:t>
            </a:r>
          </a:p>
          <a:p>
            <a:endParaRPr lang="en-US" dirty="0"/>
          </a:p>
          <a:p>
            <a:r>
              <a:rPr lang="en-US" dirty="0"/>
              <a:t>&lt;click&gt;</a:t>
            </a:r>
          </a:p>
          <a:p>
            <a:r>
              <a:rPr lang="en-US" dirty="0"/>
              <a:t>But there are some situations where you might want to delete entire groups of records at once.  Consider our hypothetical pipeline example where occasionally a raptor nest might get destroyed. Its not uncommon for a nest to be rebuilt in this case because presumably there was a rational for building the nest there in the first place, so we want to identify the nest as removed but not actually delete it for at least two seasons.  </a:t>
            </a:r>
            <a:br>
              <a:rPr lang="en-US" dirty="0"/>
            </a:br>
            <a:br>
              <a:rPr lang="en-US" dirty="0"/>
            </a:br>
            <a:r>
              <a:rPr lang="en-US" dirty="0"/>
              <a:t>In this case we might want to occasionally clean up our data by deleting all records that have a </a:t>
            </a:r>
            <a:r>
              <a:rPr lang="en-US" dirty="0" err="1"/>
              <a:t>current_status</a:t>
            </a:r>
            <a:r>
              <a:rPr lang="en-US" dirty="0"/>
              <a:t> of removed and have not been inspected in more than 2 years. We can do that by specifying it in the WHERE clause of the DELETE statement.</a:t>
            </a:r>
            <a:br>
              <a:rPr lang="en-US" dirty="0"/>
            </a:br>
            <a:br>
              <a:rPr lang="en-US" dirty="0"/>
            </a:br>
            <a:r>
              <a:rPr lang="en-US" dirty="0"/>
              <a:t>One thing I would like to call attention to here is the use of parenthesis in expressions to control operator precedence. In this where clause, how many operators do we have? I count 4. The equals and greater than signs are comparison operators, AND is a logical operator and the minus sign is a mathematical operator.  And it gets really tricky because logical and comparison operators evaluate to either true or false, which are represented in the computer as 0 for false and 1 for true.  Actually any value other than 0 evaluates to true when it occurs in a statement that should be evaluated as a Boolean value.  With 5 values and 4 operators it would be hard to determine what the result would be without parenthesis.  SQL has a specific order of operations known as operator precedence.  The first operators to get evaluated are multiply and division operators. After they are all complete the + and – operators are evaluated on the results.  Then the comparison operators and finally NOT, AND, and OR in that order. </a:t>
            </a:r>
            <a:br>
              <a:rPr lang="en-US" dirty="0"/>
            </a:br>
            <a:br>
              <a:rPr lang="en-US" dirty="0"/>
            </a:br>
            <a:r>
              <a:rPr lang="en-US" dirty="0"/>
              <a:t>So in this case the statement </a:t>
            </a:r>
            <a:r>
              <a:rPr lang="en-US" dirty="0" err="1"/>
              <a:t>current_date</a:t>
            </a:r>
            <a:r>
              <a:rPr lang="en-US" dirty="0"/>
              <a:t>()-</a:t>
            </a:r>
            <a:r>
              <a:rPr lang="en-US" dirty="0" err="1"/>
              <a:t>last_inspection_date</a:t>
            </a:r>
            <a:r>
              <a:rPr lang="en-US" dirty="0"/>
              <a:t> would be evaluated first and it would evaluate to the number of days between the current day and the last inspection date. Lets say 236 for example.</a:t>
            </a:r>
            <a:br>
              <a:rPr lang="en-US" dirty="0"/>
            </a:br>
            <a:br>
              <a:rPr lang="en-US" dirty="0"/>
            </a:br>
            <a:r>
              <a:rPr lang="en-US" dirty="0"/>
              <a:t>Operators with the same level of precedence will be evaluated in the order that they appear so the next statement to be evaluated will be </a:t>
            </a:r>
            <a:r>
              <a:rPr lang="en-US" dirty="0" err="1"/>
              <a:t>current_status</a:t>
            </a:r>
            <a:r>
              <a:rPr lang="en-US" dirty="0"/>
              <a:t>=“REMOVED” and will hold the value 1 if true and 0 if false.  Lets say in this example its true. Or 1.</a:t>
            </a:r>
            <a:br>
              <a:rPr lang="en-US" dirty="0"/>
            </a:br>
            <a:br>
              <a:rPr lang="en-US" dirty="0"/>
            </a:br>
            <a:r>
              <a:rPr lang="en-US" dirty="0"/>
              <a:t>Next the expression 236 &gt; 730 will be evaluated. 236 is not greater than 730 so the statement will be equal to false, or 1.</a:t>
            </a:r>
            <a:br>
              <a:rPr lang="en-US" dirty="0"/>
            </a:br>
            <a:br>
              <a:rPr lang="en-US" dirty="0"/>
            </a:br>
            <a:r>
              <a:rPr lang="en-US" dirty="0"/>
              <a:t>Finally the AND expression is evaluated and it has become true and false.  An and statement is only true if both sides of the operator are true so the full expression will evaluate as false.</a:t>
            </a:r>
            <a:br>
              <a:rPr lang="en-US" dirty="0"/>
            </a:br>
            <a:br>
              <a:rPr lang="en-US" dirty="0"/>
            </a:br>
            <a:r>
              <a:rPr lang="en-US" dirty="0"/>
              <a:t>It turns out that is actually what we want to happen, however there are many situations where a tricky logical error could occur. We can reduce the chance for this to happen by overriding the order of precedence using parenthesis.</a:t>
            </a:r>
          </a:p>
          <a:p>
            <a:endParaRPr lang="en-US" dirty="0"/>
          </a:p>
          <a:p>
            <a:r>
              <a:rPr lang="en-US" dirty="0"/>
              <a:t>&lt;click&gt;</a:t>
            </a:r>
          </a:p>
          <a:p>
            <a:r>
              <a:rPr lang="en-US" dirty="0"/>
              <a:t>Because parentheses have the highest level of operator precedence. With parentheses the first set of parenthesis encountered will be evaluated first. And any parenthesis inside another set of parenthesis will be evaluated before the outside expression.  With parentheses the first expression will be evaluated first will be </a:t>
            </a:r>
            <a:r>
              <a:rPr lang="en-US" dirty="0" err="1"/>
              <a:t>current_status</a:t>
            </a:r>
            <a:r>
              <a:rPr lang="en-US" dirty="0"/>
              <a:t>=removed.  Next will be </a:t>
            </a:r>
            <a:r>
              <a:rPr lang="en-US" dirty="0" err="1"/>
              <a:t>current_date-last_inspection_date</a:t>
            </a:r>
            <a:r>
              <a:rPr lang="en-US" dirty="0"/>
              <a:t> because it is in the innermost set of parenthesis, followed by the # of days &gt; 730 and finally the AND operator.</a:t>
            </a:r>
          </a:p>
          <a:p>
            <a:endParaRPr lang="en-US" dirty="0"/>
          </a:p>
          <a:p>
            <a:r>
              <a:rPr lang="en-US" dirty="0"/>
              <a:t>&lt;click&gt;</a:t>
            </a:r>
          </a:p>
          <a:p>
            <a:r>
              <a:rPr lang="en-US" dirty="0"/>
              <a:t>OK, that was pretty complicated, but important.  Lets look at a simpler example to help you see why this is important.</a:t>
            </a:r>
          </a:p>
          <a:p>
            <a:endParaRPr lang="en-US" dirty="0"/>
          </a:p>
          <a:p>
            <a:r>
              <a:rPr lang="en-US" dirty="0"/>
              <a:t>&lt;click&gt;</a:t>
            </a:r>
          </a:p>
          <a:p>
            <a:r>
              <a:rPr lang="en-US" dirty="0"/>
              <a:t>These three expressions have the same values and the same operators in the same order the only difference is in the parenthesis.</a:t>
            </a:r>
            <a:br>
              <a:rPr lang="en-US" dirty="0"/>
            </a:br>
            <a:br>
              <a:rPr lang="en-US" dirty="0"/>
            </a:br>
            <a:r>
              <a:rPr lang="en-US" dirty="0"/>
              <a:t>What do you think they will evaluate to?  You might want to pause the lecture because I’m only going to wait about 5 seconds before displaying the answers.  Hopefully all of you understand this from high school algebra even if you have no prior programming experience.</a:t>
            </a:r>
            <a:br>
              <a:rPr lang="en-US" dirty="0"/>
            </a:br>
            <a:br>
              <a:rPr lang="en-US" dirty="0"/>
            </a:br>
            <a:r>
              <a:rPr lang="en-US" dirty="0"/>
              <a:t>&lt;click&gt;</a:t>
            </a:r>
          </a:p>
          <a:p>
            <a:r>
              <a:rPr lang="en-US" dirty="0"/>
              <a:t>OK, the </a:t>
            </a:r>
          </a:p>
          <a:p>
            <a:endParaRPr lang="en-US" dirty="0"/>
          </a:p>
          <a:p>
            <a:endParaRPr lang="en-US" dirty="0"/>
          </a:p>
        </p:txBody>
      </p:sp>
      <p:sp>
        <p:nvSpPr>
          <p:cNvPr id="4" name="Slide Number Placeholder 3"/>
          <p:cNvSpPr>
            <a:spLocks noGrp="1"/>
          </p:cNvSpPr>
          <p:nvPr>
            <p:ph type="sldNum" sz="quarter" idx="10"/>
          </p:nvPr>
        </p:nvSpPr>
        <p:spPr/>
        <p:txBody>
          <a:bodyPr/>
          <a:lstStyle/>
          <a:p>
            <a:fld id="{BB85BC90-5713-4429-9969-706ED764BD87}" type="slidenum">
              <a:rPr lang="en-US" smtClean="0"/>
              <a:t>146</a:t>
            </a:fld>
            <a:endParaRPr lang="en-US"/>
          </a:p>
        </p:txBody>
      </p:sp>
    </p:spTree>
    <p:extLst>
      <p:ext uri="{BB962C8B-B14F-4D97-AF65-F5344CB8AC3E}">
        <p14:creationId xmlns:p14="http://schemas.microsoft.com/office/powerpoint/2010/main" val="392046570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in this lecture we are going to talk about how you submit a SQL statement to the database and what you do with the result.</a:t>
            </a:r>
          </a:p>
          <a:p>
            <a:endParaRPr lang="en-US" dirty="0"/>
          </a:p>
          <a:p>
            <a:r>
              <a:rPr lang="en-US" dirty="0"/>
              <a:t>&lt;click&gt;</a:t>
            </a:r>
          </a:p>
          <a:p>
            <a:r>
              <a:rPr lang="en-US" dirty="0"/>
              <a:t>An enterprise database is not like a standalone program, they are designed to be accessible in many ways, by many different types of clients, at the same time. There is not a specific piece of software that is required, although most will come with some type of GUI.</a:t>
            </a:r>
            <a:br>
              <a:rPr lang="en-US" dirty="0"/>
            </a:br>
            <a:br>
              <a:rPr lang="en-US" dirty="0"/>
            </a:br>
            <a:r>
              <a:rPr lang="en-US" dirty="0"/>
              <a:t>&lt;click&gt;</a:t>
            </a:r>
          </a:p>
          <a:p>
            <a:r>
              <a:rPr lang="en-US" dirty="0"/>
              <a:t>No matter what type of client you use, you will need the connection information. This will probably consist of</a:t>
            </a:r>
          </a:p>
          <a:p>
            <a:endParaRPr lang="en-US" dirty="0"/>
          </a:p>
          <a:p>
            <a:r>
              <a:rPr lang="en-US" dirty="0"/>
              <a:t>&lt;click&gt;</a:t>
            </a:r>
          </a:p>
          <a:p>
            <a:r>
              <a:rPr lang="en-US" dirty="0"/>
              <a:t>A host name.  This might be localhost if you are working locally, a domain name if you are accessing a remote database, or maybe an IP address if you are accessing a database on a local network.</a:t>
            </a:r>
          </a:p>
          <a:p>
            <a:endParaRPr lang="en-US" dirty="0"/>
          </a:p>
          <a:p>
            <a:r>
              <a:rPr lang="en-US" dirty="0"/>
              <a:t>&lt;click&gt;</a:t>
            </a:r>
          </a:p>
          <a:p>
            <a:r>
              <a:rPr lang="en-US" dirty="0"/>
              <a:t>A port number.  This is specific to your database, the default for PostgreSQL is 5432 but it can be configured to use a different port if there are conflicts.</a:t>
            </a:r>
          </a:p>
          <a:p>
            <a:endParaRPr lang="en-US" dirty="0"/>
          </a:p>
          <a:p>
            <a:r>
              <a:rPr lang="en-US" dirty="0"/>
              <a:t>&lt;click&gt;</a:t>
            </a:r>
          </a:p>
          <a:p>
            <a:r>
              <a:rPr lang="en-US" dirty="0"/>
              <a:t>The database name</a:t>
            </a:r>
          </a:p>
          <a:p>
            <a:endParaRPr lang="en-US" dirty="0"/>
          </a:p>
          <a:p>
            <a:r>
              <a:rPr lang="en-US" dirty="0"/>
              <a:t>&lt;click&gt;</a:t>
            </a:r>
          </a:p>
          <a:p>
            <a:r>
              <a:rPr lang="en-US" dirty="0"/>
              <a:t>User name and </a:t>
            </a:r>
          </a:p>
          <a:p>
            <a:endParaRPr lang="en-US" dirty="0"/>
          </a:p>
          <a:p>
            <a:r>
              <a:rPr lang="en-US" dirty="0"/>
              <a:t>&lt;click&gt;</a:t>
            </a:r>
          </a:p>
          <a:p>
            <a:r>
              <a:rPr lang="en-US" dirty="0"/>
              <a:t>Password</a:t>
            </a:r>
          </a:p>
          <a:p>
            <a:endParaRPr lang="en-US" dirty="0"/>
          </a:p>
          <a:p>
            <a:r>
              <a:rPr lang="en-US" dirty="0"/>
              <a:t>The database administrator can set up different roles with different levels of access to the database and assign roles to different users.  For instance, someone might be able to view but not edit, or edit but only certain tables or fields.  This gives you quite a bit of control over who can do what within your database. </a:t>
            </a:r>
          </a:p>
        </p:txBody>
      </p:sp>
      <p:sp>
        <p:nvSpPr>
          <p:cNvPr id="4" name="Slide Number Placeholder 3"/>
          <p:cNvSpPr>
            <a:spLocks noGrp="1"/>
          </p:cNvSpPr>
          <p:nvPr>
            <p:ph type="sldNum" sz="quarter" idx="10"/>
          </p:nvPr>
        </p:nvSpPr>
        <p:spPr/>
        <p:txBody>
          <a:bodyPr/>
          <a:lstStyle/>
          <a:p>
            <a:fld id="{BB85BC90-5713-4429-9969-706ED764BD87}" type="slidenum">
              <a:rPr lang="en-US" smtClean="0"/>
              <a:t>147</a:t>
            </a:fld>
            <a:endParaRPr lang="en-US"/>
          </a:p>
        </p:txBody>
      </p:sp>
    </p:spTree>
    <p:extLst>
      <p:ext uri="{BB962C8B-B14F-4D97-AF65-F5344CB8AC3E}">
        <p14:creationId xmlns:p14="http://schemas.microsoft.com/office/powerpoint/2010/main" val="4034699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2/27/2017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2/27/2017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www.millermountain.com/" TargetMode="External"/><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47.png"/><Relationship Id="rId2" Type="http://schemas.openxmlformats.org/officeDocument/2006/relationships/notesSlide" Target="../notesSlides/notesSlide120.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customXml" Target="../ink/ink16.xml"/><Relationship Id="rId14" Type="http://schemas.openxmlformats.org/officeDocument/2006/relationships/image" Target="../media/image48.png"/></Relationships>
</file>

<file path=ppt/slides/_rels/slide169.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54.png"/><Relationship Id="rId18" Type="http://schemas.openxmlformats.org/officeDocument/2006/relationships/customXml" Target="../ink/ink26.xml"/><Relationship Id="rId26" Type="http://schemas.openxmlformats.org/officeDocument/2006/relationships/customXml" Target="../ink/ink30.xml"/><Relationship Id="rId3" Type="http://schemas.openxmlformats.org/officeDocument/2006/relationships/image" Target="../media/image49.png"/><Relationship Id="rId21" Type="http://schemas.openxmlformats.org/officeDocument/2006/relationships/image" Target="../media/image58.png"/><Relationship Id="rId7" Type="http://schemas.openxmlformats.org/officeDocument/2006/relationships/image" Target="../media/image51.png"/><Relationship Id="rId12" Type="http://schemas.openxmlformats.org/officeDocument/2006/relationships/customXml" Target="../ink/ink23.xml"/><Relationship Id="rId17" Type="http://schemas.openxmlformats.org/officeDocument/2006/relationships/image" Target="../media/image56.png"/><Relationship Id="rId25" Type="http://schemas.openxmlformats.org/officeDocument/2006/relationships/image" Target="../media/image60.png"/><Relationship Id="rId2" Type="http://schemas.openxmlformats.org/officeDocument/2006/relationships/notesSlide" Target="../notesSlides/notesSlide121.xml"/><Relationship Id="rId16" Type="http://schemas.openxmlformats.org/officeDocument/2006/relationships/customXml" Target="../ink/ink25.xml"/><Relationship Id="rId20"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53.png"/><Relationship Id="rId24" Type="http://schemas.openxmlformats.org/officeDocument/2006/relationships/customXml" Target="../ink/ink29.xml"/><Relationship Id="rId5" Type="http://schemas.openxmlformats.org/officeDocument/2006/relationships/image" Target="../media/image50.png"/><Relationship Id="rId15" Type="http://schemas.openxmlformats.org/officeDocument/2006/relationships/image" Target="../media/image55.png"/><Relationship Id="rId23" Type="http://schemas.openxmlformats.org/officeDocument/2006/relationships/image" Target="../media/image59.png"/><Relationship Id="rId10" Type="http://schemas.openxmlformats.org/officeDocument/2006/relationships/customXml" Target="../ink/ink22.xml"/><Relationship Id="rId19" Type="http://schemas.openxmlformats.org/officeDocument/2006/relationships/image" Target="../media/image57.png"/><Relationship Id="rId4" Type="http://schemas.openxmlformats.org/officeDocument/2006/relationships/customXml" Target="../ink/ink19.xml"/><Relationship Id="rId9" Type="http://schemas.openxmlformats.org/officeDocument/2006/relationships/image" Target="../media/image52.png"/><Relationship Id="rId14" Type="http://schemas.openxmlformats.org/officeDocument/2006/relationships/customXml" Target="../ink/ink24.xml"/><Relationship Id="rId22" Type="http://schemas.openxmlformats.org/officeDocument/2006/relationships/customXml" Target="../ink/ink28.xml"/><Relationship Id="rId27" Type="http://schemas.openxmlformats.org/officeDocument/2006/relationships/image" Target="../media/image6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customXml" Target="../ink/ink31.xml"/><Relationship Id="rId7" Type="http://schemas.openxmlformats.org/officeDocument/2006/relationships/customXml" Target="../ink/ink33.xml"/><Relationship Id="rId12" Type="http://schemas.openxmlformats.org/officeDocument/2006/relationships/image" Target="../media/image66.png"/><Relationship Id="rId2" Type="http://schemas.openxmlformats.org/officeDocument/2006/relationships/notesSlide" Target="../notesSlides/notesSlide123.xml"/><Relationship Id="rId1" Type="http://schemas.openxmlformats.org/officeDocument/2006/relationships/slideLayout" Target="../slideLayouts/slideLayout2.xml"/><Relationship Id="rId6" Type="http://schemas.openxmlformats.org/officeDocument/2006/relationships/image" Target="../media/image63.png"/><Relationship Id="rId11" Type="http://schemas.openxmlformats.org/officeDocument/2006/relationships/customXml" Target="../ink/ink35.xml"/><Relationship Id="rId5" Type="http://schemas.openxmlformats.org/officeDocument/2006/relationships/customXml" Target="../ink/ink32.xml"/><Relationship Id="rId10" Type="http://schemas.openxmlformats.org/officeDocument/2006/relationships/image" Target="../media/image65.png"/><Relationship Id="rId4" Type="http://schemas.openxmlformats.org/officeDocument/2006/relationships/image" Target="../media/image62.png"/><Relationship Id="rId9" Type="http://schemas.openxmlformats.org/officeDocument/2006/relationships/customXml" Target="../ink/ink34.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customXml" Target="../ink/ink43.xml"/><Relationship Id="rId18" Type="http://schemas.openxmlformats.org/officeDocument/2006/relationships/customXml" Target="../ink/ink48.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customXml" Target="../ink/ink42.xml"/><Relationship Id="rId17" Type="http://schemas.openxmlformats.org/officeDocument/2006/relationships/customXml" Target="../ink/ink47.xml"/><Relationship Id="rId2" Type="http://schemas.openxmlformats.org/officeDocument/2006/relationships/notesSlide" Target="../notesSlides/notesSlide146.xml"/><Relationship Id="rId16"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customXml" Target="../ink/ink41.xml"/><Relationship Id="rId5" Type="http://schemas.openxmlformats.org/officeDocument/2006/relationships/customXml" Target="../ink/ink38.xml"/><Relationship Id="rId15" Type="http://schemas.openxmlformats.org/officeDocument/2006/relationships/customXml" Target="../ink/ink45.xml"/><Relationship Id="rId10" Type="http://schemas.openxmlformats.org/officeDocument/2006/relationships/image" Target="../media/image74.png"/><Relationship Id="rId19"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customXml" Target="../ink/ink40.xml"/><Relationship Id="rId14" Type="http://schemas.openxmlformats.org/officeDocument/2006/relationships/customXml" Target="../ink/ink4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customXml" Target="../ink/ink54.xml"/><Relationship Id="rId18" Type="http://schemas.openxmlformats.org/officeDocument/2006/relationships/image" Target="../media/image83.png"/><Relationship Id="rId26" Type="http://schemas.openxmlformats.org/officeDocument/2006/relationships/image" Target="../media/image87.png"/><Relationship Id="rId3" Type="http://schemas.openxmlformats.org/officeDocument/2006/relationships/customXml" Target="../ink/ink49.xml"/><Relationship Id="rId21" Type="http://schemas.openxmlformats.org/officeDocument/2006/relationships/customXml" Target="../ink/ink58.xml"/><Relationship Id="rId7" Type="http://schemas.openxmlformats.org/officeDocument/2006/relationships/customXml" Target="../ink/ink51.xml"/><Relationship Id="rId12" Type="http://schemas.openxmlformats.org/officeDocument/2006/relationships/image" Target="../media/image80.png"/><Relationship Id="rId17" Type="http://schemas.openxmlformats.org/officeDocument/2006/relationships/customXml" Target="../ink/ink56.xml"/><Relationship Id="rId25" Type="http://schemas.openxmlformats.org/officeDocument/2006/relationships/customXml" Target="../ink/ink60.xml"/><Relationship Id="rId2" Type="http://schemas.openxmlformats.org/officeDocument/2006/relationships/notesSlide" Target="../notesSlides/notesSlide148.xml"/><Relationship Id="rId16" Type="http://schemas.openxmlformats.org/officeDocument/2006/relationships/image" Target="../media/image82.png"/><Relationship Id="rId20"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customXml" Target="../ink/ink53.xml"/><Relationship Id="rId24" Type="http://schemas.openxmlformats.org/officeDocument/2006/relationships/image" Target="../media/image86.png"/><Relationship Id="rId5" Type="http://schemas.openxmlformats.org/officeDocument/2006/relationships/customXml" Target="../ink/ink50.xml"/><Relationship Id="rId15" Type="http://schemas.openxmlformats.org/officeDocument/2006/relationships/customXml" Target="../ink/ink55.xml"/><Relationship Id="rId23" Type="http://schemas.openxmlformats.org/officeDocument/2006/relationships/customXml" Target="../ink/ink59.xml"/><Relationship Id="rId28" Type="http://schemas.openxmlformats.org/officeDocument/2006/relationships/image" Target="../media/image88.png"/><Relationship Id="rId10" Type="http://schemas.openxmlformats.org/officeDocument/2006/relationships/image" Target="../media/image79.png"/><Relationship Id="rId19" Type="http://schemas.openxmlformats.org/officeDocument/2006/relationships/customXml" Target="../ink/ink57.xml"/><Relationship Id="rId4" Type="http://schemas.openxmlformats.org/officeDocument/2006/relationships/image" Target="../media/image76.png"/><Relationship Id="rId9" Type="http://schemas.openxmlformats.org/officeDocument/2006/relationships/customXml" Target="../ink/ink52.xml"/><Relationship Id="rId14" Type="http://schemas.openxmlformats.org/officeDocument/2006/relationships/image" Target="../media/image81.png"/><Relationship Id="rId22" Type="http://schemas.openxmlformats.org/officeDocument/2006/relationships/image" Target="../media/image85.png"/><Relationship Id="rId27" Type="http://schemas.openxmlformats.org/officeDocument/2006/relationships/customXml" Target="../ink/ink61.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13.xml"/><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5.png"/><Relationship Id="rId19" Type="http://schemas.openxmlformats.org/officeDocument/2006/relationships/customXml" Target="../ink/ink9.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Web programming for </a:t>
            </a:r>
            <a:r>
              <a:rPr lang="en-US" dirty="0" err="1"/>
              <a:t>gis</a:t>
            </a:r>
            <a:r>
              <a:rPr lang="en-US" dirty="0"/>
              <a:t> applications</a:t>
            </a:r>
          </a:p>
        </p:txBody>
      </p:sp>
    </p:spTree>
    <p:extLst>
      <p:ext uri="{BB962C8B-B14F-4D97-AF65-F5344CB8AC3E}">
        <p14:creationId xmlns:p14="http://schemas.microsoft.com/office/powerpoint/2010/main" val="305069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is programming for the web different than a single user desktop environment?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Client-Server Architecture</a:t>
            </a:r>
          </a:p>
          <a:p>
            <a:pPr lvl="1"/>
            <a:r>
              <a:rPr lang="en-US" dirty="0"/>
              <a:t>Hundreds or thousands of clients accessing one server.</a:t>
            </a:r>
          </a:p>
          <a:p>
            <a:pPr lvl="1"/>
            <a:r>
              <a:rPr lang="en-US" dirty="0"/>
              <a:t>Clients can be using different browsers, different operating systems, different screen sizes, etc.</a:t>
            </a:r>
          </a:p>
          <a:p>
            <a:pPr lvl="1"/>
            <a:r>
              <a:rPr lang="en-US" dirty="0"/>
              <a:t>Data is stored on the server and requested by the client.</a:t>
            </a:r>
          </a:p>
          <a:p>
            <a:pPr lvl="1"/>
            <a:r>
              <a:rPr lang="en-US" dirty="0"/>
              <a:t>User interaction occurs on the client, data access is handled by the server,  and data processing can occur on either end.</a:t>
            </a:r>
          </a:p>
          <a:p>
            <a:pPr lvl="1"/>
            <a:r>
              <a:rPr lang="en-US" dirty="0"/>
              <a:t>As a result you need to know how to program on the client side as well as the server side.</a:t>
            </a:r>
          </a:p>
          <a:p>
            <a:pPr lvl="1"/>
            <a:r>
              <a:rPr lang="en-US" dirty="0"/>
              <a:t>More importantly you need to know WHEN to handle things on the client and when to handle things on the server and how to communicate between client and server.</a:t>
            </a:r>
          </a:p>
        </p:txBody>
      </p:sp>
    </p:spTree>
    <p:extLst>
      <p:ext uri="{BB962C8B-B14F-4D97-AF65-F5344CB8AC3E}">
        <p14:creationId xmlns:p14="http://schemas.microsoft.com/office/powerpoint/2010/main" val="67819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p:cTn id="4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get with a Mapping </a:t>
            </a:r>
            <a:r>
              <a:rPr lang="en-US" dirty="0" err="1"/>
              <a:t>api</a:t>
            </a:r>
            <a:r>
              <a:rPr lang="en-US" dirty="0"/>
              <a:t>?</a:t>
            </a:r>
          </a:p>
        </p:txBody>
      </p:sp>
      <p:sp>
        <p:nvSpPr>
          <p:cNvPr id="3" name="Content Placeholder 2"/>
          <p:cNvSpPr>
            <a:spLocks noGrp="1"/>
          </p:cNvSpPr>
          <p:nvPr>
            <p:ph idx="1"/>
          </p:nvPr>
        </p:nvSpPr>
        <p:spPr>
          <a:xfrm>
            <a:off x="1451579" y="2075692"/>
            <a:ext cx="9603275" cy="3636923"/>
          </a:xfrm>
        </p:spPr>
        <p:txBody>
          <a:bodyPr>
            <a:normAutofit/>
          </a:bodyPr>
          <a:lstStyle/>
          <a:p>
            <a:r>
              <a:rPr lang="en-US" dirty="0"/>
              <a:t>Map canvas</a:t>
            </a:r>
          </a:p>
          <a:p>
            <a:pPr lvl="1"/>
            <a:r>
              <a:rPr lang="en-US" dirty="0"/>
              <a:t>Occupies a div on your web page</a:t>
            </a:r>
          </a:p>
          <a:p>
            <a:pPr lvl="1"/>
            <a:r>
              <a:rPr lang="en-US" dirty="0"/>
              <a:t>Control size and placement of the map by setting the CSS of the div</a:t>
            </a:r>
          </a:p>
          <a:p>
            <a:r>
              <a:rPr lang="en-US" dirty="0"/>
              <a:t>JavaScript library</a:t>
            </a:r>
          </a:p>
          <a:p>
            <a:pPr lvl="1"/>
            <a:r>
              <a:rPr lang="en-US" dirty="0"/>
              <a:t>Add controls (zoom, select layers, scale bar, coordinates, edit tools, </a:t>
            </a:r>
            <a:r>
              <a:rPr lang="en-US" dirty="0" err="1"/>
              <a:t>etc</a:t>
            </a:r>
            <a:r>
              <a:rPr lang="en-US" dirty="0"/>
              <a:t>)</a:t>
            </a:r>
          </a:p>
          <a:p>
            <a:pPr lvl="1"/>
            <a:r>
              <a:rPr lang="en-US" dirty="0"/>
              <a:t>Display data</a:t>
            </a:r>
          </a:p>
          <a:p>
            <a:pPr lvl="1"/>
            <a:r>
              <a:rPr lang="en-US" dirty="0"/>
              <a:t>Manipulate data</a:t>
            </a:r>
          </a:p>
          <a:p>
            <a:pPr lvl="1"/>
            <a:r>
              <a:rPr lang="en-US" dirty="0"/>
              <a:t>Analyze data using turf.js</a:t>
            </a:r>
          </a:p>
          <a:p>
            <a:pPr lvl="2"/>
            <a:endParaRPr lang="en-US" dirty="0"/>
          </a:p>
        </p:txBody>
      </p:sp>
    </p:spTree>
    <p:extLst>
      <p:ext uri="{BB962C8B-B14F-4D97-AF65-F5344CB8AC3E}">
        <p14:creationId xmlns:p14="http://schemas.microsoft.com/office/powerpoint/2010/main" val="40730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YOU DO WITH A MAPPING API on the client side</a:t>
            </a:r>
          </a:p>
        </p:txBody>
      </p:sp>
      <p:sp>
        <p:nvSpPr>
          <p:cNvPr id="3" name="Content Placeholder 2"/>
          <p:cNvSpPr>
            <a:spLocks noGrp="1"/>
          </p:cNvSpPr>
          <p:nvPr>
            <p:ph idx="1"/>
          </p:nvPr>
        </p:nvSpPr>
        <p:spPr/>
        <p:txBody>
          <a:bodyPr>
            <a:normAutofit lnSpcReduction="10000"/>
          </a:bodyPr>
          <a:lstStyle/>
          <a:p>
            <a:r>
              <a:rPr lang="en-US" dirty="0"/>
              <a:t>Display a background map</a:t>
            </a:r>
          </a:p>
          <a:p>
            <a:pPr lvl="1"/>
            <a:r>
              <a:rPr lang="en-US" dirty="0"/>
              <a:t>Streets</a:t>
            </a:r>
          </a:p>
          <a:p>
            <a:pPr lvl="1"/>
            <a:r>
              <a:rPr lang="en-US" dirty="0"/>
              <a:t>Topography</a:t>
            </a:r>
          </a:p>
          <a:p>
            <a:pPr lvl="1"/>
            <a:r>
              <a:rPr lang="en-US" dirty="0"/>
              <a:t>Aerial Photos</a:t>
            </a:r>
          </a:p>
          <a:p>
            <a:r>
              <a:rPr lang="en-US" dirty="0"/>
              <a:t>Display your own GIS data</a:t>
            </a:r>
          </a:p>
          <a:p>
            <a:r>
              <a:rPr lang="en-US" dirty="0"/>
              <a:t>Zoom, pan, search, select, view attributes, etc.</a:t>
            </a:r>
          </a:p>
          <a:p>
            <a:r>
              <a:rPr lang="en-US" dirty="0"/>
              <a:t>Display your location</a:t>
            </a:r>
          </a:p>
          <a:p>
            <a:r>
              <a:rPr lang="en-US" dirty="0"/>
              <a:t>Analyze (intersections, nearest features, distances, areas, buffers, etc.)</a:t>
            </a:r>
          </a:p>
          <a:p>
            <a:pPr marL="0" indent="0">
              <a:buNone/>
            </a:pPr>
            <a:endParaRPr lang="en-US" dirty="0"/>
          </a:p>
        </p:txBody>
      </p:sp>
    </p:spTree>
    <p:extLst>
      <p:ext uri="{BB962C8B-B14F-4D97-AF65-F5344CB8AC3E}">
        <p14:creationId xmlns:p14="http://schemas.microsoft.com/office/powerpoint/2010/main" val="117850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a:t>
            </a:r>
          </a:p>
        </p:txBody>
      </p:sp>
      <p:sp>
        <p:nvSpPr>
          <p:cNvPr id="3" name="Content Placeholder 2"/>
          <p:cNvSpPr>
            <a:spLocks noGrp="1"/>
          </p:cNvSpPr>
          <p:nvPr>
            <p:ph idx="1"/>
          </p:nvPr>
        </p:nvSpPr>
        <p:spPr/>
        <p:txBody>
          <a:bodyPr/>
          <a:lstStyle/>
          <a:p>
            <a:r>
              <a:rPr lang="en-US" dirty="0"/>
              <a:t>You are only working with static data.</a:t>
            </a:r>
          </a:p>
          <a:p>
            <a:r>
              <a:rPr lang="en-US" dirty="0"/>
              <a:t>You cannot change the data.</a:t>
            </a:r>
          </a:p>
          <a:p>
            <a:r>
              <a:rPr lang="en-US" dirty="0"/>
              <a:t>You cannot add new data (at least not that anyone else can see).</a:t>
            </a:r>
          </a:p>
          <a:p>
            <a:r>
              <a:rPr lang="en-US" dirty="0"/>
              <a:t>In order to make changes to the base data that others will be able to see, you need…..</a:t>
            </a:r>
          </a:p>
          <a:p>
            <a:r>
              <a:rPr lang="en-US" dirty="0"/>
              <a:t>A database server.</a:t>
            </a:r>
          </a:p>
          <a:p>
            <a:r>
              <a:rPr lang="en-US" dirty="0"/>
              <a:t>You can’t secure your web page to prevent others from accessing it.  </a:t>
            </a:r>
          </a:p>
          <a:p>
            <a:endParaRPr lang="en-US" dirty="0"/>
          </a:p>
        </p:txBody>
      </p:sp>
    </p:spTree>
    <p:extLst>
      <p:ext uri="{BB962C8B-B14F-4D97-AF65-F5344CB8AC3E}">
        <p14:creationId xmlns:p14="http://schemas.microsoft.com/office/powerpoint/2010/main" val="11701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need a database server for</a:t>
            </a:r>
          </a:p>
        </p:txBody>
      </p:sp>
      <p:sp>
        <p:nvSpPr>
          <p:cNvPr id="3" name="Content Placeholder 2"/>
          <p:cNvSpPr>
            <a:spLocks noGrp="1"/>
          </p:cNvSpPr>
          <p:nvPr>
            <p:ph idx="1"/>
          </p:nvPr>
        </p:nvSpPr>
        <p:spPr/>
        <p:txBody>
          <a:bodyPr/>
          <a:lstStyle/>
          <a:p>
            <a:r>
              <a:rPr lang="en-US" dirty="0"/>
              <a:t>Any changes that need to be persisted longer than the current session. </a:t>
            </a:r>
          </a:p>
          <a:p>
            <a:r>
              <a:rPr lang="en-US" dirty="0"/>
              <a:t>Any changes that others will be to see when they open the web page.</a:t>
            </a:r>
          </a:p>
          <a:p>
            <a:r>
              <a:rPr lang="en-US" dirty="0"/>
              <a:t>Security – If you want to password protect your web pages or implement any kind of log-in system you will need some a database system.</a:t>
            </a:r>
          </a:p>
          <a:p>
            <a:endParaRPr lang="en-US" dirty="0"/>
          </a:p>
          <a:p>
            <a:endParaRPr lang="en-US" dirty="0"/>
          </a:p>
        </p:txBody>
      </p:sp>
    </p:spTree>
    <p:extLst>
      <p:ext uri="{BB962C8B-B14F-4D97-AF65-F5344CB8AC3E}">
        <p14:creationId xmlns:p14="http://schemas.microsoft.com/office/powerpoint/2010/main" val="6807778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4479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a:t>
            </a:r>
          </a:p>
        </p:txBody>
      </p:sp>
      <p:sp>
        <p:nvSpPr>
          <p:cNvPr id="3" name="Content Placeholder 2"/>
          <p:cNvSpPr>
            <a:spLocks noGrp="1"/>
          </p:cNvSpPr>
          <p:nvPr>
            <p:ph idx="1"/>
          </p:nvPr>
        </p:nvSpPr>
        <p:spPr>
          <a:xfrm>
            <a:off x="1451579" y="2015732"/>
            <a:ext cx="9603275" cy="4130235"/>
          </a:xfrm>
        </p:spPr>
        <p:txBody>
          <a:bodyPr>
            <a:normAutofit fontScale="85000" lnSpcReduction="20000"/>
          </a:bodyPr>
          <a:lstStyle/>
          <a:p>
            <a:r>
              <a:rPr lang="en-US" dirty="0"/>
              <a:t>HTML, CSS, and JavaScript are just text files.</a:t>
            </a:r>
          </a:p>
          <a:p>
            <a:pPr lvl="1"/>
            <a:r>
              <a:rPr lang="en-US" dirty="0"/>
              <a:t>You can write code in any program that will save a plain asci text file.</a:t>
            </a:r>
          </a:p>
          <a:p>
            <a:r>
              <a:rPr lang="en-US" dirty="0"/>
              <a:t>There are many advantages to having an actual code editor and many are free.</a:t>
            </a:r>
          </a:p>
          <a:p>
            <a:pPr lvl="1"/>
            <a:r>
              <a:rPr lang="en-US" dirty="0"/>
              <a:t>Colors</a:t>
            </a:r>
          </a:p>
          <a:p>
            <a:pPr lvl="1"/>
            <a:r>
              <a:rPr lang="en-US" dirty="0"/>
              <a:t>Automatic indenting</a:t>
            </a:r>
          </a:p>
          <a:p>
            <a:pPr lvl="1"/>
            <a:r>
              <a:rPr lang="en-US" dirty="0"/>
              <a:t>Code “hinting”</a:t>
            </a:r>
          </a:p>
          <a:p>
            <a:pPr lvl="1"/>
            <a:r>
              <a:rPr lang="en-US" dirty="0"/>
              <a:t>Code completion</a:t>
            </a:r>
          </a:p>
          <a:p>
            <a:pPr lvl="1"/>
            <a:r>
              <a:rPr lang="en-US" dirty="0"/>
              <a:t>Code collapsing</a:t>
            </a:r>
          </a:p>
          <a:p>
            <a:pPr lvl="1"/>
            <a:r>
              <a:rPr lang="en-US" dirty="0"/>
              <a:t>Parenthesis highlighting</a:t>
            </a:r>
          </a:p>
          <a:p>
            <a:pPr lvl="1"/>
            <a:r>
              <a:rPr lang="en-US" dirty="0"/>
              <a:t>Run time environment</a:t>
            </a:r>
          </a:p>
          <a:p>
            <a:pPr lvl="1"/>
            <a:r>
              <a:rPr lang="en-US" dirty="0"/>
              <a:t>Debugging</a:t>
            </a:r>
          </a:p>
          <a:p>
            <a:pPr lvl="1"/>
            <a:r>
              <a:rPr lang="en-US" dirty="0"/>
              <a:t>Plug-Ins</a:t>
            </a:r>
          </a:p>
          <a:p>
            <a:pPr lvl="2"/>
            <a:r>
              <a:rPr lang="en-US" dirty="0"/>
              <a:t>Emmet</a:t>
            </a:r>
          </a:p>
        </p:txBody>
      </p:sp>
    </p:spTree>
    <p:extLst>
      <p:ext uri="{BB962C8B-B14F-4D97-AF65-F5344CB8AC3E}">
        <p14:creationId xmlns:p14="http://schemas.microsoft.com/office/powerpoint/2010/main" val="22923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Effect transition="in" filter="barn(inVertical)">
                                      <p:cBhvr>
                                        <p:cTn id="8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a:t>
            </a:r>
          </a:p>
        </p:txBody>
      </p:sp>
      <p:sp>
        <p:nvSpPr>
          <p:cNvPr id="3" name="Content Placeholder 2"/>
          <p:cNvSpPr>
            <a:spLocks noGrp="1"/>
          </p:cNvSpPr>
          <p:nvPr>
            <p:ph sz="half" idx="1"/>
          </p:nvPr>
        </p:nvSpPr>
        <p:spPr/>
        <p:txBody>
          <a:bodyPr>
            <a:normAutofit/>
          </a:bodyPr>
          <a:lstStyle/>
          <a:p>
            <a:r>
              <a:rPr lang="en-US" dirty="0"/>
              <a:t>Brackets </a:t>
            </a:r>
          </a:p>
          <a:p>
            <a:pPr lvl="1"/>
            <a:r>
              <a:rPr lang="en-US" dirty="0"/>
              <a:t>Free</a:t>
            </a:r>
          </a:p>
          <a:p>
            <a:pPr lvl="1"/>
            <a:r>
              <a:rPr lang="en-US" dirty="0"/>
              <a:t>All Platforms</a:t>
            </a:r>
          </a:p>
          <a:p>
            <a:pPr lvl="1"/>
            <a:r>
              <a:rPr lang="en-US" dirty="0"/>
              <a:t>Supports all languages</a:t>
            </a:r>
          </a:p>
          <a:p>
            <a:pPr lvl="1"/>
            <a:r>
              <a:rPr lang="en-US" dirty="0"/>
              <a:t>Supports Emmet</a:t>
            </a:r>
          </a:p>
          <a:p>
            <a:pPr lvl="1"/>
            <a:r>
              <a:rPr lang="en-US" dirty="0"/>
              <a:t>Live Preview</a:t>
            </a:r>
          </a:p>
          <a:p>
            <a:endParaRPr lang="en-US" dirty="0"/>
          </a:p>
        </p:txBody>
      </p:sp>
      <p:sp>
        <p:nvSpPr>
          <p:cNvPr id="4" name="Content Placeholder 3"/>
          <p:cNvSpPr>
            <a:spLocks noGrp="1"/>
          </p:cNvSpPr>
          <p:nvPr>
            <p:ph sz="half" idx="2"/>
          </p:nvPr>
        </p:nvSpPr>
        <p:spPr/>
        <p:txBody>
          <a:bodyPr/>
          <a:lstStyle/>
          <a:p>
            <a:r>
              <a:rPr lang="en-US" dirty="0"/>
              <a:t>Sublime Text</a:t>
            </a:r>
          </a:p>
          <a:p>
            <a:r>
              <a:rPr lang="en-US" dirty="0"/>
              <a:t>Notepad++</a:t>
            </a:r>
          </a:p>
          <a:p>
            <a:r>
              <a:rPr lang="en-US" dirty="0" err="1"/>
              <a:t>Emacs</a:t>
            </a:r>
            <a:endParaRPr lang="en-US" dirty="0"/>
          </a:p>
          <a:p>
            <a:r>
              <a:rPr lang="en-US" dirty="0"/>
              <a:t>Text Wrangler</a:t>
            </a:r>
          </a:p>
          <a:p>
            <a:r>
              <a:rPr lang="en-US" dirty="0" err="1"/>
              <a:t>Komodo</a:t>
            </a:r>
            <a:endParaRPr lang="en-US" dirty="0"/>
          </a:p>
          <a:p>
            <a:r>
              <a:rPr lang="en-US" dirty="0"/>
              <a:t>Atom</a:t>
            </a:r>
          </a:p>
          <a:p>
            <a:r>
              <a:rPr lang="en-US" dirty="0" err="1"/>
              <a:t>Netbeans</a:t>
            </a:r>
            <a:endParaRPr lang="en-US" dirty="0"/>
          </a:p>
        </p:txBody>
      </p:sp>
    </p:spTree>
    <p:extLst>
      <p:ext uri="{BB962C8B-B14F-4D97-AF65-F5344CB8AC3E}">
        <p14:creationId xmlns:p14="http://schemas.microsoft.com/office/powerpoint/2010/main" val="148745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fade">
                                      <p:cBhvr>
                                        <p:cTn id="57" dur="500"/>
                                        <p:tgtEl>
                                          <p:spTgt spid="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fad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Effect transition="in" filter="fade">
                                      <p:cBhvr>
                                        <p:cTn id="67" dur="500"/>
                                        <p:tgtEl>
                                          <p:spTgt spid="4">
                                            <p:txEl>
                                              <p:pRg st="4" end="4"/>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5" end="5"/>
                                            </p:txEl>
                                          </p:spTgt>
                                        </p:tgtEl>
                                        <p:attrNameLst>
                                          <p:attrName>style.visibility</p:attrName>
                                        </p:attrNameLst>
                                      </p:cBhvr>
                                      <p:to>
                                        <p:strVal val="visible"/>
                                      </p:to>
                                    </p:set>
                                    <p:animEffect transition="in" filter="fade">
                                      <p:cBhvr>
                                        <p:cTn id="70" dur="500"/>
                                        <p:tgtEl>
                                          <p:spTgt spid="4">
                                            <p:txEl>
                                              <p:pRg st="5" end="5"/>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Effect transition="in" filter="fade">
                                      <p:cBhvr>
                                        <p:cTn id="7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make a map!</a:t>
            </a:r>
          </a:p>
        </p:txBody>
      </p:sp>
      <p:sp>
        <p:nvSpPr>
          <p:cNvPr id="3" name="Content Placeholder 2"/>
          <p:cNvSpPr>
            <a:spLocks noGrp="1"/>
          </p:cNvSpPr>
          <p:nvPr>
            <p:ph idx="1"/>
          </p:nvPr>
        </p:nvSpPr>
        <p:spPr/>
        <p:txBody>
          <a:bodyPr/>
          <a:lstStyle/>
          <a:p>
            <a:pPr marL="457200" indent="-457200">
              <a:buFont typeface="+mj-lt"/>
              <a:buAutoNum type="arabicPeriod"/>
            </a:pPr>
            <a:r>
              <a:rPr lang="en-US" dirty="0"/>
              <a:t>Make a directory</a:t>
            </a:r>
          </a:p>
          <a:p>
            <a:pPr marL="457200" indent="-457200">
              <a:buFont typeface="+mj-lt"/>
              <a:buAutoNum type="arabicPeriod"/>
            </a:pPr>
            <a:r>
              <a:rPr lang="en-US" dirty="0"/>
              <a:t>HTML</a:t>
            </a:r>
          </a:p>
          <a:p>
            <a:pPr marL="457200" indent="-457200">
              <a:buFont typeface="+mj-lt"/>
              <a:buAutoNum type="arabicPeriod"/>
            </a:pPr>
            <a:r>
              <a:rPr lang="en-US" dirty="0"/>
              <a:t>CSS</a:t>
            </a:r>
          </a:p>
          <a:p>
            <a:pPr marL="457200" indent="-457200">
              <a:buFont typeface="+mj-lt"/>
              <a:buAutoNum type="arabicPeriod"/>
            </a:pPr>
            <a:r>
              <a:rPr lang="en-US" dirty="0"/>
              <a:t>JavaScript</a:t>
            </a:r>
          </a:p>
        </p:txBody>
      </p:sp>
    </p:spTree>
    <p:extLst>
      <p:ext uri="{BB962C8B-B14F-4D97-AF65-F5344CB8AC3E}">
        <p14:creationId xmlns:p14="http://schemas.microsoft.com/office/powerpoint/2010/main" val="3338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pic>
        <p:nvPicPr>
          <p:cNvPr id="7" name="Picture 6"/>
          <p:cNvPicPr>
            <a:picLocks noChangeAspect="1"/>
          </p:cNvPicPr>
          <p:nvPr/>
        </p:nvPicPr>
        <p:blipFill>
          <a:blip r:embed="rId3"/>
          <a:stretch>
            <a:fillRect/>
          </a:stretch>
        </p:blipFill>
        <p:spPr>
          <a:xfrm>
            <a:off x="1451579" y="2192654"/>
            <a:ext cx="9637203" cy="2064385"/>
          </a:xfrm>
          <a:prstGeom prst="rect">
            <a:avLst/>
          </a:prstGeom>
        </p:spPr>
      </p:pic>
    </p:spTree>
    <p:extLst>
      <p:ext uri="{BB962C8B-B14F-4D97-AF65-F5344CB8AC3E}">
        <p14:creationId xmlns:p14="http://schemas.microsoft.com/office/powerpoint/2010/main" val="19579366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css</a:t>
            </a:r>
            <a:endParaRPr lang="en-US" dirty="0"/>
          </a:p>
        </p:txBody>
      </p:sp>
      <p:pic>
        <p:nvPicPr>
          <p:cNvPr id="7" name="Content Placeholder 6"/>
          <p:cNvPicPr>
            <a:picLocks noGrp="1" noChangeAspect="1"/>
          </p:cNvPicPr>
          <p:nvPr>
            <p:ph idx="1"/>
          </p:nvPr>
        </p:nvPicPr>
        <p:blipFill>
          <a:blip r:embed="rId3"/>
          <a:stretch>
            <a:fillRect/>
          </a:stretch>
        </p:blipFill>
        <p:spPr>
          <a:xfrm>
            <a:off x="1451579" y="2016601"/>
            <a:ext cx="9603275" cy="279559"/>
          </a:xfrm>
          <a:prstGeom prst="rect">
            <a:avLst/>
          </a:prstGeom>
        </p:spPr>
      </p:pic>
      <p:pic>
        <p:nvPicPr>
          <p:cNvPr id="8" name="Picture 7"/>
          <p:cNvPicPr>
            <a:picLocks noChangeAspect="1"/>
          </p:cNvPicPr>
          <p:nvPr/>
        </p:nvPicPr>
        <p:blipFill>
          <a:blip r:embed="rId4"/>
          <a:stretch>
            <a:fillRect/>
          </a:stretch>
        </p:blipFill>
        <p:spPr>
          <a:xfrm>
            <a:off x="1451579" y="2459007"/>
            <a:ext cx="3648075" cy="3133725"/>
          </a:xfrm>
          <a:prstGeom prst="rect">
            <a:avLst/>
          </a:prstGeom>
        </p:spPr>
      </p:pic>
    </p:spTree>
    <p:extLst>
      <p:ext uri="{BB962C8B-B14F-4D97-AF65-F5344CB8AC3E}">
        <p14:creationId xmlns:p14="http://schemas.microsoft.com/office/powerpoint/2010/main" val="23621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a:t>
            </a:r>
          </a:p>
        </p:txBody>
      </p:sp>
      <p:sp>
        <p:nvSpPr>
          <p:cNvPr id="3" name="Content Placeholder 2"/>
          <p:cNvSpPr>
            <a:spLocks noGrp="1"/>
          </p:cNvSpPr>
          <p:nvPr>
            <p:ph idx="1"/>
          </p:nvPr>
        </p:nvSpPr>
        <p:spPr>
          <a:xfrm>
            <a:off x="1451579" y="2015732"/>
            <a:ext cx="9603275" cy="3843892"/>
          </a:xfrm>
        </p:spPr>
        <p:txBody>
          <a:bodyPr>
            <a:normAutofit fontScale="85000" lnSpcReduction="20000"/>
          </a:bodyPr>
          <a:lstStyle/>
          <a:p>
            <a:r>
              <a:rPr lang="en-US" dirty="0"/>
              <a:t>Servers process requests and return a result, then Clients do something with the results</a:t>
            </a:r>
          </a:p>
          <a:p>
            <a:r>
              <a:rPr lang="en-US" dirty="0"/>
              <a:t>Just like a server in a restaurant</a:t>
            </a:r>
          </a:p>
          <a:p>
            <a:pPr lvl="1"/>
            <a:r>
              <a:rPr lang="en-US" dirty="0"/>
              <a:t>You (the client) tell the server what you want (Request)</a:t>
            </a:r>
          </a:p>
          <a:p>
            <a:pPr lvl="1"/>
            <a:r>
              <a:rPr lang="en-US" dirty="0"/>
              <a:t>The server delivers it to you (Result), and then you do something with it.</a:t>
            </a:r>
          </a:p>
          <a:p>
            <a:r>
              <a:rPr lang="en-US" dirty="0"/>
              <a:t>This requires things to happen on both ends</a:t>
            </a:r>
          </a:p>
          <a:p>
            <a:pPr lvl="1"/>
            <a:r>
              <a:rPr lang="en-US" dirty="0"/>
              <a:t>In order to process your request, the server informs the cook of your order and the cook prepares the food from scratch and then the server delivers it to the client.</a:t>
            </a:r>
          </a:p>
          <a:p>
            <a:pPr lvl="1"/>
            <a:r>
              <a:rPr lang="en-US" dirty="0"/>
              <a:t>This happens behind the scene. The details are unknown and unimportant to the client. This is server-side processing.</a:t>
            </a:r>
          </a:p>
          <a:p>
            <a:pPr lvl="1"/>
            <a:r>
              <a:rPr lang="en-US" dirty="0"/>
              <a:t>Once the food is delivered, the client has to cut the steak, put salad dressing on the salad, and spoon it into his mouth. This is client-side processing.</a:t>
            </a:r>
          </a:p>
          <a:p>
            <a:r>
              <a:rPr lang="en-US" dirty="0"/>
              <a:t>The server and the cook handle multiple clients simultaneously.</a:t>
            </a:r>
          </a:p>
          <a:p>
            <a:endParaRPr lang="en-US" dirty="0"/>
          </a:p>
        </p:txBody>
      </p:sp>
    </p:spTree>
    <p:extLst>
      <p:ext uri="{BB962C8B-B14F-4D97-AF65-F5344CB8AC3E}">
        <p14:creationId xmlns:p14="http://schemas.microsoft.com/office/powerpoint/2010/main" val="282491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p:cTn id="36"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p:cTn id="50"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p:cTn id="5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
        <p:nvSpPr>
          <p:cNvPr id="3" name="Content Placeholder 2"/>
          <p:cNvSpPr>
            <a:spLocks noGrp="1"/>
          </p:cNvSpPr>
          <p:nvPr>
            <p:ph idx="1"/>
          </p:nvPr>
        </p:nvSpPr>
        <p:spPr/>
        <p:txBody>
          <a:bodyPr/>
          <a:lstStyle/>
          <a:p>
            <a:r>
              <a:rPr lang="en-US" dirty="0"/>
              <a:t>Load Leaflet</a:t>
            </a:r>
          </a:p>
          <a:p>
            <a:endParaRPr lang="en-US" dirty="0"/>
          </a:p>
          <a:p>
            <a:r>
              <a:rPr lang="en-US" dirty="0"/>
              <a:t>Load </a:t>
            </a:r>
            <a:r>
              <a:rPr lang="en-US" dirty="0" err="1"/>
              <a:t>Jquery</a:t>
            </a:r>
            <a:endParaRPr lang="en-US" dirty="0"/>
          </a:p>
          <a:p>
            <a:r>
              <a:rPr lang="en-US" dirty="0"/>
              <a:t>Initialize Map</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190750" y="2497454"/>
            <a:ext cx="8741410" cy="530225"/>
          </a:xfrm>
          <a:prstGeom prst="rect">
            <a:avLst/>
          </a:prstGeom>
        </p:spPr>
      </p:pic>
      <p:pic>
        <p:nvPicPr>
          <p:cNvPr id="5" name="Picture 4"/>
          <p:cNvPicPr>
            <a:picLocks noChangeAspect="1"/>
          </p:cNvPicPr>
          <p:nvPr/>
        </p:nvPicPr>
        <p:blipFill>
          <a:blip r:embed="rId4"/>
          <a:stretch>
            <a:fillRect/>
          </a:stretch>
        </p:blipFill>
        <p:spPr>
          <a:xfrm>
            <a:off x="2190750" y="3372754"/>
            <a:ext cx="7900681" cy="234046"/>
          </a:xfrm>
          <a:prstGeom prst="rect">
            <a:avLst/>
          </a:prstGeom>
        </p:spPr>
      </p:pic>
      <p:pic>
        <p:nvPicPr>
          <p:cNvPr id="7" name="Picture 6"/>
          <p:cNvPicPr>
            <a:picLocks noChangeAspect="1"/>
          </p:cNvPicPr>
          <p:nvPr/>
        </p:nvPicPr>
        <p:blipFill>
          <a:blip r:embed="rId5"/>
          <a:stretch>
            <a:fillRect/>
          </a:stretch>
        </p:blipFill>
        <p:spPr>
          <a:xfrm>
            <a:off x="2190750" y="3951874"/>
            <a:ext cx="7967949" cy="1371965"/>
          </a:xfrm>
          <a:prstGeom prst="rect">
            <a:avLst/>
          </a:prstGeom>
        </p:spPr>
      </p:pic>
    </p:spTree>
    <p:extLst>
      <p:ext uri="{BB962C8B-B14F-4D97-AF65-F5344CB8AC3E}">
        <p14:creationId xmlns:p14="http://schemas.microsoft.com/office/powerpoint/2010/main" val="210269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Add data</a:t>
            </a:r>
          </a:p>
        </p:txBody>
      </p:sp>
      <p:sp>
        <p:nvSpPr>
          <p:cNvPr id="6" name="Content Placeholder 5"/>
          <p:cNvSpPr>
            <a:spLocks noGrp="1"/>
          </p:cNvSpPr>
          <p:nvPr>
            <p:ph idx="1"/>
          </p:nvPr>
        </p:nvSpPr>
        <p:spPr/>
        <p:txBody>
          <a:bodyPr/>
          <a:lstStyle/>
          <a:p>
            <a:pPr>
              <a:spcBef>
                <a:spcPts val="0"/>
              </a:spcBef>
            </a:pPr>
            <a:r>
              <a:rPr lang="en-US" dirty="0"/>
              <a:t>Create a marker and add it to the map</a:t>
            </a:r>
          </a:p>
          <a:p>
            <a:pPr>
              <a:spcBef>
                <a:spcPts val="0"/>
              </a:spcBef>
            </a:pPr>
            <a:endParaRPr lang="en-US" dirty="0"/>
          </a:p>
          <a:p>
            <a:pPr>
              <a:spcBef>
                <a:spcPts val="0"/>
              </a:spcBef>
            </a:pPr>
            <a:r>
              <a:rPr lang="en-US" dirty="0"/>
              <a:t>Add a popup to the marker</a:t>
            </a:r>
          </a:p>
          <a:p>
            <a:pPr>
              <a:spcBef>
                <a:spcPts val="0"/>
              </a:spcBef>
            </a:pPr>
            <a:endParaRPr lang="en-US" dirty="0"/>
          </a:p>
          <a:p>
            <a:pPr>
              <a:spcBef>
                <a:spcPts val="0"/>
              </a:spcBef>
            </a:pPr>
            <a:r>
              <a:rPr lang="en-US" dirty="0"/>
              <a:t>Chaining</a:t>
            </a:r>
          </a:p>
          <a:p>
            <a:pPr>
              <a:spcBef>
                <a:spcPts val="0"/>
              </a:spcBef>
            </a:pPr>
            <a:endParaRPr lang="en-US" dirty="0"/>
          </a:p>
          <a:p>
            <a:pPr>
              <a:spcBef>
                <a:spcPts val="0"/>
              </a:spcBef>
            </a:pPr>
            <a:r>
              <a:rPr lang="en-US" dirty="0"/>
              <a:t>Pop-ups can include HTML and be complex</a:t>
            </a:r>
          </a:p>
          <a:p>
            <a:endParaRPr lang="en-US" dirty="0"/>
          </a:p>
          <a:p>
            <a:endParaRPr lang="en-US" dirty="0"/>
          </a:p>
        </p:txBody>
      </p:sp>
      <p:pic>
        <p:nvPicPr>
          <p:cNvPr id="8" name="Picture 7"/>
          <p:cNvPicPr>
            <a:picLocks noChangeAspect="1"/>
          </p:cNvPicPr>
          <p:nvPr/>
        </p:nvPicPr>
        <p:blipFill>
          <a:blip r:embed="rId3"/>
          <a:stretch>
            <a:fillRect/>
          </a:stretch>
        </p:blipFill>
        <p:spPr>
          <a:xfrm>
            <a:off x="2411411" y="3243632"/>
            <a:ext cx="3823743" cy="331470"/>
          </a:xfrm>
          <a:prstGeom prst="rect">
            <a:avLst/>
          </a:prstGeom>
        </p:spPr>
      </p:pic>
      <p:pic>
        <p:nvPicPr>
          <p:cNvPr id="9" name="Picture 8"/>
          <p:cNvPicPr>
            <a:picLocks noChangeAspect="1"/>
          </p:cNvPicPr>
          <p:nvPr/>
        </p:nvPicPr>
        <p:blipFill>
          <a:blip r:embed="rId4"/>
          <a:stretch>
            <a:fillRect/>
          </a:stretch>
        </p:blipFill>
        <p:spPr>
          <a:xfrm>
            <a:off x="2411411" y="4728320"/>
            <a:ext cx="6961274" cy="715645"/>
          </a:xfrm>
          <a:prstGeom prst="rect">
            <a:avLst/>
          </a:prstGeom>
        </p:spPr>
      </p:pic>
      <p:pic>
        <p:nvPicPr>
          <p:cNvPr id="11" name="Picture 10"/>
          <p:cNvPicPr>
            <a:picLocks noChangeAspect="1"/>
          </p:cNvPicPr>
          <p:nvPr/>
        </p:nvPicPr>
        <p:blipFill>
          <a:blip r:embed="rId5"/>
          <a:stretch>
            <a:fillRect/>
          </a:stretch>
        </p:blipFill>
        <p:spPr>
          <a:xfrm>
            <a:off x="2411411" y="3972861"/>
            <a:ext cx="9057599" cy="305841"/>
          </a:xfrm>
          <a:prstGeom prst="rect">
            <a:avLst/>
          </a:prstGeom>
        </p:spPr>
      </p:pic>
      <p:pic>
        <p:nvPicPr>
          <p:cNvPr id="3" name="Picture 2"/>
          <p:cNvPicPr>
            <a:picLocks noChangeAspect="1"/>
          </p:cNvPicPr>
          <p:nvPr/>
        </p:nvPicPr>
        <p:blipFill>
          <a:blip r:embed="rId6"/>
          <a:stretch>
            <a:fillRect/>
          </a:stretch>
        </p:blipFill>
        <p:spPr>
          <a:xfrm>
            <a:off x="2411411" y="2425260"/>
            <a:ext cx="6477756" cy="420613"/>
          </a:xfrm>
          <a:prstGeom prst="rect">
            <a:avLst/>
          </a:prstGeom>
        </p:spPr>
      </p:pic>
    </p:spTree>
    <p:extLst>
      <p:ext uri="{BB962C8B-B14F-4D97-AF65-F5344CB8AC3E}">
        <p14:creationId xmlns:p14="http://schemas.microsoft.com/office/powerpoint/2010/main" val="417180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ppt_x"/>
                                          </p:val>
                                        </p:tav>
                                        <p:tav tm="100000">
                                          <p:val>
                                            <p:strVal val="#ppt_x"/>
                                          </p:val>
                                        </p:tav>
                                      </p:tavLst>
                                    </p:anim>
                                    <p:anim calcmode="lin" valueType="num">
                                      <p:cBhvr additive="base">
                                        <p:cTn id="1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par>
                                <p:cTn id="26" presetID="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par>
                                <p:cTn id="35" presetID="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handle </a:t>
            </a:r>
            <a:r>
              <a:rPr lang="en-US" dirty="0" err="1"/>
              <a:t>dom</a:t>
            </a:r>
            <a:r>
              <a:rPr lang="en-US" dirty="0"/>
              <a:t> event</a:t>
            </a:r>
          </a:p>
        </p:txBody>
      </p:sp>
      <p:sp>
        <p:nvSpPr>
          <p:cNvPr id="3" name="Content Placeholder 2"/>
          <p:cNvSpPr>
            <a:spLocks noGrp="1"/>
          </p:cNvSpPr>
          <p:nvPr>
            <p:ph idx="1"/>
          </p:nvPr>
        </p:nvSpPr>
        <p:spPr/>
        <p:txBody>
          <a:bodyPr/>
          <a:lstStyle/>
          <a:p>
            <a:r>
              <a:rPr lang="en-US" dirty="0"/>
              <a:t>HTML</a:t>
            </a:r>
          </a:p>
          <a:p>
            <a:endParaRPr lang="en-US" dirty="0"/>
          </a:p>
          <a:p>
            <a:r>
              <a:rPr lang="en-US" dirty="0"/>
              <a:t>CSS</a:t>
            </a:r>
          </a:p>
          <a:p>
            <a:endParaRPr lang="en-US" dirty="0"/>
          </a:p>
          <a:p>
            <a:r>
              <a:rPr lang="en-US" dirty="0"/>
              <a:t>JavaScript</a:t>
            </a:r>
          </a:p>
          <a:p>
            <a:endParaRPr lang="en-US" dirty="0"/>
          </a:p>
        </p:txBody>
      </p:sp>
      <p:pic>
        <p:nvPicPr>
          <p:cNvPr id="5" name="Picture 4"/>
          <p:cNvPicPr>
            <a:picLocks noChangeAspect="1"/>
          </p:cNvPicPr>
          <p:nvPr/>
        </p:nvPicPr>
        <p:blipFill>
          <a:blip r:embed="rId3"/>
          <a:stretch>
            <a:fillRect/>
          </a:stretch>
        </p:blipFill>
        <p:spPr>
          <a:xfrm>
            <a:off x="2161857" y="3492662"/>
            <a:ext cx="8794316" cy="297018"/>
          </a:xfrm>
          <a:prstGeom prst="rect">
            <a:avLst/>
          </a:prstGeom>
        </p:spPr>
      </p:pic>
      <p:pic>
        <p:nvPicPr>
          <p:cNvPr id="6" name="Picture 5"/>
          <p:cNvPicPr>
            <a:picLocks noChangeAspect="1"/>
          </p:cNvPicPr>
          <p:nvPr/>
        </p:nvPicPr>
        <p:blipFill>
          <a:blip r:embed="rId4"/>
          <a:stretch>
            <a:fillRect/>
          </a:stretch>
        </p:blipFill>
        <p:spPr>
          <a:xfrm>
            <a:off x="2161857" y="2480435"/>
            <a:ext cx="5136469" cy="316903"/>
          </a:xfrm>
          <a:prstGeom prst="rect">
            <a:avLst/>
          </a:prstGeom>
        </p:spPr>
      </p:pic>
      <p:pic>
        <p:nvPicPr>
          <p:cNvPr id="7" name="Picture 6"/>
          <p:cNvPicPr>
            <a:picLocks noChangeAspect="1"/>
          </p:cNvPicPr>
          <p:nvPr/>
        </p:nvPicPr>
        <p:blipFill>
          <a:blip r:embed="rId5"/>
          <a:stretch>
            <a:fillRect/>
          </a:stretch>
        </p:blipFill>
        <p:spPr>
          <a:xfrm>
            <a:off x="2161856" y="4416360"/>
            <a:ext cx="5792321" cy="850249"/>
          </a:xfrm>
          <a:prstGeom prst="rect">
            <a:avLst/>
          </a:prstGeom>
        </p:spPr>
      </p:pic>
      <p:sp>
        <p:nvSpPr>
          <p:cNvPr id="4" name="TextBox 3"/>
          <p:cNvSpPr txBox="1"/>
          <p:nvPr/>
        </p:nvSpPr>
        <p:spPr>
          <a:xfrm>
            <a:off x="2015393" y="5381547"/>
            <a:ext cx="5938784" cy="400110"/>
          </a:xfrm>
          <a:prstGeom prst="rect">
            <a:avLst/>
          </a:prstGeom>
          <a:noFill/>
        </p:spPr>
        <p:txBody>
          <a:bodyPr wrap="square" rtlCol="0">
            <a:spAutoFit/>
          </a:bodyPr>
          <a:lstStyle/>
          <a:p>
            <a:r>
              <a:rPr lang="en-US" sz="2000" dirty="0"/>
              <a:t>$(“</a:t>
            </a:r>
            <a:r>
              <a:rPr lang="en-US" sz="2000" dirty="0" err="1"/>
              <a:t>zoomToZocalo</a:t>
            </a:r>
            <a:r>
              <a:rPr lang="en-US" sz="2000" dirty="0"/>
              <a:t>”).on(“click”, function(){</a:t>
            </a:r>
          </a:p>
        </p:txBody>
      </p:sp>
    </p:spTree>
    <p:extLst>
      <p:ext uri="{BB962C8B-B14F-4D97-AF65-F5344CB8AC3E}">
        <p14:creationId xmlns:p14="http://schemas.microsoft.com/office/powerpoint/2010/main" val="233480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handle map event</a:t>
            </a:r>
          </a:p>
        </p:txBody>
      </p:sp>
      <p:sp>
        <p:nvSpPr>
          <p:cNvPr id="3" name="Content Placeholder 2"/>
          <p:cNvSpPr>
            <a:spLocks noGrp="1"/>
          </p:cNvSpPr>
          <p:nvPr>
            <p:ph idx="1"/>
          </p:nvPr>
        </p:nvSpPr>
        <p:spPr/>
        <p:txBody>
          <a:bodyPr/>
          <a:lstStyle/>
          <a:p>
            <a:r>
              <a:rPr lang="en-US" dirty="0"/>
              <a:t>Choose an event to respond to</a:t>
            </a:r>
          </a:p>
          <a:p>
            <a:r>
              <a:rPr lang="en-US" dirty="0"/>
              <a:t>Write an event handler</a:t>
            </a:r>
          </a:p>
          <a:p>
            <a:endParaRPr lang="en-US" dirty="0"/>
          </a:p>
        </p:txBody>
      </p:sp>
      <p:pic>
        <p:nvPicPr>
          <p:cNvPr id="4" name="Picture 3"/>
          <p:cNvPicPr>
            <a:picLocks noChangeAspect="1"/>
          </p:cNvPicPr>
          <p:nvPr/>
        </p:nvPicPr>
        <p:blipFill>
          <a:blip r:embed="rId3"/>
          <a:stretch>
            <a:fillRect/>
          </a:stretch>
        </p:blipFill>
        <p:spPr>
          <a:xfrm>
            <a:off x="1451579" y="3162617"/>
            <a:ext cx="8385622" cy="1460183"/>
          </a:xfrm>
          <a:prstGeom prst="rect">
            <a:avLst/>
          </a:prstGeom>
        </p:spPr>
      </p:pic>
    </p:spTree>
    <p:extLst>
      <p:ext uri="{BB962C8B-B14F-4D97-AF65-F5344CB8AC3E}">
        <p14:creationId xmlns:p14="http://schemas.microsoft.com/office/powerpoint/2010/main" val="308527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add external data</a:t>
            </a:r>
          </a:p>
        </p:txBody>
      </p:sp>
      <p:sp>
        <p:nvSpPr>
          <p:cNvPr id="3" name="Content Placeholder 2"/>
          <p:cNvSpPr>
            <a:spLocks noGrp="1"/>
          </p:cNvSpPr>
          <p:nvPr>
            <p:ph idx="1"/>
          </p:nvPr>
        </p:nvSpPr>
        <p:spPr/>
        <p:txBody>
          <a:bodyPr/>
          <a:lstStyle/>
          <a:p>
            <a:pPr>
              <a:spcBef>
                <a:spcPts val="600"/>
              </a:spcBef>
            </a:pPr>
            <a:r>
              <a:rPr lang="en-US" dirty="0"/>
              <a:t>Add Leaflet.ajax.js plug-in to map document</a:t>
            </a:r>
          </a:p>
          <a:p>
            <a:pPr>
              <a:spcBef>
                <a:spcPts val="600"/>
              </a:spcBef>
            </a:pPr>
            <a:endParaRPr lang="en-US" dirty="0"/>
          </a:p>
          <a:p>
            <a:pPr>
              <a:spcBef>
                <a:spcPts val="600"/>
              </a:spcBef>
            </a:pPr>
            <a:r>
              <a:rPr lang="en-US" dirty="0"/>
              <a:t>Add the JavaScript code to read the ajax file and add it to the map.</a:t>
            </a:r>
          </a:p>
          <a:p>
            <a:pPr>
              <a:spcBef>
                <a:spcPts val="600"/>
              </a:spcBef>
            </a:pPr>
            <a:endParaRPr lang="en-US" dirty="0"/>
          </a:p>
          <a:p>
            <a:pPr>
              <a:spcBef>
                <a:spcPts val="600"/>
              </a:spcBef>
            </a:pPr>
            <a:r>
              <a:rPr lang="en-US" dirty="0"/>
              <a:t>Add a </a:t>
            </a:r>
            <a:r>
              <a:rPr lang="en-US" dirty="0" err="1"/>
              <a:t>pointToLayer</a:t>
            </a:r>
            <a:r>
              <a:rPr lang="en-US" dirty="0"/>
              <a:t> option that creates the popup for each attraction</a:t>
            </a:r>
          </a:p>
          <a:p>
            <a:endParaRPr lang="en-US" dirty="0"/>
          </a:p>
        </p:txBody>
      </p:sp>
      <p:pic>
        <p:nvPicPr>
          <p:cNvPr id="5" name="Picture 4"/>
          <p:cNvPicPr>
            <a:picLocks noChangeAspect="1"/>
          </p:cNvPicPr>
          <p:nvPr/>
        </p:nvPicPr>
        <p:blipFill>
          <a:blip r:embed="rId3"/>
          <a:stretch>
            <a:fillRect/>
          </a:stretch>
        </p:blipFill>
        <p:spPr>
          <a:xfrm>
            <a:off x="1956941" y="3417807"/>
            <a:ext cx="8592550" cy="377418"/>
          </a:xfrm>
          <a:prstGeom prst="rect">
            <a:avLst/>
          </a:prstGeom>
        </p:spPr>
      </p:pic>
      <p:pic>
        <p:nvPicPr>
          <p:cNvPr id="6" name="Picture 5"/>
          <p:cNvPicPr>
            <a:picLocks noChangeAspect="1"/>
          </p:cNvPicPr>
          <p:nvPr/>
        </p:nvPicPr>
        <p:blipFill>
          <a:blip r:embed="rId4"/>
          <a:stretch>
            <a:fillRect/>
          </a:stretch>
        </p:blipFill>
        <p:spPr>
          <a:xfrm>
            <a:off x="1990060" y="2508140"/>
            <a:ext cx="6282404" cy="323557"/>
          </a:xfrm>
          <a:prstGeom prst="rect">
            <a:avLst/>
          </a:prstGeom>
        </p:spPr>
      </p:pic>
      <p:pic>
        <p:nvPicPr>
          <p:cNvPr id="8" name="Picture 7"/>
          <p:cNvPicPr>
            <a:picLocks noChangeAspect="1"/>
          </p:cNvPicPr>
          <p:nvPr/>
        </p:nvPicPr>
        <p:blipFill>
          <a:blip r:embed="rId5"/>
          <a:stretch>
            <a:fillRect/>
          </a:stretch>
        </p:blipFill>
        <p:spPr>
          <a:xfrm>
            <a:off x="1956941" y="4312992"/>
            <a:ext cx="9048750" cy="2085975"/>
          </a:xfrm>
          <a:prstGeom prst="rect">
            <a:avLst/>
          </a:prstGeom>
        </p:spPr>
      </p:pic>
    </p:spTree>
    <p:extLst>
      <p:ext uri="{BB962C8B-B14F-4D97-AF65-F5344CB8AC3E}">
        <p14:creationId xmlns:p14="http://schemas.microsoft.com/office/powerpoint/2010/main" val="92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8676" y="371475"/>
            <a:ext cx="9901238" cy="4893647"/>
          </a:xfrm>
          <a:prstGeom prst="rect">
            <a:avLst/>
          </a:prstGeom>
        </p:spPr>
        <p:txBody>
          <a:bodyPr wrap="square">
            <a:spAutoFit/>
          </a:bodyPr>
          <a:lstStyle/>
          <a:p>
            <a:r>
              <a:rPr lang="en-US" sz="2400" dirty="0"/>
              <a:t>{ 	</a:t>
            </a:r>
          </a:p>
          <a:p>
            <a:r>
              <a:rPr lang="en-US" sz="2400" dirty="0"/>
              <a:t>	</a:t>
            </a:r>
            <a:r>
              <a:rPr lang="en-US" sz="2400" dirty="0">
                <a:solidFill>
                  <a:srgbClr val="FF0000"/>
                </a:solidFill>
              </a:rPr>
              <a:t>"type"</a:t>
            </a:r>
            <a:r>
              <a:rPr lang="en-US" sz="2400" dirty="0"/>
              <a:t>: "Feature", </a:t>
            </a:r>
          </a:p>
          <a:p>
            <a:r>
              <a:rPr lang="en-US" sz="2400" dirty="0"/>
              <a:t>  	</a:t>
            </a:r>
            <a:r>
              <a:rPr lang="en-US" sz="2400" dirty="0">
                <a:solidFill>
                  <a:srgbClr val="FF0000"/>
                </a:solidFill>
              </a:rPr>
              <a:t>"properties"</a:t>
            </a:r>
            <a:r>
              <a:rPr lang="en-US" sz="2400" dirty="0"/>
              <a:t>: { </a:t>
            </a:r>
          </a:p>
          <a:p>
            <a:r>
              <a:rPr lang="en-US" sz="2400" dirty="0"/>
              <a:t>		</a:t>
            </a:r>
            <a:r>
              <a:rPr lang="en-US" sz="2400" dirty="0">
                <a:solidFill>
                  <a:schemeClr val="accent3">
                    <a:lumMod val="50000"/>
                  </a:schemeClr>
                </a:solidFill>
              </a:rPr>
              <a:t>"id"</a:t>
            </a:r>
            <a:r>
              <a:rPr lang="en-US" sz="2400" dirty="0"/>
              <a:t>: 3, </a:t>
            </a:r>
          </a:p>
          <a:p>
            <a:r>
              <a:rPr lang="en-US" sz="2400" dirty="0"/>
              <a:t>		</a:t>
            </a:r>
            <a:r>
              <a:rPr lang="en-US" sz="2400" dirty="0">
                <a:solidFill>
                  <a:schemeClr val="accent3">
                    <a:lumMod val="50000"/>
                  </a:schemeClr>
                </a:solidFill>
              </a:rPr>
              <a:t>"name"</a:t>
            </a:r>
            <a:r>
              <a:rPr lang="en-US" sz="2400" dirty="0"/>
              <a:t>: "Chapultepec Park", </a:t>
            </a:r>
          </a:p>
          <a:p>
            <a:r>
              <a:rPr lang="en-US" sz="2400" dirty="0"/>
              <a:t>		</a:t>
            </a:r>
            <a:r>
              <a:rPr lang="en-US" sz="2400" dirty="0">
                <a:solidFill>
                  <a:schemeClr val="accent3">
                    <a:lumMod val="50000"/>
                  </a:schemeClr>
                </a:solidFill>
              </a:rPr>
              <a:t>"image"</a:t>
            </a:r>
            <a:r>
              <a:rPr lang="en-US" sz="2400" dirty="0"/>
              <a:t>: "chapultepec.jpg", </a:t>
            </a:r>
          </a:p>
          <a:p>
            <a:r>
              <a:rPr lang="en-US" sz="2400" dirty="0"/>
              <a:t>		</a:t>
            </a:r>
            <a:r>
              <a:rPr lang="en-US" sz="2400" dirty="0">
                <a:solidFill>
                  <a:schemeClr val="accent3">
                    <a:lumMod val="50000"/>
                  </a:schemeClr>
                </a:solidFill>
              </a:rPr>
              <a:t>"web"</a:t>
            </a:r>
            <a:r>
              <a:rPr lang="en-US" sz="2400" dirty="0"/>
              <a:t>: "https://en.wikipedia.org/wiki/Chapultepec" </a:t>
            </a:r>
          </a:p>
          <a:p>
            <a:r>
              <a:rPr lang="en-US" sz="2400" dirty="0"/>
              <a:t>		}, </a:t>
            </a:r>
          </a:p>
          <a:p>
            <a:r>
              <a:rPr lang="en-US" sz="2400" dirty="0"/>
              <a:t>	</a:t>
            </a:r>
            <a:r>
              <a:rPr lang="en-US" sz="2400" dirty="0">
                <a:solidFill>
                  <a:srgbClr val="FF0000"/>
                </a:solidFill>
              </a:rPr>
              <a:t>"geometry"</a:t>
            </a:r>
            <a:r>
              <a:rPr lang="en-US" sz="2400" dirty="0"/>
              <a:t>: {</a:t>
            </a:r>
          </a:p>
          <a:p>
            <a:r>
              <a:rPr lang="en-US" sz="2400" dirty="0"/>
              <a:t>		 </a:t>
            </a:r>
            <a:r>
              <a:rPr lang="en-US" sz="2400" dirty="0">
                <a:solidFill>
                  <a:schemeClr val="accent3">
                    <a:lumMod val="50000"/>
                  </a:schemeClr>
                </a:solidFill>
              </a:rPr>
              <a:t>"type"</a:t>
            </a:r>
            <a:r>
              <a:rPr lang="en-US" sz="2400" dirty="0"/>
              <a:t>: "Point", </a:t>
            </a:r>
          </a:p>
          <a:p>
            <a:r>
              <a:rPr lang="en-US" sz="2400" dirty="0"/>
              <a:t>		</a:t>
            </a:r>
            <a:r>
              <a:rPr lang="en-US" sz="2400" dirty="0">
                <a:solidFill>
                  <a:schemeClr val="accent3">
                    <a:lumMod val="50000"/>
                  </a:schemeClr>
                </a:solidFill>
              </a:rPr>
              <a:t>"coordinates"</a:t>
            </a:r>
            <a:r>
              <a:rPr lang="en-US" sz="2400" dirty="0"/>
              <a:t>: [ -99.18654, 19.41933 ] </a:t>
            </a:r>
          </a:p>
          <a:p>
            <a:r>
              <a:rPr lang="en-US" sz="2400" dirty="0"/>
              <a:t>		} </a:t>
            </a:r>
          </a:p>
          <a:p>
            <a:r>
              <a:rPr lang="en-US" sz="2400" dirty="0"/>
              <a:t>}</a:t>
            </a:r>
          </a:p>
        </p:txBody>
      </p:sp>
    </p:spTree>
    <p:extLst>
      <p:ext uri="{BB962C8B-B14F-4D97-AF65-F5344CB8AC3E}">
        <p14:creationId xmlns:p14="http://schemas.microsoft.com/office/powerpoint/2010/main" val="186083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add external data</a:t>
            </a:r>
          </a:p>
        </p:txBody>
      </p:sp>
      <p:sp>
        <p:nvSpPr>
          <p:cNvPr id="3" name="Content Placeholder 2"/>
          <p:cNvSpPr>
            <a:spLocks noGrp="1"/>
          </p:cNvSpPr>
          <p:nvPr>
            <p:ph idx="1"/>
          </p:nvPr>
        </p:nvSpPr>
        <p:spPr/>
        <p:txBody>
          <a:bodyPr/>
          <a:lstStyle/>
          <a:p>
            <a:pPr>
              <a:spcBef>
                <a:spcPts val="600"/>
              </a:spcBef>
            </a:pPr>
            <a:r>
              <a:rPr lang="en-US" dirty="0"/>
              <a:t>Add Leaflet.ajax.js plug-in to map document</a:t>
            </a:r>
          </a:p>
          <a:p>
            <a:pPr>
              <a:spcBef>
                <a:spcPts val="600"/>
              </a:spcBef>
            </a:pPr>
            <a:endParaRPr lang="en-US" dirty="0"/>
          </a:p>
          <a:p>
            <a:pPr>
              <a:spcBef>
                <a:spcPts val="600"/>
              </a:spcBef>
            </a:pPr>
            <a:r>
              <a:rPr lang="en-US" dirty="0"/>
              <a:t>Add the JavaScript code to read the ajax file and add it to the map.</a:t>
            </a:r>
          </a:p>
          <a:p>
            <a:pPr>
              <a:spcBef>
                <a:spcPts val="600"/>
              </a:spcBef>
            </a:pPr>
            <a:endParaRPr lang="en-US" dirty="0"/>
          </a:p>
          <a:p>
            <a:pPr>
              <a:spcBef>
                <a:spcPts val="600"/>
              </a:spcBef>
            </a:pPr>
            <a:r>
              <a:rPr lang="en-US" dirty="0"/>
              <a:t>Add a </a:t>
            </a:r>
            <a:r>
              <a:rPr lang="en-US" dirty="0" err="1"/>
              <a:t>pointToLayer</a:t>
            </a:r>
            <a:r>
              <a:rPr lang="en-US" dirty="0"/>
              <a:t> option that creates the popup for each attraction</a:t>
            </a:r>
          </a:p>
          <a:p>
            <a:endParaRPr lang="en-US" dirty="0"/>
          </a:p>
        </p:txBody>
      </p:sp>
      <p:pic>
        <p:nvPicPr>
          <p:cNvPr id="5" name="Picture 4"/>
          <p:cNvPicPr>
            <a:picLocks noChangeAspect="1"/>
          </p:cNvPicPr>
          <p:nvPr/>
        </p:nvPicPr>
        <p:blipFill>
          <a:blip r:embed="rId3"/>
          <a:stretch>
            <a:fillRect/>
          </a:stretch>
        </p:blipFill>
        <p:spPr>
          <a:xfrm>
            <a:off x="1956941" y="3417807"/>
            <a:ext cx="8592550" cy="377418"/>
          </a:xfrm>
          <a:prstGeom prst="rect">
            <a:avLst/>
          </a:prstGeom>
        </p:spPr>
      </p:pic>
      <p:pic>
        <p:nvPicPr>
          <p:cNvPr id="6" name="Picture 5"/>
          <p:cNvPicPr>
            <a:picLocks noChangeAspect="1"/>
          </p:cNvPicPr>
          <p:nvPr/>
        </p:nvPicPr>
        <p:blipFill>
          <a:blip r:embed="rId4"/>
          <a:stretch>
            <a:fillRect/>
          </a:stretch>
        </p:blipFill>
        <p:spPr>
          <a:xfrm>
            <a:off x="1990060" y="2508140"/>
            <a:ext cx="6282404" cy="323557"/>
          </a:xfrm>
          <a:prstGeom prst="rect">
            <a:avLst/>
          </a:prstGeom>
        </p:spPr>
      </p:pic>
      <p:pic>
        <p:nvPicPr>
          <p:cNvPr id="4" name="Picture 3"/>
          <p:cNvPicPr>
            <a:picLocks noChangeAspect="1"/>
          </p:cNvPicPr>
          <p:nvPr/>
        </p:nvPicPr>
        <p:blipFill>
          <a:blip r:embed="rId5"/>
          <a:stretch>
            <a:fillRect/>
          </a:stretch>
        </p:blipFill>
        <p:spPr>
          <a:xfrm>
            <a:off x="1956941" y="4406993"/>
            <a:ext cx="9048750" cy="2085975"/>
          </a:xfrm>
          <a:prstGeom prst="rect">
            <a:avLst/>
          </a:prstGeom>
        </p:spPr>
      </p:pic>
    </p:spTree>
    <p:extLst>
      <p:ext uri="{BB962C8B-B14F-4D97-AF65-F5344CB8AC3E}">
        <p14:creationId xmlns:p14="http://schemas.microsoft.com/office/powerpoint/2010/main" val="212374110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257478" y="4518469"/>
            <a:ext cx="5133975" cy="790575"/>
          </a:xfrm>
          <a:prstGeom prst="rect">
            <a:avLst/>
          </a:prstGeom>
        </p:spPr>
      </p:pic>
      <p:sp>
        <p:nvSpPr>
          <p:cNvPr id="2" name="Title 1"/>
          <p:cNvSpPr>
            <a:spLocks noGrp="1"/>
          </p:cNvSpPr>
          <p:nvPr>
            <p:ph type="title"/>
          </p:nvPr>
        </p:nvSpPr>
        <p:spPr/>
        <p:txBody>
          <a:bodyPr/>
          <a:lstStyle/>
          <a:p>
            <a:r>
              <a:rPr lang="en-US" dirty="0" err="1"/>
              <a:t>Javascript</a:t>
            </a:r>
            <a:r>
              <a:rPr lang="en-US" dirty="0"/>
              <a:t> – build html from </a:t>
            </a:r>
            <a:r>
              <a:rPr lang="en-US" dirty="0" err="1"/>
              <a:t>geojson</a:t>
            </a:r>
            <a:endParaRPr lang="en-US" dirty="0"/>
          </a:p>
        </p:txBody>
      </p:sp>
      <p:sp>
        <p:nvSpPr>
          <p:cNvPr id="3" name="Content Placeholder 2"/>
          <p:cNvSpPr>
            <a:spLocks noGrp="1"/>
          </p:cNvSpPr>
          <p:nvPr>
            <p:ph idx="1"/>
          </p:nvPr>
        </p:nvSpPr>
        <p:spPr/>
        <p:txBody>
          <a:bodyPr/>
          <a:lstStyle/>
          <a:p>
            <a:r>
              <a:rPr lang="en-US" dirty="0"/>
              <a:t>Add buttons for each feature</a:t>
            </a:r>
          </a:p>
          <a:p>
            <a:endParaRPr lang="en-US" dirty="0"/>
          </a:p>
          <a:p>
            <a:endParaRPr lang="en-US" dirty="0"/>
          </a:p>
          <a:p>
            <a:endParaRPr lang="en-US" dirty="0"/>
          </a:p>
          <a:p>
            <a:r>
              <a:rPr lang="en-US" dirty="0"/>
              <a:t>Add event handlers for each button</a:t>
            </a:r>
          </a:p>
        </p:txBody>
      </p:sp>
      <p:pic>
        <p:nvPicPr>
          <p:cNvPr id="8" name="Picture 7"/>
          <p:cNvPicPr>
            <a:picLocks noChangeAspect="1"/>
          </p:cNvPicPr>
          <p:nvPr/>
        </p:nvPicPr>
        <p:blipFill>
          <a:blip r:embed="rId4"/>
          <a:stretch>
            <a:fillRect/>
          </a:stretch>
        </p:blipFill>
        <p:spPr>
          <a:xfrm>
            <a:off x="2257478" y="4483641"/>
            <a:ext cx="7991475" cy="800100"/>
          </a:xfrm>
          <a:prstGeom prst="rect">
            <a:avLst/>
          </a:prstGeom>
        </p:spPr>
      </p:pic>
      <p:pic>
        <p:nvPicPr>
          <p:cNvPr id="9" name="Picture 8"/>
          <p:cNvPicPr>
            <a:picLocks noChangeAspect="1"/>
          </p:cNvPicPr>
          <p:nvPr/>
        </p:nvPicPr>
        <p:blipFill>
          <a:blip r:embed="rId5"/>
          <a:stretch>
            <a:fillRect/>
          </a:stretch>
        </p:blipFill>
        <p:spPr>
          <a:xfrm>
            <a:off x="2257478" y="2624816"/>
            <a:ext cx="8220075" cy="285750"/>
          </a:xfrm>
          <a:prstGeom prst="rect">
            <a:avLst/>
          </a:prstGeom>
        </p:spPr>
      </p:pic>
      <p:pic>
        <p:nvPicPr>
          <p:cNvPr id="4" name="Picture 3"/>
          <p:cNvPicPr>
            <a:picLocks noChangeAspect="1"/>
          </p:cNvPicPr>
          <p:nvPr/>
        </p:nvPicPr>
        <p:blipFill>
          <a:blip r:embed="rId6"/>
          <a:stretch>
            <a:fillRect/>
          </a:stretch>
        </p:blipFill>
        <p:spPr>
          <a:xfrm>
            <a:off x="2257478" y="2544167"/>
            <a:ext cx="8991600" cy="1438275"/>
          </a:xfrm>
          <a:prstGeom prst="rect">
            <a:avLst/>
          </a:prstGeom>
        </p:spPr>
      </p:pic>
    </p:spTree>
    <p:extLst>
      <p:ext uri="{BB962C8B-B14F-4D97-AF65-F5344CB8AC3E}">
        <p14:creationId xmlns:p14="http://schemas.microsoft.com/office/powerpoint/2010/main" val="178978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r>
              <a:rPr lang="en-US" dirty="0"/>
              <a:t> - analysis</a:t>
            </a:r>
          </a:p>
        </p:txBody>
      </p:sp>
      <p:sp>
        <p:nvSpPr>
          <p:cNvPr id="3" name="Content Placeholder 2"/>
          <p:cNvSpPr>
            <a:spLocks noGrp="1"/>
          </p:cNvSpPr>
          <p:nvPr>
            <p:ph idx="1"/>
          </p:nvPr>
        </p:nvSpPr>
        <p:spPr/>
        <p:txBody>
          <a:bodyPr/>
          <a:lstStyle/>
          <a:p>
            <a:r>
              <a:rPr lang="en-US" dirty="0"/>
              <a:t>Turf.js – Client side geospatial analysis</a:t>
            </a:r>
          </a:p>
          <a:p>
            <a:r>
              <a:rPr lang="en-US" dirty="0"/>
              <a:t>HTML</a:t>
            </a:r>
          </a:p>
          <a:p>
            <a:r>
              <a:rPr lang="en-US" dirty="0"/>
              <a:t>JavaScript</a:t>
            </a:r>
          </a:p>
          <a:p>
            <a:pPr lvl="1"/>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2507932" y="2410460"/>
            <a:ext cx="3152775" cy="228600"/>
          </a:xfrm>
          <a:prstGeom prst="rect">
            <a:avLst/>
          </a:prstGeom>
        </p:spPr>
      </p:pic>
      <p:pic>
        <p:nvPicPr>
          <p:cNvPr id="5" name="Picture 4"/>
          <p:cNvPicPr>
            <a:picLocks noChangeAspect="1"/>
          </p:cNvPicPr>
          <p:nvPr/>
        </p:nvPicPr>
        <p:blipFill>
          <a:blip r:embed="rId4"/>
          <a:stretch>
            <a:fillRect/>
          </a:stretch>
        </p:blipFill>
        <p:spPr>
          <a:xfrm>
            <a:off x="2512694" y="2919488"/>
            <a:ext cx="6296025" cy="228600"/>
          </a:xfrm>
          <a:prstGeom prst="rect">
            <a:avLst/>
          </a:prstGeom>
        </p:spPr>
      </p:pic>
      <p:grpSp>
        <p:nvGrpSpPr>
          <p:cNvPr id="10" name="Group 9"/>
          <p:cNvGrpSpPr/>
          <p:nvPr/>
        </p:nvGrpSpPr>
        <p:grpSpPr>
          <a:xfrm>
            <a:off x="2502436" y="3467251"/>
            <a:ext cx="8890555" cy="2488237"/>
            <a:chOff x="2507932" y="3512512"/>
            <a:chExt cx="8890555" cy="2488237"/>
          </a:xfrm>
        </p:grpSpPr>
        <p:pic>
          <p:nvPicPr>
            <p:cNvPr id="8" name="Picture 7"/>
            <p:cNvPicPr>
              <a:picLocks noChangeAspect="1"/>
            </p:cNvPicPr>
            <p:nvPr/>
          </p:nvPicPr>
          <p:blipFill>
            <a:blip r:embed="rId5"/>
            <a:stretch>
              <a:fillRect/>
            </a:stretch>
          </p:blipFill>
          <p:spPr>
            <a:xfrm>
              <a:off x="2507932" y="3512512"/>
              <a:ext cx="8890555" cy="2488237"/>
            </a:xfrm>
            <a:prstGeom prst="rect">
              <a:avLst/>
            </a:prstGeom>
          </p:spPr>
        </p:pic>
        <p:sp>
          <p:nvSpPr>
            <p:cNvPr id="7" name="Rectangle 6"/>
            <p:cNvSpPr/>
            <p:nvPr/>
          </p:nvSpPr>
          <p:spPr>
            <a:xfrm>
              <a:off x="3429000" y="4229100"/>
              <a:ext cx="7800975" cy="40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14700" y="5072063"/>
              <a:ext cx="3743325" cy="20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5"/>
          <a:stretch>
            <a:fillRect/>
          </a:stretch>
        </p:blipFill>
        <p:spPr>
          <a:xfrm>
            <a:off x="2502435" y="3517466"/>
            <a:ext cx="8890555" cy="2488237"/>
          </a:xfrm>
          <a:prstGeom prst="rect">
            <a:avLst/>
          </a:prstGeom>
        </p:spPr>
      </p:pic>
    </p:spTree>
    <p:extLst>
      <p:ext uri="{BB962C8B-B14F-4D97-AF65-F5344CB8AC3E}">
        <p14:creationId xmlns:p14="http://schemas.microsoft.com/office/powerpoint/2010/main" val="257455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1000"/>
                                        <p:tgtEl>
                                          <p:spTgt spid="10"/>
                                        </p:tgtEl>
                                      </p:cBhvr>
                                    </p:animEffect>
                                    <p:anim calcmode="lin" valueType="num">
                                      <p:cBhvr>
                                        <p:cTn id="31" dur="1000" fill="hold"/>
                                        <p:tgtEl>
                                          <p:spTgt spid="10"/>
                                        </p:tgtEl>
                                        <p:attrNameLst>
                                          <p:attrName>ppt_x</p:attrName>
                                        </p:attrNameLst>
                                      </p:cBhvr>
                                      <p:tavLst>
                                        <p:tav tm="0">
                                          <p:val>
                                            <p:strVal val="#ppt_x"/>
                                          </p:val>
                                        </p:tav>
                                        <p:tav tm="100000">
                                          <p:val>
                                            <p:strVal val="#ppt_x"/>
                                          </p:val>
                                        </p:tav>
                                      </p:tavLst>
                                    </p:anim>
                                    <p:anim calcmode="lin" valueType="num">
                                      <p:cBhvr>
                                        <p:cTn id="3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QGIS</a:t>
            </a:r>
          </a:p>
        </p:txBody>
      </p:sp>
      <p:sp>
        <p:nvSpPr>
          <p:cNvPr id="3" name="Content Placeholder 2"/>
          <p:cNvSpPr>
            <a:spLocks noGrp="1"/>
          </p:cNvSpPr>
          <p:nvPr>
            <p:ph idx="1"/>
          </p:nvPr>
        </p:nvSpPr>
        <p:spPr/>
        <p:txBody>
          <a:bodyPr/>
          <a:lstStyle/>
          <a:p>
            <a:r>
              <a:rPr lang="en-US" dirty="0"/>
              <a:t>Open Source Desktop GIS</a:t>
            </a:r>
          </a:p>
          <a:p>
            <a:pPr lvl="1"/>
            <a:r>
              <a:rPr lang="en-US" dirty="0"/>
              <a:t>Equivalent of ArcGIS Desktop in the ESRI suite</a:t>
            </a:r>
          </a:p>
          <a:p>
            <a:r>
              <a:rPr lang="en-US" dirty="0"/>
              <a:t>Advantages</a:t>
            </a:r>
          </a:p>
          <a:p>
            <a:pPr lvl="1"/>
            <a:r>
              <a:rPr lang="en-US" dirty="0"/>
              <a:t>Free</a:t>
            </a:r>
          </a:p>
          <a:p>
            <a:pPr lvl="1"/>
            <a:r>
              <a:rPr lang="en-US" dirty="0"/>
              <a:t>Raster manipulation without Spatial Analyst</a:t>
            </a:r>
          </a:p>
          <a:p>
            <a:pPr lvl="1"/>
            <a:r>
              <a:rPr lang="en-US" dirty="0"/>
              <a:t>Includes functionality only available in </a:t>
            </a:r>
            <a:r>
              <a:rPr lang="en-US" dirty="0" err="1"/>
              <a:t>ArcEditor</a:t>
            </a:r>
            <a:r>
              <a:rPr lang="en-US" dirty="0"/>
              <a:t> or </a:t>
            </a:r>
            <a:r>
              <a:rPr lang="en-US" dirty="0" err="1"/>
              <a:t>ArcInfo</a:t>
            </a:r>
            <a:endParaRPr lang="en-US" dirty="0"/>
          </a:p>
          <a:p>
            <a:pPr lvl="1"/>
            <a:r>
              <a:rPr lang="en-US" dirty="0"/>
              <a:t>Multi-user capable out of the box with </a:t>
            </a:r>
            <a:r>
              <a:rPr lang="en-US" dirty="0" err="1"/>
              <a:t>PostGIS</a:t>
            </a:r>
            <a:endParaRPr lang="en-US" dirty="0"/>
          </a:p>
          <a:p>
            <a:pPr lvl="1"/>
            <a:r>
              <a:rPr lang="en-US" dirty="0"/>
              <a:t>Wide range of data formats and easily converts between them</a:t>
            </a:r>
          </a:p>
          <a:p>
            <a:pPr lvl="1"/>
            <a:endParaRPr lang="en-US" dirty="0"/>
          </a:p>
        </p:txBody>
      </p:sp>
    </p:spTree>
    <p:extLst>
      <p:ext uri="{BB962C8B-B14F-4D97-AF65-F5344CB8AC3E}">
        <p14:creationId xmlns:p14="http://schemas.microsoft.com/office/powerpoint/2010/main" val="176179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a:t>
            </a:r>
          </a:p>
        </p:txBody>
      </p:sp>
      <p:sp>
        <p:nvSpPr>
          <p:cNvPr id="4" name="Rectangle 3"/>
          <p:cNvSpPr/>
          <p:nvPr/>
        </p:nvSpPr>
        <p:spPr>
          <a:xfrm>
            <a:off x="2362479" y="1978270"/>
            <a:ext cx="1989667" cy="63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Client (HTML, CSS, JavaScript)</a:t>
            </a:r>
          </a:p>
        </p:txBody>
      </p:sp>
      <p:sp>
        <p:nvSpPr>
          <p:cNvPr id="5" name="Rectangle 4"/>
          <p:cNvSpPr/>
          <p:nvPr/>
        </p:nvSpPr>
        <p:spPr>
          <a:xfrm>
            <a:off x="7007208" y="4967130"/>
            <a:ext cx="2827242" cy="89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 (PostgreSQL, </a:t>
            </a:r>
            <a:r>
              <a:rPr lang="en-US" dirty="0" err="1">
                <a:ln w="0"/>
                <a:solidFill>
                  <a:schemeClr val="tx1"/>
                </a:solidFill>
                <a:effectLst>
                  <a:outerShdw blurRad="38100" dist="19050" dir="2700000" algn="tl" rotWithShape="0">
                    <a:schemeClr val="dk1">
                      <a:alpha val="40000"/>
                    </a:schemeClr>
                  </a:outerShdw>
                </a:effectLst>
              </a:rPr>
              <a:t>SQLServer</a:t>
            </a:r>
            <a:r>
              <a:rPr lang="en-US" dirty="0">
                <a:ln w="0"/>
                <a:solidFill>
                  <a:schemeClr val="tx1"/>
                </a:solidFill>
                <a:effectLst>
                  <a:outerShdw blurRad="38100" dist="19050" dir="2700000" algn="tl" rotWithShape="0">
                    <a:schemeClr val="dk1">
                      <a:alpha val="40000"/>
                    </a:schemeClr>
                  </a:outerShdw>
                </a:effectLst>
              </a:rPr>
              <a:t>, Oracle, MySQL)</a:t>
            </a:r>
          </a:p>
        </p:txBody>
      </p:sp>
      <p:sp>
        <p:nvSpPr>
          <p:cNvPr id="6" name="Rectangle 5"/>
          <p:cNvSpPr/>
          <p:nvPr/>
        </p:nvSpPr>
        <p:spPr>
          <a:xfrm>
            <a:off x="2362478" y="5068603"/>
            <a:ext cx="1989667" cy="83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Web Server (PHP, </a:t>
            </a:r>
            <a:r>
              <a:rPr lang="en-US" dirty="0" err="1">
                <a:ln w="0"/>
                <a:solidFill>
                  <a:schemeClr val="tx1"/>
                </a:solidFill>
                <a:effectLst>
                  <a:outerShdw blurRad="38100" dist="19050" dir="2700000" algn="tl" rotWithShape="0">
                    <a:schemeClr val="dk1">
                      <a:alpha val="40000"/>
                    </a:schemeClr>
                  </a:outerShdw>
                </a:effectLst>
              </a:rPr>
              <a:t>ASP,.Net</a:t>
            </a:r>
            <a:r>
              <a:rPr lang="en-US" dirty="0">
                <a:ln w="0"/>
                <a:solidFill>
                  <a:schemeClr val="tx1"/>
                </a:solidFill>
                <a:effectLst>
                  <a:outerShdw blurRad="38100" dist="19050" dir="2700000" algn="tl" rotWithShape="0">
                    <a:schemeClr val="dk1">
                      <a:alpha val="40000"/>
                    </a:schemeClr>
                  </a:outerShdw>
                </a:effectLst>
              </a:rPr>
              <a:t>  Java, Node)</a:t>
            </a:r>
          </a:p>
        </p:txBody>
      </p:sp>
      <p:grpSp>
        <p:nvGrpSpPr>
          <p:cNvPr id="15" name="Group 14"/>
          <p:cNvGrpSpPr/>
          <p:nvPr/>
        </p:nvGrpSpPr>
        <p:grpSpPr>
          <a:xfrm>
            <a:off x="2774063" y="2617503"/>
            <a:ext cx="382558" cy="2451100"/>
            <a:chOff x="2774063" y="2617503"/>
            <a:chExt cx="382558" cy="2451100"/>
          </a:xfrm>
        </p:grpSpPr>
        <p:cxnSp>
          <p:nvCxnSpPr>
            <p:cNvPr id="7" name="Straight Arrow Connector 6"/>
            <p:cNvCxnSpPr/>
            <p:nvPr/>
          </p:nvCxnSpPr>
          <p:spPr>
            <a:xfrm flipH="1">
              <a:off x="2961095" y="2617503"/>
              <a:ext cx="8238" cy="245110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rot="16200000">
              <a:off x="2078934" y="3632118"/>
              <a:ext cx="1772816" cy="38255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(AJAX)</a:t>
              </a:r>
            </a:p>
          </p:txBody>
        </p:sp>
      </p:grpSp>
      <p:grpSp>
        <p:nvGrpSpPr>
          <p:cNvPr id="17" name="Group 16"/>
          <p:cNvGrpSpPr/>
          <p:nvPr/>
        </p:nvGrpSpPr>
        <p:grpSpPr>
          <a:xfrm>
            <a:off x="3576498" y="2617503"/>
            <a:ext cx="345229" cy="2451100"/>
            <a:chOff x="3576498" y="2617503"/>
            <a:chExt cx="345229" cy="2451100"/>
          </a:xfrm>
        </p:grpSpPr>
        <p:cxnSp>
          <p:nvCxnSpPr>
            <p:cNvPr id="8" name="Straight Arrow Connector 7"/>
            <p:cNvCxnSpPr/>
            <p:nvPr/>
          </p:nvCxnSpPr>
          <p:spPr>
            <a:xfrm flipV="1">
              <a:off x="3727214" y="2617503"/>
              <a:ext cx="8238" cy="245110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rot="16200000">
              <a:off x="2862705" y="3650783"/>
              <a:ext cx="1772816" cy="34522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(AJAX)</a:t>
              </a:r>
            </a:p>
          </p:txBody>
        </p:sp>
      </p:grpSp>
      <p:grpSp>
        <p:nvGrpSpPr>
          <p:cNvPr id="3" name="Group 2"/>
          <p:cNvGrpSpPr/>
          <p:nvPr/>
        </p:nvGrpSpPr>
        <p:grpSpPr>
          <a:xfrm>
            <a:off x="4352145" y="5415296"/>
            <a:ext cx="2655063" cy="316373"/>
            <a:chOff x="4352145" y="5415296"/>
            <a:chExt cx="2655063" cy="316373"/>
          </a:xfrm>
        </p:grpSpPr>
        <p:cxnSp>
          <p:nvCxnSpPr>
            <p:cNvPr id="11" name="Straight Arrow Connector 10"/>
            <p:cNvCxnSpPr/>
            <p:nvPr/>
          </p:nvCxnSpPr>
          <p:spPr>
            <a:xfrm flipV="1">
              <a:off x="4352145" y="5573483"/>
              <a:ext cx="2655063" cy="831"/>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781339" y="5415296"/>
              <a:ext cx="1689799" cy="316373"/>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(SQL)</a:t>
              </a:r>
            </a:p>
          </p:txBody>
        </p:sp>
      </p:grpSp>
      <p:grpSp>
        <p:nvGrpSpPr>
          <p:cNvPr id="16" name="Group 15"/>
          <p:cNvGrpSpPr/>
          <p:nvPr/>
        </p:nvGrpSpPr>
        <p:grpSpPr>
          <a:xfrm>
            <a:off x="4352147" y="5008316"/>
            <a:ext cx="2655061" cy="279400"/>
            <a:chOff x="4352147" y="5008316"/>
            <a:chExt cx="2655061" cy="279400"/>
          </a:xfrm>
        </p:grpSpPr>
        <p:cxnSp>
          <p:nvCxnSpPr>
            <p:cNvPr id="13" name="Straight Arrow Connector 12"/>
            <p:cNvCxnSpPr/>
            <p:nvPr/>
          </p:nvCxnSpPr>
          <p:spPr>
            <a:xfrm flipH="1">
              <a:off x="4352147" y="5170934"/>
              <a:ext cx="2655061" cy="19740"/>
            </a:xfrm>
            <a:prstGeom prst="straightConnector1">
              <a:avLst/>
            </a:prstGeom>
            <a:ln w="15875">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781339" y="5008316"/>
              <a:ext cx="1668167" cy="279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grpSp>
    </p:spTree>
    <p:extLst>
      <p:ext uri="{BB962C8B-B14F-4D97-AF65-F5344CB8AC3E}">
        <p14:creationId xmlns:p14="http://schemas.microsoft.com/office/powerpoint/2010/main" val="323100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 far we have learned a little bit about</a:t>
            </a:r>
          </a:p>
          <a:p>
            <a:pPr lvl="1"/>
            <a:r>
              <a:rPr lang="en-US" dirty="0"/>
              <a:t>The three primary technologies that drive the internet and how they interact.</a:t>
            </a:r>
          </a:p>
          <a:p>
            <a:pPr lvl="2"/>
            <a:r>
              <a:rPr lang="en-US" dirty="0"/>
              <a:t>HTML</a:t>
            </a:r>
          </a:p>
          <a:p>
            <a:pPr lvl="2"/>
            <a:r>
              <a:rPr lang="en-US" dirty="0"/>
              <a:t>CSS</a:t>
            </a:r>
          </a:p>
          <a:p>
            <a:pPr lvl="2"/>
            <a:r>
              <a:rPr lang="en-US" dirty="0"/>
              <a:t>JavaScript</a:t>
            </a:r>
          </a:p>
          <a:p>
            <a:pPr lvl="1"/>
            <a:r>
              <a:rPr lang="en-US" dirty="0"/>
              <a:t>Two very popular libraries that make web development easier</a:t>
            </a:r>
          </a:p>
          <a:p>
            <a:pPr lvl="2"/>
            <a:r>
              <a:rPr lang="en-US" dirty="0"/>
              <a:t>Bootstrap (CSS)</a:t>
            </a:r>
          </a:p>
          <a:p>
            <a:pPr lvl="2"/>
            <a:r>
              <a:rPr lang="en-US" dirty="0"/>
              <a:t>jQuery (JavaScript)</a:t>
            </a:r>
          </a:p>
          <a:p>
            <a:pPr lvl="1"/>
            <a:r>
              <a:rPr lang="en-US" dirty="0"/>
              <a:t>Two open source libraries for geospatial applications</a:t>
            </a:r>
          </a:p>
          <a:p>
            <a:pPr lvl="2"/>
            <a:r>
              <a:rPr lang="en-US" dirty="0"/>
              <a:t>Leaflet – Web mapping</a:t>
            </a:r>
          </a:p>
          <a:p>
            <a:pPr lvl="2"/>
            <a:r>
              <a:rPr lang="en-US" dirty="0"/>
              <a:t>Turf – Geospatial Analysis</a:t>
            </a:r>
          </a:p>
          <a:p>
            <a:endParaRPr lang="en-US" dirty="0"/>
          </a:p>
        </p:txBody>
      </p:sp>
    </p:spTree>
    <p:extLst>
      <p:ext uri="{BB962C8B-B14F-4D97-AF65-F5344CB8AC3E}">
        <p14:creationId xmlns:p14="http://schemas.microsoft.com/office/powerpoint/2010/main" val="146027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1000"/>
                                        <p:tgtEl>
                                          <p:spTgt spid="3">
                                            <p:txEl>
                                              <p:pRg st="10" end="10"/>
                                            </p:txEl>
                                          </p:spTgt>
                                        </p:tgtEl>
                                      </p:cBhvr>
                                    </p:animEffect>
                                    <p:anim calcmode="lin" valueType="num">
                                      <p:cBhvr>
                                        <p:cTn id="6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SUmmary</a:t>
            </a:r>
            <a:endParaRPr lang="en-US" dirty="0"/>
          </a:p>
        </p:txBody>
      </p:sp>
      <p:sp>
        <p:nvSpPr>
          <p:cNvPr id="3" name="Content Placeholder 2"/>
          <p:cNvSpPr>
            <a:spLocks noGrp="1"/>
          </p:cNvSpPr>
          <p:nvPr>
            <p:ph idx="1"/>
          </p:nvPr>
        </p:nvSpPr>
        <p:spPr/>
        <p:txBody>
          <a:bodyPr>
            <a:normAutofit lnSpcReduction="10000"/>
          </a:bodyPr>
          <a:lstStyle/>
          <a:p>
            <a:r>
              <a:rPr lang="en-US" dirty="0"/>
              <a:t>With the knowledge we have so far we can</a:t>
            </a:r>
          </a:p>
          <a:p>
            <a:pPr lvl="1"/>
            <a:r>
              <a:rPr lang="en-US" dirty="0"/>
              <a:t>Create a web map with our own data</a:t>
            </a:r>
          </a:p>
          <a:p>
            <a:pPr lvl="1"/>
            <a:r>
              <a:rPr lang="en-US" dirty="0"/>
              <a:t>Respond to user input</a:t>
            </a:r>
          </a:p>
          <a:p>
            <a:pPr lvl="1"/>
            <a:r>
              <a:rPr lang="en-US" dirty="0"/>
              <a:t>Perform relatively complex spatial analysis </a:t>
            </a:r>
          </a:p>
          <a:p>
            <a:r>
              <a:rPr lang="en-US" dirty="0"/>
              <a:t>The caveat is that the data is relatively static</a:t>
            </a:r>
          </a:p>
          <a:p>
            <a:r>
              <a:rPr lang="en-US" dirty="0"/>
              <a:t>What we cannot do is develop an application where the clients can create or edit data and send it back to the server so that it is accessible by other clients.</a:t>
            </a:r>
          </a:p>
          <a:p>
            <a:r>
              <a:rPr lang="en-US" dirty="0"/>
              <a:t>For that we need a database server.</a:t>
            </a:r>
          </a:p>
          <a:p>
            <a:endParaRPr lang="en-US" dirty="0"/>
          </a:p>
        </p:txBody>
      </p:sp>
    </p:spTree>
    <p:extLst>
      <p:ext uri="{BB962C8B-B14F-4D97-AF65-F5344CB8AC3E}">
        <p14:creationId xmlns:p14="http://schemas.microsoft.com/office/powerpoint/2010/main" val="343894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Server side technologies</a:t>
            </a:r>
          </a:p>
        </p:txBody>
      </p:sp>
      <p:sp>
        <p:nvSpPr>
          <p:cNvPr id="5" name="Content Placeholder 4"/>
          <p:cNvSpPr>
            <a:spLocks noGrp="1"/>
          </p:cNvSpPr>
          <p:nvPr>
            <p:ph idx="1"/>
          </p:nvPr>
        </p:nvSpPr>
        <p:spPr/>
        <p:txBody>
          <a:bodyPr>
            <a:normAutofit fontScale="92500" lnSpcReduction="20000"/>
          </a:bodyPr>
          <a:lstStyle/>
          <a:p>
            <a:r>
              <a:rPr lang="en-US" dirty="0"/>
              <a:t>Database</a:t>
            </a:r>
          </a:p>
          <a:p>
            <a:pPr lvl="1"/>
            <a:r>
              <a:rPr lang="en-US" dirty="0"/>
              <a:t>Allows for storage and retrieval of information</a:t>
            </a:r>
          </a:p>
          <a:p>
            <a:pPr lvl="1"/>
            <a:r>
              <a:rPr lang="en-US" dirty="0"/>
              <a:t>Structured Query Language (SQL)</a:t>
            </a:r>
          </a:p>
          <a:p>
            <a:r>
              <a:rPr lang="en-US" dirty="0"/>
              <a:t>Programming Language</a:t>
            </a:r>
          </a:p>
          <a:p>
            <a:pPr lvl="1"/>
            <a:r>
              <a:rPr lang="en-US" dirty="0"/>
              <a:t>PHP</a:t>
            </a:r>
          </a:p>
          <a:p>
            <a:pPr lvl="1"/>
            <a:r>
              <a:rPr lang="en-US" dirty="0"/>
              <a:t>Java</a:t>
            </a:r>
          </a:p>
          <a:p>
            <a:pPr lvl="1"/>
            <a:r>
              <a:rPr lang="en-US" dirty="0"/>
              <a:t>Perl</a:t>
            </a:r>
          </a:p>
          <a:p>
            <a:pPr lvl="1"/>
            <a:r>
              <a:rPr lang="en-US" dirty="0"/>
              <a:t>Ruby</a:t>
            </a:r>
          </a:p>
          <a:p>
            <a:pPr lvl="1"/>
            <a:r>
              <a:rPr lang="en-US" dirty="0" err="1"/>
              <a:t>ASP.Net</a:t>
            </a:r>
            <a:endParaRPr lang="en-US" dirty="0"/>
          </a:p>
          <a:p>
            <a:pPr lvl="1"/>
            <a:r>
              <a:rPr lang="en-US" dirty="0"/>
              <a:t>JavaScript via Node.js</a:t>
            </a:r>
          </a:p>
        </p:txBody>
      </p:sp>
    </p:spTree>
    <p:extLst>
      <p:ext uri="{BB962C8B-B14F-4D97-AF65-F5344CB8AC3E}">
        <p14:creationId xmlns:p14="http://schemas.microsoft.com/office/powerpoint/2010/main" val="292949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1000"/>
                                        <p:tgtEl>
                                          <p:spTgt spid="5">
                                            <p:txEl>
                                              <p:pRg st="4" end="4"/>
                                            </p:txEl>
                                          </p:spTgt>
                                        </p:tgtEl>
                                      </p:cBhvr>
                                    </p:animEffect>
                                    <p:anim calcmode="lin" valueType="num">
                                      <p:cBhvr>
                                        <p:cTn id="3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tgtEl>
                                          <p:spTgt spid="5">
                                            <p:txEl>
                                              <p:pRg st="6" end="6"/>
                                            </p:txEl>
                                          </p:spTgt>
                                        </p:tgtEl>
                                      </p:cBhvr>
                                    </p:animEffect>
                                    <p:anim calcmode="lin" valueType="num">
                                      <p:cBhvr>
                                        <p:cTn id="4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1000"/>
                                        <p:tgtEl>
                                          <p:spTgt spid="5">
                                            <p:txEl>
                                              <p:pRg st="7" end="7"/>
                                            </p:txEl>
                                          </p:spTgt>
                                        </p:tgtEl>
                                      </p:cBhvr>
                                    </p:animEffect>
                                    <p:anim calcmode="lin" valueType="num">
                                      <p:cBhvr>
                                        <p:cTn id="5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1000"/>
                                        <p:tgtEl>
                                          <p:spTgt spid="5">
                                            <p:txEl>
                                              <p:pRg st="8" end="8"/>
                                            </p:txEl>
                                          </p:spTgt>
                                        </p:tgtEl>
                                      </p:cBhvr>
                                    </p:animEffect>
                                    <p:anim calcmode="lin" valueType="num">
                                      <p:cBhvr>
                                        <p:cTn id="5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fade">
                                      <p:cBhvr>
                                        <p:cTn id="64" dur="1000"/>
                                        <p:tgtEl>
                                          <p:spTgt spid="5">
                                            <p:txEl>
                                              <p:pRg st="9" end="9"/>
                                            </p:txEl>
                                          </p:spTgt>
                                        </p:tgtEl>
                                      </p:cBhvr>
                                    </p:animEffect>
                                    <p:anim calcmode="lin" valueType="num">
                                      <p:cBhvr>
                                        <p:cTn id="6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a:t>
            </a:r>
          </a:p>
        </p:txBody>
      </p:sp>
      <p:sp>
        <p:nvSpPr>
          <p:cNvPr id="3" name="Content Placeholder 2"/>
          <p:cNvSpPr>
            <a:spLocks noGrp="1"/>
          </p:cNvSpPr>
          <p:nvPr>
            <p:ph idx="1"/>
          </p:nvPr>
        </p:nvSpPr>
        <p:spPr>
          <a:xfrm>
            <a:off x="1451579" y="2015732"/>
            <a:ext cx="9603275" cy="3813568"/>
          </a:xfrm>
        </p:spPr>
        <p:txBody>
          <a:bodyPr>
            <a:normAutofit fontScale="92500" lnSpcReduction="20000"/>
          </a:bodyPr>
          <a:lstStyle/>
          <a:p>
            <a:r>
              <a:rPr lang="en-US" dirty="0"/>
              <a:t>Most GIS people are brought up in the world of single user computers and think of databases in terms of a program on their computer such as dBase, FoxPro or Microsoft Access.</a:t>
            </a:r>
          </a:p>
          <a:p>
            <a:pPr lvl="1"/>
            <a:r>
              <a:rPr lang="en-US" dirty="0"/>
              <a:t>These databases include both a database engine (storage and retrieval) and front end tools (forms, reports, </a:t>
            </a:r>
            <a:r>
              <a:rPr lang="en-US" dirty="0" err="1"/>
              <a:t>etc</a:t>
            </a:r>
            <a:r>
              <a:rPr lang="en-US" dirty="0"/>
              <a:t>).</a:t>
            </a:r>
          </a:p>
          <a:p>
            <a:r>
              <a:rPr lang="en-US" dirty="0"/>
              <a:t>In the multi-user or enterprise world a database is only the database engine.</a:t>
            </a:r>
          </a:p>
          <a:p>
            <a:pPr lvl="1"/>
            <a:r>
              <a:rPr lang="en-US" dirty="0"/>
              <a:t>The front end can be written in any kind of language that has a driver for the database.</a:t>
            </a:r>
          </a:p>
          <a:p>
            <a:pPr lvl="1"/>
            <a:r>
              <a:rPr lang="en-US" dirty="0"/>
              <a:t>Dedicated software:  Visual Basic, C#, Python</a:t>
            </a:r>
          </a:p>
          <a:p>
            <a:pPr lvl="1"/>
            <a:r>
              <a:rPr lang="en-US" dirty="0"/>
              <a:t>Internet Application: HTML, CSS, </a:t>
            </a:r>
            <a:r>
              <a:rPr lang="en-US" dirty="0" err="1"/>
              <a:t>Javascript</a:t>
            </a:r>
            <a:r>
              <a:rPr lang="en-US" dirty="0"/>
              <a:t> + Server side language to access the database.</a:t>
            </a:r>
          </a:p>
          <a:p>
            <a:r>
              <a:rPr lang="en-US" dirty="0"/>
              <a:t>The biggest differences between a personal computer database and an enterprise level multi-user database is that they are highly optimized for speed, security, and handling many users simultaneously.</a:t>
            </a:r>
          </a:p>
          <a:p>
            <a:endParaRPr lang="en-US" dirty="0"/>
          </a:p>
        </p:txBody>
      </p:sp>
    </p:spTree>
    <p:extLst>
      <p:ext uri="{BB962C8B-B14F-4D97-AF65-F5344CB8AC3E}">
        <p14:creationId xmlns:p14="http://schemas.microsoft.com/office/powerpoint/2010/main" val="331283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p>
        </p:txBody>
      </p:sp>
      <p:sp>
        <p:nvSpPr>
          <p:cNvPr id="3" name="Content Placeholder 2"/>
          <p:cNvSpPr>
            <a:spLocks noGrp="1"/>
          </p:cNvSpPr>
          <p:nvPr>
            <p:ph idx="1"/>
          </p:nvPr>
        </p:nvSpPr>
        <p:spPr/>
        <p:txBody>
          <a:bodyPr/>
          <a:lstStyle/>
          <a:p>
            <a:r>
              <a:rPr lang="en-US" dirty="0"/>
              <a:t>Structured Query Language</a:t>
            </a:r>
          </a:p>
          <a:p>
            <a:r>
              <a:rPr lang="en-US" dirty="0"/>
              <a:t>Implements CRUD</a:t>
            </a:r>
          </a:p>
          <a:p>
            <a:pPr lvl="1"/>
            <a:r>
              <a:rPr lang="en-US" dirty="0"/>
              <a:t>Create </a:t>
            </a:r>
          </a:p>
          <a:p>
            <a:pPr lvl="1"/>
            <a:r>
              <a:rPr lang="en-US" dirty="0"/>
              <a:t>Retrieve</a:t>
            </a:r>
          </a:p>
          <a:p>
            <a:pPr lvl="1"/>
            <a:r>
              <a:rPr lang="en-US" dirty="0"/>
              <a:t>Update</a:t>
            </a:r>
          </a:p>
          <a:p>
            <a:pPr lvl="1"/>
            <a:r>
              <a:rPr lang="en-US" dirty="0"/>
              <a:t>Delete</a:t>
            </a:r>
          </a:p>
        </p:txBody>
      </p:sp>
    </p:spTree>
    <p:extLst>
      <p:ext uri="{BB962C8B-B14F-4D97-AF65-F5344CB8AC3E}">
        <p14:creationId xmlns:p14="http://schemas.microsoft.com/office/powerpoint/2010/main" val="314605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enterprise databases (RDBMS)</a:t>
            </a:r>
          </a:p>
        </p:txBody>
      </p:sp>
      <p:sp>
        <p:nvSpPr>
          <p:cNvPr id="3" name="Content Placeholder 2"/>
          <p:cNvSpPr>
            <a:spLocks noGrp="1"/>
          </p:cNvSpPr>
          <p:nvPr>
            <p:ph idx="1"/>
          </p:nvPr>
        </p:nvSpPr>
        <p:spPr/>
        <p:txBody>
          <a:bodyPr>
            <a:normAutofit fontScale="92500" lnSpcReduction="10000"/>
          </a:bodyPr>
          <a:lstStyle/>
          <a:p>
            <a:r>
              <a:rPr lang="en-US" dirty="0"/>
              <a:t>Commercial</a:t>
            </a:r>
          </a:p>
          <a:p>
            <a:pPr lvl="1"/>
            <a:r>
              <a:rPr lang="en-US" dirty="0"/>
              <a:t>Microsoft SQL Server</a:t>
            </a:r>
          </a:p>
          <a:p>
            <a:pPr lvl="1"/>
            <a:r>
              <a:rPr lang="en-US" dirty="0"/>
              <a:t>Oracle</a:t>
            </a:r>
          </a:p>
          <a:p>
            <a:pPr lvl="1"/>
            <a:r>
              <a:rPr lang="en-US" dirty="0"/>
              <a:t>IBM DB2</a:t>
            </a:r>
          </a:p>
          <a:p>
            <a:r>
              <a:rPr lang="en-US" dirty="0"/>
              <a:t>Open Source</a:t>
            </a:r>
          </a:p>
          <a:p>
            <a:pPr lvl="1"/>
            <a:r>
              <a:rPr lang="en-US" dirty="0"/>
              <a:t>MySQL</a:t>
            </a:r>
          </a:p>
          <a:p>
            <a:pPr lvl="1"/>
            <a:r>
              <a:rPr lang="en-US" dirty="0"/>
              <a:t>PostgreSQL</a:t>
            </a:r>
          </a:p>
          <a:p>
            <a:pPr lvl="1"/>
            <a:r>
              <a:rPr lang="en-US" dirty="0"/>
              <a:t>SQLite</a:t>
            </a:r>
          </a:p>
          <a:p>
            <a:r>
              <a:rPr lang="en-US" dirty="0"/>
              <a:t>Advantages – Well established technology</a:t>
            </a:r>
          </a:p>
          <a:p>
            <a:pPr lvl="1"/>
            <a:endParaRPr lang="en-US" dirty="0"/>
          </a:p>
        </p:txBody>
      </p:sp>
    </p:spTree>
    <p:extLst>
      <p:ext uri="{BB962C8B-B14F-4D97-AF65-F5344CB8AC3E}">
        <p14:creationId xmlns:p14="http://schemas.microsoft.com/office/powerpoint/2010/main" val="408333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enterprise databases (No SQL)</a:t>
            </a:r>
          </a:p>
        </p:txBody>
      </p:sp>
      <p:sp>
        <p:nvSpPr>
          <p:cNvPr id="3" name="Content Placeholder 2"/>
          <p:cNvSpPr>
            <a:spLocks noGrp="1"/>
          </p:cNvSpPr>
          <p:nvPr>
            <p:ph idx="1"/>
          </p:nvPr>
        </p:nvSpPr>
        <p:spPr/>
        <p:txBody>
          <a:bodyPr>
            <a:normAutofit fontScale="92500" lnSpcReduction="10000"/>
          </a:bodyPr>
          <a:lstStyle/>
          <a:p>
            <a:r>
              <a:rPr lang="en-US" dirty="0"/>
              <a:t>Commercial</a:t>
            </a:r>
          </a:p>
          <a:p>
            <a:pPr lvl="1"/>
            <a:r>
              <a:rPr lang="en-US" dirty="0"/>
              <a:t>???????</a:t>
            </a:r>
          </a:p>
          <a:p>
            <a:r>
              <a:rPr lang="en-US" dirty="0"/>
              <a:t>Open Source</a:t>
            </a:r>
          </a:p>
          <a:p>
            <a:pPr lvl="1"/>
            <a:r>
              <a:rPr lang="en-US" dirty="0"/>
              <a:t>MongoDB</a:t>
            </a:r>
          </a:p>
          <a:p>
            <a:pPr lvl="1"/>
            <a:r>
              <a:rPr lang="en-US" dirty="0" err="1"/>
              <a:t>CouchDB</a:t>
            </a:r>
            <a:endParaRPr lang="en-US" dirty="0"/>
          </a:p>
          <a:p>
            <a:pPr lvl="2"/>
            <a:r>
              <a:rPr lang="en-US" dirty="0" err="1"/>
              <a:t>PouchDB</a:t>
            </a:r>
            <a:endParaRPr lang="en-US" dirty="0"/>
          </a:p>
          <a:p>
            <a:pPr lvl="1"/>
            <a:r>
              <a:rPr lang="en-US" dirty="0" err="1"/>
              <a:t>IndexDB</a:t>
            </a:r>
            <a:r>
              <a:rPr lang="en-US" dirty="0"/>
              <a:t> – HTML5 spec in every browser.</a:t>
            </a:r>
          </a:p>
          <a:p>
            <a:r>
              <a:rPr lang="en-US" dirty="0"/>
              <a:t>Advantages – Flexibility</a:t>
            </a:r>
          </a:p>
          <a:p>
            <a:pPr lvl="1"/>
            <a:r>
              <a:rPr lang="en-US" dirty="0"/>
              <a:t>JSON Storage = ease of use with JavaScript</a:t>
            </a:r>
          </a:p>
          <a:p>
            <a:pPr lvl="1"/>
            <a:endParaRPr lang="en-US" dirty="0"/>
          </a:p>
        </p:txBody>
      </p:sp>
    </p:spTree>
    <p:extLst>
      <p:ext uri="{BB962C8B-B14F-4D97-AF65-F5344CB8AC3E}">
        <p14:creationId xmlns:p14="http://schemas.microsoft.com/office/powerpoint/2010/main" val="243104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anim calcmode="lin" valueType="num">
                                      <p:cBhvr>
                                        <p:cTn id="1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11162" y="2346641"/>
            <a:ext cx="11402190" cy="2185035"/>
          </a:xfrm>
          <a:prstGeom prst="rect">
            <a:avLst/>
          </a:prstGeom>
        </p:spPr>
      </p:pic>
      <p:sp>
        <p:nvSpPr>
          <p:cNvPr id="3" name="Title 2"/>
          <p:cNvSpPr>
            <a:spLocks noGrp="1"/>
          </p:cNvSpPr>
          <p:nvPr>
            <p:ph type="title"/>
          </p:nvPr>
        </p:nvSpPr>
        <p:spPr/>
        <p:txBody>
          <a:bodyPr/>
          <a:lstStyle/>
          <a:p>
            <a:r>
              <a:rPr lang="en-US" dirty="0"/>
              <a:t>Databases and geospatial data</a:t>
            </a:r>
          </a:p>
        </p:txBody>
      </p:sp>
    </p:spTree>
    <p:extLst>
      <p:ext uri="{BB962C8B-B14F-4D97-AF65-F5344CB8AC3E}">
        <p14:creationId xmlns:p14="http://schemas.microsoft.com/office/powerpoint/2010/main" val="1210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and geospatial data</a:t>
            </a:r>
          </a:p>
        </p:txBody>
      </p:sp>
      <p:sp>
        <p:nvSpPr>
          <p:cNvPr id="3" name="Content Placeholder 2"/>
          <p:cNvSpPr>
            <a:spLocks noGrp="1"/>
          </p:cNvSpPr>
          <p:nvPr>
            <p:ph idx="1"/>
          </p:nvPr>
        </p:nvSpPr>
        <p:spPr>
          <a:xfrm>
            <a:off x="1451579" y="2015732"/>
            <a:ext cx="9603275" cy="3956443"/>
          </a:xfrm>
        </p:spPr>
        <p:txBody>
          <a:bodyPr>
            <a:normAutofit fontScale="92500" lnSpcReduction="10000"/>
          </a:bodyPr>
          <a:lstStyle/>
          <a:p>
            <a:r>
              <a:rPr lang="en-US" dirty="0"/>
              <a:t>How to handle coordinates????</a:t>
            </a:r>
          </a:p>
          <a:p>
            <a:pPr lvl="1"/>
            <a:r>
              <a:rPr lang="en-US" dirty="0"/>
              <a:t>Table fields</a:t>
            </a:r>
          </a:p>
          <a:p>
            <a:pPr lvl="1"/>
            <a:r>
              <a:rPr lang="en-US" dirty="0"/>
              <a:t>Store </a:t>
            </a:r>
            <a:r>
              <a:rPr lang="en-US" dirty="0" err="1"/>
              <a:t>geoJSON</a:t>
            </a:r>
            <a:r>
              <a:rPr lang="en-US" dirty="0"/>
              <a:t> objects in a text field.</a:t>
            </a:r>
          </a:p>
          <a:p>
            <a:pPr lvl="1"/>
            <a:r>
              <a:rPr lang="en-US" dirty="0"/>
              <a:t>Utilize a spatial extension to a database</a:t>
            </a:r>
          </a:p>
          <a:p>
            <a:pPr lvl="2"/>
            <a:r>
              <a:rPr lang="en-US" dirty="0"/>
              <a:t>Method for storing coordinates in a binary field</a:t>
            </a:r>
          </a:p>
          <a:p>
            <a:pPr lvl="2"/>
            <a:r>
              <a:rPr lang="en-US" dirty="0"/>
              <a:t>Set of functions for dealing with spatial data</a:t>
            </a:r>
          </a:p>
          <a:p>
            <a:pPr lvl="2"/>
            <a:r>
              <a:rPr lang="en-US" dirty="0" err="1"/>
              <a:t>ArcSDE</a:t>
            </a:r>
            <a:endParaRPr lang="en-US" dirty="0"/>
          </a:p>
          <a:p>
            <a:pPr lvl="3"/>
            <a:r>
              <a:rPr lang="en-US" dirty="0"/>
              <a:t>SQL Server, Oracle, DB2, PostgreSQL</a:t>
            </a:r>
          </a:p>
          <a:p>
            <a:pPr lvl="2"/>
            <a:r>
              <a:rPr lang="en-US" dirty="0" err="1"/>
              <a:t>PostGIS</a:t>
            </a:r>
            <a:endParaRPr lang="en-US" dirty="0"/>
          </a:p>
          <a:p>
            <a:pPr lvl="3"/>
            <a:r>
              <a:rPr lang="en-US" dirty="0"/>
              <a:t>PostgreSQL</a:t>
            </a:r>
          </a:p>
          <a:p>
            <a:pPr lvl="2"/>
            <a:r>
              <a:rPr lang="en-US" dirty="0" err="1"/>
              <a:t>Spatialite</a:t>
            </a:r>
            <a:endParaRPr lang="en-US" dirty="0"/>
          </a:p>
          <a:p>
            <a:pPr lvl="3"/>
            <a:r>
              <a:rPr lang="en-US" dirty="0"/>
              <a:t>SQLite</a:t>
            </a:r>
          </a:p>
        </p:txBody>
      </p:sp>
    </p:spTree>
    <p:extLst>
      <p:ext uri="{BB962C8B-B14F-4D97-AF65-F5344CB8AC3E}">
        <p14:creationId xmlns:p14="http://schemas.microsoft.com/office/powerpoint/2010/main" val="42229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barn(inVertical)">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barn(inVertical)">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used in this course</a:t>
            </a:r>
          </a:p>
        </p:txBody>
      </p:sp>
      <p:sp>
        <p:nvSpPr>
          <p:cNvPr id="3" name="Content Placeholder 2"/>
          <p:cNvSpPr>
            <a:spLocks noGrp="1"/>
          </p:cNvSpPr>
          <p:nvPr>
            <p:ph idx="1"/>
          </p:nvPr>
        </p:nvSpPr>
        <p:spPr/>
        <p:txBody>
          <a:bodyPr/>
          <a:lstStyle/>
          <a:p>
            <a:r>
              <a:rPr lang="en-US" dirty="0"/>
              <a:t>Database</a:t>
            </a:r>
          </a:p>
          <a:p>
            <a:pPr lvl="1"/>
            <a:r>
              <a:rPr lang="en-US" dirty="0"/>
              <a:t>PostgreSQL</a:t>
            </a:r>
          </a:p>
          <a:p>
            <a:pPr lvl="1"/>
            <a:r>
              <a:rPr lang="en-US" dirty="0" err="1"/>
              <a:t>PostGIS</a:t>
            </a:r>
            <a:r>
              <a:rPr lang="en-US" dirty="0"/>
              <a:t> Extension</a:t>
            </a:r>
          </a:p>
          <a:p>
            <a:r>
              <a:rPr lang="en-US" dirty="0"/>
              <a:t>Programming Language</a:t>
            </a:r>
          </a:p>
          <a:p>
            <a:pPr lvl="1"/>
            <a:r>
              <a:rPr lang="en-US" dirty="0"/>
              <a:t>PHP</a:t>
            </a:r>
          </a:p>
          <a:p>
            <a:pPr lvl="2"/>
            <a:r>
              <a:rPr lang="en-US" dirty="0"/>
              <a:t>Open source</a:t>
            </a:r>
          </a:p>
          <a:p>
            <a:pPr lvl="2"/>
            <a:r>
              <a:rPr lang="en-US" dirty="0"/>
              <a:t>Widely available</a:t>
            </a:r>
          </a:p>
          <a:p>
            <a:pPr lvl="2"/>
            <a:r>
              <a:rPr lang="en-US" dirty="0"/>
              <a:t>Well documented</a:t>
            </a:r>
          </a:p>
          <a:p>
            <a:pPr marL="0" indent="0">
              <a:buNone/>
            </a:pPr>
            <a:endParaRPr lang="en-US" dirty="0"/>
          </a:p>
        </p:txBody>
      </p:sp>
    </p:spTree>
    <p:extLst>
      <p:ext uri="{BB962C8B-B14F-4D97-AF65-F5344CB8AC3E}">
        <p14:creationId xmlns:p14="http://schemas.microsoft.com/office/powerpoint/2010/main" val="282660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arn(inVertical)">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794471"/>
            <a:ext cx="9603275" cy="1049235"/>
          </a:xfrm>
        </p:spPr>
        <p:txBody>
          <a:bodyPr/>
          <a:lstStyle/>
          <a:p>
            <a:r>
              <a:rPr lang="en-US" dirty="0"/>
              <a:t>Major components</a:t>
            </a:r>
          </a:p>
        </p:txBody>
      </p:sp>
      <p:sp>
        <p:nvSpPr>
          <p:cNvPr id="3" name="Content Placeholder 2"/>
          <p:cNvSpPr>
            <a:spLocks noGrp="1"/>
          </p:cNvSpPr>
          <p:nvPr>
            <p:ph idx="1"/>
          </p:nvPr>
        </p:nvSpPr>
        <p:spPr>
          <a:xfrm>
            <a:off x="1451578" y="1985587"/>
            <a:ext cx="9603275" cy="3450613"/>
          </a:xfrm>
        </p:spPr>
        <p:txBody>
          <a:bodyPr>
            <a:normAutofit/>
          </a:bodyPr>
          <a:lstStyle/>
          <a:p>
            <a:r>
              <a:rPr lang="en-US" dirty="0"/>
              <a:t>Client</a:t>
            </a:r>
          </a:p>
          <a:p>
            <a:pPr lvl="1"/>
            <a:r>
              <a:rPr lang="en-US" dirty="0"/>
              <a:t>HTML, CSS, JavaScript (Work together)</a:t>
            </a:r>
          </a:p>
          <a:p>
            <a:r>
              <a:rPr lang="en-US" dirty="0"/>
              <a:t>Server</a:t>
            </a:r>
          </a:p>
          <a:p>
            <a:pPr lvl="1"/>
            <a:r>
              <a:rPr lang="en-US" dirty="0"/>
              <a:t>PHP, Java, ASP.NET, Ruby, Python, Node (Choose one)</a:t>
            </a:r>
          </a:p>
          <a:p>
            <a:r>
              <a:rPr lang="en-US" dirty="0"/>
              <a:t>Database</a:t>
            </a:r>
          </a:p>
          <a:p>
            <a:pPr lvl="1"/>
            <a:r>
              <a:rPr lang="en-US" dirty="0"/>
              <a:t>SQL (MySQL, PostgreSQL, SQLite, </a:t>
            </a:r>
            <a:r>
              <a:rPr lang="en-US" dirty="0" err="1"/>
              <a:t>SQLServer</a:t>
            </a:r>
            <a:r>
              <a:rPr lang="en-US" dirty="0"/>
              <a:t>, Oracle, DB2)</a:t>
            </a:r>
          </a:p>
          <a:p>
            <a:pPr lvl="1"/>
            <a:r>
              <a:rPr lang="en-US" dirty="0"/>
              <a:t>No SQL (Mongo, Couch, </a:t>
            </a:r>
            <a:r>
              <a:rPr lang="en-US" dirty="0" err="1"/>
              <a:t>IndexDB</a:t>
            </a:r>
            <a:r>
              <a:rPr lang="en-US" dirty="0"/>
              <a:t>)</a:t>
            </a:r>
          </a:p>
          <a:p>
            <a:pPr lvl="1"/>
            <a:endParaRPr lang="en-US" dirty="0"/>
          </a:p>
          <a:p>
            <a:endParaRPr lang="en-US" dirty="0"/>
          </a:p>
          <a:p>
            <a:pPr lvl="1"/>
            <a:endParaRPr lang="en-US" dirty="0"/>
          </a:p>
        </p:txBody>
      </p:sp>
    </p:spTree>
    <p:extLst>
      <p:ext uri="{BB962C8B-B14F-4D97-AF65-F5344CB8AC3E}">
        <p14:creationId xmlns:p14="http://schemas.microsoft.com/office/powerpoint/2010/main" val="163440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options</a:t>
            </a:r>
          </a:p>
        </p:txBody>
      </p:sp>
      <p:sp>
        <p:nvSpPr>
          <p:cNvPr id="3" name="Content Placeholder 2"/>
          <p:cNvSpPr>
            <a:spLocks noGrp="1"/>
          </p:cNvSpPr>
          <p:nvPr>
            <p:ph idx="1"/>
          </p:nvPr>
        </p:nvSpPr>
        <p:spPr>
          <a:xfrm>
            <a:off x="1451579" y="2015732"/>
            <a:ext cx="9603275" cy="3713556"/>
          </a:xfrm>
        </p:spPr>
        <p:txBody>
          <a:bodyPr>
            <a:normAutofit fontScale="92500" lnSpcReduction="20000"/>
          </a:bodyPr>
          <a:lstStyle/>
          <a:p>
            <a:r>
              <a:rPr lang="en-US" dirty="0"/>
              <a:t>Install on local machine</a:t>
            </a:r>
          </a:p>
          <a:p>
            <a:pPr lvl="1"/>
            <a:r>
              <a:rPr lang="en-US" dirty="0"/>
              <a:t>Great for development but not great for a webserver.</a:t>
            </a:r>
          </a:p>
          <a:p>
            <a:pPr lvl="1"/>
            <a:r>
              <a:rPr lang="en-US" dirty="0"/>
              <a:t>XAMPP includes Apache Web Server, MySQL, PHP, and Perl</a:t>
            </a:r>
          </a:p>
          <a:p>
            <a:pPr lvl="1"/>
            <a:r>
              <a:rPr lang="en-US" dirty="0"/>
              <a:t>PostgreSQL and </a:t>
            </a:r>
            <a:r>
              <a:rPr lang="en-US" dirty="0" err="1"/>
              <a:t>PostGIS</a:t>
            </a:r>
            <a:endParaRPr lang="en-US" dirty="0"/>
          </a:p>
          <a:p>
            <a:r>
              <a:rPr lang="en-US" dirty="0"/>
              <a:t>Purchase a hosting plan</a:t>
            </a:r>
          </a:p>
          <a:p>
            <a:pPr lvl="1"/>
            <a:r>
              <a:rPr lang="en-US" dirty="0"/>
              <a:t>Make sure that the plan includes the programming language and database you install on your local machine.</a:t>
            </a:r>
          </a:p>
          <a:p>
            <a:pPr lvl="2"/>
            <a:r>
              <a:rPr lang="en-US" dirty="0"/>
              <a:t>A2 Hosting includes PostgreSQL and </a:t>
            </a:r>
            <a:r>
              <a:rPr lang="en-US" dirty="0" err="1"/>
              <a:t>PostGIS</a:t>
            </a:r>
            <a:endParaRPr lang="en-US" dirty="0"/>
          </a:p>
          <a:p>
            <a:pPr lvl="1"/>
            <a:r>
              <a:rPr lang="en-US" dirty="0"/>
              <a:t>Move files back and forth using FTP.</a:t>
            </a:r>
          </a:p>
          <a:p>
            <a:pPr lvl="1"/>
            <a:r>
              <a:rPr lang="en-US" dirty="0"/>
              <a:t>Control server using SSH (command line) or web application (</a:t>
            </a:r>
            <a:r>
              <a:rPr lang="en-US" dirty="0" err="1"/>
              <a:t>phpPgAdmin</a:t>
            </a:r>
            <a:r>
              <a:rPr lang="en-US" dirty="0"/>
              <a:t>)</a:t>
            </a:r>
          </a:p>
          <a:p>
            <a:r>
              <a:rPr lang="en-US" dirty="0"/>
              <a:t>Purchase a dedicated server</a:t>
            </a:r>
          </a:p>
          <a:p>
            <a:pPr lvl="1"/>
            <a:endParaRPr lang="en-US" dirty="0"/>
          </a:p>
        </p:txBody>
      </p:sp>
    </p:spTree>
    <p:extLst>
      <p:ext uri="{BB962C8B-B14F-4D97-AF65-F5344CB8AC3E}">
        <p14:creationId xmlns:p14="http://schemas.microsoft.com/office/powerpoint/2010/main" val="408893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barn(inVertical)">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I use the server for?</a:t>
            </a:r>
          </a:p>
        </p:txBody>
      </p:sp>
      <p:sp>
        <p:nvSpPr>
          <p:cNvPr id="3" name="Content Placeholder 2"/>
          <p:cNvSpPr>
            <a:spLocks noGrp="1"/>
          </p:cNvSpPr>
          <p:nvPr>
            <p:ph idx="1"/>
          </p:nvPr>
        </p:nvSpPr>
        <p:spPr/>
        <p:txBody>
          <a:bodyPr>
            <a:normAutofit fontScale="85000" lnSpcReduction="10000"/>
          </a:bodyPr>
          <a:lstStyle/>
          <a:p>
            <a:r>
              <a:rPr lang="en-US" dirty="0"/>
              <a:t>Number crunching and analysis</a:t>
            </a:r>
          </a:p>
          <a:p>
            <a:pPr lvl="1"/>
            <a:r>
              <a:rPr lang="en-US" dirty="0"/>
              <a:t>You can do this locally using JavaScript.</a:t>
            </a:r>
          </a:p>
          <a:p>
            <a:pPr lvl="1"/>
            <a:r>
              <a:rPr lang="en-US" dirty="0"/>
              <a:t>But the server is generally more powerful.</a:t>
            </a:r>
          </a:p>
          <a:p>
            <a:pPr lvl="1"/>
            <a:r>
              <a:rPr lang="en-US" dirty="0"/>
              <a:t>Decision to process on the client or server depends on many factors.</a:t>
            </a:r>
          </a:p>
          <a:p>
            <a:r>
              <a:rPr lang="en-US" dirty="0"/>
              <a:t>Retrieving data from the database</a:t>
            </a:r>
          </a:p>
          <a:p>
            <a:pPr lvl="1"/>
            <a:r>
              <a:rPr lang="en-US" dirty="0"/>
              <a:t>AJAX call from JavaScript that returns text. (JSON, or HTML).</a:t>
            </a:r>
          </a:p>
          <a:p>
            <a:r>
              <a:rPr lang="en-US" dirty="0"/>
              <a:t>Dynamic web pages</a:t>
            </a:r>
          </a:p>
          <a:p>
            <a:pPr lvl="1"/>
            <a:r>
              <a:rPr lang="en-US" dirty="0"/>
              <a:t>.</a:t>
            </a:r>
            <a:r>
              <a:rPr lang="en-US" dirty="0" err="1"/>
              <a:t>php</a:t>
            </a:r>
            <a:r>
              <a:rPr lang="en-US" dirty="0"/>
              <a:t> extension instead of .html</a:t>
            </a:r>
          </a:p>
          <a:p>
            <a:pPr lvl="1"/>
            <a:r>
              <a:rPr lang="en-US" dirty="0"/>
              <a:t>&lt;?</a:t>
            </a:r>
            <a:r>
              <a:rPr lang="en-US" dirty="0" err="1"/>
              <a:t>php</a:t>
            </a:r>
            <a:r>
              <a:rPr lang="en-US" dirty="0"/>
              <a:t>    …code….    ?&gt;</a:t>
            </a:r>
          </a:p>
          <a:p>
            <a:pPr lvl="1"/>
            <a:r>
              <a:rPr lang="en-US" dirty="0"/>
              <a:t>echo “string”; statement</a:t>
            </a:r>
          </a:p>
        </p:txBody>
      </p:sp>
    </p:spTree>
    <p:extLst>
      <p:ext uri="{BB962C8B-B14F-4D97-AF65-F5344CB8AC3E}">
        <p14:creationId xmlns:p14="http://schemas.microsoft.com/office/powerpoint/2010/main" val="180729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Frustrations</a:t>
            </a:r>
          </a:p>
        </p:txBody>
      </p:sp>
      <p:sp>
        <p:nvSpPr>
          <p:cNvPr id="3" name="Content Placeholder 2"/>
          <p:cNvSpPr>
            <a:spLocks noGrp="1"/>
          </p:cNvSpPr>
          <p:nvPr>
            <p:ph idx="1"/>
          </p:nvPr>
        </p:nvSpPr>
        <p:spPr>
          <a:xfrm>
            <a:off x="1451579" y="2015732"/>
            <a:ext cx="9603275" cy="3841604"/>
          </a:xfrm>
        </p:spPr>
        <p:txBody>
          <a:bodyPr>
            <a:normAutofit/>
          </a:bodyPr>
          <a:lstStyle/>
          <a:p>
            <a:r>
              <a:rPr lang="en-US" dirty="0"/>
              <a:t>The internet has grown organically as a bottom-up system</a:t>
            </a:r>
          </a:p>
          <a:p>
            <a:r>
              <a:rPr lang="en-US" dirty="0"/>
              <a:t>At the time it was developed nobody really had any expectation of it growing into what it has become</a:t>
            </a:r>
          </a:p>
          <a:p>
            <a:r>
              <a:rPr lang="en-US" dirty="0"/>
              <a:t>There is a phenomenon known as “lock-in”, whereby a substandard technology becomes established and popular to the point where it becomes almost impossible for superior technology to replace it.</a:t>
            </a:r>
          </a:p>
          <a:p>
            <a:pPr lvl="1"/>
            <a:r>
              <a:rPr lang="en-US" dirty="0"/>
              <a:t>QWERTY keyboard layout was designed to prevent manual typewriter keys from jamming.</a:t>
            </a:r>
          </a:p>
          <a:p>
            <a:pPr lvl="1"/>
            <a:r>
              <a:rPr lang="en-US" dirty="0"/>
              <a:t>Betamax vs VHS</a:t>
            </a:r>
          </a:p>
          <a:p>
            <a:pPr lvl="1"/>
            <a:r>
              <a:rPr lang="en-US" dirty="0"/>
              <a:t>PC vs Mac</a:t>
            </a:r>
          </a:p>
          <a:p>
            <a:endParaRPr lang="en-US" dirty="0"/>
          </a:p>
        </p:txBody>
      </p:sp>
    </p:spTree>
    <p:extLst>
      <p:ext uri="{BB962C8B-B14F-4D97-AF65-F5344CB8AC3E}">
        <p14:creationId xmlns:p14="http://schemas.microsoft.com/office/powerpoint/2010/main" val="41159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Frustrations</a:t>
            </a:r>
          </a:p>
        </p:txBody>
      </p:sp>
      <p:sp>
        <p:nvSpPr>
          <p:cNvPr id="3" name="Content Placeholder 2"/>
          <p:cNvSpPr>
            <a:spLocks noGrp="1"/>
          </p:cNvSpPr>
          <p:nvPr>
            <p:ph idx="1"/>
          </p:nvPr>
        </p:nvSpPr>
        <p:spPr>
          <a:xfrm>
            <a:off x="1451579" y="2015732"/>
            <a:ext cx="9603275" cy="3841604"/>
          </a:xfrm>
        </p:spPr>
        <p:txBody>
          <a:bodyPr>
            <a:normAutofit/>
          </a:bodyPr>
          <a:lstStyle/>
          <a:p>
            <a:r>
              <a:rPr lang="en-US" dirty="0"/>
              <a:t>SQL has been around since the 70s. Long before the internet was even dreamed of.</a:t>
            </a:r>
          </a:p>
          <a:p>
            <a:r>
              <a:rPr lang="en-US" dirty="0"/>
              <a:t>PHP was developed in 1994 by Rasmus </a:t>
            </a:r>
            <a:r>
              <a:rPr lang="en-US" dirty="0" err="1"/>
              <a:t>Lerdorf</a:t>
            </a:r>
            <a:r>
              <a:rPr lang="en-US" dirty="0"/>
              <a:t> to help with his personal web page.</a:t>
            </a:r>
          </a:p>
          <a:p>
            <a:pPr lvl="1"/>
            <a:r>
              <a:rPr lang="en-US" dirty="0"/>
              <a:t>PHP originally stood for Personal Home Page</a:t>
            </a:r>
          </a:p>
          <a:p>
            <a:pPr lvl="1"/>
            <a:r>
              <a:rPr lang="en-US" dirty="0" err="1"/>
              <a:t>Lerdorf</a:t>
            </a:r>
            <a:r>
              <a:rPr lang="en-US" dirty="0"/>
              <a:t> didn’t intend for PHP to interact with databases.</a:t>
            </a:r>
          </a:p>
          <a:p>
            <a:pPr lvl="1"/>
            <a:r>
              <a:rPr lang="en-US" dirty="0"/>
              <a:t>He said  "I don’t know how to stop it, there was never any intent to write a programming language. I have absolutely no idea how to write a programming language, I just kept adding the next logical step on the way.“</a:t>
            </a:r>
          </a:p>
          <a:p>
            <a:pPr lvl="1"/>
            <a:r>
              <a:rPr lang="en-US" dirty="0"/>
              <a:t>As of February 2014 PHP was the server-side language for 82% of web sites, up from 75% in 2010.</a:t>
            </a:r>
          </a:p>
          <a:p>
            <a:endParaRPr lang="en-US" dirty="0"/>
          </a:p>
        </p:txBody>
      </p:sp>
    </p:spTree>
    <p:extLst>
      <p:ext uri="{BB962C8B-B14F-4D97-AF65-F5344CB8AC3E}">
        <p14:creationId xmlns:p14="http://schemas.microsoft.com/office/powerpoint/2010/main" val="14625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Frustrations</a:t>
            </a:r>
          </a:p>
        </p:txBody>
      </p:sp>
      <p:sp>
        <p:nvSpPr>
          <p:cNvPr id="3" name="Content Placeholder 2"/>
          <p:cNvSpPr>
            <a:spLocks noGrp="1"/>
          </p:cNvSpPr>
          <p:nvPr>
            <p:ph idx="1"/>
          </p:nvPr>
        </p:nvSpPr>
        <p:spPr>
          <a:xfrm>
            <a:off x="1451579" y="2015732"/>
            <a:ext cx="9603275" cy="3841604"/>
          </a:xfrm>
        </p:spPr>
        <p:txBody>
          <a:bodyPr>
            <a:normAutofit fontScale="92500" lnSpcReduction="10000"/>
          </a:bodyPr>
          <a:lstStyle/>
          <a:p>
            <a:r>
              <a:rPr lang="en-US" dirty="0"/>
              <a:t>JavaScript wasn’t developed until 1995.</a:t>
            </a:r>
          </a:p>
          <a:p>
            <a:pPr lvl="1"/>
            <a:r>
              <a:rPr lang="en-US" dirty="0"/>
              <a:t>While it was being developed nobody really knew what PHP was.</a:t>
            </a:r>
          </a:p>
          <a:p>
            <a:pPr lvl="1"/>
            <a:r>
              <a:rPr lang="en-US" dirty="0"/>
              <a:t>Developed by Netscape while Navigator was the #1 browser in the world.</a:t>
            </a:r>
          </a:p>
          <a:p>
            <a:pPr lvl="1"/>
            <a:r>
              <a:rPr lang="en-US" dirty="0"/>
              <a:t>Everyone knew Microsoft was also developing a scripting language called VBScript.</a:t>
            </a:r>
          </a:p>
          <a:p>
            <a:pPr lvl="1"/>
            <a:r>
              <a:rPr lang="en-US" dirty="0"/>
              <a:t>This led to the “Browser Wars” of the late 1990s</a:t>
            </a:r>
          </a:p>
          <a:p>
            <a:r>
              <a:rPr lang="en-US" dirty="0"/>
              <a:t>Over the years JavaScript and PHP became dominant.</a:t>
            </a:r>
          </a:p>
          <a:p>
            <a:pPr lvl="1"/>
            <a:r>
              <a:rPr lang="en-US" dirty="0"/>
              <a:t>PHP added the ability to interact with databases.</a:t>
            </a:r>
          </a:p>
          <a:p>
            <a:pPr lvl="1"/>
            <a:r>
              <a:rPr lang="en-US" dirty="0"/>
              <a:t>Both added object oriented functionality</a:t>
            </a:r>
          </a:p>
          <a:p>
            <a:pPr lvl="1"/>
            <a:r>
              <a:rPr lang="en-US" dirty="0"/>
              <a:t>In 2005 AJAX was developed allowing JavaScript in the client to communicate directly with PHP in the server.</a:t>
            </a:r>
          </a:p>
        </p:txBody>
      </p:sp>
    </p:spTree>
    <p:extLst>
      <p:ext uri="{BB962C8B-B14F-4D97-AF65-F5344CB8AC3E}">
        <p14:creationId xmlns:p14="http://schemas.microsoft.com/office/powerpoint/2010/main" val="37793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fontScale="85000" lnSpcReduction="20000"/>
          </a:bodyPr>
          <a:lstStyle/>
          <a:p>
            <a:r>
              <a:rPr lang="en-US" dirty="0"/>
              <a:t>JavaScript, PHP, and SQL were never intended to work with each other and as a result they have very different syntax.</a:t>
            </a:r>
          </a:p>
          <a:p>
            <a:r>
              <a:rPr lang="en-US" dirty="0"/>
              <a:t>This is likely to remain the case due to “Lock-in” despite developments such as Node.JS and ASP.NET</a:t>
            </a:r>
          </a:p>
          <a:p>
            <a:r>
              <a:rPr lang="en-US" dirty="0"/>
              <a:t>“Suck it up, cupcake”. You have to learn 3 different ways to</a:t>
            </a:r>
          </a:p>
          <a:p>
            <a:pPr lvl="1"/>
            <a:r>
              <a:rPr lang="en-US" dirty="0"/>
              <a:t>Concatenate strings</a:t>
            </a:r>
          </a:p>
          <a:p>
            <a:pPr lvl="1"/>
            <a:r>
              <a:rPr lang="en-US" dirty="0"/>
              <a:t>Format numbers</a:t>
            </a:r>
          </a:p>
          <a:p>
            <a:pPr lvl="1"/>
            <a:r>
              <a:rPr lang="en-US" dirty="0"/>
              <a:t>Deal with date and time</a:t>
            </a:r>
          </a:p>
          <a:p>
            <a:pPr lvl="1"/>
            <a:r>
              <a:rPr lang="en-US" dirty="0"/>
              <a:t>Deal with objects and arrays</a:t>
            </a:r>
          </a:p>
          <a:p>
            <a:pPr lvl="1"/>
            <a:r>
              <a:rPr lang="en-US" dirty="0" err="1"/>
              <a:t>Etc</a:t>
            </a:r>
            <a:r>
              <a:rPr lang="en-US" dirty="0"/>
              <a:t>, </a:t>
            </a:r>
            <a:r>
              <a:rPr lang="en-US" dirty="0" err="1"/>
              <a:t>etc</a:t>
            </a:r>
            <a:r>
              <a:rPr lang="en-US" dirty="0"/>
              <a:t>, etc.</a:t>
            </a:r>
          </a:p>
          <a:p>
            <a:r>
              <a:rPr lang="en-US" dirty="0"/>
              <a:t>Don’t get taken in by people selling you the latest and greatest technologies.</a:t>
            </a:r>
          </a:p>
          <a:p>
            <a:endParaRPr lang="en-US" dirty="0"/>
          </a:p>
        </p:txBody>
      </p:sp>
    </p:spTree>
    <p:extLst>
      <p:ext uri="{BB962C8B-B14F-4D97-AF65-F5344CB8AC3E}">
        <p14:creationId xmlns:p14="http://schemas.microsoft.com/office/powerpoint/2010/main" val="64265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introduction</a:t>
            </a:r>
          </a:p>
        </p:txBody>
      </p:sp>
      <p:sp>
        <p:nvSpPr>
          <p:cNvPr id="3" name="Content Placeholder 2"/>
          <p:cNvSpPr>
            <a:spLocks noGrp="1"/>
          </p:cNvSpPr>
          <p:nvPr>
            <p:ph idx="1"/>
          </p:nvPr>
        </p:nvSpPr>
        <p:spPr>
          <a:xfrm>
            <a:off x="1451579" y="2015732"/>
            <a:ext cx="9603275" cy="4074517"/>
          </a:xfrm>
        </p:spPr>
        <p:txBody>
          <a:bodyPr>
            <a:normAutofit fontScale="85000" lnSpcReduction="20000"/>
          </a:bodyPr>
          <a:lstStyle/>
          <a:p>
            <a:r>
              <a:rPr lang="en-US" dirty="0"/>
              <a:t>Structured Query Language</a:t>
            </a:r>
          </a:p>
          <a:p>
            <a:r>
              <a:rPr lang="en-US" dirty="0"/>
              <a:t>Started with IBM in the early 70’s. First commercial version by Oracle in 1979.</a:t>
            </a:r>
          </a:p>
          <a:p>
            <a:r>
              <a:rPr lang="en-US" dirty="0"/>
              <a:t>Client Server Architecture</a:t>
            </a:r>
          </a:p>
          <a:p>
            <a:pPr lvl="1"/>
            <a:r>
              <a:rPr lang="en-US" dirty="0"/>
              <a:t>Request = SQL command</a:t>
            </a:r>
          </a:p>
          <a:p>
            <a:pPr lvl="1"/>
            <a:r>
              <a:rPr lang="en-US" dirty="0"/>
              <a:t>Response – </a:t>
            </a:r>
            <a:r>
              <a:rPr lang="en-US" dirty="0" err="1"/>
              <a:t>Recordset</a:t>
            </a:r>
            <a:r>
              <a:rPr lang="en-US" dirty="0"/>
              <a:t> / # records / error.</a:t>
            </a:r>
          </a:p>
          <a:p>
            <a:r>
              <a:rPr lang="en-US" dirty="0"/>
              <a:t>Declarative Programming – Say what you want to do</a:t>
            </a:r>
          </a:p>
          <a:p>
            <a:pPr lvl="1"/>
            <a:r>
              <a:rPr lang="en-US" dirty="0"/>
              <a:t>Data Definition Language</a:t>
            </a:r>
          </a:p>
          <a:p>
            <a:pPr lvl="1"/>
            <a:r>
              <a:rPr lang="en-US" dirty="0"/>
              <a:t>Data Manipulation Language</a:t>
            </a:r>
          </a:p>
          <a:p>
            <a:pPr lvl="1"/>
            <a:r>
              <a:rPr lang="en-US" dirty="0"/>
              <a:t>Data Control Language</a:t>
            </a:r>
          </a:p>
          <a:p>
            <a:r>
              <a:rPr lang="en-US" dirty="0"/>
              <a:t>Imperative Programming – Step by step algorithms</a:t>
            </a:r>
          </a:p>
          <a:p>
            <a:pPr lvl="1"/>
            <a:r>
              <a:rPr lang="en-US" dirty="0"/>
              <a:t>Triggers</a:t>
            </a:r>
          </a:p>
          <a:p>
            <a:r>
              <a:rPr lang="en-US" dirty="0"/>
              <a:t>Text-based</a:t>
            </a:r>
          </a:p>
          <a:p>
            <a:endParaRPr lang="en-US" dirty="0"/>
          </a:p>
        </p:txBody>
      </p:sp>
    </p:spTree>
    <p:extLst>
      <p:ext uri="{BB962C8B-B14F-4D97-AF65-F5344CB8AC3E}">
        <p14:creationId xmlns:p14="http://schemas.microsoft.com/office/powerpoint/2010/main" val="375772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500"/>
                                        <p:tgtEl>
                                          <p:spTgt spid="3">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ArcGIS</a:t>
            </a:r>
          </a:p>
        </p:txBody>
      </p:sp>
      <p:sp>
        <p:nvSpPr>
          <p:cNvPr id="3" name="Content Placeholder 2"/>
          <p:cNvSpPr>
            <a:spLocks noGrp="1"/>
          </p:cNvSpPr>
          <p:nvPr>
            <p:ph idx="1"/>
          </p:nvPr>
        </p:nvSpPr>
        <p:spPr/>
        <p:txBody>
          <a:bodyPr/>
          <a:lstStyle/>
          <a:p>
            <a:r>
              <a:rPr lang="en-US" dirty="0"/>
              <a:t>Select by Attributes</a:t>
            </a:r>
          </a:p>
          <a:p>
            <a:endParaRPr lang="en-US" dirty="0"/>
          </a:p>
        </p:txBody>
      </p:sp>
      <p:pic>
        <p:nvPicPr>
          <p:cNvPr id="6" name="Content Placeholder 7"/>
          <p:cNvPicPr>
            <a:picLocks noChangeAspect="1"/>
          </p:cNvPicPr>
          <p:nvPr/>
        </p:nvPicPr>
        <p:blipFill>
          <a:blip r:embed="rId3"/>
          <a:stretch>
            <a:fillRect/>
          </a:stretch>
        </p:blipFill>
        <p:spPr>
          <a:xfrm>
            <a:off x="1758462" y="2607225"/>
            <a:ext cx="2475120" cy="3410599"/>
          </a:xfrm>
          <a:prstGeom prst="rect">
            <a:avLst/>
          </a:prstGeom>
        </p:spPr>
      </p:pic>
      <p:sp>
        <p:nvSpPr>
          <p:cNvPr id="7" name="Text Placeholder 5"/>
          <p:cNvSpPr txBox="1">
            <a:spLocks/>
          </p:cNvSpPr>
          <p:nvPr/>
        </p:nvSpPr>
        <p:spPr>
          <a:xfrm>
            <a:off x="5053214" y="2023348"/>
            <a:ext cx="4185618"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Definition Queries</a:t>
            </a:r>
          </a:p>
        </p:txBody>
      </p:sp>
      <p:pic>
        <p:nvPicPr>
          <p:cNvPr id="8" name="Content Placeholder 6"/>
          <p:cNvPicPr>
            <a:picLocks noChangeAspect="1"/>
          </p:cNvPicPr>
          <p:nvPr/>
        </p:nvPicPr>
        <p:blipFill>
          <a:blip r:embed="rId4"/>
          <a:stretch>
            <a:fillRect/>
          </a:stretch>
        </p:blipFill>
        <p:spPr>
          <a:xfrm>
            <a:off x="5404462" y="2607225"/>
            <a:ext cx="3964606" cy="3410599"/>
          </a:xfrm>
          <a:prstGeom prst="rect">
            <a:avLst/>
          </a:prstGeom>
        </p:spPr>
      </p:pic>
    </p:spTree>
    <p:extLst>
      <p:ext uri="{BB962C8B-B14F-4D97-AF65-F5344CB8AC3E}">
        <p14:creationId xmlns:p14="http://schemas.microsoft.com/office/powerpoint/2010/main" val="24580597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access</a:t>
            </a:r>
          </a:p>
        </p:txBody>
      </p:sp>
      <p:sp>
        <p:nvSpPr>
          <p:cNvPr id="9" name="Text Placeholder 4"/>
          <p:cNvSpPr txBox="1">
            <a:spLocks/>
          </p:cNvSpPr>
          <p:nvPr/>
        </p:nvSpPr>
        <p:spPr>
          <a:xfrm>
            <a:off x="1238452" y="2160983"/>
            <a:ext cx="4185623" cy="57626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t>Design View</a:t>
            </a:r>
            <a:endParaRPr lang="en-US" dirty="0"/>
          </a:p>
        </p:txBody>
      </p:sp>
      <p:pic>
        <p:nvPicPr>
          <p:cNvPr id="10" name="Content Placeholder 8"/>
          <p:cNvPicPr>
            <a:picLocks noChangeAspect="1"/>
          </p:cNvPicPr>
          <p:nvPr/>
        </p:nvPicPr>
        <p:blipFill>
          <a:blip r:embed="rId3"/>
          <a:stretch>
            <a:fillRect/>
          </a:stretch>
        </p:blipFill>
        <p:spPr>
          <a:xfrm>
            <a:off x="1494692" y="2736850"/>
            <a:ext cx="3927610" cy="3305175"/>
          </a:xfrm>
          <a:prstGeom prst="rect">
            <a:avLst/>
          </a:prstGeom>
        </p:spPr>
      </p:pic>
      <p:sp>
        <p:nvSpPr>
          <p:cNvPr id="11" name="Text Placeholder 6"/>
          <p:cNvSpPr txBox="1">
            <a:spLocks/>
          </p:cNvSpPr>
          <p:nvPr/>
        </p:nvSpPr>
        <p:spPr>
          <a:xfrm>
            <a:off x="5651090" y="2160983"/>
            <a:ext cx="4185618" cy="576262"/>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a:t>SQL View</a:t>
            </a:r>
            <a:endParaRPr lang="en-US" dirty="0"/>
          </a:p>
        </p:txBody>
      </p:sp>
      <p:sp>
        <p:nvSpPr>
          <p:cNvPr id="12" name="Content Placeholder 7"/>
          <p:cNvSpPr txBox="1">
            <a:spLocks/>
          </p:cNvSpPr>
          <p:nvPr/>
        </p:nvSpPr>
        <p:spPr>
          <a:xfrm>
            <a:off x="5651091" y="2737245"/>
            <a:ext cx="4185617" cy="3304117"/>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lvl="1"/>
            <a:r>
              <a:rPr lang="en-US" dirty="0"/>
              <a:t>SELECT </a:t>
            </a:r>
            <a:r>
              <a:rPr lang="en-US" dirty="0" err="1"/>
              <a:t>Vehicles.Year</a:t>
            </a:r>
            <a:r>
              <a:rPr lang="en-US" dirty="0"/>
              <a:t> &amp; " " &amp; [</a:t>
            </a:r>
            <a:r>
              <a:rPr lang="en-US" dirty="0" err="1"/>
              <a:t>Vehicles.Make</a:t>
            </a:r>
            <a:r>
              <a:rPr lang="en-US" dirty="0"/>
              <a:t>] &amp; " " &amp; </a:t>
            </a:r>
            <a:r>
              <a:rPr lang="en-US" dirty="0" err="1"/>
              <a:t>Vehicles.Model</a:t>
            </a:r>
            <a:r>
              <a:rPr lang="en-US" dirty="0"/>
              <a:t> AS Vehicles, Expenses.*</a:t>
            </a:r>
          </a:p>
          <a:p>
            <a:pPr lvl="1"/>
            <a:r>
              <a:rPr lang="en-US" dirty="0"/>
              <a:t>FROM [Vehicles Extended] INNER JOIN Expenses ON [Vehicles Extended].ID = </a:t>
            </a:r>
            <a:r>
              <a:rPr lang="en-US" dirty="0" err="1"/>
              <a:t>Expenses.Vehicle</a:t>
            </a:r>
            <a:endParaRPr lang="en-US" dirty="0"/>
          </a:p>
          <a:p>
            <a:pPr lvl="1"/>
            <a:r>
              <a:rPr lang="en-US" dirty="0"/>
              <a:t>ORDER BY </a:t>
            </a:r>
            <a:r>
              <a:rPr lang="en-US" dirty="0" err="1"/>
              <a:t>Vehicles.Year</a:t>
            </a:r>
            <a:r>
              <a:rPr lang="en-US" dirty="0"/>
              <a:t> &amp; " " &amp; [</a:t>
            </a:r>
            <a:r>
              <a:rPr lang="en-US" dirty="0" err="1"/>
              <a:t>Vehicles.Make</a:t>
            </a:r>
            <a:r>
              <a:rPr lang="en-US" dirty="0"/>
              <a:t>] &amp; " " &amp; </a:t>
            </a:r>
            <a:r>
              <a:rPr lang="en-US" dirty="0" err="1"/>
              <a:t>Vehicles.Model</a:t>
            </a:r>
            <a:r>
              <a:rPr lang="en-US" dirty="0"/>
              <a:t> DESC , Expenses.[Service Date] DESC;</a:t>
            </a:r>
          </a:p>
          <a:p>
            <a:endParaRPr lang="en-US" dirty="0"/>
          </a:p>
        </p:txBody>
      </p:sp>
    </p:spTree>
    <p:extLst>
      <p:ext uri="{BB962C8B-B14F-4D97-AF65-F5344CB8AC3E}">
        <p14:creationId xmlns:p14="http://schemas.microsoft.com/office/powerpoint/2010/main" val="22195691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CREATE</a:t>
            </a:r>
          </a:p>
        </p:txBody>
      </p:sp>
      <p:sp>
        <p:nvSpPr>
          <p:cNvPr id="3" name="Content Placeholder 2"/>
          <p:cNvSpPr>
            <a:spLocks noGrp="1"/>
          </p:cNvSpPr>
          <p:nvPr>
            <p:ph idx="1"/>
          </p:nvPr>
        </p:nvSpPr>
        <p:spPr>
          <a:xfrm>
            <a:off x="1451579" y="1853754"/>
            <a:ext cx="9603275" cy="3612592"/>
          </a:xfrm>
        </p:spPr>
        <p:txBody>
          <a:bodyPr>
            <a:normAutofit fontScale="92500" lnSpcReduction="20000"/>
          </a:bodyPr>
          <a:lstStyle/>
          <a:p>
            <a:r>
              <a:rPr lang="en-US" dirty="0"/>
              <a:t>Create a new empty table</a:t>
            </a:r>
          </a:p>
          <a:p>
            <a:pPr marL="457200" lvl="1" indent="0">
              <a:buNone/>
            </a:pPr>
            <a:r>
              <a:rPr lang="en-US" dirty="0"/>
              <a:t>CREATE TABLE </a:t>
            </a:r>
            <a:r>
              <a:rPr lang="en-US" dirty="0" err="1"/>
              <a:t>raptor_nests</a:t>
            </a:r>
            <a:r>
              <a:rPr lang="en-US" dirty="0"/>
              <a:t> (</a:t>
            </a:r>
          </a:p>
          <a:p>
            <a:pPr marL="457200" lvl="1" indent="0">
              <a:spcBef>
                <a:spcPts val="0"/>
              </a:spcBef>
              <a:buNone/>
            </a:pPr>
            <a:r>
              <a:rPr lang="en-US" dirty="0"/>
              <a:t>	id </a:t>
            </a:r>
            <a:r>
              <a:rPr lang="en-US" dirty="0" err="1"/>
              <a:t>int</a:t>
            </a:r>
            <a:r>
              <a:rPr lang="en-US" dirty="0"/>
              <a:t> PRIMARY KEY DEFAULT </a:t>
            </a:r>
            <a:r>
              <a:rPr lang="en-US" dirty="0" err="1"/>
              <a:t>nextval</a:t>
            </a:r>
            <a:r>
              <a:rPr lang="en-US" dirty="0"/>
              <a:t>(‘</a:t>
            </a:r>
            <a:r>
              <a:rPr lang="en-US" dirty="0" err="1"/>
              <a:t>raptor_nests_id</a:t>
            </a:r>
            <a:r>
              <a:rPr lang="en-US" dirty="0"/>
              <a:t>’),</a:t>
            </a:r>
          </a:p>
          <a:p>
            <a:pPr marL="457200" lvl="1" indent="0">
              <a:spcBef>
                <a:spcPts val="0"/>
              </a:spcBef>
              <a:buNone/>
            </a:pPr>
            <a:r>
              <a:rPr lang="en-US" dirty="0"/>
              <a:t>	</a:t>
            </a:r>
            <a:r>
              <a:rPr lang="en-US" dirty="0" err="1"/>
              <a:t>nest_id</a:t>
            </a:r>
            <a:r>
              <a:rPr lang="en-US" dirty="0"/>
              <a:t> varchar(10) NOT NULL,</a:t>
            </a:r>
          </a:p>
          <a:p>
            <a:pPr marL="457200" lvl="1" indent="0">
              <a:spcBef>
                <a:spcPts val="0"/>
              </a:spcBef>
              <a:buNone/>
            </a:pPr>
            <a:r>
              <a:rPr lang="en-US" dirty="0"/>
              <a:t>	species varchar(50),</a:t>
            </a:r>
          </a:p>
          <a:p>
            <a:pPr marL="457200" lvl="1" indent="0">
              <a:spcBef>
                <a:spcPts val="0"/>
              </a:spcBef>
              <a:buNone/>
            </a:pPr>
            <a:r>
              <a:rPr lang="en-US" dirty="0"/>
              <a:t>	2016_status varchar(50),</a:t>
            </a:r>
          </a:p>
          <a:p>
            <a:pPr marL="457200" lvl="1" indent="0">
              <a:spcBef>
                <a:spcPts val="0"/>
              </a:spcBef>
              <a:buNone/>
            </a:pPr>
            <a:r>
              <a:rPr lang="en-US" dirty="0"/>
              <a:t>	</a:t>
            </a:r>
            <a:r>
              <a:rPr lang="en-US" dirty="0" err="1"/>
              <a:t>current_status</a:t>
            </a:r>
            <a:r>
              <a:rPr lang="en-US" dirty="0"/>
              <a:t> varchar(50),</a:t>
            </a:r>
          </a:p>
          <a:p>
            <a:pPr marL="457200" lvl="1" indent="0">
              <a:spcBef>
                <a:spcPts val="0"/>
              </a:spcBef>
              <a:buNone/>
            </a:pPr>
            <a:r>
              <a:rPr lang="en-US" dirty="0"/>
              <a:t>	</a:t>
            </a:r>
            <a:r>
              <a:rPr lang="en-US" dirty="0" err="1"/>
              <a:t>date_found</a:t>
            </a:r>
            <a:r>
              <a:rPr lang="en-US" dirty="0"/>
              <a:t> date,</a:t>
            </a:r>
          </a:p>
          <a:p>
            <a:pPr marL="457200" lvl="1" indent="0">
              <a:spcBef>
                <a:spcPts val="0"/>
              </a:spcBef>
              <a:buNone/>
            </a:pPr>
            <a:r>
              <a:rPr lang="en-US" dirty="0"/>
              <a:t>	</a:t>
            </a:r>
            <a:r>
              <a:rPr lang="en-US" dirty="0" err="1"/>
              <a:t>last_date_inspected</a:t>
            </a:r>
            <a:r>
              <a:rPr lang="en-US" dirty="0"/>
              <a:t> date,</a:t>
            </a:r>
          </a:p>
          <a:p>
            <a:pPr marL="457200" lvl="1" indent="0">
              <a:spcBef>
                <a:spcPts val="0"/>
              </a:spcBef>
              <a:buNone/>
            </a:pPr>
            <a:r>
              <a:rPr lang="en-US" dirty="0"/>
              <a:t>	</a:t>
            </a:r>
            <a:r>
              <a:rPr lang="en-US" dirty="0" err="1"/>
              <a:t>project_id</a:t>
            </a:r>
            <a:r>
              <a:rPr lang="en-US" dirty="0"/>
              <a:t> integer</a:t>
            </a:r>
          </a:p>
          <a:p>
            <a:pPr marL="457200" lvl="1" indent="0">
              <a:spcBef>
                <a:spcPts val="0"/>
              </a:spcBef>
              <a:buNone/>
            </a:pPr>
            <a:r>
              <a:rPr lang="en-US" dirty="0"/>
              <a:t>)</a:t>
            </a:r>
          </a:p>
          <a:p>
            <a:pPr marL="457200" lvl="1" indent="0">
              <a:buNone/>
            </a:pPr>
            <a:r>
              <a:rPr lang="en-US" dirty="0"/>
              <a:t>SELECT </a:t>
            </a:r>
            <a:r>
              <a:rPr lang="en-US" dirty="0" err="1"/>
              <a:t>AddGeometryColumn</a:t>
            </a:r>
            <a:r>
              <a:rPr lang="en-US" dirty="0"/>
              <a:t>(‘public’, ‘</a:t>
            </a:r>
            <a:r>
              <a:rPr lang="en-US" dirty="0" err="1"/>
              <a:t>raptor_nests</a:t>
            </a:r>
            <a:r>
              <a:rPr lang="en-US" dirty="0"/>
              <a:t>’, ‘</a:t>
            </a:r>
            <a:r>
              <a:rPr lang="en-US" dirty="0" err="1"/>
              <a:t>geom</a:t>
            </a:r>
            <a:r>
              <a:rPr lang="en-US" dirty="0"/>
              <a:t>’, 4326, ‘POINT’, 2)</a:t>
            </a:r>
          </a:p>
          <a:p>
            <a:pPr marL="457200" lvl="1" indent="0">
              <a:buNone/>
            </a:pPr>
            <a:endParaRPr lang="en-US" dirty="0"/>
          </a:p>
        </p:txBody>
      </p:sp>
    </p:spTree>
    <p:extLst>
      <p:ext uri="{BB962C8B-B14F-4D97-AF65-F5344CB8AC3E}">
        <p14:creationId xmlns:p14="http://schemas.microsoft.com/office/powerpoint/2010/main" val="27543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1000"/>
                                        <p:tgtEl>
                                          <p:spTgt spid="3">
                                            <p:txEl>
                                              <p:pRg st="10" end="10"/>
                                            </p:txEl>
                                          </p:spTgt>
                                        </p:tgtEl>
                                      </p:cBhvr>
                                    </p:animEffect>
                                    <p:anim calcmode="lin" valueType="num">
                                      <p:cBhvr>
                                        <p:cTn id="1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1000"/>
                                        <p:tgtEl>
                                          <p:spTgt spid="3">
                                            <p:txEl>
                                              <p:pRg st="9" end="9"/>
                                            </p:txEl>
                                          </p:spTgt>
                                        </p:tgtEl>
                                      </p:cBhvr>
                                    </p:animEffect>
                                    <p:anim calcmode="lin" valueType="num">
                                      <p:cBhvr>
                                        <p:cTn id="7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Effect transition="in" filter="fade">
                                      <p:cBhvr>
                                        <p:cTn id="80" dur="1000"/>
                                        <p:tgtEl>
                                          <p:spTgt spid="3">
                                            <p:txEl>
                                              <p:pRg st="11" end="11"/>
                                            </p:txEl>
                                          </p:spTgt>
                                        </p:tgtEl>
                                      </p:cBhvr>
                                    </p:animEffect>
                                    <p:anim calcmode="lin" valueType="num">
                                      <p:cBhvr>
                                        <p:cTn id="8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MINOR COMPONENTS</a:t>
            </a:r>
          </a:p>
        </p:txBody>
      </p:sp>
      <p:sp>
        <p:nvSpPr>
          <p:cNvPr id="3" name="Content Placeholder 2"/>
          <p:cNvSpPr>
            <a:spLocks noGrp="1"/>
          </p:cNvSpPr>
          <p:nvPr>
            <p:ph idx="1"/>
          </p:nvPr>
        </p:nvSpPr>
        <p:spPr/>
        <p:txBody>
          <a:bodyPr/>
          <a:lstStyle/>
          <a:p>
            <a:r>
              <a:rPr lang="en-US" dirty="0"/>
              <a:t>Communication</a:t>
            </a:r>
          </a:p>
          <a:p>
            <a:pPr lvl="1"/>
            <a:r>
              <a:rPr lang="en-US" dirty="0"/>
              <a:t>GET,  POST, ECHO, AJAX, JSON</a:t>
            </a:r>
          </a:p>
          <a:p>
            <a:r>
              <a:rPr lang="en-US" dirty="0"/>
              <a:t>Libraries, API’s, and Frameworks</a:t>
            </a:r>
          </a:p>
          <a:p>
            <a:pPr lvl="1"/>
            <a:r>
              <a:rPr lang="en-US" dirty="0"/>
              <a:t>Client - </a:t>
            </a:r>
            <a:r>
              <a:rPr lang="en-US" dirty="0" err="1"/>
              <a:t>JQuery</a:t>
            </a:r>
            <a:r>
              <a:rPr lang="en-US" dirty="0"/>
              <a:t>, Dojo, Bootstrap, </a:t>
            </a:r>
          </a:p>
          <a:p>
            <a:pPr lvl="1"/>
            <a:r>
              <a:rPr lang="en-US" dirty="0"/>
              <a:t>Server – Cake, </a:t>
            </a:r>
            <a:r>
              <a:rPr lang="en-US" dirty="0" err="1"/>
              <a:t>CodeIgnitor</a:t>
            </a:r>
            <a:r>
              <a:rPr lang="en-US" dirty="0"/>
              <a:t>, </a:t>
            </a:r>
            <a:r>
              <a:rPr lang="en-US" dirty="0" err="1"/>
              <a:t>Laravel</a:t>
            </a:r>
            <a:endParaRPr lang="en-US" dirty="0"/>
          </a:p>
          <a:p>
            <a:r>
              <a:rPr lang="en-US" dirty="0"/>
              <a:t>Mapping Components</a:t>
            </a:r>
          </a:p>
          <a:p>
            <a:pPr lvl="1"/>
            <a:r>
              <a:rPr lang="en-US" dirty="0"/>
              <a:t>Google Maps, Leaflet, </a:t>
            </a:r>
            <a:r>
              <a:rPr lang="en-US" dirty="0" err="1"/>
              <a:t>OpenLayers</a:t>
            </a:r>
            <a:r>
              <a:rPr lang="en-US" dirty="0"/>
              <a:t>, ESRI </a:t>
            </a:r>
            <a:r>
              <a:rPr lang="en-US" dirty="0" err="1"/>
              <a:t>Javascript</a:t>
            </a:r>
            <a:r>
              <a:rPr lang="en-US" dirty="0"/>
              <a:t> API, Turf.js, </a:t>
            </a:r>
            <a:r>
              <a:rPr lang="en-US" dirty="0" err="1"/>
              <a:t>PostGIS</a:t>
            </a:r>
            <a:endParaRPr lang="en-US" dirty="0"/>
          </a:p>
          <a:p>
            <a:pPr marL="0" indent="0">
              <a:buNone/>
            </a:pPr>
            <a:endParaRPr lang="en-US" dirty="0"/>
          </a:p>
        </p:txBody>
      </p:sp>
    </p:spTree>
    <p:extLst>
      <p:ext uri="{BB962C8B-B14F-4D97-AF65-F5344CB8AC3E}">
        <p14:creationId xmlns:p14="http://schemas.microsoft.com/office/powerpoint/2010/main" val="50812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CREATE</a:t>
            </a:r>
          </a:p>
        </p:txBody>
      </p:sp>
      <p:sp>
        <p:nvSpPr>
          <p:cNvPr id="3" name="Content Placeholder 2"/>
          <p:cNvSpPr>
            <a:spLocks noGrp="1"/>
          </p:cNvSpPr>
          <p:nvPr>
            <p:ph idx="1"/>
          </p:nvPr>
        </p:nvSpPr>
        <p:spPr>
          <a:xfrm>
            <a:off x="1451579" y="1853754"/>
            <a:ext cx="9603275" cy="3612592"/>
          </a:xfrm>
        </p:spPr>
        <p:txBody>
          <a:bodyPr>
            <a:normAutofit/>
          </a:bodyPr>
          <a:lstStyle/>
          <a:p>
            <a:r>
              <a:rPr lang="en-US" dirty="0"/>
              <a:t>Create a new empty table</a:t>
            </a:r>
          </a:p>
          <a:p>
            <a:pPr marL="457200" lvl="1" indent="0">
              <a:buNone/>
            </a:pPr>
            <a:r>
              <a:rPr lang="en-US" dirty="0"/>
              <a:t>CREATE TABLE projects (</a:t>
            </a:r>
          </a:p>
          <a:p>
            <a:pPr marL="457200" lvl="1" indent="0">
              <a:lnSpc>
                <a:spcPct val="110000"/>
              </a:lnSpc>
              <a:spcBef>
                <a:spcPts val="0"/>
              </a:spcBef>
              <a:buNone/>
            </a:pPr>
            <a:r>
              <a:rPr lang="en-US" dirty="0"/>
              <a:t>	id </a:t>
            </a:r>
            <a:r>
              <a:rPr lang="en-US" dirty="0" err="1"/>
              <a:t>int</a:t>
            </a:r>
            <a:r>
              <a:rPr lang="en-US" dirty="0"/>
              <a:t> PRIMARY KEY DEFAULT </a:t>
            </a:r>
            <a:r>
              <a:rPr lang="en-US" dirty="0" err="1"/>
              <a:t>nextval</a:t>
            </a:r>
            <a:r>
              <a:rPr lang="en-US" dirty="0"/>
              <a:t>(‘</a:t>
            </a:r>
            <a:r>
              <a:rPr lang="en-US" dirty="0" err="1"/>
              <a:t>project_id</a:t>
            </a:r>
            <a:r>
              <a:rPr lang="en-US" dirty="0"/>
              <a:t>’),</a:t>
            </a:r>
          </a:p>
          <a:p>
            <a:pPr marL="457200" lvl="1" indent="0">
              <a:lnSpc>
                <a:spcPct val="110000"/>
              </a:lnSpc>
              <a:spcBef>
                <a:spcPts val="0"/>
              </a:spcBef>
              <a:buNone/>
            </a:pPr>
            <a:r>
              <a:rPr lang="en-US" dirty="0"/>
              <a:t>	</a:t>
            </a:r>
            <a:r>
              <a:rPr lang="en-US" dirty="0" err="1"/>
              <a:t>project_id</a:t>
            </a:r>
            <a:r>
              <a:rPr lang="en-US" dirty="0"/>
              <a:t> varchar(50) NOT NULL,</a:t>
            </a:r>
          </a:p>
          <a:p>
            <a:pPr marL="457200" lvl="1" indent="0">
              <a:lnSpc>
                <a:spcPct val="110000"/>
              </a:lnSpc>
              <a:spcBef>
                <a:spcPts val="0"/>
              </a:spcBef>
              <a:buNone/>
            </a:pPr>
            <a:r>
              <a:rPr lang="en-US" dirty="0"/>
              <a:t>	name varchar(255) NOT NULL,</a:t>
            </a:r>
          </a:p>
          <a:p>
            <a:pPr marL="457200" lvl="1" indent="0">
              <a:lnSpc>
                <a:spcPct val="110000"/>
              </a:lnSpc>
              <a:spcBef>
                <a:spcPts val="0"/>
              </a:spcBef>
              <a:buNone/>
            </a:pPr>
            <a:r>
              <a:rPr lang="en-US" dirty="0"/>
              <a:t>	</a:t>
            </a:r>
            <a:r>
              <a:rPr lang="en-US" dirty="0" err="1"/>
              <a:t>start_date</a:t>
            </a:r>
            <a:r>
              <a:rPr lang="en-US" dirty="0"/>
              <a:t> date NOT NULL,</a:t>
            </a:r>
          </a:p>
          <a:p>
            <a:pPr marL="457200" lvl="1" indent="0">
              <a:lnSpc>
                <a:spcPct val="110000"/>
              </a:lnSpc>
              <a:spcBef>
                <a:spcPts val="0"/>
              </a:spcBef>
              <a:buNone/>
            </a:pPr>
            <a:r>
              <a:rPr lang="en-US" dirty="0"/>
              <a:t>	status varchar(50),	</a:t>
            </a:r>
          </a:p>
          <a:p>
            <a:pPr marL="457200" lvl="1" indent="0">
              <a:lnSpc>
                <a:spcPct val="110000"/>
              </a:lnSpc>
              <a:spcBef>
                <a:spcPts val="0"/>
              </a:spcBef>
              <a:buNone/>
            </a:pPr>
            <a:r>
              <a:rPr lang="en-US" dirty="0"/>
              <a:t>)</a:t>
            </a:r>
          </a:p>
          <a:p>
            <a:pPr marL="457200" lvl="1" indent="0">
              <a:buNone/>
            </a:pPr>
            <a:r>
              <a:rPr lang="en-US" dirty="0"/>
              <a:t>SELECT </a:t>
            </a:r>
            <a:r>
              <a:rPr lang="en-US" dirty="0" err="1"/>
              <a:t>AddGeometryColumn</a:t>
            </a:r>
            <a:r>
              <a:rPr lang="en-US" dirty="0"/>
              <a:t>(‘public’, ‘projects’, ‘</a:t>
            </a:r>
            <a:r>
              <a:rPr lang="en-US" dirty="0" err="1"/>
              <a:t>geom</a:t>
            </a:r>
            <a:r>
              <a:rPr lang="en-US" dirty="0"/>
              <a:t>’, 4326, ‘LINESTRING’, 2)</a:t>
            </a:r>
          </a:p>
          <a:p>
            <a:pPr marL="457200" lvl="1" indent="0">
              <a:buNone/>
            </a:pPr>
            <a:endParaRPr lang="en-US" dirty="0"/>
          </a:p>
        </p:txBody>
      </p:sp>
    </p:spTree>
    <p:extLst>
      <p:ext uri="{BB962C8B-B14F-4D97-AF65-F5344CB8AC3E}">
        <p14:creationId xmlns:p14="http://schemas.microsoft.com/office/powerpoint/2010/main" val="67072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INSERT</a:t>
            </a:r>
          </a:p>
        </p:txBody>
      </p:sp>
      <p:sp>
        <p:nvSpPr>
          <p:cNvPr id="3" name="Content Placeholder 2"/>
          <p:cNvSpPr>
            <a:spLocks noGrp="1"/>
          </p:cNvSpPr>
          <p:nvPr>
            <p:ph idx="1"/>
          </p:nvPr>
        </p:nvSpPr>
        <p:spPr>
          <a:xfrm>
            <a:off x="1451579" y="1853754"/>
            <a:ext cx="9603275" cy="3612592"/>
          </a:xfrm>
        </p:spPr>
        <p:txBody>
          <a:bodyPr>
            <a:normAutofit/>
          </a:bodyPr>
          <a:lstStyle/>
          <a:p>
            <a:r>
              <a:rPr lang="en-US" dirty="0"/>
              <a:t>Add data to an existing table</a:t>
            </a:r>
          </a:p>
          <a:p>
            <a:pPr lvl="1"/>
            <a:r>
              <a:rPr lang="en-US" dirty="0"/>
              <a:t>INSERT INTO </a:t>
            </a:r>
            <a:r>
              <a:rPr lang="en-US" dirty="0" err="1"/>
              <a:t>raptor_nests</a:t>
            </a:r>
            <a:r>
              <a:rPr lang="en-US" dirty="0"/>
              <a:t> (</a:t>
            </a:r>
            <a:r>
              <a:rPr lang="en-US" dirty="0" err="1"/>
              <a:t>nest_id</a:t>
            </a:r>
            <a:r>
              <a:rPr lang="en-US" dirty="0"/>
              <a:t>,  species, </a:t>
            </a:r>
            <a:r>
              <a:rPr lang="en-US" dirty="0" err="1"/>
              <a:t>current_status</a:t>
            </a:r>
            <a:r>
              <a:rPr lang="en-US" dirty="0"/>
              <a:t>, </a:t>
            </a:r>
            <a:r>
              <a:rPr lang="en-US" dirty="0" err="1"/>
              <a:t>date_found</a:t>
            </a:r>
            <a:r>
              <a:rPr lang="en-US" dirty="0"/>
              <a:t>, </a:t>
            </a:r>
            <a:r>
              <a:rPr lang="en-US" dirty="0" err="1"/>
              <a:t>geom</a:t>
            </a:r>
            <a:r>
              <a:rPr lang="en-US" dirty="0"/>
              <a:t>) VALUES (‘RN_025’, ‘SWHA’, ‘ACTIVE’, ‘2015-11-05’, </a:t>
            </a:r>
            <a:r>
              <a:rPr lang="en-US" dirty="0" err="1"/>
              <a:t>ST_GeomFromText</a:t>
            </a:r>
            <a:r>
              <a:rPr lang="en-US" dirty="0"/>
              <a:t>(‘POINT(-106.435 39.423)’, 4326));</a:t>
            </a:r>
          </a:p>
          <a:p>
            <a:pPr lvl="1"/>
            <a:endParaRPr lang="en-US" dirty="0"/>
          </a:p>
          <a:p>
            <a:pPr lvl="1"/>
            <a:r>
              <a:rPr lang="en-US" dirty="0"/>
              <a:t>INSERT INTO projects (</a:t>
            </a:r>
            <a:r>
              <a:rPr lang="en-US" dirty="0" err="1"/>
              <a:t>project_id</a:t>
            </a:r>
            <a:r>
              <a:rPr lang="en-US" dirty="0"/>
              <a:t>, name, </a:t>
            </a:r>
            <a:r>
              <a:rPr lang="en-US" dirty="0" err="1"/>
              <a:t>start_date</a:t>
            </a:r>
            <a:r>
              <a:rPr lang="en-US" dirty="0"/>
              <a:t>, </a:t>
            </a:r>
            <a:r>
              <a:rPr lang="en-US" dirty="0" err="1"/>
              <a:t>geom</a:t>
            </a:r>
            <a:r>
              <a:rPr lang="en-US" dirty="0"/>
              <a:t>) VALUES (‘USD 10-5’, ‘UNITED SANITARY DESIGN #10, Project 5’, ‘2016-04-12’,  </a:t>
            </a:r>
            <a:r>
              <a:rPr lang="en-US" dirty="0" err="1"/>
              <a:t>ST_SetSRID</a:t>
            </a:r>
            <a:r>
              <a:rPr lang="en-US" dirty="0"/>
              <a:t>(</a:t>
            </a:r>
            <a:r>
              <a:rPr lang="en-US" dirty="0" err="1"/>
              <a:t>ST_GeomFromGeoJSON</a:t>
            </a:r>
            <a:r>
              <a:rPr lang="en-US" dirty="0"/>
              <a:t>(‘{“type”:”</a:t>
            </a:r>
            <a:r>
              <a:rPr lang="en-US" dirty="0" err="1"/>
              <a:t>LineString</a:t>
            </a:r>
            <a:r>
              <a:rPr lang="en-US" dirty="0"/>
              <a:t>”, “coordinates”:[[-106.45245, 38.5642], [-106.65876, 38.80678],[-106.1952, 38.65335]]}’), 4326))</a:t>
            </a:r>
          </a:p>
          <a:p>
            <a:pPr marL="457200" lvl="1" indent="0">
              <a:buNone/>
            </a:pPr>
            <a:endParaRPr lang="en-US" dirty="0"/>
          </a:p>
        </p:txBody>
      </p:sp>
    </p:spTree>
    <p:extLst>
      <p:ext uri="{BB962C8B-B14F-4D97-AF65-F5344CB8AC3E}">
        <p14:creationId xmlns:p14="http://schemas.microsoft.com/office/powerpoint/2010/main" val="204445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retrieve</a:t>
            </a:r>
          </a:p>
        </p:txBody>
      </p:sp>
      <p:sp>
        <p:nvSpPr>
          <p:cNvPr id="3" name="Content Placeholder 2"/>
          <p:cNvSpPr>
            <a:spLocks noGrp="1"/>
          </p:cNvSpPr>
          <p:nvPr>
            <p:ph idx="1"/>
          </p:nvPr>
        </p:nvSpPr>
        <p:spPr/>
        <p:txBody>
          <a:bodyPr>
            <a:normAutofit fontScale="85000" lnSpcReduction="10000"/>
          </a:bodyPr>
          <a:lstStyle/>
          <a:p>
            <a:r>
              <a:rPr lang="en-US" dirty="0"/>
              <a:t>SELECT – Single Table</a:t>
            </a:r>
          </a:p>
          <a:p>
            <a:pPr lvl="1"/>
            <a:r>
              <a:rPr lang="en-US" dirty="0"/>
              <a:t>SELECT * FROM </a:t>
            </a:r>
            <a:r>
              <a:rPr lang="en-US" dirty="0" err="1"/>
              <a:t>raptor_nests</a:t>
            </a:r>
            <a:r>
              <a:rPr lang="en-US" dirty="0"/>
              <a:t>;</a:t>
            </a:r>
          </a:p>
          <a:p>
            <a:pPr lvl="1"/>
            <a:r>
              <a:rPr lang="en-US" dirty="0"/>
              <a:t>SELECT </a:t>
            </a:r>
            <a:r>
              <a:rPr lang="en-US" dirty="0" err="1"/>
              <a:t>nest_id</a:t>
            </a:r>
            <a:r>
              <a:rPr lang="en-US" dirty="0"/>
              <a:t>, species, </a:t>
            </a:r>
            <a:r>
              <a:rPr lang="en-US" dirty="0" err="1"/>
              <a:t>current_status</a:t>
            </a:r>
            <a:r>
              <a:rPr lang="en-US" dirty="0"/>
              <a:t>, </a:t>
            </a:r>
            <a:r>
              <a:rPr lang="en-US" dirty="0" err="1"/>
              <a:t>date_found</a:t>
            </a:r>
            <a:r>
              <a:rPr lang="en-US" dirty="0"/>
              <a:t>, </a:t>
            </a:r>
            <a:r>
              <a:rPr lang="en-US" dirty="0" err="1"/>
              <a:t>last_date_inspected</a:t>
            </a:r>
            <a:r>
              <a:rPr lang="en-US" dirty="0"/>
              <a:t> FROM </a:t>
            </a:r>
            <a:r>
              <a:rPr lang="en-US" dirty="0" err="1"/>
              <a:t>raptor_nests</a:t>
            </a:r>
            <a:endParaRPr lang="en-US" dirty="0"/>
          </a:p>
          <a:p>
            <a:pPr lvl="1"/>
            <a:r>
              <a:rPr lang="en-US" dirty="0"/>
              <a:t>SELECT </a:t>
            </a:r>
            <a:r>
              <a:rPr lang="en-US" dirty="0" err="1"/>
              <a:t>nest_id</a:t>
            </a:r>
            <a:r>
              <a:rPr lang="en-US" dirty="0"/>
              <a:t>, species, </a:t>
            </a:r>
            <a:r>
              <a:rPr lang="en-US" dirty="0" err="1"/>
              <a:t>date_found</a:t>
            </a:r>
            <a:r>
              <a:rPr lang="en-US" dirty="0"/>
              <a:t>, </a:t>
            </a:r>
            <a:r>
              <a:rPr lang="en-US" dirty="0" err="1"/>
              <a:t>last_date_inspected</a:t>
            </a:r>
            <a:r>
              <a:rPr lang="en-US" dirty="0"/>
              <a:t> FROM </a:t>
            </a:r>
            <a:r>
              <a:rPr lang="en-US" dirty="0" err="1"/>
              <a:t>raptor_nests</a:t>
            </a:r>
            <a:r>
              <a:rPr lang="en-US" dirty="0"/>
              <a:t> WHERE </a:t>
            </a:r>
            <a:r>
              <a:rPr lang="en-US" dirty="0" err="1"/>
              <a:t>current_status</a:t>
            </a:r>
            <a:r>
              <a:rPr lang="en-US" dirty="0"/>
              <a:t> = ‘active’;</a:t>
            </a:r>
          </a:p>
          <a:p>
            <a:pPr lvl="1"/>
            <a:r>
              <a:rPr lang="en-US" dirty="0"/>
              <a:t>SELECT </a:t>
            </a:r>
            <a:r>
              <a:rPr lang="en-US" dirty="0" err="1"/>
              <a:t>nest_id</a:t>
            </a:r>
            <a:r>
              <a:rPr lang="en-US" dirty="0"/>
              <a:t>, species, </a:t>
            </a:r>
            <a:r>
              <a:rPr lang="en-US" dirty="0" err="1"/>
              <a:t>date_found</a:t>
            </a:r>
            <a:r>
              <a:rPr lang="en-US" dirty="0"/>
              <a:t>, </a:t>
            </a:r>
            <a:r>
              <a:rPr lang="en-US" dirty="0" err="1"/>
              <a:t>last_date_inspected</a:t>
            </a:r>
            <a:r>
              <a:rPr lang="en-US" dirty="0"/>
              <a:t> FROM </a:t>
            </a:r>
            <a:r>
              <a:rPr lang="en-US" dirty="0" err="1"/>
              <a:t>raptor_nests</a:t>
            </a:r>
            <a:r>
              <a:rPr lang="en-US" dirty="0"/>
              <a:t> WHERE </a:t>
            </a:r>
            <a:r>
              <a:rPr lang="en-US" dirty="0" err="1"/>
              <a:t>current_status</a:t>
            </a:r>
            <a:r>
              <a:rPr lang="en-US" dirty="0"/>
              <a:t> = ‘active’ ORDER BY species, </a:t>
            </a:r>
            <a:r>
              <a:rPr lang="en-US" dirty="0" err="1"/>
              <a:t>last_date_inspected</a:t>
            </a:r>
            <a:r>
              <a:rPr lang="en-US" dirty="0"/>
              <a:t> DESC, </a:t>
            </a:r>
            <a:r>
              <a:rPr lang="en-US" dirty="0" err="1"/>
              <a:t>nest_id</a:t>
            </a:r>
            <a:r>
              <a:rPr lang="en-US" dirty="0"/>
              <a:t>;</a:t>
            </a:r>
          </a:p>
          <a:p>
            <a:pPr lvl="1"/>
            <a:r>
              <a:rPr lang="en-US" dirty="0"/>
              <a:t>SELECT species, count(species), max(</a:t>
            </a:r>
            <a:r>
              <a:rPr lang="en-US" dirty="0" err="1"/>
              <a:t>last_date_inspected</a:t>
            </a:r>
            <a:r>
              <a:rPr lang="en-US" dirty="0"/>
              <a:t>) FROM </a:t>
            </a:r>
            <a:r>
              <a:rPr lang="en-US" dirty="0" err="1"/>
              <a:t>raptor_nests</a:t>
            </a:r>
            <a:r>
              <a:rPr lang="en-US" dirty="0"/>
              <a:t> GROUP BY species ORDER BY species</a:t>
            </a:r>
          </a:p>
          <a:p>
            <a:pPr lvl="1"/>
            <a:r>
              <a:rPr lang="en-US" dirty="0"/>
              <a:t>SELECT species, count(species) AS count, max(</a:t>
            </a:r>
            <a:r>
              <a:rPr lang="en-US" dirty="0" err="1"/>
              <a:t>last_date_inspected</a:t>
            </a:r>
            <a:r>
              <a:rPr lang="en-US" dirty="0"/>
              <a:t>) AS </a:t>
            </a:r>
            <a:r>
              <a:rPr lang="en-US" dirty="0" err="1"/>
              <a:t>most_recent_inspection</a:t>
            </a:r>
            <a:r>
              <a:rPr lang="en-US" dirty="0"/>
              <a:t> FROM </a:t>
            </a:r>
            <a:r>
              <a:rPr lang="en-US" dirty="0" err="1"/>
              <a:t>raptor_nests</a:t>
            </a:r>
            <a:r>
              <a:rPr lang="en-US" dirty="0"/>
              <a:t> WHERE </a:t>
            </a:r>
            <a:r>
              <a:rPr lang="en-US" dirty="0" err="1"/>
              <a:t>current_status</a:t>
            </a:r>
            <a:r>
              <a:rPr lang="en-US" dirty="0"/>
              <a:t> &lt;&gt; 2016_status GROUP BY species ORDER BY species</a:t>
            </a:r>
          </a:p>
          <a:p>
            <a:pPr lvl="1"/>
            <a:r>
              <a:rPr lang="en-US" dirty="0"/>
              <a:t>SELECT name, </a:t>
            </a:r>
            <a:r>
              <a:rPr lang="en-US" dirty="0" err="1"/>
              <a:t>length_feet</a:t>
            </a:r>
            <a:r>
              <a:rPr lang="en-US" dirty="0"/>
              <a:t>/5280 as </a:t>
            </a:r>
            <a:r>
              <a:rPr lang="en-US" dirty="0" err="1"/>
              <a:t>length_miles</a:t>
            </a:r>
            <a:r>
              <a:rPr lang="en-US" dirty="0"/>
              <a:t>, </a:t>
            </a:r>
            <a:r>
              <a:rPr lang="en-US" dirty="0" err="1"/>
              <a:t>start_date</a:t>
            </a:r>
            <a:r>
              <a:rPr lang="en-US" dirty="0"/>
              <a:t> FROM projects ORDER BY </a:t>
            </a:r>
            <a:r>
              <a:rPr lang="en-US" dirty="0" err="1"/>
              <a:t>dist_miles</a:t>
            </a:r>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6215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retrieve</a:t>
            </a:r>
          </a:p>
        </p:txBody>
      </p:sp>
      <p:sp>
        <p:nvSpPr>
          <p:cNvPr id="3" name="Content Placeholder 2"/>
          <p:cNvSpPr>
            <a:spLocks noGrp="1"/>
          </p:cNvSpPr>
          <p:nvPr>
            <p:ph idx="1"/>
          </p:nvPr>
        </p:nvSpPr>
        <p:spPr/>
        <p:txBody>
          <a:bodyPr>
            <a:normAutofit fontScale="85000" lnSpcReduction="20000"/>
          </a:bodyPr>
          <a:lstStyle/>
          <a:p>
            <a:r>
              <a:rPr lang="en-US" dirty="0"/>
              <a:t>SELECT - Multiple Tables</a:t>
            </a:r>
          </a:p>
          <a:p>
            <a:pPr lvl="1"/>
            <a:r>
              <a:rPr lang="en-US" dirty="0"/>
              <a:t>SELECT </a:t>
            </a:r>
            <a:r>
              <a:rPr lang="en-US" dirty="0" err="1"/>
              <a:t>p.start_date</a:t>
            </a:r>
            <a:r>
              <a:rPr lang="en-US" dirty="0"/>
              <a:t>, p.name, </a:t>
            </a:r>
            <a:r>
              <a:rPr lang="en-US" dirty="0" err="1"/>
              <a:t>r.nest_id</a:t>
            </a:r>
            <a:r>
              <a:rPr lang="en-US" dirty="0"/>
              <a:t>, </a:t>
            </a:r>
            <a:r>
              <a:rPr lang="en-US" dirty="0" err="1"/>
              <a:t>r.species</a:t>
            </a:r>
            <a:r>
              <a:rPr lang="en-US" dirty="0"/>
              <a:t>, </a:t>
            </a:r>
            <a:r>
              <a:rPr lang="en-US" dirty="0" err="1"/>
              <a:t>r.current_status</a:t>
            </a:r>
            <a:r>
              <a:rPr lang="en-US" dirty="0"/>
              <a:t> FROM </a:t>
            </a:r>
            <a:r>
              <a:rPr lang="en-US" dirty="0" err="1"/>
              <a:t>raptor_nests</a:t>
            </a:r>
            <a:r>
              <a:rPr lang="en-US" dirty="0"/>
              <a:t> r JOIN projects p ON p.id = </a:t>
            </a:r>
            <a:r>
              <a:rPr lang="en-US" dirty="0" err="1"/>
              <a:t>r.project_id</a:t>
            </a:r>
            <a:r>
              <a:rPr lang="en-US" dirty="0"/>
              <a:t> ORDER BY </a:t>
            </a:r>
            <a:r>
              <a:rPr lang="en-US" dirty="0" err="1"/>
              <a:t>p.start_date</a:t>
            </a:r>
            <a:r>
              <a:rPr lang="en-US" dirty="0"/>
              <a:t>, DESC, p.name, </a:t>
            </a:r>
            <a:r>
              <a:rPr lang="en-US" dirty="0" err="1"/>
              <a:t>r.nest_id</a:t>
            </a:r>
            <a:endParaRPr lang="en-US" dirty="0"/>
          </a:p>
          <a:p>
            <a:r>
              <a:rPr lang="en-US" dirty="0"/>
              <a:t>JOIN TYPES</a:t>
            </a:r>
          </a:p>
          <a:p>
            <a:pPr lvl="1"/>
            <a:r>
              <a:rPr lang="en-US" dirty="0"/>
              <a:t>INNER </a:t>
            </a:r>
          </a:p>
          <a:p>
            <a:pPr lvl="1"/>
            <a:r>
              <a:rPr lang="en-US" dirty="0"/>
              <a:t>LEFT</a:t>
            </a:r>
          </a:p>
          <a:p>
            <a:pPr lvl="1"/>
            <a:r>
              <a:rPr lang="en-US" dirty="0"/>
              <a:t>RIGHT</a:t>
            </a:r>
          </a:p>
          <a:p>
            <a:pPr lvl="1"/>
            <a:r>
              <a:rPr lang="en-US" dirty="0"/>
              <a:t>FULL</a:t>
            </a:r>
          </a:p>
          <a:p>
            <a:r>
              <a:rPr lang="en-US" dirty="0"/>
              <a:t>SELECT – Spatial Queries with POSTGIS</a:t>
            </a:r>
          </a:p>
          <a:p>
            <a:pPr lvl="1"/>
            <a:r>
              <a:rPr lang="en-US" dirty="0"/>
              <a:t>SELECT </a:t>
            </a:r>
            <a:r>
              <a:rPr lang="en-US" dirty="0" err="1"/>
              <a:t>p.start_date</a:t>
            </a:r>
            <a:r>
              <a:rPr lang="en-US" dirty="0"/>
              <a:t>, p.name, </a:t>
            </a:r>
            <a:r>
              <a:rPr lang="en-US" dirty="0" err="1"/>
              <a:t>r.nest_id</a:t>
            </a:r>
            <a:r>
              <a:rPr lang="en-US" dirty="0"/>
              <a:t>, </a:t>
            </a:r>
            <a:r>
              <a:rPr lang="en-US" dirty="0" err="1"/>
              <a:t>r.species</a:t>
            </a:r>
            <a:r>
              <a:rPr lang="en-US" dirty="0"/>
              <a:t>, </a:t>
            </a:r>
            <a:r>
              <a:rPr lang="en-US" dirty="0" err="1"/>
              <a:t>r.current_status</a:t>
            </a:r>
            <a:r>
              <a:rPr lang="en-US" dirty="0"/>
              <a:t>, </a:t>
            </a:r>
            <a:r>
              <a:rPr lang="en-US" dirty="0" err="1"/>
              <a:t>ST_Distance</a:t>
            </a:r>
            <a:r>
              <a:rPr lang="en-US" dirty="0"/>
              <a:t>(</a:t>
            </a:r>
            <a:r>
              <a:rPr lang="en-US" dirty="0" err="1"/>
              <a:t>r.geom</a:t>
            </a:r>
            <a:r>
              <a:rPr lang="en-US" dirty="0"/>
              <a:t>, </a:t>
            </a:r>
            <a:r>
              <a:rPr lang="en-US" dirty="0" err="1"/>
              <a:t>p.geom</a:t>
            </a:r>
            <a:r>
              <a:rPr lang="en-US" dirty="0"/>
              <a:t>) as distance FROM </a:t>
            </a:r>
            <a:r>
              <a:rPr lang="en-US" dirty="0" err="1"/>
              <a:t>raptor_nests</a:t>
            </a:r>
            <a:r>
              <a:rPr lang="en-US" dirty="0"/>
              <a:t> r JOIN projects p ON </a:t>
            </a:r>
            <a:r>
              <a:rPr lang="en-US" dirty="0" err="1"/>
              <a:t>ST_DWithin</a:t>
            </a:r>
            <a:r>
              <a:rPr lang="en-US" dirty="0"/>
              <a:t>(</a:t>
            </a:r>
            <a:r>
              <a:rPr lang="en-US" dirty="0" err="1"/>
              <a:t>r.geom</a:t>
            </a:r>
            <a:r>
              <a:rPr lang="en-US" dirty="0"/>
              <a:t>,  </a:t>
            </a:r>
            <a:r>
              <a:rPr lang="en-US" dirty="0" err="1"/>
              <a:t>p.geom</a:t>
            </a:r>
            <a:r>
              <a:rPr lang="en-US" dirty="0"/>
              <a:t>, 500) </a:t>
            </a:r>
          </a:p>
          <a:p>
            <a:pPr lvl="1"/>
            <a:endParaRPr lang="en-US" dirty="0"/>
          </a:p>
          <a:p>
            <a:pPr lvl="1"/>
            <a:endParaRPr lang="en-US" dirty="0"/>
          </a:p>
        </p:txBody>
      </p:sp>
    </p:spTree>
    <p:extLst>
      <p:ext uri="{BB962C8B-B14F-4D97-AF65-F5344CB8AC3E}">
        <p14:creationId xmlns:p14="http://schemas.microsoft.com/office/powerpoint/2010/main" val="173687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UPDATE</a:t>
            </a:r>
          </a:p>
        </p:txBody>
      </p:sp>
      <p:sp>
        <p:nvSpPr>
          <p:cNvPr id="3" name="Content Placeholder 2"/>
          <p:cNvSpPr>
            <a:spLocks noGrp="1"/>
          </p:cNvSpPr>
          <p:nvPr>
            <p:ph idx="1"/>
          </p:nvPr>
        </p:nvSpPr>
        <p:spPr>
          <a:xfrm>
            <a:off x="1451579" y="1853754"/>
            <a:ext cx="9603275" cy="3612592"/>
          </a:xfrm>
        </p:spPr>
        <p:txBody>
          <a:bodyPr>
            <a:normAutofit/>
          </a:bodyPr>
          <a:lstStyle/>
          <a:p>
            <a:r>
              <a:rPr lang="en-US" dirty="0"/>
              <a:t>Modify existing data in an existing table</a:t>
            </a:r>
          </a:p>
          <a:p>
            <a:pPr lvl="1"/>
            <a:r>
              <a:rPr lang="en-US" dirty="0"/>
              <a:t>UPDATE </a:t>
            </a:r>
            <a:r>
              <a:rPr lang="en-US" dirty="0" err="1"/>
              <a:t>raptor_nests</a:t>
            </a:r>
            <a:r>
              <a:rPr lang="en-US" dirty="0"/>
              <a:t> SET </a:t>
            </a:r>
            <a:r>
              <a:rPr lang="en-US" dirty="0" err="1"/>
              <a:t>last_inspection_date</a:t>
            </a:r>
            <a:r>
              <a:rPr lang="en-US" dirty="0"/>
              <a:t>=‘2016-07-18’, </a:t>
            </a:r>
            <a:r>
              <a:rPr lang="en-US" dirty="0" err="1"/>
              <a:t>current_status</a:t>
            </a:r>
            <a:r>
              <a:rPr lang="en-US" dirty="0"/>
              <a:t>=‘FLEDGED’ WHERE id=13;</a:t>
            </a:r>
          </a:p>
          <a:p>
            <a:pPr lvl="1"/>
            <a:r>
              <a:rPr lang="en-US" dirty="0"/>
              <a:t>UPDATE </a:t>
            </a:r>
            <a:r>
              <a:rPr lang="en-US" dirty="0" err="1"/>
              <a:t>raptor_nests</a:t>
            </a:r>
            <a:r>
              <a:rPr lang="en-US" dirty="0"/>
              <a:t> SET </a:t>
            </a:r>
            <a:r>
              <a:rPr lang="en-US" dirty="0" err="1"/>
              <a:t>current_status</a:t>
            </a:r>
            <a:r>
              <a:rPr lang="en-US" dirty="0"/>
              <a:t>=‘FLEDGED’ WHERE upper(</a:t>
            </a:r>
            <a:r>
              <a:rPr lang="en-US" dirty="0" err="1"/>
              <a:t>current_status</a:t>
            </a:r>
            <a:r>
              <a:rPr lang="en-US" dirty="0"/>
              <a:t>)=‘FLEDGED’;</a:t>
            </a:r>
          </a:p>
          <a:p>
            <a:pPr lvl="1"/>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198018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DELETE</a:t>
            </a:r>
          </a:p>
        </p:txBody>
      </p:sp>
      <p:sp>
        <p:nvSpPr>
          <p:cNvPr id="3" name="Content Placeholder 2"/>
          <p:cNvSpPr>
            <a:spLocks noGrp="1"/>
          </p:cNvSpPr>
          <p:nvPr>
            <p:ph idx="1"/>
          </p:nvPr>
        </p:nvSpPr>
        <p:spPr>
          <a:xfrm>
            <a:off x="1451579" y="1853754"/>
            <a:ext cx="9603275" cy="4089846"/>
          </a:xfrm>
        </p:spPr>
        <p:txBody>
          <a:bodyPr>
            <a:normAutofit/>
          </a:bodyPr>
          <a:lstStyle/>
          <a:p>
            <a:r>
              <a:rPr lang="en-US" dirty="0"/>
              <a:t>Delete data from an existing table</a:t>
            </a:r>
          </a:p>
          <a:p>
            <a:pPr lvl="1"/>
            <a:r>
              <a:rPr lang="en-US" dirty="0"/>
              <a:t>DELETE FROM </a:t>
            </a:r>
            <a:r>
              <a:rPr lang="en-US" dirty="0" err="1"/>
              <a:t>raptor_nests</a:t>
            </a:r>
            <a:r>
              <a:rPr lang="en-US" dirty="0"/>
              <a:t> WHERE id=12;</a:t>
            </a:r>
          </a:p>
          <a:p>
            <a:pPr lvl="1"/>
            <a:r>
              <a:rPr lang="en-US" dirty="0"/>
              <a:t>DELETE FROM </a:t>
            </a:r>
            <a:r>
              <a:rPr lang="en-US" dirty="0" err="1"/>
              <a:t>raptor_nests</a:t>
            </a:r>
            <a:r>
              <a:rPr lang="en-US" dirty="0"/>
              <a:t> WHERE (</a:t>
            </a:r>
            <a:r>
              <a:rPr lang="en-US" dirty="0" err="1"/>
              <a:t>current_status</a:t>
            </a:r>
            <a:r>
              <a:rPr lang="en-US" dirty="0"/>
              <a:t>=‘REMOVED’) AND ((</a:t>
            </a:r>
            <a:r>
              <a:rPr lang="en-US" dirty="0" err="1"/>
              <a:t>current_date</a:t>
            </a:r>
            <a:r>
              <a:rPr lang="en-US" dirty="0"/>
              <a:t>()-</a:t>
            </a:r>
            <a:r>
              <a:rPr lang="en-US" dirty="0" err="1"/>
              <a:t>last_inspection_date</a:t>
            </a:r>
            <a:r>
              <a:rPr lang="en-US" dirty="0"/>
              <a:t>) &gt; 730)</a:t>
            </a:r>
          </a:p>
          <a:p>
            <a:endParaRPr lang="en-US" dirty="0"/>
          </a:p>
        </p:txBody>
      </p:sp>
    </p:spTree>
    <p:extLst>
      <p:ext uri="{BB962C8B-B14F-4D97-AF65-F5344CB8AC3E}">
        <p14:creationId xmlns:p14="http://schemas.microsoft.com/office/powerpoint/2010/main" val="109216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DELETE</a:t>
            </a:r>
          </a:p>
        </p:txBody>
      </p:sp>
      <p:sp>
        <p:nvSpPr>
          <p:cNvPr id="3" name="Content Placeholder 2"/>
          <p:cNvSpPr>
            <a:spLocks noGrp="1"/>
          </p:cNvSpPr>
          <p:nvPr>
            <p:ph idx="1"/>
          </p:nvPr>
        </p:nvSpPr>
        <p:spPr>
          <a:xfrm>
            <a:off x="1451579" y="1853754"/>
            <a:ext cx="9603275" cy="4089846"/>
          </a:xfrm>
        </p:spPr>
        <p:txBody>
          <a:bodyPr>
            <a:normAutofit fontScale="92500" lnSpcReduction="20000"/>
          </a:bodyPr>
          <a:lstStyle/>
          <a:p>
            <a:r>
              <a:rPr lang="en-US" dirty="0"/>
              <a:t>Delete data from an existing table</a:t>
            </a:r>
          </a:p>
          <a:p>
            <a:pPr lvl="1"/>
            <a:r>
              <a:rPr lang="en-US" dirty="0"/>
              <a:t>DELETE FROM </a:t>
            </a:r>
            <a:r>
              <a:rPr lang="en-US" dirty="0" err="1"/>
              <a:t>raptor_nests</a:t>
            </a:r>
            <a:r>
              <a:rPr lang="en-US" dirty="0"/>
              <a:t> WHERE id=12;</a:t>
            </a:r>
          </a:p>
          <a:p>
            <a:pPr lvl="1"/>
            <a:r>
              <a:rPr lang="en-US" dirty="0"/>
              <a:t>DELETE FROM </a:t>
            </a:r>
            <a:r>
              <a:rPr lang="en-US" dirty="0" err="1"/>
              <a:t>raptor_nests</a:t>
            </a:r>
            <a:r>
              <a:rPr lang="en-US" dirty="0"/>
              <a:t> WHERE (</a:t>
            </a:r>
            <a:r>
              <a:rPr lang="en-US" dirty="0" err="1"/>
              <a:t>current_status</a:t>
            </a:r>
            <a:r>
              <a:rPr lang="en-US" dirty="0"/>
              <a:t>=‘REMOVED’) AND ((</a:t>
            </a:r>
            <a:r>
              <a:rPr lang="en-US" dirty="0" err="1"/>
              <a:t>current_date</a:t>
            </a:r>
            <a:r>
              <a:rPr lang="en-US" dirty="0"/>
              <a:t>()-</a:t>
            </a:r>
            <a:r>
              <a:rPr lang="en-US" dirty="0" err="1"/>
              <a:t>last_inspection_date</a:t>
            </a:r>
            <a:r>
              <a:rPr lang="en-US" dirty="0"/>
              <a:t>) &gt; 730)</a:t>
            </a:r>
          </a:p>
          <a:p>
            <a:r>
              <a:rPr lang="en-US" dirty="0"/>
              <a:t>Operator precedence</a:t>
            </a:r>
          </a:p>
          <a:p>
            <a:pPr marL="800100" lvl="1" indent="-342900">
              <a:buFont typeface="+mj-lt"/>
              <a:buAutoNum type="arabicPeriod"/>
            </a:pPr>
            <a:r>
              <a:rPr lang="en-US" dirty="0"/>
              <a:t>()</a:t>
            </a:r>
          </a:p>
          <a:p>
            <a:pPr marL="800100" lvl="1" indent="-342900">
              <a:buFont typeface="+mj-lt"/>
              <a:buAutoNum type="arabicPeriod"/>
            </a:pPr>
            <a:r>
              <a:rPr lang="en-US" dirty="0"/>
              <a:t>*, /</a:t>
            </a:r>
          </a:p>
          <a:p>
            <a:pPr marL="800100" lvl="1" indent="-342900">
              <a:buFont typeface="+mj-lt"/>
              <a:buAutoNum type="arabicPeriod"/>
            </a:pPr>
            <a:r>
              <a:rPr lang="en-US" dirty="0"/>
              <a:t>+, -,</a:t>
            </a:r>
          </a:p>
          <a:p>
            <a:pPr marL="800100" lvl="1" indent="-342900">
              <a:buFont typeface="+mj-lt"/>
              <a:buAutoNum type="arabicPeriod"/>
            </a:pPr>
            <a:r>
              <a:rPr lang="en-US" dirty="0"/>
              <a:t>=, &lt;, &gt;</a:t>
            </a:r>
          </a:p>
          <a:p>
            <a:pPr marL="800100" lvl="1" indent="-342900">
              <a:buFont typeface="+mj-lt"/>
              <a:buAutoNum type="arabicPeriod"/>
            </a:pPr>
            <a:r>
              <a:rPr lang="en-US" dirty="0"/>
              <a:t>NOT</a:t>
            </a:r>
          </a:p>
          <a:p>
            <a:pPr marL="800100" lvl="1" indent="-342900">
              <a:buFont typeface="+mj-lt"/>
              <a:buAutoNum type="arabicPeriod"/>
            </a:pPr>
            <a:r>
              <a:rPr lang="en-US" dirty="0"/>
              <a:t>AND</a:t>
            </a:r>
          </a:p>
          <a:p>
            <a:pPr marL="800100" lvl="1" indent="-342900">
              <a:buFont typeface="+mj-lt"/>
              <a:buAutoNum type="arabicPeriod"/>
            </a:pPr>
            <a:r>
              <a:rPr lang="en-US" dirty="0"/>
              <a:t>IN, LIKE, OR</a:t>
            </a:r>
          </a:p>
          <a:p>
            <a:endParaRPr lang="en-US" dirty="0"/>
          </a:p>
        </p:txBody>
      </p:sp>
      <p:sp>
        <p:nvSpPr>
          <p:cNvPr id="4" name="TextBox 3"/>
          <p:cNvSpPr txBox="1"/>
          <p:nvPr/>
        </p:nvSpPr>
        <p:spPr>
          <a:xfrm>
            <a:off x="5638309" y="4072404"/>
            <a:ext cx="3048000" cy="923330"/>
          </a:xfrm>
          <a:prstGeom prst="rect">
            <a:avLst/>
          </a:prstGeom>
          <a:solidFill>
            <a:schemeClr val="accent1">
              <a:lumMod val="20000"/>
              <a:lumOff val="80000"/>
            </a:schemeClr>
          </a:solidFill>
          <a:ln>
            <a:solidFill>
              <a:schemeClr val="accent1"/>
            </a:solidFill>
          </a:ln>
          <a:effectLst>
            <a:outerShdw blurRad="76200" dist="12700" dir="2700000" sy="-23000" kx="-800400" algn="bl" rotWithShape="0">
              <a:prstClr val="black">
                <a:alpha val="20000"/>
              </a:prstClr>
            </a:outerShdw>
          </a:effectLst>
        </p:spPr>
        <p:txBody>
          <a:bodyPr wrap="square" rtlCol="0">
            <a:spAutoFit/>
          </a:bodyPr>
          <a:lstStyle/>
          <a:p>
            <a:r>
              <a:rPr lang="en-US" dirty="0"/>
              <a:t>6-3*4/2 =      ?????</a:t>
            </a:r>
          </a:p>
          <a:p>
            <a:r>
              <a:rPr lang="en-US" dirty="0"/>
              <a:t>(6-3)*4/2 =   ????</a:t>
            </a:r>
          </a:p>
          <a:p>
            <a:r>
              <a:rPr lang="en-US" dirty="0"/>
              <a:t>(6-(3*4))/2 = ??????</a:t>
            </a:r>
          </a:p>
        </p:txBody>
      </p:sp>
      <p:sp>
        <p:nvSpPr>
          <p:cNvPr id="5" name="TextBox 4"/>
          <p:cNvSpPr txBox="1"/>
          <p:nvPr/>
        </p:nvSpPr>
        <p:spPr>
          <a:xfrm>
            <a:off x="6885993" y="4114800"/>
            <a:ext cx="1101011" cy="822960"/>
          </a:xfrm>
          <a:prstGeom prst="rect">
            <a:avLst/>
          </a:prstGeom>
          <a:solidFill>
            <a:schemeClr val="accent1">
              <a:lumMod val="20000"/>
              <a:lumOff val="80000"/>
            </a:schemeClr>
          </a:solidFill>
        </p:spPr>
        <p:txBody>
          <a:bodyPr wrap="square" rtlCol="0">
            <a:spAutoFit/>
          </a:bodyPr>
          <a:lstStyle/>
          <a:p>
            <a:r>
              <a:rPr lang="en-US" b="1" dirty="0">
                <a:solidFill>
                  <a:srgbClr val="0070C0"/>
                </a:solidFill>
              </a:rPr>
              <a:t>0</a:t>
            </a:r>
          </a:p>
          <a:p>
            <a:r>
              <a:rPr lang="en-US" b="1" dirty="0">
                <a:solidFill>
                  <a:srgbClr val="0070C0"/>
                </a:solidFill>
              </a:rPr>
              <a:t>6</a:t>
            </a:r>
          </a:p>
          <a:p>
            <a:r>
              <a:rPr lang="en-US" b="1" dirty="0">
                <a:solidFill>
                  <a:srgbClr val="0070C0"/>
                </a:solidFill>
              </a:rPr>
              <a:t>-3</a:t>
            </a:r>
          </a:p>
        </p:txBody>
      </p:sp>
    </p:spTree>
    <p:extLst>
      <p:ext uri="{BB962C8B-B14F-4D97-AF65-F5344CB8AC3E}">
        <p14:creationId xmlns:p14="http://schemas.microsoft.com/office/powerpoint/2010/main" val="259510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anim calcmode="lin" valueType="num">
                                      <p:cBhvr>
                                        <p:cTn id="58" dur="1000" fill="hold"/>
                                        <p:tgtEl>
                                          <p:spTgt spid="4"/>
                                        </p:tgtEl>
                                        <p:attrNameLst>
                                          <p:attrName>ppt_x</p:attrName>
                                        </p:attrNameLst>
                                      </p:cBhvr>
                                      <p:tavLst>
                                        <p:tav tm="0">
                                          <p:val>
                                            <p:strVal val="#ppt_x"/>
                                          </p:val>
                                        </p:tav>
                                        <p:tav tm="100000">
                                          <p:val>
                                            <p:strVal val="#ppt_x"/>
                                          </p:val>
                                        </p:tav>
                                      </p:tavLst>
                                    </p:anim>
                                    <p:anim calcmode="lin" valueType="num">
                                      <p:cBhvr>
                                        <p:cTn id="5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barn(inVertical)">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I have a </a:t>
            </a:r>
            <a:r>
              <a:rPr lang="en-US" dirty="0" err="1"/>
              <a:t>sql</a:t>
            </a:r>
            <a:r>
              <a:rPr lang="en-US" dirty="0"/>
              <a:t> statement…..</a:t>
            </a:r>
          </a:p>
        </p:txBody>
      </p:sp>
      <p:sp>
        <p:nvSpPr>
          <p:cNvPr id="3" name="Content Placeholder 2"/>
          <p:cNvSpPr>
            <a:spLocks noGrp="1"/>
          </p:cNvSpPr>
          <p:nvPr>
            <p:ph idx="1"/>
          </p:nvPr>
        </p:nvSpPr>
        <p:spPr/>
        <p:txBody>
          <a:bodyPr>
            <a:normAutofit fontScale="92500" lnSpcReduction="10000"/>
          </a:bodyPr>
          <a:lstStyle/>
          <a:p>
            <a:r>
              <a:rPr lang="en-US" dirty="0"/>
              <a:t>How do you send it to the database and what do you do with the result…</a:t>
            </a:r>
          </a:p>
          <a:p>
            <a:r>
              <a:rPr lang="en-US" dirty="0"/>
              <a:t>An enterprise database is not like a standalone program, they are designed to be accessible in many ways.</a:t>
            </a:r>
          </a:p>
          <a:p>
            <a:r>
              <a:rPr lang="en-US" dirty="0"/>
              <a:t>All you need is connection information</a:t>
            </a:r>
          </a:p>
          <a:p>
            <a:pPr lvl="1"/>
            <a:r>
              <a:rPr lang="en-US" dirty="0"/>
              <a:t>Host – localhost,  </a:t>
            </a:r>
            <a:r>
              <a:rPr lang="en-US" dirty="0">
                <a:hlinkClick r:id="rId3"/>
              </a:rPr>
              <a:t>www.millermountain.com</a:t>
            </a:r>
            <a:r>
              <a:rPr lang="en-US" dirty="0"/>
              <a:t>, 189.207.169.17</a:t>
            </a:r>
          </a:p>
          <a:p>
            <a:pPr lvl="1"/>
            <a:r>
              <a:rPr lang="en-US" dirty="0"/>
              <a:t>Port – 5432</a:t>
            </a:r>
          </a:p>
          <a:p>
            <a:pPr lvl="1"/>
            <a:r>
              <a:rPr lang="en-US" dirty="0"/>
              <a:t>Database Name – </a:t>
            </a:r>
            <a:r>
              <a:rPr lang="en-US" dirty="0" err="1"/>
              <a:t>gis_test</a:t>
            </a:r>
            <a:endParaRPr lang="en-US" dirty="0"/>
          </a:p>
          <a:p>
            <a:pPr lvl="1"/>
            <a:r>
              <a:rPr lang="en-US" dirty="0"/>
              <a:t>Username</a:t>
            </a:r>
          </a:p>
          <a:p>
            <a:pPr lvl="1"/>
            <a:r>
              <a:rPr lang="en-US" dirty="0"/>
              <a:t>Password</a:t>
            </a:r>
          </a:p>
          <a:p>
            <a:pPr lvl="1"/>
            <a:endParaRPr lang="en-US" dirty="0"/>
          </a:p>
          <a:p>
            <a:endParaRPr lang="en-US" dirty="0"/>
          </a:p>
        </p:txBody>
      </p:sp>
    </p:spTree>
    <p:extLst>
      <p:ext uri="{BB962C8B-B14F-4D97-AF65-F5344CB8AC3E}">
        <p14:creationId xmlns:p14="http://schemas.microsoft.com/office/powerpoint/2010/main" val="37059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1000"/>
                                        <p:tgtEl>
                                          <p:spTgt spid="3">
                                            <p:txEl>
                                              <p:pRg st="6" end="6"/>
                                            </p:txEl>
                                          </p:spTgt>
                                        </p:tgtEl>
                                      </p:cBhvr>
                                    </p:animEffect>
                                    <p:anim calcmode="lin" valueType="num">
                                      <p:cBhvr>
                                        <p:cTn id="3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I have a </a:t>
            </a:r>
            <a:r>
              <a:rPr lang="en-US" dirty="0" err="1"/>
              <a:t>sql</a:t>
            </a:r>
            <a:r>
              <a:rPr lang="en-US" dirty="0"/>
              <a:t> statement…..</a:t>
            </a:r>
          </a:p>
        </p:txBody>
      </p:sp>
      <p:sp>
        <p:nvSpPr>
          <p:cNvPr id="3" name="Content Placeholder 2"/>
          <p:cNvSpPr>
            <a:spLocks noGrp="1"/>
          </p:cNvSpPr>
          <p:nvPr>
            <p:ph idx="1"/>
          </p:nvPr>
        </p:nvSpPr>
        <p:spPr/>
        <p:txBody>
          <a:bodyPr>
            <a:normAutofit fontScale="85000" lnSpcReduction="20000"/>
          </a:bodyPr>
          <a:lstStyle/>
          <a:p>
            <a:r>
              <a:rPr lang="en-US" dirty="0"/>
              <a:t>You can access it many ways.</a:t>
            </a:r>
          </a:p>
          <a:p>
            <a:pPr lvl="1"/>
            <a:r>
              <a:rPr lang="en-US" dirty="0"/>
              <a:t>Command line – (</a:t>
            </a:r>
            <a:r>
              <a:rPr lang="en-US" dirty="0" err="1"/>
              <a:t>psql</a:t>
            </a:r>
            <a:r>
              <a:rPr lang="en-US" dirty="0"/>
              <a:t>)</a:t>
            </a:r>
          </a:p>
          <a:p>
            <a:pPr lvl="1"/>
            <a:r>
              <a:rPr lang="en-US" dirty="0"/>
              <a:t>GUI – </a:t>
            </a:r>
            <a:r>
              <a:rPr lang="en-US" dirty="0" err="1"/>
              <a:t>pgAdmin</a:t>
            </a:r>
            <a:r>
              <a:rPr lang="en-US" dirty="0"/>
              <a:t> III</a:t>
            </a:r>
          </a:p>
          <a:p>
            <a:pPr lvl="1"/>
            <a:r>
              <a:rPr lang="en-US" dirty="0"/>
              <a:t>Web Interface – </a:t>
            </a:r>
            <a:r>
              <a:rPr lang="en-US" dirty="0" err="1"/>
              <a:t>phpPgAdmin</a:t>
            </a:r>
            <a:endParaRPr lang="en-US" dirty="0"/>
          </a:p>
          <a:p>
            <a:pPr lvl="1"/>
            <a:r>
              <a:rPr lang="en-US" dirty="0"/>
              <a:t>Custom software – QGIS, ArcGIS, Excel, Access</a:t>
            </a:r>
          </a:p>
          <a:p>
            <a:pPr lvl="1"/>
            <a:r>
              <a:rPr lang="en-US" dirty="0"/>
              <a:t>Custom web page – PHP, Java, ASP.NET, Ruby, Node.js</a:t>
            </a:r>
          </a:p>
          <a:p>
            <a:r>
              <a:rPr lang="en-US" dirty="0"/>
              <a:t>Result</a:t>
            </a:r>
          </a:p>
          <a:p>
            <a:pPr lvl="1"/>
            <a:r>
              <a:rPr lang="en-US" dirty="0"/>
              <a:t>Text</a:t>
            </a:r>
          </a:p>
          <a:p>
            <a:pPr lvl="1"/>
            <a:r>
              <a:rPr lang="en-US" dirty="0"/>
              <a:t>Table</a:t>
            </a:r>
          </a:p>
          <a:p>
            <a:pPr lvl="1"/>
            <a:r>
              <a:rPr lang="en-US" dirty="0"/>
              <a:t>Feature Class, Spreadsheet, Table</a:t>
            </a:r>
          </a:p>
          <a:p>
            <a:pPr lvl="1"/>
            <a:r>
              <a:rPr lang="en-US" dirty="0"/>
              <a:t>Array of data or objects</a:t>
            </a:r>
          </a:p>
        </p:txBody>
      </p:sp>
    </p:spTree>
    <p:extLst>
      <p:ext uri="{BB962C8B-B14F-4D97-AF65-F5344CB8AC3E}">
        <p14:creationId xmlns:p14="http://schemas.microsoft.com/office/powerpoint/2010/main" val="331955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a:t>User interacts with a web page or map on the client</a:t>
            </a:r>
          </a:p>
          <a:p>
            <a:pPr marL="800100" lvl="1" indent="-342900">
              <a:buFont typeface="+mj-lt"/>
              <a:buAutoNum type="alphaUcPeriod"/>
            </a:pPr>
            <a:r>
              <a:rPr lang="en-US" dirty="0"/>
              <a:t>Submit a form, enter a project id,  select from a list, click on the map.</a:t>
            </a:r>
          </a:p>
          <a:p>
            <a:pPr marL="457200" indent="-457200">
              <a:buFont typeface="+mj-lt"/>
              <a:buAutoNum type="arabicPeriod"/>
            </a:pPr>
            <a:r>
              <a:rPr lang="en-US" dirty="0"/>
              <a:t>Web page sends data to the server(GET, POST, AJAX)</a:t>
            </a:r>
          </a:p>
          <a:p>
            <a:pPr marL="457200" indent="-457200">
              <a:buFont typeface="+mj-lt"/>
              <a:buAutoNum type="arabicPeriod"/>
            </a:pPr>
            <a:r>
              <a:rPr lang="en-US" dirty="0"/>
              <a:t> A </a:t>
            </a:r>
            <a:r>
              <a:rPr lang="en-US" dirty="0" err="1"/>
              <a:t>php</a:t>
            </a:r>
            <a:r>
              <a:rPr lang="en-US" dirty="0"/>
              <a:t> script on the server receives the data, processes it SQL statement, sends to the database</a:t>
            </a:r>
          </a:p>
          <a:p>
            <a:pPr marL="457200" indent="-457200">
              <a:buFont typeface="+mj-lt"/>
              <a:buAutoNum type="arabicPeriod"/>
            </a:pPr>
            <a:r>
              <a:rPr lang="en-US" dirty="0"/>
              <a:t>The database returns a result that is processed by a </a:t>
            </a:r>
            <a:r>
              <a:rPr lang="en-US" dirty="0" err="1"/>
              <a:t>php</a:t>
            </a:r>
            <a:r>
              <a:rPr lang="en-US" dirty="0"/>
              <a:t> script and returns a string (AJAX, ECHO)</a:t>
            </a:r>
          </a:p>
          <a:p>
            <a:pPr marL="800100" lvl="1" indent="-342900">
              <a:buFont typeface="+mj-lt"/>
              <a:buAutoNum type="alphaUcPeriod"/>
            </a:pPr>
            <a:r>
              <a:rPr lang="en-US" dirty="0"/>
              <a:t>Loop through and add HTML for a web page table</a:t>
            </a:r>
          </a:p>
          <a:p>
            <a:pPr marL="800100" lvl="1" indent="-342900">
              <a:buFont typeface="+mj-lt"/>
              <a:buAutoNum type="alphaUcPeriod"/>
            </a:pPr>
            <a:r>
              <a:rPr lang="en-US" dirty="0"/>
              <a:t>Loop through and return </a:t>
            </a:r>
            <a:r>
              <a:rPr lang="en-US" dirty="0" err="1"/>
              <a:t>geoJSON</a:t>
            </a:r>
            <a:r>
              <a:rPr lang="en-US" dirty="0"/>
              <a:t> to turn into features on a map</a:t>
            </a:r>
          </a:p>
          <a:p>
            <a:pPr marL="342900" indent="-342900">
              <a:buFont typeface="+mj-lt"/>
              <a:buAutoNum type="arabicPeriod"/>
            </a:pPr>
            <a:r>
              <a:rPr lang="en-US" dirty="0"/>
              <a:t>Web page does something with the result string</a:t>
            </a:r>
          </a:p>
          <a:p>
            <a:pPr marL="800100" lvl="1" indent="-342900">
              <a:buFont typeface="+mj-lt"/>
              <a:buAutoNum type="alphaUcPeriod"/>
            </a:pPr>
            <a:r>
              <a:rPr lang="en-US" dirty="0"/>
              <a:t>Inserts table into page.	</a:t>
            </a:r>
          </a:p>
          <a:p>
            <a:pPr marL="800100" lvl="1" indent="-342900">
              <a:buFont typeface="+mj-lt"/>
              <a:buAutoNum type="alphaUcPeriod"/>
            </a:pPr>
            <a:r>
              <a:rPr lang="en-US" dirty="0"/>
              <a:t>Inserts features onto the map.</a:t>
            </a:r>
          </a:p>
          <a:p>
            <a:pPr marL="0" indent="0">
              <a:buNone/>
            </a:pPr>
            <a:endParaRPr lang="en-US" dirty="0"/>
          </a:p>
          <a:p>
            <a:pPr marL="342900" indent="-342900">
              <a:buFont typeface="+mj-lt"/>
              <a:buAutoNum type="arabicPeriod"/>
            </a:pPr>
            <a:endParaRPr lang="en-US" dirty="0"/>
          </a:p>
          <a:p>
            <a:pPr lvl="1"/>
            <a:endParaRPr lang="en-US" dirty="0"/>
          </a:p>
        </p:txBody>
      </p:sp>
    </p:spTree>
    <p:extLst>
      <p:ext uri="{BB962C8B-B14F-4D97-AF65-F5344CB8AC3E}">
        <p14:creationId xmlns:p14="http://schemas.microsoft.com/office/powerpoint/2010/main" val="347290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a:t>
            </a:r>
          </a:p>
        </p:txBody>
      </p:sp>
      <p:sp>
        <p:nvSpPr>
          <p:cNvPr id="3" name="Content Placeholder 2"/>
          <p:cNvSpPr>
            <a:spLocks noGrp="1"/>
          </p:cNvSpPr>
          <p:nvPr>
            <p:ph idx="1"/>
          </p:nvPr>
        </p:nvSpPr>
        <p:spPr>
          <a:xfrm>
            <a:off x="1451578" y="1945394"/>
            <a:ext cx="9603275" cy="4103714"/>
          </a:xfrm>
        </p:spPr>
        <p:txBody>
          <a:bodyPr>
            <a:normAutofit/>
          </a:bodyPr>
          <a:lstStyle/>
          <a:p>
            <a:r>
              <a:rPr lang="en-US" dirty="0"/>
              <a:t>In terms of the Web, client means browser.</a:t>
            </a:r>
          </a:p>
          <a:p>
            <a:pPr lvl="1"/>
            <a:r>
              <a:rPr lang="en-US" dirty="0"/>
              <a:t>Netscape, Chrome, Firefox, Safari, Internet Explorer, Edge, Opera, “</a:t>
            </a:r>
            <a:r>
              <a:rPr lang="en-US" dirty="0" err="1"/>
              <a:t>Webkit</a:t>
            </a:r>
            <a:r>
              <a:rPr lang="en-US" dirty="0"/>
              <a:t>”</a:t>
            </a:r>
          </a:p>
          <a:p>
            <a:r>
              <a:rPr lang="en-US" dirty="0"/>
              <a:t>All browsers understand HTML, CSS, JavaScript</a:t>
            </a:r>
          </a:p>
          <a:p>
            <a:pPr lvl="1"/>
            <a:r>
              <a:rPr lang="en-US" dirty="0"/>
              <a:t>Minor differences in how they are implemented and supported, especially IE.</a:t>
            </a:r>
          </a:p>
          <a:p>
            <a:r>
              <a:rPr lang="en-US" dirty="0"/>
              <a:t>HTML – </a:t>
            </a:r>
            <a:r>
              <a:rPr lang="en-US" dirty="0" err="1"/>
              <a:t>HyperText</a:t>
            </a:r>
            <a:r>
              <a:rPr lang="en-US" dirty="0"/>
              <a:t> Markup Language</a:t>
            </a:r>
          </a:p>
          <a:p>
            <a:r>
              <a:rPr lang="en-US" dirty="0"/>
              <a:t>CSS – Cascading Style Sheets</a:t>
            </a:r>
          </a:p>
          <a:p>
            <a:r>
              <a:rPr lang="en-US" dirty="0"/>
              <a:t>JavaScript – Programming Language</a:t>
            </a:r>
          </a:p>
          <a:p>
            <a:endParaRPr lang="en-US" dirty="0"/>
          </a:p>
        </p:txBody>
      </p:sp>
    </p:spTree>
    <p:extLst>
      <p:ext uri="{BB962C8B-B14F-4D97-AF65-F5344CB8AC3E}">
        <p14:creationId xmlns:p14="http://schemas.microsoft.com/office/powerpoint/2010/main" val="40059773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intro</a:t>
            </a:r>
          </a:p>
        </p:txBody>
      </p:sp>
      <p:sp>
        <p:nvSpPr>
          <p:cNvPr id="3" name="Content Placeholder 2"/>
          <p:cNvSpPr>
            <a:spLocks noGrp="1"/>
          </p:cNvSpPr>
          <p:nvPr>
            <p:ph idx="1"/>
          </p:nvPr>
        </p:nvSpPr>
        <p:spPr/>
        <p:txBody>
          <a:bodyPr>
            <a:normAutofit/>
          </a:bodyPr>
          <a:lstStyle/>
          <a:p>
            <a:r>
              <a:rPr lang="en-US" dirty="0"/>
              <a:t>Two flavors of PHP</a:t>
            </a:r>
          </a:p>
          <a:p>
            <a:pPr lvl="1"/>
            <a:r>
              <a:rPr lang="en-US" dirty="0"/>
              <a:t>Procedural</a:t>
            </a:r>
          </a:p>
          <a:p>
            <a:pPr lvl="1"/>
            <a:r>
              <a:rPr lang="en-US" dirty="0"/>
              <a:t>Object Oriented</a:t>
            </a:r>
          </a:p>
          <a:p>
            <a:r>
              <a:rPr lang="en-US" dirty="0"/>
              <a:t>Two ways to use PHP </a:t>
            </a:r>
          </a:p>
          <a:p>
            <a:pPr lvl="1"/>
            <a:r>
              <a:rPr lang="en-US" dirty="0"/>
              <a:t>Dynamic web page</a:t>
            </a:r>
          </a:p>
          <a:p>
            <a:pPr lvl="2"/>
            <a:r>
              <a:rPr lang="en-US" dirty="0"/>
              <a:t>HTML document with embedded PHP code</a:t>
            </a:r>
          </a:p>
          <a:p>
            <a:pPr lvl="1"/>
            <a:r>
              <a:rPr lang="en-US" dirty="0"/>
              <a:t>AJAX</a:t>
            </a:r>
          </a:p>
          <a:p>
            <a:pPr lvl="2"/>
            <a:r>
              <a:rPr lang="en-US" dirty="0"/>
              <a:t>Script on server receives data from </a:t>
            </a:r>
            <a:r>
              <a:rPr lang="en-US" dirty="0" err="1"/>
              <a:t>Javascript</a:t>
            </a:r>
            <a:r>
              <a:rPr lang="en-US" dirty="0"/>
              <a:t> and returns text to </a:t>
            </a:r>
            <a:r>
              <a:rPr lang="en-US" dirty="0" err="1"/>
              <a:t>javascript</a:t>
            </a:r>
            <a:r>
              <a:rPr lang="en-US" dirty="0"/>
              <a:t> </a:t>
            </a:r>
          </a:p>
        </p:txBody>
      </p:sp>
      <p:sp>
        <p:nvSpPr>
          <p:cNvPr id="5" name="TextBox 4"/>
          <p:cNvSpPr txBox="1"/>
          <p:nvPr/>
        </p:nvSpPr>
        <p:spPr>
          <a:xfrm>
            <a:off x="6662057" y="2496775"/>
            <a:ext cx="5176157" cy="2031325"/>
          </a:xfrm>
          <a:prstGeom prst="rect">
            <a:avLst/>
          </a:prstGeom>
          <a:solidFill>
            <a:schemeClr val="bg1">
              <a:lumMod val="75000"/>
            </a:schemeClr>
          </a:solidFill>
        </p:spPr>
        <p:txBody>
          <a:bodyPr wrap="square" rtlCol="0">
            <a:spAutoFit/>
          </a:bodyPr>
          <a:lstStyle/>
          <a:p>
            <a:pPr lvl="1"/>
            <a:endParaRPr lang="en-US" dirty="0">
              <a:solidFill>
                <a:srgbClr val="FF0000"/>
              </a:solidFill>
            </a:endParaRPr>
          </a:p>
          <a:p>
            <a:pPr lvl="1"/>
            <a:r>
              <a:rPr lang="en-US" dirty="0">
                <a:solidFill>
                  <a:srgbClr val="FF0000"/>
                </a:solidFill>
              </a:rPr>
              <a:t>&lt;?</a:t>
            </a:r>
            <a:r>
              <a:rPr lang="en-US" dirty="0" err="1">
                <a:solidFill>
                  <a:srgbClr val="FF0000"/>
                </a:solidFill>
              </a:rPr>
              <a:t>php</a:t>
            </a:r>
            <a:endParaRPr lang="en-US" dirty="0">
              <a:solidFill>
                <a:srgbClr val="FF0000"/>
              </a:solidFill>
            </a:endParaRPr>
          </a:p>
          <a:p>
            <a:pPr lvl="2"/>
            <a:r>
              <a:rPr lang="en-US" dirty="0">
                <a:solidFill>
                  <a:schemeClr val="accent5"/>
                </a:solidFill>
              </a:rPr>
              <a:t>$heading = “Welcome to my web page”;</a:t>
            </a:r>
          </a:p>
          <a:p>
            <a:pPr lvl="1"/>
            <a:r>
              <a:rPr lang="en-US" dirty="0">
                <a:solidFill>
                  <a:srgbClr val="FF0000"/>
                </a:solidFill>
              </a:rPr>
              <a:t>?&gt;</a:t>
            </a:r>
            <a:endParaRPr lang="en-US" dirty="0"/>
          </a:p>
          <a:p>
            <a:pPr lvl="1"/>
            <a:r>
              <a:rPr lang="en-US" dirty="0"/>
              <a:t>……..</a:t>
            </a:r>
          </a:p>
          <a:p>
            <a:pPr lvl="1"/>
            <a:r>
              <a:rPr lang="en-US" dirty="0"/>
              <a:t>&lt;h1&gt;</a:t>
            </a:r>
            <a:r>
              <a:rPr lang="en-US" dirty="0">
                <a:solidFill>
                  <a:srgbClr val="FF0000"/>
                </a:solidFill>
              </a:rPr>
              <a:t>&lt;?</a:t>
            </a:r>
            <a:r>
              <a:rPr lang="en-US" dirty="0" err="1">
                <a:solidFill>
                  <a:srgbClr val="FF0000"/>
                </a:solidFill>
              </a:rPr>
              <a:t>php</a:t>
            </a:r>
            <a:r>
              <a:rPr lang="en-US" dirty="0"/>
              <a:t> </a:t>
            </a:r>
            <a:r>
              <a:rPr lang="en-US" dirty="0">
                <a:solidFill>
                  <a:schemeClr val="accent5"/>
                </a:solidFill>
              </a:rPr>
              <a:t>echo $heading; </a:t>
            </a:r>
            <a:r>
              <a:rPr lang="en-US" dirty="0">
                <a:solidFill>
                  <a:srgbClr val="FF0000"/>
                </a:solidFill>
              </a:rPr>
              <a:t>?&gt;</a:t>
            </a:r>
            <a:r>
              <a:rPr lang="en-US" dirty="0"/>
              <a:t>&lt;/h1&gt;</a:t>
            </a:r>
          </a:p>
          <a:p>
            <a:pPr lvl="1"/>
            <a:endParaRPr lang="en-US" dirty="0"/>
          </a:p>
        </p:txBody>
      </p:sp>
      <p:sp>
        <p:nvSpPr>
          <p:cNvPr id="6" name="TextBox 5"/>
          <p:cNvSpPr txBox="1"/>
          <p:nvPr/>
        </p:nvSpPr>
        <p:spPr>
          <a:xfrm>
            <a:off x="6662057" y="2496775"/>
            <a:ext cx="5176157" cy="2031325"/>
          </a:xfrm>
          <a:prstGeom prst="rect">
            <a:avLst/>
          </a:prstGeom>
          <a:solidFill>
            <a:schemeClr val="bg1">
              <a:lumMod val="75000"/>
            </a:schemeClr>
          </a:solidFill>
        </p:spPr>
        <p:txBody>
          <a:bodyPr wrap="square" rtlCol="0">
            <a:spAutoFit/>
          </a:bodyPr>
          <a:lstStyle/>
          <a:p>
            <a:pPr lvl="1"/>
            <a:endParaRPr lang="en-US" dirty="0">
              <a:solidFill>
                <a:srgbClr val="FF0000"/>
              </a:solidFill>
            </a:endParaRPr>
          </a:p>
          <a:p>
            <a:pPr lvl="1"/>
            <a:endParaRPr lang="en-US" dirty="0">
              <a:solidFill>
                <a:srgbClr val="FF0000"/>
              </a:solidFill>
            </a:endParaRPr>
          </a:p>
          <a:p>
            <a:pPr lvl="1"/>
            <a:endParaRPr lang="en-US" dirty="0">
              <a:solidFill>
                <a:srgbClr val="FF0000"/>
              </a:solidFill>
            </a:endParaRPr>
          </a:p>
          <a:p>
            <a:pPr lvl="1"/>
            <a:r>
              <a:rPr lang="en-US" dirty="0"/>
              <a:t>&lt;h1&gt; Welcome to my web page &lt;/h1&gt;</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9436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1000"/>
                                        <p:tgtEl>
                                          <p:spTgt spid="3">
                                            <p:txEl>
                                              <p:pRg st="6" end="6"/>
                                            </p:txEl>
                                          </p:spTgt>
                                        </p:tgtEl>
                                      </p:cBhvr>
                                    </p:animEffect>
                                    <p:anim calcmode="lin" valueType="num">
                                      <p:cBhvr>
                                        <p:cTn id="5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barn(inVertical)">
                                      <p:cBhvr>
                                        <p:cTn id="6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strings</a:t>
            </a:r>
          </a:p>
        </p:txBody>
      </p:sp>
      <p:sp>
        <p:nvSpPr>
          <p:cNvPr id="3" name="Content Placeholder 2"/>
          <p:cNvSpPr>
            <a:spLocks noGrp="1"/>
          </p:cNvSpPr>
          <p:nvPr>
            <p:ph idx="1"/>
          </p:nvPr>
        </p:nvSpPr>
        <p:spPr>
          <a:xfrm>
            <a:off x="1451579" y="2015732"/>
            <a:ext cx="9603275" cy="4042168"/>
          </a:xfrm>
        </p:spPr>
        <p:txBody>
          <a:bodyPr>
            <a:normAutofit/>
          </a:bodyPr>
          <a:lstStyle/>
          <a:p>
            <a:r>
              <a:rPr lang="en-US" dirty="0"/>
              <a:t>All statements end with a semicolon;</a:t>
            </a:r>
          </a:p>
          <a:p>
            <a:r>
              <a:rPr lang="en-US" dirty="0"/>
              <a:t>Variable names begin with $</a:t>
            </a:r>
          </a:p>
          <a:p>
            <a:pPr lvl="1"/>
            <a:r>
              <a:rPr lang="en-US" dirty="0"/>
              <a:t>Do not need to be declared</a:t>
            </a:r>
          </a:p>
          <a:p>
            <a:r>
              <a:rPr lang="en-US" dirty="0"/>
              <a:t>String concatenation</a:t>
            </a:r>
          </a:p>
          <a:p>
            <a:pPr lvl="1"/>
            <a:r>
              <a:rPr lang="en-US" dirty="0"/>
              <a:t>$space=“ “;</a:t>
            </a:r>
          </a:p>
          <a:p>
            <a:pPr lvl="1"/>
            <a:r>
              <a:rPr lang="en-US" dirty="0"/>
              <a:t>$myString1= “</a:t>
            </a:r>
            <a:r>
              <a:rPr lang="en-US" dirty="0" err="1"/>
              <a:t>Micky”.$space.”Mouse</a:t>
            </a:r>
            <a:r>
              <a:rPr lang="en-US" dirty="0"/>
              <a:t>”;</a:t>
            </a:r>
          </a:p>
          <a:p>
            <a:pPr lvl="1"/>
            <a:r>
              <a:rPr lang="en-US" dirty="0"/>
              <a:t>$myString2=“</a:t>
            </a:r>
            <a:r>
              <a:rPr lang="en-US" dirty="0" err="1"/>
              <a:t>Mickey$space</a:t>
            </a:r>
            <a:r>
              <a:rPr lang="en-US" dirty="0"/>
              <a:t> Mouse”;</a:t>
            </a:r>
          </a:p>
          <a:p>
            <a:pPr lvl="1"/>
            <a:r>
              <a:rPr lang="en-US" dirty="0"/>
              <a:t>$myString3=“Mickey{$space}Mouse”;</a:t>
            </a:r>
          </a:p>
        </p:txBody>
      </p:sp>
      <p:sp>
        <p:nvSpPr>
          <p:cNvPr id="4" name="TextBox 3"/>
          <p:cNvSpPr txBox="1"/>
          <p:nvPr/>
        </p:nvSpPr>
        <p:spPr>
          <a:xfrm>
            <a:off x="6253216" y="4232758"/>
            <a:ext cx="3363686" cy="369332"/>
          </a:xfrm>
          <a:prstGeom prst="rect">
            <a:avLst/>
          </a:prstGeom>
          <a:noFill/>
        </p:spPr>
        <p:txBody>
          <a:bodyPr wrap="square" rtlCol="0">
            <a:spAutoFit/>
          </a:bodyPr>
          <a:lstStyle/>
          <a:p>
            <a:r>
              <a:rPr lang="en-US" dirty="0">
                <a:solidFill>
                  <a:srgbClr val="FF0000"/>
                </a:solidFill>
              </a:rPr>
              <a:t>“Mickey”+$</a:t>
            </a:r>
            <a:r>
              <a:rPr lang="en-US" dirty="0" err="1">
                <a:solidFill>
                  <a:srgbClr val="FF0000"/>
                </a:solidFill>
              </a:rPr>
              <a:t>space+”Mouse</a:t>
            </a:r>
            <a:r>
              <a:rPr lang="en-US" dirty="0">
                <a:solidFill>
                  <a:srgbClr val="FF0000"/>
                </a:solidFill>
              </a:rPr>
              <a:t>”;</a:t>
            </a:r>
          </a:p>
        </p:txBody>
      </p:sp>
    </p:spTree>
    <p:extLst>
      <p:ext uri="{BB962C8B-B14F-4D97-AF65-F5344CB8AC3E}">
        <p14:creationId xmlns:p14="http://schemas.microsoft.com/office/powerpoint/2010/main" val="259978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fade">
                                      <p:cBhvr>
                                        <p:cTn id="43" dur="1000"/>
                                        <p:tgtEl>
                                          <p:spTgt spid="4">
                                            <p:txEl>
                                              <p:pRg st="0" end="0"/>
                                            </p:txEl>
                                          </p:spTgt>
                                        </p:tgtEl>
                                      </p:cBhvr>
                                    </p:animEffect>
                                    <p:anim calcmode="lin" valueType="num">
                                      <p:cBhvr>
                                        <p:cTn id="4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arrays</a:t>
            </a:r>
          </a:p>
        </p:txBody>
      </p:sp>
      <p:sp>
        <p:nvSpPr>
          <p:cNvPr id="3" name="Content Placeholder 2"/>
          <p:cNvSpPr>
            <a:spLocks noGrp="1"/>
          </p:cNvSpPr>
          <p:nvPr>
            <p:ph sz="half" idx="1"/>
          </p:nvPr>
        </p:nvSpPr>
        <p:spPr>
          <a:xfrm>
            <a:off x="1447331" y="2010878"/>
            <a:ext cx="5841990" cy="3448595"/>
          </a:xfrm>
        </p:spPr>
        <p:txBody>
          <a:bodyPr>
            <a:normAutofit lnSpcReduction="10000"/>
          </a:bodyPr>
          <a:lstStyle/>
          <a:p>
            <a:r>
              <a:rPr lang="en-US" dirty="0"/>
              <a:t>Indexed Arrays – indexed numerically </a:t>
            </a:r>
          </a:p>
          <a:p>
            <a:pPr lvl="1"/>
            <a:r>
              <a:rPr lang="en-US" dirty="0"/>
              <a:t>$</a:t>
            </a:r>
            <a:r>
              <a:rPr lang="en-US" dirty="0" err="1"/>
              <a:t>animalType</a:t>
            </a:r>
            <a:r>
              <a:rPr lang="en-US" dirty="0"/>
              <a:t> = array(“CAT”, “DOG”, “CHICKEN”);</a:t>
            </a:r>
          </a:p>
          <a:p>
            <a:pPr lvl="1"/>
            <a:r>
              <a:rPr lang="en-US" dirty="0"/>
              <a:t>$</a:t>
            </a:r>
            <a:r>
              <a:rPr lang="en-US" dirty="0" err="1"/>
              <a:t>animalType</a:t>
            </a:r>
            <a:r>
              <a:rPr lang="en-US" dirty="0"/>
              <a:t> = [“CAT”, “DOG”, “CHICKEN”];</a:t>
            </a:r>
          </a:p>
          <a:p>
            <a:pPr lvl="1"/>
            <a:r>
              <a:rPr lang="en-US" dirty="0"/>
              <a:t>$</a:t>
            </a:r>
            <a:r>
              <a:rPr lang="en-US" dirty="0" err="1"/>
              <a:t>animalType</a:t>
            </a:r>
            <a:r>
              <a:rPr lang="en-US" dirty="0"/>
              <a:t>[] = “BEAR”</a:t>
            </a:r>
          </a:p>
          <a:p>
            <a:pPr lvl="1"/>
            <a:r>
              <a:rPr lang="en-US" dirty="0"/>
              <a:t>$</a:t>
            </a:r>
            <a:r>
              <a:rPr lang="en-US" dirty="0" err="1"/>
              <a:t>animalType</a:t>
            </a:r>
            <a:r>
              <a:rPr lang="en-US" dirty="0"/>
              <a:t>[6] = “FERRET”</a:t>
            </a:r>
          </a:p>
          <a:p>
            <a:r>
              <a:rPr lang="en-US" dirty="0"/>
              <a:t>Associative Arrays – indexed by keys</a:t>
            </a:r>
          </a:p>
          <a:p>
            <a:pPr lvl="1"/>
            <a:r>
              <a:rPr lang="en-US" dirty="0"/>
              <a:t>$</a:t>
            </a:r>
            <a:r>
              <a:rPr lang="en-US" dirty="0" err="1"/>
              <a:t>geomDimension</a:t>
            </a:r>
            <a:r>
              <a:rPr lang="en-US" dirty="0"/>
              <a:t> = array(“POINT”=&gt;0, “LINE”=&gt;1);</a:t>
            </a:r>
          </a:p>
          <a:p>
            <a:pPr lvl="1"/>
            <a:r>
              <a:rPr lang="en-US" dirty="0"/>
              <a:t>$</a:t>
            </a:r>
            <a:r>
              <a:rPr lang="en-US" dirty="0" err="1"/>
              <a:t>geomDimension</a:t>
            </a:r>
            <a:r>
              <a:rPr lang="en-US" dirty="0"/>
              <a:t> = [“POINT”=&gt;0, “LINE”=&gt;1];</a:t>
            </a:r>
          </a:p>
          <a:p>
            <a:pPr lvl="1"/>
            <a:r>
              <a:rPr lang="en-US" dirty="0"/>
              <a:t>$</a:t>
            </a:r>
            <a:r>
              <a:rPr lang="en-US" dirty="0" err="1"/>
              <a:t>geomDimension</a:t>
            </a:r>
            <a:r>
              <a:rPr lang="en-US" dirty="0"/>
              <a:t>[‘POLYGON’]=2;</a:t>
            </a:r>
          </a:p>
          <a:p>
            <a:pPr lvl="1"/>
            <a:endParaRPr lang="en-US" dirty="0"/>
          </a:p>
        </p:txBody>
      </p:sp>
      <p:sp>
        <p:nvSpPr>
          <p:cNvPr id="4" name="Content Placeholder 3"/>
          <p:cNvSpPr>
            <a:spLocks noGrp="1"/>
          </p:cNvSpPr>
          <p:nvPr>
            <p:ph sz="half" idx="2"/>
          </p:nvPr>
        </p:nvSpPr>
        <p:spPr>
          <a:xfrm>
            <a:off x="7504981" y="2017343"/>
            <a:ext cx="4157932" cy="3441520"/>
          </a:xfrm>
        </p:spPr>
        <p:txBody>
          <a:bodyPr>
            <a:normAutofit lnSpcReduction="10000"/>
          </a:bodyPr>
          <a:lstStyle/>
          <a:p>
            <a:pPr>
              <a:spcBef>
                <a:spcPts val="300"/>
              </a:spcBef>
            </a:pPr>
            <a:r>
              <a:rPr lang="en-US" dirty="0"/>
              <a:t>$</a:t>
            </a:r>
            <a:r>
              <a:rPr lang="en-US" dirty="0" err="1"/>
              <a:t>animalType</a:t>
            </a:r>
            <a:r>
              <a:rPr lang="en-US" dirty="0"/>
              <a:t>[0]=“CAT”;</a:t>
            </a:r>
          </a:p>
          <a:p>
            <a:pPr>
              <a:spcBef>
                <a:spcPts val="300"/>
              </a:spcBef>
            </a:pPr>
            <a:r>
              <a:rPr lang="en-US" dirty="0"/>
              <a:t>$</a:t>
            </a:r>
            <a:r>
              <a:rPr lang="en-US" dirty="0" err="1"/>
              <a:t>animalType</a:t>
            </a:r>
            <a:r>
              <a:rPr lang="en-US" dirty="0"/>
              <a:t>[1]=“DOG”;</a:t>
            </a:r>
          </a:p>
          <a:p>
            <a:pPr>
              <a:spcBef>
                <a:spcPts val="300"/>
              </a:spcBef>
            </a:pPr>
            <a:r>
              <a:rPr lang="en-US" dirty="0"/>
              <a:t>$</a:t>
            </a:r>
            <a:r>
              <a:rPr lang="en-US" dirty="0" err="1"/>
              <a:t>animalType</a:t>
            </a:r>
            <a:r>
              <a:rPr lang="en-US" dirty="0"/>
              <a:t>[2]=“CHICKEN;</a:t>
            </a:r>
          </a:p>
          <a:p>
            <a:pPr>
              <a:spcBef>
                <a:spcPts val="300"/>
              </a:spcBef>
            </a:pPr>
            <a:r>
              <a:rPr lang="en-US" dirty="0"/>
              <a:t>$</a:t>
            </a:r>
            <a:r>
              <a:rPr lang="en-US" dirty="0" err="1"/>
              <a:t>animalType</a:t>
            </a:r>
            <a:r>
              <a:rPr lang="en-US" dirty="0"/>
              <a:t>[3]=“BEAR”;</a:t>
            </a:r>
          </a:p>
          <a:p>
            <a:pPr>
              <a:spcBef>
                <a:spcPts val="300"/>
              </a:spcBef>
            </a:pPr>
            <a:r>
              <a:rPr lang="en-US" dirty="0"/>
              <a:t>$</a:t>
            </a:r>
            <a:r>
              <a:rPr lang="en-US" dirty="0" err="1"/>
              <a:t>animalType</a:t>
            </a:r>
            <a:r>
              <a:rPr lang="en-US" dirty="0"/>
              <a:t>[6]=“FERRET”;</a:t>
            </a:r>
          </a:p>
          <a:p>
            <a:pPr>
              <a:spcBef>
                <a:spcPts val="300"/>
              </a:spcBef>
            </a:pPr>
            <a:endParaRPr lang="en-US" dirty="0"/>
          </a:p>
          <a:p>
            <a:pPr>
              <a:spcBef>
                <a:spcPts val="300"/>
              </a:spcBef>
            </a:pPr>
            <a:r>
              <a:rPr lang="en-US" dirty="0"/>
              <a:t>$</a:t>
            </a:r>
            <a:r>
              <a:rPr lang="en-US" dirty="0" err="1"/>
              <a:t>geomDimension</a:t>
            </a:r>
            <a:r>
              <a:rPr lang="en-US" dirty="0"/>
              <a:t>[“POINT”]=0;</a:t>
            </a:r>
          </a:p>
          <a:p>
            <a:pPr>
              <a:spcBef>
                <a:spcPts val="300"/>
              </a:spcBef>
            </a:pPr>
            <a:r>
              <a:rPr lang="en-US" dirty="0"/>
              <a:t>$</a:t>
            </a:r>
            <a:r>
              <a:rPr lang="en-US" dirty="0" err="1"/>
              <a:t>geomDimension</a:t>
            </a:r>
            <a:r>
              <a:rPr lang="en-US" dirty="0"/>
              <a:t>[“LINE”]=1;</a:t>
            </a:r>
          </a:p>
          <a:p>
            <a:pPr>
              <a:spcBef>
                <a:spcPts val="300"/>
              </a:spcBef>
            </a:pPr>
            <a:r>
              <a:rPr lang="en-US" dirty="0"/>
              <a:t>$</a:t>
            </a:r>
            <a:r>
              <a:rPr lang="en-US" dirty="0" err="1"/>
              <a:t>geomDimension</a:t>
            </a:r>
            <a:r>
              <a:rPr lang="en-US" dirty="0"/>
              <a:t>[“POLYGON”]=2;</a:t>
            </a:r>
          </a:p>
          <a:p>
            <a:pPr>
              <a:spcBef>
                <a:spcPts val="300"/>
              </a:spcBef>
            </a:pPr>
            <a:endParaRPr lang="en-US" dirty="0"/>
          </a:p>
          <a:p>
            <a:pPr>
              <a:spcBef>
                <a:spcPts val="300"/>
              </a:spcBef>
            </a:pPr>
            <a:endParaRPr lang="en-US" dirty="0"/>
          </a:p>
        </p:txBody>
      </p:sp>
    </p:spTree>
    <p:extLst>
      <p:ext uri="{BB962C8B-B14F-4D97-AF65-F5344CB8AC3E}">
        <p14:creationId xmlns:p14="http://schemas.microsoft.com/office/powerpoint/2010/main" val="110925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barn(inVertical)">
                                      <p:cBhvr>
                                        <p:cTn id="40" dur="500"/>
                                        <p:tgtEl>
                                          <p:spTgt spid="4">
                                            <p:txEl>
                                              <p:pRg st="0" end="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animEffect transition="in" filter="barn(inVertical)">
                                      <p:cBhvr>
                                        <p:cTn id="43" dur="500"/>
                                        <p:tgtEl>
                                          <p:spTgt spid="4">
                                            <p:txEl>
                                              <p:pRg st="1" end="1"/>
                                            </p:txEl>
                                          </p:spTgt>
                                        </p:tgtEl>
                                      </p:cBhvr>
                                    </p:animEffect>
                                  </p:childTnLst>
                                </p:cTn>
                              </p:par>
                              <p:par>
                                <p:cTn id="44" presetID="16" presetClass="entr" presetSubtype="21" fill="hold" nodeType="with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barn(inVertical)">
                                      <p:cBhvr>
                                        <p:cTn id="46" dur="500"/>
                                        <p:tgtEl>
                                          <p:spTgt spid="4">
                                            <p:txEl>
                                              <p:pRg st="2" end="2"/>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barn(inVertical)">
                                      <p:cBhvr>
                                        <p:cTn id="49" dur="500"/>
                                        <p:tgtEl>
                                          <p:spTgt spid="4">
                                            <p:txEl>
                                              <p:pRg st="3" end="3"/>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Effect transition="in" filter="barn(inVertical)">
                                      <p:cBhvr>
                                        <p:cTn id="52" dur="500"/>
                                        <p:tgtEl>
                                          <p:spTgt spid="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500"/>
                                        <p:tgtEl>
                                          <p:spTgt spid="3">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1000"/>
                                        <p:tgtEl>
                                          <p:spTgt spid="3">
                                            <p:txEl>
                                              <p:pRg st="6" end="6"/>
                                            </p:txEl>
                                          </p:spTgt>
                                        </p:tgtEl>
                                      </p:cBhvr>
                                    </p:animEffect>
                                    <p:anim calcmode="lin" valueType="num">
                                      <p:cBhvr>
                                        <p:cTn id="6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1000"/>
                                        <p:tgtEl>
                                          <p:spTgt spid="3">
                                            <p:txEl>
                                              <p:pRg st="7" end="7"/>
                                            </p:txEl>
                                          </p:spTgt>
                                        </p:tgtEl>
                                      </p:cBhvr>
                                    </p:animEffect>
                                    <p:anim calcmode="lin" valueType="num">
                                      <p:cBhvr>
                                        <p:cTn id="7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8" end="8"/>
                                            </p:txEl>
                                          </p:spTgt>
                                        </p:tgtEl>
                                        <p:attrNameLst>
                                          <p:attrName>style.visibility</p:attrName>
                                        </p:attrNameLst>
                                      </p:cBhvr>
                                      <p:to>
                                        <p:strVal val="visible"/>
                                      </p:to>
                                    </p:set>
                                    <p:animEffect transition="in" filter="fade">
                                      <p:cBhvr>
                                        <p:cTn id="76" dur="1000"/>
                                        <p:tgtEl>
                                          <p:spTgt spid="3">
                                            <p:txEl>
                                              <p:pRg st="8" end="8"/>
                                            </p:txEl>
                                          </p:spTgt>
                                        </p:tgtEl>
                                      </p:cBhvr>
                                    </p:animEffect>
                                    <p:anim calcmode="lin" valueType="num">
                                      <p:cBhvr>
                                        <p:cTn id="7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barn(inVertical)">
                                      <p:cBhvr>
                                        <p:cTn id="83" dur="500"/>
                                        <p:tgtEl>
                                          <p:spTgt spid="4">
                                            <p:txEl>
                                              <p:pRg st="6" end="6"/>
                                            </p:txEl>
                                          </p:spTgt>
                                        </p:tgtEl>
                                      </p:cBhvr>
                                    </p:animEffect>
                                  </p:childTnLst>
                                </p:cTn>
                              </p:par>
                              <p:par>
                                <p:cTn id="84" presetID="16" presetClass="entr" presetSubtype="21" fill="hold" nodeType="withEffect">
                                  <p:stCondLst>
                                    <p:cond delay="0"/>
                                  </p:stCondLst>
                                  <p:childTnLst>
                                    <p:set>
                                      <p:cBhvr>
                                        <p:cTn id="85" dur="1" fill="hold">
                                          <p:stCondLst>
                                            <p:cond delay="0"/>
                                          </p:stCondLst>
                                        </p:cTn>
                                        <p:tgtEl>
                                          <p:spTgt spid="4">
                                            <p:txEl>
                                              <p:pRg st="7" end="7"/>
                                            </p:txEl>
                                          </p:spTgt>
                                        </p:tgtEl>
                                        <p:attrNameLst>
                                          <p:attrName>style.visibility</p:attrName>
                                        </p:attrNameLst>
                                      </p:cBhvr>
                                      <p:to>
                                        <p:strVal val="visible"/>
                                      </p:to>
                                    </p:set>
                                    <p:animEffect transition="in" filter="barn(inVertical)">
                                      <p:cBhvr>
                                        <p:cTn id="86" dur="500"/>
                                        <p:tgtEl>
                                          <p:spTgt spid="4">
                                            <p:txEl>
                                              <p:pRg st="7" end="7"/>
                                            </p:txEl>
                                          </p:spTgt>
                                        </p:tgtEl>
                                      </p:cBhvr>
                                    </p:animEffect>
                                  </p:childTnLst>
                                </p:cTn>
                              </p:par>
                              <p:par>
                                <p:cTn id="87" presetID="16" presetClass="entr" presetSubtype="21" fill="hold" nodeType="withEffect">
                                  <p:stCondLst>
                                    <p:cond delay="0"/>
                                  </p:stCondLst>
                                  <p:childTnLst>
                                    <p:set>
                                      <p:cBhvr>
                                        <p:cTn id="88" dur="1" fill="hold">
                                          <p:stCondLst>
                                            <p:cond delay="0"/>
                                          </p:stCondLst>
                                        </p:cTn>
                                        <p:tgtEl>
                                          <p:spTgt spid="4">
                                            <p:txEl>
                                              <p:pRg st="8" end="8"/>
                                            </p:txEl>
                                          </p:spTgt>
                                        </p:tgtEl>
                                        <p:attrNameLst>
                                          <p:attrName>style.visibility</p:attrName>
                                        </p:attrNameLst>
                                      </p:cBhvr>
                                      <p:to>
                                        <p:strVal val="visible"/>
                                      </p:to>
                                    </p:set>
                                    <p:animEffect transition="in" filter="barn(inVertical)">
                                      <p:cBhvr>
                                        <p:cTn id="89"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array functions</a:t>
            </a:r>
          </a:p>
        </p:txBody>
      </p:sp>
      <p:sp>
        <p:nvSpPr>
          <p:cNvPr id="3" name="Content Placeholder 2"/>
          <p:cNvSpPr>
            <a:spLocks noGrp="1"/>
          </p:cNvSpPr>
          <p:nvPr>
            <p:ph sz="half" idx="1"/>
          </p:nvPr>
        </p:nvSpPr>
        <p:spPr>
          <a:xfrm>
            <a:off x="1447330" y="2010878"/>
            <a:ext cx="5853121" cy="3448595"/>
          </a:xfrm>
        </p:spPr>
        <p:txBody>
          <a:bodyPr>
            <a:normAutofit fontScale="92500"/>
          </a:bodyPr>
          <a:lstStyle/>
          <a:p>
            <a:r>
              <a:rPr lang="en-US" dirty="0" err="1"/>
              <a:t>sizeof</a:t>
            </a:r>
            <a:r>
              <a:rPr lang="en-US" dirty="0"/>
              <a:t>() or count() – returns number of elements</a:t>
            </a:r>
          </a:p>
          <a:p>
            <a:r>
              <a:rPr lang="en-US" dirty="0" err="1"/>
              <a:t>array_push</a:t>
            </a:r>
            <a:r>
              <a:rPr lang="en-US" dirty="0"/>
              <a:t>(), </a:t>
            </a:r>
            <a:r>
              <a:rPr lang="en-US" dirty="0" err="1"/>
              <a:t>array_pop</a:t>
            </a:r>
            <a:r>
              <a:rPr lang="en-US" dirty="0"/>
              <a:t>(), </a:t>
            </a:r>
            <a:r>
              <a:rPr lang="en-US" dirty="0" err="1"/>
              <a:t>array_shift</a:t>
            </a:r>
            <a:r>
              <a:rPr lang="en-US" dirty="0"/>
              <a:t>(), </a:t>
            </a:r>
            <a:r>
              <a:rPr lang="en-US" dirty="0" err="1"/>
              <a:t>array_unshift</a:t>
            </a:r>
            <a:r>
              <a:rPr lang="en-US" dirty="0"/>
              <a:t>()</a:t>
            </a:r>
          </a:p>
          <a:p>
            <a:r>
              <a:rPr lang="en-US" dirty="0" err="1"/>
              <a:t>array_keys</a:t>
            </a:r>
            <a:r>
              <a:rPr lang="en-US" dirty="0"/>
              <a:t>(), </a:t>
            </a:r>
            <a:r>
              <a:rPr lang="en-US" dirty="0" err="1"/>
              <a:t>array_values</a:t>
            </a:r>
            <a:r>
              <a:rPr lang="en-US" dirty="0"/>
              <a:t>()</a:t>
            </a:r>
          </a:p>
          <a:p>
            <a:r>
              <a:rPr lang="en-US" dirty="0" err="1"/>
              <a:t>array_unique</a:t>
            </a:r>
            <a:r>
              <a:rPr lang="en-US" dirty="0"/>
              <a:t>()</a:t>
            </a:r>
          </a:p>
          <a:p>
            <a:r>
              <a:rPr lang="en-US" dirty="0"/>
              <a:t>sort(), </a:t>
            </a:r>
            <a:r>
              <a:rPr lang="en-US" dirty="0" err="1"/>
              <a:t>asort</a:t>
            </a:r>
            <a:r>
              <a:rPr lang="en-US" dirty="0"/>
              <a:t>(), </a:t>
            </a:r>
            <a:r>
              <a:rPr lang="en-US" dirty="0" err="1"/>
              <a:t>ksort</a:t>
            </a:r>
            <a:r>
              <a:rPr lang="en-US" dirty="0"/>
              <a:t>()</a:t>
            </a:r>
          </a:p>
          <a:p>
            <a:r>
              <a:rPr lang="en-US" dirty="0" err="1"/>
              <a:t>rsort</a:t>
            </a:r>
            <a:r>
              <a:rPr lang="en-US" dirty="0"/>
              <a:t>(), </a:t>
            </a:r>
            <a:r>
              <a:rPr lang="en-US" dirty="0" err="1"/>
              <a:t>arsort</a:t>
            </a:r>
            <a:r>
              <a:rPr lang="en-US" dirty="0"/>
              <a:t>(), </a:t>
            </a:r>
            <a:r>
              <a:rPr lang="en-US" dirty="0" err="1"/>
              <a:t>krsort</a:t>
            </a:r>
            <a:r>
              <a:rPr lang="en-US" dirty="0"/>
              <a:t>()</a:t>
            </a:r>
          </a:p>
          <a:p>
            <a:r>
              <a:rPr lang="en-US" dirty="0" err="1"/>
              <a:t>json_encode</a:t>
            </a:r>
            <a:r>
              <a:rPr lang="en-US" dirty="0"/>
              <a:t>()</a:t>
            </a:r>
          </a:p>
        </p:txBody>
      </p:sp>
      <p:sp>
        <p:nvSpPr>
          <p:cNvPr id="4" name="Content Placeholder 3"/>
          <p:cNvSpPr>
            <a:spLocks noGrp="1"/>
          </p:cNvSpPr>
          <p:nvPr>
            <p:ph sz="half" idx="2"/>
          </p:nvPr>
        </p:nvSpPr>
        <p:spPr>
          <a:xfrm>
            <a:off x="7300451" y="2017343"/>
            <a:ext cx="4026310" cy="3441520"/>
          </a:xfrm>
        </p:spPr>
        <p:txBody>
          <a:bodyPr>
            <a:normAutofit fontScale="92500"/>
          </a:bodyPr>
          <a:lstStyle/>
          <a:p>
            <a:pPr>
              <a:spcBef>
                <a:spcPts val="300"/>
              </a:spcBef>
            </a:pPr>
            <a:r>
              <a:rPr lang="en-US" dirty="0"/>
              <a:t>count($</a:t>
            </a:r>
            <a:r>
              <a:rPr lang="en-US" dirty="0" err="1"/>
              <a:t>geomDimension</a:t>
            </a:r>
            <a:r>
              <a:rPr lang="en-US" dirty="0"/>
              <a:t>) = 3</a:t>
            </a:r>
          </a:p>
          <a:p>
            <a:pPr>
              <a:spcBef>
                <a:spcPts val="300"/>
              </a:spcBef>
            </a:pPr>
            <a:r>
              <a:rPr lang="en-US" dirty="0" err="1"/>
              <a:t>array_push</a:t>
            </a:r>
            <a:r>
              <a:rPr lang="en-US" dirty="0"/>
              <a:t>($</a:t>
            </a:r>
            <a:r>
              <a:rPr lang="en-US" dirty="0" err="1"/>
              <a:t>animalType</a:t>
            </a:r>
            <a:r>
              <a:rPr lang="en-US" dirty="0"/>
              <a:t>, “BIRD”)</a:t>
            </a:r>
          </a:p>
        </p:txBody>
      </p:sp>
    </p:spTree>
    <p:extLst>
      <p:ext uri="{BB962C8B-B14F-4D97-AF65-F5344CB8AC3E}">
        <p14:creationId xmlns:p14="http://schemas.microsoft.com/office/powerpoint/2010/main" val="146143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with server - GET</a:t>
            </a:r>
          </a:p>
        </p:txBody>
      </p:sp>
      <p:sp>
        <p:nvSpPr>
          <p:cNvPr id="3" name="Content Placeholder 2"/>
          <p:cNvSpPr>
            <a:spLocks noGrp="1"/>
          </p:cNvSpPr>
          <p:nvPr>
            <p:ph idx="1"/>
          </p:nvPr>
        </p:nvSpPr>
        <p:spPr>
          <a:xfrm>
            <a:off x="1451579" y="2015732"/>
            <a:ext cx="9603275" cy="3898371"/>
          </a:xfrm>
        </p:spPr>
        <p:txBody>
          <a:bodyPr>
            <a:normAutofit/>
          </a:bodyPr>
          <a:lstStyle/>
          <a:p>
            <a:r>
              <a:rPr lang="en-US" dirty="0"/>
              <a:t>Sending information TO server</a:t>
            </a:r>
          </a:p>
          <a:p>
            <a:pPr lvl="1"/>
            <a:r>
              <a:rPr lang="en-US" dirty="0"/>
              <a:t>Parameters encoded in the URL</a:t>
            </a:r>
          </a:p>
          <a:p>
            <a:pPr lvl="1"/>
            <a:r>
              <a:rPr lang="en-US" dirty="0"/>
              <a:t>Syntax = </a:t>
            </a:r>
            <a:r>
              <a:rPr lang="en-US" dirty="0">
                <a:solidFill>
                  <a:srgbClr val="FF0000"/>
                </a:solidFill>
              </a:rPr>
              <a:t>localhost/webmap101/</a:t>
            </a:r>
            <a:r>
              <a:rPr lang="en-US" dirty="0" err="1">
                <a:solidFill>
                  <a:srgbClr val="FF0000"/>
                </a:solidFill>
              </a:rPr>
              <a:t>php_test.php</a:t>
            </a:r>
            <a:r>
              <a:rPr lang="en-US" dirty="0" err="1">
                <a:solidFill>
                  <a:schemeClr val="accent3">
                    <a:lumMod val="50000"/>
                  </a:schemeClr>
                </a:solidFill>
              </a:rPr>
              <a:t>?lat</a:t>
            </a:r>
            <a:r>
              <a:rPr lang="en-US" dirty="0">
                <a:solidFill>
                  <a:schemeClr val="accent3">
                    <a:lumMod val="50000"/>
                  </a:schemeClr>
                </a:solidFill>
              </a:rPr>
              <a:t>=19.25831&amp;long=-99.34295&amp;alt=2207</a:t>
            </a:r>
          </a:p>
          <a:p>
            <a:pPr lvl="2"/>
            <a:r>
              <a:rPr lang="en-US" dirty="0" err="1"/>
              <a:t>lat</a:t>
            </a:r>
            <a:r>
              <a:rPr lang="en-US" dirty="0"/>
              <a:t> = “</a:t>
            </a:r>
            <a:r>
              <a:rPr lang="en-US" dirty="0">
                <a:solidFill>
                  <a:schemeClr val="accent3">
                    <a:lumMod val="50000"/>
                  </a:schemeClr>
                </a:solidFill>
              </a:rPr>
              <a:t>19.25831</a:t>
            </a:r>
            <a:r>
              <a:rPr lang="en-US" dirty="0"/>
              <a:t>”</a:t>
            </a:r>
          </a:p>
          <a:p>
            <a:pPr lvl="2"/>
            <a:r>
              <a:rPr lang="en-US" dirty="0"/>
              <a:t>long=“-</a:t>
            </a:r>
            <a:r>
              <a:rPr lang="en-US" dirty="0">
                <a:solidFill>
                  <a:schemeClr val="accent3">
                    <a:lumMod val="50000"/>
                  </a:schemeClr>
                </a:solidFill>
              </a:rPr>
              <a:t>99.34295</a:t>
            </a:r>
            <a:r>
              <a:rPr lang="en-US" dirty="0"/>
              <a:t>”</a:t>
            </a:r>
          </a:p>
          <a:p>
            <a:pPr lvl="2"/>
            <a:r>
              <a:rPr lang="en-US" dirty="0"/>
              <a:t>alt=“</a:t>
            </a:r>
            <a:r>
              <a:rPr lang="en-US" dirty="0">
                <a:solidFill>
                  <a:schemeClr val="accent3">
                    <a:lumMod val="50000"/>
                  </a:schemeClr>
                </a:solidFill>
              </a:rPr>
              <a:t>2207</a:t>
            </a:r>
            <a:r>
              <a:rPr lang="en-US" dirty="0"/>
              <a:t>”</a:t>
            </a:r>
          </a:p>
          <a:p>
            <a:pPr lvl="1"/>
            <a:r>
              <a:rPr lang="en-US" dirty="0"/>
              <a:t>Limited to 2048 characters</a:t>
            </a:r>
          </a:p>
          <a:p>
            <a:pPr lvl="1"/>
            <a:r>
              <a:rPr lang="en-US" dirty="0"/>
              <a:t>Visible to user = Insecure</a:t>
            </a:r>
          </a:p>
          <a:p>
            <a:pPr lvl="1"/>
            <a:r>
              <a:rPr lang="en-US" dirty="0"/>
              <a:t>Can be bookmarked</a:t>
            </a:r>
          </a:p>
          <a:p>
            <a:pPr marL="0" indent="0">
              <a:buNone/>
            </a:pPr>
            <a:endParaRPr lang="en-US" dirty="0"/>
          </a:p>
        </p:txBody>
      </p:sp>
    </p:spTree>
    <p:extLst>
      <p:ext uri="{BB962C8B-B14F-4D97-AF65-F5344CB8AC3E}">
        <p14:creationId xmlns:p14="http://schemas.microsoft.com/office/powerpoint/2010/main" val="358945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with server - POST</a:t>
            </a:r>
          </a:p>
        </p:txBody>
      </p:sp>
      <p:sp>
        <p:nvSpPr>
          <p:cNvPr id="3" name="Content Placeholder 2"/>
          <p:cNvSpPr>
            <a:spLocks noGrp="1"/>
          </p:cNvSpPr>
          <p:nvPr>
            <p:ph idx="1"/>
          </p:nvPr>
        </p:nvSpPr>
        <p:spPr/>
        <p:txBody>
          <a:bodyPr>
            <a:normAutofit/>
          </a:bodyPr>
          <a:lstStyle/>
          <a:p>
            <a:r>
              <a:rPr lang="en-US" dirty="0"/>
              <a:t>Sending information TO server</a:t>
            </a:r>
          </a:p>
          <a:p>
            <a:pPr lvl="1"/>
            <a:r>
              <a:rPr lang="en-US" dirty="0"/>
              <a:t>Parameters encoded in the HTTP request header</a:t>
            </a:r>
          </a:p>
          <a:p>
            <a:pPr lvl="1"/>
            <a:r>
              <a:rPr lang="en-US" dirty="0"/>
              <a:t>Not visible to user = More secure</a:t>
            </a:r>
          </a:p>
          <a:p>
            <a:pPr lvl="1"/>
            <a:r>
              <a:rPr lang="en-US" dirty="0"/>
              <a:t>No limit on size</a:t>
            </a:r>
          </a:p>
          <a:p>
            <a:pPr lvl="1"/>
            <a:r>
              <a:rPr lang="en-US" dirty="0"/>
              <a:t>Cannot be bookmarked</a:t>
            </a:r>
          </a:p>
          <a:p>
            <a:r>
              <a:rPr lang="en-US" dirty="0"/>
              <a:t>So how do you send data with POST?</a:t>
            </a:r>
          </a:p>
          <a:p>
            <a:pPr lvl="1"/>
            <a:r>
              <a:rPr lang="en-US" dirty="0"/>
              <a:t>Form submit button.</a:t>
            </a:r>
          </a:p>
          <a:p>
            <a:pPr lvl="1"/>
            <a:r>
              <a:rPr lang="en-US" dirty="0"/>
              <a:t>AJAX</a:t>
            </a:r>
          </a:p>
          <a:p>
            <a:pPr marL="0" indent="0">
              <a:buNone/>
            </a:pPr>
            <a:endParaRPr lang="en-US" dirty="0"/>
          </a:p>
        </p:txBody>
      </p:sp>
    </p:spTree>
    <p:extLst>
      <p:ext uri="{BB962C8B-B14F-4D97-AF65-F5344CB8AC3E}">
        <p14:creationId xmlns:p14="http://schemas.microsoft.com/office/powerpoint/2010/main" val="361475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with server</a:t>
            </a:r>
          </a:p>
        </p:txBody>
      </p:sp>
      <p:sp>
        <p:nvSpPr>
          <p:cNvPr id="3" name="Content Placeholder 2"/>
          <p:cNvSpPr>
            <a:spLocks noGrp="1"/>
          </p:cNvSpPr>
          <p:nvPr>
            <p:ph idx="1"/>
          </p:nvPr>
        </p:nvSpPr>
        <p:spPr/>
        <p:txBody>
          <a:bodyPr>
            <a:normAutofit/>
          </a:bodyPr>
          <a:lstStyle/>
          <a:p>
            <a:r>
              <a:rPr lang="en-US" dirty="0"/>
              <a:t>Reading GET and POST information</a:t>
            </a:r>
          </a:p>
          <a:p>
            <a:pPr lvl="1"/>
            <a:r>
              <a:rPr lang="en-US" dirty="0" err="1"/>
              <a:t>Superglobal</a:t>
            </a:r>
            <a:r>
              <a:rPr lang="en-US" dirty="0"/>
              <a:t> variables in PHP</a:t>
            </a:r>
          </a:p>
          <a:p>
            <a:pPr lvl="2"/>
            <a:r>
              <a:rPr lang="en-US" dirty="0"/>
              <a:t>$_GET</a:t>
            </a:r>
          </a:p>
          <a:p>
            <a:pPr lvl="2"/>
            <a:r>
              <a:rPr lang="en-US" dirty="0"/>
              <a:t>$_POST</a:t>
            </a:r>
          </a:p>
          <a:p>
            <a:pPr lvl="1"/>
            <a:r>
              <a:rPr lang="en-US" dirty="0"/>
              <a:t>Associative arrays</a:t>
            </a:r>
          </a:p>
          <a:p>
            <a:pPr marL="0" indent="0">
              <a:buNone/>
            </a:pPr>
            <a:endParaRPr lang="en-US" dirty="0"/>
          </a:p>
        </p:txBody>
      </p:sp>
    </p:spTree>
    <p:extLst>
      <p:ext uri="{BB962C8B-B14F-4D97-AF65-F5344CB8AC3E}">
        <p14:creationId xmlns:p14="http://schemas.microsoft.com/office/powerpoint/2010/main" val="351167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with server - GET</a:t>
            </a:r>
          </a:p>
        </p:txBody>
      </p:sp>
      <p:sp>
        <p:nvSpPr>
          <p:cNvPr id="3" name="Content Placeholder 2"/>
          <p:cNvSpPr>
            <a:spLocks noGrp="1"/>
          </p:cNvSpPr>
          <p:nvPr>
            <p:ph idx="1"/>
          </p:nvPr>
        </p:nvSpPr>
        <p:spPr>
          <a:xfrm>
            <a:off x="1451579" y="2015732"/>
            <a:ext cx="9603275" cy="3898371"/>
          </a:xfrm>
        </p:spPr>
        <p:txBody>
          <a:bodyPr>
            <a:normAutofit/>
          </a:bodyPr>
          <a:lstStyle/>
          <a:p>
            <a:r>
              <a:rPr lang="en-US" dirty="0"/>
              <a:t>Sending information TO server</a:t>
            </a:r>
          </a:p>
          <a:p>
            <a:pPr lvl="1"/>
            <a:r>
              <a:rPr lang="en-US" dirty="0"/>
              <a:t>Parameters encoded in the URL</a:t>
            </a:r>
          </a:p>
          <a:p>
            <a:pPr lvl="1"/>
            <a:r>
              <a:rPr lang="en-US" dirty="0"/>
              <a:t>Syntax = </a:t>
            </a:r>
            <a:r>
              <a:rPr lang="en-US" dirty="0">
                <a:solidFill>
                  <a:srgbClr val="FF0000"/>
                </a:solidFill>
              </a:rPr>
              <a:t>localhost/webmap101/</a:t>
            </a:r>
            <a:r>
              <a:rPr lang="en-US" dirty="0" err="1">
                <a:solidFill>
                  <a:srgbClr val="FF0000"/>
                </a:solidFill>
              </a:rPr>
              <a:t>php_test.php</a:t>
            </a:r>
            <a:r>
              <a:rPr lang="en-US" dirty="0" err="1">
                <a:solidFill>
                  <a:schemeClr val="accent3">
                    <a:lumMod val="50000"/>
                  </a:schemeClr>
                </a:solidFill>
              </a:rPr>
              <a:t>?lat</a:t>
            </a:r>
            <a:r>
              <a:rPr lang="en-US" dirty="0">
                <a:solidFill>
                  <a:schemeClr val="accent3">
                    <a:lumMod val="50000"/>
                  </a:schemeClr>
                </a:solidFill>
              </a:rPr>
              <a:t>=19.25831&amp;long=-99.34295&amp;alt=2207</a:t>
            </a:r>
          </a:p>
          <a:p>
            <a:pPr lvl="2"/>
            <a:r>
              <a:rPr lang="en-US" dirty="0" err="1"/>
              <a:t>lat</a:t>
            </a:r>
            <a:r>
              <a:rPr lang="en-US" dirty="0"/>
              <a:t> = “</a:t>
            </a:r>
            <a:r>
              <a:rPr lang="en-US" dirty="0">
                <a:solidFill>
                  <a:schemeClr val="accent3">
                    <a:lumMod val="50000"/>
                  </a:schemeClr>
                </a:solidFill>
              </a:rPr>
              <a:t>19.25831</a:t>
            </a:r>
            <a:r>
              <a:rPr lang="en-US" dirty="0"/>
              <a:t>”</a:t>
            </a:r>
          </a:p>
          <a:p>
            <a:pPr lvl="2"/>
            <a:r>
              <a:rPr lang="en-US" dirty="0"/>
              <a:t>long=“-</a:t>
            </a:r>
            <a:r>
              <a:rPr lang="en-US" dirty="0">
                <a:solidFill>
                  <a:schemeClr val="accent3">
                    <a:lumMod val="50000"/>
                  </a:schemeClr>
                </a:solidFill>
              </a:rPr>
              <a:t>99.34295</a:t>
            </a:r>
            <a:r>
              <a:rPr lang="en-US" dirty="0"/>
              <a:t>”</a:t>
            </a:r>
          </a:p>
          <a:p>
            <a:pPr lvl="2"/>
            <a:r>
              <a:rPr lang="en-US" dirty="0"/>
              <a:t>alt=“</a:t>
            </a:r>
            <a:r>
              <a:rPr lang="en-US" dirty="0">
                <a:solidFill>
                  <a:schemeClr val="accent3">
                    <a:lumMod val="50000"/>
                  </a:schemeClr>
                </a:solidFill>
              </a:rPr>
              <a:t>2207</a:t>
            </a:r>
            <a:r>
              <a:rPr lang="en-US" dirty="0"/>
              <a:t>”</a:t>
            </a:r>
          </a:p>
          <a:p>
            <a:pPr lvl="1"/>
            <a:r>
              <a:rPr lang="en-US" dirty="0"/>
              <a:t>Limited to 2048 characters</a:t>
            </a:r>
          </a:p>
          <a:p>
            <a:pPr lvl="1"/>
            <a:r>
              <a:rPr lang="en-US" dirty="0"/>
              <a:t>Visible to user = Insecure</a:t>
            </a:r>
          </a:p>
          <a:p>
            <a:pPr lvl="1"/>
            <a:r>
              <a:rPr lang="en-US" dirty="0"/>
              <a:t>Can be bookmarked</a:t>
            </a:r>
          </a:p>
          <a:p>
            <a:pPr marL="0" indent="0">
              <a:buNone/>
            </a:pPr>
            <a:endParaRPr lang="en-US" dirty="0"/>
          </a:p>
        </p:txBody>
      </p:sp>
    </p:spTree>
    <p:extLst>
      <p:ext uri="{BB962C8B-B14F-4D97-AF65-F5344CB8AC3E}">
        <p14:creationId xmlns:p14="http://schemas.microsoft.com/office/powerpoint/2010/main" val="8304809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with server</a:t>
            </a:r>
          </a:p>
        </p:txBody>
      </p:sp>
      <p:sp>
        <p:nvSpPr>
          <p:cNvPr id="3" name="Content Placeholder 2"/>
          <p:cNvSpPr>
            <a:spLocks noGrp="1"/>
          </p:cNvSpPr>
          <p:nvPr>
            <p:ph idx="1"/>
          </p:nvPr>
        </p:nvSpPr>
        <p:spPr/>
        <p:txBody>
          <a:bodyPr>
            <a:normAutofit/>
          </a:bodyPr>
          <a:lstStyle/>
          <a:p>
            <a:r>
              <a:rPr lang="en-US" dirty="0"/>
              <a:t>Reading GET and POST information</a:t>
            </a:r>
          </a:p>
          <a:p>
            <a:pPr lvl="1"/>
            <a:r>
              <a:rPr lang="en-US" dirty="0" err="1"/>
              <a:t>Superglobal</a:t>
            </a:r>
            <a:r>
              <a:rPr lang="en-US" dirty="0"/>
              <a:t> variables in PHP</a:t>
            </a:r>
          </a:p>
          <a:p>
            <a:pPr lvl="2"/>
            <a:r>
              <a:rPr lang="en-US" dirty="0"/>
              <a:t>$_GET</a:t>
            </a:r>
          </a:p>
          <a:p>
            <a:pPr lvl="2"/>
            <a:r>
              <a:rPr lang="en-US" dirty="0"/>
              <a:t>$_POST</a:t>
            </a:r>
          </a:p>
          <a:p>
            <a:pPr lvl="1"/>
            <a:r>
              <a:rPr lang="en-US" dirty="0"/>
              <a:t>Associative array</a:t>
            </a:r>
          </a:p>
          <a:p>
            <a:pPr lvl="2"/>
            <a:r>
              <a:rPr lang="en-US" dirty="0"/>
              <a:t>$_GET[‘</a:t>
            </a:r>
            <a:r>
              <a:rPr lang="en-US" dirty="0" err="1"/>
              <a:t>lat</a:t>
            </a:r>
            <a:r>
              <a:rPr lang="en-US" dirty="0"/>
              <a:t>’]</a:t>
            </a:r>
          </a:p>
          <a:p>
            <a:pPr lvl="2"/>
            <a:r>
              <a:rPr lang="en-US" dirty="0"/>
              <a:t>$_GET[‘long’]</a:t>
            </a:r>
          </a:p>
          <a:p>
            <a:pPr lvl="2"/>
            <a:r>
              <a:rPr lang="en-US" dirty="0"/>
              <a:t>$_GET[‘alt’]</a:t>
            </a:r>
          </a:p>
          <a:p>
            <a:pPr marL="0" indent="0">
              <a:buNone/>
            </a:pPr>
            <a:endParaRPr lang="en-US" dirty="0"/>
          </a:p>
        </p:txBody>
      </p:sp>
    </p:spTree>
    <p:extLst>
      <p:ext uri="{BB962C8B-B14F-4D97-AF65-F5344CB8AC3E}">
        <p14:creationId xmlns:p14="http://schemas.microsoft.com/office/powerpoint/2010/main" val="43802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anim calcmode="lin" valueType="num">
                                      <p:cBhvr>
                                        <p:cTn id="2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conditional statements</a:t>
            </a:r>
          </a:p>
        </p:txBody>
      </p:sp>
      <p:sp>
        <p:nvSpPr>
          <p:cNvPr id="3" name="Content Placeholder 2"/>
          <p:cNvSpPr>
            <a:spLocks noGrp="1"/>
          </p:cNvSpPr>
          <p:nvPr>
            <p:ph sz="half" idx="1"/>
          </p:nvPr>
        </p:nvSpPr>
        <p:spPr>
          <a:xfrm>
            <a:off x="1449217" y="1860292"/>
            <a:ext cx="4645152" cy="4418852"/>
          </a:xfrm>
        </p:spPr>
        <p:txBody>
          <a:bodyPr>
            <a:normAutofit fontScale="40000" lnSpcReduction="20000"/>
          </a:bodyPr>
          <a:lstStyle/>
          <a:p>
            <a:pPr marL="0" indent="0">
              <a:buNone/>
            </a:pPr>
            <a:r>
              <a:rPr lang="en-US" sz="4300" dirty="0"/>
              <a:t>       if (condition) {</a:t>
            </a:r>
          </a:p>
          <a:p>
            <a:pPr marL="914400" lvl="2" indent="0">
              <a:buNone/>
            </a:pPr>
            <a:r>
              <a:rPr lang="en-US" sz="4300" dirty="0"/>
              <a:t>code……	</a:t>
            </a:r>
          </a:p>
          <a:p>
            <a:pPr marL="457200" lvl="1" indent="0">
              <a:buNone/>
            </a:pPr>
            <a:r>
              <a:rPr lang="en-US" sz="4500" dirty="0"/>
              <a:t>} </a:t>
            </a:r>
            <a:r>
              <a:rPr lang="en-US" sz="4300" dirty="0" err="1"/>
              <a:t>elseif</a:t>
            </a:r>
            <a:r>
              <a:rPr lang="en-US" sz="4300" dirty="0"/>
              <a:t> {</a:t>
            </a:r>
          </a:p>
          <a:p>
            <a:pPr marL="457200" lvl="1" indent="0">
              <a:buNone/>
            </a:pPr>
            <a:r>
              <a:rPr lang="en-US" sz="4300" dirty="0"/>
              <a:t>	code….</a:t>
            </a:r>
          </a:p>
          <a:p>
            <a:pPr marL="457200" lvl="1" indent="0">
              <a:buNone/>
            </a:pPr>
            <a:r>
              <a:rPr lang="en-US" sz="4300" dirty="0"/>
              <a:t>} else {</a:t>
            </a:r>
          </a:p>
          <a:p>
            <a:pPr marL="457200" lvl="1" indent="0">
              <a:buNone/>
            </a:pPr>
            <a:r>
              <a:rPr lang="en-US" sz="4300" dirty="0"/>
              <a:t>	code…..</a:t>
            </a:r>
          </a:p>
          <a:p>
            <a:pPr marL="457200" lvl="1" indent="0">
              <a:buNone/>
            </a:pPr>
            <a:r>
              <a:rPr lang="en-US" sz="4300" dirty="0"/>
              <a:t>}</a:t>
            </a:r>
          </a:p>
          <a:p>
            <a:pPr marL="457200" lvl="1" indent="0">
              <a:buNone/>
            </a:pPr>
            <a:endParaRPr lang="en-US" sz="4300" dirty="0"/>
          </a:p>
          <a:p>
            <a:pPr marL="0" indent="0">
              <a:buNone/>
            </a:pPr>
            <a:r>
              <a:rPr lang="en-US" sz="4300" dirty="0"/>
              <a:t>        if (</a:t>
            </a:r>
            <a:r>
              <a:rPr lang="en-US" sz="4300" dirty="0" err="1">
                <a:solidFill>
                  <a:srgbClr val="FF0000"/>
                </a:solidFill>
              </a:rPr>
              <a:t>isset</a:t>
            </a:r>
            <a:r>
              <a:rPr lang="en-US" sz="4300" dirty="0">
                <a:solidFill>
                  <a:srgbClr val="FF0000"/>
                </a:solidFill>
              </a:rPr>
              <a:t>(</a:t>
            </a:r>
            <a:r>
              <a:rPr lang="en-US" sz="4300" dirty="0">
                <a:solidFill>
                  <a:srgbClr val="002060"/>
                </a:solidFill>
              </a:rPr>
              <a:t>$_GET[‘</a:t>
            </a:r>
            <a:r>
              <a:rPr lang="en-US" sz="4300" dirty="0" err="1">
                <a:solidFill>
                  <a:srgbClr val="002060"/>
                </a:solidFill>
              </a:rPr>
              <a:t>lat</a:t>
            </a:r>
            <a:r>
              <a:rPr lang="en-US" sz="4300" dirty="0">
                <a:solidFill>
                  <a:srgbClr val="002060"/>
                </a:solidFill>
              </a:rPr>
              <a:t>’]</a:t>
            </a:r>
            <a:r>
              <a:rPr lang="en-US" sz="4300" dirty="0">
                <a:solidFill>
                  <a:srgbClr val="FF0000"/>
                </a:solidFill>
              </a:rPr>
              <a:t>)</a:t>
            </a:r>
            <a:r>
              <a:rPr lang="en-US" sz="4300" dirty="0"/>
              <a:t>) {</a:t>
            </a:r>
          </a:p>
          <a:p>
            <a:pPr marL="914400" lvl="2" indent="0">
              <a:buNone/>
            </a:pPr>
            <a:r>
              <a:rPr lang="en-US" sz="4300" dirty="0"/>
              <a:t>$</a:t>
            </a:r>
            <a:r>
              <a:rPr lang="en-US" sz="4300" dirty="0" err="1"/>
              <a:t>lat</a:t>
            </a:r>
            <a:r>
              <a:rPr lang="en-US" sz="4300" dirty="0"/>
              <a:t>=$_GET[‘</a:t>
            </a:r>
            <a:r>
              <a:rPr lang="en-US" sz="4300" dirty="0" err="1"/>
              <a:t>lat</a:t>
            </a:r>
            <a:r>
              <a:rPr lang="en-US" sz="4300" dirty="0"/>
              <a:t>’];</a:t>
            </a:r>
          </a:p>
          <a:p>
            <a:pPr marL="457200" lvl="1" indent="0">
              <a:buNone/>
            </a:pPr>
            <a:r>
              <a:rPr lang="en-US" sz="4500" dirty="0"/>
              <a:t>} </a:t>
            </a:r>
            <a:r>
              <a:rPr lang="en-US" sz="4300" dirty="0"/>
              <a:t>else {</a:t>
            </a:r>
          </a:p>
          <a:p>
            <a:pPr marL="457200" lvl="1" indent="0">
              <a:buNone/>
            </a:pPr>
            <a:r>
              <a:rPr lang="en-US" sz="4300" dirty="0"/>
              <a:t>	$</a:t>
            </a:r>
            <a:r>
              <a:rPr lang="en-US" sz="4300" dirty="0" err="1"/>
              <a:t>lat</a:t>
            </a:r>
            <a:r>
              <a:rPr lang="en-US" sz="4300" dirty="0"/>
              <a:t>= “N/A”;</a:t>
            </a:r>
          </a:p>
          <a:p>
            <a:pPr marL="457200" lvl="1" indent="0">
              <a:buNone/>
            </a:pPr>
            <a:r>
              <a:rPr lang="en-US" sz="4300" dirty="0"/>
              <a:t>}</a:t>
            </a:r>
          </a:p>
        </p:txBody>
      </p:sp>
      <p:sp>
        <p:nvSpPr>
          <p:cNvPr id="4" name="Content Placeholder 3"/>
          <p:cNvSpPr>
            <a:spLocks noGrp="1"/>
          </p:cNvSpPr>
          <p:nvPr>
            <p:ph sz="half" idx="2"/>
          </p:nvPr>
        </p:nvSpPr>
        <p:spPr>
          <a:xfrm>
            <a:off x="6409699" y="1860292"/>
            <a:ext cx="5338015" cy="4569438"/>
          </a:xfrm>
        </p:spPr>
        <p:txBody>
          <a:bodyPr>
            <a:normAutofit fontScale="40000" lnSpcReduction="20000"/>
          </a:bodyPr>
          <a:lstStyle/>
          <a:p>
            <a:pPr marL="0" indent="0">
              <a:buNone/>
            </a:pPr>
            <a:r>
              <a:rPr lang="en-US" sz="4000" dirty="0"/>
              <a:t>switch ($</a:t>
            </a:r>
            <a:r>
              <a:rPr lang="en-US" sz="4000" dirty="0" err="1"/>
              <a:t>geomType</a:t>
            </a:r>
            <a:r>
              <a:rPr lang="en-US" sz="4000" dirty="0"/>
              <a:t>[</a:t>
            </a:r>
            <a:r>
              <a:rPr lang="en-US" sz="4000" dirty="0" err="1"/>
              <a:t>i</a:t>
            </a:r>
            <a:r>
              <a:rPr lang="en-US" sz="4000" dirty="0"/>
              <a:t>]) {</a:t>
            </a:r>
          </a:p>
          <a:p>
            <a:pPr marL="457200" lvl="1" indent="0">
              <a:buNone/>
            </a:pPr>
            <a:r>
              <a:rPr lang="en-US" sz="4000" dirty="0"/>
              <a:t>case “POINT”:</a:t>
            </a:r>
          </a:p>
          <a:p>
            <a:pPr marL="914400" lvl="2" indent="0">
              <a:buNone/>
            </a:pPr>
            <a:r>
              <a:rPr lang="en-US" sz="4000" dirty="0"/>
              <a:t>$size = “No Dimension&lt;</a:t>
            </a:r>
            <a:r>
              <a:rPr lang="en-US" sz="4000" dirty="0" err="1"/>
              <a:t>br</a:t>
            </a:r>
            <a:r>
              <a:rPr lang="en-US" sz="4000" dirty="0"/>
              <a:t>&gt;”;</a:t>
            </a:r>
          </a:p>
          <a:p>
            <a:pPr marL="914400" lvl="2" indent="0">
              <a:buNone/>
            </a:pPr>
            <a:r>
              <a:rPr lang="en-US" sz="4000" dirty="0"/>
              <a:t>break;</a:t>
            </a:r>
          </a:p>
          <a:p>
            <a:pPr marL="457200" lvl="1" indent="0">
              <a:buNone/>
            </a:pPr>
            <a:r>
              <a:rPr lang="en-US" sz="4000" dirty="0"/>
              <a:t>case “LINE”:</a:t>
            </a:r>
          </a:p>
          <a:p>
            <a:pPr marL="914400" lvl="2" indent="0">
              <a:buNone/>
            </a:pPr>
            <a:r>
              <a:rPr lang="en-US" sz="4000" dirty="0"/>
              <a:t>$size = “Length = “.</a:t>
            </a:r>
            <a:r>
              <a:rPr lang="en-US" sz="4000" dirty="0" err="1"/>
              <a:t>lineLength</a:t>
            </a:r>
            <a:r>
              <a:rPr lang="en-US" sz="4000" dirty="0"/>
              <a:t>($</a:t>
            </a:r>
            <a:r>
              <a:rPr lang="en-US" sz="4000" dirty="0" err="1"/>
              <a:t>geom</a:t>
            </a:r>
            <a:r>
              <a:rPr lang="en-US" sz="4000" dirty="0"/>
              <a:t>).”&lt;</a:t>
            </a:r>
            <a:r>
              <a:rPr lang="en-US" sz="4000" dirty="0" err="1"/>
              <a:t>br</a:t>
            </a:r>
            <a:r>
              <a:rPr lang="en-US" sz="4000" dirty="0"/>
              <a:t>&gt;”;</a:t>
            </a:r>
          </a:p>
          <a:p>
            <a:pPr marL="914400" lvl="2" indent="0">
              <a:buNone/>
            </a:pPr>
            <a:r>
              <a:rPr lang="en-US" sz="4000" dirty="0"/>
              <a:t>break</a:t>
            </a:r>
          </a:p>
          <a:p>
            <a:pPr marL="457200" lvl="1" indent="0">
              <a:buNone/>
            </a:pPr>
            <a:r>
              <a:rPr lang="en-US" sz="4000" dirty="0"/>
              <a:t>case “POLYGON”:</a:t>
            </a:r>
          </a:p>
          <a:p>
            <a:pPr marL="914400" lvl="2" indent="0">
              <a:buNone/>
            </a:pPr>
            <a:r>
              <a:rPr lang="en-US" sz="4000" dirty="0"/>
              <a:t>$size = “Area= “.area($</a:t>
            </a:r>
            <a:r>
              <a:rPr lang="en-US" sz="4000" dirty="0" err="1"/>
              <a:t>geom</a:t>
            </a:r>
            <a:r>
              <a:rPr lang="en-US" sz="4000" dirty="0"/>
              <a:t>).”&lt;</a:t>
            </a:r>
            <a:r>
              <a:rPr lang="en-US" sz="4000" dirty="0" err="1"/>
              <a:t>br</a:t>
            </a:r>
            <a:r>
              <a:rPr lang="en-US" sz="4000" dirty="0"/>
              <a:t>&gt;”;</a:t>
            </a:r>
          </a:p>
          <a:p>
            <a:pPr marL="914400" lvl="2" indent="0">
              <a:buNone/>
            </a:pPr>
            <a:r>
              <a:rPr lang="en-US" sz="4000" dirty="0"/>
              <a:t>break;</a:t>
            </a:r>
          </a:p>
          <a:p>
            <a:pPr marL="457200" lvl="1" indent="0">
              <a:buNone/>
            </a:pPr>
            <a:r>
              <a:rPr lang="en-US" sz="4000" dirty="0"/>
              <a:t>default:</a:t>
            </a:r>
          </a:p>
          <a:p>
            <a:pPr marL="914400" lvl="2" indent="0">
              <a:buNone/>
            </a:pPr>
            <a:r>
              <a:rPr lang="en-US" sz="4000" dirty="0"/>
              <a:t>echo “N/A”;</a:t>
            </a:r>
          </a:p>
          <a:p>
            <a:pPr marL="0" indent="0">
              <a:buNone/>
            </a:pPr>
            <a:r>
              <a:rPr lang="en-US" sz="4000" dirty="0"/>
              <a:t>}</a:t>
            </a:r>
          </a:p>
          <a:p>
            <a:endParaRPr lang="en-US" dirty="0"/>
          </a:p>
        </p:txBody>
      </p:sp>
    </p:spTree>
    <p:extLst>
      <p:ext uri="{BB962C8B-B14F-4D97-AF65-F5344CB8AC3E}">
        <p14:creationId xmlns:p14="http://schemas.microsoft.com/office/powerpoint/2010/main" val="191521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0" end="0"/>
                                            </p:txEl>
                                          </p:spTgt>
                                        </p:tgtEl>
                                        <p:attrNameLst>
                                          <p:attrName>style.visibility</p:attrName>
                                        </p:attrNameLst>
                                      </p:cBhvr>
                                      <p:to>
                                        <p:strVal val="visible"/>
                                      </p:to>
                                    </p:set>
                                    <p:animEffect transition="in" filter="fade">
                                      <p:cBhvr>
                                        <p:cTn id="59" dur="1000"/>
                                        <p:tgtEl>
                                          <p:spTgt spid="4">
                                            <p:txEl>
                                              <p:pRg st="0" end="0"/>
                                            </p:txEl>
                                          </p:spTgt>
                                        </p:tgtEl>
                                      </p:cBhvr>
                                    </p:animEffect>
                                    <p:anim calcmode="lin" valueType="num">
                                      <p:cBhvr>
                                        <p:cTn id="6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
                                            <p:txEl>
                                              <p:pRg st="12" end="12"/>
                                            </p:txEl>
                                          </p:spTgt>
                                        </p:tgtEl>
                                        <p:attrNameLst>
                                          <p:attrName>style.visibility</p:attrName>
                                        </p:attrNameLst>
                                      </p:cBhvr>
                                      <p:to>
                                        <p:strVal val="visible"/>
                                      </p:to>
                                    </p:set>
                                    <p:animEffect transition="in" filter="fade">
                                      <p:cBhvr>
                                        <p:cTn id="64" dur="1000"/>
                                        <p:tgtEl>
                                          <p:spTgt spid="4">
                                            <p:txEl>
                                              <p:pRg st="12" end="12"/>
                                            </p:txEl>
                                          </p:spTgt>
                                        </p:tgtEl>
                                      </p:cBhvr>
                                    </p:animEffect>
                                    <p:anim calcmode="lin" valueType="num">
                                      <p:cBhvr>
                                        <p:cTn id="65"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
                                            <p:txEl>
                                              <p:pRg st="1" end="1"/>
                                            </p:txEl>
                                          </p:spTgt>
                                        </p:tgtEl>
                                        <p:attrNameLst>
                                          <p:attrName>style.visibility</p:attrName>
                                        </p:attrNameLst>
                                      </p:cBhvr>
                                      <p:to>
                                        <p:strVal val="visible"/>
                                      </p:to>
                                    </p:set>
                                    <p:animEffect transition="in" filter="fade">
                                      <p:cBhvr>
                                        <p:cTn id="71" dur="1000"/>
                                        <p:tgtEl>
                                          <p:spTgt spid="4">
                                            <p:txEl>
                                              <p:pRg st="1" end="1"/>
                                            </p:txEl>
                                          </p:spTgt>
                                        </p:tgtEl>
                                      </p:cBhvr>
                                    </p:animEffect>
                                    <p:anim calcmode="lin" valueType="num">
                                      <p:cBhvr>
                                        <p:cTn id="7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1" end="1"/>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2" end="2"/>
                                            </p:txEl>
                                          </p:spTgt>
                                        </p:tgtEl>
                                        <p:attrNameLst>
                                          <p:attrName>style.visibility</p:attrName>
                                        </p:attrNameLst>
                                      </p:cBhvr>
                                      <p:to>
                                        <p:strVal val="visible"/>
                                      </p:to>
                                    </p:set>
                                    <p:animEffect transition="in" filter="fade">
                                      <p:cBhvr>
                                        <p:cTn id="76" dur="1000"/>
                                        <p:tgtEl>
                                          <p:spTgt spid="4">
                                            <p:txEl>
                                              <p:pRg st="2" end="2"/>
                                            </p:txEl>
                                          </p:spTgt>
                                        </p:tgtEl>
                                      </p:cBhvr>
                                    </p:animEffect>
                                    <p:anim calcmode="lin" valueType="num">
                                      <p:cBhvr>
                                        <p:cTn id="7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2" end="2"/>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
                                            <p:txEl>
                                              <p:pRg st="3" end="3"/>
                                            </p:txEl>
                                          </p:spTgt>
                                        </p:tgtEl>
                                        <p:attrNameLst>
                                          <p:attrName>style.visibility</p:attrName>
                                        </p:attrNameLst>
                                      </p:cBhvr>
                                      <p:to>
                                        <p:strVal val="visible"/>
                                      </p:to>
                                    </p:set>
                                    <p:animEffect transition="in" filter="fade">
                                      <p:cBhvr>
                                        <p:cTn id="81" dur="1000"/>
                                        <p:tgtEl>
                                          <p:spTgt spid="4">
                                            <p:txEl>
                                              <p:pRg st="3" end="3"/>
                                            </p:txEl>
                                          </p:spTgt>
                                        </p:tgtEl>
                                      </p:cBhvr>
                                    </p:animEffect>
                                    <p:anim calcmode="lin" valueType="num">
                                      <p:cBhvr>
                                        <p:cTn id="8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
                                            <p:txEl>
                                              <p:pRg st="4" end="4"/>
                                            </p:txEl>
                                          </p:spTgt>
                                        </p:tgtEl>
                                        <p:attrNameLst>
                                          <p:attrName>style.visibility</p:attrName>
                                        </p:attrNameLst>
                                      </p:cBhvr>
                                      <p:to>
                                        <p:strVal val="visible"/>
                                      </p:to>
                                    </p:set>
                                    <p:animEffect transition="in" filter="fade">
                                      <p:cBhvr>
                                        <p:cTn id="88" dur="1000"/>
                                        <p:tgtEl>
                                          <p:spTgt spid="4">
                                            <p:txEl>
                                              <p:pRg st="4" end="4"/>
                                            </p:txEl>
                                          </p:spTgt>
                                        </p:tgtEl>
                                      </p:cBhvr>
                                    </p:animEffect>
                                    <p:anim calcmode="lin" valueType="num">
                                      <p:cBhvr>
                                        <p:cTn id="8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4" end="4"/>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
                                            <p:txEl>
                                              <p:pRg st="5" end="5"/>
                                            </p:txEl>
                                          </p:spTgt>
                                        </p:tgtEl>
                                        <p:attrNameLst>
                                          <p:attrName>style.visibility</p:attrName>
                                        </p:attrNameLst>
                                      </p:cBhvr>
                                      <p:to>
                                        <p:strVal val="visible"/>
                                      </p:to>
                                    </p:set>
                                    <p:animEffect transition="in" filter="fade">
                                      <p:cBhvr>
                                        <p:cTn id="93" dur="1000"/>
                                        <p:tgtEl>
                                          <p:spTgt spid="4">
                                            <p:txEl>
                                              <p:pRg st="5" end="5"/>
                                            </p:txEl>
                                          </p:spTgt>
                                        </p:tgtEl>
                                      </p:cBhvr>
                                    </p:animEffect>
                                    <p:anim calcmode="lin" valueType="num">
                                      <p:cBhvr>
                                        <p:cTn id="9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5" end="5"/>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4">
                                            <p:txEl>
                                              <p:pRg st="6" end="6"/>
                                            </p:txEl>
                                          </p:spTgt>
                                        </p:tgtEl>
                                        <p:attrNameLst>
                                          <p:attrName>style.visibility</p:attrName>
                                        </p:attrNameLst>
                                      </p:cBhvr>
                                      <p:to>
                                        <p:strVal val="visible"/>
                                      </p:to>
                                    </p:set>
                                    <p:animEffect transition="in" filter="fade">
                                      <p:cBhvr>
                                        <p:cTn id="98" dur="1000"/>
                                        <p:tgtEl>
                                          <p:spTgt spid="4">
                                            <p:txEl>
                                              <p:pRg st="6" end="6"/>
                                            </p:txEl>
                                          </p:spTgt>
                                        </p:tgtEl>
                                      </p:cBhvr>
                                    </p:animEffect>
                                    <p:anim calcmode="lin" valueType="num">
                                      <p:cBhvr>
                                        <p:cTn id="9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4">
                                            <p:txEl>
                                              <p:pRg st="7" end="7"/>
                                            </p:txEl>
                                          </p:spTgt>
                                        </p:tgtEl>
                                        <p:attrNameLst>
                                          <p:attrName>style.visibility</p:attrName>
                                        </p:attrNameLst>
                                      </p:cBhvr>
                                      <p:to>
                                        <p:strVal val="visible"/>
                                      </p:to>
                                    </p:set>
                                    <p:animEffect transition="in" filter="fade">
                                      <p:cBhvr>
                                        <p:cTn id="105" dur="1000"/>
                                        <p:tgtEl>
                                          <p:spTgt spid="4">
                                            <p:txEl>
                                              <p:pRg st="7" end="7"/>
                                            </p:txEl>
                                          </p:spTgt>
                                        </p:tgtEl>
                                      </p:cBhvr>
                                    </p:animEffect>
                                    <p:anim calcmode="lin" valueType="num">
                                      <p:cBhvr>
                                        <p:cTn id="10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07" dur="1000" fill="hold"/>
                                        <p:tgtEl>
                                          <p:spTgt spid="4">
                                            <p:txEl>
                                              <p:pRg st="7" end="7"/>
                                            </p:txEl>
                                          </p:spTgt>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4">
                                            <p:txEl>
                                              <p:pRg st="8" end="8"/>
                                            </p:txEl>
                                          </p:spTgt>
                                        </p:tgtEl>
                                        <p:attrNameLst>
                                          <p:attrName>style.visibility</p:attrName>
                                        </p:attrNameLst>
                                      </p:cBhvr>
                                      <p:to>
                                        <p:strVal val="visible"/>
                                      </p:to>
                                    </p:set>
                                    <p:animEffect transition="in" filter="fade">
                                      <p:cBhvr>
                                        <p:cTn id="110" dur="1000"/>
                                        <p:tgtEl>
                                          <p:spTgt spid="4">
                                            <p:txEl>
                                              <p:pRg st="8" end="8"/>
                                            </p:txEl>
                                          </p:spTgt>
                                        </p:tgtEl>
                                      </p:cBhvr>
                                    </p:animEffect>
                                    <p:anim calcmode="lin" valueType="num">
                                      <p:cBhvr>
                                        <p:cTn id="111"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12"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13" presetID="42" presetClass="entr" presetSubtype="0" fill="hold" nodeType="withEffect">
                                  <p:stCondLst>
                                    <p:cond delay="0"/>
                                  </p:stCondLst>
                                  <p:childTnLst>
                                    <p:set>
                                      <p:cBhvr>
                                        <p:cTn id="114" dur="1" fill="hold">
                                          <p:stCondLst>
                                            <p:cond delay="0"/>
                                          </p:stCondLst>
                                        </p:cTn>
                                        <p:tgtEl>
                                          <p:spTgt spid="4">
                                            <p:txEl>
                                              <p:pRg st="9" end="9"/>
                                            </p:txEl>
                                          </p:spTgt>
                                        </p:tgtEl>
                                        <p:attrNameLst>
                                          <p:attrName>style.visibility</p:attrName>
                                        </p:attrNameLst>
                                      </p:cBhvr>
                                      <p:to>
                                        <p:strVal val="visible"/>
                                      </p:to>
                                    </p:set>
                                    <p:animEffect transition="in" filter="fade">
                                      <p:cBhvr>
                                        <p:cTn id="115" dur="1000"/>
                                        <p:tgtEl>
                                          <p:spTgt spid="4">
                                            <p:txEl>
                                              <p:pRg st="9" end="9"/>
                                            </p:txEl>
                                          </p:spTgt>
                                        </p:tgtEl>
                                      </p:cBhvr>
                                    </p:animEffect>
                                    <p:anim calcmode="lin" valueType="num">
                                      <p:cBhvr>
                                        <p:cTn id="11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17"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4">
                                            <p:txEl>
                                              <p:pRg st="10" end="10"/>
                                            </p:txEl>
                                          </p:spTgt>
                                        </p:tgtEl>
                                        <p:attrNameLst>
                                          <p:attrName>style.visibility</p:attrName>
                                        </p:attrNameLst>
                                      </p:cBhvr>
                                      <p:to>
                                        <p:strVal val="visible"/>
                                      </p:to>
                                    </p:set>
                                    <p:animEffect transition="in" filter="fade">
                                      <p:cBhvr>
                                        <p:cTn id="122" dur="1000"/>
                                        <p:tgtEl>
                                          <p:spTgt spid="4">
                                            <p:txEl>
                                              <p:pRg st="10" end="10"/>
                                            </p:txEl>
                                          </p:spTgt>
                                        </p:tgtEl>
                                      </p:cBhvr>
                                    </p:animEffect>
                                    <p:anim calcmode="lin" valueType="num">
                                      <p:cBhvr>
                                        <p:cTn id="12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24"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4">
                                            <p:txEl>
                                              <p:pRg st="11" end="11"/>
                                            </p:txEl>
                                          </p:spTgt>
                                        </p:tgtEl>
                                        <p:attrNameLst>
                                          <p:attrName>style.visibility</p:attrName>
                                        </p:attrNameLst>
                                      </p:cBhvr>
                                      <p:to>
                                        <p:strVal val="visible"/>
                                      </p:to>
                                    </p:set>
                                    <p:animEffect transition="in" filter="fade">
                                      <p:cBhvr>
                                        <p:cTn id="127" dur="1000"/>
                                        <p:tgtEl>
                                          <p:spTgt spid="4">
                                            <p:txEl>
                                              <p:pRg st="11" end="11"/>
                                            </p:txEl>
                                          </p:spTgt>
                                        </p:tgtEl>
                                      </p:cBhvr>
                                    </p:animEffect>
                                    <p:anim calcmode="lin" valueType="num">
                                      <p:cBhvr>
                                        <p:cTn id="128"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29" dur="1000" fill="hold"/>
                                        <p:tgtEl>
                                          <p:spTgt spid="4">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a:t>
            </a:r>
          </a:p>
        </p:txBody>
      </p:sp>
      <p:sp>
        <p:nvSpPr>
          <p:cNvPr id="3" name="Content Placeholder 2"/>
          <p:cNvSpPr>
            <a:spLocks noGrp="1"/>
          </p:cNvSpPr>
          <p:nvPr>
            <p:ph idx="1"/>
          </p:nvPr>
        </p:nvSpPr>
        <p:spPr>
          <a:xfrm>
            <a:off x="1451578" y="1945394"/>
            <a:ext cx="9603275" cy="4103714"/>
          </a:xfrm>
        </p:spPr>
        <p:txBody>
          <a:bodyPr>
            <a:normAutofit/>
          </a:bodyPr>
          <a:lstStyle/>
          <a:p>
            <a:r>
              <a:rPr lang="en-US" dirty="0"/>
              <a:t>In terms of the Web, client means browser.</a:t>
            </a:r>
          </a:p>
          <a:p>
            <a:r>
              <a:rPr lang="en-US" dirty="0"/>
              <a:t> All browsers understand HTML, CSS, </a:t>
            </a:r>
            <a:r>
              <a:rPr lang="en-US" dirty="0" err="1"/>
              <a:t>Javascript</a:t>
            </a:r>
            <a:endParaRPr lang="en-US" dirty="0"/>
          </a:p>
          <a:p>
            <a:r>
              <a:rPr lang="en-US" dirty="0"/>
              <a:t>HTML – </a:t>
            </a:r>
            <a:r>
              <a:rPr lang="en-US" dirty="0" err="1"/>
              <a:t>HyperText</a:t>
            </a:r>
            <a:r>
              <a:rPr lang="en-US" dirty="0"/>
              <a:t> Markup Language</a:t>
            </a:r>
          </a:p>
          <a:p>
            <a:pPr lvl="1"/>
            <a:r>
              <a:rPr lang="en-US" dirty="0"/>
              <a:t>Provides structure and content</a:t>
            </a:r>
          </a:p>
          <a:p>
            <a:pPr lvl="1"/>
            <a:r>
              <a:rPr lang="en-US" dirty="0"/>
              <a:t>Original web technology</a:t>
            </a:r>
          </a:p>
          <a:p>
            <a:r>
              <a:rPr lang="en-US" dirty="0"/>
              <a:t>CSS – Cascading Style Sheets</a:t>
            </a:r>
          </a:p>
          <a:p>
            <a:r>
              <a:rPr lang="en-US" dirty="0"/>
              <a:t>JavaScript – Programming Language</a:t>
            </a:r>
          </a:p>
          <a:p>
            <a:endParaRPr lang="en-US" dirty="0"/>
          </a:p>
        </p:txBody>
      </p:sp>
    </p:spTree>
    <p:extLst>
      <p:ext uri="{BB962C8B-B14F-4D97-AF65-F5344CB8AC3E}">
        <p14:creationId xmlns:p14="http://schemas.microsoft.com/office/powerpoint/2010/main" val="403748682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loops</a:t>
            </a:r>
          </a:p>
        </p:txBody>
      </p:sp>
      <p:sp>
        <p:nvSpPr>
          <p:cNvPr id="3" name="Content Placeholder 2"/>
          <p:cNvSpPr>
            <a:spLocks noGrp="1"/>
          </p:cNvSpPr>
          <p:nvPr>
            <p:ph sz="half" idx="1"/>
          </p:nvPr>
        </p:nvSpPr>
        <p:spPr>
          <a:xfrm>
            <a:off x="1447331" y="2010877"/>
            <a:ext cx="8593816" cy="4033461"/>
          </a:xfrm>
        </p:spPr>
        <p:txBody>
          <a:bodyPr>
            <a:normAutofit/>
          </a:bodyPr>
          <a:lstStyle/>
          <a:p>
            <a:pPr marL="0" indent="0">
              <a:spcBef>
                <a:spcPts val="0"/>
              </a:spcBef>
              <a:buNone/>
            </a:pPr>
            <a:r>
              <a:rPr lang="en-US" dirty="0"/>
              <a:t>     for ($</a:t>
            </a:r>
            <a:r>
              <a:rPr lang="en-US" dirty="0" err="1"/>
              <a:t>i</a:t>
            </a:r>
            <a:r>
              <a:rPr lang="en-US" dirty="0"/>
              <a:t>=0;$</a:t>
            </a:r>
            <a:r>
              <a:rPr lang="en-US" dirty="0" err="1"/>
              <a:t>i</a:t>
            </a:r>
            <a:r>
              <a:rPr lang="en-US" dirty="0"/>
              <a:t>&lt;count($</a:t>
            </a:r>
            <a:r>
              <a:rPr lang="en-US" dirty="0" err="1"/>
              <a:t>animalType</a:t>
            </a:r>
            <a:r>
              <a:rPr lang="en-US" dirty="0"/>
              <a:t>);$</a:t>
            </a:r>
            <a:r>
              <a:rPr lang="en-US" dirty="0" err="1"/>
              <a:t>i</a:t>
            </a:r>
            <a:r>
              <a:rPr lang="en-US" dirty="0"/>
              <a:t>++) {</a:t>
            </a:r>
          </a:p>
          <a:p>
            <a:pPr marL="914400" lvl="2" indent="0">
              <a:spcBef>
                <a:spcPts val="0"/>
              </a:spcBef>
              <a:buNone/>
            </a:pPr>
            <a:r>
              <a:rPr lang="en-US" sz="2000" dirty="0"/>
              <a:t>echo $</a:t>
            </a:r>
            <a:r>
              <a:rPr lang="en-US" sz="2000" dirty="0" err="1"/>
              <a:t>animalType</a:t>
            </a:r>
            <a:r>
              <a:rPr lang="en-US" sz="2000" dirty="0"/>
              <a:t>[$</a:t>
            </a:r>
            <a:r>
              <a:rPr lang="en-US" sz="2000" dirty="0" err="1"/>
              <a:t>i</a:t>
            </a:r>
            <a:r>
              <a:rPr lang="en-US" sz="2000" dirty="0"/>
              <a:t>].”&lt;</a:t>
            </a:r>
            <a:r>
              <a:rPr lang="en-US" sz="2000" dirty="0" err="1"/>
              <a:t>br</a:t>
            </a:r>
            <a:r>
              <a:rPr lang="en-US" sz="2000" dirty="0"/>
              <a:t>&gt;”;</a:t>
            </a:r>
          </a:p>
          <a:p>
            <a:pPr marL="457200" lvl="1" indent="0">
              <a:spcBef>
                <a:spcPts val="0"/>
              </a:spcBef>
              <a:buNone/>
            </a:pPr>
            <a:r>
              <a:rPr lang="en-US" dirty="0"/>
              <a:t>}</a:t>
            </a:r>
          </a:p>
          <a:p>
            <a:pPr marL="0" indent="0">
              <a:buNone/>
            </a:pPr>
            <a:r>
              <a:rPr lang="en-US" dirty="0"/>
              <a:t>     </a:t>
            </a:r>
          </a:p>
          <a:p>
            <a:pPr marL="0" indent="0">
              <a:buNone/>
            </a:pPr>
            <a:endParaRPr lang="en-US" dirty="0"/>
          </a:p>
          <a:p>
            <a:pPr marL="0" indent="0">
              <a:spcBef>
                <a:spcPts val="0"/>
              </a:spcBef>
              <a:buNone/>
            </a:pPr>
            <a:r>
              <a:rPr lang="en-US" dirty="0"/>
              <a:t>     $</a:t>
            </a:r>
            <a:r>
              <a:rPr lang="en-US" dirty="0" err="1"/>
              <a:t>i</a:t>
            </a:r>
            <a:r>
              <a:rPr lang="en-US" dirty="0"/>
              <a:t>=0;</a:t>
            </a:r>
          </a:p>
          <a:p>
            <a:pPr marL="0" indent="0">
              <a:spcBef>
                <a:spcPts val="0"/>
              </a:spcBef>
              <a:buNone/>
            </a:pPr>
            <a:r>
              <a:rPr lang="en-US" dirty="0"/>
              <a:t>     $while ($</a:t>
            </a:r>
            <a:r>
              <a:rPr lang="en-US" dirty="0" err="1"/>
              <a:t>i</a:t>
            </a:r>
            <a:r>
              <a:rPr lang="en-US" dirty="0"/>
              <a:t>&lt;count($</a:t>
            </a:r>
            <a:r>
              <a:rPr lang="en-US" dirty="0" err="1"/>
              <a:t>animalType</a:t>
            </a:r>
            <a:r>
              <a:rPr lang="en-US" dirty="0"/>
              <a:t>) {</a:t>
            </a:r>
          </a:p>
          <a:p>
            <a:pPr marL="457200" lvl="1" indent="0">
              <a:spcBef>
                <a:spcPts val="0"/>
              </a:spcBef>
              <a:buNone/>
            </a:pPr>
            <a:r>
              <a:rPr lang="en-US" sz="2100" dirty="0"/>
              <a:t>	echo $</a:t>
            </a:r>
            <a:r>
              <a:rPr lang="en-US" sz="2100" dirty="0" err="1"/>
              <a:t>animalType</a:t>
            </a:r>
            <a:r>
              <a:rPr lang="en-US" sz="2100" dirty="0"/>
              <a:t>[$</a:t>
            </a:r>
            <a:r>
              <a:rPr lang="en-US" sz="2100" dirty="0" err="1"/>
              <a:t>i</a:t>
            </a:r>
            <a:r>
              <a:rPr lang="en-US" sz="2100" dirty="0"/>
              <a:t>].”&lt;</a:t>
            </a:r>
            <a:r>
              <a:rPr lang="en-US" sz="2100" dirty="0" err="1"/>
              <a:t>br</a:t>
            </a:r>
            <a:r>
              <a:rPr lang="en-US" sz="2100" dirty="0"/>
              <a:t>&gt;”;</a:t>
            </a:r>
          </a:p>
          <a:p>
            <a:pPr marL="457200" lvl="1" indent="0">
              <a:spcBef>
                <a:spcPts val="0"/>
              </a:spcBef>
              <a:buNone/>
            </a:pPr>
            <a:r>
              <a:rPr lang="en-US" sz="2100" dirty="0"/>
              <a:t>	$</a:t>
            </a:r>
            <a:r>
              <a:rPr lang="en-US" sz="2100" dirty="0" err="1"/>
              <a:t>i</a:t>
            </a:r>
            <a:r>
              <a:rPr lang="en-US" sz="2100" dirty="0"/>
              <a:t>++;</a:t>
            </a:r>
          </a:p>
          <a:p>
            <a:pPr marL="457200" lvl="1" indent="0">
              <a:spcBef>
                <a:spcPts val="0"/>
              </a:spcBef>
              <a:buNone/>
            </a:pPr>
            <a:r>
              <a:rPr lang="en-US" sz="2100" dirty="0"/>
              <a:t>}</a:t>
            </a:r>
          </a:p>
        </p:txBody>
      </p:sp>
    </p:spTree>
    <p:extLst>
      <p:ext uri="{BB962C8B-B14F-4D97-AF65-F5344CB8AC3E}">
        <p14:creationId xmlns:p14="http://schemas.microsoft.com/office/powerpoint/2010/main" val="343628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 loops</a:t>
            </a:r>
          </a:p>
        </p:txBody>
      </p:sp>
      <p:sp>
        <p:nvSpPr>
          <p:cNvPr id="3" name="Content Placeholder 2"/>
          <p:cNvSpPr>
            <a:spLocks noGrp="1"/>
          </p:cNvSpPr>
          <p:nvPr>
            <p:ph sz="half" idx="1"/>
          </p:nvPr>
        </p:nvSpPr>
        <p:spPr>
          <a:xfrm>
            <a:off x="1447331" y="2010877"/>
            <a:ext cx="8593816" cy="4250437"/>
          </a:xfrm>
        </p:spPr>
        <p:txBody>
          <a:bodyPr>
            <a:normAutofit/>
          </a:bodyPr>
          <a:lstStyle/>
          <a:p>
            <a:pPr marL="0" indent="0">
              <a:spcBef>
                <a:spcPts val="0"/>
              </a:spcBef>
              <a:buNone/>
            </a:pPr>
            <a:r>
              <a:rPr lang="en-US" dirty="0"/>
              <a:t>     </a:t>
            </a:r>
            <a:r>
              <a:rPr lang="en-US" dirty="0" err="1"/>
              <a:t>foreach</a:t>
            </a:r>
            <a:r>
              <a:rPr lang="en-US" dirty="0"/>
              <a:t> ($_GET as $key=&gt;$</a:t>
            </a:r>
            <a:r>
              <a:rPr lang="en-US" dirty="0" err="1"/>
              <a:t>val</a:t>
            </a:r>
            <a:r>
              <a:rPr lang="en-US" dirty="0"/>
              <a:t>) {</a:t>
            </a:r>
          </a:p>
          <a:p>
            <a:pPr marL="914400" lvl="2" indent="0">
              <a:spcBef>
                <a:spcPts val="0"/>
              </a:spcBef>
              <a:buNone/>
            </a:pPr>
            <a:r>
              <a:rPr lang="en-US" sz="1800" dirty="0"/>
              <a:t>echo “Key:  {$key}    Value:  {$</a:t>
            </a:r>
            <a:r>
              <a:rPr lang="en-US" sz="1800" dirty="0" err="1"/>
              <a:t>val</a:t>
            </a:r>
            <a:r>
              <a:rPr lang="en-US" sz="1800" dirty="0"/>
              <a:t>}&lt;</a:t>
            </a:r>
            <a:r>
              <a:rPr lang="en-US" sz="1800" dirty="0" err="1"/>
              <a:t>br</a:t>
            </a:r>
            <a:r>
              <a:rPr lang="en-US" sz="1800" dirty="0"/>
              <a:t>&gt;”; </a:t>
            </a:r>
          </a:p>
          <a:p>
            <a:pPr marL="457200" lvl="1" indent="0">
              <a:spcBef>
                <a:spcPts val="0"/>
              </a:spcBef>
              <a:buNone/>
            </a:pPr>
            <a:r>
              <a:rPr lang="en-US" dirty="0"/>
              <a:t>}</a:t>
            </a:r>
          </a:p>
          <a:p>
            <a:pPr marL="0" indent="0">
              <a:buNone/>
            </a:pPr>
            <a:endParaRPr lang="en-US" sz="2100" dirty="0"/>
          </a:p>
          <a:p>
            <a:pPr marL="0" indent="0">
              <a:spcBef>
                <a:spcPts val="0"/>
              </a:spcBef>
              <a:buNone/>
            </a:pPr>
            <a:r>
              <a:rPr lang="en-US" dirty="0"/>
              <a:t>     $</a:t>
            </a:r>
            <a:r>
              <a:rPr lang="en-US" dirty="0" err="1"/>
              <a:t>sql</a:t>
            </a:r>
            <a:r>
              <a:rPr lang="en-US" dirty="0"/>
              <a:t> = “UPDATE cords SET “;</a:t>
            </a:r>
          </a:p>
          <a:p>
            <a:pPr marL="0" indent="0">
              <a:spcBef>
                <a:spcPts val="0"/>
              </a:spcBef>
              <a:buNone/>
            </a:pPr>
            <a:r>
              <a:rPr lang="en-US" dirty="0"/>
              <a:t>      </a:t>
            </a:r>
            <a:r>
              <a:rPr lang="en-US" dirty="0" err="1"/>
              <a:t>foreach</a:t>
            </a:r>
            <a:r>
              <a:rPr lang="en-US" dirty="0"/>
              <a:t> ($_POST as $key=&gt;$</a:t>
            </a:r>
            <a:r>
              <a:rPr lang="en-US" dirty="0" err="1"/>
              <a:t>val</a:t>
            </a:r>
            <a:r>
              <a:rPr lang="en-US" dirty="0"/>
              <a:t>) {</a:t>
            </a:r>
          </a:p>
          <a:p>
            <a:pPr marL="914400" lvl="2" indent="0">
              <a:spcBef>
                <a:spcPts val="0"/>
              </a:spcBef>
              <a:buNone/>
            </a:pPr>
            <a:r>
              <a:rPr lang="en-US" sz="1800" dirty="0"/>
              <a:t>$</a:t>
            </a:r>
            <a:r>
              <a:rPr lang="en-US" sz="1800" dirty="0" err="1"/>
              <a:t>sql</a:t>
            </a:r>
            <a:r>
              <a:rPr lang="en-US" sz="1800" dirty="0"/>
              <a:t> += “{$key} = ‘{$</a:t>
            </a:r>
            <a:r>
              <a:rPr lang="en-US" sz="1800" dirty="0" err="1"/>
              <a:t>val</a:t>
            </a:r>
            <a:r>
              <a:rPr lang="en-US" sz="1800" dirty="0"/>
              <a:t>}’, “;</a:t>
            </a:r>
          </a:p>
          <a:p>
            <a:pPr marL="457200" lvl="1" indent="0">
              <a:spcBef>
                <a:spcPts val="0"/>
              </a:spcBef>
              <a:buNone/>
            </a:pPr>
            <a:r>
              <a:rPr lang="en-US" dirty="0"/>
              <a:t>}</a:t>
            </a:r>
          </a:p>
          <a:p>
            <a:pPr marL="0" indent="0">
              <a:spcBef>
                <a:spcPts val="0"/>
              </a:spcBef>
              <a:buNone/>
            </a:pPr>
            <a:r>
              <a:rPr lang="en-US" sz="2100" dirty="0"/>
              <a:t>      </a:t>
            </a:r>
            <a:r>
              <a:rPr lang="en-US" dirty="0"/>
              <a:t>$</a:t>
            </a:r>
            <a:r>
              <a:rPr lang="en-US" dirty="0" err="1"/>
              <a:t>sql</a:t>
            </a:r>
            <a:r>
              <a:rPr lang="en-US" dirty="0"/>
              <a:t> += “ WHERE id = 13”;</a:t>
            </a:r>
            <a:endParaRPr lang="en-US" sz="2100" dirty="0"/>
          </a:p>
        </p:txBody>
      </p:sp>
    </p:spTree>
    <p:extLst>
      <p:ext uri="{BB962C8B-B14F-4D97-AF65-F5344CB8AC3E}">
        <p14:creationId xmlns:p14="http://schemas.microsoft.com/office/powerpoint/2010/main" val="246223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note – SQL injection</a:t>
            </a:r>
          </a:p>
        </p:txBody>
      </p:sp>
      <p:sp>
        <p:nvSpPr>
          <p:cNvPr id="3" name="Content Placeholder 2"/>
          <p:cNvSpPr>
            <a:spLocks noGrp="1"/>
          </p:cNvSpPr>
          <p:nvPr>
            <p:ph idx="1"/>
          </p:nvPr>
        </p:nvSpPr>
        <p:spPr/>
        <p:txBody>
          <a:bodyPr/>
          <a:lstStyle/>
          <a:p>
            <a:r>
              <a:rPr lang="en-US" dirty="0"/>
              <a:t>One of the most common forms of security threats is a SQL Injection attack.</a:t>
            </a:r>
          </a:p>
          <a:p>
            <a:r>
              <a:rPr lang="en-US" dirty="0"/>
              <a:t>SQL statements end with a semi-colon. </a:t>
            </a:r>
          </a:p>
          <a:p>
            <a:r>
              <a:rPr lang="en-US" dirty="0"/>
              <a:t>SQL Engine will process anything after a semicolon as a new statement.</a:t>
            </a:r>
          </a:p>
          <a:p>
            <a:r>
              <a:rPr lang="en-US" dirty="0"/>
              <a:t>This allows someone with knowledge of SQL to “Insert” a SQL statement into a text input box.</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7839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USE </a:t>
            </a:r>
            <a:r>
              <a:rPr lang="en-US" dirty="0" err="1"/>
              <a:t>pdo</a:t>
            </a:r>
            <a:endParaRPr lang="en-US" dirty="0"/>
          </a:p>
        </p:txBody>
      </p:sp>
      <p:sp>
        <p:nvSpPr>
          <p:cNvPr id="3" name="Content Placeholder 2"/>
          <p:cNvSpPr>
            <a:spLocks noGrp="1"/>
          </p:cNvSpPr>
          <p:nvPr>
            <p:ph idx="1"/>
          </p:nvPr>
        </p:nvSpPr>
        <p:spPr>
          <a:xfrm>
            <a:off x="1451579" y="2015732"/>
            <a:ext cx="9603275" cy="3893362"/>
          </a:xfrm>
        </p:spPr>
        <p:txBody>
          <a:bodyPr>
            <a:normAutofit/>
          </a:bodyPr>
          <a:lstStyle/>
          <a:p>
            <a:r>
              <a:rPr lang="en-US" dirty="0"/>
              <a:t>PHP Data Objects</a:t>
            </a:r>
          </a:p>
          <a:p>
            <a:r>
              <a:rPr lang="en-US" dirty="0"/>
              <a:t>Use Prepared Statements rather than a single SQL query</a:t>
            </a:r>
          </a:p>
          <a:p>
            <a:r>
              <a:rPr lang="en-US" dirty="0"/>
              <a:t>Prepared statements </a:t>
            </a:r>
          </a:p>
          <a:p>
            <a:pPr lvl="1"/>
            <a:r>
              <a:rPr lang="en-US" sz="2000" dirty="0"/>
              <a:t>Only allow one SQL statement at a time</a:t>
            </a:r>
          </a:p>
          <a:p>
            <a:pPr lvl="1"/>
            <a:r>
              <a:rPr lang="en-US" sz="2000" dirty="0"/>
              <a:t>Separate data from code by using placeholders</a:t>
            </a:r>
          </a:p>
          <a:p>
            <a:pPr lvl="1"/>
            <a:r>
              <a:rPr lang="en-US" sz="2000" dirty="0"/>
              <a:t>Properly escape user input values </a:t>
            </a:r>
          </a:p>
          <a:p>
            <a:pPr lvl="2"/>
            <a:r>
              <a:rPr lang="en-US" sz="1800" dirty="0"/>
              <a:t>“\” removes any special  meaning of the character following it</a:t>
            </a:r>
          </a:p>
          <a:p>
            <a:pPr lvl="2"/>
            <a:r>
              <a:rPr lang="en-US" sz="1800" dirty="0"/>
              <a:t>VALUES (‘John’s house’) becomes VALUES (‘John\’s house’)</a:t>
            </a:r>
          </a:p>
          <a:p>
            <a:endParaRPr lang="en-US" sz="1600" dirty="0"/>
          </a:p>
          <a:p>
            <a:pPr lvl="2"/>
            <a:endParaRPr lang="en-US" sz="1100" dirty="0"/>
          </a:p>
          <a:p>
            <a:pPr lvl="1"/>
            <a:endParaRPr lang="en-US" sz="1600" dirty="0"/>
          </a:p>
          <a:p>
            <a:endParaRPr lang="en-US" sz="1800"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09374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arn(inVertical)">
                                      <p:cBhvr>
                                        <p:cTn id="4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USE </a:t>
            </a:r>
            <a:r>
              <a:rPr lang="en-US" dirty="0" err="1"/>
              <a:t>pdo</a:t>
            </a:r>
            <a:endParaRPr lang="en-US" dirty="0"/>
          </a:p>
        </p:txBody>
      </p:sp>
      <p:sp>
        <p:nvSpPr>
          <p:cNvPr id="3" name="Content Placeholder 2"/>
          <p:cNvSpPr>
            <a:spLocks noGrp="1"/>
          </p:cNvSpPr>
          <p:nvPr>
            <p:ph idx="1"/>
          </p:nvPr>
        </p:nvSpPr>
        <p:spPr>
          <a:xfrm>
            <a:off x="1451579" y="2015732"/>
            <a:ext cx="9603275" cy="3893362"/>
          </a:xfrm>
        </p:spPr>
        <p:txBody>
          <a:bodyPr>
            <a:normAutofit fontScale="92500" lnSpcReduction="10000"/>
          </a:bodyPr>
          <a:lstStyle/>
          <a:p>
            <a:r>
              <a:rPr lang="en-US" sz="2900" dirty="0"/>
              <a:t>Standard</a:t>
            </a:r>
          </a:p>
          <a:p>
            <a:pPr marL="457200" lvl="1" indent="0">
              <a:spcBef>
                <a:spcPts val="0"/>
              </a:spcBef>
              <a:buNone/>
            </a:pPr>
            <a:r>
              <a:rPr lang="en-US" dirty="0"/>
              <a:t>$</a:t>
            </a:r>
            <a:r>
              <a:rPr lang="en-US" dirty="0" err="1"/>
              <a:t>db</a:t>
            </a:r>
            <a:r>
              <a:rPr lang="en-US" dirty="0"/>
              <a:t> = </a:t>
            </a:r>
            <a:r>
              <a:rPr lang="en-US" dirty="0" err="1"/>
              <a:t>pg_connect</a:t>
            </a:r>
            <a:r>
              <a:rPr lang="en-US" dirty="0"/>
              <a:t>("host=localhost port=5432 </a:t>
            </a:r>
            <a:r>
              <a:rPr lang="en-US" dirty="0" err="1"/>
              <a:t>dbname</a:t>
            </a:r>
            <a:r>
              <a:rPr lang="en-US" dirty="0"/>
              <a:t>=</a:t>
            </a:r>
            <a:r>
              <a:rPr lang="en-US" dirty="0" err="1"/>
              <a:t>gis_test</a:t>
            </a:r>
            <a:r>
              <a:rPr lang="en-US" dirty="0"/>
              <a:t> user=joe password=12345");</a:t>
            </a:r>
          </a:p>
          <a:p>
            <a:pPr marL="457200" lvl="1" indent="0">
              <a:spcBef>
                <a:spcPts val="0"/>
              </a:spcBef>
              <a:buNone/>
            </a:pPr>
            <a:r>
              <a:rPr lang="en-US" dirty="0"/>
              <a:t>$result = </a:t>
            </a:r>
            <a:r>
              <a:rPr lang="en-US" dirty="0" err="1"/>
              <a:t>pg_query</a:t>
            </a:r>
            <a:r>
              <a:rPr lang="en-US" dirty="0"/>
              <a:t>($</a:t>
            </a:r>
            <a:r>
              <a:rPr lang="en-US" dirty="0" err="1"/>
              <a:t>db</a:t>
            </a:r>
            <a:r>
              <a:rPr lang="en-US" dirty="0"/>
              <a:t>, “SELECT </a:t>
            </a:r>
            <a:r>
              <a:rPr lang="en-US" dirty="0" err="1"/>
              <a:t>nest_id</a:t>
            </a:r>
            <a:r>
              <a:rPr lang="en-US" dirty="0"/>
              <a:t>, </a:t>
            </a:r>
            <a:r>
              <a:rPr lang="en-US" dirty="0" err="1"/>
              <a:t>createdate</a:t>
            </a:r>
            <a:r>
              <a:rPr lang="en-US" dirty="0"/>
              <a:t>, </a:t>
            </a:r>
            <a:r>
              <a:rPr lang="en-US" dirty="0" err="1"/>
              <a:t>lastsurvey</a:t>
            </a:r>
            <a:r>
              <a:rPr lang="en-US" dirty="0"/>
              <a:t>, </a:t>
            </a:r>
            <a:r>
              <a:rPr lang="en-US" dirty="0" err="1"/>
              <a:t>recentstatus</a:t>
            </a:r>
            <a:r>
              <a:rPr lang="en-US" dirty="0"/>
              <a:t> FROM </a:t>
            </a:r>
            <a:r>
              <a:rPr lang="en-US" dirty="0" err="1"/>
              <a:t>raptor_nests</a:t>
            </a:r>
            <a:r>
              <a:rPr lang="en-US" dirty="0"/>
              <a:t>”);</a:t>
            </a:r>
          </a:p>
          <a:p>
            <a:pPr marL="457200" lvl="1" indent="0">
              <a:spcBef>
                <a:spcPts val="0"/>
              </a:spcBef>
              <a:buNone/>
            </a:pPr>
            <a:r>
              <a:rPr lang="en-US" dirty="0"/>
              <a:t>echo “&lt;table&gt;”;</a:t>
            </a:r>
          </a:p>
          <a:p>
            <a:pPr marL="457200" lvl="1" indent="0">
              <a:spcBef>
                <a:spcPts val="0"/>
              </a:spcBef>
              <a:buNone/>
            </a:pPr>
            <a:r>
              <a:rPr lang="en-US" dirty="0"/>
              <a:t>while ($row = </a:t>
            </a:r>
            <a:r>
              <a:rPr lang="en-US" dirty="0" err="1"/>
              <a:t>pg_fetch_array</a:t>
            </a:r>
            <a:r>
              <a:rPr lang="en-US" dirty="0"/>
              <a:t>($result)) {</a:t>
            </a:r>
          </a:p>
          <a:p>
            <a:pPr marL="457200" lvl="1" indent="0">
              <a:spcBef>
                <a:spcPts val="0"/>
              </a:spcBef>
              <a:buNone/>
            </a:pPr>
            <a:r>
              <a:rPr lang="en-US" dirty="0"/>
              <a:t>       echo “&lt;</a:t>
            </a:r>
            <a:r>
              <a:rPr lang="en-US" dirty="0" err="1"/>
              <a:t>tr</a:t>
            </a:r>
            <a:r>
              <a:rPr lang="en-US" dirty="0"/>
              <a:t>&gt;”;</a:t>
            </a:r>
          </a:p>
          <a:p>
            <a:pPr marL="914400" lvl="2" indent="0">
              <a:spcBef>
                <a:spcPts val="0"/>
              </a:spcBef>
              <a:buNone/>
            </a:pPr>
            <a:r>
              <a:rPr lang="en-US" sz="1800" dirty="0" err="1"/>
              <a:t>foreach</a:t>
            </a:r>
            <a:r>
              <a:rPr lang="en-US" sz="1800" dirty="0"/>
              <a:t> ($row as $field=&gt;$value) {</a:t>
            </a:r>
          </a:p>
          <a:p>
            <a:pPr marL="1371600" lvl="3" indent="0">
              <a:spcBef>
                <a:spcPts val="0"/>
              </a:spcBef>
              <a:buNone/>
            </a:pPr>
            <a:r>
              <a:rPr lang="en-US" sz="1800" dirty="0"/>
              <a:t>echo “&lt;td&gt;{$value}&lt;/td&gt;”;</a:t>
            </a:r>
          </a:p>
          <a:p>
            <a:pPr marL="914400" lvl="2" indent="0">
              <a:spcBef>
                <a:spcPts val="0"/>
              </a:spcBef>
              <a:buNone/>
            </a:pPr>
            <a:r>
              <a:rPr lang="en-US" sz="1800" dirty="0"/>
              <a:t>}</a:t>
            </a:r>
          </a:p>
          <a:p>
            <a:pPr marL="914400" lvl="2" indent="0">
              <a:spcBef>
                <a:spcPts val="0"/>
              </a:spcBef>
              <a:buNone/>
            </a:pPr>
            <a:r>
              <a:rPr lang="en-US" sz="1800" dirty="0"/>
              <a:t>echo “&lt;/</a:t>
            </a:r>
            <a:r>
              <a:rPr lang="en-US" sz="1800" dirty="0" err="1"/>
              <a:t>tr</a:t>
            </a:r>
            <a:r>
              <a:rPr lang="en-US" sz="1800" dirty="0"/>
              <a:t>&gt;”;</a:t>
            </a:r>
          </a:p>
          <a:p>
            <a:pPr marL="457200" lvl="1" indent="0">
              <a:spcBef>
                <a:spcPts val="0"/>
              </a:spcBef>
              <a:buNone/>
            </a:pPr>
            <a:r>
              <a:rPr lang="en-US" dirty="0"/>
              <a:t>}</a:t>
            </a:r>
          </a:p>
          <a:p>
            <a:pPr marL="457200" lvl="1" indent="0">
              <a:spcBef>
                <a:spcPts val="0"/>
              </a:spcBef>
              <a:buNone/>
            </a:pPr>
            <a:r>
              <a:rPr lang="en-US" dirty="0"/>
              <a:t>echo “&lt;/table&gt;”;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9639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 USE </a:t>
            </a:r>
            <a:r>
              <a:rPr lang="en-US" dirty="0" err="1"/>
              <a:t>pdo</a:t>
            </a:r>
            <a:endParaRPr lang="en-US" dirty="0"/>
          </a:p>
        </p:txBody>
      </p:sp>
      <p:sp>
        <p:nvSpPr>
          <p:cNvPr id="3" name="Content Placeholder 2"/>
          <p:cNvSpPr>
            <a:spLocks noGrp="1"/>
          </p:cNvSpPr>
          <p:nvPr>
            <p:ph idx="1"/>
          </p:nvPr>
        </p:nvSpPr>
        <p:spPr>
          <a:xfrm>
            <a:off x="1451579" y="1853754"/>
            <a:ext cx="10228587" cy="4305746"/>
          </a:xfrm>
        </p:spPr>
        <p:txBody>
          <a:bodyPr>
            <a:normAutofit fontScale="62500" lnSpcReduction="20000"/>
          </a:bodyPr>
          <a:lstStyle/>
          <a:p>
            <a:r>
              <a:rPr lang="en-US" sz="2900" dirty="0"/>
              <a:t>Prepared Statements</a:t>
            </a:r>
          </a:p>
          <a:p>
            <a:pPr marL="457200" lvl="1" indent="0">
              <a:spcBef>
                <a:spcPts val="0"/>
              </a:spcBef>
              <a:buNone/>
            </a:pPr>
            <a:r>
              <a:rPr lang="en-US" sz="2600" dirty="0"/>
              <a:t>$</a:t>
            </a:r>
            <a:r>
              <a:rPr lang="en-US" sz="2600" dirty="0" err="1"/>
              <a:t>db</a:t>
            </a:r>
            <a:r>
              <a:rPr lang="en-US" sz="2600" dirty="0"/>
              <a:t> = new PDO(“</a:t>
            </a:r>
            <a:r>
              <a:rPr lang="en-US" sz="2600" dirty="0" err="1"/>
              <a:t>pgsql:host</a:t>
            </a:r>
            <a:r>
              <a:rPr lang="en-US" sz="2600" dirty="0"/>
              <a:t>=</a:t>
            </a:r>
            <a:r>
              <a:rPr lang="en-US" sz="2600" dirty="0" err="1"/>
              <a:t>localhost;port</a:t>
            </a:r>
            <a:r>
              <a:rPr lang="en-US" sz="2600" dirty="0"/>
              <a:t>=5432;dbname=</a:t>
            </a:r>
            <a:r>
              <a:rPr lang="en-US" sz="2600" dirty="0" err="1"/>
              <a:t>millermo_testgis;user</a:t>
            </a:r>
            <a:r>
              <a:rPr lang="en-US" sz="2600" dirty="0"/>
              <a:t>=</a:t>
            </a:r>
            <a:r>
              <a:rPr lang="en-US" sz="2600" dirty="0" err="1"/>
              <a:t>joe;password</a:t>
            </a:r>
            <a:r>
              <a:rPr lang="en-US" sz="2600" dirty="0"/>
              <a:t>=12345");</a:t>
            </a:r>
          </a:p>
          <a:p>
            <a:pPr marL="457200" lvl="1" indent="0">
              <a:spcBef>
                <a:spcPts val="0"/>
              </a:spcBef>
              <a:buNone/>
            </a:pPr>
            <a:r>
              <a:rPr lang="en-US" sz="2600" dirty="0"/>
              <a:t>$</a:t>
            </a:r>
            <a:r>
              <a:rPr lang="en-US" sz="2600" dirty="0" err="1"/>
              <a:t>sql</a:t>
            </a:r>
            <a:r>
              <a:rPr lang="en-US" sz="2600" dirty="0"/>
              <a:t> = $</a:t>
            </a:r>
            <a:r>
              <a:rPr lang="en-US" sz="2600" dirty="0" err="1"/>
              <a:t>db</a:t>
            </a:r>
            <a:r>
              <a:rPr lang="en-US" sz="2600" dirty="0"/>
              <a:t>-&gt;prepare(“SELECT </a:t>
            </a:r>
            <a:r>
              <a:rPr lang="en-US" sz="2800" dirty="0" err="1"/>
              <a:t>nest_id</a:t>
            </a:r>
            <a:r>
              <a:rPr lang="en-US" sz="2800" dirty="0"/>
              <a:t>, </a:t>
            </a:r>
            <a:r>
              <a:rPr lang="en-US" sz="2800" dirty="0" err="1"/>
              <a:t>createdate</a:t>
            </a:r>
            <a:r>
              <a:rPr lang="en-US" sz="2800" dirty="0"/>
              <a:t>, </a:t>
            </a:r>
            <a:r>
              <a:rPr lang="en-US" sz="2800" dirty="0" err="1"/>
              <a:t>lastsurvey</a:t>
            </a:r>
            <a:r>
              <a:rPr lang="en-US" sz="2800" dirty="0"/>
              <a:t>, </a:t>
            </a:r>
            <a:r>
              <a:rPr lang="en-US" sz="2800" dirty="0" err="1"/>
              <a:t>recentstatus</a:t>
            </a:r>
            <a:r>
              <a:rPr lang="en-US" sz="2800" dirty="0"/>
              <a:t>, </a:t>
            </a:r>
            <a:r>
              <a:rPr lang="en-US" sz="2800" dirty="0" err="1"/>
              <a:t>recentspecies</a:t>
            </a:r>
            <a:r>
              <a:rPr lang="en-US" sz="2600" dirty="0"/>
              <a:t> FROM 	</a:t>
            </a:r>
            <a:r>
              <a:rPr lang="en-US" sz="2600" dirty="0" err="1"/>
              <a:t>wildlife_raptor_nests</a:t>
            </a:r>
            <a:r>
              <a:rPr lang="en-US" sz="2600" dirty="0"/>
              <a:t> WHERE </a:t>
            </a:r>
            <a:r>
              <a:rPr lang="en-US" sz="2600" dirty="0" err="1"/>
              <a:t>lastsurvey</a:t>
            </a:r>
            <a:r>
              <a:rPr lang="en-US" sz="2600" dirty="0"/>
              <a:t>&gt; :ls AND </a:t>
            </a:r>
            <a:r>
              <a:rPr lang="en-US" sz="2600" dirty="0" err="1"/>
              <a:t>recentstatus</a:t>
            </a:r>
            <a:r>
              <a:rPr lang="en-US" sz="2600" dirty="0"/>
              <a:t> = :</a:t>
            </a:r>
            <a:r>
              <a:rPr lang="en-US" sz="2600" dirty="0" err="1"/>
              <a:t>rs</a:t>
            </a:r>
            <a:r>
              <a:rPr lang="en-US" sz="2600" dirty="0"/>
              <a:t>”);</a:t>
            </a:r>
          </a:p>
          <a:p>
            <a:pPr marL="457200" lvl="1" indent="0">
              <a:spcBef>
                <a:spcPts val="0"/>
              </a:spcBef>
              <a:buNone/>
            </a:pPr>
            <a:r>
              <a:rPr lang="en-US" sz="2600" dirty="0"/>
              <a:t>$</a:t>
            </a:r>
            <a:r>
              <a:rPr lang="en-US" sz="2600" dirty="0" err="1"/>
              <a:t>params</a:t>
            </a:r>
            <a:r>
              <a:rPr lang="en-US" sz="2600" dirty="0"/>
              <a:t> = [“ls”=&gt;”2016-07-06”, “</a:t>
            </a:r>
            <a:r>
              <a:rPr lang="en-US" sz="2600" dirty="0" err="1"/>
              <a:t>rs</a:t>
            </a:r>
            <a:r>
              <a:rPr lang="en-US" sz="2600" dirty="0"/>
              <a:t>”=&gt;”Active”];</a:t>
            </a:r>
          </a:p>
          <a:p>
            <a:pPr marL="457200" lvl="1" indent="0">
              <a:spcBef>
                <a:spcPts val="0"/>
              </a:spcBef>
              <a:buNone/>
            </a:pPr>
            <a:r>
              <a:rPr lang="en-US" sz="2600" dirty="0"/>
              <a:t>$</a:t>
            </a:r>
            <a:r>
              <a:rPr lang="en-US" sz="2600" dirty="0" err="1"/>
              <a:t>sql</a:t>
            </a:r>
            <a:r>
              <a:rPr lang="en-US" sz="2600" dirty="0"/>
              <a:t>-&gt;execute($</a:t>
            </a:r>
            <a:r>
              <a:rPr lang="en-US" sz="2600" dirty="0" err="1"/>
              <a:t>params</a:t>
            </a:r>
            <a:r>
              <a:rPr lang="en-US" sz="2600" dirty="0"/>
              <a:t>);</a:t>
            </a:r>
          </a:p>
          <a:p>
            <a:pPr marL="457200" lvl="1" indent="0">
              <a:spcBef>
                <a:spcPts val="0"/>
              </a:spcBef>
              <a:buNone/>
            </a:pPr>
            <a:r>
              <a:rPr lang="en-US" sz="2600" dirty="0"/>
              <a:t>echo “&lt;table&gt;”;</a:t>
            </a:r>
          </a:p>
          <a:p>
            <a:pPr marL="457200" lvl="1" indent="0">
              <a:spcBef>
                <a:spcPts val="0"/>
              </a:spcBef>
              <a:buNone/>
            </a:pPr>
            <a:r>
              <a:rPr lang="en-US" sz="2600" dirty="0"/>
              <a:t>while ($row = $</a:t>
            </a:r>
            <a:r>
              <a:rPr lang="en-US" sz="2600" dirty="0" err="1"/>
              <a:t>sql</a:t>
            </a:r>
            <a:r>
              <a:rPr lang="en-US" sz="2600" dirty="0"/>
              <a:t>-&gt;fetch(PDO::FETCH_ASSOC)) {</a:t>
            </a:r>
          </a:p>
          <a:p>
            <a:pPr marL="457200" lvl="1" indent="0">
              <a:spcBef>
                <a:spcPts val="0"/>
              </a:spcBef>
              <a:buNone/>
            </a:pPr>
            <a:r>
              <a:rPr lang="en-US" sz="2600" dirty="0"/>
              <a:t>       echo “&lt;</a:t>
            </a:r>
            <a:r>
              <a:rPr lang="en-US" sz="2600" dirty="0" err="1"/>
              <a:t>tr</a:t>
            </a:r>
            <a:r>
              <a:rPr lang="en-US" sz="2600" dirty="0"/>
              <a:t>&gt;”;</a:t>
            </a:r>
          </a:p>
          <a:p>
            <a:pPr marL="914400" lvl="2" indent="0">
              <a:spcBef>
                <a:spcPts val="0"/>
              </a:spcBef>
              <a:buNone/>
            </a:pPr>
            <a:r>
              <a:rPr lang="en-US" sz="2600" dirty="0" err="1"/>
              <a:t>foreach</a:t>
            </a:r>
            <a:r>
              <a:rPr lang="en-US" sz="2600" dirty="0"/>
              <a:t> ($row as $field=&gt;$value) {</a:t>
            </a:r>
          </a:p>
          <a:p>
            <a:pPr marL="1371600" lvl="3" indent="0">
              <a:spcBef>
                <a:spcPts val="0"/>
              </a:spcBef>
              <a:buNone/>
            </a:pPr>
            <a:r>
              <a:rPr lang="en-US" sz="2600" dirty="0"/>
              <a:t>echo “&lt;td&gt;{$value}&lt;/td&gt;”;</a:t>
            </a:r>
          </a:p>
          <a:p>
            <a:pPr marL="914400" lvl="2" indent="0">
              <a:spcBef>
                <a:spcPts val="0"/>
              </a:spcBef>
              <a:buNone/>
            </a:pPr>
            <a:r>
              <a:rPr lang="en-US" sz="2600" dirty="0"/>
              <a:t>}</a:t>
            </a:r>
          </a:p>
          <a:p>
            <a:pPr marL="457200" lvl="1" indent="0">
              <a:spcBef>
                <a:spcPts val="0"/>
              </a:spcBef>
              <a:buNone/>
            </a:pPr>
            <a:r>
              <a:rPr lang="en-US" sz="2600" dirty="0"/>
              <a:t>       echo “&lt;/</a:t>
            </a:r>
            <a:r>
              <a:rPr lang="en-US" sz="2600" dirty="0" err="1"/>
              <a:t>tr</a:t>
            </a:r>
            <a:r>
              <a:rPr lang="en-US" sz="2600" dirty="0"/>
              <a:t>&gt;”;</a:t>
            </a:r>
          </a:p>
          <a:p>
            <a:pPr marL="457200" lvl="1" indent="0">
              <a:spcBef>
                <a:spcPts val="0"/>
              </a:spcBef>
              <a:buNone/>
            </a:pPr>
            <a:r>
              <a:rPr lang="en-US" sz="2600" dirty="0"/>
              <a:t>}</a:t>
            </a:r>
          </a:p>
          <a:p>
            <a:pPr marL="457200" lvl="1" indent="0">
              <a:buNone/>
            </a:pPr>
            <a:r>
              <a:rPr lang="en-US" sz="2600" dirty="0"/>
              <a:t>echo “&lt;/table&gt;”;</a:t>
            </a:r>
          </a:p>
          <a:p>
            <a:pPr marL="457200" lvl="1" indent="0">
              <a:buNone/>
            </a:pP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4944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Php</a:t>
            </a:r>
            <a:r>
              <a:rPr lang="en-US" dirty="0"/>
              <a:t> - problems</a:t>
            </a:r>
          </a:p>
        </p:txBody>
      </p:sp>
      <p:sp>
        <p:nvSpPr>
          <p:cNvPr id="3" name="Content Placeholder 2"/>
          <p:cNvSpPr>
            <a:spLocks noGrp="1"/>
          </p:cNvSpPr>
          <p:nvPr>
            <p:ph idx="1"/>
          </p:nvPr>
        </p:nvSpPr>
        <p:spPr>
          <a:xfrm>
            <a:off x="1451579" y="2015732"/>
            <a:ext cx="10228587" cy="3893362"/>
          </a:xfrm>
        </p:spPr>
        <p:txBody>
          <a:bodyPr>
            <a:normAutofit/>
          </a:bodyPr>
          <a:lstStyle/>
          <a:p>
            <a:r>
              <a:rPr lang="en-US" sz="2900" dirty="0"/>
              <a:t>Pages must be reloaded every time to see any changes</a:t>
            </a:r>
          </a:p>
          <a:p>
            <a:r>
              <a:rPr lang="en-US" sz="2900" dirty="0"/>
              <a:t>No direct access to the DOM</a:t>
            </a:r>
          </a:p>
          <a:p>
            <a:r>
              <a:rPr lang="en-US" sz="2900" dirty="0"/>
              <a:t>Very limited ability to get user input and respond to events</a:t>
            </a:r>
          </a:p>
          <a:p>
            <a:r>
              <a:rPr lang="en-US" sz="2900" dirty="0"/>
              <a:t>Requires a server connection so off-line applications are out of the question.</a:t>
            </a:r>
          </a:p>
          <a:p>
            <a:r>
              <a:rPr lang="en-US" sz="2900" dirty="0"/>
              <a:t>Mapping libraries are all based on JavaScript.</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8499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a:t>
            </a:r>
          </a:p>
        </p:txBody>
      </p:sp>
      <p:sp>
        <p:nvSpPr>
          <p:cNvPr id="3" name="Content Placeholder 2"/>
          <p:cNvSpPr>
            <a:spLocks noGrp="1"/>
          </p:cNvSpPr>
          <p:nvPr>
            <p:ph idx="1"/>
          </p:nvPr>
        </p:nvSpPr>
        <p:spPr>
          <a:xfrm>
            <a:off x="1451579" y="2015732"/>
            <a:ext cx="10228587" cy="4014132"/>
          </a:xfrm>
        </p:spPr>
        <p:txBody>
          <a:bodyPr>
            <a:normAutofit fontScale="77500" lnSpcReduction="20000"/>
          </a:bodyPr>
          <a:lstStyle/>
          <a:p>
            <a:r>
              <a:rPr lang="en-US" sz="2900" dirty="0"/>
              <a:t>Asynchronous JavaScript And XML*</a:t>
            </a:r>
          </a:p>
          <a:p>
            <a:r>
              <a:rPr lang="en-US" sz="2900" dirty="0"/>
              <a:t>Microsoft (1999), Google (2004),  AJAX coined (2005)</a:t>
            </a:r>
          </a:p>
          <a:p>
            <a:r>
              <a:rPr lang="en-US" sz="2900" dirty="0" err="1"/>
              <a:t>XMLHttpRequest</a:t>
            </a:r>
            <a:r>
              <a:rPr lang="en-US" sz="2900" dirty="0"/>
              <a:t> object standardized by W3C (2006)</a:t>
            </a:r>
          </a:p>
          <a:p>
            <a:r>
              <a:rPr lang="en-US" sz="2900" dirty="0"/>
              <a:t>Allows the client to request information from the server asynchronously</a:t>
            </a:r>
          </a:p>
          <a:p>
            <a:r>
              <a:rPr lang="en-US" sz="2900" dirty="0"/>
              <a:t>When the request is completed a JavaScript callback function is executed.</a:t>
            </a:r>
          </a:p>
          <a:p>
            <a:r>
              <a:rPr lang="en-US" sz="2900" dirty="0"/>
              <a:t>The callback function can process the result and manipulate the DOM.</a:t>
            </a:r>
          </a:p>
          <a:p>
            <a:r>
              <a:rPr lang="en-US" sz="2900" dirty="0" err="1"/>
              <a:t>JQuery</a:t>
            </a:r>
            <a:r>
              <a:rPr lang="en-US" sz="2900" dirty="0"/>
              <a:t> includes a wrapper for the </a:t>
            </a:r>
            <a:r>
              <a:rPr lang="en-US" sz="2900" dirty="0" err="1"/>
              <a:t>XMLHttpRequest</a:t>
            </a:r>
            <a:r>
              <a:rPr lang="en-US" sz="2900" dirty="0"/>
              <a:t> object that makes it easy to use. </a:t>
            </a:r>
            <a:endParaRPr lang="en-US" dirty="0"/>
          </a:p>
          <a:p>
            <a:pPr marL="457200" lvl="1" indent="0">
              <a:buNone/>
            </a:pP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19003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br>
              <a:rPr lang="en-US" dirty="0"/>
            </a:br>
            <a:r>
              <a:rPr lang="en-US" dirty="0"/>
              <a:t>	(query_nests_ajax.html)</a:t>
            </a:r>
          </a:p>
        </p:txBody>
      </p:sp>
      <p:sp>
        <p:nvSpPr>
          <p:cNvPr id="3" name="Content Placeholder 2"/>
          <p:cNvSpPr>
            <a:spLocks noGrp="1"/>
          </p:cNvSpPr>
          <p:nvPr>
            <p:ph idx="1"/>
          </p:nvPr>
        </p:nvSpPr>
        <p:spPr>
          <a:xfrm>
            <a:off x="1451579" y="1853754"/>
            <a:ext cx="9577953" cy="4589253"/>
          </a:xfrm>
        </p:spPr>
        <p:txBody>
          <a:bodyPr>
            <a:normAutofit fontScale="55000" lnSpcReduction="20000"/>
          </a:bodyPr>
          <a:lstStyle/>
          <a:p>
            <a:pPr marL="0" indent="0">
              <a:spcBef>
                <a:spcPts val="0"/>
              </a:spcBef>
              <a:buNone/>
            </a:pPr>
            <a:r>
              <a:rPr lang="en-US" sz="2900" dirty="0"/>
              <a:t> &lt;input type="date" </a:t>
            </a:r>
            <a:r>
              <a:rPr lang="en-US" sz="2900" dirty="0">
                <a:solidFill>
                  <a:srgbClr val="FF0000"/>
                </a:solidFill>
              </a:rPr>
              <a:t>id</a:t>
            </a:r>
            <a:r>
              <a:rPr lang="en-US" sz="2900" dirty="0"/>
              <a:t>="</a:t>
            </a:r>
            <a:r>
              <a:rPr lang="en-US" sz="2900" dirty="0" err="1"/>
              <a:t>lastsurvey</a:t>
            </a:r>
            <a:r>
              <a:rPr lang="en-US" sz="2900" dirty="0"/>
              <a:t>" value="2015-01-01"&gt;&lt;</a:t>
            </a:r>
            <a:r>
              <a:rPr lang="en-US" sz="2900" dirty="0" err="1"/>
              <a:t>br</a:t>
            </a:r>
            <a:r>
              <a:rPr lang="en-US" sz="2900" dirty="0"/>
              <a:t>&gt;</a:t>
            </a:r>
          </a:p>
          <a:p>
            <a:pPr marL="0" indent="0">
              <a:spcBef>
                <a:spcPts val="0"/>
              </a:spcBef>
              <a:buNone/>
            </a:pPr>
            <a:r>
              <a:rPr lang="en-US" sz="2900" dirty="0"/>
              <a:t> &lt;select </a:t>
            </a:r>
            <a:r>
              <a:rPr lang="en-US" sz="2900" dirty="0">
                <a:solidFill>
                  <a:srgbClr val="FF0000"/>
                </a:solidFill>
              </a:rPr>
              <a:t>id</a:t>
            </a:r>
            <a:r>
              <a:rPr lang="en-US" sz="2900" dirty="0"/>
              <a:t>="</a:t>
            </a:r>
            <a:r>
              <a:rPr lang="en-US" sz="2900" dirty="0" err="1"/>
              <a:t>recentstatus</a:t>
            </a:r>
            <a:r>
              <a:rPr lang="en-US" sz="2900" dirty="0"/>
              <a:t>"&gt;</a:t>
            </a:r>
          </a:p>
          <a:p>
            <a:pPr marL="0" indent="0">
              <a:spcBef>
                <a:spcPts val="0"/>
              </a:spcBef>
              <a:buNone/>
            </a:pPr>
            <a:r>
              <a:rPr lang="en-US" sz="2900" dirty="0"/>
              <a:t>        &lt;option value='ACTIVE NEST'&gt;Active Nest&lt;/option&gt;</a:t>
            </a:r>
          </a:p>
          <a:p>
            <a:pPr marL="0" indent="0">
              <a:spcBef>
                <a:spcPts val="0"/>
              </a:spcBef>
              <a:buNone/>
            </a:pPr>
            <a:r>
              <a:rPr lang="en-US" sz="2900" dirty="0"/>
              <a:t>        &lt;option value='INACTIVE NEST'&gt;Inactive Nest&lt;/option&gt;</a:t>
            </a:r>
          </a:p>
          <a:p>
            <a:pPr marL="0" indent="0">
              <a:spcBef>
                <a:spcPts val="0"/>
              </a:spcBef>
              <a:buNone/>
            </a:pPr>
            <a:r>
              <a:rPr lang="en-US" sz="2900" dirty="0"/>
              <a:t>        &lt;option value='FLEDGED NEST'&gt;Fledged Nest&lt;/option&gt;</a:t>
            </a:r>
          </a:p>
          <a:p>
            <a:pPr marL="0" indent="0">
              <a:spcBef>
                <a:spcPts val="0"/>
              </a:spcBef>
              <a:buNone/>
            </a:pPr>
            <a:r>
              <a:rPr lang="en-US" sz="2900" dirty="0"/>
              <a:t>&lt;/select&gt;&lt;</a:t>
            </a:r>
            <a:r>
              <a:rPr lang="en-US" sz="2900" dirty="0" err="1"/>
              <a:t>br</a:t>
            </a:r>
            <a:r>
              <a:rPr lang="en-US" sz="2900" dirty="0"/>
              <a:t>&gt;</a:t>
            </a:r>
          </a:p>
          <a:p>
            <a:pPr marL="0" indent="0">
              <a:spcBef>
                <a:spcPts val="0"/>
              </a:spcBef>
              <a:buNone/>
            </a:pPr>
            <a:r>
              <a:rPr lang="en-US" sz="2900" dirty="0">
                <a:solidFill>
                  <a:srgbClr val="FF0000"/>
                </a:solidFill>
              </a:rPr>
              <a:t>&lt;button id</a:t>
            </a:r>
            <a:r>
              <a:rPr lang="en-US" sz="2900" dirty="0"/>
              <a:t>=“</a:t>
            </a:r>
            <a:r>
              <a:rPr lang="en-US" sz="2900" dirty="0" err="1"/>
              <a:t>filterSubmit</a:t>
            </a:r>
            <a:r>
              <a:rPr lang="en-US" sz="2900" dirty="0"/>
              <a:t>" &gt;Submit</a:t>
            </a:r>
            <a:r>
              <a:rPr lang="en-US" sz="2900" dirty="0">
                <a:solidFill>
                  <a:srgbClr val="FF0000"/>
                </a:solidFill>
              </a:rPr>
              <a:t>&lt;/button&gt;</a:t>
            </a:r>
          </a:p>
          <a:p>
            <a:pPr marL="0" indent="0">
              <a:spcBef>
                <a:spcPts val="0"/>
              </a:spcBef>
              <a:buNone/>
            </a:pPr>
            <a:r>
              <a:rPr lang="en-US" sz="2900" dirty="0"/>
              <a:t>&lt;</a:t>
            </a:r>
            <a:r>
              <a:rPr lang="en-US" sz="2900" dirty="0" err="1"/>
              <a:t>hr</a:t>
            </a:r>
            <a:r>
              <a:rPr lang="en-US" sz="2900" dirty="0"/>
              <a:t>&gt;</a:t>
            </a:r>
            <a:r>
              <a:rPr lang="en-US" sz="2900" dirty="0">
                <a:solidFill>
                  <a:srgbClr val="FF0000"/>
                </a:solidFill>
              </a:rPr>
              <a:t>&lt;div id=“</a:t>
            </a:r>
            <a:r>
              <a:rPr lang="en-US" sz="2900" dirty="0" err="1">
                <a:solidFill>
                  <a:srgbClr val="FF0000"/>
                </a:solidFill>
              </a:rPr>
              <a:t>resultTable</a:t>
            </a:r>
            <a:r>
              <a:rPr lang="en-US" sz="2900" dirty="0">
                <a:solidFill>
                  <a:srgbClr val="FF0000"/>
                </a:solidFill>
              </a:rPr>
              <a:t>&gt;&lt;/div&gt;</a:t>
            </a:r>
          </a:p>
          <a:p>
            <a:pPr marL="0" indent="0">
              <a:spcBef>
                <a:spcPts val="0"/>
              </a:spcBef>
              <a:buNone/>
            </a:pPr>
            <a:r>
              <a:rPr lang="en-US" sz="2900" dirty="0"/>
              <a:t>&lt;script&gt;</a:t>
            </a:r>
          </a:p>
          <a:p>
            <a:pPr marL="457200" lvl="1" indent="0">
              <a:spcBef>
                <a:spcPts val="0"/>
              </a:spcBef>
              <a:buNone/>
            </a:pPr>
            <a:r>
              <a:rPr lang="en-US" sz="2900" dirty="0"/>
              <a:t>$(“#</a:t>
            </a:r>
            <a:r>
              <a:rPr lang="en-US" sz="2900" dirty="0" err="1"/>
              <a:t>filterSubmit</a:t>
            </a:r>
            <a:r>
              <a:rPr lang="en-US" sz="2900" dirty="0"/>
              <a:t>”).click(function(){</a:t>
            </a:r>
          </a:p>
          <a:p>
            <a:pPr marL="914400" lvl="2" indent="0">
              <a:spcBef>
                <a:spcPts val="0"/>
              </a:spcBef>
              <a:buNone/>
            </a:pPr>
            <a:r>
              <a:rPr lang="en-US" sz="2900" dirty="0"/>
              <a:t>$.ajax({url:’query_nests_ajax.php’, type :‘POST’, data:{</a:t>
            </a:r>
            <a:r>
              <a:rPr lang="en-US" sz="2900" dirty="0" err="1"/>
              <a:t>lastsurvey</a:t>
            </a:r>
            <a:r>
              <a:rPr lang="en-US" sz="2900" dirty="0"/>
              <a:t>: $(“#</a:t>
            </a:r>
            <a:r>
              <a:rPr lang="en-US" sz="2900" dirty="0" err="1"/>
              <a:t>lastsurvey</a:t>
            </a:r>
            <a:r>
              <a:rPr lang="en-US" sz="2900" dirty="0"/>
              <a:t>).</a:t>
            </a:r>
            <a:r>
              <a:rPr lang="en-US" sz="2900" dirty="0" err="1"/>
              <a:t>val</a:t>
            </a:r>
            <a:r>
              <a:rPr lang="en-US" sz="2900" dirty="0"/>
              <a:t>(),                                                                                                        	</a:t>
            </a:r>
            <a:r>
              <a:rPr lang="en-US" sz="2900" dirty="0" err="1"/>
              <a:t>recentstatus</a:t>
            </a:r>
            <a:r>
              <a:rPr lang="en-US" sz="2900" dirty="0"/>
              <a:t>:$(“#</a:t>
            </a:r>
            <a:r>
              <a:rPr lang="en-US" sz="2900" dirty="0" err="1"/>
              <a:t>recentstatus</a:t>
            </a:r>
            <a:r>
              <a:rPr lang="en-US" sz="2900" dirty="0"/>
              <a:t>).</a:t>
            </a:r>
            <a:r>
              <a:rPr lang="en-US" sz="2900" dirty="0" err="1"/>
              <a:t>val</a:t>
            </a:r>
            <a:r>
              <a:rPr lang="en-US" sz="2900" dirty="0"/>
              <a:t>()}, success: function(response){</a:t>
            </a:r>
          </a:p>
          <a:p>
            <a:pPr marL="457200" lvl="1" indent="0">
              <a:spcBef>
                <a:spcPts val="0"/>
              </a:spcBef>
              <a:buNone/>
            </a:pPr>
            <a:r>
              <a:rPr lang="en-US" sz="2900" dirty="0"/>
              <a:t>    	 </a:t>
            </a:r>
          </a:p>
          <a:p>
            <a:pPr marL="457200" lvl="1" indent="0">
              <a:spcBef>
                <a:spcPts val="0"/>
              </a:spcBef>
              <a:buNone/>
            </a:pPr>
            <a:r>
              <a:rPr lang="en-US" sz="2900" dirty="0"/>
              <a:t>	}}); </a:t>
            </a:r>
          </a:p>
          <a:p>
            <a:pPr marL="457200" lvl="1" indent="0">
              <a:spcBef>
                <a:spcPts val="0"/>
              </a:spcBef>
              <a:buNone/>
            </a:pPr>
            <a:r>
              <a:rPr lang="en-US" sz="2900" dirty="0"/>
              <a:t>});</a:t>
            </a:r>
          </a:p>
          <a:p>
            <a:pPr marL="0" indent="0">
              <a:spcBef>
                <a:spcPts val="0"/>
              </a:spcBef>
              <a:buNone/>
            </a:pPr>
            <a:r>
              <a:rPr lang="en-US" sz="2900" dirty="0"/>
              <a:t>&lt;/script&gt;</a:t>
            </a:r>
          </a:p>
          <a:p>
            <a:pPr marL="0" indent="0">
              <a:buNone/>
            </a:pPr>
            <a:endParaRPr lang="en-US" dirty="0"/>
          </a:p>
          <a:p>
            <a:pPr marL="0" indent="0">
              <a:buNone/>
            </a:pPr>
            <a:r>
              <a:rPr lang="en-US" dirty="0"/>
              <a:t>	</a:t>
            </a:r>
          </a:p>
          <a:p>
            <a:pPr marL="0" indent="0">
              <a:buNone/>
            </a:pPr>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708560" y="2021040"/>
              <a:ext cx="1367280" cy="70920"/>
            </p14:xfrm>
          </p:contentPart>
        </mc:Choice>
        <mc:Fallback xmlns="">
          <p:pic>
            <p:nvPicPr>
              <p:cNvPr id="4" name="Ink 3"/>
              <p:cNvPicPr/>
              <p:nvPr/>
            </p:nvPicPr>
            <p:blipFill>
              <a:blip r:embed="rId4"/>
              <a:stretch>
                <a:fillRect/>
              </a:stretch>
            </p:blipFill>
            <p:spPr>
              <a:xfrm>
                <a:off x="1692720" y="1957680"/>
                <a:ext cx="139932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728720" y="2282760"/>
              <a:ext cx="1859760" cy="10440"/>
            </p14:xfrm>
          </p:contentPart>
        </mc:Choice>
        <mc:Fallback xmlns="">
          <p:pic>
            <p:nvPicPr>
              <p:cNvPr id="5" name="Ink 4"/>
              <p:cNvPicPr/>
              <p:nvPr/>
            </p:nvPicPr>
            <p:blipFill>
              <a:blip r:embed="rId6"/>
              <a:stretch>
                <a:fillRect/>
              </a:stretch>
            </p:blipFill>
            <p:spPr>
              <a:xfrm>
                <a:off x="1712880" y="2219040"/>
                <a:ext cx="18914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618200" y="3439080"/>
              <a:ext cx="1890000" cy="70560"/>
            </p14:xfrm>
          </p:contentPart>
        </mc:Choice>
        <mc:Fallback xmlns="">
          <p:pic>
            <p:nvPicPr>
              <p:cNvPr id="6" name="Ink 5"/>
              <p:cNvPicPr/>
              <p:nvPr/>
            </p:nvPicPr>
            <p:blipFill>
              <a:blip r:embed="rId8"/>
              <a:stretch>
                <a:fillRect/>
              </a:stretch>
            </p:blipFill>
            <p:spPr>
              <a:xfrm>
                <a:off x="1602360" y="3375360"/>
                <a:ext cx="19216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2181240" y="4233600"/>
              <a:ext cx="1266480" cy="40320"/>
            </p14:xfrm>
          </p:contentPart>
        </mc:Choice>
        <mc:Fallback xmlns="">
          <p:pic>
            <p:nvPicPr>
              <p:cNvPr id="7" name="Ink 6"/>
              <p:cNvPicPr/>
              <p:nvPr/>
            </p:nvPicPr>
            <p:blipFill>
              <a:blip r:embed="rId10"/>
              <a:stretch>
                <a:fillRect/>
              </a:stretch>
            </p:blipFill>
            <p:spPr>
              <a:xfrm>
                <a:off x="2165040" y="4169880"/>
                <a:ext cx="1298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3528000" y="4213440"/>
              <a:ext cx="342000" cy="20520"/>
            </p14:xfrm>
          </p:contentPart>
        </mc:Choice>
        <mc:Fallback xmlns="">
          <p:pic>
            <p:nvPicPr>
              <p:cNvPr id="8" name="Ink 7"/>
              <p:cNvPicPr/>
              <p:nvPr/>
            </p:nvPicPr>
            <p:blipFill>
              <a:blip r:embed="rId12"/>
              <a:stretch>
                <a:fillRect/>
              </a:stretch>
            </p:blipFill>
            <p:spPr>
              <a:xfrm>
                <a:off x="3512160" y="4149720"/>
                <a:ext cx="3736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3970080" y="4213440"/>
              <a:ext cx="794520" cy="30240"/>
            </p14:xfrm>
          </p:contentPart>
        </mc:Choice>
        <mc:Fallback xmlns="">
          <p:pic>
            <p:nvPicPr>
              <p:cNvPr id="9" name="Ink 8"/>
              <p:cNvPicPr/>
              <p:nvPr/>
            </p:nvPicPr>
            <p:blipFill>
              <a:blip r:embed="rId14"/>
              <a:stretch>
                <a:fillRect/>
              </a:stretch>
            </p:blipFill>
            <p:spPr>
              <a:xfrm>
                <a:off x="3954240" y="4149720"/>
                <a:ext cx="826200" cy="157680"/>
              </a:xfrm>
              <a:prstGeom prst="rect">
                <a:avLst/>
              </a:prstGeom>
            </p:spPr>
          </p:pic>
        </mc:Fallback>
      </mc:AlternateContent>
    </p:spTree>
    <p:extLst>
      <p:ext uri="{BB962C8B-B14F-4D97-AF65-F5344CB8AC3E}">
        <p14:creationId xmlns:p14="http://schemas.microsoft.com/office/powerpoint/2010/main" val="84274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500"/>
                                        <p:tgtEl>
                                          <p:spTgt spid="3">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br>
              <a:rPr lang="en-US" dirty="0"/>
            </a:br>
            <a:r>
              <a:rPr lang="en-US" dirty="0"/>
              <a:t>	(query_nests_ajax.html)</a:t>
            </a:r>
          </a:p>
        </p:txBody>
      </p:sp>
      <p:sp>
        <p:nvSpPr>
          <p:cNvPr id="3" name="Content Placeholder 2"/>
          <p:cNvSpPr>
            <a:spLocks noGrp="1"/>
          </p:cNvSpPr>
          <p:nvPr>
            <p:ph idx="1"/>
          </p:nvPr>
        </p:nvSpPr>
        <p:spPr>
          <a:xfrm>
            <a:off x="1270861" y="1949569"/>
            <a:ext cx="9577953" cy="4589253"/>
          </a:xfrm>
        </p:spPr>
        <p:txBody>
          <a:bodyPr>
            <a:normAutofit/>
          </a:bodyPr>
          <a:lstStyle/>
          <a:p>
            <a:pPr marL="0" indent="0">
              <a:spcBef>
                <a:spcPts val="0"/>
              </a:spcBef>
              <a:buNone/>
            </a:pPr>
            <a:r>
              <a:rPr lang="en-US" sz="2900" dirty="0"/>
              <a:t> </a:t>
            </a:r>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1451579" y="1949569"/>
            <a:ext cx="7758923" cy="404493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944800" y="2956320"/>
              <a:ext cx="553320" cy="40680"/>
            </p14:xfrm>
          </p:contentPart>
        </mc:Choice>
        <mc:Fallback xmlns="">
          <p:pic>
            <p:nvPicPr>
              <p:cNvPr id="5" name="Ink 4"/>
              <p:cNvPicPr/>
              <p:nvPr/>
            </p:nvPicPr>
            <p:blipFill>
              <a:blip r:embed="rId5"/>
              <a:stretch>
                <a:fillRect/>
              </a:stretch>
            </p:blipFill>
            <p:spPr>
              <a:xfrm>
                <a:off x="2928960" y="2892960"/>
                <a:ext cx="5850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954880" y="3247920"/>
              <a:ext cx="492840" cy="20520"/>
            </p14:xfrm>
          </p:contentPart>
        </mc:Choice>
        <mc:Fallback xmlns="">
          <p:pic>
            <p:nvPicPr>
              <p:cNvPr id="6" name="Ink 5"/>
              <p:cNvPicPr/>
              <p:nvPr/>
            </p:nvPicPr>
            <p:blipFill>
              <a:blip r:embed="rId7"/>
              <a:stretch>
                <a:fillRect/>
              </a:stretch>
            </p:blipFill>
            <p:spPr>
              <a:xfrm>
                <a:off x="2939040" y="3184560"/>
                <a:ext cx="5248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3528000" y="3549600"/>
              <a:ext cx="1397520" cy="40680"/>
            </p14:xfrm>
          </p:contentPart>
        </mc:Choice>
        <mc:Fallback xmlns="">
          <p:pic>
            <p:nvPicPr>
              <p:cNvPr id="7" name="Ink 6"/>
              <p:cNvPicPr/>
              <p:nvPr/>
            </p:nvPicPr>
            <p:blipFill>
              <a:blip r:embed="rId9"/>
              <a:stretch>
                <a:fillRect/>
              </a:stretch>
            </p:blipFill>
            <p:spPr>
              <a:xfrm>
                <a:off x="3512160" y="3486240"/>
                <a:ext cx="14292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5216400" y="3469320"/>
              <a:ext cx="2151360" cy="60480"/>
            </p14:xfrm>
          </p:contentPart>
        </mc:Choice>
        <mc:Fallback xmlns="">
          <p:pic>
            <p:nvPicPr>
              <p:cNvPr id="8" name="Ink 7"/>
              <p:cNvPicPr/>
              <p:nvPr/>
            </p:nvPicPr>
            <p:blipFill>
              <a:blip r:embed="rId11"/>
              <a:stretch>
                <a:fillRect/>
              </a:stretch>
            </p:blipFill>
            <p:spPr>
              <a:xfrm>
                <a:off x="5200560" y="3405600"/>
                <a:ext cx="218304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7548480" y="3529440"/>
              <a:ext cx="633600" cy="10440"/>
            </p14:xfrm>
          </p:contentPart>
        </mc:Choice>
        <mc:Fallback xmlns="">
          <p:pic>
            <p:nvPicPr>
              <p:cNvPr id="9" name="Ink 8"/>
              <p:cNvPicPr/>
              <p:nvPr/>
            </p:nvPicPr>
            <p:blipFill>
              <a:blip r:embed="rId13"/>
              <a:stretch>
                <a:fillRect/>
              </a:stretch>
            </p:blipFill>
            <p:spPr>
              <a:xfrm>
                <a:off x="7532640" y="3466080"/>
                <a:ext cx="66528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3528000" y="3800880"/>
              <a:ext cx="1628640" cy="20520"/>
            </p14:xfrm>
          </p:contentPart>
        </mc:Choice>
        <mc:Fallback xmlns="">
          <p:pic>
            <p:nvPicPr>
              <p:cNvPr id="10" name="Ink 9"/>
              <p:cNvPicPr/>
              <p:nvPr/>
            </p:nvPicPr>
            <p:blipFill>
              <a:blip r:embed="rId15"/>
              <a:stretch>
                <a:fillRect/>
              </a:stretch>
            </p:blipFill>
            <p:spPr>
              <a:xfrm>
                <a:off x="3512160" y="3737520"/>
                <a:ext cx="16603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5467680" y="3781080"/>
              <a:ext cx="3287160" cy="40320"/>
            </p14:xfrm>
          </p:contentPart>
        </mc:Choice>
        <mc:Fallback xmlns="">
          <p:pic>
            <p:nvPicPr>
              <p:cNvPr id="11" name="Ink 10"/>
              <p:cNvPicPr/>
              <p:nvPr/>
            </p:nvPicPr>
            <p:blipFill>
              <a:blip r:embed="rId17"/>
              <a:stretch>
                <a:fillRect/>
              </a:stretch>
            </p:blipFill>
            <p:spPr>
              <a:xfrm>
                <a:off x="5451840" y="3717360"/>
                <a:ext cx="33188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2964960" y="4354200"/>
              <a:ext cx="985320" cy="30600"/>
            </p14:xfrm>
          </p:contentPart>
        </mc:Choice>
        <mc:Fallback xmlns="">
          <p:pic>
            <p:nvPicPr>
              <p:cNvPr id="12" name="Ink 11"/>
              <p:cNvPicPr/>
              <p:nvPr/>
            </p:nvPicPr>
            <p:blipFill>
              <a:blip r:embed="rId19"/>
              <a:stretch>
                <a:fillRect/>
              </a:stretch>
            </p:blipFill>
            <p:spPr>
              <a:xfrm>
                <a:off x="2949120" y="4290480"/>
                <a:ext cx="101736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5457600" y="4374360"/>
              <a:ext cx="1136160" cy="10440"/>
            </p14:xfrm>
          </p:contentPart>
        </mc:Choice>
        <mc:Fallback xmlns="">
          <p:pic>
            <p:nvPicPr>
              <p:cNvPr id="13" name="Ink 12"/>
              <p:cNvPicPr/>
              <p:nvPr/>
            </p:nvPicPr>
            <p:blipFill>
              <a:blip r:embed="rId21"/>
              <a:stretch>
                <a:fillRect/>
              </a:stretch>
            </p:blipFill>
            <p:spPr>
              <a:xfrm>
                <a:off x="5441760" y="4310640"/>
                <a:ext cx="116784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3517920" y="4876920"/>
              <a:ext cx="2302200" cy="60840"/>
            </p14:xfrm>
          </p:contentPart>
        </mc:Choice>
        <mc:Fallback xmlns="">
          <p:pic>
            <p:nvPicPr>
              <p:cNvPr id="14" name="Ink 13"/>
              <p:cNvPicPr/>
              <p:nvPr/>
            </p:nvPicPr>
            <p:blipFill>
              <a:blip r:embed="rId23"/>
              <a:stretch>
                <a:fillRect/>
              </a:stretch>
            </p:blipFill>
            <p:spPr>
              <a:xfrm>
                <a:off x="3502080" y="4813560"/>
                <a:ext cx="23338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p14:cNvContentPartPr/>
              <p14:nvPr/>
            </p14:nvContentPartPr>
            <p14:xfrm>
              <a:off x="6663960" y="4957560"/>
              <a:ext cx="1105920" cy="10440"/>
            </p14:xfrm>
          </p:contentPart>
        </mc:Choice>
        <mc:Fallback xmlns="">
          <p:pic>
            <p:nvPicPr>
              <p:cNvPr id="15" name="Ink 14"/>
              <p:cNvPicPr/>
              <p:nvPr/>
            </p:nvPicPr>
            <p:blipFill>
              <a:blip r:embed="rId25"/>
              <a:stretch>
                <a:fillRect/>
              </a:stretch>
            </p:blipFill>
            <p:spPr>
              <a:xfrm>
                <a:off x="6648120" y="4893840"/>
                <a:ext cx="113760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p14:cNvContentPartPr/>
              <p14:nvPr/>
            </p14:nvContentPartPr>
            <p14:xfrm>
              <a:off x="6010560" y="4917240"/>
              <a:ext cx="543240" cy="20520"/>
            </p14:xfrm>
          </p:contentPart>
        </mc:Choice>
        <mc:Fallback xmlns="">
          <p:pic>
            <p:nvPicPr>
              <p:cNvPr id="16" name="Ink 15"/>
              <p:cNvPicPr/>
              <p:nvPr/>
            </p:nvPicPr>
            <p:blipFill>
              <a:blip r:embed="rId27"/>
              <a:stretch>
                <a:fillRect/>
              </a:stretch>
            </p:blipFill>
            <p:spPr>
              <a:xfrm>
                <a:off x="5994720" y="4853880"/>
                <a:ext cx="574920" cy="147240"/>
              </a:xfrm>
              <a:prstGeom prst="rect">
                <a:avLst/>
              </a:prstGeom>
            </p:spPr>
          </p:pic>
        </mc:Fallback>
      </mc:AlternateContent>
    </p:spTree>
    <p:extLst>
      <p:ext uri="{BB962C8B-B14F-4D97-AF65-F5344CB8AC3E}">
        <p14:creationId xmlns:p14="http://schemas.microsoft.com/office/powerpoint/2010/main" val="116985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a:t>
            </a:r>
          </a:p>
        </p:txBody>
      </p:sp>
      <p:sp>
        <p:nvSpPr>
          <p:cNvPr id="3" name="Content Placeholder 2"/>
          <p:cNvSpPr>
            <a:spLocks noGrp="1"/>
          </p:cNvSpPr>
          <p:nvPr>
            <p:ph idx="1"/>
          </p:nvPr>
        </p:nvSpPr>
        <p:spPr>
          <a:xfrm>
            <a:off x="1451578" y="1945393"/>
            <a:ext cx="9603275" cy="4352769"/>
          </a:xfrm>
        </p:spPr>
        <p:txBody>
          <a:bodyPr>
            <a:normAutofit/>
          </a:bodyPr>
          <a:lstStyle/>
          <a:p>
            <a:r>
              <a:rPr lang="en-US" dirty="0"/>
              <a:t>In terms of the Web, client means browser.</a:t>
            </a:r>
          </a:p>
          <a:p>
            <a:r>
              <a:rPr lang="en-US" dirty="0"/>
              <a:t>All browsers understand HTML, CSS, </a:t>
            </a:r>
            <a:r>
              <a:rPr lang="en-US" dirty="0" err="1"/>
              <a:t>Javascript</a:t>
            </a:r>
            <a:endParaRPr lang="en-US" dirty="0"/>
          </a:p>
          <a:p>
            <a:r>
              <a:rPr lang="en-US" dirty="0"/>
              <a:t>HTML – </a:t>
            </a:r>
            <a:r>
              <a:rPr lang="en-US" dirty="0" err="1"/>
              <a:t>HyperText</a:t>
            </a:r>
            <a:r>
              <a:rPr lang="en-US" dirty="0"/>
              <a:t> Markup Language</a:t>
            </a:r>
          </a:p>
          <a:p>
            <a:r>
              <a:rPr lang="en-US" dirty="0"/>
              <a:t>CSS – Cascading Style Sheets</a:t>
            </a:r>
          </a:p>
          <a:p>
            <a:pPr lvl="1"/>
            <a:r>
              <a:rPr lang="en-US" dirty="0"/>
              <a:t>Makes things pretty</a:t>
            </a:r>
          </a:p>
          <a:p>
            <a:pPr lvl="1"/>
            <a:r>
              <a:rPr lang="en-US" dirty="0"/>
              <a:t>Colors, borders, positioning, etc.</a:t>
            </a:r>
          </a:p>
          <a:p>
            <a:r>
              <a:rPr lang="en-US" dirty="0"/>
              <a:t>JavaScript – Programming Language</a:t>
            </a:r>
          </a:p>
        </p:txBody>
      </p:sp>
    </p:spTree>
    <p:extLst>
      <p:ext uri="{BB962C8B-B14F-4D97-AF65-F5344CB8AC3E}">
        <p14:creationId xmlns:p14="http://schemas.microsoft.com/office/powerpoint/2010/main" val="26090660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options</a:t>
            </a:r>
          </a:p>
        </p:txBody>
      </p:sp>
      <p:sp>
        <p:nvSpPr>
          <p:cNvPr id="4" name="Content Placeholder 3"/>
          <p:cNvSpPr>
            <a:spLocks noGrp="1"/>
          </p:cNvSpPr>
          <p:nvPr>
            <p:ph sz="half" idx="1"/>
          </p:nvPr>
        </p:nvSpPr>
        <p:spPr>
          <a:xfrm>
            <a:off x="1447331" y="2010878"/>
            <a:ext cx="4645152" cy="3932722"/>
          </a:xfrm>
        </p:spPr>
        <p:txBody>
          <a:bodyPr>
            <a:normAutofit/>
          </a:bodyPr>
          <a:lstStyle/>
          <a:p>
            <a:r>
              <a:rPr lang="en-US" dirty="0" err="1"/>
              <a:t>async</a:t>
            </a:r>
            <a:endParaRPr lang="en-US" dirty="0"/>
          </a:p>
          <a:p>
            <a:r>
              <a:rPr lang="en-US" dirty="0" err="1"/>
              <a:t>beforeSend</a:t>
            </a:r>
            <a:r>
              <a:rPr lang="en-US" dirty="0"/>
              <a:t>(</a:t>
            </a:r>
            <a:r>
              <a:rPr lang="en-US" dirty="0" err="1"/>
              <a:t>xhr</a:t>
            </a:r>
            <a:r>
              <a:rPr lang="en-US" dirty="0"/>
              <a:t>)</a:t>
            </a:r>
          </a:p>
          <a:p>
            <a:r>
              <a:rPr lang="en-US" dirty="0"/>
              <a:t>complete(</a:t>
            </a:r>
            <a:r>
              <a:rPr lang="en-US" dirty="0" err="1"/>
              <a:t>xhr</a:t>
            </a:r>
            <a:r>
              <a:rPr lang="en-US" dirty="0"/>
              <a:t>, status)</a:t>
            </a:r>
          </a:p>
          <a:p>
            <a:r>
              <a:rPr lang="en-US" dirty="0"/>
              <a:t>data</a:t>
            </a:r>
          </a:p>
          <a:p>
            <a:r>
              <a:rPr lang="en-US" dirty="0"/>
              <a:t>error(</a:t>
            </a:r>
            <a:r>
              <a:rPr lang="en-US" dirty="0" err="1"/>
              <a:t>xhr</a:t>
            </a:r>
            <a:r>
              <a:rPr lang="en-US" dirty="0"/>
              <a:t>, status, error)</a:t>
            </a:r>
          </a:p>
          <a:p>
            <a:r>
              <a:rPr lang="en-US" dirty="0"/>
              <a:t>success(result, status, </a:t>
            </a:r>
            <a:r>
              <a:rPr lang="en-US" dirty="0" err="1"/>
              <a:t>xhr</a:t>
            </a:r>
            <a:r>
              <a:rPr lang="en-US" dirty="0"/>
              <a:t>)</a:t>
            </a:r>
          </a:p>
          <a:p>
            <a:r>
              <a:rPr lang="en-US" dirty="0"/>
              <a:t>type</a:t>
            </a:r>
          </a:p>
          <a:p>
            <a:r>
              <a:rPr lang="en-US" dirty="0"/>
              <a:t>URL</a:t>
            </a:r>
          </a:p>
        </p:txBody>
      </p:sp>
      <p:sp>
        <p:nvSpPr>
          <p:cNvPr id="5" name="Content Placeholder 4"/>
          <p:cNvSpPr>
            <a:spLocks noGrp="1"/>
          </p:cNvSpPr>
          <p:nvPr>
            <p:ph sz="half" idx="2"/>
          </p:nvPr>
        </p:nvSpPr>
        <p:spPr>
          <a:xfrm>
            <a:off x="4533900" y="2017342"/>
            <a:ext cx="7556500" cy="4072941"/>
          </a:xfrm>
        </p:spPr>
        <p:txBody>
          <a:bodyPr>
            <a:normAutofit/>
          </a:bodyPr>
          <a:lstStyle/>
          <a:p>
            <a:r>
              <a:rPr lang="en-US" dirty="0"/>
              <a:t>Boolean indicating whether the request is asynchronous.</a:t>
            </a:r>
          </a:p>
          <a:p>
            <a:r>
              <a:rPr lang="en-US" dirty="0"/>
              <a:t>Function to run BEFORE the request is sent</a:t>
            </a:r>
          </a:p>
          <a:p>
            <a:r>
              <a:rPr lang="en-US" dirty="0"/>
              <a:t>Function to run AFTER the request is complete</a:t>
            </a:r>
          </a:p>
          <a:p>
            <a:r>
              <a:rPr lang="en-US" dirty="0"/>
              <a:t>Object containing properties that will become POST variables</a:t>
            </a:r>
          </a:p>
          <a:p>
            <a:r>
              <a:rPr lang="en-US" dirty="0"/>
              <a:t>Function to run if an error occurs on the server</a:t>
            </a:r>
          </a:p>
          <a:p>
            <a:r>
              <a:rPr lang="en-US" dirty="0"/>
              <a:t>Function to run if no error occurs</a:t>
            </a:r>
          </a:p>
          <a:p>
            <a:r>
              <a:rPr lang="en-US" dirty="0"/>
              <a:t>The type of transfer protocol to use GET or POST</a:t>
            </a:r>
          </a:p>
          <a:p>
            <a:r>
              <a:rPr lang="en-US" dirty="0"/>
              <a:t>The location of the script to run on the server</a:t>
            </a:r>
          </a:p>
        </p:txBody>
      </p:sp>
    </p:spTree>
    <p:extLst>
      <p:ext uri="{BB962C8B-B14F-4D97-AF65-F5344CB8AC3E}">
        <p14:creationId xmlns:p14="http://schemas.microsoft.com/office/powerpoint/2010/main" val="420896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1000"/>
                                        <p:tgtEl>
                                          <p:spTgt spid="5">
                                            <p:txEl>
                                              <p:pRg st="0" end="0"/>
                                            </p:txEl>
                                          </p:spTgt>
                                        </p:tgtEl>
                                      </p:cBhvr>
                                    </p:animEffect>
                                    <p:anim calcmode="lin" valueType="num">
                                      <p:cBhvr>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1000"/>
                                        <p:tgtEl>
                                          <p:spTgt spid="5">
                                            <p:txEl>
                                              <p:pRg st="1" end="1"/>
                                            </p:txEl>
                                          </p:spTgt>
                                        </p:tgtEl>
                                      </p:cBhvr>
                                    </p:animEffect>
                                    <p:anim calcmode="lin" valueType="num">
                                      <p:cBhvr>
                                        <p:cTn id="2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1000"/>
                                        <p:tgtEl>
                                          <p:spTgt spid="5">
                                            <p:txEl>
                                              <p:pRg st="2" end="2"/>
                                            </p:txEl>
                                          </p:spTgt>
                                        </p:tgtEl>
                                      </p:cBhvr>
                                    </p:animEffect>
                                    <p:anim calcmode="lin" valueType="num">
                                      <p:cBhvr>
                                        <p:cTn id="3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Effect transition="in" filter="fade">
                                      <p:cBhvr>
                                        <p:cTn id="37" dur="500"/>
                                        <p:tgtEl>
                                          <p:spTgt spid="4">
                                            <p:txEl>
                                              <p:pRg st="3" end="3"/>
                                            </p:tx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1000"/>
                                        <p:tgtEl>
                                          <p:spTgt spid="5">
                                            <p:txEl>
                                              <p:pRg st="3" end="3"/>
                                            </p:txEl>
                                          </p:spTgt>
                                        </p:tgtEl>
                                      </p:cBhvr>
                                    </p:animEffect>
                                    <p:anim calcmode="lin" valueType="num">
                                      <p:cBhvr>
                                        <p:cTn id="4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5">
                                            <p:txEl>
                                              <p:pRg st="4" end="4"/>
                                            </p:txEl>
                                          </p:spTgt>
                                        </p:tgtEl>
                                        <p:attrNameLst>
                                          <p:attrName>style.visibility</p:attrName>
                                        </p:attrNameLst>
                                      </p:cBhvr>
                                      <p:to>
                                        <p:strVal val="visible"/>
                                      </p:to>
                                    </p:set>
                                    <p:animEffect transition="in" filter="fade">
                                      <p:cBhvr>
                                        <p:cTn id="50" dur="1000"/>
                                        <p:tgtEl>
                                          <p:spTgt spid="5">
                                            <p:txEl>
                                              <p:pRg st="4" end="4"/>
                                            </p:txEl>
                                          </p:spTgt>
                                        </p:tgtEl>
                                      </p:cBhvr>
                                    </p:animEffect>
                                    <p:anim calcmode="lin" valueType="num">
                                      <p:cBhvr>
                                        <p:cTn id="5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5" end="5"/>
                                            </p:txEl>
                                          </p:spTgt>
                                        </p:tgtEl>
                                        <p:attrNameLst>
                                          <p:attrName>style.visibility</p:attrName>
                                        </p:attrNameLst>
                                      </p:cBhvr>
                                      <p:to>
                                        <p:strVal val="visible"/>
                                      </p:to>
                                    </p:set>
                                    <p:animEffect transition="in" filter="fade">
                                      <p:cBhvr>
                                        <p:cTn id="57" dur="500"/>
                                        <p:tgtEl>
                                          <p:spTgt spid="4">
                                            <p:txEl>
                                              <p:pRg st="5" end="5"/>
                                            </p:txEl>
                                          </p:spTgt>
                                        </p:tgtEl>
                                      </p:cBhvr>
                                    </p:animEffect>
                                  </p:childTnLst>
                                </p:cTn>
                              </p:par>
                              <p:par>
                                <p:cTn id="58" presetID="42" presetClass="entr" presetSubtype="0" fill="hold" nodeType="withEffect">
                                  <p:stCondLst>
                                    <p:cond delay="0"/>
                                  </p:stCondLst>
                                  <p:childTnLst>
                                    <p:set>
                                      <p:cBhvr>
                                        <p:cTn id="59" dur="1" fill="hold">
                                          <p:stCondLst>
                                            <p:cond delay="0"/>
                                          </p:stCondLst>
                                        </p:cTn>
                                        <p:tgtEl>
                                          <p:spTgt spid="5">
                                            <p:txEl>
                                              <p:pRg st="5" end="5"/>
                                            </p:txEl>
                                          </p:spTgt>
                                        </p:tgtEl>
                                        <p:attrNameLst>
                                          <p:attrName>style.visibility</p:attrName>
                                        </p:attrNameLst>
                                      </p:cBhvr>
                                      <p:to>
                                        <p:strVal val="visible"/>
                                      </p:to>
                                    </p:set>
                                    <p:animEffect transition="in" filter="fade">
                                      <p:cBhvr>
                                        <p:cTn id="60" dur="1000"/>
                                        <p:tgtEl>
                                          <p:spTgt spid="5">
                                            <p:txEl>
                                              <p:pRg st="5" end="5"/>
                                            </p:txEl>
                                          </p:spTgt>
                                        </p:tgtEl>
                                      </p:cBhvr>
                                    </p:animEffect>
                                    <p:anim calcmode="lin" valueType="num">
                                      <p:cBhvr>
                                        <p:cTn id="61"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par>
                                <p:cTn id="68" presetID="42" presetClass="entr" presetSubtype="0" fill="hold" nodeType="with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animEffect transition="in" filter="fade">
                                      <p:cBhvr>
                                        <p:cTn id="70" dur="1000"/>
                                        <p:tgtEl>
                                          <p:spTgt spid="5">
                                            <p:txEl>
                                              <p:pRg st="6" end="6"/>
                                            </p:txEl>
                                          </p:spTgt>
                                        </p:tgtEl>
                                      </p:cBhvr>
                                    </p:animEffect>
                                    <p:anim calcmode="lin" valueType="num">
                                      <p:cBhvr>
                                        <p:cTn id="7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fade">
                                      <p:cBhvr>
                                        <p:cTn id="77" dur="500"/>
                                        <p:tgtEl>
                                          <p:spTgt spid="4">
                                            <p:txEl>
                                              <p:pRg st="7" end="7"/>
                                            </p:txEl>
                                          </p:spTgt>
                                        </p:tgtEl>
                                      </p:cBhvr>
                                    </p:animEffect>
                                  </p:childTnLst>
                                </p:cTn>
                              </p:par>
                              <p:par>
                                <p:cTn id="78" presetID="42" presetClass="entr" presetSubtype="0" fill="hold" nodeType="withEffect">
                                  <p:stCondLst>
                                    <p:cond delay="0"/>
                                  </p:stCondLst>
                                  <p:childTnLst>
                                    <p:set>
                                      <p:cBhvr>
                                        <p:cTn id="79" dur="1" fill="hold">
                                          <p:stCondLst>
                                            <p:cond delay="0"/>
                                          </p:stCondLst>
                                        </p:cTn>
                                        <p:tgtEl>
                                          <p:spTgt spid="5">
                                            <p:txEl>
                                              <p:pRg st="7" end="7"/>
                                            </p:txEl>
                                          </p:spTgt>
                                        </p:tgtEl>
                                        <p:attrNameLst>
                                          <p:attrName>style.visibility</p:attrName>
                                        </p:attrNameLst>
                                      </p:cBhvr>
                                      <p:to>
                                        <p:strVal val="visible"/>
                                      </p:to>
                                    </p:set>
                                    <p:animEffect transition="in" filter="fade">
                                      <p:cBhvr>
                                        <p:cTn id="80" dur="1000"/>
                                        <p:tgtEl>
                                          <p:spTgt spid="5">
                                            <p:txEl>
                                              <p:pRg st="7" end="7"/>
                                            </p:txEl>
                                          </p:spTgt>
                                        </p:tgtEl>
                                      </p:cBhvr>
                                    </p:animEffect>
                                    <p:anim calcmode="lin" valueType="num">
                                      <p:cBhvr>
                                        <p:cTn id="8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82"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br>
              <a:rPr lang="en-US" dirty="0"/>
            </a:br>
            <a:r>
              <a:rPr lang="en-US" dirty="0"/>
              <a:t>	(query_nests_ajax.html)</a:t>
            </a:r>
          </a:p>
        </p:txBody>
      </p:sp>
      <p:sp>
        <p:nvSpPr>
          <p:cNvPr id="3" name="Content Placeholder 2"/>
          <p:cNvSpPr>
            <a:spLocks noGrp="1"/>
          </p:cNvSpPr>
          <p:nvPr>
            <p:ph idx="1"/>
          </p:nvPr>
        </p:nvSpPr>
        <p:spPr>
          <a:xfrm>
            <a:off x="1451579" y="1949569"/>
            <a:ext cx="10228587" cy="4589253"/>
          </a:xfrm>
        </p:spPr>
        <p:txBody>
          <a:bodyPr>
            <a:normAutofit fontScale="55000" lnSpcReduction="20000"/>
          </a:bodyPr>
          <a:lstStyle/>
          <a:p>
            <a:pPr marL="0" indent="0">
              <a:spcBef>
                <a:spcPts val="0"/>
              </a:spcBef>
              <a:buNone/>
            </a:pPr>
            <a:r>
              <a:rPr lang="en-US" sz="2900" dirty="0"/>
              <a:t> &lt;input type="date" id="</a:t>
            </a:r>
            <a:r>
              <a:rPr lang="en-US" sz="2900" dirty="0" err="1"/>
              <a:t>lastsurvey</a:t>
            </a:r>
            <a:r>
              <a:rPr lang="en-US" sz="2900" dirty="0"/>
              <a:t>" value="2015-01-01"&gt;&lt;</a:t>
            </a:r>
            <a:r>
              <a:rPr lang="en-US" sz="2900" dirty="0" err="1"/>
              <a:t>br</a:t>
            </a:r>
            <a:r>
              <a:rPr lang="en-US" sz="2900" dirty="0"/>
              <a:t>&gt;</a:t>
            </a:r>
          </a:p>
          <a:p>
            <a:pPr marL="0" indent="0">
              <a:spcBef>
                <a:spcPts val="0"/>
              </a:spcBef>
              <a:buNone/>
            </a:pPr>
            <a:r>
              <a:rPr lang="en-US" sz="2900" dirty="0"/>
              <a:t> &lt;select id="</a:t>
            </a:r>
            <a:r>
              <a:rPr lang="en-US" sz="2900" dirty="0" err="1"/>
              <a:t>recentstatus</a:t>
            </a:r>
            <a:r>
              <a:rPr lang="en-US" sz="2900" dirty="0"/>
              <a:t>"&gt;</a:t>
            </a:r>
          </a:p>
          <a:p>
            <a:pPr marL="0" indent="0">
              <a:spcBef>
                <a:spcPts val="0"/>
              </a:spcBef>
              <a:buNone/>
            </a:pPr>
            <a:r>
              <a:rPr lang="en-US" sz="2900" dirty="0"/>
              <a:t>        &lt;option value='ACTIVE NEST'&gt;Active Nest&lt;/option&gt;</a:t>
            </a:r>
          </a:p>
          <a:p>
            <a:pPr marL="0" indent="0">
              <a:spcBef>
                <a:spcPts val="0"/>
              </a:spcBef>
              <a:buNone/>
            </a:pPr>
            <a:r>
              <a:rPr lang="en-US" sz="2900" dirty="0"/>
              <a:t>        &lt;option value='INACTIVE NEST'&gt;Inactive Nest&lt;/option&gt;</a:t>
            </a:r>
          </a:p>
          <a:p>
            <a:pPr marL="0" indent="0">
              <a:spcBef>
                <a:spcPts val="0"/>
              </a:spcBef>
              <a:buNone/>
            </a:pPr>
            <a:r>
              <a:rPr lang="en-US" sz="2900" dirty="0"/>
              <a:t>        &lt;option value='FLEDGED NEST'&gt;Fledged Nest&lt;/option&gt;</a:t>
            </a:r>
          </a:p>
          <a:p>
            <a:pPr marL="0" indent="0">
              <a:spcBef>
                <a:spcPts val="0"/>
              </a:spcBef>
              <a:buNone/>
            </a:pPr>
            <a:r>
              <a:rPr lang="en-US" sz="2900" dirty="0"/>
              <a:t>&lt;/select&gt;&lt;</a:t>
            </a:r>
            <a:r>
              <a:rPr lang="en-US" sz="2900" dirty="0" err="1"/>
              <a:t>br</a:t>
            </a:r>
            <a:r>
              <a:rPr lang="en-US" sz="2900" dirty="0"/>
              <a:t>&gt;</a:t>
            </a:r>
          </a:p>
          <a:p>
            <a:pPr marL="0" indent="0">
              <a:spcBef>
                <a:spcPts val="0"/>
              </a:spcBef>
              <a:buNone/>
            </a:pPr>
            <a:r>
              <a:rPr lang="en-US" sz="2900" dirty="0"/>
              <a:t>&lt;button id=“</a:t>
            </a:r>
            <a:r>
              <a:rPr lang="en-US" sz="2900" dirty="0" err="1"/>
              <a:t>filterSubmit</a:t>
            </a:r>
            <a:r>
              <a:rPr lang="en-US" sz="2900" dirty="0"/>
              <a:t>" &gt;Submit&lt;/button&gt;</a:t>
            </a:r>
          </a:p>
          <a:p>
            <a:pPr marL="0" indent="0">
              <a:spcBef>
                <a:spcPts val="0"/>
              </a:spcBef>
              <a:buNone/>
            </a:pPr>
            <a:r>
              <a:rPr lang="en-US" sz="2900" dirty="0"/>
              <a:t>&lt;</a:t>
            </a:r>
            <a:r>
              <a:rPr lang="en-US" sz="2900" dirty="0" err="1"/>
              <a:t>hr</a:t>
            </a:r>
            <a:r>
              <a:rPr lang="en-US" sz="2900" dirty="0"/>
              <a:t>&gt;&lt;div id=“</a:t>
            </a:r>
            <a:r>
              <a:rPr lang="en-US" sz="2900" dirty="0" err="1"/>
              <a:t>resultTable</a:t>
            </a:r>
            <a:r>
              <a:rPr lang="en-US" sz="2900" dirty="0"/>
              <a:t>&gt;&lt;/div&gt;</a:t>
            </a:r>
          </a:p>
          <a:p>
            <a:pPr marL="0" indent="0">
              <a:spcBef>
                <a:spcPts val="0"/>
              </a:spcBef>
              <a:buNone/>
            </a:pPr>
            <a:r>
              <a:rPr lang="en-US" sz="2900" dirty="0"/>
              <a:t>&lt;script&gt;</a:t>
            </a:r>
          </a:p>
          <a:p>
            <a:pPr marL="457200" lvl="1" indent="0">
              <a:spcBef>
                <a:spcPts val="0"/>
              </a:spcBef>
              <a:buNone/>
            </a:pPr>
            <a:r>
              <a:rPr lang="en-US" sz="2900" dirty="0"/>
              <a:t>$(“#</a:t>
            </a:r>
            <a:r>
              <a:rPr lang="en-US" sz="2900" dirty="0" err="1"/>
              <a:t>filterSubmit</a:t>
            </a:r>
            <a:r>
              <a:rPr lang="en-US" sz="2900" dirty="0"/>
              <a:t>”).click(function(){</a:t>
            </a:r>
          </a:p>
          <a:p>
            <a:pPr marL="914400" lvl="2" indent="0">
              <a:spcBef>
                <a:spcPts val="0"/>
              </a:spcBef>
              <a:buNone/>
            </a:pPr>
            <a:r>
              <a:rPr lang="en-US" sz="2900" dirty="0"/>
              <a:t>$.ajax({url:’query_nests_ajax.php’, type :‘POST’, data:{</a:t>
            </a:r>
            <a:r>
              <a:rPr lang="en-US" sz="2900" dirty="0" err="1"/>
              <a:t>lastsurvey</a:t>
            </a:r>
            <a:r>
              <a:rPr lang="en-US" sz="2900" dirty="0"/>
              <a:t>: $(“#</a:t>
            </a:r>
            <a:r>
              <a:rPr lang="en-US" sz="2900" dirty="0" err="1"/>
              <a:t>lastsurvey</a:t>
            </a:r>
            <a:r>
              <a:rPr lang="en-US" sz="2900" dirty="0"/>
              <a:t>).</a:t>
            </a:r>
            <a:r>
              <a:rPr lang="en-US" sz="2900" dirty="0" err="1"/>
              <a:t>val</a:t>
            </a:r>
            <a:r>
              <a:rPr lang="en-US" sz="2900" dirty="0"/>
              <a:t>(), </a:t>
            </a:r>
            <a:r>
              <a:rPr lang="en-US" sz="2900" dirty="0" err="1"/>
              <a:t>recentstatus</a:t>
            </a:r>
            <a:r>
              <a:rPr lang="en-US" sz="2900" dirty="0"/>
              <a:t>:$(“#</a:t>
            </a:r>
            <a:r>
              <a:rPr lang="en-US" sz="2900" dirty="0" err="1"/>
              <a:t>recentstatus</a:t>
            </a:r>
            <a:r>
              <a:rPr lang="en-US" sz="2900" dirty="0"/>
              <a:t>).</a:t>
            </a:r>
            <a:r>
              <a:rPr lang="en-US" sz="2900" dirty="0" err="1"/>
              <a:t>val</a:t>
            </a:r>
            <a:r>
              <a:rPr lang="en-US" sz="2900" dirty="0"/>
              <a:t>()}, success: function(response){</a:t>
            </a:r>
          </a:p>
          <a:p>
            <a:pPr marL="457200" lvl="1" indent="0">
              <a:spcBef>
                <a:spcPts val="0"/>
              </a:spcBef>
              <a:buNone/>
            </a:pPr>
            <a:r>
              <a:rPr lang="en-US" sz="2900" dirty="0"/>
              <a:t>    	      </a:t>
            </a:r>
            <a:r>
              <a:rPr lang="en-US" sz="2900" dirty="0">
                <a:solidFill>
                  <a:srgbClr val="FF0000"/>
                </a:solidFill>
              </a:rPr>
              <a:t>$(“#</a:t>
            </a:r>
            <a:r>
              <a:rPr lang="en-US" sz="2900" dirty="0" err="1">
                <a:solidFill>
                  <a:srgbClr val="FF0000"/>
                </a:solidFill>
              </a:rPr>
              <a:t>resultTable</a:t>
            </a:r>
            <a:r>
              <a:rPr lang="en-US" sz="2900" dirty="0">
                <a:solidFill>
                  <a:srgbClr val="FF0000"/>
                </a:solidFill>
              </a:rPr>
              <a:t>”).html(response);</a:t>
            </a:r>
          </a:p>
          <a:p>
            <a:pPr marL="0" indent="0">
              <a:spcBef>
                <a:spcPts val="0"/>
              </a:spcBef>
              <a:buNone/>
            </a:pPr>
            <a:r>
              <a:rPr lang="en-US" sz="2900" dirty="0"/>
              <a:t>    	}}); </a:t>
            </a:r>
          </a:p>
          <a:p>
            <a:pPr marL="457200" lvl="1" indent="0">
              <a:spcBef>
                <a:spcPts val="0"/>
              </a:spcBef>
              <a:buNone/>
            </a:pPr>
            <a:r>
              <a:rPr lang="en-US" sz="2900" dirty="0"/>
              <a:t>});</a:t>
            </a:r>
          </a:p>
          <a:p>
            <a:pPr marL="0" indent="0">
              <a:spcBef>
                <a:spcPts val="0"/>
              </a:spcBef>
              <a:buNone/>
            </a:pPr>
            <a:r>
              <a:rPr lang="en-US" sz="2900" dirty="0"/>
              <a:t>&lt;/script&gt;</a:t>
            </a:r>
          </a:p>
          <a:p>
            <a:pPr marL="0" indent="0">
              <a:buNone/>
            </a:pPr>
            <a:endParaRPr lang="en-US" dirty="0"/>
          </a:p>
          <a:p>
            <a:pPr marL="0" indent="0">
              <a:buNone/>
            </a:pPr>
            <a:r>
              <a:rPr lang="en-US" dirty="0"/>
              <a:t>	</a:t>
            </a:r>
          </a:p>
          <a:p>
            <a:pPr marL="0" indent="0">
              <a:buNone/>
            </a:pPr>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87240" y="4585320"/>
              <a:ext cx="1749240" cy="360"/>
            </p14:xfrm>
          </p:contentPart>
        </mc:Choice>
        <mc:Fallback xmlns="">
          <p:pic>
            <p:nvPicPr>
              <p:cNvPr id="4" name="Ink 3"/>
              <p:cNvPicPr/>
              <p:nvPr/>
            </p:nvPicPr>
            <p:blipFill>
              <a:blip r:embed="rId4"/>
              <a:stretch>
                <a:fillRect/>
              </a:stretch>
            </p:blipFill>
            <p:spPr>
              <a:xfrm>
                <a:off x="3371400" y="4521960"/>
                <a:ext cx="17809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6945480" y="4796640"/>
              <a:ext cx="703800" cy="40320"/>
            </p14:xfrm>
          </p:contentPart>
        </mc:Choice>
        <mc:Fallback xmlns="">
          <p:pic>
            <p:nvPicPr>
              <p:cNvPr id="5" name="Ink 4"/>
              <p:cNvPicPr/>
              <p:nvPr/>
            </p:nvPicPr>
            <p:blipFill>
              <a:blip r:embed="rId6"/>
              <a:stretch>
                <a:fillRect/>
              </a:stretch>
            </p:blipFill>
            <p:spPr>
              <a:xfrm>
                <a:off x="6929280" y="4732920"/>
                <a:ext cx="7358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5467680" y="4806720"/>
              <a:ext cx="653760" cy="30240"/>
            </p14:xfrm>
          </p:contentPart>
        </mc:Choice>
        <mc:Fallback xmlns="">
          <p:pic>
            <p:nvPicPr>
              <p:cNvPr id="6" name="Ink 5"/>
              <p:cNvPicPr/>
              <p:nvPr/>
            </p:nvPicPr>
            <p:blipFill>
              <a:blip r:embed="rId8"/>
              <a:stretch>
                <a:fillRect/>
              </a:stretch>
            </p:blipFill>
            <p:spPr>
              <a:xfrm>
                <a:off x="5451840" y="4743000"/>
                <a:ext cx="6854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3115800" y="5027760"/>
              <a:ext cx="894960" cy="40680"/>
            </p14:xfrm>
          </p:contentPart>
        </mc:Choice>
        <mc:Fallback xmlns="">
          <p:pic>
            <p:nvPicPr>
              <p:cNvPr id="7" name="Ink 6"/>
              <p:cNvPicPr/>
              <p:nvPr/>
            </p:nvPicPr>
            <p:blipFill>
              <a:blip r:embed="rId10"/>
              <a:stretch>
                <a:fillRect/>
              </a:stretch>
            </p:blipFill>
            <p:spPr>
              <a:xfrm>
                <a:off x="3099960" y="4964400"/>
                <a:ext cx="9266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4231440" y="5058000"/>
              <a:ext cx="332280" cy="360"/>
            </p14:xfrm>
          </p:contentPart>
        </mc:Choice>
        <mc:Fallback xmlns="">
          <p:pic>
            <p:nvPicPr>
              <p:cNvPr id="8" name="Ink 7"/>
              <p:cNvPicPr/>
              <p:nvPr/>
            </p:nvPicPr>
            <p:blipFill>
              <a:blip r:embed="rId12"/>
              <a:stretch>
                <a:fillRect/>
              </a:stretch>
            </p:blipFill>
            <p:spPr>
              <a:xfrm>
                <a:off x="4215600" y="4994640"/>
                <a:ext cx="363960" cy="127080"/>
              </a:xfrm>
              <a:prstGeom prst="rect">
                <a:avLst/>
              </a:prstGeom>
            </p:spPr>
          </p:pic>
        </mc:Fallback>
      </mc:AlternateContent>
    </p:spTree>
    <p:extLst>
      <p:ext uri="{BB962C8B-B14F-4D97-AF65-F5344CB8AC3E}">
        <p14:creationId xmlns:p14="http://schemas.microsoft.com/office/powerpoint/2010/main" val="384274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a:t>
            </a:r>
            <a:r>
              <a:rPr lang="en-US" dirty="0" err="1"/>
              <a:t>php</a:t>
            </a:r>
            <a:r>
              <a:rPr lang="en-US" dirty="0"/>
              <a:t> (</a:t>
            </a:r>
            <a:r>
              <a:rPr lang="en-US" dirty="0" err="1"/>
              <a:t>QUERY_nestS_ajax.php</a:t>
            </a:r>
            <a:r>
              <a:rPr lang="en-US" dirty="0"/>
              <a:t>)</a:t>
            </a:r>
          </a:p>
        </p:txBody>
      </p:sp>
      <p:sp>
        <p:nvSpPr>
          <p:cNvPr id="3" name="Content Placeholder 2"/>
          <p:cNvSpPr>
            <a:spLocks noGrp="1"/>
          </p:cNvSpPr>
          <p:nvPr>
            <p:ph idx="1"/>
          </p:nvPr>
        </p:nvSpPr>
        <p:spPr>
          <a:xfrm>
            <a:off x="1451579" y="1949569"/>
            <a:ext cx="10228587" cy="4209691"/>
          </a:xfrm>
        </p:spPr>
        <p:txBody>
          <a:bodyPr>
            <a:normAutofit fontScale="55000" lnSpcReduction="20000"/>
          </a:bodyPr>
          <a:lstStyle/>
          <a:p>
            <a:pPr marL="0" indent="0">
              <a:buNone/>
            </a:pPr>
            <a:r>
              <a:rPr lang="en-US" sz="2600" dirty="0"/>
              <a:t>&lt;?</a:t>
            </a:r>
            <a:r>
              <a:rPr lang="en-US" sz="2600" dirty="0" err="1"/>
              <a:t>php</a:t>
            </a:r>
            <a:endParaRPr lang="en-US" sz="2600" dirty="0"/>
          </a:p>
          <a:p>
            <a:pPr marL="0" indent="0">
              <a:spcBef>
                <a:spcPts val="0"/>
              </a:spcBef>
              <a:buNone/>
            </a:pPr>
            <a:r>
              <a:rPr lang="en-US" sz="2600" dirty="0"/>
              <a:t>	$ls = $_POST[‘</a:t>
            </a:r>
            <a:r>
              <a:rPr lang="en-US" sz="2600" dirty="0" err="1"/>
              <a:t>lastsurvey</a:t>
            </a:r>
            <a:r>
              <a:rPr lang="en-US" sz="2600" dirty="0"/>
              <a:t>’];</a:t>
            </a:r>
          </a:p>
          <a:p>
            <a:pPr marL="0" indent="0">
              <a:spcBef>
                <a:spcPts val="0"/>
              </a:spcBef>
              <a:buNone/>
            </a:pPr>
            <a:r>
              <a:rPr lang="en-US" sz="2600" dirty="0"/>
              <a:t>	$</a:t>
            </a:r>
            <a:r>
              <a:rPr lang="en-US" sz="2600" dirty="0" err="1"/>
              <a:t>rs</a:t>
            </a:r>
            <a:r>
              <a:rPr lang="en-US" sz="2600" dirty="0"/>
              <a:t> = $_POST[‘</a:t>
            </a:r>
            <a:r>
              <a:rPr lang="en-US" sz="2600" dirty="0" err="1"/>
              <a:t>recentstatus</a:t>
            </a:r>
            <a:r>
              <a:rPr lang="en-US" sz="2600" dirty="0"/>
              <a:t>’];</a:t>
            </a:r>
          </a:p>
          <a:p>
            <a:pPr marL="0" indent="0">
              <a:spcBef>
                <a:spcPts val="0"/>
              </a:spcBef>
              <a:buNone/>
            </a:pPr>
            <a:r>
              <a:rPr lang="en-US" sz="2600" dirty="0"/>
              <a:t>	$</a:t>
            </a:r>
            <a:r>
              <a:rPr lang="en-US" sz="2600" dirty="0" err="1"/>
              <a:t>db</a:t>
            </a:r>
            <a:r>
              <a:rPr lang="en-US" sz="2600" dirty="0"/>
              <a:t> = new PDO(</a:t>
            </a:r>
            <a:r>
              <a:rPr lang="en-US" sz="2600" dirty="0" err="1"/>
              <a:t>pgsql:host</a:t>
            </a:r>
            <a:r>
              <a:rPr lang="en-US" sz="2600" dirty="0"/>
              <a:t>=</a:t>
            </a:r>
            <a:r>
              <a:rPr lang="en-US" sz="2600" dirty="0" err="1"/>
              <a:t>localhost;port</a:t>
            </a:r>
            <a:r>
              <a:rPr lang="en-US" sz="2600" dirty="0"/>
              <a:t>=5432;dbname=</a:t>
            </a:r>
            <a:r>
              <a:rPr lang="en-US" sz="2600" dirty="0" err="1"/>
              <a:t>gis_test;user</a:t>
            </a:r>
            <a:r>
              <a:rPr lang="en-US" sz="2600" dirty="0"/>
              <a:t>=</a:t>
            </a:r>
            <a:r>
              <a:rPr lang="en-US" sz="2600" dirty="0" err="1"/>
              <a:t>joe;password</a:t>
            </a:r>
            <a:r>
              <a:rPr lang="en-US" sz="2600" dirty="0"/>
              <a:t>=12345");</a:t>
            </a:r>
          </a:p>
          <a:p>
            <a:pPr marL="457200" lvl="1" indent="0">
              <a:spcBef>
                <a:spcPts val="0"/>
              </a:spcBef>
              <a:buNone/>
            </a:pPr>
            <a:r>
              <a:rPr lang="en-US" sz="2600" dirty="0"/>
              <a:t>	$</a:t>
            </a:r>
            <a:r>
              <a:rPr lang="en-US" sz="2600" dirty="0" err="1"/>
              <a:t>sql</a:t>
            </a:r>
            <a:r>
              <a:rPr lang="en-US" sz="2600" dirty="0"/>
              <a:t> = $</a:t>
            </a:r>
            <a:r>
              <a:rPr lang="en-US" sz="2600" dirty="0" err="1"/>
              <a:t>db</a:t>
            </a:r>
            <a:r>
              <a:rPr lang="en-US" sz="2600" dirty="0"/>
              <a:t>-&gt;prepare(“SELECT </a:t>
            </a:r>
            <a:r>
              <a:rPr lang="en-US" sz="2600" dirty="0" err="1"/>
              <a:t>nest_id</a:t>
            </a:r>
            <a:r>
              <a:rPr lang="en-US" sz="2600" dirty="0"/>
              <a:t>, </a:t>
            </a:r>
            <a:r>
              <a:rPr lang="en-US" sz="2600" dirty="0" err="1"/>
              <a:t>createdate</a:t>
            </a:r>
            <a:r>
              <a:rPr lang="en-US" sz="2600" dirty="0"/>
              <a:t>, </a:t>
            </a:r>
            <a:r>
              <a:rPr lang="en-US" sz="2600" dirty="0" err="1"/>
              <a:t>lastsurvey</a:t>
            </a:r>
            <a:r>
              <a:rPr lang="en-US" sz="2600" dirty="0"/>
              <a:t>, </a:t>
            </a:r>
            <a:r>
              <a:rPr lang="en-US" sz="2600" dirty="0" err="1"/>
              <a:t>recentstatus</a:t>
            </a:r>
            <a:r>
              <a:rPr lang="en-US" sz="2600" dirty="0"/>
              <a:t>, </a:t>
            </a:r>
            <a:r>
              <a:rPr lang="en-US" sz="2600" dirty="0" err="1"/>
              <a:t>recentspecies</a:t>
            </a:r>
            <a:r>
              <a:rPr lang="en-US" sz="2600" dirty="0"/>
              <a:t>, 			      </a:t>
            </a:r>
            <a:r>
              <a:rPr lang="en-US" sz="2600" dirty="0" err="1"/>
              <a:t>ST_AsGeoJSON</a:t>
            </a:r>
            <a:r>
              <a:rPr lang="en-US" sz="2600" dirty="0"/>
              <a:t>(</a:t>
            </a:r>
            <a:r>
              <a:rPr lang="en-US" sz="2600" dirty="0" err="1"/>
              <a:t>ST_Transform</a:t>
            </a:r>
            <a:r>
              <a:rPr lang="en-US" sz="2600" dirty="0"/>
              <a:t>(</a:t>
            </a:r>
            <a:r>
              <a:rPr lang="en-US" sz="2600" dirty="0" err="1"/>
              <a:t>geom</a:t>
            </a:r>
            <a:r>
              <a:rPr lang="en-US" sz="2600" dirty="0"/>
              <a:t>, 4326),5) as </a:t>
            </a:r>
            <a:r>
              <a:rPr lang="en-US" sz="2600" dirty="0" err="1"/>
              <a:t>geom</a:t>
            </a:r>
            <a:r>
              <a:rPr lang="en-US" sz="2600" dirty="0"/>
              <a:t> FROM </a:t>
            </a:r>
            <a:r>
              <a:rPr lang="en-US" sz="2600" dirty="0" err="1"/>
              <a:t>wildlife_raptor_nests</a:t>
            </a:r>
            <a:r>
              <a:rPr lang="en-US" sz="2600" dirty="0"/>
              <a:t> WHERE </a:t>
            </a:r>
            <a:r>
              <a:rPr lang="en-US" sz="2600" dirty="0" err="1"/>
              <a:t>lastsurvey</a:t>
            </a:r>
            <a:r>
              <a:rPr lang="en-US" sz="2600" dirty="0"/>
              <a:t>&gt; :ls AND 	      </a:t>
            </a:r>
            <a:r>
              <a:rPr lang="en-US" sz="2600" dirty="0" err="1"/>
              <a:t>recentstatus</a:t>
            </a:r>
            <a:r>
              <a:rPr lang="en-US" sz="2600" dirty="0"/>
              <a:t> = :</a:t>
            </a:r>
            <a:r>
              <a:rPr lang="en-US" sz="2600" dirty="0" err="1"/>
              <a:t>rs</a:t>
            </a:r>
            <a:r>
              <a:rPr lang="en-US" sz="2600" dirty="0"/>
              <a:t>"”;</a:t>
            </a:r>
          </a:p>
          <a:p>
            <a:pPr marL="457200" lvl="1" indent="0">
              <a:spcBef>
                <a:spcPts val="0"/>
              </a:spcBef>
              <a:buNone/>
            </a:pPr>
            <a:r>
              <a:rPr lang="en-US" sz="2600" dirty="0"/>
              <a:t>	$</a:t>
            </a:r>
            <a:r>
              <a:rPr lang="en-US" sz="2600" dirty="0" err="1"/>
              <a:t>sql</a:t>
            </a:r>
            <a:r>
              <a:rPr lang="en-US" sz="2600" dirty="0"/>
              <a:t>-&gt;execute([“ls”=&gt;$ls, “</a:t>
            </a:r>
            <a:r>
              <a:rPr lang="en-US" sz="2600" dirty="0" err="1"/>
              <a:t>rs</a:t>
            </a:r>
            <a:r>
              <a:rPr lang="en-US" sz="2600" dirty="0"/>
              <a:t>”=&gt;$</a:t>
            </a:r>
            <a:r>
              <a:rPr lang="en-US" sz="2600" dirty="0" err="1"/>
              <a:t>rs</a:t>
            </a:r>
            <a:r>
              <a:rPr lang="en-US" sz="2600" dirty="0"/>
              <a:t>]);</a:t>
            </a:r>
          </a:p>
          <a:p>
            <a:pPr marL="457200" lvl="1" indent="0">
              <a:spcBef>
                <a:spcPts val="0"/>
              </a:spcBef>
              <a:buNone/>
            </a:pPr>
            <a:r>
              <a:rPr lang="en-US" sz="2600" dirty="0"/>
              <a:t>	</a:t>
            </a:r>
            <a:r>
              <a:rPr lang="en-US" sz="2600" dirty="0">
                <a:solidFill>
                  <a:srgbClr val="FF0000"/>
                </a:solidFill>
              </a:rPr>
              <a:t>echo “&lt;table&gt;”;</a:t>
            </a:r>
          </a:p>
          <a:p>
            <a:pPr marL="457200" lvl="1" indent="0">
              <a:spcBef>
                <a:spcPts val="0"/>
              </a:spcBef>
              <a:buNone/>
            </a:pPr>
            <a:r>
              <a:rPr lang="en-US" sz="2600" dirty="0"/>
              <a:t>	while ($row = $</a:t>
            </a:r>
            <a:r>
              <a:rPr lang="en-US" sz="2600" dirty="0" err="1"/>
              <a:t>sql</a:t>
            </a:r>
            <a:r>
              <a:rPr lang="en-US" sz="2600" dirty="0"/>
              <a:t>-&gt;fetch(PDO::FETCH_ASSOC)) {</a:t>
            </a:r>
          </a:p>
          <a:p>
            <a:pPr marL="457200" lvl="1" indent="0">
              <a:spcBef>
                <a:spcPts val="0"/>
              </a:spcBef>
              <a:buNone/>
            </a:pPr>
            <a:r>
              <a:rPr lang="en-US" sz="2600" dirty="0"/>
              <a:t>	        </a:t>
            </a:r>
            <a:r>
              <a:rPr lang="en-US" sz="2600" dirty="0">
                <a:solidFill>
                  <a:srgbClr val="FF0000"/>
                </a:solidFill>
              </a:rPr>
              <a:t>echo “&lt;</a:t>
            </a:r>
            <a:r>
              <a:rPr lang="en-US" sz="2600" dirty="0" err="1">
                <a:solidFill>
                  <a:srgbClr val="FF0000"/>
                </a:solidFill>
              </a:rPr>
              <a:t>tr</a:t>
            </a:r>
            <a:r>
              <a:rPr lang="en-US" sz="2600" dirty="0">
                <a:solidFill>
                  <a:srgbClr val="FF0000"/>
                </a:solidFill>
              </a:rPr>
              <a:t>&gt;”;</a:t>
            </a:r>
          </a:p>
          <a:p>
            <a:pPr marL="914400" lvl="2" indent="0">
              <a:spcBef>
                <a:spcPts val="0"/>
              </a:spcBef>
              <a:buNone/>
            </a:pPr>
            <a:r>
              <a:rPr lang="en-US" sz="2600" dirty="0"/>
              <a:t>        </a:t>
            </a:r>
            <a:r>
              <a:rPr lang="en-US" sz="2600" dirty="0" err="1"/>
              <a:t>foreach</a:t>
            </a:r>
            <a:r>
              <a:rPr lang="en-US" sz="2600" dirty="0"/>
              <a:t> ($row as $field=&gt;$value) {</a:t>
            </a:r>
          </a:p>
          <a:p>
            <a:pPr marL="914400" lvl="2" indent="0">
              <a:spcBef>
                <a:spcPts val="0"/>
              </a:spcBef>
              <a:buNone/>
            </a:pPr>
            <a:r>
              <a:rPr lang="en-US" sz="2600" dirty="0"/>
              <a:t>                </a:t>
            </a:r>
            <a:r>
              <a:rPr lang="en-US" sz="2600" dirty="0">
                <a:solidFill>
                  <a:srgbClr val="FF0000"/>
                </a:solidFill>
              </a:rPr>
              <a:t>echo “&lt;td&gt;{$value}&lt;/td&gt;”;</a:t>
            </a:r>
          </a:p>
          <a:p>
            <a:pPr marL="914400" lvl="2" indent="0">
              <a:spcBef>
                <a:spcPts val="0"/>
              </a:spcBef>
              <a:buNone/>
            </a:pPr>
            <a:r>
              <a:rPr lang="en-US" sz="2600" dirty="0"/>
              <a:t>        }</a:t>
            </a:r>
          </a:p>
          <a:p>
            <a:pPr marL="914400" lvl="2" indent="0">
              <a:spcBef>
                <a:spcPts val="0"/>
              </a:spcBef>
              <a:buNone/>
            </a:pPr>
            <a:r>
              <a:rPr lang="en-US" sz="2600" dirty="0"/>
              <a:t>        </a:t>
            </a:r>
            <a:r>
              <a:rPr lang="en-US" sz="2600" dirty="0">
                <a:solidFill>
                  <a:srgbClr val="FF0000"/>
                </a:solidFill>
              </a:rPr>
              <a:t>echo “&lt;/</a:t>
            </a:r>
            <a:r>
              <a:rPr lang="en-US" sz="2600" dirty="0" err="1">
                <a:solidFill>
                  <a:srgbClr val="FF0000"/>
                </a:solidFill>
              </a:rPr>
              <a:t>tr</a:t>
            </a:r>
            <a:r>
              <a:rPr lang="en-US" sz="2600" dirty="0">
                <a:solidFill>
                  <a:srgbClr val="FF0000"/>
                </a:solidFill>
              </a:rPr>
              <a:t>&gt;”;</a:t>
            </a:r>
          </a:p>
          <a:p>
            <a:pPr marL="457200" lvl="1" indent="0">
              <a:spcBef>
                <a:spcPts val="0"/>
              </a:spcBef>
              <a:buNone/>
            </a:pPr>
            <a:r>
              <a:rPr lang="en-US" sz="2600" dirty="0"/>
              <a:t>           }</a:t>
            </a:r>
          </a:p>
          <a:p>
            <a:pPr marL="457200" lvl="1" indent="0">
              <a:spcBef>
                <a:spcPts val="0"/>
              </a:spcBef>
              <a:buNone/>
            </a:pPr>
            <a:r>
              <a:rPr lang="en-US" sz="2600" dirty="0"/>
              <a:t>	 </a:t>
            </a:r>
            <a:r>
              <a:rPr lang="en-US" sz="2600" dirty="0">
                <a:solidFill>
                  <a:srgbClr val="FF0000"/>
                </a:solidFill>
              </a:rPr>
              <a:t>echo “&lt;/table&gt;”;</a:t>
            </a:r>
          </a:p>
          <a:p>
            <a:pPr marL="0" indent="0">
              <a:spcBef>
                <a:spcPts val="0"/>
              </a:spcBef>
              <a:buNone/>
            </a:pPr>
            <a:r>
              <a:rPr lang="en-US" sz="2600" dirty="0"/>
              <a:t>?&gt;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0405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fade">
                                      <p:cBhvr>
                                        <p:cTn id="18" dur="500"/>
                                        <p:tgtEl>
                                          <p:spTgt spid="3">
                                            <p:txEl>
                                              <p:pRg st="12" end="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RESPONSE</a:t>
            </a:r>
          </a:p>
        </p:txBody>
      </p:sp>
      <p:sp>
        <p:nvSpPr>
          <p:cNvPr id="3" name="Content Placeholder 2"/>
          <p:cNvSpPr>
            <a:spLocks noGrp="1"/>
          </p:cNvSpPr>
          <p:nvPr>
            <p:ph idx="1"/>
          </p:nvPr>
        </p:nvSpPr>
        <p:spPr>
          <a:xfrm>
            <a:off x="1451579" y="2015732"/>
            <a:ext cx="9603275" cy="4080268"/>
          </a:xfrm>
        </p:spPr>
        <p:txBody>
          <a:bodyPr>
            <a:normAutofit fontScale="70000" lnSpcReduction="20000"/>
          </a:bodyPr>
          <a:lstStyle/>
          <a:p>
            <a:pPr marL="0" indent="0">
              <a:spcBef>
                <a:spcPts val="0"/>
              </a:spcBef>
              <a:buNone/>
            </a:pPr>
            <a:r>
              <a:rPr lang="en-US" dirty="0"/>
              <a:t>&lt;table…..&gt;</a:t>
            </a:r>
          </a:p>
          <a:p>
            <a:pPr marL="0" indent="0">
              <a:spcBef>
                <a:spcPts val="0"/>
              </a:spcBef>
              <a:buNone/>
            </a:pPr>
            <a:r>
              <a:rPr lang="en-US" dirty="0"/>
              <a:t>       &lt;</a:t>
            </a:r>
            <a:r>
              <a:rPr lang="en-US" dirty="0" err="1"/>
              <a:t>th</a:t>
            </a:r>
            <a:r>
              <a:rPr lang="en-US" dirty="0"/>
              <a:t>&gt;……&lt;/</a:t>
            </a:r>
            <a:r>
              <a:rPr lang="en-US" dirty="0" err="1"/>
              <a:t>th</a:t>
            </a:r>
            <a:r>
              <a:rPr lang="en-US" dirty="0"/>
              <a:t>&gt;</a:t>
            </a:r>
          </a:p>
          <a:p>
            <a:pPr marL="0" indent="0">
              <a:spcBef>
                <a:spcPts val="0"/>
              </a:spcBef>
              <a:buNone/>
            </a:pPr>
            <a:r>
              <a:rPr lang="en-US" dirty="0"/>
              <a:t>       &lt;</a:t>
            </a:r>
            <a:r>
              <a:rPr lang="en-US" dirty="0" err="1"/>
              <a:t>tr</a:t>
            </a:r>
            <a:r>
              <a:rPr lang="en-US" dirty="0"/>
              <a:t>&gt;</a:t>
            </a:r>
          </a:p>
          <a:p>
            <a:pPr marL="0" indent="0">
              <a:spcBef>
                <a:spcPts val="0"/>
              </a:spcBef>
              <a:buNone/>
            </a:pPr>
            <a:r>
              <a:rPr lang="en-US" dirty="0"/>
              <a:t>              &lt;td&gt;Rnest_034&lt;/td&gt;</a:t>
            </a:r>
          </a:p>
          <a:p>
            <a:pPr marL="0" indent="0">
              <a:spcBef>
                <a:spcPts val="0"/>
              </a:spcBef>
              <a:buNone/>
            </a:pPr>
            <a:r>
              <a:rPr lang="en-US" dirty="0"/>
              <a:t>              &lt;td&gt;2011-04-23&lt;/td&gt;</a:t>
            </a:r>
          </a:p>
          <a:p>
            <a:pPr marL="0" indent="0">
              <a:spcBef>
                <a:spcPts val="0"/>
              </a:spcBef>
              <a:buNone/>
            </a:pPr>
            <a:r>
              <a:rPr lang="en-US" dirty="0"/>
              <a:t>              &lt;td&gt;2015-07-14&lt;/td&gt;</a:t>
            </a:r>
          </a:p>
          <a:p>
            <a:pPr marL="0" indent="0">
              <a:spcBef>
                <a:spcPts val="0"/>
              </a:spcBef>
              <a:buNone/>
            </a:pPr>
            <a:r>
              <a:rPr lang="en-US" dirty="0"/>
              <a:t>              &lt;td&gt;ACTIVE NEST&lt;/td&gt;</a:t>
            </a:r>
          </a:p>
          <a:p>
            <a:pPr marL="0" indent="0">
              <a:spcBef>
                <a:spcPts val="0"/>
              </a:spcBef>
              <a:buNone/>
            </a:pPr>
            <a:r>
              <a:rPr lang="en-US" dirty="0"/>
              <a:t>              &lt;td&gt;Red-Tailed Hawk&lt;/td&gt;</a:t>
            </a:r>
          </a:p>
          <a:p>
            <a:pPr marL="0" indent="0">
              <a:spcBef>
                <a:spcPts val="0"/>
              </a:spcBef>
              <a:buNone/>
            </a:pPr>
            <a:r>
              <a:rPr lang="en-US" dirty="0"/>
              <a:t>       &lt;/</a:t>
            </a:r>
            <a:r>
              <a:rPr lang="en-US" dirty="0" err="1"/>
              <a:t>tr</a:t>
            </a:r>
            <a:r>
              <a:rPr lang="en-US" dirty="0"/>
              <a:t>&gt;</a:t>
            </a:r>
          </a:p>
          <a:p>
            <a:pPr marL="0" indent="0">
              <a:spcBef>
                <a:spcPts val="0"/>
              </a:spcBef>
              <a:buNone/>
            </a:pPr>
            <a:r>
              <a:rPr lang="en-US" dirty="0"/>
              <a:t>       &lt;</a:t>
            </a:r>
            <a:r>
              <a:rPr lang="en-US" dirty="0" err="1"/>
              <a:t>tr</a:t>
            </a:r>
            <a:r>
              <a:rPr lang="en-US" dirty="0"/>
              <a:t>&gt;</a:t>
            </a:r>
          </a:p>
          <a:p>
            <a:pPr marL="0" indent="0">
              <a:spcBef>
                <a:spcPts val="0"/>
              </a:spcBef>
              <a:buNone/>
            </a:pPr>
            <a:r>
              <a:rPr lang="en-US" dirty="0"/>
              <a:t>             &lt;td&gt;Rnest_045&lt;/td&gt;</a:t>
            </a:r>
          </a:p>
          <a:p>
            <a:pPr marL="0" indent="0">
              <a:spcBef>
                <a:spcPts val="0"/>
              </a:spcBef>
              <a:buNone/>
            </a:pPr>
            <a:r>
              <a:rPr lang="en-US" dirty="0"/>
              <a:t>              &lt;td&gt;2012-05-17&lt;/td&gt;</a:t>
            </a:r>
          </a:p>
          <a:p>
            <a:pPr marL="0" indent="0">
              <a:spcBef>
                <a:spcPts val="0"/>
              </a:spcBef>
              <a:buNone/>
            </a:pPr>
            <a:r>
              <a:rPr lang="en-US" dirty="0"/>
              <a:t>              &lt;td&gt;2015-07-08&lt;/td&gt;</a:t>
            </a:r>
          </a:p>
          <a:p>
            <a:pPr marL="0" indent="0">
              <a:spcBef>
                <a:spcPts val="0"/>
              </a:spcBef>
              <a:buNone/>
            </a:pPr>
            <a:r>
              <a:rPr lang="en-US" dirty="0"/>
              <a:t>              &lt;td&gt;ACTIVE NEST&lt;/td&gt;</a:t>
            </a:r>
          </a:p>
          <a:p>
            <a:pPr marL="0" indent="0">
              <a:spcBef>
                <a:spcPts val="0"/>
              </a:spcBef>
              <a:buNone/>
            </a:pPr>
            <a:r>
              <a:rPr lang="en-US" dirty="0"/>
              <a:t>              &lt;td&gt;Red-Tailed Hawk&lt;/td&gt; </a:t>
            </a:r>
          </a:p>
          <a:p>
            <a:pPr marL="0" indent="0">
              <a:spcBef>
                <a:spcPts val="0"/>
              </a:spcBef>
              <a:buNone/>
            </a:pPr>
            <a:r>
              <a:rPr lang="en-US" dirty="0"/>
              <a:t>      &lt;/</a:t>
            </a:r>
            <a:r>
              <a:rPr lang="en-US" dirty="0" err="1"/>
              <a:t>tr</a:t>
            </a:r>
            <a:r>
              <a:rPr lang="en-US" dirty="0"/>
              <a:t>&gt;</a:t>
            </a:r>
          </a:p>
          <a:p>
            <a:pPr marL="0" indent="0">
              <a:spcBef>
                <a:spcPts val="0"/>
              </a:spcBef>
              <a:buNone/>
            </a:pPr>
            <a:r>
              <a:rPr lang="en-US" dirty="0"/>
              <a:t>&lt;/table&gt;</a:t>
            </a:r>
          </a:p>
        </p:txBody>
      </p:sp>
    </p:spTree>
    <p:extLst>
      <p:ext uri="{BB962C8B-B14F-4D97-AF65-F5344CB8AC3E}">
        <p14:creationId xmlns:p14="http://schemas.microsoft.com/office/powerpoint/2010/main" val="426025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6" end="16"/>
                                            </p:txEl>
                                          </p:spTgt>
                                        </p:tgtEl>
                                        <p:attrNameLst>
                                          <p:attrName>style.visibility</p:attrName>
                                        </p:attrNameLst>
                                      </p:cBhvr>
                                      <p:to>
                                        <p:strVal val="visible"/>
                                      </p:to>
                                    </p:set>
                                    <p:animEffect transition="in" filter="fade">
                                      <p:cBhvr>
                                        <p:cTn id="15" dur="500"/>
                                        <p:tgtEl>
                                          <p:spTgt spid="3">
                                            <p:txEl>
                                              <p:pRg st="16" end="1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fade">
                                      <p:cBhvr>
                                        <p:cTn id="29" dur="500"/>
                                        <p:tgtEl>
                                          <p:spTgt spid="3">
                                            <p:txEl>
                                              <p:pRg st="15" end="1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br>
              <a:rPr lang="en-US" dirty="0"/>
            </a:br>
            <a:r>
              <a:rPr lang="en-US" dirty="0"/>
              <a:t>	(query_nests_ajax.html)</a:t>
            </a:r>
          </a:p>
        </p:txBody>
      </p:sp>
      <p:sp>
        <p:nvSpPr>
          <p:cNvPr id="3" name="Content Placeholder 2"/>
          <p:cNvSpPr>
            <a:spLocks noGrp="1"/>
          </p:cNvSpPr>
          <p:nvPr>
            <p:ph idx="1"/>
          </p:nvPr>
        </p:nvSpPr>
        <p:spPr>
          <a:xfrm>
            <a:off x="1451579" y="1949569"/>
            <a:ext cx="10228587" cy="4589253"/>
          </a:xfrm>
        </p:spPr>
        <p:txBody>
          <a:bodyPr>
            <a:normAutofit fontScale="55000" lnSpcReduction="20000"/>
          </a:bodyPr>
          <a:lstStyle/>
          <a:p>
            <a:pPr marL="0" indent="0">
              <a:spcBef>
                <a:spcPts val="0"/>
              </a:spcBef>
              <a:buNone/>
            </a:pPr>
            <a:r>
              <a:rPr lang="en-US" sz="2900" dirty="0"/>
              <a:t> &lt;input type="date" id="</a:t>
            </a:r>
            <a:r>
              <a:rPr lang="en-US" sz="2900" dirty="0" err="1"/>
              <a:t>lastsurvey</a:t>
            </a:r>
            <a:r>
              <a:rPr lang="en-US" sz="2900" dirty="0"/>
              <a:t>" value="2015-01-01"&gt;&lt;</a:t>
            </a:r>
            <a:r>
              <a:rPr lang="en-US" sz="2900" dirty="0" err="1"/>
              <a:t>br</a:t>
            </a:r>
            <a:r>
              <a:rPr lang="en-US" sz="2900" dirty="0"/>
              <a:t>&gt;</a:t>
            </a:r>
          </a:p>
          <a:p>
            <a:pPr marL="0" indent="0">
              <a:spcBef>
                <a:spcPts val="0"/>
              </a:spcBef>
              <a:buNone/>
            </a:pPr>
            <a:r>
              <a:rPr lang="en-US" sz="2900" dirty="0"/>
              <a:t> &lt;select id="</a:t>
            </a:r>
            <a:r>
              <a:rPr lang="en-US" sz="2900" dirty="0" err="1"/>
              <a:t>recentstatus</a:t>
            </a:r>
            <a:r>
              <a:rPr lang="en-US" sz="2900" dirty="0"/>
              <a:t>"&gt;</a:t>
            </a:r>
          </a:p>
          <a:p>
            <a:pPr marL="0" indent="0">
              <a:spcBef>
                <a:spcPts val="0"/>
              </a:spcBef>
              <a:buNone/>
            </a:pPr>
            <a:r>
              <a:rPr lang="en-US" sz="2900" dirty="0"/>
              <a:t>        &lt;option value='ACTIVE NEST'&gt;Active Nest&lt;/option&gt;</a:t>
            </a:r>
          </a:p>
          <a:p>
            <a:pPr marL="0" indent="0">
              <a:spcBef>
                <a:spcPts val="0"/>
              </a:spcBef>
              <a:buNone/>
            </a:pPr>
            <a:r>
              <a:rPr lang="en-US" sz="2900" dirty="0"/>
              <a:t>        &lt;option value='INACTIVE NEST'&gt;Inactive Nest&lt;/option&gt;</a:t>
            </a:r>
          </a:p>
          <a:p>
            <a:pPr marL="0" indent="0">
              <a:spcBef>
                <a:spcPts val="0"/>
              </a:spcBef>
              <a:buNone/>
            </a:pPr>
            <a:r>
              <a:rPr lang="en-US" sz="2900" dirty="0"/>
              <a:t>        &lt;option value='FLEDGED NEST'&gt;Fledged Nest&lt;/option&gt;</a:t>
            </a:r>
          </a:p>
          <a:p>
            <a:pPr marL="0" indent="0">
              <a:spcBef>
                <a:spcPts val="0"/>
              </a:spcBef>
              <a:buNone/>
            </a:pPr>
            <a:r>
              <a:rPr lang="en-US" sz="2900" dirty="0"/>
              <a:t>&lt;/select&gt;&lt;</a:t>
            </a:r>
            <a:r>
              <a:rPr lang="en-US" sz="2900" dirty="0" err="1"/>
              <a:t>br</a:t>
            </a:r>
            <a:r>
              <a:rPr lang="en-US" sz="2900" dirty="0"/>
              <a:t>&gt;</a:t>
            </a:r>
          </a:p>
          <a:p>
            <a:pPr marL="0" indent="0">
              <a:spcBef>
                <a:spcPts val="0"/>
              </a:spcBef>
              <a:buNone/>
            </a:pPr>
            <a:r>
              <a:rPr lang="en-US" sz="2900" dirty="0"/>
              <a:t>&lt;button id=“</a:t>
            </a:r>
            <a:r>
              <a:rPr lang="en-US" sz="2900" dirty="0" err="1"/>
              <a:t>filterSubmit</a:t>
            </a:r>
            <a:r>
              <a:rPr lang="en-US" sz="2900" dirty="0"/>
              <a:t>" &gt;Submit&lt;/button&gt;</a:t>
            </a:r>
          </a:p>
          <a:p>
            <a:pPr marL="0" indent="0">
              <a:spcBef>
                <a:spcPts val="0"/>
              </a:spcBef>
              <a:buNone/>
            </a:pPr>
            <a:r>
              <a:rPr lang="en-US" sz="2900" dirty="0"/>
              <a:t>&lt;</a:t>
            </a:r>
            <a:r>
              <a:rPr lang="en-US" sz="2900" dirty="0" err="1"/>
              <a:t>hr</a:t>
            </a:r>
            <a:r>
              <a:rPr lang="en-US" sz="2900" dirty="0"/>
              <a:t>&gt;&lt;div id=“</a:t>
            </a:r>
            <a:r>
              <a:rPr lang="en-US" sz="2900" dirty="0" err="1"/>
              <a:t>resultTable</a:t>
            </a:r>
            <a:r>
              <a:rPr lang="en-US" sz="2900" dirty="0"/>
              <a:t>&gt;&lt;/div&gt;</a:t>
            </a:r>
          </a:p>
          <a:p>
            <a:pPr marL="0" indent="0">
              <a:spcBef>
                <a:spcPts val="0"/>
              </a:spcBef>
              <a:buNone/>
            </a:pPr>
            <a:r>
              <a:rPr lang="en-US" sz="2900" dirty="0"/>
              <a:t>&lt;script&gt;</a:t>
            </a:r>
          </a:p>
          <a:p>
            <a:pPr marL="457200" lvl="1" indent="0">
              <a:spcBef>
                <a:spcPts val="0"/>
              </a:spcBef>
              <a:buNone/>
            </a:pPr>
            <a:r>
              <a:rPr lang="en-US" sz="2900" dirty="0"/>
              <a:t>$(“#</a:t>
            </a:r>
            <a:r>
              <a:rPr lang="en-US" sz="2900" dirty="0" err="1"/>
              <a:t>filterSubmit</a:t>
            </a:r>
            <a:r>
              <a:rPr lang="en-US" sz="2900" dirty="0"/>
              <a:t>”).click(function(){</a:t>
            </a:r>
          </a:p>
          <a:p>
            <a:pPr marL="914400" lvl="2" indent="0">
              <a:spcBef>
                <a:spcPts val="0"/>
              </a:spcBef>
              <a:buNone/>
            </a:pPr>
            <a:r>
              <a:rPr lang="en-US" sz="2900" dirty="0"/>
              <a:t>$.ajax({url:’query_nests_ajax.php’, type :‘POST’, data:{</a:t>
            </a:r>
            <a:r>
              <a:rPr lang="en-US" sz="2900" dirty="0" err="1"/>
              <a:t>lastsurvey</a:t>
            </a:r>
            <a:r>
              <a:rPr lang="en-US" sz="2900" dirty="0"/>
              <a:t>: $(“#</a:t>
            </a:r>
            <a:r>
              <a:rPr lang="en-US" sz="2900" dirty="0" err="1"/>
              <a:t>lastsurvey</a:t>
            </a:r>
            <a:r>
              <a:rPr lang="en-US" sz="2900" dirty="0"/>
              <a:t>).</a:t>
            </a:r>
            <a:r>
              <a:rPr lang="en-US" sz="2900" dirty="0" err="1"/>
              <a:t>val</a:t>
            </a:r>
            <a:r>
              <a:rPr lang="en-US" sz="2900" dirty="0"/>
              <a:t>(), </a:t>
            </a:r>
            <a:r>
              <a:rPr lang="en-US" sz="2900" dirty="0" err="1"/>
              <a:t>recentstatus</a:t>
            </a:r>
            <a:r>
              <a:rPr lang="en-US" sz="2900" dirty="0"/>
              <a:t>:$(“#</a:t>
            </a:r>
            <a:r>
              <a:rPr lang="en-US" sz="2900" dirty="0" err="1"/>
              <a:t>recentstatus</a:t>
            </a:r>
            <a:r>
              <a:rPr lang="en-US" sz="2900" dirty="0"/>
              <a:t>).</a:t>
            </a:r>
            <a:r>
              <a:rPr lang="en-US" sz="2900" dirty="0" err="1"/>
              <a:t>val</a:t>
            </a:r>
            <a:r>
              <a:rPr lang="en-US" sz="2900" dirty="0"/>
              <a:t>()}, success: function(response){</a:t>
            </a:r>
          </a:p>
          <a:p>
            <a:pPr marL="457200" lvl="1" indent="0">
              <a:spcBef>
                <a:spcPts val="0"/>
              </a:spcBef>
              <a:buNone/>
            </a:pPr>
            <a:r>
              <a:rPr lang="en-US" sz="2900" dirty="0"/>
              <a:t>    	      </a:t>
            </a:r>
            <a:r>
              <a:rPr lang="en-US" sz="2900" dirty="0">
                <a:solidFill>
                  <a:srgbClr val="FF0000"/>
                </a:solidFill>
              </a:rPr>
              <a:t>$(“#</a:t>
            </a:r>
            <a:r>
              <a:rPr lang="en-US" sz="2900" dirty="0" err="1">
                <a:solidFill>
                  <a:srgbClr val="FF0000"/>
                </a:solidFill>
              </a:rPr>
              <a:t>resultTable</a:t>
            </a:r>
            <a:r>
              <a:rPr lang="en-US" sz="2900" dirty="0">
                <a:solidFill>
                  <a:srgbClr val="FF0000"/>
                </a:solidFill>
              </a:rPr>
              <a:t>”).html(response);</a:t>
            </a:r>
          </a:p>
          <a:p>
            <a:pPr marL="0" indent="0">
              <a:spcBef>
                <a:spcPts val="0"/>
              </a:spcBef>
              <a:buNone/>
            </a:pPr>
            <a:r>
              <a:rPr lang="en-US" sz="2900" dirty="0"/>
              <a:t>    	}}); </a:t>
            </a:r>
          </a:p>
          <a:p>
            <a:pPr marL="457200" lvl="1" indent="0">
              <a:spcBef>
                <a:spcPts val="0"/>
              </a:spcBef>
              <a:buNone/>
            </a:pPr>
            <a:r>
              <a:rPr lang="en-US" sz="2900" dirty="0"/>
              <a:t>});</a:t>
            </a:r>
          </a:p>
          <a:p>
            <a:pPr marL="0" indent="0">
              <a:spcBef>
                <a:spcPts val="0"/>
              </a:spcBef>
              <a:buNone/>
            </a:pPr>
            <a:r>
              <a:rPr lang="en-US" sz="2900" dirty="0"/>
              <a:t>&lt;/script&gt;</a:t>
            </a:r>
          </a:p>
          <a:p>
            <a:pPr marL="0" indent="0">
              <a:buNone/>
            </a:pPr>
            <a:endParaRPr lang="en-US" dirty="0"/>
          </a:p>
          <a:p>
            <a:pPr marL="0" indent="0">
              <a:buNone/>
            </a:pPr>
            <a:r>
              <a:rPr lang="en-US" dirty="0"/>
              <a:t>	</a:t>
            </a:r>
          </a:p>
          <a:p>
            <a:pPr marL="0" indent="0">
              <a:buNone/>
            </a:pPr>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824200" y="5058000"/>
              <a:ext cx="2905200" cy="100800"/>
            </p14:xfrm>
          </p:contentPart>
        </mc:Choice>
        <mc:Fallback xmlns="">
          <p:pic>
            <p:nvPicPr>
              <p:cNvPr id="4" name="Ink 3"/>
              <p:cNvPicPr/>
              <p:nvPr/>
            </p:nvPicPr>
            <p:blipFill>
              <a:blip r:embed="rId4"/>
              <a:stretch>
                <a:fillRect/>
              </a:stretch>
            </p:blipFill>
            <p:spPr>
              <a:xfrm>
                <a:off x="2808360" y="4994640"/>
                <a:ext cx="2936880" cy="227880"/>
              </a:xfrm>
              <a:prstGeom prst="rect">
                <a:avLst/>
              </a:prstGeom>
            </p:spPr>
          </p:pic>
        </mc:Fallback>
      </mc:AlternateContent>
    </p:spTree>
    <p:extLst>
      <p:ext uri="{BB962C8B-B14F-4D97-AF65-F5344CB8AC3E}">
        <p14:creationId xmlns:p14="http://schemas.microsoft.com/office/powerpoint/2010/main" val="37849393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br>
              <a:rPr lang="en-US" dirty="0"/>
            </a:br>
            <a:r>
              <a:rPr lang="en-US" dirty="0"/>
              <a:t>	(query_nests_ajax.html)</a:t>
            </a:r>
          </a:p>
        </p:txBody>
      </p:sp>
      <p:sp>
        <p:nvSpPr>
          <p:cNvPr id="3" name="Content Placeholder 2"/>
          <p:cNvSpPr>
            <a:spLocks noGrp="1"/>
          </p:cNvSpPr>
          <p:nvPr>
            <p:ph idx="1"/>
          </p:nvPr>
        </p:nvSpPr>
        <p:spPr>
          <a:xfrm>
            <a:off x="1451579" y="1949569"/>
            <a:ext cx="10228587" cy="4589253"/>
          </a:xfrm>
        </p:spPr>
        <p:txBody>
          <a:bodyPr>
            <a:normAutofit fontScale="55000" lnSpcReduction="20000"/>
          </a:bodyPr>
          <a:lstStyle/>
          <a:p>
            <a:pPr marL="0" indent="0">
              <a:spcBef>
                <a:spcPts val="0"/>
              </a:spcBef>
              <a:buNone/>
            </a:pPr>
            <a:r>
              <a:rPr lang="en-US" sz="2900" dirty="0"/>
              <a:t> &lt;input type="date" id="</a:t>
            </a:r>
            <a:r>
              <a:rPr lang="en-US" sz="2900" dirty="0" err="1"/>
              <a:t>lastsurvey</a:t>
            </a:r>
            <a:r>
              <a:rPr lang="en-US" sz="2900" dirty="0"/>
              <a:t>" value="2015-01-01"&gt;&lt;</a:t>
            </a:r>
            <a:r>
              <a:rPr lang="en-US" sz="2900" dirty="0" err="1"/>
              <a:t>br</a:t>
            </a:r>
            <a:r>
              <a:rPr lang="en-US" sz="2900" dirty="0"/>
              <a:t>&gt;</a:t>
            </a:r>
          </a:p>
          <a:p>
            <a:pPr marL="0" indent="0">
              <a:spcBef>
                <a:spcPts val="0"/>
              </a:spcBef>
              <a:buNone/>
            </a:pPr>
            <a:r>
              <a:rPr lang="en-US" sz="2900" dirty="0"/>
              <a:t> &lt;select id="</a:t>
            </a:r>
            <a:r>
              <a:rPr lang="en-US" sz="2900" dirty="0" err="1"/>
              <a:t>recentstatus</a:t>
            </a:r>
            <a:r>
              <a:rPr lang="en-US" sz="2900" dirty="0"/>
              <a:t>"&gt;</a:t>
            </a:r>
          </a:p>
          <a:p>
            <a:pPr marL="0" indent="0">
              <a:spcBef>
                <a:spcPts val="0"/>
              </a:spcBef>
              <a:buNone/>
            </a:pPr>
            <a:r>
              <a:rPr lang="en-US" sz="2900" dirty="0"/>
              <a:t>        &lt;option value='ACTIVE NEST'&gt;Active Nest&lt;/option&gt;</a:t>
            </a:r>
          </a:p>
          <a:p>
            <a:pPr marL="0" indent="0">
              <a:spcBef>
                <a:spcPts val="0"/>
              </a:spcBef>
              <a:buNone/>
            </a:pPr>
            <a:r>
              <a:rPr lang="en-US" sz="2900" dirty="0"/>
              <a:t>        &lt;option value='INACTIVE NEST'&gt;Inactive Nest&lt;/option&gt;</a:t>
            </a:r>
          </a:p>
          <a:p>
            <a:pPr marL="0" indent="0">
              <a:spcBef>
                <a:spcPts val="0"/>
              </a:spcBef>
              <a:buNone/>
            </a:pPr>
            <a:r>
              <a:rPr lang="en-US" sz="2900" dirty="0"/>
              <a:t>        &lt;option value='FLEDGED NEST'&gt;Fledged Nest&lt;/option&gt;</a:t>
            </a:r>
          </a:p>
          <a:p>
            <a:pPr marL="0" indent="0">
              <a:spcBef>
                <a:spcPts val="0"/>
              </a:spcBef>
              <a:buNone/>
            </a:pPr>
            <a:r>
              <a:rPr lang="en-US" sz="2900" dirty="0"/>
              <a:t>&lt;/select&gt;&lt;</a:t>
            </a:r>
            <a:r>
              <a:rPr lang="en-US" sz="2900" dirty="0" err="1"/>
              <a:t>br</a:t>
            </a:r>
            <a:r>
              <a:rPr lang="en-US" sz="2900" dirty="0"/>
              <a:t>&gt;</a:t>
            </a:r>
          </a:p>
          <a:p>
            <a:pPr marL="0" indent="0">
              <a:spcBef>
                <a:spcPts val="0"/>
              </a:spcBef>
              <a:buNone/>
            </a:pPr>
            <a:r>
              <a:rPr lang="en-US" sz="2900" dirty="0"/>
              <a:t>&lt;button id=“</a:t>
            </a:r>
            <a:r>
              <a:rPr lang="en-US" sz="2900" dirty="0" err="1"/>
              <a:t>filterSubmit</a:t>
            </a:r>
            <a:r>
              <a:rPr lang="en-US" sz="2900" dirty="0"/>
              <a:t>" &gt;Submit&lt;/button&gt;</a:t>
            </a:r>
          </a:p>
          <a:p>
            <a:pPr marL="0" indent="0">
              <a:spcBef>
                <a:spcPts val="0"/>
              </a:spcBef>
              <a:buNone/>
            </a:pPr>
            <a:r>
              <a:rPr lang="en-US" sz="2900" dirty="0"/>
              <a:t>&lt;</a:t>
            </a:r>
            <a:r>
              <a:rPr lang="en-US" sz="2900" dirty="0" err="1"/>
              <a:t>hr</a:t>
            </a:r>
            <a:r>
              <a:rPr lang="en-US" sz="2900" dirty="0"/>
              <a:t>&gt;&lt;div id=“</a:t>
            </a:r>
            <a:r>
              <a:rPr lang="en-US" sz="2900" dirty="0" err="1"/>
              <a:t>resultTable</a:t>
            </a:r>
            <a:r>
              <a:rPr lang="en-US" sz="2900" dirty="0"/>
              <a:t>&gt;&lt;/div&gt;</a:t>
            </a:r>
          </a:p>
          <a:p>
            <a:pPr marL="0" indent="0">
              <a:spcBef>
                <a:spcPts val="0"/>
              </a:spcBef>
              <a:buNone/>
            </a:pPr>
            <a:r>
              <a:rPr lang="en-US" sz="2900" dirty="0"/>
              <a:t>&lt;script&gt;</a:t>
            </a:r>
          </a:p>
          <a:p>
            <a:pPr marL="457200" lvl="1" indent="0">
              <a:spcBef>
                <a:spcPts val="0"/>
              </a:spcBef>
              <a:buNone/>
            </a:pPr>
            <a:r>
              <a:rPr lang="en-US" sz="2900" dirty="0"/>
              <a:t>$(“#</a:t>
            </a:r>
            <a:r>
              <a:rPr lang="en-US" sz="2900" dirty="0" err="1"/>
              <a:t>filterSubmit</a:t>
            </a:r>
            <a:r>
              <a:rPr lang="en-US" sz="2900" dirty="0"/>
              <a:t>”).click(function(){</a:t>
            </a:r>
          </a:p>
          <a:p>
            <a:pPr marL="914400" lvl="2" indent="0">
              <a:spcBef>
                <a:spcPts val="0"/>
              </a:spcBef>
              <a:buNone/>
            </a:pPr>
            <a:r>
              <a:rPr lang="en-US" sz="2900" dirty="0"/>
              <a:t>$.ajax({url:’query_nests_ajax.php’, type :‘POST’, data:{</a:t>
            </a:r>
            <a:r>
              <a:rPr lang="en-US" sz="2900" dirty="0" err="1"/>
              <a:t>lastsurvey</a:t>
            </a:r>
            <a:r>
              <a:rPr lang="en-US" sz="2900" dirty="0"/>
              <a:t>: $(“#</a:t>
            </a:r>
            <a:r>
              <a:rPr lang="en-US" sz="2900" dirty="0" err="1"/>
              <a:t>lastsurvey</a:t>
            </a:r>
            <a:r>
              <a:rPr lang="en-US" sz="2900" dirty="0"/>
              <a:t>).</a:t>
            </a:r>
            <a:r>
              <a:rPr lang="en-US" sz="2900" dirty="0" err="1"/>
              <a:t>val</a:t>
            </a:r>
            <a:r>
              <a:rPr lang="en-US" sz="2900" dirty="0"/>
              <a:t>(), </a:t>
            </a:r>
            <a:r>
              <a:rPr lang="en-US" sz="2900" dirty="0" err="1"/>
              <a:t>recentstatus</a:t>
            </a:r>
            <a:r>
              <a:rPr lang="en-US" sz="2900" dirty="0"/>
              <a:t>:$(“#</a:t>
            </a:r>
            <a:r>
              <a:rPr lang="en-US" sz="2900" dirty="0" err="1"/>
              <a:t>recentstatus</a:t>
            </a:r>
            <a:r>
              <a:rPr lang="en-US" sz="2900" dirty="0"/>
              <a:t>).</a:t>
            </a:r>
            <a:r>
              <a:rPr lang="en-US" sz="2900" dirty="0" err="1"/>
              <a:t>val</a:t>
            </a:r>
            <a:r>
              <a:rPr lang="en-US" sz="2900" dirty="0"/>
              <a:t>()}, success: function(response){</a:t>
            </a:r>
          </a:p>
          <a:p>
            <a:pPr marL="457200" lvl="1" indent="0">
              <a:spcBef>
                <a:spcPts val="0"/>
              </a:spcBef>
              <a:buNone/>
            </a:pPr>
            <a:r>
              <a:rPr lang="en-US" sz="2900" dirty="0"/>
              <a:t>    	      </a:t>
            </a:r>
            <a:r>
              <a:rPr lang="en-US" sz="2900" dirty="0">
                <a:solidFill>
                  <a:srgbClr val="FF0000"/>
                </a:solidFill>
              </a:rPr>
              <a:t>$(“#</a:t>
            </a:r>
            <a:r>
              <a:rPr lang="en-US" sz="2900" dirty="0" err="1">
                <a:solidFill>
                  <a:srgbClr val="FF0000"/>
                </a:solidFill>
              </a:rPr>
              <a:t>resultTable</a:t>
            </a:r>
            <a:r>
              <a:rPr lang="en-US" sz="2900" dirty="0">
                <a:solidFill>
                  <a:srgbClr val="FF0000"/>
                </a:solidFill>
              </a:rPr>
              <a:t>”).html(response);</a:t>
            </a:r>
          </a:p>
          <a:p>
            <a:pPr marL="0" indent="0">
              <a:spcBef>
                <a:spcPts val="0"/>
              </a:spcBef>
              <a:buNone/>
            </a:pPr>
            <a:r>
              <a:rPr lang="en-US" sz="2900" dirty="0"/>
              <a:t>    	}}); </a:t>
            </a:r>
          </a:p>
          <a:p>
            <a:pPr marL="457200" lvl="1" indent="0">
              <a:spcBef>
                <a:spcPts val="0"/>
              </a:spcBef>
              <a:buNone/>
            </a:pPr>
            <a:r>
              <a:rPr lang="en-US" sz="2900" dirty="0"/>
              <a:t>});</a:t>
            </a:r>
          </a:p>
          <a:p>
            <a:pPr marL="0" indent="0">
              <a:spcBef>
                <a:spcPts val="0"/>
              </a:spcBef>
              <a:buNone/>
            </a:pPr>
            <a:r>
              <a:rPr lang="en-US" sz="2900" dirty="0"/>
              <a:t>&lt;/script&gt;</a:t>
            </a:r>
          </a:p>
          <a:p>
            <a:pPr marL="0" indent="0">
              <a:buNone/>
            </a:pPr>
            <a:endParaRPr lang="en-US" dirty="0"/>
          </a:p>
          <a:p>
            <a:pPr marL="0" indent="0">
              <a:buNone/>
            </a:pP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056545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a:t>
            </a:r>
            <a:r>
              <a:rPr lang="en-US" dirty="0" err="1"/>
              <a:t>php</a:t>
            </a:r>
            <a:r>
              <a:rPr lang="en-US" dirty="0"/>
              <a:t> (</a:t>
            </a:r>
            <a:r>
              <a:rPr lang="en-US" dirty="0" err="1"/>
              <a:t>QUERY_nestS_ajax.php</a:t>
            </a:r>
            <a:r>
              <a:rPr lang="en-US" dirty="0"/>
              <a:t>)</a:t>
            </a:r>
          </a:p>
        </p:txBody>
      </p:sp>
      <p:sp>
        <p:nvSpPr>
          <p:cNvPr id="3" name="Content Placeholder 2"/>
          <p:cNvSpPr>
            <a:spLocks noGrp="1"/>
          </p:cNvSpPr>
          <p:nvPr>
            <p:ph idx="1"/>
          </p:nvPr>
        </p:nvSpPr>
        <p:spPr>
          <a:xfrm>
            <a:off x="1451579" y="1949569"/>
            <a:ext cx="10228587" cy="4209691"/>
          </a:xfrm>
        </p:spPr>
        <p:txBody>
          <a:bodyPr>
            <a:normAutofit fontScale="55000" lnSpcReduction="20000"/>
          </a:bodyPr>
          <a:lstStyle/>
          <a:p>
            <a:pPr marL="0" indent="0">
              <a:buNone/>
            </a:pPr>
            <a:r>
              <a:rPr lang="en-US" sz="2600" dirty="0"/>
              <a:t>&lt;?</a:t>
            </a:r>
            <a:r>
              <a:rPr lang="en-US" sz="2600" dirty="0" err="1"/>
              <a:t>php</a:t>
            </a:r>
            <a:endParaRPr lang="en-US" sz="2600" dirty="0"/>
          </a:p>
          <a:p>
            <a:pPr marL="0" indent="0">
              <a:spcBef>
                <a:spcPts val="0"/>
              </a:spcBef>
              <a:buNone/>
            </a:pPr>
            <a:r>
              <a:rPr lang="en-US" sz="2600" dirty="0"/>
              <a:t>	$ls = $_POST[‘</a:t>
            </a:r>
            <a:r>
              <a:rPr lang="en-US" sz="2600" dirty="0" err="1"/>
              <a:t>lastsurvey</a:t>
            </a:r>
            <a:r>
              <a:rPr lang="en-US" sz="2600" dirty="0"/>
              <a:t>’];</a:t>
            </a:r>
          </a:p>
          <a:p>
            <a:pPr marL="0" indent="0">
              <a:spcBef>
                <a:spcPts val="0"/>
              </a:spcBef>
              <a:buNone/>
            </a:pPr>
            <a:r>
              <a:rPr lang="en-US" sz="2600" dirty="0"/>
              <a:t>	$</a:t>
            </a:r>
            <a:r>
              <a:rPr lang="en-US" sz="2600" dirty="0" err="1"/>
              <a:t>rs</a:t>
            </a:r>
            <a:r>
              <a:rPr lang="en-US" sz="2600" dirty="0"/>
              <a:t> = $_POST[‘</a:t>
            </a:r>
            <a:r>
              <a:rPr lang="en-US" sz="2600" dirty="0" err="1"/>
              <a:t>recentstatus</a:t>
            </a:r>
            <a:r>
              <a:rPr lang="en-US" sz="2600" dirty="0"/>
              <a:t>’];</a:t>
            </a:r>
          </a:p>
          <a:p>
            <a:pPr marL="0" indent="0">
              <a:spcBef>
                <a:spcPts val="0"/>
              </a:spcBef>
              <a:buNone/>
            </a:pPr>
            <a:r>
              <a:rPr lang="en-US" sz="2600" dirty="0"/>
              <a:t>	$</a:t>
            </a:r>
            <a:r>
              <a:rPr lang="en-US" sz="2600" dirty="0" err="1"/>
              <a:t>db</a:t>
            </a:r>
            <a:r>
              <a:rPr lang="en-US" sz="2600" dirty="0"/>
              <a:t> = new PDO(</a:t>
            </a:r>
            <a:r>
              <a:rPr lang="en-US" sz="2600" dirty="0" err="1"/>
              <a:t>pgsql:host</a:t>
            </a:r>
            <a:r>
              <a:rPr lang="en-US" sz="2600" dirty="0"/>
              <a:t>=</a:t>
            </a:r>
            <a:r>
              <a:rPr lang="en-US" sz="2600" dirty="0" err="1"/>
              <a:t>localhost;port</a:t>
            </a:r>
            <a:r>
              <a:rPr lang="en-US" sz="2600" dirty="0"/>
              <a:t>=5432;dbname=</a:t>
            </a:r>
            <a:r>
              <a:rPr lang="en-US" sz="2600" dirty="0" err="1"/>
              <a:t>gis_test;user</a:t>
            </a:r>
            <a:r>
              <a:rPr lang="en-US" sz="2600" dirty="0"/>
              <a:t>=</a:t>
            </a:r>
            <a:r>
              <a:rPr lang="en-US" sz="2600" dirty="0" err="1"/>
              <a:t>joe;password</a:t>
            </a:r>
            <a:r>
              <a:rPr lang="en-US" sz="2600" dirty="0"/>
              <a:t>=12345");</a:t>
            </a:r>
          </a:p>
          <a:p>
            <a:pPr marL="457200" lvl="1" indent="0">
              <a:spcBef>
                <a:spcPts val="0"/>
              </a:spcBef>
              <a:buNone/>
            </a:pPr>
            <a:r>
              <a:rPr lang="en-US" sz="2600" dirty="0"/>
              <a:t>	$</a:t>
            </a:r>
            <a:r>
              <a:rPr lang="en-US" sz="2600" dirty="0" err="1"/>
              <a:t>sql</a:t>
            </a:r>
            <a:r>
              <a:rPr lang="en-US" sz="2600" dirty="0"/>
              <a:t> = $</a:t>
            </a:r>
            <a:r>
              <a:rPr lang="en-US" sz="2600" dirty="0" err="1"/>
              <a:t>db</a:t>
            </a:r>
            <a:r>
              <a:rPr lang="en-US" sz="2600" dirty="0"/>
              <a:t>-&gt;prepare(“SELECT </a:t>
            </a:r>
            <a:r>
              <a:rPr lang="en-US" sz="2600" dirty="0" err="1"/>
              <a:t>nest_id</a:t>
            </a:r>
            <a:r>
              <a:rPr lang="en-US" sz="2600" dirty="0"/>
              <a:t>, </a:t>
            </a:r>
            <a:r>
              <a:rPr lang="en-US" sz="2600" dirty="0" err="1"/>
              <a:t>createdate</a:t>
            </a:r>
            <a:r>
              <a:rPr lang="en-US" sz="2600" dirty="0"/>
              <a:t>, </a:t>
            </a:r>
            <a:r>
              <a:rPr lang="en-US" sz="2600" dirty="0" err="1"/>
              <a:t>lastsurvey</a:t>
            </a:r>
            <a:r>
              <a:rPr lang="en-US" sz="2600" dirty="0"/>
              <a:t>, </a:t>
            </a:r>
            <a:r>
              <a:rPr lang="en-US" sz="2600" dirty="0" err="1"/>
              <a:t>recentstatus</a:t>
            </a:r>
            <a:r>
              <a:rPr lang="en-US" sz="2600" dirty="0"/>
              <a:t>, </a:t>
            </a:r>
            <a:r>
              <a:rPr lang="en-US" sz="2600" dirty="0" err="1"/>
              <a:t>recentspecies</a:t>
            </a:r>
            <a:r>
              <a:rPr lang="en-US" sz="2600" dirty="0"/>
              <a:t>, 			      </a:t>
            </a:r>
            <a:r>
              <a:rPr lang="en-US" sz="2600" dirty="0" err="1"/>
              <a:t>ST_AsGeoJSON</a:t>
            </a:r>
            <a:r>
              <a:rPr lang="en-US" sz="2600" dirty="0"/>
              <a:t>(</a:t>
            </a:r>
            <a:r>
              <a:rPr lang="en-US" sz="2600" dirty="0" err="1"/>
              <a:t>ST_Transform</a:t>
            </a:r>
            <a:r>
              <a:rPr lang="en-US" sz="2600" dirty="0"/>
              <a:t>(</a:t>
            </a:r>
            <a:r>
              <a:rPr lang="en-US" sz="2600" dirty="0" err="1"/>
              <a:t>geom</a:t>
            </a:r>
            <a:r>
              <a:rPr lang="en-US" sz="2600" dirty="0"/>
              <a:t>, 4326),5) as </a:t>
            </a:r>
            <a:r>
              <a:rPr lang="en-US" sz="2600" dirty="0" err="1"/>
              <a:t>geom</a:t>
            </a:r>
            <a:r>
              <a:rPr lang="en-US" sz="2600" dirty="0"/>
              <a:t> FROM </a:t>
            </a:r>
            <a:r>
              <a:rPr lang="en-US" sz="2600" dirty="0" err="1"/>
              <a:t>wildlife_raptor_nests</a:t>
            </a:r>
            <a:r>
              <a:rPr lang="en-US" sz="2600" dirty="0"/>
              <a:t> WHERE </a:t>
            </a:r>
            <a:r>
              <a:rPr lang="en-US" sz="2600" dirty="0" err="1"/>
              <a:t>lastsurvey</a:t>
            </a:r>
            <a:r>
              <a:rPr lang="en-US" sz="2600" dirty="0"/>
              <a:t>&gt; :ls AND 	      </a:t>
            </a:r>
            <a:r>
              <a:rPr lang="en-US" sz="2600" dirty="0" err="1"/>
              <a:t>recentstatus</a:t>
            </a:r>
            <a:r>
              <a:rPr lang="en-US" sz="2600" dirty="0"/>
              <a:t> = :</a:t>
            </a:r>
            <a:r>
              <a:rPr lang="en-US" sz="2600" dirty="0" err="1"/>
              <a:t>rs</a:t>
            </a:r>
            <a:r>
              <a:rPr lang="en-US" sz="2600" dirty="0"/>
              <a:t>"”;</a:t>
            </a:r>
          </a:p>
          <a:p>
            <a:pPr marL="457200" lvl="1" indent="0">
              <a:spcBef>
                <a:spcPts val="0"/>
              </a:spcBef>
              <a:buNone/>
            </a:pPr>
            <a:r>
              <a:rPr lang="en-US" sz="2600" dirty="0"/>
              <a:t>	$</a:t>
            </a:r>
            <a:r>
              <a:rPr lang="en-US" sz="2600" dirty="0" err="1"/>
              <a:t>sql</a:t>
            </a:r>
            <a:r>
              <a:rPr lang="en-US" sz="2600" dirty="0"/>
              <a:t>-&gt;execute([“ls”=&gt;$ls, “</a:t>
            </a:r>
            <a:r>
              <a:rPr lang="en-US" sz="2600" dirty="0" err="1"/>
              <a:t>rs</a:t>
            </a:r>
            <a:r>
              <a:rPr lang="en-US" sz="2600" dirty="0"/>
              <a:t>”=&gt;$</a:t>
            </a:r>
            <a:r>
              <a:rPr lang="en-US" sz="2600" dirty="0" err="1"/>
              <a:t>rs</a:t>
            </a:r>
            <a:r>
              <a:rPr lang="en-US" sz="2600" dirty="0"/>
              <a:t>]);</a:t>
            </a:r>
          </a:p>
          <a:p>
            <a:pPr marL="457200" lvl="1" indent="0">
              <a:spcBef>
                <a:spcPts val="0"/>
              </a:spcBef>
              <a:buNone/>
            </a:pPr>
            <a:r>
              <a:rPr lang="en-US" sz="2600" dirty="0"/>
              <a:t>	</a:t>
            </a:r>
            <a:r>
              <a:rPr lang="en-US" sz="2600" dirty="0">
                <a:solidFill>
                  <a:srgbClr val="FF0000"/>
                </a:solidFill>
              </a:rPr>
              <a:t>echo “&lt;table&gt;”;</a:t>
            </a:r>
          </a:p>
          <a:p>
            <a:pPr marL="457200" lvl="1" indent="0">
              <a:spcBef>
                <a:spcPts val="0"/>
              </a:spcBef>
              <a:buNone/>
            </a:pPr>
            <a:r>
              <a:rPr lang="en-US" sz="2600" dirty="0"/>
              <a:t>	while ($row = $</a:t>
            </a:r>
            <a:r>
              <a:rPr lang="en-US" sz="2600" dirty="0" err="1"/>
              <a:t>sql</a:t>
            </a:r>
            <a:r>
              <a:rPr lang="en-US" sz="2600" dirty="0"/>
              <a:t>-&gt;fetch(PDO::FETCH_ASSOC)) {</a:t>
            </a:r>
          </a:p>
          <a:p>
            <a:pPr marL="457200" lvl="1" indent="0">
              <a:spcBef>
                <a:spcPts val="0"/>
              </a:spcBef>
              <a:buNone/>
            </a:pPr>
            <a:r>
              <a:rPr lang="en-US" sz="2600" dirty="0"/>
              <a:t>	        </a:t>
            </a:r>
            <a:r>
              <a:rPr lang="en-US" sz="2600" dirty="0">
                <a:solidFill>
                  <a:srgbClr val="FF0000"/>
                </a:solidFill>
              </a:rPr>
              <a:t>echo “&lt;</a:t>
            </a:r>
            <a:r>
              <a:rPr lang="en-US" sz="2600" dirty="0" err="1">
                <a:solidFill>
                  <a:srgbClr val="FF0000"/>
                </a:solidFill>
              </a:rPr>
              <a:t>tr</a:t>
            </a:r>
            <a:r>
              <a:rPr lang="en-US" sz="2600" dirty="0">
                <a:solidFill>
                  <a:srgbClr val="FF0000"/>
                </a:solidFill>
              </a:rPr>
              <a:t>&gt;”;</a:t>
            </a:r>
          </a:p>
          <a:p>
            <a:pPr marL="914400" lvl="2" indent="0">
              <a:spcBef>
                <a:spcPts val="0"/>
              </a:spcBef>
              <a:buNone/>
            </a:pPr>
            <a:r>
              <a:rPr lang="en-US" sz="2600" dirty="0"/>
              <a:t>        </a:t>
            </a:r>
            <a:r>
              <a:rPr lang="en-US" sz="2600" dirty="0" err="1"/>
              <a:t>foreach</a:t>
            </a:r>
            <a:r>
              <a:rPr lang="en-US" sz="2600" dirty="0"/>
              <a:t> ($row as $field=&gt;$value) {</a:t>
            </a:r>
          </a:p>
          <a:p>
            <a:pPr marL="914400" lvl="2" indent="0">
              <a:spcBef>
                <a:spcPts val="0"/>
              </a:spcBef>
              <a:buNone/>
            </a:pPr>
            <a:r>
              <a:rPr lang="en-US" sz="2600" dirty="0"/>
              <a:t>                </a:t>
            </a:r>
            <a:r>
              <a:rPr lang="en-US" sz="2600" dirty="0">
                <a:solidFill>
                  <a:srgbClr val="FF0000"/>
                </a:solidFill>
              </a:rPr>
              <a:t>echo “&lt;td&gt;{$value}&lt;/td&gt;”;</a:t>
            </a:r>
          </a:p>
          <a:p>
            <a:pPr marL="914400" lvl="2" indent="0">
              <a:spcBef>
                <a:spcPts val="0"/>
              </a:spcBef>
              <a:buNone/>
            </a:pPr>
            <a:r>
              <a:rPr lang="en-US" sz="2600" dirty="0"/>
              <a:t>        }</a:t>
            </a:r>
          </a:p>
          <a:p>
            <a:pPr marL="914400" lvl="2" indent="0">
              <a:spcBef>
                <a:spcPts val="0"/>
              </a:spcBef>
              <a:buNone/>
            </a:pPr>
            <a:r>
              <a:rPr lang="en-US" sz="2600" dirty="0"/>
              <a:t>        </a:t>
            </a:r>
            <a:r>
              <a:rPr lang="en-US" sz="2600" dirty="0">
                <a:solidFill>
                  <a:srgbClr val="FF0000"/>
                </a:solidFill>
              </a:rPr>
              <a:t>echo “&lt;/</a:t>
            </a:r>
            <a:r>
              <a:rPr lang="en-US" sz="2600" dirty="0" err="1">
                <a:solidFill>
                  <a:srgbClr val="FF0000"/>
                </a:solidFill>
              </a:rPr>
              <a:t>tr</a:t>
            </a:r>
            <a:r>
              <a:rPr lang="en-US" sz="2600" dirty="0">
                <a:solidFill>
                  <a:srgbClr val="FF0000"/>
                </a:solidFill>
              </a:rPr>
              <a:t>&gt;”;</a:t>
            </a:r>
          </a:p>
          <a:p>
            <a:pPr marL="457200" lvl="1" indent="0">
              <a:spcBef>
                <a:spcPts val="0"/>
              </a:spcBef>
              <a:buNone/>
            </a:pPr>
            <a:r>
              <a:rPr lang="en-US" sz="2600" dirty="0"/>
              <a:t>           }</a:t>
            </a:r>
          </a:p>
          <a:p>
            <a:pPr marL="457200" lvl="1" indent="0">
              <a:spcBef>
                <a:spcPts val="0"/>
              </a:spcBef>
              <a:buNone/>
            </a:pPr>
            <a:r>
              <a:rPr lang="en-US" sz="2600" dirty="0"/>
              <a:t>	 </a:t>
            </a:r>
            <a:r>
              <a:rPr lang="en-US" sz="2600" dirty="0">
                <a:solidFill>
                  <a:srgbClr val="FF0000"/>
                </a:solidFill>
              </a:rPr>
              <a:t>echo “&lt;/table&gt;”;</a:t>
            </a:r>
          </a:p>
          <a:p>
            <a:pPr marL="0" indent="0">
              <a:spcBef>
                <a:spcPts val="0"/>
              </a:spcBef>
              <a:buNone/>
            </a:pPr>
            <a:r>
              <a:rPr lang="en-US" sz="2600" dirty="0"/>
              <a:t>?&gt;</a:t>
            </a:r>
          </a:p>
          <a:p>
            <a:pPr marL="0" indent="0">
              <a:buNone/>
            </a:pPr>
            <a:endParaRPr lang="en-US" dirty="0"/>
          </a:p>
          <a:p>
            <a:pPr marL="0" indent="0">
              <a:buNone/>
            </a:pPr>
            <a:endParaRPr lang="en-US" dirty="0"/>
          </a:p>
          <a:p>
            <a:endParaRPr lang="en-US" dirty="0"/>
          </a:p>
          <a:p>
            <a:endParaRPr lang="en-US" dirty="0"/>
          </a:p>
        </p:txBody>
      </p:sp>
      <p:sp>
        <p:nvSpPr>
          <p:cNvPr id="4" name="TextBox 3"/>
          <p:cNvSpPr txBox="1"/>
          <p:nvPr/>
        </p:nvSpPr>
        <p:spPr>
          <a:xfrm>
            <a:off x="2334062" y="3636230"/>
            <a:ext cx="3161211" cy="491581"/>
          </a:xfrm>
          <a:prstGeom prst="rect">
            <a:avLst/>
          </a:prstGeom>
          <a:noFill/>
        </p:spPr>
        <p:txBody>
          <a:bodyPr wrap="square" rtlCol="0">
            <a:spAutoFit/>
          </a:bodyPr>
          <a:lstStyle/>
          <a:p>
            <a:r>
              <a:rPr lang="en-US" dirty="0">
                <a:solidFill>
                  <a:srgbClr val="FF0000"/>
                </a:solidFill>
              </a:rPr>
              <a:t>$features=[];</a:t>
            </a:r>
          </a:p>
        </p:txBody>
      </p:sp>
      <p:sp>
        <p:nvSpPr>
          <p:cNvPr id="5" name="TextBox 4"/>
          <p:cNvSpPr txBox="1"/>
          <p:nvPr/>
        </p:nvSpPr>
        <p:spPr>
          <a:xfrm>
            <a:off x="2730137" y="4416246"/>
            <a:ext cx="3161211" cy="369332"/>
          </a:xfrm>
          <a:prstGeom prst="rect">
            <a:avLst/>
          </a:prstGeom>
          <a:noFill/>
        </p:spPr>
        <p:txBody>
          <a:bodyPr wrap="square" rtlCol="0">
            <a:spAutoFit/>
          </a:bodyPr>
          <a:lstStyle/>
          <a:p>
            <a:r>
              <a:rPr lang="en-US" dirty="0" err="1">
                <a:solidFill>
                  <a:srgbClr val="FF0000"/>
                </a:solidFill>
              </a:rPr>
              <a:t>array_push</a:t>
            </a:r>
            <a:r>
              <a:rPr lang="en-US" dirty="0">
                <a:solidFill>
                  <a:srgbClr val="FF0000"/>
                </a:solidFill>
              </a:rPr>
              <a:t>($features, $row);</a:t>
            </a:r>
          </a:p>
        </p:txBody>
      </p:sp>
      <p:sp>
        <p:nvSpPr>
          <p:cNvPr id="6" name="TextBox 5"/>
          <p:cNvSpPr txBox="1"/>
          <p:nvPr/>
        </p:nvSpPr>
        <p:spPr>
          <a:xfrm>
            <a:off x="2455818" y="5319803"/>
            <a:ext cx="3435530" cy="369332"/>
          </a:xfrm>
          <a:prstGeom prst="rect">
            <a:avLst/>
          </a:prstGeom>
          <a:noFill/>
        </p:spPr>
        <p:txBody>
          <a:bodyPr wrap="square" rtlCol="0">
            <a:spAutoFit/>
          </a:bodyPr>
          <a:lstStyle/>
          <a:p>
            <a:r>
              <a:rPr lang="en-US" dirty="0">
                <a:solidFill>
                  <a:srgbClr val="FF0000"/>
                </a:solidFill>
              </a:rPr>
              <a:t>echo </a:t>
            </a:r>
            <a:r>
              <a:rPr lang="en-US" dirty="0" err="1">
                <a:solidFill>
                  <a:srgbClr val="FF0000"/>
                </a:solidFill>
              </a:rPr>
              <a:t>json_encode</a:t>
            </a:r>
            <a:r>
              <a:rPr lang="en-US" dirty="0">
                <a:solidFill>
                  <a:srgbClr val="FF0000"/>
                </a:solidFill>
              </a:rPr>
              <a:t>($features);</a:t>
            </a:r>
          </a:p>
        </p:txBody>
      </p:sp>
      <p:sp>
        <p:nvSpPr>
          <p:cNvPr id="8" name="TextBox 7"/>
          <p:cNvSpPr txBox="1"/>
          <p:nvPr/>
        </p:nvSpPr>
        <p:spPr>
          <a:xfrm>
            <a:off x="2730137" y="4214773"/>
            <a:ext cx="4846320" cy="369332"/>
          </a:xfrm>
          <a:prstGeom prst="rect">
            <a:avLst/>
          </a:prstGeom>
          <a:noFill/>
        </p:spPr>
        <p:txBody>
          <a:bodyPr wrap="square" rtlCol="0">
            <a:spAutoFit/>
          </a:bodyPr>
          <a:lstStyle/>
          <a:p>
            <a:r>
              <a:rPr lang="en-US" dirty="0">
                <a:solidFill>
                  <a:srgbClr val="FF0000"/>
                </a:solidFill>
              </a:rPr>
              <a:t>$row[‘</a:t>
            </a:r>
            <a:r>
              <a:rPr lang="en-US" dirty="0" err="1">
                <a:solidFill>
                  <a:srgbClr val="FF0000"/>
                </a:solidFill>
              </a:rPr>
              <a:t>geom</a:t>
            </a:r>
            <a:r>
              <a:rPr lang="en-US" dirty="0">
                <a:solidFill>
                  <a:srgbClr val="FF0000"/>
                </a:solidFill>
              </a:rPr>
              <a:t>’]=</a:t>
            </a:r>
            <a:r>
              <a:rPr lang="en-US" dirty="0" err="1">
                <a:solidFill>
                  <a:srgbClr val="FF0000"/>
                </a:solidFill>
              </a:rPr>
              <a:t>json_decode</a:t>
            </a:r>
            <a:r>
              <a:rPr lang="en-US" dirty="0">
                <a:solidFill>
                  <a:srgbClr val="FF0000"/>
                </a:solidFill>
              </a:rPr>
              <a:t>($row[‘</a:t>
            </a:r>
            <a:r>
              <a:rPr lang="en-US" dirty="0" err="1">
                <a:solidFill>
                  <a:srgbClr val="FF0000"/>
                </a:solidFill>
              </a:rPr>
              <a:t>geom</a:t>
            </a:r>
            <a:r>
              <a:rPr lang="en-US" dirty="0">
                <a:solidFill>
                  <a:srgbClr val="FF0000"/>
                </a:solidFill>
              </a:rPr>
              <a:t>’]);</a:t>
            </a:r>
          </a:p>
        </p:txBody>
      </p:sp>
    </p:spTree>
    <p:extLst>
      <p:ext uri="{BB962C8B-B14F-4D97-AF65-F5344CB8AC3E}">
        <p14:creationId xmlns:p14="http://schemas.microsoft.com/office/powerpoint/2010/main" val="420268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8" end="8"/>
                                            </p:txEl>
                                          </p:spTgt>
                                        </p:tgtEl>
                                      </p:cBhvr>
                                    </p:animEffect>
                                    <p:set>
                                      <p:cBhvr>
                                        <p:cTn id="7" dur="1" fill="hold">
                                          <p:stCondLst>
                                            <p:cond delay="499"/>
                                          </p:stCondLst>
                                        </p:cTn>
                                        <p:tgtEl>
                                          <p:spTgt spid="3">
                                            <p:txEl>
                                              <p:pRg st="8" end="8"/>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6" end="6"/>
                                            </p:txEl>
                                          </p:spTgt>
                                        </p:tgtEl>
                                      </p:cBhvr>
                                    </p:animEffect>
                                    <p:set>
                                      <p:cBhvr>
                                        <p:cTn id="10" dur="1" fill="hold">
                                          <p:stCondLst>
                                            <p:cond delay="499"/>
                                          </p:stCondLst>
                                        </p:cTn>
                                        <p:tgtEl>
                                          <p:spTgt spid="3">
                                            <p:txEl>
                                              <p:pRg st="6" end="6"/>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10" end="10"/>
                                            </p:txEl>
                                          </p:spTgt>
                                        </p:tgtEl>
                                      </p:cBhvr>
                                    </p:animEffect>
                                    <p:set>
                                      <p:cBhvr>
                                        <p:cTn id="13" dur="1" fill="hold">
                                          <p:stCondLst>
                                            <p:cond delay="499"/>
                                          </p:stCondLst>
                                        </p:cTn>
                                        <p:tgtEl>
                                          <p:spTgt spid="3">
                                            <p:txEl>
                                              <p:pRg st="10" end="10"/>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12" end="12"/>
                                            </p:txEl>
                                          </p:spTgt>
                                        </p:tgtEl>
                                      </p:cBhvr>
                                    </p:animEffect>
                                    <p:set>
                                      <p:cBhvr>
                                        <p:cTn id="16" dur="1" fill="hold">
                                          <p:stCondLst>
                                            <p:cond delay="499"/>
                                          </p:stCondLst>
                                        </p:cTn>
                                        <p:tgtEl>
                                          <p:spTgt spid="3">
                                            <p:txEl>
                                              <p:pRg st="12" end="12"/>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14" end="14"/>
                                            </p:txEl>
                                          </p:spTgt>
                                        </p:tgtEl>
                                      </p:cBhvr>
                                    </p:animEffect>
                                    <p:set>
                                      <p:cBhvr>
                                        <p:cTn id="19" dur="1" fill="hold">
                                          <p:stCondLst>
                                            <p:cond delay="499"/>
                                          </p:stCondLst>
                                        </p:cTn>
                                        <p:tgtEl>
                                          <p:spTgt spid="3">
                                            <p:txEl>
                                              <p:pRg st="14" end="14"/>
                                            </p:txEl>
                                          </p:spTgt>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3">
                                            <p:txEl>
                                              <p:pRg st="9" end="9"/>
                                            </p:txEl>
                                          </p:spTgt>
                                        </p:tgtEl>
                                      </p:cBhvr>
                                    </p:animEffect>
                                    <p:set>
                                      <p:cBhvr>
                                        <p:cTn id="24" dur="1" fill="hold">
                                          <p:stCondLst>
                                            <p:cond delay="499"/>
                                          </p:stCondLst>
                                        </p:cTn>
                                        <p:tgtEl>
                                          <p:spTgt spid="3">
                                            <p:txEl>
                                              <p:pRg st="9" end="9"/>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
                                            <p:txEl>
                                              <p:pRg st="11" end="11"/>
                                            </p:txEl>
                                          </p:spTgt>
                                        </p:tgtEl>
                                      </p:cBhvr>
                                    </p:animEffect>
                                    <p:set>
                                      <p:cBhvr>
                                        <p:cTn id="27" dur="1" fill="hold">
                                          <p:stCondLst>
                                            <p:cond delay="499"/>
                                          </p:stCondLst>
                                        </p:cTn>
                                        <p:tgtEl>
                                          <p:spTgt spid="3">
                                            <p:txEl>
                                              <p:pRg st="11" end="11"/>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RESPONSE</a:t>
            </a:r>
          </a:p>
        </p:txBody>
      </p:sp>
      <p:sp>
        <p:nvSpPr>
          <p:cNvPr id="3" name="Content Placeholder 2"/>
          <p:cNvSpPr>
            <a:spLocks noGrp="1"/>
          </p:cNvSpPr>
          <p:nvPr>
            <p:ph sz="half" idx="1"/>
          </p:nvPr>
        </p:nvSpPr>
        <p:spPr>
          <a:xfrm>
            <a:off x="731520" y="2010878"/>
            <a:ext cx="5799909" cy="4063351"/>
          </a:xfrm>
        </p:spPr>
        <p:txBody>
          <a:bodyPr>
            <a:normAutofit fontScale="92500" lnSpcReduction="20000"/>
          </a:bodyPr>
          <a:lstStyle/>
          <a:p>
            <a:pPr marL="0" indent="0">
              <a:spcBef>
                <a:spcPts val="0"/>
              </a:spcBef>
              <a:buNone/>
            </a:pPr>
            <a:r>
              <a:rPr lang="en-US" dirty="0"/>
              <a:t>[</a:t>
            </a:r>
          </a:p>
          <a:p>
            <a:pPr marL="0" indent="0">
              <a:spcBef>
                <a:spcPts val="0"/>
              </a:spcBef>
              <a:buNone/>
            </a:pPr>
            <a:r>
              <a:rPr lang="en-US" dirty="0"/>
              <a:t>          {</a:t>
            </a:r>
          </a:p>
          <a:p>
            <a:pPr marL="0" indent="0">
              <a:spcBef>
                <a:spcPts val="0"/>
              </a:spcBef>
              <a:buNone/>
            </a:pPr>
            <a:r>
              <a:rPr lang="en-US" dirty="0"/>
              <a:t>                    "nest_id":"RNest_291 ",</a:t>
            </a:r>
          </a:p>
          <a:p>
            <a:pPr marL="0" indent="0">
              <a:spcBef>
                <a:spcPts val="0"/>
              </a:spcBef>
              <a:buNone/>
            </a:pPr>
            <a:r>
              <a:rPr lang="en-US" dirty="0"/>
              <a:t>                    "createdate":"2011-04-06",</a:t>
            </a:r>
          </a:p>
          <a:p>
            <a:pPr marL="0" indent="0">
              <a:spcBef>
                <a:spcPts val="0"/>
              </a:spcBef>
              <a:buNone/>
            </a:pPr>
            <a:r>
              <a:rPr lang="en-US" dirty="0"/>
              <a:t>                    "lastsurvey":"2015-08-10",</a:t>
            </a:r>
          </a:p>
          <a:p>
            <a:pPr marL="0" indent="0">
              <a:spcBef>
                <a:spcPts val="0"/>
              </a:spcBef>
              <a:buNone/>
            </a:pPr>
            <a:r>
              <a:rPr lang="en-US" dirty="0"/>
              <a:t>                    "recentstatus":"FLEDGED NEST ",</a:t>
            </a:r>
          </a:p>
          <a:p>
            <a:pPr marL="0" indent="0">
              <a:spcBef>
                <a:spcPts val="0"/>
              </a:spcBef>
              <a:buNone/>
            </a:pPr>
            <a:r>
              <a:rPr lang="en-US" dirty="0"/>
              <a:t>                    "</a:t>
            </a:r>
            <a:r>
              <a:rPr lang="en-US" dirty="0" err="1"/>
              <a:t>recentspecies</a:t>
            </a:r>
            <a:r>
              <a:rPr lang="en-US" dirty="0"/>
              <a:t>":"</a:t>
            </a:r>
            <a:r>
              <a:rPr lang="en-US" dirty="0" err="1"/>
              <a:t>Swainsons</a:t>
            </a:r>
            <a:r>
              <a:rPr lang="en-US" dirty="0"/>
              <a:t> Hawk ",</a:t>
            </a:r>
          </a:p>
          <a:p>
            <a:pPr marL="0" indent="0">
              <a:spcBef>
                <a:spcPts val="0"/>
              </a:spcBef>
              <a:buNone/>
            </a:pPr>
            <a:r>
              <a:rPr lang="en-US" dirty="0"/>
              <a:t>                    "</a:t>
            </a:r>
            <a:r>
              <a:rPr lang="en-US" dirty="0" err="1"/>
              <a:t>geom</a:t>
            </a:r>
            <a:r>
              <a:rPr lang="en-US" dirty="0"/>
              <a:t>":{</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"coordinates":[-104.91081,40.1328]</a:t>
            </a:r>
          </a:p>
          <a:p>
            <a:pPr marL="0" indent="0">
              <a:spcBef>
                <a:spcPts val="0"/>
              </a:spcBef>
              <a:buNone/>
            </a:pPr>
            <a:r>
              <a:rPr lang="en-US" dirty="0"/>
              <a:t>	      }</a:t>
            </a:r>
          </a:p>
          <a:p>
            <a:pPr marL="0" indent="0">
              <a:spcBef>
                <a:spcPts val="0"/>
              </a:spcBef>
              <a:buNone/>
            </a:pPr>
            <a:r>
              <a:rPr lang="en-US" dirty="0"/>
              <a:t>          },</a:t>
            </a:r>
          </a:p>
          <a:p>
            <a:pPr marL="0" indent="0">
              <a:spcBef>
                <a:spcPts val="0"/>
              </a:spcBef>
              <a:buNone/>
            </a:pPr>
            <a:endParaRPr lang="en-US" dirty="0"/>
          </a:p>
        </p:txBody>
      </p:sp>
      <p:sp>
        <p:nvSpPr>
          <p:cNvPr id="4" name="Content Placeholder 3"/>
          <p:cNvSpPr>
            <a:spLocks noGrp="1"/>
          </p:cNvSpPr>
          <p:nvPr>
            <p:ph sz="half" idx="2"/>
          </p:nvPr>
        </p:nvSpPr>
        <p:spPr>
          <a:xfrm>
            <a:off x="6413770" y="2017342"/>
            <a:ext cx="5408115" cy="4056887"/>
          </a:xfrm>
        </p:spPr>
        <p:txBody>
          <a:bodyPr>
            <a:normAutofit fontScale="92500" lnSpcReduction="20000"/>
          </a:bodyPr>
          <a:lstStyle/>
          <a:p>
            <a:pPr marL="0" indent="0">
              <a:spcBef>
                <a:spcPts val="0"/>
              </a:spcBef>
              <a:buNone/>
            </a:pPr>
            <a:endParaRPr lang="en-US" dirty="0"/>
          </a:p>
          <a:p>
            <a:pPr marL="0" indent="0">
              <a:spcBef>
                <a:spcPts val="0"/>
              </a:spcBef>
              <a:buNone/>
            </a:pPr>
            <a:r>
              <a:rPr lang="en-US" dirty="0"/>
              <a:t>       {</a:t>
            </a:r>
          </a:p>
          <a:p>
            <a:pPr marL="0" indent="0">
              <a:spcBef>
                <a:spcPts val="0"/>
              </a:spcBef>
              <a:buNone/>
            </a:pPr>
            <a:r>
              <a:rPr lang="en-US" dirty="0"/>
              <a:t>	"nest_id":"RNest_294 ",</a:t>
            </a:r>
          </a:p>
          <a:p>
            <a:pPr marL="0" indent="0">
              <a:spcBef>
                <a:spcPts val="0"/>
              </a:spcBef>
              <a:buNone/>
            </a:pPr>
            <a:r>
              <a:rPr lang="en-US" dirty="0"/>
              <a:t>	"createdate":"2011-04-06",</a:t>
            </a:r>
          </a:p>
          <a:p>
            <a:pPr marL="0" indent="0">
              <a:spcBef>
                <a:spcPts val="0"/>
              </a:spcBef>
              <a:buNone/>
            </a:pPr>
            <a:r>
              <a:rPr lang="en-US" dirty="0"/>
              <a:t>	"lastsurvey":"2015-08-24",</a:t>
            </a:r>
          </a:p>
          <a:p>
            <a:pPr marL="0" indent="0">
              <a:spcBef>
                <a:spcPts val="0"/>
              </a:spcBef>
              <a:buNone/>
            </a:pPr>
            <a:r>
              <a:rPr lang="en-US" dirty="0"/>
              <a:t>	"</a:t>
            </a:r>
            <a:r>
              <a:rPr lang="en-US" dirty="0" err="1"/>
              <a:t>recentstatus</a:t>
            </a:r>
            <a:r>
              <a:rPr lang="en-US" dirty="0"/>
              <a:t>":"FLEDGED NEST ",</a:t>
            </a:r>
          </a:p>
          <a:p>
            <a:pPr marL="0" indent="0">
              <a:spcBef>
                <a:spcPts val="0"/>
              </a:spcBef>
              <a:buNone/>
            </a:pPr>
            <a:r>
              <a:rPr lang="en-US" dirty="0"/>
              <a:t>	"</a:t>
            </a:r>
            <a:r>
              <a:rPr lang="en-US" dirty="0" err="1"/>
              <a:t>recentspecies</a:t>
            </a:r>
            <a:r>
              <a:rPr lang="en-US" dirty="0"/>
              <a:t>":"Red-tail Hawk ",</a:t>
            </a:r>
          </a:p>
          <a:p>
            <a:pPr marL="0" indent="0">
              <a:spcBef>
                <a:spcPts val="0"/>
              </a:spcBef>
              <a:buNone/>
            </a:pPr>
            <a:r>
              <a:rPr lang="en-US" dirty="0"/>
              <a:t>	"</a:t>
            </a:r>
            <a:r>
              <a:rPr lang="en-US" dirty="0" err="1"/>
              <a:t>geom</a:t>
            </a:r>
            <a:r>
              <a:rPr lang="en-US" dirty="0"/>
              <a:t>":{</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"coordinates":[-104.80846,40.15926]</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a:t>
            </a:r>
          </a:p>
        </p:txBody>
      </p:sp>
    </p:spTree>
    <p:extLst>
      <p:ext uri="{BB962C8B-B14F-4D97-AF65-F5344CB8AC3E}">
        <p14:creationId xmlns:p14="http://schemas.microsoft.com/office/powerpoint/2010/main" val="130281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500" autoRev="1" fill="remove"/>
                                        <p:tgtEl>
                                          <p:spTgt spid="3">
                                            <p:txEl>
                                              <p:pRg st="1" end="1"/>
                                            </p:txEl>
                                          </p:spTgt>
                                        </p:tgtEl>
                                        <p:attrNameLst>
                                          <p:attrName>style.color</p:attrName>
                                        </p:attrNameLst>
                                      </p:cBhvr>
                                      <p:to>
                                        <a:schemeClr val="accent2"/>
                                      </p:to>
                                    </p:animClr>
                                    <p:animClr clrSpc="rgb" dir="cw">
                                      <p:cBhvr>
                                        <p:cTn id="7" dur="500" autoRev="1" fill="remove"/>
                                        <p:tgtEl>
                                          <p:spTgt spid="3">
                                            <p:txEl>
                                              <p:pRg st="1" end="1"/>
                                            </p:txEl>
                                          </p:spTgt>
                                        </p:tgtEl>
                                        <p:attrNameLst>
                                          <p:attrName>fillcolor</p:attrName>
                                        </p:attrNameLst>
                                      </p:cBhvr>
                                      <p:to>
                                        <a:schemeClr val="accent2"/>
                                      </p:to>
                                    </p:animClr>
                                    <p:set>
                                      <p:cBhvr>
                                        <p:cTn id="8" dur="500" autoRev="1" fill="remove"/>
                                        <p:tgtEl>
                                          <p:spTgt spid="3">
                                            <p:txEl>
                                              <p:pRg st="1" end="1"/>
                                            </p:txEl>
                                          </p:spTgt>
                                        </p:tgtEl>
                                        <p:attrNameLst>
                                          <p:attrName>fill.type</p:attrName>
                                        </p:attrNameLst>
                                      </p:cBhvr>
                                      <p:to>
                                        <p:strVal val="solid"/>
                                      </p:to>
                                    </p:set>
                                    <p:set>
                                      <p:cBhvr>
                                        <p:cTn id="9" dur="500" autoRev="1" fill="remove"/>
                                        <p:tgtEl>
                                          <p:spTgt spid="3">
                                            <p:txEl>
                                              <p:pRg st="1" end="1"/>
                                            </p:txEl>
                                          </p:spTgt>
                                        </p:tgtEl>
                                        <p:attrNameLst>
                                          <p:attrName>fill.on</p:attrName>
                                        </p:attrNameLst>
                                      </p:cBhvr>
                                      <p:to>
                                        <p:strVal val="true"/>
                                      </p:to>
                                    </p:set>
                                  </p:childTnLst>
                                </p:cTn>
                              </p:par>
                              <p:par>
                                <p:cTn id="10" presetID="27" presetClass="emph" presetSubtype="0" fill="remove" nodeType="withEffect">
                                  <p:stCondLst>
                                    <p:cond delay="0"/>
                                  </p:stCondLst>
                                  <p:childTnLst>
                                    <p:animClr clrSpc="rgb" dir="cw">
                                      <p:cBhvr override="childStyle">
                                        <p:cTn id="11" dur="500" autoRev="1" fill="remove"/>
                                        <p:tgtEl>
                                          <p:spTgt spid="3">
                                            <p:txEl>
                                              <p:pRg st="2" end="2"/>
                                            </p:txEl>
                                          </p:spTgt>
                                        </p:tgtEl>
                                        <p:attrNameLst>
                                          <p:attrName>style.color</p:attrName>
                                        </p:attrNameLst>
                                      </p:cBhvr>
                                      <p:to>
                                        <a:schemeClr val="accent2"/>
                                      </p:to>
                                    </p:animClr>
                                    <p:animClr clrSpc="rgb" dir="cw">
                                      <p:cBhvr>
                                        <p:cTn id="12" dur="500" autoRev="1" fill="remove"/>
                                        <p:tgtEl>
                                          <p:spTgt spid="3">
                                            <p:txEl>
                                              <p:pRg st="2" end="2"/>
                                            </p:txEl>
                                          </p:spTgt>
                                        </p:tgtEl>
                                        <p:attrNameLst>
                                          <p:attrName>fillcolor</p:attrName>
                                        </p:attrNameLst>
                                      </p:cBhvr>
                                      <p:to>
                                        <a:schemeClr val="accent2"/>
                                      </p:to>
                                    </p:animClr>
                                    <p:set>
                                      <p:cBhvr>
                                        <p:cTn id="13" dur="500" autoRev="1" fill="remove"/>
                                        <p:tgtEl>
                                          <p:spTgt spid="3">
                                            <p:txEl>
                                              <p:pRg st="2" end="2"/>
                                            </p:txEl>
                                          </p:spTgt>
                                        </p:tgtEl>
                                        <p:attrNameLst>
                                          <p:attrName>fill.type</p:attrName>
                                        </p:attrNameLst>
                                      </p:cBhvr>
                                      <p:to>
                                        <p:strVal val="solid"/>
                                      </p:to>
                                    </p:set>
                                    <p:set>
                                      <p:cBhvr>
                                        <p:cTn id="14" dur="500" autoRev="1" fill="remove"/>
                                        <p:tgtEl>
                                          <p:spTgt spid="3">
                                            <p:txEl>
                                              <p:pRg st="2" end="2"/>
                                            </p:txEl>
                                          </p:spTgt>
                                        </p:tgtEl>
                                        <p:attrNameLst>
                                          <p:attrName>fill.on</p:attrName>
                                        </p:attrNameLst>
                                      </p:cBhvr>
                                      <p:to>
                                        <p:strVal val="true"/>
                                      </p:to>
                                    </p:set>
                                  </p:childTnLst>
                                </p:cTn>
                              </p:par>
                              <p:par>
                                <p:cTn id="15" presetID="27" presetClass="emph" presetSubtype="0" fill="remove" nodeType="withEffect">
                                  <p:stCondLst>
                                    <p:cond delay="0"/>
                                  </p:stCondLst>
                                  <p:childTnLst>
                                    <p:animClr clrSpc="rgb" dir="cw">
                                      <p:cBhvr override="childStyle">
                                        <p:cTn id="16" dur="500" autoRev="1" fill="remove"/>
                                        <p:tgtEl>
                                          <p:spTgt spid="3">
                                            <p:txEl>
                                              <p:pRg st="3" end="3"/>
                                            </p:txEl>
                                          </p:spTgt>
                                        </p:tgtEl>
                                        <p:attrNameLst>
                                          <p:attrName>style.color</p:attrName>
                                        </p:attrNameLst>
                                      </p:cBhvr>
                                      <p:to>
                                        <a:schemeClr val="accent2"/>
                                      </p:to>
                                    </p:animClr>
                                    <p:animClr clrSpc="rgb" dir="cw">
                                      <p:cBhvr>
                                        <p:cTn id="17" dur="500" autoRev="1" fill="remove"/>
                                        <p:tgtEl>
                                          <p:spTgt spid="3">
                                            <p:txEl>
                                              <p:pRg st="3" end="3"/>
                                            </p:txEl>
                                          </p:spTgt>
                                        </p:tgtEl>
                                        <p:attrNameLst>
                                          <p:attrName>fillcolor</p:attrName>
                                        </p:attrNameLst>
                                      </p:cBhvr>
                                      <p:to>
                                        <a:schemeClr val="accent2"/>
                                      </p:to>
                                    </p:animClr>
                                    <p:set>
                                      <p:cBhvr>
                                        <p:cTn id="18" dur="500" autoRev="1" fill="remove"/>
                                        <p:tgtEl>
                                          <p:spTgt spid="3">
                                            <p:txEl>
                                              <p:pRg st="3" end="3"/>
                                            </p:txEl>
                                          </p:spTgt>
                                        </p:tgtEl>
                                        <p:attrNameLst>
                                          <p:attrName>fill.type</p:attrName>
                                        </p:attrNameLst>
                                      </p:cBhvr>
                                      <p:to>
                                        <p:strVal val="solid"/>
                                      </p:to>
                                    </p:set>
                                    <p:set>
                                      <p:cBhvr>
                                        <p:cTn id="19" dur="500" autoRev="1" fill="remove"/>
                                        <p:tgtEl>
                                          <p:spTgt spid="3">
                                            <p:txEl>
                                              <p:pRg st="3" end="3"/>
                                            </p:txEl>
                                          </p:spTgt>
                                        </p:tgtEl>
                                        <p:attrNameLst>
                                          <p:attrName>fill.on</p:attrName>
                                        </p:attrNameLst>
                                      </p:cBhvr>
                                      <p:to>
                                        <p:strVal val="true"/>
                                      </p:to>
                                    </p:set>
                                  </p:childTnLst>
                                </p:cTn>
                              </p:par>
                              <p:par>
                                <p:cTn id="20" presetID="27" presetClass="emph" presetSubtype="0" fill="remove" nodeType="withEffect">
                                  <p:stCondLst>
                                    <p:cond delay="0"/>
                                  </p:stCondLst>
                                  <p:childTnLst>
                                    <p:animClr clrSpc="rgb" dir="cw">
                                      <p:cBhvr override="childStyle">
                                        <p:cTn id="21" dur="500" autoRev="1" fill="remove"/>
                                        <p:tgtEl>
                                          <p:spTgt spid="3">
                                            <p:txEl>
                                              <p:pRg st="4" end="4"/>
                                            </p:txEl>
                                          </p:spTgt>
                                        </p:tgtEl>
                                        <p:attrNameLst>
                                          <p:attrName>style.color</p:attrName>
                                        </p:attrNameLst>
                                      </p:cBhvr>
                                      <p:to>
                                        <a:schemeClr val="accent2"/>
                                      </p:to>
                                    </p:animClr>
                                    <p:animClr clrSpc="rgb" dir="cw">
                                      <p:cBhvr>
                                        <p:cTn id="22" dur="500" autoRev="1" fill="remove"/>
                                        <p:tgtEl>
                                          <p:spTgt spid="3">
                                            <p:txEl>
                                              <p:pRg st="4" end="4"/>
                                            </p:txEl>
                                          </p:spTgt>
                                        </p:tgtEl>
                                        <p:attrNameLst>
                                          <p:attrName>fillcolor</p:attrName>
                                        </p:attrNameLst>
                                      </p:cBhvr>
                                      <p:to>
                                        <a:schemeClr val="accent2"/>
                                      </p:to>
                                    </p:animClr>
                                    <p:set>
                                      <p:cBhvr>
                                        <p:cTn id="23" dur="500" autoRev="1" fill="remove"/>
                                        <p:tgtEl>
                                          <p:spTgt spid="3">
                                            <p:txEl>
                                              <p:pRg st="4" end="4"/>
                                            </p:txEl>
                                          </p:spTgt>
                                        </p:tgtEl>
                                        <p:attrNameLst>
                                          <p:attrName>fill.type</p:attrName>
                                        </p:attrNameLst>
                                      </p:cBhvr>
                                      <p:to>
                                        <p:strVal val="solid"/>
                                      </p:to>
                                    </p:set>
                                    <p:set>
                                      <p:cBhvr>
                                        <p:cTn id="24" dur="500" autoRev="1" fill="remove"/>
                                        <p:tgtEl>
                                          <p:spTgt spid="3">
                                            <p:txEl>
                                              <p:pRg st="4" end="4"/>
                                            </p:txEl>
                                          </p:spTgt>
                                        </p:tgtEl>
                                        <p:attrNameLst>
                                          <p:attrName>fill.on</p:attrName>
                                        </p:attrNameLst>
                                      </p:cBhvr>
                                      <p:to>
                                        <p:strVal val="true"/>
                                      </p:to>
                                    </p:set>
                                  </p:childTnLst>
                                </p:cTn>
                              </p:par>
                              <p:par>
                                <p:cTn id="25" presetID="27" presetClass="emph" presetSubtype="0" fill="remove" nodeType="withEffect">
                                  <p:stCondLst>
                                    <p:cond delay="0"/>
                                  </p:stCondLst>
                                  <p:childTnLst>
                                    <p:animClr clrSpc="rgb" dir="cw">
                                      <p:cBhvr override="childStyle">
                                        <p:cTn id="26" dur="500" autoRev="1" fill="remove"/>
                                        <p:tgtEl>
                                          <p:spTgt spid="3">
                                            <p:txEl>
                                              <p:pRg st="5" end="5"/>
                                            </p:txEl>
                                          </p:spTgt>
                                        </p:tgtEl>
                                        <p:attrNameLst>
                                          <p:attrName>style.color</p:attrName>
                                        </p:attrNameLst>
                                      </p:cBhvr>
                                      <p:to>
                                        <a:schemeClr val="accent2"/>
                                      </p:to>
                                    </p:animClr>
                                    <p:animClr clrSpc="rgb" dir="cw">
                                      <p:cBhvr>
                                        <p:cTn id="27" dur="500" autoRev="1" fill="remove"/>
                                        <p:tgtEl>
                                          <p:spTgt spid="3">
                                            <p:txEl>
                                              <p:pRg st="5" end="5"/>
                                            </p:txEl>
                                          </p:spTgt>
                                        </p:tgtEl>
                                        <p:attrNameLst>
                                          <p:attrName>fillcolor</p:attrName>
                                        </p:attrNameLst>
                                      </p:cBhvr>
                                      <p:to>
                                        <a:schemeClr val="accent2"/>
                                      </p:to>
                                    </p:animClr>
                                    <p:set>
                                      <p:cBhvr>
                                        <p:cTn id="28" dur="500" autoRev="1" fill="remove"/>
                                        <p:tgtEl>
                                          <p:spTgt spid="3">
                                            <p:txEl>
                                              <p:pRg st="5" end="5"/>
                                            </p:txEl>
                                          </p:spTgt>
                                        </p:tgtEl>
                                        <p:attrNameLst>
                                          <p:attrName>fill.type</p:attrName>
                                        </p:attrNameLst>
                                      </p:cBhvr>
                                      <p:to>
                                        <p:strVal val="solid"/>
                                      </p:to>
                                    </p:set>
                                    <p:set>
                                      <p:cBhvr>
                                        <p:cTn id="29" dur="500" autoRev="1" fill="remove"/>
                                        <p:tgtEl>
                                          <p:spTgt spid="3">
                                            <p:txEl>
                                              <p:pRg st="5" end="5"/>
                                            </p:txEl>
                                          </p:spTgt>
                                        </p:tgtEl>
                                        <p:attrNameLst>
                                          <p:attrName>fill.on</p:attrName>
                                        </p:attrNameLst>
                                      </p:cBhvr>
                                      <p:to>
                                        <p:strVal val="true"/>
                                      </p:to>
                                    </p:set>
                                  </p:childTnLst>
                                </p:cTn>
                              </p:par>
                              <p:par>
                                <p:cTn id="30" presetID="27" presetClass="emph" presetSubtype="0" fill="remove" nodeType="withEffect">
                                  <p:stCondLst>
                                    <p:cond delay="0"/>
                                  </p:stCondLst>
                                  <p:childTnLst>
                                    <p:animClr clrSpc="rgb" dir="cw">
                                      <p:cBhvr override="childStyle">
                                        <p:cTn id="31" dur="500" autoRev="1" fill="remove"/>
                                        <p:tgtEl>
                                          <p:spTgt spid="3">
                                            <p:txEl>
                                              <p:pRg st="6" end="6"/>
                                            </p:txEl>
                                          </p:spTgt>
                                        </p:tgtEl>
                                        <p:attrNameLst>
                                          <p:attrName>style.color</p:attrName>
                                        </p:attrNameLst>
                                      </p:cBhvr>
                                      <p:to>
                                        <a:schemeClr val="accent2"/>
                                      </p:to>
                                    </p:animClr>
                                    <p:animClr clrSpc="rgb" dir="cw">
                                      <p:cBhvr>
                                        <p:cTn id="32" dur="500" autoRev="1" fill="remove"/>
                                        <p:tgtEl>
                                          <p:spTgt spid="3">
                                            <p:txEl>
                                              <p:pRg st="6" end="6"/>
                                            </p:txEl>
                                          </p:spTgt>
                                        </p:tgtEl>
                                        <p:attrNameLst>
                                          <p:attrName>fillcolor</p:attrName>
                                        </p:attrNameLst>
                                      </p:cBhvr>
                                      <p:to>
                                        <a:schemeClr val="accent2"/>
                                      </p:to>
                                    </p:animClr>
                                    <p:set>
                                      <p:cBhvr>
                                        <p:cTn id="33" dur="500" autoRev="1" fill="remove"/>
                                        <p:tgtEl>
                                          <p:spTgt spid="3">
                                            <p:txEl>
                                              <p:pRg st="6" end="6"/>
                                            </p:txEl>
                                          </p:spTgt>
                                        </p:tgtEl>
                                        <p:attrNameLst>
                                          <p:attrName>fill.type</p:attrName>
                                        </p:attrNameLst>
                                      </p:cBhvr>
                                      <p:to>
                                        <p:strVal val="solid"/>
                                      </p:to>
                                    </p:set>
                                    <p:set>
                                      <p:cBhvr>
                                        <p:cTn id="34" dur="500" autoRev="1" fill="remove"/>
                                        <p:tgtEl>
                                          <p:spTgt spid="3">
                                            <p:txEl>
                                              <p:pRg st="6" end="6"/>
                                            </p:txEl>
                                          </p:spTgt>
                                        </p:tgtEl>
                                        <p:attrNameLst>
                                          <p:attrName>fill.on</p:attrName>
                                        </p:attrNameLst>
                                      </p:cBhvr>
                                      <p:to>
                                        <p:strVal val="true"/>
                                      </p:to>
                                    </p:set>
                                  </p:childTnLst>
                                </p:cTn>
                              </p:par>
                              <p:par>
                                <p:cTn id="35" presetID="27" presetClass="emph" presetSubtype="0" fill="remove" nodeType="withEffect">
                                  <p:stCondLst>
                                    <p:cond delay="0"/>
                                  </p:stCondLst>
                                  <p:childTnLst>
                                    <p:animClr clrSpc="rgb" dir="cw">
                                      <p:cBhvr override="childStyle">
                                        <p:cTn id="36" dur="500" autoRev="1" fill="remove"/>
                                        <p:tgtEl>
                                          <p:spTgt spid="3">
                                            <p:txEl>
                                              <p:pRg st="7" end="7"/>
                                            </p:txEl>
                                          </p:spTgt>
                                        </p:tgtEl>
                                        <p:attrNameLst>
                                          <p:attrName>style.color</p:attrName>
                                        </p:attrNameLst>
                                      </p:cBhvr>
                                      <p:to>
                                        <a:schemeClr val="accent2"/>
                                      </p:to>
                                    </p:animClr>
                                    <p:animClr clrSpc="rgb" dir="cw">
                                      <p:cBhvr>
                                        <p:cTn id="37" dur="500" autoRev="1" fill="remove"/>
                                        <p:tgtEl>
                                          <p:spTgt spid="3">
                                            <p:txEl>
                                              <p:pRg st="7" end="7"/>
                                            </p:txEl>
                                          </p:spTgt>
                                        </p:tgtEl>
                                        <p:attrNameLst>
                                          <p:attrName>fillcolor</p:attrName>
                                        </p:attrNameLst>
                                      </p:cBhvr>
                                      <p:to>
                                        <a:schemeClr val="accent2"/>
                                      </p:to>
                                    </p:animClr>
                                    <p:set>
                                      <p:cBhvr>
                                        <p:cTn id="38" dur="500" autoRev="1" fill="remove"/>
                                        <p:tgtEl>
                                          <p:spTgt spid="3">
                                            <p:txEl>
                                              <p:pRg st="7" end="7"/>
                                            </p:txEl>
                                          </p:spTgt>
                                        </p:tgtEl>
                                        <p:attrNameLst>
                                          <p:attrName>fill.type</p:attrName>
                                        </p:attrNameLst>
                                      </p:cBhvr>
                                      <p:to>
                                        <p:strVal val="solid"/>
                                      </p:to>
                                    </p:set>
                                    <p:set>
                                      <p:cBhvr>
                                        <p:cTn id="39" dur="500" autoRev="1" fill="remove"/>
                                        <p:tgtEl>
                                          <p:spTgt spid="3">
                                            <p:txEl>
                                              <p:pRg st="7" end="7"/>
                                            </p:txEl>
                                          </p:spTgt>
                                        </p:tgtEl>
                                        <p:attrNameLst>
                                          <p:attrName>fill.on</p:attrName>
                                        </p:attrNameLst>
                                      </p:cBhvr>
                                      <p:to>
                                        <p:strVal val="true"/>
                                      </p:to>
                                    </p:set>
                                  </p:childTnLst>
                                </p:cTn>
                              </p:par>
                              <p:par>
                                <p:cTn id="40" presetID="27" presetClass="emph" presetSubtype="0" fill="remove" nodeType="withEffect">
                                  <p:stCondLst>
                                    <p:cond delay="0"/>
                                  </p:stCondLst>
                                  <p:childTnLst>
                                    <p:animClr clrSpc="rgb" dir="cw">
                                      <p:cBhvr override="childStyle">
                                        <p:cTn id="41" dur="500" autoRev="1" fill="remove"/>
                                        <p:tgtEl>
                                          <p:spTgt spid="3">
                                            <p:txEl>
                                              <p:pRg st="8" end="8"/>
                                            </p:txEl>
                                          </p:spTgt>
                                        </p:tgtEl>
                                        <p:attrNameLst>
                                          <p:attrName>style.color</p:attrName>
                                        </p:attrNameLst>
                                      </p:cBhvr>
                                      <p:to>
                                        <a:schemeClr val="accent2"/>
                                      </p:to>
                                    </p:animClr>
                                    <p:animClr clrSpc="rgb" dir="cw">
                                      <p:cBhvr>
                                        <p:cTn id="42" dur="500" autoRev="1" fill="remove"/>
                                        <p:tgtEl>
                                          <p:spTgt spid="3">
                                            <p:txEl>
                                              <p:pRg st="8" end="8"/>
                                            </p:txEl>
                                          </p:spTgt>
                                        </p:tgtEl>
                                        <p:attrNameLst>
                                          <p:attrName>fillcolor</p:attrName>
                                        </p:attrNameLst>
                                      </p:cBhvr>
                                      <p:to>
                                        <a:schemeClr val="accent2"/>
                                      </p:to>
                                    </p:animClr>
                                    <p:set>
                                      <p:cBhvr>
                                        <p:cTn id="43" dur="500" autoRev="1" fill="remove"/>
                                        <p:tgtEl>
                                          <p:spTgt spid="3">
                                            <p:txEl>
                                              <p:pRg st="8" end="8"/>
                                            </p:txEl>
                                          </p:spTgt>
                                        </p:tgtEl>
                                        <p:attrNameLst>
                                          <p:attrName>fill.type</p:attrName>
                                        </p:attrNameLst>
                                      </p:cBhvr>
                                      <p:to>
                                        <p:strVal val="solid"/>
                                      </p:to>
                                    </p:set>
                                    <p:set>
                                      <p:cBhvr>
                                        <p:cTn id="44" dur="500" autoRev="1" fill="remove"/>
                                        <p:tgtEl>
                                          <p:spTgt spid="3">
                                            <p:txEl>
                                              <p:pRg st="8" end="8"/>
                                            </p:txEl>
                                          </p:spTgt>
                                        </p:tgtEl>
                                        <p:attrNameLst>
                                          <p:attrName>fill.on</p:attrName>
                                        </p:attrNameLst>
                                      </p:cBhvr>
                                      <p:to>
                                        <p:strVal val="true"/>
                                      </p:to>
                                    </p:set>
                                  </p:childTnLst>
                                </p:cTn>
                              </p:par>
                              <p:par>
                                <p:cTn id="45" presetID="27" presetClass="emph" presetSubtype="0" fill="remove" nodeType="withEffect">
                                  <p:stCondLst>
                                    <p:cond delay="0"/>
                                  </p:stCondLst>
                                  <p:childTnLst>
                                    <p:animClr clrSpc="rgb" dir="cw">
                                      <p:cBhvr override="childStyle">
                                        <p:cTn id="46" dur="500" autoRev="1" fill="remove"/>
                                        <p:tgtEl>
                                          <p:spTgt spid="3">
                                            <p:txEl>
                                              <p:pRg st="9" end="9"/>
                                            </p:txEl>
                                          </p:spTgt>
                                        </p:tgtEl>
                                        <p:attrNameLst>
                                          <p:attrName>style.color</p:attrName>
                                        </p:attrNameLst>
                                      </p:cBhvr>
                                      <p:to>
                                        <a:schemeClr val="accent2"/>
                                      </p:to>
                                    </p:animClr>
                                    <p:animClr clrSpc="rgb" dir="cw">
                                      <p:cBhvr>
                                        <p:cTn id="47" dur="500" autoRev="1" fill="remove"/>
                                        <p:tgtEl>
                                          <p:spTgt spid="3">
                                            <p:txEl>
                                              <p:pRg st="9" end="9"/>
                                            </p:txEl>
                                          </p:spTgt>
                                        </p:tgtEl>
                                        <p:attrNameLst>
                                          <p:attrName>fillcolor</p:attrName>
                                        </p:attrNameLst>
                                      </p:cBhvr>
                                      <p:to>
                                        <a:schemeClr val="accent2"/>
                                      </p:to>
                                    </p:animClr>
                                    <p:set>
                                      <p:cBhvr>
                                        <p:cTn id="48" dur="500" autoRev="1" fill="remove"/>
                                        <p:tgtEl>
                                          <p:spTgt spid="3">
                                            <p:txEl>
                                              <p:pRg st="9" end="9"/>
                                            </p:txEl>
                                          </p:spTgt>
                                        </p:tgtEl>
                                        <p:attrNameLst>
                                          <p:attrName>fill.type</p:attrName>
                                        </p:attrNameLst>
                                      </p:cBhvr>
                                      <p:to>
                                        <p:strVal val="solid"/>
                                      </p:to>
                                    </p:set>
                                    <p:set>
                                      <p:cBhvr>
                                        <p:cTn id="49" dur="500" autoRev="1" fill="remove"/>
                                        <p:tgtEl>
                                          <p:spTgt spid="3">
                                            <p:txEl>
                                              <p:pRg st="9" end="9"/>
                                            </p:txEl>
                                          </p:spTgt>
                                        </p:tgtEl>
                                        <p:attrNameLst>
                                          <p:attrName>fill.on</p:attrName>
                                        </p:attrNameLst>
                                      </p:cBhvr>
                                      <p:to>
                                        <p:strVal val="true"/>
                                      </p:to>
                                    </p:set>
                                  </p:childTnLst>
                                </p:cTn>
                              </p:par>
                              <p:par>
                                <p:cTn id="50" presetID="27" presetClass="emph" presetSubtype="0" fill="remove" nodeType="withEffect">
                                  <p:stCondLst>
                                    <p:cond delay="0"/>
                                  </p:stCondLst>
                                  <p:childTnLst>
                                    <p:animClr clrSpc="rgb" dir="cw">
                                      <p:cBhvr override="childStyle">
                                        <p:cTn id="51" dur="500" autoRev="1" fill="remove"/>
                                        <p:tgtEl>
                                          <p:spTgt spid="3">
                                            <p:txEl>
                                              <p:pRg st="10" end="10"/>
                                            </p:txEl>
                                          </p:spTgt>
                                        </p:tgtEl>
                                        <p:attrNameLst>
                                          <p:attrName>style.color</p:attrName>
                                        </p:attrNameLst>
                                      </p:cBhvr>
                                      <p:to>
                                        <a:schemeClr val="accent2"/>
                                      </p:to>
                                    </p:animClr>
                                    <p:animClr clrSpc="rgb" dir="cw">
                                      <p:cBhvr>
                                        <p:cTn id="52" dur="500" autoRev="1" fill="remove"/>
                                        <p:tgtEl>
                                          <p:spTgt spid="3">
                                            <p:txEl>
                                              <p:pRg st="10" end="10"/>
                                            </p:txEl>
                                          </p:spTgt>
                                        </p:tgtEl>
                                        <p:attrNameLst>
                                          <p:attrName>fillcolor</p:attrName>
                                        </p:attrNameLst>
                                      </p:cBhvr>
                                      <p:to>
                                        <a:schemeClr val="accent2"/>
                                      </p:to>
                                    </p:animClr>
                                    <p:set>
                                      <p:cBhvr>
                                        <p:cTn id="53" dur="500" autoRev="1" fill="remove"/>
                                        <p:tgtEl>
                                          <p:spTgt spid="3">
                                            <p:txEl>
                                              <p:pRg st="10" end="10"/>
                                            </p:txEl>
                                          </p:spTgt>
                                        </p:tgtEl>
                                        <p:attrNameLst>
                                          <p:attrName>fill.type</p:attrName>
                                        </p:attrNameLst>
                                      </p:cBhvr>
                                      <p:to>
                                        <p:strVal val="solid"/>
                                      </p:to>
                                    </p:set>
                                    <p:set>
                                      <p:cBhvr>
                                        <p:cTn id="54" dur="500" autoRev="1" fill="remove"/>
                                        <p:tgtEl>
                                          <p:spTgt spid="3">
                                            <p:txEl>
                                              <p:pRg st="10" end="10"/>
                                            </p:txEl>
                                          </p:spTgt>
                                        </p:tgtEl>
                                        <p:attrNameLst>
                                          <p:attrName>fill.on</p:attrName>
                                        </p:attrNameLst>
                                      </p:cBhvr>
                                      <p:to>
                                        <p:strVal val="true"/>
                                      </p:to>
                                    </p:set>
                                  </p:childTnLst>
                                </p:cTn>
                              </p:par>
                              <p:par>
                                <p:cTn id="55" presetID="27" presetClass="emph" presetSubtype="0" fill="remove" nodeType="withEffect">
                                  <p:stCondLst>
                                    <p:cond delay="0"/>
                                  </p:stCondLst>
                                  <p:childTnLst>
                                    <p:animClr clrSpc="rgb" dir="cw">
                                      <p:cBhvr override="childStyle">
                                        <p:cTn id="56" dur="500" autoRev="1" fill="remove"/>
                                        <p:tgtEl>
                                          <p:spTgt spid="3">
                                            <p:txEl>
                                              <p:pRg st="11" end="11"/>
                                            </p:txEl>
                                          </p:spTgt>
                                        </p:tgtEl>
                                        <p:attrNameLst>
                                          <p:attrName>style.color</p:attrName>
                                        </p:attrNameLst>
                                      </p:cBhvr>
                                      <p:to>
                                        <a:schemeClr val="accent2"/>
                                      </p:to>
                                    </p:animClr>
                                    <p:animClr clrSpc="rgb" dir="cw">
                                      <p:cBhvr>
                                        <p:cTn id="57" dur="500" autoRev="1" fill="remove"/>
                                        <p:tgtEl>
                                          <p:spTgt spid="3">
                                            <p:txEl>
                                              <p:pRg st="11" end="11"/>
                                            </p:txEl>
                                          </p:spTgt>
                                        </p:tgtEl>
                                        <p:attrNameLst>
                                          <p:attrName>fillcolor</p:attrName>
                                        </p:attrNameLst>
                                      </p:cBhvr>
                                      <p:to>
                                        <a:schemeClr val="accent2"/>
                                      </p:to>
                                    </p:animClr>
                                    <p:set>
                                      <p:cBhvr>
                                        <p:cTn id="58" dur="500" autoRev="1" fill="remove"/>
                                        <p:tgtEl>
                                          <p:spTgt spid="3">
                                            <p:txEl>
                                              <p:pRg st="11" end="11"/>
                                            </p:txEl>
                                          </p:spTgt>
                                        </p:tgtEl>
                                        <p:attrNameLst>
                                          <p:attrName>fill.type</p:attrName>
                                        </p:attrNameLst>
                                      </p:cBhvr>
                                      <p:to>
                                        <p:strVal val="solid"/>
                                      </p:to>
                                    </p:set>
                                    <p:set>
                                      <p:cBhvr>
                                        <p:cTn id="59" dur="500" autoRev="1" fill="remove"/>
                                        <p:tgtEl>
                                          <p:spTgt spid="3">
                                            <p:txEl>
                                              <p:pRg st="11" end="11"/>
                                            </p:txEl>
                                          </p:spTgt>
                                        </p:tgtEl>
                                        <p:attrNameLst>
                                          <p:attrName>fill.on</p:attrName>
                                        </p:attrNameLst>
                                      </p:cBhvr>
                                      <p:to>
                                        <p:strVal val="true"/>
                                      </p:to>
                                    </p:set>
                                  </p:childTnLst>
                                </p:cTn>
                              </p:par>
                            </p:childTnLst>
                          </p:cTn>
                        </p:par>
                      </p:childTnLst>
                    </p:cTn>
                  </p:par>
                  <p:par>
                    <p:cTn id="60" fill="hold">
                      <p:stCondLst>
                        <p:cond delay="indefinite"/>
                      </p:stCondLst>
                      <p:childTnLst>
                        <p:par>
                          <p:cTn id="61" fill="hold">
                            <p:stCondLst>
                              <p:cond delay="0"/>
                            </p:stCondLst>
                            <p:childTnLst>
                              <p:par>
                                <p:cTn id="62" presetID="27" presetClass="emph" presetSubtype="0" fill="remove" nodeType="clickEffect">
                                  <p:stCondLst>
                                    <p:cond delay="0"/>
                                  </p:stCondLst>
                                  <p:childTnLst>
                                    <p:animClr clrSpc="rgb" dir="cw">
                                      <p:cBhvr override="childStyle">
                                        <p:cTn id="63" dur="500" autoRev="1" fill="remove"/>
                                        <p:tgtEl>
                                          <p:spTgt spid="4">
                                            <p:txEl>
                                              <p:pRg st="1" end="1"/>
                                            </p:txEl>
                                          </p:spTgt>
                                        </p:tgtEl>
                                        <p:attrNameLst>
                                          <p:attrName>style.color</p:attrName>
                                        </p:attrNameLst>
                                      </p:cBhvr>
                                      <p:to>
                                        <a:schemeClr val="accent2"/>
                                      </p:to>
                                    </p:animClr>
                                    <p:animClr clrSpc="rgb" dir="cw">
                                      <p:cBhvr>
                                        <p:cTn id="64" dur="500" autoRev="1" fill="remove"/>
                                        <p:tgtEl>
                                          <p:spTgt spid="4">
                                            <p:txEl>
                                              <p:pRg st="1" end="1"/>
                                            </p:txEl>
                                          </p:spTgt>
                                        </p:tgtEl>
                                        <p:attrNameLst>
                                          <p:attrName>fillcolor</p:attrName>
                                        </p:attrNameLst>
                                      </p:cBhvr>
                                      <p:to>
                                        <a:schemeClr val="accent2"/>
                                      </p:to>
                                    </p:animClr>
                                    <p:set>
                                      <p:cBhvr>
                                        <p:cTn id="65" dur="500" autoRev="1" fill="remove"/>
                                        <p:tgtEl>
                                          <p:spTgt spid="4">
                                            <p:txEl>
                                              <p:pRg st="1" end="1"/>
                                            </p:txEl>
                                          </p:spTgt>
                                        </p:tgtEl>
                                        <p:attrNameLst>
                                          <p:attrName>fill.type</p:attrName>
                                        </p:attrNameLst>
                                      </p:cBhvr>
                                      <p:to>
                                        <p:strVal val="solid"/>
                                      </p:to>
                                    </p:set>
                                    <p:set>
                                      <p:cBhvr>
                                        <p:cTn id="66" dur="500" autoRev="1" fill="remove"/>
                                        <p:tgtEl>
                                          <p:spTgt spid="4">
                                            <p:txEl>
                                              <p:pRg st="1" end="1"/>
                                            </p:txEl>
                                          </p:spTgt>
                                        </p:tgtEl>
                                        <p:attrNameLst>
                                          <p:attrName>fill.on</p:attrName>
                                        </p:attrNameLst>
                                      </p:cBhvr>
                                      <p:to>
                                        <p:strVal val="true"/>
                                      </p:to>
                                    </p:set>
                                  </p:childTnLst>
                                </p:cTn>
                              </p:par>
                              <p:par>
                                <p:cTn id="67" presetID="27" presetClass="emph" presetSubtype="0" fill="remove" nodeType="withEffect">
                                  <p:stCondLst>
                                    <p:cond delay="0"/>
                                  </p:stCondLst>
                                  <p:childTnLst>
                                    <p:animClr clrSpc="rgb" dir="cw">
                                      <p:cBhvr override="childStyle">
                                        <p:cTn id="68" dur="500" autoRev="1" fill="remove"/>
                                        <p:tgtEl>
                                          <p:spTgt spid="4">
                                            <p:txEl>
                                              <p:pRg st="2" end="2"/>
                                            </p:txEl>
                                          </p:spTgt>
                                        </p:tgtEl>
                                        <p:attrNameLst>
                                          <p:attrName>style.color</p:attrName>
                                        </p:attrNameLst>
                                      </p:cBhvr>
                                      <p:to>
                                        <a:schemeClr val="accent2"/>
                                      </p:to>
                                    </p:animClr>
                                    <p:animClr clrSpc="rgb" dir="cw">
                                      <p:cBhvr>
                                        <p:cTn id="69" dur="500" autoRev="1" fill="remove"/>
                                        <p:tgtEl>
                                          <p:spTgt spid="4">
                                            <p:txEl>
                                              <p:pRg st="2" end="2"/>
                                            </p:txEl>
                                          </p:spTgt>
                                        </p:tgtEl>
                                        <p:attrNameLst>
                                          <p:attrName>fillcolor</p:attrName>
                                        </p:attrNameLst>
                                      </p:cBhvr>
                                      <p:to>
                                        <a:schemeClr val="accent2"/>
                                      </p:to>
                                    </p:animClr>
                                    <p:set>
                                      <p:cBhvr>
                                        <p:cTn id="70" dur="500" autoRev="1" fill="remove"/>
                                        <p:tgtEl>
                                          <p:spTgt spid="4">
                                            <p:txEl>
                                              <p:pRg st="2" end="2"/>
                                            </p:txEl>
                                          </p:spTgt>
                                        </p:tgtEl>
                                        <p:attrNameLst>
                                          <p:attrName>fill.type</p:attrName>
                                        </p:attrNameLst>
                                      </p:cBhvr>
                                      <p:to>
                                        <p:strVal val="solid"/>
                                      </p:to>
                                    </p:set>
                                    <p:set>
                                      <p:cBhvr>
                                        <p:cTn id="71" dur="500" autoRev="1" fill="remove"/>
                                        <p:tgtEl>
                                          <p:spTgt spid="4">
                                            <p:txEl>
                                              <p:pRg st="2" end="2"/>
                                            </p:txEl>
                                          </p:spTgt>
                                        </p:tgtEl>
                                        <p:attrNameLst>
                                          <p:attrName>fill.on</p:attrName>
                                        </p:attrNameLst>
                                      </p:cBhvr>
                                      <p:to>
                                        <p:strVal val="true"/>
                                      </p:to>
                                    </p:set>
                                  </p:childTnLst>
                                </p:cTn>
                              </p:par>
                              <p:par>
                                <p:cTn id="72" presetID="27" presetClass="emph" presetSubtype="0" fill="remove" nodeType="withEffect">
                                  <p:stCondLst>
                                    <p:cond delay="0"/>
                                  </p:stCondLst>
                                  <p:childTnLst>
                                    <p:animClr clrSpc="rgb" dir="cw">
                                      <p:cBhvr override="childStyle">
                                        <p:cTn id="73" dur="500" autoRev="1" fill="remove"/>
                                        <p:tgtEl>
                                          <p:spTgt spid="4">
                                            <p:txEl>
                                              <p:pRg st="3" end="3"/>
                                            </p:txEl>
                                          </p:spTgt>
                                        </p:tgtEl>
                                        <p:attrNameLst>
                                          <p:attrName>style.color</p:attrName>
                                        </p:attrNameLst>
                                      </p:cBhvr>
                                      <p:to>
                                        <a:schemeClr val="accent2"/>
                                      </p:to>
                                    </p:animClr>
                                    <p:animClr clrSpc="rgb" dir="cw">
                                      <p:cBhvr>
                                        <p:cTn id="74" dur="500" autoRev="1" fill="remove"/>
                                        <p:tgtEl>
                                          <p:spTgt spid="4">
                                            <p:txEl>
                                              <p:pRg st="3" end="3"/>
                                            </p:txEl>
                                          </p:spTgt>
                                        </p:tgtEl>
                                        <p:attrNameLst>
                                          <p:attrName>fillcolor</p:attrName>
                                        </p:attrNameLst>
                                      </p:cBhvr>
                                      <p:to>
                                        <a:schemeClr val="accent2"/>
                                      </p:to>
                                    </p:animClr>
                                    <p:set>
                                      <p:cBhvr>
                                        <p:cTn id="75" dur="500" autoRev="1" fill="remove"/>
                                        <p:tgtEl>
                                          <p:spTgt spid="4">
                                            <p:txEl>
                                              <p:pRg st="3" end="3"/>
                                            </p:txEl>
                                          </p:spTgt>
                                        </p:tgtEl>
                                        <p:attrNameLst>
                                          <p:attrName>fill.type</p:attrName>
                                        </p:attrNameLst>
                                      </p:cBhvr>
                                      <p:to>
                                        <p:strVal val="solid"/>
                                      </p:to>
                                    </p:set>
                                    <p:set>
                                      <p:cBhvr>
                                        <p:cTn id="76" dur="500" autoRev="1" fill="remove"/>
                                        <p:tgtEl>
                                          <p:spTgt spid="4">
                                            <p:txEl>
                                              <p:pRg st="3" end="3"/>
                                            </p:txEl>
                                          </p:spTgt>
                                        </p:tgtEl>
                                        <p:attrNameLst>
                                          <p:attrName>fill.on</p:attrName>
                                        </p:attrNameLst>
                                      </p:cBhvr>
                                      <p:to>
                                        <p:strVal val="true"/>
                                      </p:to>
                                    </p:set>
                                  </p:childTnLst>
                                </p:cTn>
                              </p:par>
                              <p:par>
                                <p:cTn id="77" presetID="27" presetClass="emph" presetSubtype="0" fill="remove" nodeType="withEffect">
                                  <p:stCondLst>
                                    <p:cond delay="0"/>
                                  </p:stCondLst>
                                  <p:childTnLst>
                                    <p:animClr clrSpc="rgb" dir="cw">
                                      <p:cBhvr override="childStyle">
                                        <p:cTn id="78" dur="500" autoRev="1" fill="remove"/>
                                        <p:tgtEl>
                                          <p:spTgt spid="4">
                                            <p:txEl>
                                              <p:pRg st="4" end="4"/>
                                            </p:txEl>
                                          </p:spTgt>
                                        </p:tgtEl>
                                        <p:attrNameLst>
                                          <p:attrName>style.color</p:attrName>
                                        </p:attrNameLst>
                                      </p:cBhvr>
                                      <p:to>
                                        <a:schemeClr val="accent2"/>
                                      </p:to>
                                    </p:animClr>
                                    <p:animClr clrSpc="rgb" dir="cw">
                                      <p:cBhvr>
                                        <p:cTn id="79" dur="500" autoRev="1" fill="remove"/>
                                        <p:tgtEl>
                                          <p:spTgt spid="4">
                                            <p:txEl>
                                              <p:pRg st="4" end="4"/>
                                            </p:txEl>
                                          </p:spTgt>
                                        </p:tgtEl>
                                        <p:attrNameLst>
                                          <p:attrName>fillcolor</p:attrName>
                                        </p:attrNameLst>
                                      </p:cBhvr>
                                      <p:to>
                                        <a:schemeClr val="accent2"/>
                                      </p:to>
                                    </p:animClr>
                                    <p:set>
                                      <p:cBhvr>
                                        <p:cTn id="80" dur="500" autoRev="1" fill="remove"/>
                                        <p:tgtEl>
                                          <p:spTgt spid="4">
                                            <p:txEl>
                                              <p:pRg st="4" end="4"/>
                                            </p:txEl>
                                          </p:spTgt>
                                        </p:tgtEl>
                                        <p:attrNameLst>
                                          <p:attrName>fill.type</p:attrName>
                                        </p:attrNameLst>
                                      </p:cBhvr>
                                      <p:to>
                                        <p:strVal val="solid"/>
                                      </p:to>
                                    </p:set>
                                    <p:set>
                                      <p:cBhvr>
                                        <p:cTn id="81" dur="500" autoRev="1" fill="remove"/>
                                        <p:tgtEl>
                                          <p:spTgt spid="4">
                                            <p:txEl>
                                              <p:pRg st="4" end="4"/>
                                            </p:txEl>
                                          </p:spTgt>
                                        </p:tgtEl>
                                        <p:attrNameLst>
                                          <p:attrName>fill.on</p:attrName>
                                        </p:attrNameLst>
                                      </p:cBhvr>
                                      <p:to>
                                        <p:strVal val="true"/>
                                      </p:to>
                                    </p:set>
                                  </p:childTnLst>
                                </p:cTn>
                              </p:par>
                              <p:par>
                                <p:cTn id="82" presetID="27" presetClass="emph" presetSubtype="0" fill="remove" nodeType="withEffect">
                                  <p:stCondLst>
                                    <p:cond delay="0"/>
                                  </p:stCondLst>
                                  <p:childTnLst>
                                    <p:animClr clrSpc="rgb" dir="cw">
                                      <p:cBhvr override="childStyle">
                                        <p:cTn id="83" dur="500" autoRev="1" fill="remove"/>
                                        <p:tgtEl>
                                          <p:spTgt spid="4">
                                            <p:txEl>
                                              <p:pRg st="5" end="5"/>
                                            </p:txEl>
                                          </p:spTgt>
                                        </p:tgtEl>
                                        <p:attrNameLst>
                                          <p:attrName>style.color</p:attrName>
                                        </p:attrNameLst>
                                      </p:cBhvr>
                                      <p:to>
                                        <a:schemeClr val="accent2"/>
                                      </p:to>
                                    </p:animClr>
                                    <p:animClr clrSpc="rgb" dir="cw">
                                      <p:cBhvr>
                                        <p:cTn id="84" dur="500" autoRev="1" fill="remove"/>
                                        <p:tgtEl>
                                          <p:spTgt spid="4">
                                            <p:txEl>
                                              <p:pRg st="5" end="5"/>
                                            </p:txEl>
                                          </p:spTgt>
                                        </p:tgtEl>
                                        <p:attrNameLst>
                                          <p:attrName>fillcolor</p:attrName>
                                        </p:attrNameLst>
                                      </p:cBhvr>
                                      <p:to>
                                        <a:schemeClr val="accent2"/>
                                      </p:to>
                                    </p:animClr>
                                    <p:set>
                                      <p:cBhvr>
                                        <p:cTn id="85" dur="500" autoRev="1" fill="remove"/>
                                        <p:tgtEl>
                                          <p:spTgt spid="4">
                                            <p:txEl>
                                              <p:pRg st="5" end="5"/>
                                            </p:txEl>
                                          </p:spTgt>
                                        </p:tgtEl>
                                        <p:attrNameLst>
                                          <p:attrName>fill.type</p:attrName>
                                        </p:attrNameLst>
                                      </p:cBhvr>
                                      <p:to>
                                        <p:strVal val="solid"/>
                                      </p:to>
                                    </p:set>
                                    <p:set>
                                      <p:cBhvr>
                                        <p:cTn id="86" dur="500" autoRev="1" fill="remove"/>
                                        <p:tgtEl>
                                          <p:spTgt spid="4">
                                            <p:txEl>
                                              <p:pRg st="5" end="5"/>
                                            </p:txEl>
                                          </p:spTgt>
                                        </p:tgtEl>
                                        <p:attrNameLst>
                                          <p:attrName>fill.on</p:attrName>
                                        </p:attrNameLst>
                                      </p:cBhvr>
                                      <p:to>
                                        <p:strVal val="true"/>
                                      </p:to>
                                    </p:set>
                                  </p:childTnLst>
                                </p:cTn>
                              </p:par>
                              <p:par>
                                <p:cTn id="87" presetID="27" presetClass="emph" presetSubtype="0" fill="remove" nodeType="withEffect">
                                  <p:stCondLst>
                                    <p:cond delay="0"/>
                                  </p:stCondLst>
                                  <p:childTnLst>
                                    <p:animClr clrSpc="rgb" dir="cw">
                                      <p:cBhvr override="childStyle">
                                        <p:cTn id="88" dur="500" autoRev="1" fill="remove"/>
                                        <p:tgtEl>
                                          <p:spTgt spid="4">
                                            <p:txEl>
                                              <p:pRg st="6" end="6"/>
                                            </p:txEl>
                                          </p:spTgt>
                                        </p:tgtEl>
                                        <p:attrNameLst>
                                          <p:attrName>style.color</p:attrName>
                                        </p:attrNameLst>
                                      </p:cBhvr>
                                      <p:to>
                                        <a:schemeClr val="accent2"/>
                                      </p:to>
                                    </p:animClr>
                                    <p:animClr clrSpc="rgb" dir="cw">
                                      <p:cBhvr>
                                        <p:cTn id="89" dur="500" autoRev="1" fill="remove"/>
                                        <p:tgtEl>
                                          <p:spTgt spid="4">
                                            <p:txEl>
                                              <p:pRg st="6" end="6"/>
                                            </p:txEl>
                                          </p:spTgt>
                                        </p:tgtEl>
                                        <p:attrNameLst>
                                          <p:attrName>fillcolor</p:attrName>
                                        </p:attrNameLst>
                                      </p:cBhvr>
                                      <p:to>
                                        <a:schemeClr val="accent2"/>
                                      </p:to>
                                    </p:animClr>
                                    <p:set>
                                      <p:cBhvr>
                                        <p:cTn id="90" dur="500" autoRev="1" fill="remove"/>
                                        <p:tgtEl>
                                          <p:spTgt spid="4">
                                            <p:txEl>
                                              <p:pRg st="6" end="6"/>
                                            </p:txEl>
                                          </p:spTgt>
                                        </p:tgtEl>
                                        <p:attrNameLst>
                                          <p:attrName>fill.type</p:attrName>
                                        </p:attrNameLst>
                                      </p:cBhvr>
                                      <p:to>
                                        <p:strVal val="solid"/>
                                      </p:to>
                                    </p:set>
                                    <p:set>
                                      <p:cBhvr>
                                        <p:cTn id="91" dur="500" autoRev="1" fill="remove"/>
                                        <p:tgtEl>
                                          <p:spTgt spid="4">
                                            <p:txEl>
                                              <p:pRg st="6" end="6"/>
                                            </p:txEl>
                                          </p:spTgt>
                                        </p:tgtEl>
                                        <p:attrNameLst>
                                          <p:attrName>fill.on</p:attrName>
                                        </p:attrNameLst>
                                      </p:cBhvr>
                                      <p:to>
                                        <p:strVal val="true"/>
                                      </p:to>
                                    </p:set>
                                  </p:childTnLst>
                                </p:cTn>
                              </p:par>
                              <p:par>
                                <p:cTn id="92" presetID="27" presetClass="emph" presetSubtype="0" fill="remove" nodeType="withEffect">
                                  <p:stCondLst>
                                    <p:cond delay="0"/>
                                  </p:stCondLst>
                                  <p:childTnLst>
                                    <p:animClr clrSpc="rgb" dir="cw">
                                      <p:cBhvr override="childStyle">
                                        <p:cTn id="93" dur="500" autoRev="1" fill="remove"/>
                                        <p:tgtEl>
                                          <p:spTgt spid="4">
                                            <p:txEl>
                                              <p:pRg st="7" end="7"/>
                                            </p:txEl>
                                          </p:spTgt>
                                        </p:tgtEl>
                                        <p:attrNameLst>
                                          <p:attrName>style.color</p:attrName>
                                        </p:attrNameLst>
                                      </p:cBhvr>
                                      <p:to>
                                        <a:schemeClr val="accent2"/>
                                      </p:to>
                                    </p:animClr>
                                    <p:animClr clrSpc="rgb" dir="cw">
                                      <p:cBhvr>
                                        <p:cTn id="94" dur="500" autoRev="1" fill="remove"/>
                                        <p:tgtEl>
                                          <p:spTgt spid="4">
                                            <p:txEl>
                                              <p:pRg st="7" end="7"/>
                                            </p:txEl>
                                          </p:spTgt>
                                        </p:tgtEl>
                                        <p:attrNameLst>
                                          <p:attrName>fillcolor</p:attrName>
                                        </p:attrNameLst>
                                      </p:cBhvr>
                                      <p:to>
                                        <a:schemeClr val="accent2"/>
                                      </p:to>
                                    </p:animClr>
                                    <p:set>
                                      <p:cBhvr>
                                        <p:cTn id="95" dur="500" autoRev="1" fill="remove"/>
                                        <p:tgtEl>
                                          <p:spTgt spid="4">
                                            <p:txEl>
                                              <p:pRg st="7" end="7"/>
                                            </p:txEl>
                                          </p:spTgt>
                                        </p:tgtEl>
                                        <p:attrNameLst>
                                          <p:attrName>fill.type</p:attrName>
                                        </p:attrNameLst>
                                      </p:cBhvr>
                                      <p:to>
                                        <p:strVal val="solid"/>
                                      </p:to>
                                    </p:set>
                                    <p:set>
                                      <p:cBhvr>
                                        <p:cTn id="96" dur="500" autoRev="1" fill="remove"/>
                                        <p:tgtEl>
                                          <p:spTgt spid="4">
                                            <p:txEl>
                                              <p:pRg st="7" end="7"/>
                                            </p:txEl>
                                          </p:spTgt>
                                        </p:tgtEl>
                                        <p:attrNameLst>
                                          <p:attrName>fill.on</p:attrName>
                                        </p:attrNameLst>
                                      </p:cBhvr>
                                      <p:to>
                                        <p:strVal val="true"/>
                                      </p:to>
                                    </p:set>
                                  </p:childTnLst>
                                </p:cTn>
                              </p:par>
                              <p:par>
                                <p:cTn id="97" presetID="27" presetClass="emph" presetSubtype="0" fill="remove" nodeType="withEffect">
                                  <p:stCondLst>
                                    <p:cond delay="0"/>
                                  </p:stCondLst>
                                  <p:childTnLst>
                                    <p:animClr clrSpc="rgb" dir="cw">
                                      <p:cBhvr override="childStyle">
                                        <p:cTn id="98" dur="500" autoRev="1" fill="remove"/>
                                        <p:tgtEl>
                                          <p:spTgt spid="4">
                                            <p:txEl>
                                              <p:pRg st="8" end="8"/>
                                            </p:txEl>
                                          </p:spTgt>
                                        </p:tgtEl>
                                        <p:attrNameLst>
                                          <p:attrName>style.color</p:attrName>
                                        </p:attrNameLst>
                                      </p:cBhvr>
                                      <p:to>
                                        <a:schemeClr val="accent2"/>
                                      </p:to>
                                    </p:animClr>
                                    <p:animClr clrSpc="rgb" dir="cw">
                                      <p:cBhvr>
                                        <p:cTn id="99" dur="500" autoRev="1" fill="remove"/>
                                        <p:tgtEl>
                                          <p:spTgt spid="4">
                                            <p:txEl>
                                              <p:pRg st="8" end="8"/>
                                            </p:txEl>
                                          </p:spTgt>
                                        </p:tgtEl>
                                        <p:attrNameLst>
                                          <p:attrName>fillcolor</p:attrName>
                                        </p:attrNameLst>
                                      </p:cBhvr>
                                      <p:to>
                                        <a:schemeClr val="accent2"/>
                                      </p:to>
                                    </p:animClr>
                                    <p:set>
                                      <p:cBhvr>
                                        <p:cTn id="100" dur="500" autoRev="1" fill="remove"/>
                                        <p:tgtEl>
                                          <p:spTgt spid="4">
                                            <p:txEl>
                                              <p:pRg st="8" end="8"/>
                                            </p:txEl>
                                          </p:spTgt>
                                        </p:tgtEl>
                                        <p:attrNameLst>
                                          <p:attrName>fill.type</p:attrName>
                                        </p:attrNameLst>
                                      </p:cBhvr>
                                      <p:to>
                                        <p:strVal val="solid"/>
                                      </p:to>
                                    </p:set>
                                    <p:set>
                                      <p:cBhvr>
                                        <p:cTn id="101" dur="500" autoRev="1" fill="remove"/>
                                        <p:tgtEl>
                                          <p:spTgt spid="4">
                                            <p:txEl>
                                              <p:pRg st="8" end="8"/>
                                            </p:txEl>
                                          </p:spTgt>
                                        </p:tgtEl>
                                        <p:attrNameLst>
                                          <p:attrName>fill.on</p:attrName>
                                        </p:attrNameLst>
                                      </p:cBhvr>
                                      <p:to>
                                        <p:strVal val="true"/>
                                      </p:to>
                                    </p:set>
                                  </p:childTnLst>
                                </p:cTn>
                              </p:par>
                              <p:par>
                                <p:cTn id="102" presetID="27" presetClass="emph" presetSubtype="0" fill="remove" nodeType="withEffect">
                                  <p:stCondLst>
                                    <p:cond delay="0"/>
                                  </p:stCondLst>
                                  <p:childTnLst>
                                    <p:animClr clrSpc="rgb" dir="cw">
                                      <p:cBhvr override="childStyle">
                                        <p:cTn id="103" dur="500" autoRev="1" fill="remove"/>
                                        <p:tgtEl>
                                          <p:spTgt spid="4">
                                            <p:txEl>
                                              <p:pRg st="9" end="9"/>
                                            </p:txEl>
                                          </p:spTgt>
                                        </p:tgtEl>
                                        <p:attrNameLst>
                                          <p:attrName>style.color</p:attrName>
                                        </p:attrNameLst>
                                      </p:cBhvr>
                                      <p:to>
                                        <a:schemeClr val="accent2"/>
                                      </p:to>
                                    </p:animClr>
                                    <p:animClr clrSpc="rgb" dir="cw">
                                      <p:cBhvr>
                                        <p:cTn id="104" dur="500" autoRev="1" fill="remove"/>
                                        <p:tgtEl>
                                          <p:spTgt spid="4">
                                            <p:txEl>
                                              <p:pRg st="9" end="9"/>
                                            </p:txEl>
                                          </p:spTgt>
                                        </p:tgtEl>
                                        <p:attrNameLst>
                                          <p:attrName>fillcolor</p:attrName>
                                        </p:attrNameLst>
                                      </p:cBhvr>
                                      <p:to>
                                        <a:schemeClr val="accent2"/>
                                      </p:to>
                                    </p:animClr>
                                    <p:set>
                                      <p:cBhvr>
                                        <p:cTn id="105" dur="500" autoRev="1" fill="remove"/>
                                        <p:tgtEl>
                                          <p:spTgt spid="4">
                                            <p:txEl>
                                              <p:pRg st="9" end="9"/>
                                            </p:txEl>
                                          </p:spTgt>
                                        </p:tgtEl>
                                        <p:attrNameLst>
                                          <p:attrName>fill.type</p:attrName>
                                        </p:attrNameLst>
                                      </p:cBhvr>
                                      <p:to>
                                        <p:strVal val="solid"/>
                                      </p:to>
                                    </p:set>
                                    <p:set>
                                      <p:cBhvr>
                                        <p:cTn id="106" dur="500" autoRev="1" fill="remove"/>
                                        <p:tgtEl>
                                          <p:spTgt spid="4">
                                            <p:txEl>
                                              <p:pRg st="9" end="9"/>
                                            </p:txEl>
                                          </p:spTgt>
                                        </p:tgtEl>
                                        <p:attrNameLst>
                                          <p:attrName>fill.on</p:attrName>
                                        </p:attrNameLst>
                                      </p:cBhvr>
                                      <p:to>
                                        <p:strVal val="true"/>
                                      </p:to>
                                    </p:set>
                                  </p:childTnLst>
                                </p:cTn>
                              </p:par>
                              <p:par>
                                <p:cTn id="107" presetID="27" presetClass="emph" presetSubtype="0" fill="remove" nodeType="withEffect">
                                  <p:stCondLst>
                                    <p:cond delay="0"/>
                                  </p:stCondLst>
                                  <p:childTnLst>
                                    <p:animClr clrSpc="rgb" dir="cw">
                                      <p:cBhvr override="childStyle">
                                        <p:cTn id="108" dur="500" autoRev="1" fill="remove"/>
                                        <p:tgtEl>
                                          <p:spTgt spid="4">
                                            <p:txEl>
                                              <p:pRg st="10" end="10"/>
                                            </p:txEl>
                                          </p:spTgt>
                                        </p:tgtEl>
                                        <p:attrNameLst>
                                          <p:attrName>style.color</p:attrName>
                                        </p:attrNameLst>
                                      </p:cBhvr>
                                      <p:to>
                                        <a:schemeClr val="accent2"/>
                                      </p:to>
                                    </p:animClr>
                                    <p:animClr clrSpc="rgb" dir="cw">
                                      <p:cBhvr>
                                        <p:cTn id="109" dur="500" autoRev="1" fill="remove"/>
                                        <p:tgtEl>
                                          <p:spTgt spid="4">
                                            <p:txEl>
                                              <p:pRg st="10" end="10"/>
                                            </p:txEl>
                                          </p:spTgt>
                                        </p:tgtEl>
                                        <p:attrNameLst>
                                          <p:attrName>fillcolor</p:attrName>
                                        </p:attrNameLst>
                                      </p:cBhvr>
                                      <p:to>
                                        <a:schemeClr val="accent2"/>
                                      </p:to>
                                    </p:animClr>
                                    <p:set>
                                      <p:cBhvr>
                                        <p:cTn id="110" dur="500" autoRev="1" fill="remove"/>
                                        <p:tgtEl>
                                          <p:spTgt spid="4">
                                            <p:txEl>
                                              <p:pRg st="10" end="10"/>
                                            </p:txEl>
                                          </p:spTgt>
                                        </p:tgtEl>
                                        <p:attrNameLst>
                                          <p:attrName>fill.type</p:attrName>
                                        </p:attrNameLst>
                                      </p:cBhvr>
                                      <p:to>
                                        <p:strVal val="solid"/>
                                      </p:to>
                                    </p:set>
                                    <p:set>
                                      <p:cBhvr>
                                        <p:cTn id="111" dur="500" autoRev="1" fill="remove"/>
                                        <p:tgtEl>
                                          <p:spTgt spid="4">
                                            <p:txEl>
                                              <p:pRg st="10" end="10"/>
                                            </p:txEl>
                                          </p:spTgt>
                                        </p:tgtEl>
                                        <p:attrNameLst>
                                          <p:attrName>fill.on</p:attrName>
                                        </p:attrNameLst>
                                      </p:cBhvr>
                                      <p:to>
                                        <p:strVal val="true"/>
                                      </p:to>
                                    </p:set>
                                  </p:childTnLst>
                                </p:cTn>
                              </p:par>
                              <p:par>
                                <p:cTn id="112" presetID="27" presetClass="emph" presetSubtype="0" fill="remove" nodeType="withEffect">
                                  <p:stCondLst>
                                    <p:cond delay="0"/>
                                  </p:stCondLst>
                                  <p:childTnLst>
                                    <p:animClr clrSpc="rgb" dir="cw">
                                      <p:cBhvr override="childStyle">
                                        <p:cTn id="113" dur="500" autoRev="1" fill="remove"/>
                                        <p:tgtEl>
                                          <p:spTgt spid="4">
                                            <p:txEl>
                                              <p:pRg st="11" end="11"/>
                                            </p:txEl>
                                          </p:spTgt>
                                        </p:tgtEl>
                                        <p:attrNameLst>
                                          <p:attrName>style.color</p:attrName>
                                        </p:attrNameLst>
                                      </p:cBhvr>
                                      <p:to>
                                        <a:schemeClr val="accent2"/>
                                      </p:to>
                                    </p:animClr>
                                    <p:animClr clrSpc="rgb" dir="cw">
                                      <p:cBhvr>
                                        <p:cTn id="114" dur="500" autoRev="1" fill="remove"/>
                                        <p:tgtEl>
                                          <p:spTgt spid="4">
                                            <p:txEl>
                                              <p:pRg st="11" end="11"/>
                                            </p:txEl>
                                          </p:spTgt>
                                        </p:tgtEl>
                                        <p:attrNameLst>
                                          <p:attrName>fillcolor</p:attrName>
                                        </p:attrNameLst>
                                      </p:cBhvr>
                                      <p:to>
                                        <a:schemeClr val="accent2"/>
                                      </p:to>
                                    </p:animClr>
                                    <p:set>
                                      <p:cBhvr>
                                        <p:cTn id="115" dur="500" autoRev="1" fill="remove"/>
                                        <p:tgtEl>
                                          <p:spTgt spid="4">
                                            <p:txEl>
                                              <p:pRg st="11" end="11"/>
                                            </p:txEl>
                                          </p:spTgt>
                                        </p:tgtEl>
                                        <p:attrNameLst>
                                          <p:attrName>fill.type</p:attrName>
                                        </p:attrNameLst>
                                      </p:cBhvr>
                                      <p:to>
                                        <p:strVal val="solid"/>
                                      </p:to>
                                    </p:set>
                                    <p:set>
                                      <p:cBhvr>
                                        <p:cTn id="116" dur="500" autoRev="1" fill="remove"/>
                                        <p:tgtEl>
                                          <p:spTgt spid="4">
                                            <p:txEl>
                                              <p:pRg st="11" end="1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endParaRPr lang="en-US" dirty="0"/>
          </a:p>
        </p:txBody>
      </p:sp>
      <p:sp>
        <p:nvSpPr>
          <p:cNvPr id="3" name="Content Placeholder 2"/>
          <p:cNvSpPr>
            <a:spLocks noGrp="1"/>
          </p:cNvSpPr>
          <p:nvPr>
            <p:ph idx="1"/>
          </p:nvPr>
        </p:nvSpPr>
        <p:spPr>
          <a:xfrm>
            <a:off x="391886" y="1853754"/>
            <a:ext cx="11800115" cy="4285789"/>
          </a:xfrm>
        </p:spPr>
        <p:txBody>
          <a:bodyPr>
            <a:normAutofit fontScale="55000" lnSpcReduction="20000"/>
          </a:bodyPr>
          <a:lstStyle/>
          <a:p>
            <a:pPr marL="914400" lvl="2" indent="0">
              <a:spcBef>
                <a:spcPts val="0"/>
              </a:spcBef>
              <a:buNone/>
            </a:pPr>
            <a:r>
              <a:rPr lang="en-US" sz="2600" dirty="0"/>
              <a:t>     </a:t>
            </a:r>
            <a:r>
              <a:rPr lang="en-US" sz="2800" dirty="0"/>
              <a:t>$.ajax({url:’query_nests_ajax.php’, type :‘POST’, data:{</a:t>
            </a:r>
            <a:r>
              <a:rPr lang="en-US" sz="2800" dirty="0" err="1"/>
              <a:t>lastsurvey</a:t>
            </a:r>
            <a:r>
              <a:rPr lang="en-US" sz="2800" dirty="0"/>
              <a:t>: $(“#</a:t>
            </a:r>
            <a:r>
              <a:rPr lang="en-US" sz="2800" dirty="0" err="1"/>
              <a:t>lastsurvey</a:t>
            </a:r>
            <a:r>
              <a:rPr lang="en-US" sz="2800" dirty="0"/>
              <a:t>).</a:t>
            </a:r>
            <a:r>
              <a:rPr lang="en-US" sz="2800" dirty="0" err="1"/>
              <a:t>val</a:t>
            </a:r>
            <a:r>
              <a:rPr lang="en-US" sz="2800" dirty="0"/>
              <a:t>(), </a:t>
            </a:r>
            <a:r>
              <a:rPr lang="en-US" sz="2800" dirty="0" err="1"/>
              <a:t>recentstatus</a:t>
            </a:r>
            <a:r>
              <a:rPr lang="en-US" sz="2800" dirty="0"/>
              <a:t>:$(“#</a:t>
            </a:r>
            <a:r>
              <a:rPr lang="en-US" sz="2800" dirty="0" err="1"/>
              <a:t>recentstatus</a:t>
            </a:r>
            <a:r>
              <a:rPr lang="en-US" sz="2800" dirty="0"/>
              <a:t>).</a:t>
            </a:r>
            <a:r>
              <a:rPr lang="en-US" sz="2800" dirty="0" err="1"/>
              <a:t>val</a:t>
            </a:r>
            <a:r>
              <a:rPr lang="en-US" sz="2800" dirty="0"/>
              <a:t>()}, 				 success: function(response){</a:t>
            </a:r>
          </a:p>
          <a:p>
            <a:pPr marL="914400" lvl="2" indent="0">
              <a:spcBef>
                <a:spcPts val="0"/>
              </a:spcBef>
              <a:buNone/>
            </a:pPr>
            <a:r>
              <a:rPr lang="en-US" sz="2600" dirty="0"/>
              <a:t> 	</a:t>
            </a:r>
            <a:r>
              <a:rPr lang="en-US" sz="2600" dirty="0" err="1"/>
              <a:t>var</a:t>
            </a:r>
            <a:r>
              <a:rPr lang="en-US" sz="2600" dirty="0"/>
              <a:t> </a:t>
            </a:r>
            <a:r>
              <a:rPr lang="en-US" sz="2600" dirty="0" err="1"/>
              <a:t>objResponse</a:t>
            </a:r>
            <a:r>
              <a:rPr lang="en-US" sz="2600" dirty="0"/>
              <a:t> = </a:t>
            </a:r>
            <a:r>
              <a:rPr lang="en-US" sz="2600" dirty="0" err="1"/>
              <a:t>JSON.parse</a:t>
            </a:r>
            <a:r>
              <a:rPr lang="en-US" sz="2600" dirty="0"/>
              <a:t>(response);</a:t>
            </a:r>
          </a:p>
          <a:p>
            <a:pPr marL="457200" lvl="1" indent="0">
              <a:spcBef>
                <a:spcPts val="0"/>
              </a:spcBef>
              <a:buNone/>
            </a:pPr>
            <a:r>
              <a:rPr lang="en-US" sz="2600" dirty="0"/>
              <a:t>	       	</a:t>
            </a:r>
            <a:r>
              <a:rPr lang="en-US" sz="2600" dirty="0" err="1"/>
              <a:t>var</a:t>
            </a:r>
            <a:r>
              <a:rPr lang="en-US" sz="2600" dirty="0"/>
              <a:t> </a:t>
            </a:r>
            <a:r>
              <a:rPr lang="en-US" sz="2600" dirty="0" err="1"/>
              <a:t>strResponse</a:t>
            </a:r>
            <a:r>
              <a:rPr lang="en-US" sz="2600" dirty="0"/>
              <a:t> = “&lt;table&gt;”;</a:t>
            </a:r>
          </a:p>
          <a:p>
            <a:pPr marL="457200" lvl="1" indent="0">
              <a:spcBef>
                <a:spcPts val="0"/>
              </a:spcBef>
              <a:buNone/>
            </a:pPr>
            <a:r>
              <a:rPr lang="en-US" sz="2600" dirty="0"/>
              <a:t>	      	for (</a:t>
            </a:r>
            <a:r>
              <a:rPr lang="en-US" sz="2600" dirty="0" err="1"/>
              <a:t>var</a:t>
            </a:r>
            <a:r>
              <a:rPr lang="en-US" sz="2600" dirty="0"/>
              <a:t> </a:t>
            </a:r>
            <a:r>
              <a:rPr lang="en-US" sz="2600" dirty="0" err="1"/>
              <a:t>i</a:t>
            </a:r>
            <a:r>
              <a:rPr lang="en-US" sz="2600" dirty="0"/>
              <a:t>=0;i&lt;</a:t>
            </a:r>
            <a:r>
              <a:rPr lang="en-US" sz="2600" dirty="0" err="1"/>
              <a:t>objResponse.length;i</a:t>
            </a:r>
            <a:r>
              <a:rPr lang="en-US" sz="2600" dirty="0"/>
              <a:t>++){</a:t>
            </a:r>
          </a:p>
          <a:p>
            <a:pPr marL="457200" lvl="1" indent="0">
              <a:spcBef>
                <a:spcPts val="0"/>
              </a:spcBef>
              <a:buNone/>
            </a:pPr>
            <a:r>
              <a:rPr lang="en-US" sz="2600" dirty="0"/>
              <a:t> 		       </a:t>
            </a:r>
            <a:r>
              <a:rPr lang="en-US" sz="2600" dirty="0" err="1"/>
              <a:t>strResponse</a:t>
            </a:r>
            <a:r>
              <a:rPr lang="en-US" sz="2600" dirty="0"/>
              <a:t> += "&lt;</a:t>
            </a:r>
            <a:r>
              <a:rPr lang="en-US" sz="2600" dirty="0" err="1"/>
              <a:t>tr</a:t>
            </a:r>
            <a:r>
              <a:rPr lang="en-US" sz="2600" dirty="0"/>
              <a:t>&gt;”’</a:t>
            </a:r>
          </a:p>
          <a:p>
            <a:pPr marL="457200" lvl="1" indent="0">
              <a:spcBef>
                <a:spcPts val="0"/>
              </a:spcBef>
              <a:buNone/>
            </a:pPr>
            <a:r>
              <a:rPr lang="en-US" sz="2600" dirty="0">
                <a:solidFill>
                  <a:srgbClr val="FF0000"/>
                </a:solidFill>
              </a:rPr>
              <a:t>		       </a:t>
            </a:r>
            <a:r>
              <a:rPr lang="en-US" sz="2600" dirty="0" err="1">
                <a:solidFill>
                  <a:srgbClr val="FF0000"/>
                </a:solidFill>
              </a:rPr>
              <a:t>strResponse</a:t>
            </a:r>
            <a:r>
              <a:rPr lang="en-US" sz="2600" dirty="0">
                <a:solidFill>
                  <a:srgbClr val="FF0000"/>
                </a:solidFill>
              </a:rPr>
              <a:t> += “&lt;td&gt;"+</a:t>
            </a:r>
            <a:r>
              <a:rPr lang="en-US" sz="2600" dirty="0" err="1">
                <a:solidFill>
                  <a:srgbClr val="FF0000"/>
                </a:solidFill>
              </a:rPr>
              <a:t>objResponse</a:t>
            </a:r>
            <a:r>
              <a:rPr lang="en-US" sz="2600" dirty="0">
                <a:solidFill>
                  <a:srgbClr val="FF0000"/>
                </a:solidFill>
              </a:rPr>
              <a:t>[</a:t>
            </a:r>
            <a:r>
              <a:rPr lang="en-US" sz="2600" dirty="0" err="1">
                <a:solidFill>
                  <a:srgbClr val="FF0000"/>
                </a:solidFill>
              </a:rPr>
              <a:t>i</a:t>
            </a:r>
            <a:r>
              <a:rPr lang="en-US" sz="2600" dirty="0">
                <a:solidFill>
                  <a:srgbClr val="FF0000"/>
                </a:solidFill>
              </a:rPr>
              <a:t>].</a:t>
            </a:r>
            <a:r>
              <a:rPr lang="en-US" sz="2600" dirty="0" err="1">
                <a:solidFill>
                  <a:srgbClr val="FF0000"/>
                </a:solidFill>
              </a:rPr>
              <a:t>nest_id</a:t>
            </a:r>
            <a:r>
              <a:rPr lang="en-US" sz="2600" dirty="0">
                <a:solidFill>
                  <a:srgbClr val="FF0000"/>
                </a:solidFill>
              </a:rPr>
              <a:t>+"&lt;/td&gt;";</a:t>
            </a:r>
          </a:p>
          <a:p>
            <a:pPr marL="457200" lvl="1" indent="0">
              <a:spcBef>
                <a:spcPts val="0"/>
              </a:spcBef>
              <a:buNone/>
            </a:pPr>
            <a:r>
              <a:rPr lang="en-US" sz="2600" dirty="0">
                <a:solidFill>
                  <a:srgbClr val="FF0000"/>
                </a:solidFill>
              </a:rPr>
              <a:t>                                   </a:t>
            </a:r>
            <a:r>
              <a:rPr lang="en-US" sz="2600" dirty="0" err="1">
                <a:solidFill>
                  <a:srgbClr val="FF0000"/>
                </a:solidFill>
              </a:rPr>
              <a:t>strResponse</a:t>
            </a:r>
            <a:r>
              <a:rPr lang="en-US" sz="2600" dirty="0">
                <a:solidFill>
                  <a:srgbClr val="FF0000"/>
                </a:solidFill>
              </a:rPr>
              <a:t> += "&lt;td&gt;"+</a:t>
            </a:r>
            <a:r>
              <a:rPr lang="en-US" sz="2600" dirty="0" err="1">
                <a:solidFill>
                  <a:srgbClr val="FF0000"/>
                </a:solidFill>
              </a:rPr>
              <a:t>objResponse</a:t>
            </a:r>
            <a:r>
              <a:rPr lang="en-US" sz="2600" dirty="0">
                <a:solidFill>
                  <a:srgbClr val="FF0000"/>
                </a:solidFill>
              </a:rPr>
              <a:t>[</a:t>
            </a:r>
            <a:r>
              <a:rPr lang="en-US" sz="2600" dirty="0" err="1">
                <a:solidFill>
                  <a:srgbClr val="FF0000"/>
                </a:solidFill>
              </a:rPr>
              <a:t>i</a:t>
            </a:r>
            <a:r>
              <a:rPr lang="en-US" sz="2600" dirty="0">
                <a:solidFill>
                  <a:srgbClr val="FF0000"/>
                </a:solidFill>
              </a:rPr>
              <a:t>].</a:t>
            </a:r>
            <a:r>
              <a:rPr lang="en-US" sz="2600" dirty="0" err="1">
                <a:solidFill>
                  <a:srgbClr val="FF0000"/>
                </a:solidFill>
              </a:rPr>
              <a:t>createdate</a:t>
            </a:r>
            <a:r>
              <a:rPr lang="en-US" sz="2600" dirty="0">
                <a:solidFill>
                  <a:srgbClr val="FF0000"/>
                </a:solidFill>
              </a:rPr>
              <a:t>+"&lt;/td&gt;";</a:t>
            </a:r>
          </a:p>
          <a:p>
            <a:pPr marL="457200" lvl="1" indent="0">
              <a:spcBef>
                <a:spcPts val="0"/>
              </a:spcBef>
              <a:buNone/>
            </a:pPr>
            <a:r>
              <a:rPr lang="en-US" sz="2600" dirty="0">
                <a:solidFill>
                  <a:srgbClr val="FF0000"/>
                </a:solidFill>
              </a:rPr>
              <a:t>                                   </a:t>
            </a:r>
            <a:r>
              <a:rPr lang="en-US" sz="2600" dirty="0" err="1">
                <a:solidFill>
                  <a:srgbClr val="FF0000"/>
                </a:solidFill>
              </a:rPr>
              <a:t>strResponse</a:t>
            </a:r>
            <a:r>
              <a:rPr lang="en-US" sz="2600" dirty="0">
                <a:solidFill>
                  <a:srgbClr val="FF0000"/>
                </a:solidFill>
              </a:rPr>
              <a:t> += "&lt;td&gt;"+</a:t>
            </a:r>
            <a:r>
              <a:rPr lang="en-US" sz="2600" dirty="0" err="1">
                <a:solidFill>
                  <a:srgbClr val="FF0000"/>
                </a:solidFill>
              </a:rPr>
              <a:t>objResponse</a:t>
            </a:r>
            <a:r>
              <a:rPr lang="en-US" sz="2600" dirty="0">
                <a:solidFill>
                  <a:srgbClr val="FF0000"/>
                </a:solidFill>
              </a:rPr>
              <a:t>[</a:t>
            </a:r>
            <a:r>
              <a:rPr lang="en-US" sz="2600" dirty="0" err="1">
                <a:solidFill>
                  <a:srgbClr val="FF0000"/>
                </a:solidFill>
              </a:rPr>
              <a:t>i</a:t>
            </a:r>
            <a:r>
              <a:rPr lang="en-US" sz="2600" dirty="0">
                <a:solidFill>
                  <a:srgbClr val="FF0000"/>
                </a:solidFill>
              </a:rPr>
              <a:t>].</a:t>
            </a:r>
            <a:r>
              <a:rPr lang="en-US" sz="2600" dirty="0" err="1">
                <a:solidFill>
                  <a:srgbClr val="FF0000"/>
                </a:solidFill>
              </a:rPr>
              <a:t>lastsurvey</a:t>
            </a:r>
            <a:r>
              <a:rPr lang="en-US" sz="2600" dirty="0">
                <a:solidFill>
                  <a:srgbClr val="FF0000"/>
                </a:solidFill>
              </a:rPr>
              <a:t>+"&lt;/td&gt;";</a:t>
            </a:r>
          </a:p>
          <a:p>
            <a:pPr marL="457200" lvl="1" indent="0">
              <a:spcBef>
                <a:spcPts val="0"/>
              </a:spcBef>
              <a:buNone/>
            </a:pPr>
            <a:r>
              <a:rPr lang="en-US" sz="2600" dirty="0">
                <a:solidFill>
                  <a:srgbClr val="FF0000"/>
                </a:solidFill>
              </a:rPr>
              <a:t>                                   </a:t>
            </a:r>
            <a:r>
              <a:rPr lang="en-US" sz="2600" dirty="0" err="1">
                <a:solidFill>
                  <a:srgbClr val="FF0000"/>
                </a:solidFill>
              </a:rPr>
              <a:t>strResponse</a:t>
            </a:r>
            <a:r>
              <a:rPr lang="en-US" sz="2600" dirty="0">
                <a:solidFill>
                  <a:srgbClr val="FF0000"/>
                </a:solidFill>
              </a:rPr>
              <a:t> += "&lt;td&gt;"+</a:t>
            </a:r>
            <a:r>
              <a:rPr lang="en-US" sz="2600" dirty="0" err="1">
                <a:solidFill>
                  <a:srgbClr val="FF0000"/>
                </a:solidFill>
              </a:rPr>
              <a:t>objResponse</a:t>
            </a:r>
            <a:r>
              <a:rPr lang="en-US" sz="2600" dirty="0">
                <a:solidFill>
                  <a:srgbClr val="FF0000"/>
                </a:solidFill>
              </a:rPr>
              <a:t>[</a:t>
            </a:r>
            <a:r>
              <a:rPr lang="en-US" sz="2600" dirty="0" err="1">
                <a:solidFill>
                  <a:srgbClr val="FF0000"/>
                </a:solidFill>
              </a:rPr>
              <a:t>i</a:t>
            </a:r>
            <a:r>
              <a:rPr lang="en-US" sz="2600" dirty="0">
                <a:solidFill>
                  <a:srgbClr val="FF0000"/>
                </a:solidFill>
              </a:rPr>
              <a:t>].</a:t>
            </a:r>
            <a:r>
              <a:rPr lang="en-US" sz="2600" dirty="0" err="1">
                <a:solidFill>
                  <a:srgbClr val="FF0000"/>
                </a:solidFill>
              </a:rPr>
              <a:t>recentstatus</a:t>
            </a:r>
            <a:r>
              <a:rPr lang="en-US" sz="2600" dirty="0">
                <a:solidFill>
                  <a:srgbClr val="FF0000"/>
                </a:solidFill>
              </a:rPr>
              <a:t>+"&lt;/td&gt;";</a:t>
            </a:r>
          </a:p>
          <a:p>
            <a:pPr marL="457200" lvl="1" indent="0">
              <a:spcBef>
                <a:spcPts val="0"/>
              </a:spcBef>
              <a:buNone/>
            </a:pPr>
            <a:r>
              <a:rPr lang="en-US" sz="2600" dirty="0">
                <a:solidFill>
                  <a:srgbClr val="FF0000"/>
                </a:solidFill>
              </a:rPr>
              <a:t>                                   </a:t>
            </a:r>
            <a:r>
              <a:rPr lang="en-US" sz="2600" dirty="0" err="1">
                <a:solidFill>
                  <a:srgbClr val="FF0000"/>
                </a:solidFill>
              </a:rPr>
              <a:t>strResponse</a:t>
            </a:r>
            <a:r>
              <a:rPr lang="en-US" sz="2600" dirty="0">
                <a:solidFill>
                  <a:srgbClr val="FF0000"/>
                </a:solidFill>
              </a:rPr>
              <a:t> += "&lt;td&gt;"+</a:t>
            </a:r>
            <a:r>
              <a:rPr lang="en-US" sz="2600" dirty="0" err="1">
                <a:solidFill>
                  <a:srgbClr val="FF0000"/>
                </a:solidFill>
              </a:rPr>
              <a:t>objResponse</a:t>
            </a:r>
            <a:r>
              <a:rPr lang="en-US" sz="2600" dirty="0">
                <a:solidFill>
                  <a:srgbClr val="FF0000"/>
                </a:solidFill>
              </a:rPr>
              <a:t>[</a:t>
            </a:r>
            <a:r>
              <a:rPr lang="en-US" sz="2600" dirty="0" err="1">
                <a:solidFill>
                  <a:srgbClr val="FF0000"/>
                </a:solidFill>
              </a:rPr>
              <a:t>i</a:t>
            </a:r>
            <a:r>
              <a:rPr lang="en-US" sz="2600" dirty="0">
                <a:solidFill>
                  <a:srgbClr val="FF0000"/>
                </a:solidFill>
              </a:rPr>
              <a:t>].</a:t>
            </a:r>
            <a:r>
              <a:rPr lang="en-US" sz="2600" dirty="0" err="1">
                <a:solidFill>
                  <a:srgbClr val="FF0000"/>
                </a:solidFill>
              </a:rPr>
              <a:t>recentspecies</a:t>
            </a:r>
            <a:r>
              <a:rPr lang="en-US" sz="2600" dirty="0">
                <a:solidFill>
                  <a:srgbClr val="FF0000"/>
                </a:solidFill>
              </a:rPr>
              <a:t>+"&lt;/td&gt;";</a:t>
            </a:r>
          </a:p>
          <a:p>
            <a:pPr marL="457200" lvl="1" indent="0">
              <a:spcBef>
                <a:spcPts val="0"/>
              </a:spcBef>
              <a:buNone/>
            </a:pPr>
            <a:r>
              <a:rPr lang="en-US" sz="2600" dirty="0">
                <a:solidFill>
                  <a:srgbClr val="FF0000"/>
                </a:solidFill>
              </a:rPr>
              <a:t>                                   </a:t>
            </a:r>
            <a:r>
              <a:rPr lang="en-US" sz="2600" dirty="0" err="1">
                <a:solidFill>
                  <a:srgbClr val="FF0000"/>
                </a:solidFill>
              </a:rPr>
              <a:t>strResponse</a:t>
            </a:r>
            <a:r>
              <a:rPr lang="en-US" sz="2600" dirty="0">
                <a:solidFill>
                  <a:srgbClr val="FF0000"/>
                </a:solidFill>
              </a:rPr>
              <a:t> += "&lt;td&gt;"+</a:t>
            </a:r>
            <a:r>
              <a:rPr lang="en-US" sz="2600" dirty="0" err="1">
                <a:solidFill>
                  <a:srgbClr val="FF0000"/>
                </a:solidFill>
              </a:rPr>
              <a:t>JSON.stringify</a:t>
            </a:r>
            <a:r>
              <a:rPr lang="en-US" sz="2600" dirty="0">
                <a:solidFill>
                  <a:srgbClr val="FF0000"/>
                </a:solidFill>
              </a:rPr>
              <a:t>(</a:t>
            </a:r>
            <a:r>
              <a:rPr lang="en-US" sz="2600" dirty="0" err="1">
                <a:solidFill>
                  <a:srgbClr val="FF0000"/>
                </a:solidFill>
              </a:rPr>
              <a:t>objResponse</a:t>
            </a:r>
            <a:r>
              <a:rPr lang="en-US" sz="2600" dirty="0">
                <a:solidFill>
                  <a:srgbClr val="FF0000"/>
                </a:solidFill>
              </a:rPr>
              <a:t>[</a:t>
            </a:r>
            <a:r>
              <a:rPr lang="en-US" sz="2600" dirty="0" err="1">
                <a:solidFill>
                  <a:srgbClr val="FF0000"/>
                </a:solidFill>
              </a:rPr>
              <a:t>i</a:t>
            </a:r>
            <a:r>
              <a:rPr lang="en-US" sz="2600" dirty="0">
                <a:solidFill>
                  <a:srgbClr val="FF0000"/>
                </a:solidFill>
              </a:rPr>
              <a:t>].</a:t>
            </a:r>
            <a:r>
              <a:rPr lang="en-US" sz="2600" dirty="0" err="1">
                <a:solidFill>
                  <a:srgbClr val="FF0000"/>
                </a:solidFill>
              </a:rPr>
              <a:t>geom</a:t>
            </a:r>
            <a:r>
              <a:rPr lang="en-US" sz="2600" dirty="0">
                <a:solidFill>
                  <a:srgbClr val="FF0000"/>
                </a:solidFill>
              </a:rPr>
              <a:t>)+"&lt;/td&gt;;</a:t>
            </a:r>
          </a:p>
          <a:p>
            <a:pPr marL="457200" lvl="1" indent="0">
              <a:spcBef>
                <a:spcPts val="0"/>
              </a:spcBef>
              <a:buNone/>
            </a:pPr>
            <a:r>
              <a:rPr lang="en-US" sz="2600" dirty="0"/>
              <a:t>		       </a:t>
            </a:r>
            <a:r>
              <a:rPr lang="en-US" sz="2600" dirty="0" err="1"/>
              <a:t>strResponse</a:t>
            </a:r>
            <a:r>
              <a:rPr lang="en-US" sz="2600" dirty="0"/>
              <a:t> += “&lt;/</a:t>
            </a:r>
            <a:r>
              <a:rPr lang="en-US" sz="2600" dirty="0" err="1"/>
              <a:t>tr</a:t>
            </a:r>
            <a:r>
              <a:rPr lang="en-US" sz="2600" dirty="0"/>
              <a:t>&gt;";</a:t>
            </a:r>
          </a:p>
          <a:p>
            <a:pPr marL="457200" lvl="1" indent="0">
              <a:spcBef>
                <a:spcPts val="0"/>
              </a:spcBef>
              <a:buNone/>
            </a:pPr>
            <a:r>
              <a:rPr lang="en-US" sz="2600" dirty="0"/>
              <a:t>	      	}</a:t>
            </a:r>
          </a:p>
          <a:p>
            <a:pPr marL="457200" lvl="1" indent="0">
              <a:spcBef>
                <a:spcPts val="0"/>
              </a:spcBef>
              <a:buNone/>
            </a:pPr>
            <a:r>
              <a:rPr lang="en-US" sz="2600" dirty="0"/>
              <a:t>	     	</a:t>
            </a:r>
            <a:r>
              <a:rPr lang="en-US" sz="2600" dirty="0" err="1"/>
              <a:t>strResponse</a:t>
            </a:r>
            <a:r>
              <a:rPr lang="en-US" sz="2600" dirty="0"/>
              <a:t> += “&lt;/table&gt;”;</a:t>
            </a:r>
          </a:p>
          <a:p>
            <a:pPr marL="457200" lvl="1" indent="0">
              <a:spcBef>
                <a:spcPts val="0"/>
              </a:spcBef>
              <a:buNone/>
            </a:pPr>
            <a:r>
              <a:rPr lang="en-US" sz="2600" dirty="0"/>
              <a:t> 	      	$(“#</a:t>
            </a:r>
            <a:r>
              <a:rPr lang="en-US" sz="2600" dirty="0" err="1"/>
              <a:t>resultTable</a:t>
            </a:r>
            <a:r>
              <a:rPr lang="en-US" sz="2600" dirty="0"/>
              <a:t>”).html(</a:t>
            </a:r>
            <a:r>
              <a:rPr lang="en-US" sz="2600" dirty="0" err="1"/>
              <a:t>strResponse</a:t>
            </a:r>
            <a:r>
              <a:rPr lang="en-US" sz="2600" dirty="0"/>
              <a:t>);</a:t>
            </a:r>
          </a:p>
          <a:p>
            <a:pPr marL="457200" lvl="1" indent="0">
              <a:spcBef>
                <a:spcPts val="0"/>
              </a:spcBef>
              <a:buNone/>
            </a:pPr>
            <a:r>
              <a:rPr lang="en-US" sz="2600" dirty="0"/>
              <a:t>	    }</a:t>
            </a:r>
          </a:p>
        </p:txBody>
      </p:sp>
    </p:spTree>
    <p:extLst>
      <p:ext uri="{BB962C8B-B14F-4D97-AF65-F5344CB8AC3E}">
        <p14:creationId xmlns:p14="http://schemas.microsoft.com/office/powerpoint/2010/main" val="109129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Effect transition="in" filter="fade">
                                      <p:cBhvr>
                                        <p:cTn id="15" dur="500"/>
                                        <p:tgtEl>
                                          <p:spTgt spid="3">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fade">
                                      <p:cBhvr>
                                        <p:cTn id="23" dur="500"/>
                                        <p:tgtEl>
                                          <p:spTgt spid="3">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RESPONSE</a:t>
            </a:r>
          </a:p>
        </p:txBody>
      </p:sp>
      <p:sp>
        <p:nvSpPr>
          <p:cNvPr id="3" name="Content Placeholder 2"/>
          <p:cNvSpPr>
            <a:spLocks noGrp="1"/>
          </p:cNvSpPr>
          <p:nvPr>
            <p:ph sz="half" idx="1"/>
          </p:nvPr>
        </p:nvSpPr>
        <p:spPr>
          <a:xfrm>
            <a:off x="731520" y="2010878"/>
            <a:ext cx="5799909" cy="4063351"/>
          </a:xfrm>
        </p:spPr>
        <p:txBody>
          <a:bodyPr>
            <a:normAutofit fontScale="92500" lnSpcReduction="20000"/>
          </a:bodyPr>
          <a:lstStyle/>
          <a:p>
            <a:pPr marL="0" indent="0">
              <a:spcBef>
                <a:spcPts val="0"/>
              </a:spcBef>
              <a:buNone/>
            </a:pPr>
            <a:r>
              <a:rPr lang="en-US" dirty="0"/>
              <a:t>[</a:t>
            </a:r>
          </a:p>
          <a:p>
            <a:pPr marL="0" indent="0">
              <a:spcBef>
                <a:spcPts val="0"/>
              </a:spcBef>
              <a:buNone/>
            </a:pPr>
            <a:r>
              <a:rPr lang="en-US" dirty="0"/>
              <a:t>          {</a:t>
            </a:r>
          </a:p>
          <a:p>
            <a:pPr marL="0" indent="0">
              <a:spcBef>
                <a:spcPts val="0"/>
              </a:spcBef>
              <a:buNone/>
            </a:pPr>
            <a:r>
              <a:rPr lang="en-US" dirty="0"/>
              <a:t>                    "nest_id":"RNest_291 ",</a:t>
            </a:r>
          </a:p>
          <a:p>
            <a:pPr marL="0" indent="0">
              <a:spcBef>
                <a:spcPts val="0"/>
              </a:spcBef>
              <a:buNone/>
            </a:pPr>
            <a:r>
              <a:rPr lang="en-US" dirty="0"/>
              <a:t>                    "createdate":"2011-04-06",</a:t>
            </a:r>
          </a:p>
          <a:p>
            <a:pPr marL="0" indent="0">
              <a:spcBef>
                <a:spcPts val="0"/>
              </a:spcBef>
              <a:buNone/>
            </a:pPr>
            <a:r>
              <a:rPr lang="en-US" dirty="0"/>
              <a:t>                    "lastsurvey":"2015-08-10",</a:t>
            </a:r>
          </a:p>
          <a:p>
            <a:pPr marL="0" indent="0">
              <a:spcBef>
                <a:spcPts val="0"/>
              </a:spcBef>
              <a:buNone/>
            </a:pPr>
            <a:r>
              <a:rPr lang="en-US" dirty="0"/>
              <a:t>                    "recentstatus":"FLEDGED NEST ",</a:t>
            </a:r>
          </a:p>
          <a:p>
            <a:pPr marL="0" indent="0">
              <a:spcBef>
                <a:spcPts val="0"/>
              </a:spcBef>
              <a:buNone/>
            </a:pPr>
            <a:r>
              <a:rPr lang="en-US" dirty="0"/>
              <a:t>                    "</a:t>
            </a:r>
            <a:r>
              <a:rPr lang="en-US" dirty="0" err="1"/>
              <a:t>recentspecies</a:t>
            </a:r>
            <a:r>
              <a:rPr lang="en-US" dirty="0"/>
              <a:t>":"</a:t>
            </a:r>
            <a:r>
              <a:rPr lang="en-US" dirty="0" err="1"/>
              <a:t>Swainsons</a:t>
            </a:r>
            <a:r>
              <a:rPr lang="en-US" dirty="0"/>
              <a:t> Hawk ",</a:t>
            </a:r>
          </a:p>
          <a:p>
            <a:pPr marL="0" indent="0">
              <a:spcBef>
                <a:spcPts val="0"/>
              </a:spcBef>
              <a:buNone/>
            </a:pPr>
            <a:r>
              <a:rPr lang="en-US" dirty="0"/>
              <a:t>                    "</a:t>
            </a:r>
            <a:r>
              <a:rPr lang="en-US" dirty="0" err="1"/>
              <a:t>geom</a:t>
            </a:r>
            <a:r>
              <a:rPr lang="en-US" dirty="0"/>
              <a:t>":{</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"coordinates":[-104.91081,40.1328]</a:t>
            </a:r>
          </a:p>
          <a:p>
            <a:pPr marL="0" indent="0">
              <a:spcBef>
                <a:spcPts val="0"/>
              </a:spcBef>
              <a:buNone/>
            </a:pPr>
            <a:r>
              <a:rPr lang="en-US" dirty="0"/>
              <a:t>	      }</a:t>
            </a:r>
          </a:p>
          <a:p>
            <a:pPr marL="0" indent="0">
              <a:spcBef>
                <a:spcPts val="0"/>
              </a:spcBef>
              <a:buNone/>
            </a:pPr>
            <a:r>
              <a:rPr lang="en-US" dirty="0"/>
              <a:t>          },</a:t>
            </a:r>
          </a:p>
          <a:p>
            <a:pPr marL="0" indent="0">
              <a:spcBef>
                <a:spcPts val="0"/>
              </a:spcBef>
              <a:buNone/>
            </a:pPr>
            <a:endParaRPr lang="en-US" dirty="0"/>
          </a:p>
        </p:txBody>
      </p:sp>
      <p:sp>
        <p:nvSpPr>
          <p:cNvPr id="4" name="Content Placeholder 3"/>
          <p:cNvSpPr>
            <a:spLocks noGrp="1"/>
          </p:cNvSpPr>
          <p:nvPr>
            <p:ph sz="half" idx="2"/>
          </p:nvPr>
        </p:nvSpPr>
        <p:spPr>
          <a:xfrm>
            <a:off x="6413770" y="2017342"/>
            <a:ext cx="5408115" cy="4056887"/>
          </a:xfrm>
        </p:spPr>
        <p:txBody>
          <a:bodyPr>
            <a:normAutofit fontScale="92500" lnSpcReduction="20000"/>
          </a:bodyPr>
          <a:lstStyle/>
          <a:p>
            <a:pPr marL="0" indent="0">
              <a:spcBef>
                <a:spcPts val="0"/>
              </a:spcBef>
              <a:buNone/>
            </a:pPr>
            <a:endParaRPr lang="en-US" dirty="0"/>
          </a:p>
          <a:p>
            <a:pPr marL="0" indent="0">
              <a:spcBef>
                <a:spcPts val="0"/>
              </a:spcBef>
              <a:buNone/>
            </a:pPr>
            <a:r>
              <a:rPr lang="en-US" dirty="0"/>
              <a:t>       {</a:t>
            </a:r>
          </a:p>
          <a:p>
            <a:pPr marL="0" indent="0">
              <a:spcBef>
                <a:spcPts val="0"/>
              </a:spcBef>
              <a:buNone/>
            </a:pPr>
            <a:r>
              <a:rPr lang="en-US" dirty="0"/>
              <a:t>	"nest_id":"RNest_294 ",</a:t>
            </a:r>
          </a:p>
          <a:p>
            <a:pPr marL="0" indent="0">
              <a:spcBef>
                <a:spcPts val="0"/>
              </a:spcBef>
              <a:buNone/>
            </a:pPr>
            <a:r>
              <a:rPr lang="en-US" dirty="0"/>
              <a:t>	"createdate":"2011-04-06",</a:t>
            </a:r>
          </a:p>
          <a:p>
            <a:pPr marL="0" indent="0">
              <a:spcBef>
                <a:spcPts val="0"/>
              </a:spcBef>
              <a:buNone/>
            </a:pPr>
            <a:r>
              <a:rPr lang="en-US" dirty="0"/>
              <a:t>	"lastsurvey":"2015-08-24",</a:t>
            </a:r>
          </a:p>
          <a:p>
            <a:pPr marL="0" indent="0">
              <a:spcBef>
                <a:spcPts val="0"/>
              </a:spcBef>
              <a:buNone/>
            </a:pPr>
            <a:r>
              <a:rPr lang="en-US" dirty="0"/>
              <a:t>	"</a:t>
            </a:r>
            <a:r>
              <a:rPr lang="en-US" dirty="0" err="1"/>
              <a:t>recentstatus</a:t>
            </a:r>
            <a:r>
              <a:rPr lang="en-US" dirty="0"/>
              <a:t>":"FLEDGED NEST ",</a:t>
            </a:r>
          </a:p>
          <a:p>
            <a:pPr marL="0" indent="0">
              <a:spcBef>
                <a:spcPts val="0"/>
              </a:spcBef>
              <a:buNone/>
            </a:pPr>
            <a:r>
              <a:rPr lang="en-US" dirty="0"/>
              <a:t>	"</a:t>
            </a:r>
            <a:r>
              <a:rPr lang="en-US" dirty="0" err="1"/>
              <a:t>recentspecies</a:t>
            </a:r>
            <a:r>
              <a:rPr lang="en-US" dirty="0"/>
              <a:t>":"Red-tail Hawk ",</a:t>
            </a:r>
          </a:p>
          <a:p>
            <a:pPr marL="0" indent="0">
              <a:spcBef>
                <a:spcPts val="0"/>
              </a:spcBef>
              <a:buNone/>
            </a:pPr>
            <a:r>
              <a:rPr lang="en-US" dirty="0"/>
              <a:t>	"</a:t>
            </a:r>
            <a:r>
              <a:rPr lang="en-US" dirty="0" err="1"/>
              <a:t>geom</a:t>
            </a:r>
            <a:r>
              <a:rPr lang="en-US" dirty="0"/>
              <a:t>":{</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"coordinates":[-104.80846,40.15926]</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a:t>
            </a:r>
          </a:p>
        </p:txBody>
      </p:sp>
    </p:spTree>
    <p:extLst>
      <p:ext uri="{BB962C8B-B14F-4D97-AF65-F5344CB8AC3E}">
        <p14:creationId xmlns:p14="http://schemas.microsoft.com/office/powerpoint/2010/main" val="217458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a:t>
            </a:r>
          </a:p>
        </p:txBody>
      </p:sp>
      <p:sp>
        <p:nvSpPr>
          <p:cNvPr id="3" name="Content Placeholder 2"/>
          <p:cNvSpPr>
            <a:spLocks noGrp="1"/>
          </p:cNvSpPr>
          <p:nvPr>
            <p:ph idx="1"/>
          </p:nvPr>
        </p:nvSpPr>
        <p:spPr>
          <a:xfrm>
            <a:off x="1451578" y="1945394"/>
            <a:ext cx="9603275" cy="4103714"/>
          </a:xfrm>
        </p:spPr>
        <p:txBody>
          <a:bodyPr>
            <a:normAutofit/>
          </a:bodyPr>
          <a:lstStyle/>
          <a:p>
            <a:r>
              <a:rPr lang="en-US" dirty="0"/>
              <a:t>In terms of the Web, client means browser.</a:t>
            </a:r>
          </a:p>
          <a:p>
            <a:r>
              <a:rPr lang="en-US" dirty="0"/>
              <a:t>All browsers understand HTML, CSS, </a:t>
            </a:r>
            <a:r>
              <a:rPr lang="en-US" dirty="0" err="1"/>
              <a:t>Javascript</a:t>
            </a:r>
            <a:endParaRPr lang="en-US" dirty="0"/>
          </a:p>
          <a:p>
            <a:r>
              <a:rPr lang="en-US" dirty="0"/>
              <a:t>HTML – </a:t>
            </a:r>
            <a:r>
              <a:rPr lang="en-US" dirty="0" err="1"/>
              <a:t>HyperText</a:t>
            </a:r>
            <a:r>
              <a:rPr lang="en-US" dirty="0"/>
              <a:t> Markup Language</a:t>
            </a:r>
          </a:p>
          <a:p>
            <a:r>
              <a:rPr lang="en-US" dirty="0"/>
              <a:t>CSS – Cascading Style Sheets</a:t>
            </a:r>
          </a:p>
          <a:p>
            <a:r>
              <a:rPr lang="en-US" dirty="0"/>
              <a:t>JavaScript – Programming Language</a:t>
            </a:r>
          </a:p>
          <a:p>
            <a:pPr lvl="1"/>
            <a:r>
              <a:rPr lang="en-US" dirty="0"/>
              <a:t>Makes things happen.</a:t>
            </a:r>
          </a:p>
          <a:p>
            <a:pPr lvl="1"/>
            <a:r>
              <a:rPr lang="en-US" dirty="0"/>
              <a:t>Respond to user input, calculations, animations.</a:t>
            </a:r>
          </a:p>
          <a:p>
            <a:pPr lvl="1"/>
            <a:r>
              <a:rPr lang="en-US" dirty="0"/>
              <a:t>NOT Java</a:t>
            </a:r>
          </a:p>
          <a:p>
            <a:endParaRPr lang="en-US" dirty="0"/>
          </a:p>
        </p:txBody>
      </p:sp>
    </p:spTree>
    <p:extLst>
      <p:ext uri="{BB962C8B-B14F-4D97-AF65-F5344CB8AC3E}">
        <p14:creationId xmlns:p14="http://schemas.microsoft.com/office/powerpoint/2010/main" val="121136448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RESPONSE</a:t>
            </a:r>
          </a:p>
        </p:txBody>
      </p:sp>
      <p:sp>
        <p:nvSpPr>
          <p:cNvPr id="3" name="Content Placeholder 2"/>
          <p:cNvSpPr>
            <a:spLocks noGrp="1"/>
          </p:cNvSpPr>
          <p:nvPr>
            <p:ph sz="half" idx="1"/>
          </p:nvPr>
        </p:nvSpPr>
        <p:spPr>
          <a:xfrm>
            <a:off x="731520" y="2010878"/>
            <a:ext cx="5799909" cy="4063351"/>
          </a:xfrm>
        </p:spPr>
        <p:txBody>
          <a:bodyPr>
            <a:normAutofit fontScale="92500" lnSpcReduction="20000"/>
          </a:bodyPr>
          <a:lstStyle/>
          <a:p>
            <a:pPr marL="0" indent="0">
              <a:spcBef>
                <a:spcPts val="0"/>
              </a:spcBef>
              <a:buNone/>
            </a:pPr>
            <a:r>
              <a:rPr lang="en-US" dirty="0"/>
              <a:t>[</a:t>
            </a:r>
          </a:p>
          <a:p>
            <a:pPr marL="0" indent="0">
              <a:spcBef>
                <a:spcPts val="0"/>
              </a:spcBef>
              <a:buNone/>
            </a:pPr>
            <a:r>
              <a:rPr lang="en-US" dirty="0"/>
              <a:t>          {</a:t>
            </a:r>
          </a:p>
          <a:p>
            <a:pPr marL="0" indent="0">
              <a:spcBef>
                <a:spcPts val="0"/>
              </a:spcBef>
              <a:buNone/>
            </a:pPr>
            <a:r>
              <a:rPr lang="en-US" dirty="0"/>
              <a:t>                    "nest_id":"RNest_291 ",</a:t>
            </a:r>
          </a:p>
          <a:p>
            <a:pPr marL="0" indent="0">
              <a:spcBef>
                <a:spcPts val="0"/>
              </a:spcBef>
              <a:buNone/>
            </a:pPr>
            <a:r>
              <a:rPr lang="en-US" dirty="0"/>
              <a:t>                    "createdate":"2011-04-06",</a:t>
            </a:r>
          </a:p>
          <a:p>
            <a:pPr marL="0" indent="0">
              <a:spcBef>
                <a:spcPts val="0"/>
              </a:spcBef>
              <a:buNone/>
            </a:pPr>
            <a:r>
              <a:rPr lang="en-US" dirty="0"/>
              <a:t>                    "lastsurvey":"2015-08-10",</a:t>
            </a:r>
          </a:p>
          <a:p>
            <a:pPr marL="0" indent="0">
              <a:spcBef>
                <a:spcPts val="0"/>
              </a:spcBef>
              <a:buNone/>
            </a:pPr>
            <a:r>
              <a:rPr lang="en-US" dirty="0"/>
              <a:t>                    "recentstatus":"FLEDGED NEST ",</a:t>
            </a:r>
          </a:p>
          <a:p>
            <a:pPr marL="0" indent="0">
              <a:spcBef>
                <a:spcPts val="0"/>
              </a:spcBef>
              <a:buNone/>
            </a:pPr>
            <a:r>
              <a:rPr lang="en-US" dirty="0"/>
              <a:t>                    "</a:t>
            </a:r>
            <a:r>
              <a:rPr lang="en-US" dirty="0" err="1"/>
              <a:t>recentspecies</a:t>
            </a:r>
            <a:r>
              <a:rPr lang="en-US" dirty="0"/>
              <a:t>":"</a:t>
            </a:r>
            <a:r>
              <a:rPr lang="en-US" dirty="0" err="1"/>
              <a:t>Swainsons</a:t>
            </a:r>
            <a:r>
              <a:rPr lang="en-US" dirty="0"/>
              <a:t> Hawk ",</a:t>
            </a:r>
          </a:p>
          <a:p>
            <a:pPr marL="0" indent="0">
              <a:spcBef>
                <a:spcPts val="0"/>
              </a:spcBef>
              <a:buNone/>
            </a:pPr>
            <a:r>
              <a:rPr lang="en-US" dirty="0"/>
              <a:t>                    "</a:t>
            </a:r>
            <a:r>
              <a:rPr lang="en-US" dirty="0" err="1"/>
              <a:t>geom</a:t>
            </a:r>
            <a:r>
              <a:rPr lang="en-US" dirty="0"/>
              <a:t>":{</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"coordinates":[-104.91081,40.1328]</a:t>
            </a:r>
          </a:p>
          <a:p>
            <a:pPr marL="0" indent="0">
              <a:spcBef>
                <a:spcPts val="0"/>
              </a:spcBef>
              <a:buNone/>
            </a:pPr>
            <a:r>
              <a:rPr lang="en-US" dirty="0"/>
              <a:t>	      }</a:t>
            </a:r>
          </a:p>
          <a:p>
            <a:pPr marL="0" indent="0">
              <a:spcBef>
                <a:spcPts val="0"/>
              </a:spcBef>
              <a:buNone/>
            </a:pPr>
            <a:r>
              <a:rPr lang="en-US" dirty="0"/>
              <a:t>          },</a:t>
            </a:r>
          </a:p>
          <a:p>
            <a:pPr marL="0" indent="0">
              <a:spcBef>
                <a:spcPts val="0"/>
              </a:spcBef>
              <a:buNone/>
            </a:pPr>
            <a:endParaRPr lang="en-US" dirty="0"/>
          </a:p>
        </p:txBody>
      </p:sp>
      <p:sp>
        <p:nvSpPr>
          <p:cNvPr id="4" name="Content Placeholder 3"/>
          <p:cNvSpPr>
            <a:spLocks noGrp="1"/>
          </p:cNvSpPr>
          <p:nvPr>
            <p:ph sz="half" idx="2"/>
          </p:nvPr>
        </p:nvSpPr>
        <p:spPr>
          <a:xfrm>
            <a:off x="6413770" y="2017342"/>
            <a:ext cx="5408115" cy="4056887"/>
          </a:xfrm>
        </p:spPr>
        <p:txBody>
          <a:bodyPr>
            <a:normAutofit fontScale="92500" lnSpcReduction="20000"/>
          </a:bodyPr>
          <a:lstStyle/>
          <a:p>
            <a:pPr marL="0" indent="0">
              <a:spcBef>
                <a:spcPts val="0"/>
              </a:spcBef>
              <a:buNone/>
            </a:pPr>
            <a:endParaRPr lang="en-US" dirty="0"/>
          </a:p>
          <a:p>
            <a:pPr marL="0" indent="0">
              <a:spcBef>
                <a:spcPts val="0"/>
              </a:spcBef>
              <a:buNone/>
            </a:pPr>
            <a:r>
              <a:rPr lang="en-US" dirty="0"/>
              <a:t>       {</a:t>
            </a:r>
          </a:p>
          <a:p>
            <a:pPr marL="0" indent="0">
              <a:spcBef>
                <a:spcPts val="0"/>
              </a:spcBef>
              <a:buNone/>
            </a:pPr>
            <a:r>
              <a:rPr lang="en-US" dirty="0"/>
              <a:t>	"nest_id":"RNest_294 ",</a:t>
            </a:r>
          </a:p>
          <a:p>
            <a:pPr marL="0" indent="0">
              <a:spcBef>
                <a:spcPts val="0"/>
              </a:spcBef>
              <a:buNone/>
            </a:pPr>
            <a:r>
              <a:rPr lang="en-US" dirty="0"/>
              <a:t>	"createdate":"2011-04-06",</a:t>
            </a:r>
          </a:p>
          <a:p>
            <a:pPr marL="0" indent="0">
              <a:spcBef>
                <a:spcPts val="0"/>
              </a:spcBef>
              <a:buNone/>
            </a:pPr>
            <a:r>
              <a:rPr lang="en-US" dirty="0"/>
              <a:t>	"lastsurvey":"2015-08-24",</a:t>
            </a:r>
          </a:p>
          <a:p>
            <a:pPr marL="0" indent="0">
              <a:spcBef>
                <a:spcPts val="0"/>
              </a:spcBef>
              <a:buNone/>
            </a:pPr>
            <a:r>
              <a:rPr lang="en-US" dirty="0"/>
              <a:t>	"</a:t>
            </a:r>
            <a:r>
              <a:rPr lang="en-US" dirty="0" err="1"/>
              <a:t>recentstatus</a:t>
            </a:r>
            <a:r>
              <a:rPr lang="en-US" dirty="0"/>
              <a:t>":"FLEDGED NEST ",</a:t>
            </a:r>
          </a:p>
          <a:p>
            <a:pPr marL="0" indent="0">
              <a:spcBef>
                <a:spcPts val="0"/>
              </a:spcBef>
              <a:buNone/>
            </a:pPr>
            <a:r>
              <a:rPr lang="en-US" dirty="0"/>
              <a:t>	"</a:t>
            </a:r>
            <a:r>
              <a:rPr lang="en-US" dirty="0" err="1"/>
              <a:t>recentspecies</a:t>
            </a:r>
            <a:r>
              <a:rPr lang="en-US" dirty="0"/>
              <a:t>":"Red-tail Hawk ",</a:t>
            </a:r>
          </a:p>
          <a:p>
            <a:pPr marL="0" indent="0">
              <a:spcBef>
                <a:spcPts val="0"/>
              </a:spcBef>
              <a:buNone/>
            </a:pPr>
            <a:r>
              <a:rPr lang="en-US" dirty="0"/>
              <a:t>	"</a:t>
            </a:r>
            <a:r>
              <a:rPr lang="en-US" dirty="0" err="1"/>
              <a:t>geom</a:t>
            </a:r>
            <a:r>
              <a:rPr lang="en-US" dirty="0"/>
              <a:t>":{</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"coordinates":[-104.80846,40.15926]</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a:t>
            </a:r>
          </a:p>
        </p:txBody>
      </p:sp>
    </p:spTree>
    <p:extLst>
      <p:ext uri="{BB962C8B-B14F-4D97-AF65-F5344CB8AC3E}">
        <p14:creationId xmlns:p14="http://schemas.microsoft.com/office/powerpoint/2010/main" val="20627673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r>
              <a:rPr lang="en-US" dirty="0"/>
              <a:t> – features AND </a:t>
            </a:r>
            <a:r>
              <a:rPr lang="en-US" dirty="0" err="1"/>
              <a:t>featurecollections</a:t>
            </a:r>
            <a:endParaRPr lang="en-US" dirty="0"/>
          </a:p>
        </p:txBody>
      </p:sp>
      <p:sp>
        <p:nvSpPr>
          <p:cNvPr id="3" name="Content Placeholder 2"/>
          <p:cNvSpPr>
            <a:spLocks noGrp="1"/>
          </p:cNvSpPr>
          <p:nvPr>
            <p:ph sz="half" idx="1"/>
          </p:nvPr>
        </p:nvSpPr>
        <p:spPr>
          <a:xfrm>
            <a:off x="1447331" y="2010878"/>
            <a:ext cx="4454705" cy="3448595"/>
          </a:xfrm>
        </p:spPr>
        <p:txBody>
          <a:bodyPr>
            <a:normAutofit fontScale="70000" lnSpcReduction="20000"/>
          </a:bodyPr>
          <a:lstStyle/>
          <a:p>
            <a:pPr marL="0" indent="0">
              <a:buNone/>
            </a:pPr>
            <a:r>
              <a:rPr lang="en-US" dirty="0"/>
              <a:t>{</a:t>
            </a:r>
            <a:r>
              <a:rPr lang="en-US" dirty="0">
                <a:solidFill>
                  <a:srgbClr val="FF0000"/>
                </a:solidFill>
              </a:rPr>
              <a:t>“</a:t>
            </a:r>
            <a:r>
              <a:rPr lang="en-US" dirty="0" err="1">
                <a:solidFill>
                  <a:srgbClr val="FF0000"/>
                </a:solidFill>
              </a:rPr>
              <a:t>type”</a:t>
            </a:r>
            <a:r>
              <a:rPr lang="en-US" dirty="0" err="1"/>
              <a:t>:</a:t>
            </a:r>
            <a:r>
              <a:rPr lang="en-US" dirty="0" err="1">
                <a:solidFill>
                  <a:srgbClr val="104819"/>
                </a:solidFill>
              </a:rPr>
              <a:t>”Feature</a:t>
            </a:r>
            <a:r>
              <a:rPr lang="en-US" dirty="0">
                <a:solidFill>
                  <a:srgbClr val="104819"/>
                </a:solidFill>
              </a:rPr>
              <a:t>”</a:t>
            </a:r>
            <a:r>
              <a:rPr lang="en-US" dirty="0"/>
              <a:t>,</a:t>
            </a:r>
          </a:p>
          <a:p>
            <a:pPr marL="0" indent="0">
              <a:buNone/>
            </a:pPr>
            <a:r>
              <a:rPr lang="en-US" dirty="0">
                <a:solidFill>
                  <a:srgbClr val="FF0000"/>
                </a:solidFill>
              </a:rPr>
              <a:t>“geometry”</a:t>
            </a:r>
            <a:r>
              <a:rPr lang="en-US" dirty="0"/>
              <a:t>: </a:t>
            </a:r>
            <a:r>
              <a:rPr lang="en-US" dirty="0">
                <a:solidFill>
                  <a:srgbClr val="104819"/>
                </a:solidFill>
              </a:rPr>
              <a:t>{“type”: “Point”,</a:t>
            </a:r>
          </a:p>
          <a:p>
            <a:pPr marL="0" indent="0">
              <a:buNone/>
            </a:pPr>
            <a:r>
              <a:rPr lang="en-US" dirty="0">
                <a:solidFill>
                  <a:srgbClr val="104819"/>
                </a:solidFill>
              </a:rPr>
              <a:t> 	 “coordinates”:[-108.5, 33.7]</a:t>
            </a:r>
          </a:p>
          <a:p>
            <a:pPr marL="0" indent="0">
              <a:buNone/>
            </a:pPr>
            <a:r>
              <a:rPr lang="en-US" dirty="0">
                <a:solidFill>
                  <a:srgbClr val="104819"/>
                </a:solidFill>
              </a:rPr>
              <a:t>       },</a:t>
            </a:r>
          </a:p>
          <a:p>
            <a:pPr marL="0" indent="0">
              <a:buNone/>
            </a:pPr>
            <a:r>
              <a:rPr lang="en-US" dirty="0">
                <a:solidFill>
                  <a:srgbClr val="FF0000"/>
                </a:solidFill>
              </a:rPr>
              <a:t>“properties”</a:t>
            </a:r>
            <a:r>
              <a:rPr lang="en-US" dirty="0"/>
              <a:t>: </a:t>
            </a:r>
            <a:r>
              <a:rPr lang="en-US" dirty="0">
                <a:solidFill>
                  <a:srgbClr val="104819"/>
                </a:solidFill>
              </a:rPr>
              <a:t>{“</a:t>
            </a:r>
            <a:r>
              <a:rPr lang="en-US" dirty="0" err="1">
                <a:solidFill>
                  <a:srgbClr val="104819"/>
                </a:solidFill>
              </a:rPr>
              <a:t>species”:”Bald</a:t>
            </a:r>
            <a:r>
              <a:rPr lang="en-US" dirty="0">
                <a:solidFill>
                  <a:srgbClr val="104819"/>
                </a:solidFill>
              </a:rPr>
              <a:t> Eagle”,</a:t>
            </a:r>
          </a:p>
          <a:p>
            <a:pPr marL="0" indent="0">
              <a:buNone/>
            </a:pPr>
            <a:r>
              <a:rPr lang="en-US" dirty="0">
                <a:solidFill>
                  <a:srgbClr val="104819"/>
                </a:solidFill>
              </a:rPr>
              <a:t>	“</a:t>
            </a:r>
            <a:r>
              <a:rPr lang="en-US" dirty="0" err="1">
                <a:solidFill>
                  <a:srgbClr val="104819"/>
                </a:solidFill>
              </a:rPr>
              <a:t>sex”:”male</a:t>
            </a:r>
            <a:r>
              <a:rPr lang="en-US" dirty="0">
                <a:solidFill>
                  <a:srgbClr val="104819"/>
                </a:solidFill>
              </a:rPr>
              <a:t>”,</a:t>
            </a:r>
          </a:p>
          <a:p>
            <a:pPr marL="0" indent="0">
              <a:buNone/>
            </a:pPr>
            <a:r>
              <a:rPr lang="en-US" dirty="0">
                <a:solidFill>
                  <a:srgbClr val="104819"/>
                </a:solidFill>
              </a:rPr>
              <a:t>	“age”:7</a:t>
            </a:r>
          </a:p>
          <a:p>
            <a:pPr marL="0" indent="0">
              <a:buNone/>
            </a:pPr>
            <a:r>
              <a:rPr lang="en-US" dirty="0">
                <a:solidFill>
                  <a:srgbClr val="104819"/>
                </a:solidFill>
              </a:rPr>
              <a:t>       }</a:t>
            </a:r>
          </a:p>
          <a:p>
            <a:pPr marL="0" indent="0">
              <a:buNone/>
            </a:pPr>
            <a:r>
              <a:rPr lang="en-US" dirty="0"/>
              <a:t>}</a:t>
            </a:r>
          </a:p>
          <a:p>
            <a:pPr marL="0" indent="0">
              <a:buNone/>
            </a:pPr>
            <a:r>
              <a:rPr lang="en-US" dirty="0"/>
              <a:t>	</a:t>
            </a:r>
          </a:p>
          <a:p>
            <a:pPr marL="0" indent="0">
              <a:buNone/>
            </a:pPr>
            <a:endParaRPr lang="en-US" dirty="0"/>
          </a:p>
        </p:txBody>
      </p:sp>
      <p:sp>
        <p:nvSpPr>
          <p:cNvPr id="6" name="Content Placeholder 2"/>
          <p:cNvSpPr>
            <a:spLocks noGrp="1"/>
          </p:cNvSpPr>
          <p:nvPr>
            <p:ph sz="half" idx="1"/>
          </p:nvPr>
        </p:nvSpPr>
        <p:spPr>
          <a:xfrm>
            <a:off x="6286501" y="2010878"/>
            <a:ext cx="4526972" cy="3963895"/>
          </a:xfrm>
        </p:spPr>
        <p:txBody>
          <a:bodyPr>
            <a:normAutofit fontScale="62500" lnSpcReduction="20000"/>
          </a:bodyPr>
          <a:lstStyle/>
          <a:p>
            <a:pPr marL="0" indent="0">
              <a:spcBef>
                <a:spcPts val="0"/>
              </a:spcBef>
              <a:buNone/>
            </a:pPr>
            <a:r>
              <a:rPr lang="en-US" dirty="0"/>
              <a:t>{</a:t>
            </a:r>
            <a:r>
              <a:rPr lang="en-US" dirty="0">
                <a:solidFill>
                  <a:srgbClr val="FF0000"/>
                </a:solidFill>
              </a:rPr>
              <a:t>“type”</a:t>
            </a:r>
            <a:r>
              <a:rPr lang="en-US" dirty="0"/>
              <a:t>:</a:t>
            </a:r>
            <a:r>
              <a:rPr lang="en-US" dirty="0">
                <a:solidFill>
                  <a:srgbClr val="104819"/>
                </a:solidFill>
              </a:rPr>
              <a:t>”</a:t>
            </a:r>
            <a:r>
              <a:rPr lang="en-US" dirty="0" err="1">
                <a:solidFill>
                  <a:srgbClr val="104819"/>
                </a:solidFill>
              </a:rPr>
              <a:t>FeatureCollection</a:t>
            </a:r>
            <a:r>
              <a:rPr lang="en-US" dirty="0">
                <a:solidFill>
                  <a:srgbClr val="104819"/>
                </a:solidFill>
              </a:rPr>
              <a:t>”</a:t>
            </a:r>
            <a:r>
              <a:rPr lang="en-US" dirty="0"/>
              <a:t>,</a:t>
            </a:r>
          </a:p>
          <a:p>
            <a:pPr marL="0" indent="0">
              <a:spcBef>
                <a:spcPts val="0"/>
              </a:spcBef>
              <a:buNone/>
            </a:pPr>
            <a:r>
              <a:rPr lang="en-US" dirty="0">
                <a:solidFill>
                  <a:srgbClr val="FF0000"/>
                </a:solidFill>
              </a:rPr>
              <a:t>“features”</a:t>
            </a:r>
            <a:r>
              <a:rPr lang="en-US" dirty="0"/>
              <a:t>: [</a:t>
            </a:r>
            <a:r>
              <a:rPr lang="en-US" dirty="0">
                <a:solidFill>
                  <a:schemeClr val="accent3">
                    <a:lumMod val="75000"/>
                  </a:schemeClr>
                </a:solidFill>
              </a:rPr>
              <a:t>{“</a:t>
            </a:r>
            <a:r>
              <a:rPr lang="en-US" dirty="0" err="1">
                <a:solidFill>
                  <a:schemeClr val="accent3">
                    <a:lumMod val="75000"/>
                  </a:schemeClr>
                </a:solidFill>
              </a:rPr>
              <a:t>type”:”feature</a:t>
            </a:r>
            <a:r>
              <a:rPr lang="en-US" dirty="0">
                <a:solidFill>
                  <a:schemeClr val="accent3">
                    <a:lumMod val="75000"/>
                  </a:schemeClr>
                </a:solidFill>
              </a:rPr>
              <a:t>”,</a:t>
            </a:r>
          </a:p>
          <a:p>
            <a:pPr marL="0" indent="0">
              <a:spcBef>
                <a:spcPts val="0"/>
              </a:spcBef>
              <a:buNone/>
            </a:pPr>
            <a:r>
              <a:rPr lang="en-US" dirty="0">
                <a:solidFill>
                  <a:schemeClr val="accent3">
                    <a:lumMod val="75000"/>
                  </a:schemeClr>
                </a:solidFill>
              </a:rPr>
              <a:t>          “geometry”: {“type”: “Point”,</a:t>
            </a:r>
          </a:p>
          <a:p>
            <a:pPr marL="0" indent="0">
              <a:spcBef>
                <a:spcPts val="0"/>
              </a:spcBef>
              <a:buNone/>
            </a:pPr>
            <a:r>
              <a:rPr lang="en-US" dirty="0">
                <a:solidFill>
                  <a:schemeClr val="accent3">
                    <a:lumMod val="75000"/>
                  </a:schemeClr>
                </a:solidFill>
              </a:rPr>
              <a:t> 	 “coordinates”:[-108.5, 33.7]</a:t>
            </a:r>
          </a:p>
          <a:p>
            <a:pPr marL="0" indent="0">
              <a:spcBef>
                <a:spcPts val="0"/>
              </a:spcBef>
              <a:buNone/>
            </a:pPr>
            <a:r>
              <a:rPr lang="en-US" dirty="0">
                <a:solidFill>
                  <a:schemeClr val="accent3">
                    <a:lumMod val="75000"/>
                  </a:schemeClr>
                </a:solidFill>
              </a:rPr>
              <a:t>               },</a:t>
            </a:r>
          </a:p>
          <a:p>
            <a:pPr marL="0" indent="0">
              <a:spcBef>
                <a:spcPts val="0"/>
              </a:spcBef>
              <a:buNone/>
            </a:pPr>
            <a:r>
              <a:rPr lang="en-US" dirty="0">
                <a:solidFill>
                  <a:schemeClr val="accent3">
                    <a:lumMod val="75000"/>
                  </a:schemeClr>
                </a:solidFill>
              </a:rPr>
              <a:t>         “properties”: {“</a:t>
            </a:r>
            <a:r>
              <a:rPr lang="en-US" dirty="0" err="1">
                <a:solidFill>
                  <a:schemeClr val="accent3">
                    <a:lumMod val="75000"/>
                  </a:schemeClr>
                </a:solidFill>
              </a:rPr>
              <a:t>species”:”Bald</a:t>
            </a:r>
            <a:r>
              <a:rPr lang="en-US" dirty="0">
                <a:solidFill>
                  <a:schemeClr val="accent3">
                    <a:lumMod val="75000"/>
                  </a:schemeClr>
                </a:solidFill>
              </a:rPr>
              <a:t> Eagle”,</a:t>
            </a:r>
          </a:p>
          <a:p>
            <a:pPr marL="0" indent="0">
              <a:spcBef>
                <a:spcPts val="0"/>
              </a:spcBef>
              <a:buNone/>
            </a:pPr>
            <a:r>
              <a:rPr lang="en-US" dirty="0">
                <a:solidFill>
                  <a:schemeClr val="accent3">
                    <a:lumMod val="75000"/>
                  </a:schemeClr>
                </a:solidFill>
              </a:rPr>
              <a:t>	“</a:t>
            </a:r>
            <a:r>
              <a:rPr lang="en-US" dirty="0" err="1">
                <a:solidFill>
                  <a:schemeClr val="accent3">
                    <a:lumMod val="75000"/>
                  </a:schemeClr>
                </a:solidFill>
              </a:rPr>
              <a:t>sex”:”male</a:t>
            </a:r>
            <a:r>
              <a:rPr lang="en-US" dirty="0">
                <a:solidFill>
                  <a:schemeClr val="accent3">
                    <a:lumMod val="75000"/>
                  </a:schemeClr>
                </a:solidFill>
              </a:rPr>
              <a:t>”,</a:t>
            </a:r>
          </a:p>
          <a:p>
            <a:pPr marL="0" indent="0">
              <a:spcBef>
                <a:spcPts val="0"/>
              </a:spcBef>
              <a:buNone/>
            </a:pPr>
            <a:r>
              <a:rPr lang="en-US" dirty="0">
                <a:solidFill>
                  <a:schemeClr val="accent3">
                    <a:lumMod val="75000"/>
                  </a:schemeClr>
                </a:solidFill>
              </a:rPr>
              <a:t>	“age”:7</a:t>
            </a:r>
          </a:p>
          <a:p>
            <a:pPr marL="0" indent="0">
              <a:spcBef>
                <a:spcPts val="0"/>
              </a:spcBef>
              <a:buNone/>
            </a:pPr>
            <a:r>
              <a:rPr lang="en-US" dirty="0">
                <a:solidFill>
                  <a:schemeClr val="accent3">
                    <a:lumMod val="75000"/>
                  </a:schemeClr>
                </a:solidFill>
              </a:rPr>
              <a:t>              }</a:t>
            </a:r>
          </a:p>
          <a:p>
            <a:pPr marL="0" indent="0">
              <a:spcBef>
                <a:spcPts val="0"/>
              </a:spcBef>
              <a:buNone/>
            </a:pPr>
            <a:r>
              <a:rPr lang="en-US" dirty="0">
                <a:solidFill>
                  <a:schemeClr val="accent3">
                    <a:lumMod val="75000"/>
                  </a:schemeClr>
                </a:solidFill>
              </a:rPr>
              <a:t>        },</a:t>
            </a:r>
            <a:r>
              <a:rPr lang="en-US" dirty="0">
                <a:solidFill>
                  <a:srgbClr val="002060"/>
                </a:solidFill>
              </a:rPr>
              <a:t> {“</a:t>
            </a:r>
            <a:r>
              <a:rPr lang="en-US" dirty="0" err="1">
                <a:solidFill>
                  <a:srgbClr val="002060"/>
                </a:solidFill>
              </a:rPr>
              <a:t>type”:”feature</a:t>
            </a:r>
            <a:r>
              <a:rPr lang="en-US" dirty="0">
                <a:solidFill>
                  <a:srgbClr val="002060"/>
                </a:solidFill>
              </a:rPr>
              <a:t>”,</a:t>
            </a:r>
          </a:p>
          <a:p>
            <a:pPr marL="0" indent="0">
              <a:spcBef>
                <a:spcPts val="0"/>
              </a:spcBef>
              <a:buNone/>
            </a:pPr>
            <a:r>
              <a:rPr lang="en-US" dirty="0">
                <a:solidFill>
                  <a:srgbClr val="002060"/>
                </a:solidFill>
              </a:rPr>
              <a:t>          “geometry”: {“type”: “Point”,</a:t>
            </a:r>
          </a:p>
          <a:p>
            <a:pPr marL="0" indent="0">
              <a:spcBef>
                <a:spcPts val="0"/>
              </a:spcBef>
              <a:buNone/>
            </a:pPr>
            <a:r>
              <a:rPr lang="en-US" dirty="0">
                <a:solidFill>
                  <a:srgbClr val="002060"/>
                </a:solidFill>
              </a:rPr>
              <a:t> 	 “coordinates”:[-109.1, 32.5]</a:t>
            </a:r>
          </a:p>
          <a:p>
            <a:pPr marL="0" indent="0">
              <a:spcBef>
                <a:spcPts val="0"/>
              </a:spcBef>
              <a:buNone/>
            </a:pPr>
            <a:r>
              <a:rPr lang="en-US" dirty="0">
                <a:solidFill>
                  <a:srgbClr val="002060"/>
                </a:solidFill>
              </a:rPr>
              <a:t>               },</a:t>
            </a:r>
          </a:p>
          <a:p>
            <a:pPr marL="0" indent="0">
              <a:spcBef>
                <a:spcPts val="0"/>
              </a:spcBef>
              <a:buNone/>
            </a:pPr>
            <a:r>
              <a:rPr lang="en-US" dirty="0">
                <a:solidFill>
                  <a:srgbClr val="002060"/>
                </a:solidFill>
              </a:rPr>
              <a:t>         “properties”: {“</a:t>
            </a:r>
            <a:r>
              <a:rPr lang="en-US" dirty="0" err="1">
                <a:solidFill>
                  <a:srgbClr val="002060"/>
                </a:solidFill>
              </a:rPr>
              <a:t>species”:”Golden</a:t>
            </a:r>
            <a:r>
              <a:rPr lang="en-US" dirty="0">
                <a:solidFill>
                  <a:srgbClr val="002060"/>
                </a:solidFill>
              </a:rPr>
              <a:t> Eagle”,</a:t>
            </a:r>
          </a:p>
          <a:p>
            <a:pPr marL="0" indent="0">
              <a:spcBef>
                <a:spcPts val="0"/>
              </a:spcBef>
              <a:buNone/>
            </a:pPr>
            <a:r>
              <a:rPr lang="en-US" dirty="0">
                <a:solidFill>
                  <a:srgbClr val="002060"/>
                </a:solidFill>
              </a:rPr>
              <a:t>	“</a:t>
            </a:r>
            <a:r>
              <a:rPr lang="en-US" dirty="0" err="1">
                <a:solidFill>
                  <a:srgbClr val="002060"/>
                </a:solidFill>
              </a:rPr>
              <a:t>sex”:”female</a:t>
            </a:r>
            <a:r>
              <a:rPr lang="en-US" dirty="0">
                <a:solidFill>
                  <a:srgbClr val="002060"/>
                </a:solidFill>
              </a:rPr>
              <a:t>”,</a:t>
            </a:r>
          </a:p>
          <a:p>
            <a:pPr marL="0" indent="0">
              <a:spcBef>
                <a:spcPts val="0"/>
              </a:spcBef>
              <a:buNone/>
            </a:pPr>
            <a:r>
              <a:rPr lang="en-US" dirty="0">
                <a:solidFill>
                  <a:srgbClr val="002060"/>
                </a:solidFill>
              </a:rPr>
              <a:t>	“age”:2</a:t>
            </a:r>
          </a:p>
          <a:p>
            <a:pPr marL="0" indent="0">
              <a:spcBef>
                <a:spcPts val="0"/>
              </a:spcBef>
              <a:buNone/>
            </a:pPr>
            <a:r>
              <a:rPr lang="en-US" dirty="0">
                <a:solidFill>
                  <a:srgbClr val="002060"/>
                </a:solidFill>
              </a:rPr>
              <a:t>              }</a:t>
            </a:r>
          </a:p>
          <a:p>
            <a:pPr marL="0" indent="0">
              <a:spcBef>
                <a:spcPts val="0"/>
              </a:spcBef>
              <a:buNone/>
            </a:pPr>
            <a:r>
              <a:rPr lang="en-US" dirty="0">
                <a:solidFill>
                  <a:srgbClr val="002060"/>
                </a:solidFill>
              </a:rPr>
              <a:t>        }]</a:t>
            </a:r>
          </a:p>
          <a:p>
            <a:pPr marL="0" indent="0">
              <a:spcBef>
                <a:spcPts val="0"/>
              </a:spcBef>
              <a:buNone/>
            </a:pPr>
            <a:r>
              <a:rPr lang="en-US" dirty="0"/>
              <a:t>}</a:t>
            </a:r>
          </a:p>
          <a:p>
            <a:pPr marL="0" indent="0">
              <a:buNone/>
            </a:pPr>
            <a:endParaRPr lang="en-US" dirty="0"/>
          </a:p>
        </p:txBody>
      </p:sp>
    </p:spTree>
    <p:extLst>
      <p:ext uri="{BB962C8B-B14F-4D97-AF65-F5344CB8AC3E}">
        <p14:creationId xmlns:p14="http://schemas.microsoft.com/office/powerpoint/2010/main" val="72670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fade">
                                      <p:cBhvr>
                                        <p:cTn id="37" dur="500"/>
                                        <p:tgtEl>
                                          <p:spTgt spid="6">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11" end="11"/>
                                            </p:txEl>
                                          </p:spTgt>
                                        </p:tgtEl>
                                        <p:attrNameLst>
                                          <p:attrName>style.visibility</p:attrName>
                                        </p:attrNameLst>
                                      </p:cBhvr>
                                      <p:to>
                                        <p:strVal val="visible"/>
                                      </p:to>
                                    </p:set>
                                    <p:animEffect transition="in" filter="fade">
                                      <p:cBhvr>
                                        <p:cTn id="40" dur="500"/>
                                        <p:tgtEl>
                                          <p:spTgt spid="6">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Effect transition="in" filter="fade">
                                      <p:cBhvr>
                                        <p:cTn id="43" dur="500"/>
                                        <p:tgtEl>
                                          <p:spTgt spid="6">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xEl>
                                              <p:pRg st="13" end="13"/>
                                            </p:txEl>
                                          </p:spTgt>
                                        </p:tgtEl>
                                        <p:attrNameLst>
                                          <p:attrName>style.visibility</p:attrName>
                                        </p:attrNameLst>
                                      </p:cBhvr>
                                      <p:to>
                                        <p:strVal val="visible"/>
                                      </p:to>
                                    </p:set>
                                    <p:animEffect transition="in" filter="fade">
                                      <p:cBhvr>
                                        <p:cTn id="46" dur="500"/>
                                        <p:tgtEl>
                                          <p:spTgt spid="6">
                                            <p:txEl>
                                              <p:pRg st="13" end="1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animEffect transition="in" filter="fade">
                                      <p:cBhvr>
                                        <p:cTn id="49" dur="500"/>
                                        <p:tgtEl>
                                          <p:spTgt spid="6">
                                            <p:txEl>
                                              <p:pRg st="14" end="1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
                                            <p:txEl>
                                              <p:pRg st="15" end="15"/>
                                            </p:txEl>
                                          </p:spTgt>
                                        </p:tgtEl>
                                        <p:attrNameLst>
                                          <p:attrName>style.visibility</p:attrName>
                                        </p:attrNameLst>
                                      </p:cBhvr>
                                      <p:to>
                                        <p:strVal val="visible"/>
                                      </p:to>
                                    </p:set>
                                    <p:animEffect transition="in" filter="fade">
                                      <p:cBhvr>
                                        <p:cTn id="52" dur="500"/>
                                        <p:tgtEl>
                                          <p:spTgt spid="6">
                                            <p:txEl>
                                              <p:pRg st="15" end="1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
                                            <p:txEl>
                                              <p:pRg st="16" end="16"/>
                                            </p:txEl>
                                          </p:spTgt>
                                        </p:tgtEl>
                                        <p:attrNameLst>
                                          <p:attrName>style.visibility</p:attrName>
                                        </p:attrNameLst>
                                      </p:cBhvr>
                                      <p:to>
                                        <p:strVal val="visible"/>
                                      </p:to>
                                    </p:set>
                                    <p:animEffect transition="in" filter="fade">
                                      <p:cBhvr>
                                        <p:cTn id="55" dur="500"/>
                                        <p:tgtEl>
                                          <p:spTgt spid="6">
                                            <p:txEl>
                                              <p:pRg st="16" end="16"/>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
                                            <p:txEl>
                                              <p:pRg st="17" end="17"/>
                                            </p:txEl>
                                          </p:spTgt>
                                        </p:tgtEl>
                                        <p:attrNameLst>
                                          <p:attrName>style.visibility</p:attrName>
                                        </p:attrNameLst>
                                      </p:cBhvr>
                                      <p:to>
                                        <p:strVal val="visible"/>
                                      </p:to>
                                    </p:set>
                                    <p:animEffect transition="in" filter="fade">
                                      <p:cBhvr>
                                        <p:cTn id="58" dur="500"/>
                                        <p:tgtEl>
                                          <p:spTgt spid="6">
                                            <p:txEl>
                                              <p:pRg st="17" end="17"/>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
                                            <p:txEl>
                                              <p:pRg st="18" end="18"/>
                                            </p:txEl>
                                          </p:spTgt>
                                        </p:tgtEl>
                                        <p:attrNameLst>
                                          <p:attrName>style.visibility</p:attrName>
                                        </p:attrNameLst>
                                      </p:cBhvr>
                                      <p:to>
                                        <p:strVal val="visible"/>
                                      </p:to>
                                    </p:set>
                                    <p:animEffect transition="in" filter="fade">
                                      <p:cBhvr>
                                        <p:cTn id="61"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a:t>
            </a:r>
            <a:r>
              <a:rPr lang="en-US" dirty="0" err="1"/>
              <a:t>php</a:t>
            </a:r>
            <a:r>
              <a:rPr lang="en-US" dirty="0"/>
              <a:t> (</a:t>
            </a:r>
            <a:r>
              <a:rPr lang="en-US" dirty="0" err="1"/>
              <a:t>QUERY_nestS_ajax.php</a:t>
            </a:r>
            <a:r>
              <a:rPr lang="en-US" dirty="0"/>
              <a:t>)</a:t>
            </a:r>
          </a:p>
        </p:txBody>
      </p:sp>
      <p:sp>
        <p:nvSpPr>
          <p:cNvPr id="3" name="Content Placeholder 2"/>
          <p:cNvSpPr>
            <a:spLocks noGrp="1"/>
          </p:cNvSpPr>
          <p:nvPr>
            <p:ph idx="1"/>
          </p:nvPr>
        </p:nvSpPr>
        <p:spPr>
          <a:xfrm>
            <a:off x="1451579" y="1949569"/>
            <a:ext cx="10228587" cy="4209691"/>
          </a:xfrm>
        </p:spPr>
        <p:txBody>
          <a:bodyPr>
            <a:normAutofit fontScale="62500" lnSpcReduction="20000"/>
          </a:bodyPr>
          <a:lstStyle/>
          <a:p>
            <a:pPr marL="0" indent="0">
              <a:buNone/>
            </a:pPr>
            <a:r>
              <a:rPr lang="en-US" sz="2600" dirty="0"/>
              <a:t>&lt;?</a:t>
            </a:r>
            <a:r>
              <a:rPr lang="en-US" sz="2600" dirty="0" err="1"/>
              <a:t>php</a:t>
            </a:r>
            <a:r>
              <a:rPr lang="en-US" sz="2600" dirty="0"/>
              <a:t>	</a:t>
            </a:r>
          </a:p>
          <a:p>
            <a:pPr marL="0" indent="0">
              <a:buNone/>
            </a:pPr>
            <a:r>
              <a:rPr lang="en-US" sz="3400" dirty="0">
                <a:solidFill>
                  <a:srgbClr val="FF0000"/>
                </a:solidFill>
              </a:rPr>
              <a:t>	</a:t>
            </a:r>
            <a:r>
              <a:rPr lang="en-US" sz="3400" dirty="0"/>
              <a:t>$features=[];</a:t>
            </a:r>
          </a:p>
          <a:p>
            <a:pPr marL="457200" lvl="1" indent="0">
              <a:spcBef>
                <a:spcPts val="0"/>
              </a:spcBef>
              <a:buNone/>
            </a:pPr>
            <a:r>
              <a:rPr lang="en-US" sz="3400" dirty="0"/>
              <a:t>	while ($row = $</a:t>
            </a:r>
            <a:r>
              <a:rPr lang="en-US" sz="3400" dirty="0" err="1"/>
              <a:t>sql</a:t>
            </a:r>
            <a:r>
              <a:rPr lang="en-US" sz="3400" dirty="0"/>
              <a:t>-&gt;fetch(PDO::FETCH_ASSOC)) {</a:t>
            </a:r>
          </a:p>
          <a:p>
            <a:pPr marL="457200" lvl="1" indent="0">
              <a:spcBef>
                <a:spcPts val="0"/>
              </a:spcBef>
              <a:buNone/>
            </a:pPr>
            <a:r>
              <a:rPr lang="en-US" sz="3400" dirty="0">
                <a:solidFill>
                  <a:srgbClr val="FF0000"/>
                </a:solidFill>
              </a:rPr>
              <a:t>		$feature=[‘type’=&gt;’Feature’];</a:t>
            </a:r>
          </a:p>
          <a:p>
            <a:pPr marL="457200" lvl="1" indent="0">
              <a:spcBef>
                <a:spcPts val="0"/>
              </a:spcBef>
              <a:buNone/>
            </a:pPr>
            <a:r>
              <a:rPr lang="en-US" sz="3400" dirty="0">
                <a:solidFill>
                  <a:srgbClr val="FF0000"/>
                </a:solidFill>
              </a:rPr>
              <a:t>		$feature[‘geometry’]=$</a:t>
            </a:r>
            <a:r>
              <a:rPr lang="en-US" sz="3400" dirty="0" err="1">
                <a:solidFill>
                  <a:srgbClr val="FF0000"/>
                </a:solidFill>
              </a:rPr>
              <a:t>json_decode</a:t>
            </a:r>
            <a:r>
              <a:rPr lang="en-US" sz="3400" dirty="0">
                <a:solidFill>
                  <a:srgbClr val="FF0000"/>
                </a:solidFill>
              </a:rPr>
              <a:t>($row[‘</a:t>
            </a:r>
            <a:r>
              <a:rPr lang="en-US" sz="3400" dirty="0" err="1">
                <a:solidFill>
                  <a:srgbClr val="FF0000"/>
                </a:solidFill>
              </a:rPr>
              <a:t>geom</a:t>
            </a:r>
            <a:r>
              <a:rPr lang="en-US" sz="3400" dirty="0">
                <a:solidFill>
                  <a:srgbClr val="FF0000"/>
                </a:solidFill>
              </a:rPr>
              <a:t>’]);</a:t>
            </a:r>
          </a:p>
          <a:p>
            <a:pPr marL="457200" lvl="1" indent="0">
              <a:spcBef>
                <a:spcPts val="0"/>
              </a:spcBef>
              <a:buNone/>
            </a:pPr>
            <a:r>
              <a:rPr lang="en-US" sz="3400" dirty="0">
                <a:solidFill>
                  <a:srgbClr val="FF0000"/>
                </a:solidFill>
              </a:rPr>
              <a:t>		unset($row[‘</a:t>
            </a:r>
            <a:r>
              <a:rPr lang="en-US" sz="3400" dirty="0" err="1">
                <a:solidFill>
                  <a:srgbClr val="FF0000"/>
                </a:solidFill>
              </a:rPr>
              <a:t>geom</a:t>
            </a:r>
            <a:r>
              <a:rPr lang="en-US" sz="3400" dirty="0">
                <a:solidFill>
                  <a:srgbClr val="FF0000"/>
                </a:solidFill>
              </a:rPr>
              <a:t>’]);</a:t>
            </a:r>
          </a:p>
          <a:p>
            <a:pPr marL="914400" lvl="2" indent="0">
              <a:spcBef>
                <a:spcPts val="0"/>
              </a:spcBef>
              <a:buNone/>
            </a:pPr>
            <a:r>
              <a:rPr lang="en-US" sz="3400" dirty="0">
                <a:solidFill>
                  <a:srgbClr val="FF0000"/>
                </a:solidFill>
              </a:rPr>
              <a:t>      	$feature[‘properties’]=$row;</a:t>
            </a:r>
          </a:p>
          <a:p>
            <a:pPr marL="914400" lvl="2" indent="0">
              <a:spcBef>
                <a:spcPts val="0"/>
              </a:spcBef>
              <a:buNone/>
            </a:pPr>
            <a:r>
              <a:rPr lang="en-US" sz="3400" dirty="0">
                <a:solidFill>
                  <a:srgbClr val="FF0000"/>
                </a:solidFill>
              </a:rPr>
              <a:t>	</a:t>
            </a:r>
            <a:r>
              <a:rPr lang="en-US" sz="3400" dirty="0" err="1">
                <a:solidFill>
                  <a:srgbClr val="FF0000"/>
                </a:solidFill>
              </a:rPr>
              <a:t>array_push</a:t>
            </a:r>
            <a:r>
              <a:rPr lang="en-US" sz="3400" dirty="0">
                <a:solidFill>
                  <a:srgbClr val="FF0000"/>
                </a:solidFill>
              </a:rPr>
              <a:t>($features, $feature)</a:t>
            </a:r>
          </a:p>
          <a:p>
            <a:pPr marL="914400" lvl="2" indent="0">
              <a:spcBef>
                <a:spcPts val="0"/>
              </a:spcBef>
              <a:buNone/>
            </a:pPr>
            <a:r>
              <a:rPr lang="en-US" sz="3400" dirty="0"/>
              <a:t>}</a:t>
            </a:r>
          </a:p>
          <a:p>
            <a:pPr marL="457200" lvl="1" indent="0">
              <a:spcBef>
                <a:spcPts val="0"/>
              </a:spcBef>
              <a:buNone/>
            </a:pPr>
            <a:r>
              <a:rPr lang="en-US" sz="3400" dirty="0"/>
              <a:t>	</a:t>
            </a:r>
            <a:r>
              <a:rPr lang="en-US" sz="3400" dirty="0">
                <a:solidFill>
                  <a:srgbClr val="FF0000"/>
                </a:solidFill>
              </a:rPr>
              <a:t>$</a:t>
            </a:r>
            <a:r>
              <a:rPr lang="en-US" sz="3400" dirty="0" err="1">
                <a:solidFill>
                  <a:srgbClr val="FF0000"/>
                </a:solidFill>
              </a:rPr>
              <a:t>featureCollection</a:t>
            </a:r>
            <a:r>
              <a:rPr lang="en-US" sz="3400" dirty="0">
                <a:solidFill>
                  <a:srgbClr val="FF0000"/>
                </a:solidFill>
              </a:rPr>
              <a:t>=[‘type’=&gt;’</a:t>
            </a:r>
            <a:r>
              <a:rPr lang="en-US" sz="3400" dirty="0" err="1">
                <a:solidFill>
                  <a:srgbClr val="FF0000"/>
                </a:solidFill>
              </a:rPr>
              <a:t>FeatureCollection</a:t>
            </a:r>
            <a:r>
              <a:rPr lang="en-US" sz="3400" dirty="0">
                <a:solidFill>
                  <a:srgbClr val="FF0000"/>
                </a:solidFill>
              </a:rPr>
              <a:t>’, ‘Features’=&gt;$features];</a:t>
            </a:r>
          </a:p>
          <a:p>
            <a:pPr marL="457200" lvl="1" indent="0">
              <a:spcBef>
                <a:spcPts val="0"/>
              </a:spcBef>
              <a:buNone/>
            </a:pPr>
            <a:r>
              <a:rPr lang="en-US" sz="3400" dirty="0">
                <a:solidFill>
                  <a:srgbClr val="FF0000"/>
                </a:solidFill>
              </a:rPr>
              <a:t>	echo </a:t>
            </a:r>
            <a:r>
              <a:rPr lang="en-US" sz="3400" dirty="0" err="1">
                <a:solidFill>
                  <a:srgbClr val="FF0000"/>
                </a:solidFill>
              </a:rPr>
              <a:t>json_encode</a:t>
            </a:r>
            <a:r>
              <a:rPr lang="en-US" sz="3400" dirty="0">
                <a:solidFill>
                  <a:srgbClr val="FF0000"/>
                </a:solidFill>
              </a:rPr>
              <a:t>($</a:t>
            </a:r>
            <a:r>
              <a:rPr lang="en-US" sz="3400" dirty="0" err="1">
                <a:solidFill>
                  <a:srgbClr val="FF0000"/>
                </a:solidFill>
              </a:rPr>
              <a:t>featureCollection</a:t>
            </a:r>
            <a:r>
              <a:rPr lang="en-US" sz="3400" dirty="0">
                <a:solidFill>
                  <a:srgbClr val="FF0000"/>
                </a:solidFill>
              </a:rPr>
              <a:t>);</a:t>
            </a:r>
          </a:p>
          <a:p>
            <a:pPr marL="457200" lvl="1" indent="0">
              <a:spcBef>
                <a:spcPts val="0"/>
              </a:spcBef>
              <a:buNone/>
            </a:pPr>
            <a:r>
              <a:rPr lang="en-US" sz="3400" dirty="0"/>
              <a:t>?&gt;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53988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endParaRPr lang="en-US" dirty="0"/>
          </a:p>
        </p:txBody>
      </p:sp>
      <p:sp>
        <p:nvSpPr>
          <p:cNvPr id="3" name="Content Placeholder 2"/>
          <p:cNvSpPr>
            <a:spLocks noGrp="1"/>
          </p:cNvSpPr>
          <p:nvPr>
            <p:ph sz="half" idx="1"/>
          </p:nvPr>
        </p:nvSpPr>
        <p:spPr>
          <a:xfrm>
            <a:off x="1447331" y="2010878"/>
            <a:ext cx="4645152" cy="4050288"/>
          </a:xfrm>
        </p:spPr>
        <p:txBody>
          <a:bodyPr>
            <a:normAutofit fontScale="77500" lnSpcReduction="20000"/>
          </a:bodyPr>
          <a:lstStyle/>
          <a:p>
            <a:pPr marL="0" indent="0">
              <a:spcBef>
                <a:spcPts val="0"/>
              </a:spcBef>
              <a:buNone/>
            </a:pPr>
            <a:r>
              <a:rPr lang="en-US" dirty="0"/>
              <a:t>{</a:t>
            </a:r>
          </a:p>
          <a:p>
            <a:pPr marL="0" indent="0">
              <a:spcBef>
                <a:spcPts val="0"/>
              </a:spcBef>
              <a:buNone/>
            </a:pPr>
            <a:r>
              <a:rPr lang="en-US" dirty="0"/>
              <a:t>       "type":“</a:t>
            </a:r>
            <a:r>
              <a:rPr lang="en-US" dirty="0" err="1"/>
              <a:t>FeatureCollection</a:t>
            </a:r>
            <a:r>
              <a:rPr lang="en-US" dirty="0"/>
              <a:t>",</a:t>
            </a:r>
          </a:p>
          <a:p>
            <a:pPr marL="0" indent="0">
              <a:spcBef>
                <a:spcPts val="0"/>
              </a:spcBef>
              <a:buNone/>
            </a:pPr>
            <a:r>
              <a:rPr lang="en-US" dirty="0"/>
              <a:t>       "features":[{</a:t>
            </a:r>
          </a:p>
          <a:p>
            <a:pPr marL="0" indent="0">
              <a:spcBef>
                <a:spcPts val="0"/>
              </a:spcBef>
              <a:buNone/>
            </a:pPr>
            <a:r>
              <a:rPr lang="en-US" dirty="0"/>
              <a:t>	"</a:t>
            </a:r>
            <a:r>
              <a:rPr lang="en-US" dirty="0" err="1"/>
              <a:t>type":“Feature</a:t>
            </a:r>
            <a:r>
              <a:rPr lang="en-US" dirty="0"/>
              <a:t>",</a:t>
            </a:r>
          </a:p>
          <a:p>
            <a:pPr marL="0" indent="0">
              <a:spcBef>
                <a:spcPts val="0"/>
              </a:spcBef>
              <a:buNone/>
            </a:pPr>
            <a:r>
              <a:rPr lang="en-US" dirty="0"/>
              <a:t>	"geometry":{</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"coordinates":[-104.91081,40.1328]</a:t>
            </a:r>
          </a:p>
          <a:p>
            <a:pPr marL="0" indent="0">
              <a:spcBef>
                <a:spcPts val="0"/>
              </a:spcBef>
              <a:buNone/>
            </a:pPr>
            <a:r>
              <a:rPr lang="en-US" dirty="0"/>
              <a:t>	},</a:t>
            </a:r>
          </a:p>
          <a:p>
            <a:pPr marL="0" indent="0">
              <a:spcBef>
                <a:spcPts val="0"/>
              </a:spcBef>
              <a:buNone/>
            </a:pPr>
            <a:r>
              <a:rPr lang="en-US" dirty="0"/>
              <a:t>	"properties":{</a:t>
            </a:r>
          </a:p>
          <a:p>
            <a:pPr marL="0" indent="0">
              <a:spcBef>
                <a:spcPts val="0"/>
              </a:spcBef>
              <a:buNone/>
            </a:pPr>
            <a:r>
              <a:rPr lang="en-US" dirty="0"/>
              <a:t>	       "nest_id":"RNest_291 ",</a:t>
            </a:r>
          </a:p>
          <a:p>
            <a:pPr marL="0" indent="0">
              <a:spcBef>
                <a:spcPts val="0"/>
              </a:spcBef>
              <a:buNone/>
            </a:pPr>
            <a:r>
              <a:rPr lang="en-US" dirty="0"/>
              <a:t>	       "createdate":"2011-04-06",</a:t>
            </a:r>
          </a:p>
          <a:p>
            <a:pPr marL="0" indent="0">
              <a:spcBef>
                <a:spcPts val="0"/>
              </a:spcBef>
              <a:buNone/>
            </a:pPr>
            <a:r>
              <a:rPr lang="en-US" dirty="0"/>
              <a:t>	       "lastsurvey":"2015-08-10",</a:t>
            </a:r>
          </a:p>
          <a:p>
            <a:pPr marL="0" indent="0">
              <a:spcBef>
                <a:spcPts val="0"/>
              </a:spcBef>
              <a:buNone/>
            </a:pPr>
            <a:r>
              <a:rPr lang="en-US" dirty="0"/>
              <a:t>	       "recentstatus":"FLEDGED NEST ",</a:t>
            </a:r>
          </a:p>
          <a:p>
            <a:pPr marL="0" indent="0">
              <a:spcBef>
                <a:spcPts val="0"/>
              </a:spcBef>
              <a:buNone/>
            </a:pPr>
            <a:r>
              <a:rPr lang="en-US" dirty="0"/>
              <a:t>	       "</a:t>
            </a:r>
            <a:r>
              <a:rPr lang="en-US" dirty="0" err="1"/>
              <a:t>recentspecies</a:t>
            </a:r>
            <a:r>
              <a:rPr lang="en-US" dirty="0"/>
              <a:t>":"</a:t>
            </a:r>
            <a:r>
              <a:rPr lang="en-US" dirty="0" err="1"/>
              <a:t>Swainsons</a:t>
            </a:r>
            <a:r>
              <a:rPr lang="en-US" dirty="0"/>
              <a:t> Hawk “	}</a:t>
            </a:r>
          </a:p>
          <a:p>
            <a:pPr marL="0" indent="0">
              <a:spcBef>
                <a:spcPts val="0"/>
              </a:spcBef>
              <a:buNone/>
            </a:pPr>
            <a:r>
              <a:rPr lang="en-US" dirty="0"/>
              <a:t>        },</a:t>
            </a:r>
          </a:p>
        </p:txBody>
      </p:sp>
      <p:sp>
        <p:nvSpPr>
          <p:cNvPr id="4" name="Content Placeholder 3"/>
          <p:cNvSpPr>
            <a:spLocks noGrp="1"/>
          </p:cNvSpPr>
          <p:nvPr>
            <p:ph sz="half" idx="2"/>
          </p:nvPr>
        </p:nvSpPr>
        <p:spPr>
          <a:xfrm>
            <a:off x="6413771" y="2017342"/>
            <a:ext cx="4645152" cy="4043823"/>
          </a:xfrm>
        </p:spPr>
        <p:txBody>
          <a:bodyPr>
            <a:normAutofit fontScale="77500" lnSpcReduction="20000"/>
          </a:bodyPr>
          <a:lstStyle/>
          <a:p>
            <a:pPr marL="0" indent="0">
              <a:spcBef>
                <a:spcPts val="0"/>
              </a:spcBef>
              <a:buNone/>
            </a:pPr>
            <a:r>
              <a:rPr lang="en-US" dirty="0"/>
              <a:t>       {</a:t>
            </a:r>
          </a:p>
          <a:p>
            <a:pPr marL="0" indent="0">
              <a:spcBef>
                <a:spcPts val="0"/>
              </a:spcBef>
              <a:buNone/>
            </a:pPr>
            <a:r>
              <a:rPr lang="en-US" dirty="0"/>
              <a:t>	"</a:t>
            </a:r>
            <a:r>
              <a:rPr lang="en-US" dirty="0" err="1"/>
              <a:t>type":“Feature</a:t>
            </a:r>
            <a:r>
              <a:rPr lang="en-US" dirty="0"/>
              <a:t>",</a:t>
            </a:r>
          </a:p>
          <a:p>
            <a:pPr marL="0" indent="0">
              <a:spcBef>
                <a:spcPts val="0"/>
              </a:spcBef>
              <a:buNone/>
            </a:pPr>
            <a:r>
              <a:rPr lang="en-US" dirty="0"/>
              <a:t>	"geometry":{</a:t>
            </a:r>
          </a:p>
          <a:p>
            <a:pPr marL="0" indent="0">
              <a:spcBef>
                <a:spcPts val="0"/>
              </a:spcBef>
              <a:buNone/>
            </a:pPr>
            <a:r>
              <a:rPr lang="en-US" dirty="0"/>
              <a:t>   	       "</a:t>
            </a:r>
            <a:r>
              <a:rPr lang="en-US" dirty="0" err="1"/>
              <a:t>type":"Point</a:t>
            </a:r>
            <a:r>
              <a:rPr lang="en-US" dirty="0"/>
              <a:t>",</a:t>
            </a:r>
          </a:p>
          <a:p>
            <a:pPr marL="0" indent="0">
              <a:spcBef>
                <a:spcPts val="0"/>
              </a:spcBef>
              <a:buNone/>
            </a:pPr>
            <a:r>
              <a:rPr lang="en-US" dirty="0"/>
              <a:t>	       "coordinates":[-104.80846,40.15926]</a:t>
            </a:r>
          </a:p>
          <a:p>
            <a:pPr marL="0" indent="0">
              <a:spcBef>
                <a:spcPts val="0"/>
              </a:spcBef>
              <a:buNone/>
            </a:pPr>
            <a:r>
              <a:rPr lang="en-US" dirty="0"/>
              <a:t>	},</a:t>
            </a:r>
          </a:p>
          <a:p>
            <a:pPr marL="0" indent="0">
              <a:spcBef>
                <a:spcPts val="0"/>
              </a:spcBef>
              <a:buNone/>
            </a:pPr>
            <a:r>
              <a:rPr lang="en-US" dirty="0"/>
              <a:t>	"properties":{</a:t>
            </a:r>
          </a:p>
          <a:p>
            <a:pPr marL="0" indent="0">
              <a:spcBef>
                <a:spcPts val="0"/>
              </a:spcBef>
              <a:buNone/>
            </a:pPr>
            <a:r>
              <a:rPr lang="en-US" dirty="0"/>
              <a:t>	       “nest_id":"RNest_294 ",</a:t>
            </a:r>
          </a:p>
          <a:p>
            <a:pPr marL="0" indent="0">
              <a:spcBef>
                <a:spcPts val="0"/>
              </a:spcBef>
              <a:buNone/>
            </a:pPr>
            <a:r>
              <a:rPr lang="en-US" dirty="0"/>
              <a:t>	       "createdate":"2011-04-06",</a:t>
            </a:r>
          </a:p>
          <a:p>
            <a:pPr marL="0" indent="0">
              <a:spcBef>
                <a:spcPts val="0"/>
              </a:spcBef>
              <a:buNone/>
            </a:pPr>
            <a:r>
              <a:rPr lang="en-US" dirty="0"/>
              <a:t>	       "lastsurvey":"2015-08-24",</a:t>
            </a:r>
          </a:p>
          <a:p>
            <a:pPr marL="0" indent="0">
              <a:spcBef>
                <a:spcPts val="0"/>
              </a:spcBef>
              <a:buNone/>
            </a:pPr>
            <a:r>
              <a:rPr lang="en-US" dirty="0"/>
              <a:t>	       "recentstatus":"FLEDGED NEST ",</a:t>
            </a:r>
          </a:p>
          <a:p>
            <a:pPr marL="0" indent="0">
              <a:spcBef>
                <a:spcPts val="0"/>
              </a:spcBef>
              <a:buNone/>
            </a:pPr>
            <a:r>
              <a:rPr lang="en-US" dirty="0"/>
              <a:t>	       "</a:t>
            </a:r>
            <a:r>
              <a:rPr lang="en-US" dirty="0" err="1"/>
              <a:t>recentspecies</a:t>
            </a:r>
            <a:r>
              <a:rPr lang="en-US" dirty="0"/>
              <a:t>":"Red-tail Hawk “</a:t>
            </a:r>
          </a:p>
          <a:p>
            <a:pPr marL="0" indent="0">
              <a:spcBef>
                <a:spcPts val="0"/>
              </a:spcBef>
              <a:buNone/>
            </a:pPr>
            <a:r>
              <a:rPr lang="en-US" dirty="0"/>
              <a:t>	}</a:t>
            </a:r>
          </a:p>
          <a:p>
            <a:pPr marL="0" indent="0">
              <a:spcBef>
                <a:spcPts val="0"/>
              </a:spcBef>
              <a:buNone/>
            </a:pPr>
            <a:r>
              <a:rPr lang="en-US" dirty="0"/>
              <a:t>       }]</a:t>
            </a:r>
          </a:p>
          <a:p>
            <a:pPr marL="0" indent="0">
              <a:spcBef>
                <a:spcPts val="0"/>
              </a:spcBef>
              <a:buNone/>
            </a:pPr>
            <a:r>
              <a:rPr lang="en-US" dirty="0"/>
              <a:t>}</a:t>
            </a:r>
          </a:p>
        </p:txBody>
      </p:sp>
    </p:spTree>
    <p:extLst>
      <p:ext uri="{BB962C8B-B14F-4D97-AF65-F5344CB8AC3E}">
        <p14:creationId xmlns:p14="http://schemas.microsoft.com/office/powerpoint/2010/main" val="292254403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(query_nests_ajax.html)</a:t>
            </a:r>
          </a:p>
        </p:txBody>
      </p:sp>
      <p:sp>
        <p:nvSpPr>
          <p:cNvPr id="3" name="Content Placeholder 2"/>
          <p:cNvSpPr>
            <a:spLocks noGrp="1"/>
          </p:cNvSpPr>
          <p:nvPr>
            <p:ph idx="1"/>
          </p:nvPr>
        </p:nvSpPr>
        <p:spPr>
          <a:xfrm>
            <a:off x="1451579" y="1949569"/>
            <a:ext cx="10228587" cy="4589253"/>
          </a:xfrm>
        </p:spPr>
        <p:txBody>
          <a:bodyPr>
            <a:normAutofit fontScale="92500" lnSpcReduction="20000"/>
          </a:bodyPr>
          <a:lstStyle/>
          <a:p>
            <a:pPr marL="0" indent="0">
              <a:spcBef>
                <a:spcPts val="0"/>
              </a:spcBef>
              <a:buNone/>
            </a:pPr>
            <a:r>
              <a:rPr lang="en-US" sz="2900" dirty="0"/>
              <a:t> &lt;input type="date" id="</a:t>
            </a:r>
            <a:r>
              <a:rPr lang="en-US" sz="2900" dirty="0" err="1"/>
              <a:t>lastsurvey</a:t>
            </a:r>
            <a:r>
              <a:rPr lang="en-US" sz="2900" dirty="0"/>
              <a:t>" value="2015-01-01"&gt;&lt;</a:t>
            </a:r>
            <a:r>
              <a:rPr lang="en-US" sz="2900" dirty="0" err="1"/>
              <a:t>br</a:t>
            </a:r>
            <a:r>
              <a:rPr lang="en-US" sz="2900" dirty="0"/>
              <a:t>&gt;</a:t>
            </a:r>
          </a:p>
          <a:p>
            <a:pPr marL="0" indent="0">
              <a:spcBef>
                <a:spcPts val="0"/>
              </a:spcBef>
              <a:buNone/>
            </a:pPr>
            <a:r>
              <a:rPr lang="en-US" sz="2900" dirty="0"/>
              <a:t> &lt;select id="</a:t>
            </a:r>
            <a:r>
              <a:rPr lang="en-US" sz="2900" dirty="0" err="1"/>
              <a:t>recentstatus</a:t>
            </a:r>
            <a:r>
              <a:rPr lang="en-US" sz="2900" dirty="0"/>
              <a:t>"&gt;</a:t>
            </a:r>
          </a:p>
          <a:p>
            <a:pPr marL="0" indent="0">
              <a:spcBef>
                <a:spcPts val="0"/>
              </a:spcBef>
              <a:buNone/>
            </a:pPr>
            <a:r>
              <a:rPr lang="en-US" sz="2900" dirty="0"/>
              <a:t>        &lt;option value='ACTIVE NEST'&gt;Active Nest&lt;/option&gt;</a:t>
            </a:r>
          </a:p>
          <a:p>
            <a:pPr marL="0" indent="0">
              <a:spcBef>
                <a:spcPts val="0"/>
              </a:spcBef>
              <a:buNone/>
            </a:pPr>
            <a:r>
              <a:rPr lang="en-US" sz="2900" dirty="0"/>
              <a:t>        &lt;option value='INACTIVE NEST'&gt;Inactive Nest&lt;/option&gt;</a:t>
            </a:r>
          </a:p>
          <a:p>
            <a:pPr marL="0" indent="0">
              <a:spcBef>
                <a:spcPts val="0"/>
              </a:spcBef>
              <a:buNone/>
            </a:pPr>
            <a:r>
              <a:rPr lang="en-US" sz="2900" dirty="0"/>
              <a:t>        &lt;option value='FLEDGED NEST'&gt;Fledged Nest&lt;/option&gt;</a:t>
            </a:r>
          </a:p>
          <a:p>
            <a:pPr marL="0" indent="0">
              <a:spcBef>
                <a:spcPts val="0"/>
              </a:spcBef>
              <a:buNone/>
            </a:pPr>
            <a:r>
              <a:rPr lang="en-US" sz="2900" dirty="0"/>
              <a:t>&lt;/select&gt;&lt;</a:t>
            </a:r>
            <a:r>
              <a:rPr lang="en-US" sz="2900" dirty="0" err="1"/>
              <a:t>br</a:t>
            </a:r>
            <a:r>
              <a:rPr lang="en-US" sz="2900" dirty="0"/>
              <a:t>&gt;</a:t>
            </a:r>
          </a:p>
          <a:p>
            <a:pPr marL="0" indent="0">
              <a:spcBef>
                <a:spcPts val="0"/>
              </a:spcBef>
              <a:buNone/>
            </a:pPr>
            <a:r>
              <a:rPr lang="en-US" sz="2900" dirty="0"/>
              <a:t>&lt;button id=“</a:t>
            </a:r>
            <a:r>
              <a:rPr lang="en-US" sz="2900" dirty="0" err="1"/>
              <a:t>filterSubmit</a:t>
            </a:r>
            <a:r>
              <a:rPr lang="en-US" sz="2900" dirty="0"/>
              <a:t>" &gt;Submit&lt;/button&gt;</a:t>
            </a:r>
          </a:p>
          <a:p>
            <a:pPr marL="0" indent="0">
              <a:spcBef>
                <a:spcPts val="0"/>
              </a:spcBef>
              <a:buNone/>
            </a:pPr>
            <a:r>
              <a:rPr lang="en-US" sz="2900" dirty="0"/>
              <a:t>&lt;</a:t>
            </a:r>
            <a:r>
              <a:rPr lang="en-US" sz="2900" dirty="0" err="1"/>
              <a:t>hr</a:t>
            </a:r>
            <a:r>
              <a:rPr lang="en-US" sz="2900" dirty="0"/>
              <a:t>&gt;&lt;div id=“</a:t>
            </a:r>
            <a:r>
              <a:rPr lang="en-US" sz="2900" dirty="0" err="1">
                <a:solidFill>
                  <a:srgbClr val="FF0000"/>
                </a:solidFill>
              </a:rPr>
              <a:t>mapdiv</a:t>
            </a:r>
            <a:r>
              <a:rPr lang="en-US" sz="2900" dirty="0"/>
              <a:t>”</a:t>
            </a:r>
            <a:r>
              <a:rPr lang="en-US" sz="2900" dirty="0">
                <a:solidFill>
                  <a:srgbClr val="FF0000"/>
                </a:solidFill>
              </a:rPr>
              <a:t> style=“width:800px;height:600px”</a:t>
            </a:r>
            <a:r>
              <a:rPr lang="en-US" sz="2900" dirty="0"/>
              <a:t>&gt;&lt;/div&gt;</a:t>
            </a:r>
          </a:p>
          <a:p>
            <a:pPr marL="0" indent="0">
              <a:buNone/>
            </a:pPr>
            <a:endParaRPr lang="en-US" dirty="0"/>
          </a:p>
          <a:p>
            <a:pPr marL="0" indent="0">
              <a:buNone/>
            </a:pPr>
            <a:r>
              <a:rPr lang="en-US" dirty="0"/>
              <a:t>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759264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a:t>
            </a:r>
            <a:r>
              <a:rPr lang="en-US" dirty="0" err="1"/>
              <a:t>javascript</a:t>
            </a:r>
            <a:r>
              <a:rPr lang="en-US" dirty="0"/>
              <a:t> (query_nests_ajax.html)</a:t>
            </a:r>
          </a:p>
        </p:txBody>
      </p:sp>
      <p:sp>
        <p:nvSpPr>
          <p:cNvPr id="3" name="Content Placeholder 2"/>
          <p:cNvSpPr>
            <a:spLocks noGrp="1"/>
          </p:cNvSpPr>
          <p:nvPr>
            <p:ph idx="1"/>
          </p:nvPr>
        </p:nvSpPr>
        <p:spPr>
          <a:xfrm>
            <a:off x="1451579" y="1774205"/>
            <a:ext cx="10228587" cy="4589253"/>
          </a:xfrm>
        </p:spPr>
        <p:txBody>
          <a:bodyPr>
            <a:normAutofit fontScale="62500" lnSpcReduction="20000"/>
          </a:bodyPr>
          <a:lstStyle/>
          <a:p>
            <a:pPr marL="0" indent="0">
              <a:spcBef>
                <a:spcPts val="0"/>
              </a:spcBef>
              <a:buNone/>
            </a:pPr>
            <a:r>
              <a:rPr lang="en-US" sz="2900" dirty="0"/>
              <a:t>&lt;script&gt;</a:t>
            </a:r>
          </a:p>
          <a:p>
            <a:pPr marL="0" indent="0">
              <a:spcBef>
                <a:spcPts val="0"/>
              </a:spcBef>
              <a:buNone/>
            </a:pPr>
            <a:r>
              <a:rPr lang="en-US" sz="2900" dirty="0"/>
              <a:t>       </a:t>
            </a:r>
            <a:r>
              <a:rPr lang="en-US" sz="2900" dirty="0" err="1">
                <a:solidFill>
                  <a:srgbClr val="FF0000"/>
                </a:solidFill>
              </a:rPr>
              <a:t>var</a:t>
            </a:r>
            <a:r>
              <a:rPr lang="en-US" sz="2900" dirty="0">
                <a:solidFill>
                  <a:srgbClr val="FF0000"/>
                </a:solidFill>
              </a:rPr>
              <a:t> </a:t>
            </a:r>
            <a:r>
              <a:rPr lang="en-US" sz="2900" dirty="0" err="1">
                <a:solidFill>
                  <a:srgbClr val="FF0000"/>
                </a:solidFill>
              </a:rPr>
              <a:t>mymap</a:t>
            </a:r>
            <a:r>
              <a:rPr lang="en-US" sz="2900" dirty="0">
                <a:solidFill>
                  <a:srgbClr val="FF0000"/>
                </a:solidFill>
              </a:rPr>
              <a:t> = </a:t>
            </a:r>
            <a:r>
              <a:rPr lang="en-US" sz="2900" dirty="0" err="1">
                <a:solidFill>
                  <a:srgbClr val="FF0000"/>
                </a:solidFill>
              </a:rPr>
              <a:t>L.map</a:t>
            </a:r>
            <a:r>
              <a:rPr lang="en-US" sz="2900" dirty="0">
                <a:solidFill>
                  <a:srgbClr val="FF0000"/>
                </a:solidFill>
              </a:rPr>
              <a:t>('</a:t>
            </a:r>
            <a:r>
              <a:rPr lang="en-US" sz="2900" dirty="0" err="1">
                <a:solidFill>
                  <a:srgbClr val="FF0000"/>
                </a:solidFill>
              </a:rPr>
              <a:t>mapdiv</a:t>
            </a:r>
            <a:r>
              <a:rPr lang="en-US" sz="2900" dirty="0">
                <a:solidFill>
                  <a:srgbClr val="FF0000"/>
                </a:solidFill>
              </a:rPr>
              <a:t>')</a:t>
            </a:r>
          </a:p>
          <a:p>
            <a:pPr marL="0" indent="0">
              <a:spcBef>
                <a:spcPts val="0"/>
              </a:spcBef>
              <a:buNone/>
            </a:pPr>
            <a:r>
              <a:rPr lang="en-US" sz="2900" dirty="0">
                <a:solidFill>
                  <a:srgbClr val="FF0000"/>
                </a:solidFill>
              </a:rPr>
              <a:t>       </a:t>
            </a:r>
            <a:r>
              <a:rPr lang="en-US" sz="2900" dirty="0" err="1">
                <a:solidFill>
                  <a:srgbClr val="FF0000"/>
                </a:solidFill>
              </a:rPr>
              <a:t>mymap.setView</a:t>
            </a:r>
            <a:r>
              <a:rPr lang="en-US" sz="2900" dirty="0">
                <a:solidFill>
                  <a:srgbClr val="FF0000"/>
                </a:solidFill>
              </a:rPr>
              <a:t>([19.4, -99.1], 11);</a:t>
            </a:r>
          </a:p>
          <a:p>
            <a:pPr marL="0" indent="0">
              <a:spcBef>
                <a:spcPts val="0"/>
              </a:spcBef>
              <a:buNone/>
            </a:pPr>
            <a:r>
              <a:rPr lang="en-US" sz="2900" dirty="0">
                <a:solidFill>
                  <a:srgbClr val="FF0000"/>
                </a:solidFill>
              </a:rPr>
              <a:t>            </a:t>
            </a:r>
          </a:p>
          <a:p>
            <a:pPr marL="0" indent="0">
              <a:spcBef>
                <a:spcPts val="0"/>
              </a:spcBef>
              <a:buNone/>
            </a:pPr>
            <a:r>
              <a:rPr lang="en-US" sz="2900" dirty="0">
                <a:solidFill>
                  <a:srgbClr val="FF0000"/>
                </a:solidFill>
              </a:rPr>
              <a:t>       </a:t>
            </a:r>
            <a:r>
              <a:rPr lang="en-US" sz="2900" dirty="0" err="1">
                <a:solidFill>
                  <a:srgbClr val="FF0000"/>
                </a:solidFill>
              </a:rPr>
              <a:t>var</a:t>
            </a:r>
            <a:r>
              <a:rPr lang="en-US" sz="2900" dirty="0">
                <a:solidFill>
                  <a:srgbClr val="FF0000"/>
                </a:solidFill>
              </a:rPr>
              <a:t> </a:t>
            </a:r>
            <a:r>
              <a:rPr lang="en-US" sz="2900" dirty="0" err="1">
                <a:solidFill>
                  <a:srgbClr val="FF0000"/>
                </a:solidFill>
              </a:rPr>
              <a:t>backgroundLayer</a:t>
            </a:r>
            <a:r>
              <a:rPr lang="en-US" sz="2900" dirty="0">
                <a:solidFill>
                  <a:srgbClr val="FF0000"/>
                </a:solidFill>
              </a:rPr>
              <a:t> = </a:t>
            </a:r>
            <a:r>
              <a:rPr lang="en-US" sz="2900" dirty="0" err="1">
                <a:solidFill>
                  <a:srgbClr val="FF0000"/>
                </a:solidFill>
              </a:rPr>
              <a:t>L.tileLayer</a:t>
            </a:r>
            <a:r>
              <a:rPr lang="en-US" sz="2900" dirty="0">
                <a:solidFill>
                  <a:srgbClr val="FF0000"/>
                </a:solidFill>
              </a:rPr>
              <a:t>('http://{s}.tile.osm.org/{z}/{x}/{y}.</a:t>
            </a:r>
            <a:r>
              <a:rPr lang="en-US" sz="2900" dirty="0" err="1">
                <a:solidFill>
                  <a:srgbClr val="FF0000"/>
                </a:solidFill>
              </a:rPr>
              <a:t>png</a:t>
            </a:r>
            <a:r>
              <a:rPr lang="en-US" sz="2900" dirty="0">
                <a:solidFill>
                  <a:srgbClr val="FF0000"/>
                </a:solidFill>
              </a:rPr>
              <a:t>');</a:t>
            </a:r>
          </a:p>
          <a:p>
            <a:pPr marL="0" indent="0">
              <a:spcBef>
                <a:spcPts val="0"/>
              </a:spcBef>
              <a:buNone/>
            </a:pPr>
            <a:r>
              <a:rPr lang="en-US" sz="2900" dirty="0">
                <a:solidFill>
                  <a:srgbClr val="FF0000"/>
                </a:solidFill>
              </a:rPr>
              <a:t>       </a:t>
            </a:r>
            <a:r>
              <a:rPr lang="en-US" sz="2900" dirty="0" err="1">
                <a:solidFill>
                  <a:srgbClr val="FF0000"/>
                </a:solidFill>
              </a:rPr>
              <a:t>mymap.addLayer</a:t>
            </a:r>
            <a:r>
              <a:rPr lang="en-US" sz="2900" dirty="0">
                <a:solidFill>
                  <a:srgbClr val="FF0000"/>
                </a:solidFill>
              </a:rPr>
              <a:t>(</a:t>
            </a:r>
            <a:r>
              <a:rPr lang="en-US" sz="2900" dirty="0" err="1">
                <a:solidFill>
                  <a:srgbClr val="FF0000"/>
                </a:solidFill>
              </a:rPr>
              <a:t>backgroundLayer</a:t>
            </a:r>
            <a:r>
              <a:rPr lang="en-US" sz="2900" dirty="0">
                <a:solidFill>
                  <a:srgbClr val="FF0000"/>
                </a:solidFill>
              </a:rPr>
              <a:t>);</a:t>
            </a:r>
          </a:p>
          <a:p>
            <a:pPr marL="0" indent="0">
              <a:spcBef>
                <a:spcPts val="0"/>
              </a:spcBef>
              <a:buNone/>
            </a:pPr>
            <a:endParaRPr lang="en-US" sz="2900" dirty="0"/>
          </a:p>
          <a:p>
            <a:pPr marL="457200" lvl="1" indent="0">
              <a:spcBef>
                <a:spcPts val="0"/>
              </a:spcBef>
              <a:buNone/>
            </a:pPr>
            <a:r>
              <a:rPr lang="en-US" sz="2900" dirty="0"/>
              <a:t>$(“#</a:t>
            </a:r>
            <a:r>
              <a:rPr lang="en-US" sz="2900" dirty="0" err="1"/>
              <a:t>filterSubmit</a:t>
            </a:r>
            <a:r>
              <a:rPr lang="en-US" sz="2900" dirty="0"/>
              <a:t>”).click(function(){</a:t>
            </a:r>
          </a:p>
          <a:p>
            <a:pPr marL="914400" lvl="2" indent="0">
              <a:spcBef>
                <a:spcPts val="0"/>
              </a:spcBef>
              <a:buNone/>
            </a:pPr>
            <a:r>
              <a:rPr lang="en-US" sz="2900" dirty="0"/>
              <a:t>$.ajax({url:’query_nests_ajax.php’, type :‘POST’, data:{</a:t>
            </a:r>
            <a:r>
              <a:rPr lang="en-US" sz="2900" dirty="0" err="1"/>
              <a:t>lastsurvey</a:t>
            </a:r>
            <a:r>
              <a:rPr lang="en-US" sz="2900" dirty="0"/>
              <a:t>: $(“#</a:t>
            </a:r>
            <a:r>
              <a:rPr lang="en-US" sz="2900" dirty="0" err="1"/>
              <a:t>lastsurvey</a:t>
            </a:r>
            <a:r>
              <a:rPr lang="en-US" sz="2900" dirty="0"/>
              <a:t>).</a:t>
            </a:r>
            <a:r>
              <a:rPr lang="en-US" sz="2900" dirty="0" err="1"/>
              <a:t>val</a:t>
            </a:r>
            <a:r>
              <a:rPr lang="en-US" sz="2900" dirty="0"/>
              <a:t>(), </a:t>
            </a:r>
            <a:r>
              <a:rPr lang="en-US" sz="2900" dirty="0" err="1"/>
              <a:t>recentstatus</a:t>
            </a:r>
            <a:r>
              <a:rPr lang="en-US" sz="2900" dirty="0"/>
              <a:t>:$(“#</a:t>
            </a:r>
            <a:r>
              <a:rPr lang="en-US" sz="2900" dirty="0" err="1"/>
              <a:t>recentstatus</a:t>
            </a:r>
            <a:r>
              <a:rPr lang="en-US" sz="2900" dirty="0"/>
              <a:t>).</a:t>
            </a:r>
            <a:r>
              <a:rPr lang="en-US" sz="2900" dirty="0" err="1"/>
              <a:t>val</a:t>
            </a:r>
            <a:r>
              <a:rPr lang="en-US" sz="2900" dirty="0"/>
              <a:t>()}, success: function(response){</a:t>
            </a:r>
          </a:p>
          <a:p>
            <a:pPr marL="457200" lvl="1" indent="0">
              <a:spcBef>
                <a:spcPts val="0"/>
              </a:spcBef>
              <a:buNone/>
            </a:pPr>
            <a:r>
              <a:rPr lang="en-US" sz="2900" dirty="0"/>
              <a:t>    	      </a:t>
            </a:r>
            <a:r>
              <a:rPr lang="en-US" sz="2900" dirty="0">
                <a:solidFill>
                  <a:srgbClr val="FF0000"/>
                </a:solidFill>
              </a:rPr>
              <a:t> </a:t>
            </a:r>
            <a:r>
              <a:rPr lang="en-US" sz="2900" dirty="0" err="1">
                <a:solidFill>
                  <a:srgbClr val="FF0000"/>
                </a:solidFill>
              </a:rPr>
              <a:t>var</a:t>
            </a:r>
            <a:r>
              <a:rPr lang="en-US" sz="2900" dirty="0">
                <a:solidFill>
                  <a:srgbClr val="FF0000"/>
                </a:solidFill>
              </a:rPr>
              <a:t> </a:t>
            </a:r>
            <a:r>
              <a:rPr lang="en-US" sz="2900" dirty="0" err="1">
                <a:solidFill>
                  <a:srgbClr val="FF0000"/>
                </a:solidFill>
              </a:rPr>
              <a:t>queryLayer</a:t>
            </a:r>
            <a:r>
              <a:rPr lang="en-US" sz="2900" dirty="0">
                <a:solidFill>
                  <a:srgbClr val="FF0000"/>
                </a:solidFill>
              </a:rPr>
              <a:t>=</a:t>
            </a:r>
            <a:r>
              <a:rPr lang="en-US" sz="2900" dirty="0" err="1">
                <a:solidFill>
                  <a:srgbClr val="FF0000"/>
                </a:solidFill>
              </a:rPr>
              <a:t>L.geoJSON</a:t>
            </a:r>
            <a:r>
              <a:rPr lang="en-US" sz="2900" dirty="0">
                <a:solidFill>
                  <a:srgbClr val="FF0000"/>
                </a:solidFill>
              </a:rPr>
              <a:t>(</a:t>
            </a:r>
            <a:r>
              <a:rPr lang="en-US" sz="2900" dirty="0" err="1">
                <a:solidFill>
                  <a:srgbClr val="FF0000"/>
                </a:solidFill>
              </a:rPr>
              <a:t>JSON.parse</a:t>
            </a:r>
            <a:r>
              <a:rPr lang="en-US" sz="2900" dirty="0">
                <a:solidFill>
                  <a:srgbClr val="FF0000"/>
                </a:solidFill>
              </a:rPr>
              <a:t>(response)).</a:t>
            </a:r>
            <a:r>
              <a:rPr lang="en-US" sz="2900" dirty="0" err="1">
                <a:solidFill>
                  <a:srgbClr val="FF0000"/>
                </a:solidFill>
              </a:rPr>
              <a:t>addTo</a:t>
            </a:r>
            <a:r>
              <a:rPr lang="en-US" sz="2900" dirty="0">
                <a:solidFill>
                  <a:srgbClr val="FF0000"/>
                </a:solidFill>
              </a:rPr>
              <a:t>(</a:t>
            </a:r>
            <a:r>
              <a:rPr lang="en-US" sz="2900" dirty="0" err="1">
                <a:solidFill>
                  <a:srgbClr val="FF0000"/>
                </a:solidFill>
              </a:rPr>
              <a:t>mymap</a:t>
            </a:r>
            <a:r>
              <a:rPr lang="en-US" sz="2900" dirty="0">
                <a:solidFill>
                  <a:srgbClr val="FF0000"/>
                </a:solidFill>
              </a:rPr>
              <a:t>);</a:t>
            </a:r>
          </a:p>
          <a:p>
            <a:pPr marL="457200" lvl="1" indent="0">
              <a:spcBef>
                <a:spcPts val="0"/>
              </a:spcBef>
              <a:buNone/>
            </a:pPr>
            <a:r>
              <a:rPr lang="en-US" sz="2900" dirty="0">
                <a:solidFill>
                  <a:srgbClr val="FF0000"/>
                </a:solidFill>
              </a:rPr>
              <a:t>	       </a:t>
            </a:r>
            <a:r>
              <a:rPr lang="en-US" sz="2900" dirty="0" err="1">
                <a:solidFill>
                  <a:srgbClr val="FF0000"/>
                </a:solidFill>
              </a:rPr>
              <a:t>mymap.fitBounds</a:t>
            </a:r>
            <a:r>
              <a:rPr lang="en-US" sz="2900" dirty="0">
                <a:solidFill>
                  <a:srgbClr val="FF0000"/>
                </a:solidFill>
              </a:rPr>
              <a:t>(</a:t>
            </a:r>
            <a:r>
              <a:rPr lang="en-US" sz="2900" dirty="0" err="1">
                <a:solidFill>
                  <a:srgbClr val="FF0000"/>
                </a:solidFill>
              </a:rPr>
              <a:t>queryLayer.getBounds</a:t>
            </a:r>
            <a:r>
              <a:rPr lang="en-US" sz="2900" dirty="0">
                <a:solidFill>
                  <a:srgbClr val="FF0000"/>
                </a:solidFill>
              </a:rPr>
              <a:t>());</a:t>
            </a:r>
          </a:p>
          <a:p>
            <a:pPr marL="457200" lvl="1" indent="0">
              <a:spcBef>
                <a:spcPts val="0"/>
              </a:spcBef>
              <a:buNone/>
            </a:pPr>
            <a:r>
              <a:rPr lang="en-US" sz="2900" dirty="0"/>
              <a:t>	}}); </a:t>
            </a:r>
          </a:p>
          <a:p>
            <a:pPr marL="457200" lvl="1" indent="0">
              <a:spcBef>
                <a:spcPts val="0"/>
              </a:spcBef>
              <a:buNone/>
            </a:pPr>
            <a:r>
              <a:rPr lang="en-US" sz="2900" dirty="0"/>
              <a:t>});</a:t>
            </a:r>
          </a:p>
          <a:p>
            <a:pPr marL="0" indent="0">
              <a:spcBef>
                <a:spcPts val="0"/>
              </a:spcBef>
              <a:buNone/>
            </a:pPr>
            <a:r>
              <a:rPr lang="en-US" sz="2900" dirty="0"/>
              <a:t>&lt;/script&gt;</a:t>
            </a:r>
            <a:endParaRPr lang="en-US" dirty="0"/>
          </a:p>
        </p:txBody>
      </p:sp>
    </p:spTree>
    <p:extLst>
      <p:ext uri="{BB962C8B-B14F-4D97-AF65-F5344CB8AC3E}">
        <p14:creationId xmlns:p14="http://schemas.microsoft.com/office/powerpoint/2010/main" val="177196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endParaRPr lang="en-US" dirty="0"/>
          </a:p>
        </p:txBody>
      </p:sp>
      <p:sp>
        <p:nvSpPr>
          <p:cNvPr id="3" name="Content Placeholder 2"/>
          <p:cNvSpPr>
            <a:spLocks noGrp="1"/>
          </p:cNvSpPr>
          <p:nvPr>
            <p:ph idx="1"/>
          </p:nvPr>
        </p:nvSpPr>
        <p:spPr/>
        <p:txBody>
          <a:bodyPr>
            <a:normAutofit lnSpcReduction="10000"/>
          </a:bodyPr>
          <a:lstStyle/>
          <a:p>
            <a:r>
              <a:rPr lang="en-US" dirty="0"/>
              <a:t>Adding geospatial functionality to the PostgreSQL database</a:t>
            </a:r>
          </a:p>
          <a:p>
            <a:pPr lvl="1"/>
            <a:r>
              <a:rPr lang="en-US" dirty="0"/>
              <a:t>Standards based – Simple Features for SQL from Open Geospatial Consortium</a:t>
            </a:r>
          </a:p>
          <a:p>
            <a:pPr lvl="1"/>
            <a:r>
              <a:rPr lang="en-US" dirty="0"/>
              <a:t>Spatial functions – calculating distances, areas, conversion</a:t>
            </a:r>
          </a:p>
          <a:p>
            <a:pPr lvl="1"/>
            <a:r>
              <a:rPr lang="en-US" dirty="0"/>
              <a:t>Relationship operators –crosses, contains, within, </a:t>
            </a:r>
            <a:r>
              <a:rPr lang="en-US" dirty="0" err="1"/>
              <a:t>etc</a:t>
            </a:r>
            <a:endParaRPr lang="en-US" dirty="0"/>
          </a:p>
          <a:p>
            <a:pPr lvl="1"/>
            <a:r>
              <a:rPr lang="en-US" dirty="0"/>
              <a:t>Spatial operators - intersection, union, difference, buffer, </a:t>
            </a:r>
            <a:r>
              <a:rPr lang="en-US" dirty="0" err="1"/>
              <a:t>etc</a:t>
            </a:r>
            <a:endParaRPr lang="en-US" dirty="0"/>
          </a:p>
          <a:p>
            <a:pPr lvl="1"/>
            <a:r>
              <a:rPr lang="en-US" dirty="0"/>
              <a:t>Conversion – </a:t>
            </a:r>
            <a:r>
              <a:rPr lang="en-US" dirty="0" err="1"/>
              <a:t>GeoJSON</a:t>
            </a:r>
            <a:r>
              <a:rPr lang="en-US" dirty="0"/>
              <a:t>, GML, KML</a:t>
            </a:r>
          </a:p>
          <a:p>
            <a:pPr lvl="1"/>
            <a:r>
              <a:rPr lang="en-US" dirty="0"/>
              <a:t>Geography types – storing geometry based on spheroid</a:t>
            </a:r>
          </a:p>
          <a:p>
            <a:pPr lvl="1"/>
            <a:r>
              <a:rPr lang="en-US" dirty="0"/>
              <a:t>Raster operations </a:t>
            </a:r>
          </a:p>
          <a:p>
            <a:pPr lvl="1"/>
            <a:r>
              <a:rPr lang="en-US" dirty="0"/>
              <a:t>Spatial indexing – R-tree over GIST</a:t>
            </a:r>
          </a:p>
          <a:p>
            <a:pPr lvl="1"/>
            <a:endParaRPr lang="en-US" dirty="0"/>
          </a:p>
          <a:p>
            <a:pPr lvl="1"/>
            <a:endParaRPr lang="en-US" dirty="0"/>
          </a:p>
        </p:txBody>
      </p:sp>
    </p:spTree>
    <p:extLst>
      <p:ext uri="{BB962C8B-B14F-4D97-AF65-F5344CB8AC3E}">
        <p14:creationId xmlns:p14="http://schemas.microsoft.com/office/powerpoint/2010/main" val="350203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features for </a:t>
            </a:r>
            <a:r>
              <a:rPr lang="en-US" dirty="0" err="1"/>
              <a:t>sQL</a:t>
            </a:r>
            <a:r>
              <a:rPr lang="en-US" dirty="0"/>
              <a:t> - geometry</a:t>
            </a:r>
          </a:p>
        </p:txBody>
      </p:sp>
      <p:pic>
        <p:nvPicPr>
          <p:cNvPr id="4" name="Content Placeholder 3"/>
          <p:cNvPicPr>
            <a:picLocks noGrp="1" noChangeAspect="1"/>
          </p:cNvPicPr>
          <p:nvPr>
            <p:ph idx="1"/>
          </p:nvPr>
        </p:nvPicPr>
        <p:blipFill>
          <a:blip r:embed="rId3"/>
          <a:stretch>
            <a:fillRect/>
          </a:stretch>
        </p:blipFill>
        <p:spPr>
          <a:xfrm>
            <a:off x="3057196" y="2016314"/>
            <a:ext cx="6392040" cy="4079875"/>
          </a:xfrm>
          <a:prstGeom prst="rect">
            <a:avLst/>
          </a:prstGeom>
        </p:spPr>
      </p:pic>
    </p:spTree>
    <p:extLst>
      <p:ext uri="{BB962C8B-B14F-4D97-AF65-F5344CB8AC3E}">
        <p14:creationId xmlns:p14="http://schemas.microsoft.com/office/powerpoint/2010/main" val="8190546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features for SQL –spatial reference</a:t>
            </a:r>
          </a:p>
        </p:txBody>
      </p:sp>
      <p:sp>
        <p:nvSpPr>
          <p:cNvPr id="3" name="Content Placeholder 2"/>
          <p:cNvSpPr>
            <a:spLocks noGrp="1"/>
          </p:cNvSpPr>
          <p:nvPr>
            <p:ph idx="1"/>
          </p:nvPr>
        </p:nvSpPr>
        <p:spPr>
          <a:xfrm>
            <a:off x="1451579" y="2015732"/>
            <a:ext cx="9603275" cy="3907990"/>
          </a:xfrm>
        </p:spPr>
        <p:txBody>
          <a:bodyPr>
            <a:normAutofit fontScale="92500" lnSpcReduction="20000"/>
          </a:bodyPr>
          <a:lstStyle/>
          <a:p>
            <a:r>
              <a:rPr lang="en-US" dirty="0"/>
              <a:t>Spatial Reference includes</a:t>
            </a:r>
          </a:p>
          <a:p>
            <a:pPr lvl="1"/>
            <a:r>
              <a:rPr lang="en-US" dirty="0"/>
              <a:t>Coordinate system</a:t>
            </a:r>
          </a:p>
          <a:p>
            <a:pPr lvl="2"/>
            <a:r>
              <a:rPr lang="en-US" dirty="0"/>
              <a:t>Geographic</a:t>
            </a:r>
          </a:p>
          <a:p>
            <a:pPr lvl="2"/>
            <a:r>
              <a:rPr lang="en-US" dirty="0"/>
              <a:t>Projected.</a:t>
            </a:r>
          </a:p>
          <a:p>
            <a:pPr lvl="1"/>
            <a:r>
              <a:rPr lang="en-US" dirty="0"/>
              <a:t>Zone</a:t>
            </a:r>
          </a:p>
          <a:p>
            <a:pPr lvl="1"/>
            <a:r>
              <a:rPr lang="en-US" dirty="0"/>
              <a:t>Datum</a:t>
            </a:r>
          </a:p>
          <a:p>
            <a:r>
              <a:rPr lang="en-US" dirty="0"/>
              <a:t>Single Integer, the SRID</a:t>
            </a:r>
          </a:p>
          <a:p>
            <a:r>
              <a:rPr lang="en-US" dirty="0"/>
              <a:t>Examples</a:t>
            </a:r>
          </a:p>
          <a:p>
            <a:pPr lvl="1"/>
            <a:r>
              <a:rPr lang="en-US" dirty="0"/>
              <a:t>Lat/Long WGS84 – 4326</a:t>
            </a:r>
          </a:p>
          <a:p>
            <a:pPr lvl="1"/>
            <a:r>
              <a:rPr lang="en-US" dirty="0"/>
              <a:t>UTM Zone 13N NAD83 – 26913</a:t>
            </a:r>
          </a:p>
          <a:p>
            <a:r>
              <a:rPr lang="en-US" dirty="0"/>
              <a:t>www.spatialreference.org</a:t>
            </a:r>
          </a:p>
        </p:txBody>
      </p:sp>
    </p:spTree>
    <p:extLst>
      <p:ext uri="{BB962C8B-B14F-4D97-AF65-F5344CB8AC3E}">
        <p14:creationId xmlns:p14="http://schemas.microsoft.com/office/powerpoint/2010/main" val="290050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SFS - functions</a:t>
            </a:r>
          </a:p>
        </p:txBody>
      </p:sp>
      <p:sp>
        <p:nvSpPr>
          <p:cNvPr id="5" name="Content Placeholder 4"/>
          <p:cNvSpPr>
            <a:spLocks noGrp="1"/>
          </p:cNvSpPr>
          <p:nvPr>
            <p:ph sz="half" idx="1"/>
          </p:nvPr>
        </p:nvSpPr>
        <p:spPr>
          <a:xfrm>
            <a:off x="1447331" y="2010878"/>
            <a:ext cx="4645152" cy="4138131"/>
          </a:xfrm>
        </p:spPr>
        <p:txBody>
          <a:bodyPr>
            <a:normAutofit fontScale="85000" lnSpcReduction="20000"/>
          </a:bodyPr>
          <a:lstStyle/>
          <a:p>
            <a:r>
              <a:rPr lang="en-US" dirty="0"/>
              <a:t>Conversion</a:t>
            </a:r>
          </a:p>
          <a:p>
            <a:pPr lvl="1"/>
            <a:r>
              <a:rPr lang="en-US" dirty="0" err="1"/>
              <a:t>ST_AsText</a:t>
            </a:r>
            <a:endParaRPr lang="en-US" dirty="0"/>
          </a:p>
          <a:p>
            <a:pPr lvl="1"/>
            <a:r>
              <a:rPr lang="en-US" dirty="0" err="1"/>
              <a:t>ST_PointFromText</a:t>
            </a:r>
            <a:endParaRPr lang="en-US" dirty="0"/>
          </a:p>
          <a:p>
            <a:pPr lvl="1"/>
            <a:r>
              <a:rPr lang="en-US" dirty="0" err="1"/>
              <a:t>ST_LineFromText</a:t>
            </a:r>
            <a:endParaRPr lang="en-US" dirty="0"/>
          </a:p>
          <a:p>
            <a:pPr lvl="1"/>
            <a:r>
              <a:rPr lang="en-US" dirty="0" err="1"/>
              <a:t>ST_PolygonFromText</a:t>
            </a:r>
            <a:endParaRPr lang="en-US" dirty="0"/>
          </a:p>
          <a:p>
            <a:r>
              <a:rPr lang="en-US" dirty="0"/>
              <a:t>Description</a:t>
            </a:r>
          </a:p>
          <a:p>
            <a:pPr lvl="1"/>
            <a:r>
              <a:rPr lang="en-US" dirty="0"/>
              <a:t>ST_SRID</a:t>
            </a:r>
          </a:p>
          <a:p>
            <a:pPr lvl="1"/>
            <a:r>
              <a:rPr lang="en-US" dirty="0" err="1"/>
              <a:t>ST_IsEmpty</a:t>
            </a:r>
            <a:endParaRPr lang="en-US" dirty="0"/>
          </a:p>
          <a:p>
            <a:pPr lvl="1"/>
            <a:r>
              <a:rPr lang="en-US" dirty="0" err="1"/>
              <a:t>ST_IsSimple</a:t>
            </a:r>
            <a:endParaRPr lang="en-US" dirty="0"/>
          </a:p>
          <a:p>
            <a:pPr lvl="1"/>
            <a:r>
              <a:rPr lang="en-US" dirty="0" err="1"/>
              <a:t>ST_IsClosed</a:t>
            </a:r>
            <a:endParaRPr lang="en-US" dirty="0"/>
          </a:p>
          <a:p>
            <a:pPr lvl="1"/>
            <a:r>
              <a:rPr lang="en-US" dirty="0" err="1"/>
              <a:t>ST_IsRing</a:t>
            </a:r>
            <a:endParaRPr lang="en-US" dirty="0"/>
          </a:p>
          <a:p>
            <a:pPr lvl="1"/>
            <a:r>
              <a:rPr lang="en-US" dirty="0" err="1"/>
              <a:t>ST_IsValid</a:t>
            </a:r>
            <a:endParaRPr lang="en-US" dirty="0"/>
          </a:p>
          <a:p>
            <a:pPr lvl="1"/>
            <a:r>
              <a:rPr lang="en-US" dirty="0" err="1"/>
              <a:t>ST_GeometryType</a:t>
            </a:r>
            <a:endParaRPr lang="en-US" dirty="0"/>
          </a:p>
        </p:txBody>
      </p:sp>
      <p:sp>
        <p:nvSpPr>
          <p:cNvPr id="6" name="Content Placeholder 5"/>
          <p:cNvSpPr>
            <a:spLocks noGrp="1"/>
          </p:cNvSpPr>
          <p:nvPr>
            <p:ph sz="half" idx="2"/>
          </p:nvPr>
        </p:nvSpPr>
        <p:spPr>
          <a:xfrm>
            <a:off x="6413771" y="2017343"/>
            <a:ext cx="4645152" cy="4038900"/>
          </a:xfrm>
        </p:spPr>
        <p:txBody>
          <a:bodyPr>
            <a:normAutofit fontScale="85000" lnSpcReduction="20000"/>
          </a:bodyPr>
          <a:lstStyle/>
          <a:p>
            <a:r>
              <a:rPr lang="en-US" dirty="0"/>
              <a:t>Calculations</a:t>
            </a:r>
          </a:p>
          <a:p>
            <a:pPr lvl="1"/>
            <a:r>
              <a:rPr lang="en-US" dirty="0" err="1"/>
              <a:t>ST_Distance</a:t>
            </a:r>
            <a:endParaRPr lang="en-US" dirty="0"/>
          </a:p>
          <a:p>
            <a:pPr lvl="1"/>
            <a:r>
              <a:rPr lang="en-US" dirty="0" err="1"/>
              <a:t>ST_Length</a:t>
            </a:r>
            <a:endParaRPr lang="en-US" dirty="0"/>
          </a:p>
          <a:p>
            <a:pPr lvl="1"/>
            <a:r>
              <a:rPr lang="en-US" dirty="0" err="1"/>
              <a:t>ST_Area</a:t>
            </a:r>
            <a:endParaRPr lang="en-US" dirty="0"/>
          </a:p>
          <a:p>
            <a:r>
              <a:rPr lang="en-US" dirty="0"/>
              <a:t>Accessing</a:t>
            </a:r>
          </a:p>
          <a:p>
            <a:pPr lvl="1"/>
            <a:r>
              <a:rPr lang="en-US" dirty="0"/>
              <a:t>ST_X</a:t>
            </a:r>
          </a:p>
          <a:p>
            <a:pPr lvl="1"/>
            <a:r>
              <a:rPr lang="en-US" dirty="0"/>
              <a:t>ST_Y</a:t>
            </a:r>
          </a:p>
          <a:p>
            <a:pPr lvl="1"/>
            <a:r>
              <a:rPr lang="en-US" dirty="0" err="1"/>
              <a:t>ST_StartPoint</a:t>
            </a:r>
            <a:endParaRPr lang="en-US" dirty="0"/>
          </a:p>
          <a:p>
            <a:pPr lvl="1"/>
            <a:r>
              <a:rPr lang="en-US" dirty="0" err="1"/>
              <a:t>ST_EndPoint</a:t>
            </a:r>
            <a:endParaRPr lang="en-US" dirty="0"/>
          </a:p>
          <a:p>
            <a:pPr lvl="1"/>
            <a:r>
              <a:rPr lang="en-US" dirty="0" err="1"/>
              <a:t>ST_PointN</a:t>
            </a:r>
            <a:endParaRPr lang="en-US" dirty="0"/>
          </a:p>
          <a:p>
            <a:pPr lvl="1"/>
            <a:r>
              <a:rPr lang="en-US" dirty="0" err="1"/>
              <a:t>ST_ExteriorRing</a:t>
            </a:r>
            <a:endParaRPr lang="en-US" dirty="0"/>
          </a:p>
          <a:p>
            <a:pPr lvl="1"/>
            <a:r>
              <a:rPr lang="en-US" dirty="0" err="1"/>
              <a:t>ST_InteriorRingN</a:t>
            </a:r>
            <a:endParaRPr lang="en-US" dirty="0"/>
          </a:p>
          <a:p>
            <a:pPr lvl="1"/>
            <a:r>
              <a:rPr lang="en-US" dirty="0" err="1"/>
              <a:t>ST_GeometryN</a:t>
            </a:r>
            <a:endParaRPr lang="en-US" dirty="0"/>
          </a:p>
          <a:p>
            <a:pPr lvl="1"/>
            <a:endParaRPr lang="en-US" dirty="0"/>
          </a:p>
          <a:p>
            <a:pPr lvl="1"/>
            <a:endParaRPr lang="en-US" dirty="0"/>
          </a:p>
        </p:txBody>
      </p:sp>
    </p:spTree>
    <p:extLst>
      <p:ext uri="{BB962C8B-B14F-4D97-AF65-F5344CB8AC3E}">
        <p14:creationId xmlns:p14="http://schemas.microsoft.com/office/powerpoint/2010/main" val="42834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500"/>
                                        <p:tgtEl>
                                          <p:spTgt spid="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1000"/>
                                        <p:tgtEl>
                                          <p:spTgt spid="5">
                                            <p:txEl>
                                              <p:pRg st="6" end="6"/>
                                            </p:txEl>
                                          </p:spTgt>
                                        </p:tgtEl>
                                      </p:cBhvr>
                                    </p:animEffect>
                                    <p:anim calcmode="lin" valueType="num">
                                      <p:cBhvr>
                                        <p:cTn id="4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1000"/>
                                        <p:tgtEl>
                                          <p:spTgt spid="5">
                                            <p:txEl>
                                              <p:pRg st="7" end="7"/>
                                            </p:txEl>
                                          </p:spTgt>
                                        </p:tgtEl>
                                      </p:cBhvr>
                                    </p:animEffect>
                                    <p:anim calcmode="lin" valueType="num">
                                      <p:cBhvr>
                                        <p:cTn id="5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1000"/>
                                        <p:tgtEl>
                                          <p:spTgt spid="5">
                                            <p:txEl>
                                              <p:pRg st="8" end="8"/>
                                            </p:txEl>
                                          </p:spTgt>
                                        </p:tgtEl>
                                      </p:cBhvr>
                                    </p:animEffect>
                                    <p:anim calcmode="lin" valueType="num">
                                      <p:cBhvr>
                                        <p:cTn id="5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fade">
                                      <p:cBhvr>
                                        <p:cTn id="64" dur="1000"/>
                                        <p:tgtEl>
                                          <p:spTgt spid="5">
                                            <p:txEl>
                                              <p:pRg st="9" end="9"/>
                                            </p:txEl>
                                          </p:spTgt>
                                        </p:tgtEl>
                                      </p:cBhvr>
                                    </p:animEffect>
                                    <p:anim calcmode="lin" valueType="num">
                                      <p:cBhvr>
                                        <p:cTn id="6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animEffect transition="in" filter="fade">
                                      <p:cBhvr>
                                        <p:cTn id="71" dur="1000"/>
                                        <p:tgtEl>
                                          <p:spTgt spid="5">
                                            <p:txEl>
                                              <p:pRg st="10" end="10"/>
                                            </p:txEl>
                                          </p:spTgt>
                                        </p:tgtEl>
                                      </p:cBhvr>
                                    </p:animEffect>
                                    <p:anim calcmode="lin" valueType="num">
                                      <p:cBhvr>
                                        <p:cTn id="7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
                                            <p:txEl>
                                              <p:pRg st="11" end="11"/>
                                            </p:txEl>
                                          </p:spTgt>
                                        </p:tgtEl>
                                        <p:attrNameLst>
                                          <p:attrName>style.visibility</p:attrName>
                                        </p:attrNameLst>
                                      </p:cBhvr>
                                      <p:to>
                                        <p:strVal val="visible"/>
                                      </p:to>
                                    </p:set>
                                    <p:animEffect transition="in" filter="fade">
                                      <p:cBhvr>
                                        <p:cTn id="78" dur="1000"/>
                                        <p:tgtEl>
                                          <p:spTgt spid="5">
                                            <p:txEl>
                                              <p:pRg st="11" end="11"/>
                                            </p:txEl>
                                          </p:spTgt>
                                        </p:tgtEl>
                                      </p:cBhvr>
                                    </p:animEffect>
                                    <p:anim calcmode="lin" valueType="num">
                                      <p:cBhvr>
                                        <p:cTn id="79"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5">
                                            <p:txEl>
                                              <p:pRg st="12" end="12"/>
                                            </p:txEl>
                                          </p:spTgt>
                                        </p:tgtEl>
                                        <p:attrNameLst>
                                          <p:attrName>style.visibility</p:attrName>
                                        </p:attrNameLst>
                                      </p:cBhvr>
                                      <p:to>
                                        <p:strVal val="visible"/>
                                      </p:to>
                                    </p:set>
                                    <p:animEffect transition="in" filter="fade">
                                      <p:cBhvr>
                                        <p:cTn id="85" dur="1000"/>
                                        <p:tgtEl>
                                          <p:spTgt spid="5">
                                            <p:txEl>
                                              <p:pRg st="12" end="12"/>
                                            </p:txEl>
                                          </p:spTgt>
                                        </p:tgtEl>
                                      </p:cBhvr>
                                    </p:animEffect>
                                    <p:anim calcmode="lin" valueType="num">
                                      <p:cBhvr>
                                        <p:cTn id="86"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
                                            <p:txEl>
                                              <p:pRg st="0" end="0"/>
                                            </p:txEl>
                                          </p:spTgt>
                                        </p:tgtEl>
                                        <p:attrNameLst>
                                          <p:attrName>style.visibility</p:attrName>
                                        </p:attrNameLst>
                                      </p:cBhvr>
                                      <p:to>
                                        <p:strVal val="visible"/>
                                      </p:to>
                                    </p:set>
                                    <p:animEffect transition="in" filter="fade">
                                      <p:cBhvr>
                                        <p:cTn id="92" dur="500"/>
                                        <p:tgtEl>
                                          <p:spTgt spid="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6">
                                            <p:txEl>
                                              <p:pRg st="1" end="1"/>
                                            </p:txEl>
                                          </p:spTgt>
                                        </p:tgtEl>
                                        <p:attrNameLst>
                                          <p:attrName>style.visibility</p:attrName>
                                        </p:attrNameLst>
                                      </p:cBhvr>
                                      <p:to>
                                        <p:strVal val="visible"/>
                                      </p:to>
                                    </p:set>
                                    <p:animEffect transition="in" filter="fade">
                                      <p:cBhvr>
                                        <p:cTn id="97" dur="1000"/>
                                        <p:tgtEl>
                                          <p:spTgt spid="6">
                                            <p:txEl>
                                              <p:pRg st="1" end="1"/>
                                            </p:txEl>
                                          </p:spTgt>
                                        </p:tgtEl>
                                      </p:cBhvr>
                                    </p:animEffect>
                                    <p:anim calcmode="lin" valueType="num">
                                      <p:cBhvr>
                                        <p:cTn id="9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6">
                                            <p:txEl>
                                              <p:pRg st="2" end="2"/>
                                            </p:txEl>
                                          </p:spTgt>
                                        </p:tgtEl>
                                        <p:attrNameLst>
                                          <p:attrName>style.visibility</p:attrName>
                                        </p:attrNameLst>
                                      </p:cBhvr>
                                      <p:to>
                                        <p:strVal val="visible"/>
                                      </p:to>
                                    </p:set>
                                    <p:animEffect transition="in" filter="fade">
                                      <p:cBhvr>
                                        <p:cTn id="104" dur="1000"/>
                                        <p:tgtEl>
                                          <p:spTgt spid="6">
                                            <p:txEl>
                                              <p:pRg st="2" end="2"/>
                                            </p:txEl>
                                          </p:spTgt>
                                        </p:tgtEl>
                                      </p:cBhvr>
                                    </p:animEffect>
                                    <p:anim calcmode="lin" valueType="num">
                                      <p:cBhvr>
                                        <p:cTn id="10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0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6">
                                            <p:txEl>
                                              <p:pRg st="3" end="3"/>
                                            </p:txEl>
                                          </p:spTgt>
                                        </p:tgtEl>
                                        <p:attrNameLst>
                                          <p:attrName>style.visibility</p:attrName>
                                        </p:attrNameLst>
                                      </p:cBhvr>
                                      <p:to>
                                        <p:strVal val="visible"/>
                                      </p:to>
                                    </p:set>
                                    <p:animEffect transition="in" filter="fade">
                                      <p:cBhvr>
                                        <p:cTn id="111" dur="1000"/>
                                        <p:tgtEl>
                                          <p:spTgt spid="6">
                                            <p:txEl>
                                              <p:pRg st="3" end="3"/>
                                            </p:txEl>
                                          </p:spTgt>
                                        </p:tgtEl>
                                      </p:cBhvr>
                                    </p:animEffect>
                                    <p:anim calcmode="lin" valueType="num">
                                      <p:cBhvr>
                                        <p:cTn id="112"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13"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6">
                                            <p:txEl>
                                              <p:pRg st="4" end="4"/>
                                            </p:txEl>
                                          </p:spTgt>
                                        </p:tgtEl>
                                        <p:attrNameLst>
                                          <p:attrName>style.visibility</p:attrName>
                                        </p:attrNameLst>
                                      </p:cBhvr>
                                      <p:to>
                                        <p:strVal val="visible"/>
                                      </p:to>
                                    </p:set>
                                    <p:animEffect transition="in" filter="fade">
                                      <p:cBhvr>
                                        <p:cTn id="118" dur="500"/>
                                        <p:tgtEl>
                                          <p:spTgt spid="6">
                                            <p:txEl>
                                              <p:pRg st="4" end="4"/>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6">
                                            <p:txEl>
                                              <p:pRg st="5" end="5"/>
                                            </p:txEl>
                                          </p:spTgt>
                                        </p:tgtEl>
                                        <p:attrNameLst>
                                          <p:attrName>style.visibility</p:attrName>
                                        </p:attrNameLst>
                                      </p:cBhvr>
                                      <p:to>
                                        <p:strVal val="visible"/>
                                      </p:to>
                                    </p:set>
                                    <p:animEffect transition="in" filter="fade">
                                      <p:cBhvr>
                                        <p:cTn id="123" dur="1000"/>
                                        <p:tgtEl>
                                          <p:spTgt spid="6">
                                            <p:txEl>
                                              <p:pRg st="5" end="5"/>
                                            </p:txEl>
                                          </p:spTgt>
                                        </p:tgtEl>
                                      </p:cBhvr>
                                    </p:animEffect>
                                    <p:anim calcmode="lin" valueType="num">
                                      <p:cBhvr>
                                        <p:cTn id="12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25" dur="1000" fill="hold"/>
                                        <p:tgtEl>
                                          <p:spTgt spid="6">
                                            <p:txEl>
                                              <p:pRg st="5" end="5"/>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6">
                                            <p:txEl>
                                              <p:pRg st="6" end="6"/>
                                            </p:txEl>
                                          </p:spTgt>
                                        </p:tgtEl>
                                        <p:attrNameLst>
                                          <p:attrName>style.visibility</p:attrName>
                                        </p:attrNameLst>
                                      </p:cBhvr>
                                      <p:to>
                                        <p:strVal val="visible"/>
                                      </p:to>
                                    </p:set>
                                    <p:animEffect transition="in" filter="fade">
                                      <p:cBhvr>
                                        <p:cTn id="128" dur="1000"/>
                                        <p:tgtEl>
                                          <p:spTgt spid="6">
                                            <p:txEl>
                                              <p:pRg st="6" end="6"/>
                                            </p:txEl>
                                          </p:spTgt>
                                        </p:tgtEl>
                                      </p:cBhvr>
                                    </p:animEffect>
                                    <p:anim calcmode="lin" valueType="num">
                                      <p:cBhvr>
                                        <p:cTn id="1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1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nodeType="clickEffect">
                                  <p:stCondLst>
                                    <p:cond delay="0"/>
                                  </p:stCondLst>
                                  <p:childTnLst>
                                    <p:set>
                                      <p:cBhvr>
                                        <p:cTn id="134" dur="1" fill="hold">
                                          <p:stCondLst>
                                            <p:cond delay="0"/>
                                          </p:stCondLst>
                                        </p:cTn>
                                        <p:tgtEl>
                                          <p:spTgt spid="6">
                                            <p:txEl>
                                              <p:pRg st="7" end="7"/>
                                            </p:txEl>
                                          </p:spTgt>
                                        </p:tgtEl>
                                        <p:attrNameLst>
                                          <p:attrName>style.visibility</p:attrName>
                                        </p:attrNameLst>
                                      </p:cBhvr>
                                      <p:to>
                                        <p:strVal val="visible"/>
                                      </p:to>
                                    </p:set>
                                    <p:animEffect transition="in" filter="fade">
                                      <p:cBhvr>
                                        <p:cTn id="135" dur="1000"/>
                                        <p:tgtEl>
                                          <p:spTgt spid="6">
                                            <p:txEl>
                                              <p:pRg st="7" end="7"/>
                                            </p:txEl>
                                          </p:spTgt>
                                        </p:tgtEl>
                                      </p:cBhvr>
                                    </p:animEffect>
                                    <p:anim calcmode="lin" valueType="num">
                                      <p:cBhvr>
                                        <p:cTn id="13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37"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6">
                                            <p:txEl>
                                              <p:pRg st="8" end="8"/>
                                            </p:txEl>
                                          </p:spTgt>
                                        </p:tgtEl>
                                        <p:attrNameLst>
                                          <p:attrName>style.visibility</p:attrName>
                                        </p:attrNameLst>
                                      </p:cBhvr>
                                      <p:to>
                                        <p:strVal val="visible"/>
                                      </p:to>
                                    </p:set>
                                    <p:animEffect transition="in" filter="fade">
                                      <p:cBhvr>
                                        <p:cTn id="140" dur="1000"/>
                                        <p:tgtEl>
                                          <p:spTgt spid="6">
                                            <p:txEl>
                                              <p:pRg st="8" end="8"/>
                                            </p:txEl>
                                          </p:spTgt>
                                        </p:tgtEl>
                                      </p:cBhvr>
                                    </p:animEffect>
                                    <p:anim calcmode="lin" valueType="num">
                                      <p:cBhvr>
                                        <p:cTn id="141"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142"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nodeType="clickEffect">
                                  <p:stCondLst>
                                    <p:cond delay="0"/>
                                  </p:stCondLst>
                                  <p:childTnLst>
                                    <p:set>
                                      <p:cBhvr>
                                        <p:cTn id="146" dur="1" fill="hold">
                                          <p:stCondLst>
                                            <p:cond delay="0"/>
                                          </p:stCondLst>
                                        </p:cTn>
                                        <p:tgtEl>
                                          <p:spTgt spid="6">
                                            <p:txEl>
                                              <p:pRg st="9" end="9"/>
                                            </p:txEl>
                                          </p:spTgt>
                                        </p:tgtEl>
                                        <p:attrNameLst>
                                          <p:attrName>style.visibility</p:attrName>
                                        </p:attrNameLst>
                                      </p:cBhvr>
                                      <p:to>
                                        <p:strVal val="visible"/>
                                      </p:to>
                                    </p:set>
                                    <p:animEffect transition="in" filter="fade">
                                      <p:cBhvr>
                                        <p:cTn id="147" dur="1000"/>
                                        <p:tgtEl>
                                          <p:spTgt spid="6">
                                            <p:txEl>
                                              <p:pRg st="9" end="9"/>
                                            </p:txEl>
                                          </p:spTgt>
                                        </p:tgtEl>
                                      </p:cBhvr>
                                    </p:animEffect>
                                    <p:anim calcmode="lin" valueType="num">
                                      <p:cBhvr>
                                        <p:cTn id="148"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49"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nodeType="clickEffect">
                                  <p:stCondLst>
                                    <p:cond delay="0"/>
                                  </p:stCondLst>
                                  <p:childTnLst>
                                    <p:set>
                                      <p:cBhvr>
                                        <p:cTn id="153" dur="1" fill="hold">
                                          <p:stCondLst>
                                            <p:cond delay="0"/>
                                          </p:stCondLst>
                                        </p:cTn>
                                        <p:tgtEl>
                                          <p:spTgt spid="6">
                                            <p:txEl>
                                              <p:pRg st="10" end="10"/>
                                            </p:txEl>
                                          </p:spTgt>
                                        </p:tgtEl>
                                        <p:attrNameLst>
                                          <p:attrName>style.visibility</p:attrName>
                                        </p:attrNameLst>
                                      </p:cBhvr>
                                      <p:to>
                                        <p:strVal val="visible"/>
                                      </p:to>
                                    </p:set>
                                    <p:animEffect transition="in" filter="fade">
                                      <p:cBhvr>
                                        <p:cTn id="154" dur="1000"/>
                                        <p:tgtEl>
                                          <p:spTgt spid="6">
                                            <p:txEl>
                                              <p:pRg st="10" end="10"/>
                                            </p:txEl>
                                          </p:spTgt>
                                        </p:tgtEl>
                                      </p:cBhvr>
                                    </p:animEffect>
                                    <p:anim calcmode="lin" valueType="num">
                                      <p:cBhvr>
                                        <p:cTn id="155"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56"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42" presetClass="entr" presetSubtype="0" fill="hold" nodeType="clickEffect">
                                  <p:stCondLst>
                                    <p:cond delay="0"/>
                                  </p:stCondLst>
                                  <p:childTnLst>
                                    <p:set>
                                      <p:cBhvr>
                                        <p:cTn id="160" dur="1" fill="hold">
                                          <p:stCondLst>
                                            <p:cond delay="0"/>
                                          </p:stCondLst>
                                        </p:cTn>
                                        <p:tgtEl>
                                          <p:spTgt spid="6">
                                            <p:txEl>
                                              <p:pRg st="11" end="11"/>
                                            </p:txEl>
                                          </p:spTgt>
                                        </p:tgtEl>
                                        <p:attrNameLst>
                                          <p:attrName>style.visibility</p:attrName>
                                        </p:attrNameLst>
                                      </p:cBhvr>
                                      <p:to>
                                        <p:strVal val="visible"/>
                                      </p:to>
                                    </p:set>
                                    <p:animEffect transition="in" filter="fade">
                                      <p:cBhvr>
                                        <p:cTn id="161" dur="1000"/>
                                        <p:tgtEl>
                                          <p:spTgt spid="6">
                                            <p:txEl>
                                              <p:pRg st="11" end="11"/>
                                            </p:txEl>
                                          </p:spTgt>
                                        </p:tgtEl>
                                      </p:cBhvr>
                                    </p:animEffect>
                                    <p:anim calcmode="lin" valueType="num">
                                      <p:cBhvr>
                                        <p:cTn id="162"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63"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42" presetClass="entr" presetSubtype="0" fill="hold" nodeType="clickEffect">
                                  <p:stCondLst>
                                    <p:cond delay="0"/>
                                  </p:stCondLst>
                                  <p:childTnLst>
                                    <p:set>
                                      <p:cBhvr>
                                        <p:cTn id="167" dur="1" fill="hold">
                                          <p:stCondLst>
                                            <p:cond delay="0"/>
                                          </p:stCondLst>
                                        </p:cTn>
                                        <p:tgtEl>
                                          <p:spTgt spid="6">
                                            <p:txEl>
                                              <p:pRg st="12" end="12"/>
                                            </p:txEl>
                                          </p:spTgt>
                                        </p:tgtEl>
                                        <p:attrNameLst>
                                          <p:attrName>style.visibility</p:attrName>
                                        </p:attrNameLst>
                                      </p:cBhvr>
                                      <p:to>
                                        <p:strVal val="visible"/>
                                      </p:to>
                                    </p:set>
                                    <p:animEffect transition="in" filter="fade">
                                      <p:cBhvr>
                                        <p:cTn id="168" dur="1000"/>
                                        <p:tgtEl>
                                          <p:spTgt spid="6">
                                            <p:txEl>
                                              <p:pRg st="12" end="12"/>
                                            </p:txEl>
                                          </p:spTgt>
                                        </p:tgtEl>
                                      </p:cBhvr>
                                    </p:animEffect>
                                    <p:anim calcmode="lin" valueType="num">
                                      <p:cBhvr>
                                        <p:cTn id="169"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70"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document structure</a:t>
            </a:r>
          </a:p>
        </p:txBody>
      </p:sp>
      <p:sp>
        <p:nvSpPr>
          <p:cNvPr id="3" name="Content Placeholder 2"/>
          <p:cNvSpPr>
            <a:spLocks noGrp="1"/>
          </p:cNvSpPr>
          <p:nvPr>
            <p:ph sz="half" idx="1"/>
          </p:nvPr>
        </p:nvSpPr>
        <p:spPr>
          <a:xfrm>
            <a:off x="1447330" y="2010878"/>
            <a:ext cx="9441493" cy="3904730"/>
          </a:xfrm>
        </p:spPr>
        <p:txBody>
          <a:bodyPr>
            <a:noAutofit/>
          </a:bodyPr>
          <a:lstStyle/>
          <a:p>
            <a:pPr marL="0" indent="0">
              <a:spcBef>
                <a:spcPts val="0"/>
              </a:spcBef>
              <a:buNone/>
            </a:pPr>
            <a:r>
              <a:rPr lang="en-US" dirty="0"/>
              <a:t>&lt;!DOCTYPE html&gt;</a:t>
            </a:r>
          </a:p>
          <a:p>
            <a:pPr marL="0" indent="0">
              <a:spcBef>
                <a:spcPts val="0"/>
              </a:spcBef>
              <a:buNone/>
            </a:pPr>
            <a:r>
              <a:rPr lang="en-US" dirty="0"/>
              <a:t>&lt;html </a:t>
            </a:r>
            <a:r>
              <a:rPr lang="en-US" dirty="0" err="1"/>
              <a:t>lang</a:t>
            </a:r>
            <a:r>
              <a:rPr lang="en-US" dirty="0"/>
              <a:t>="</a:t>
            </a:r>
            <a:r>
              <a:rPr lang="en-US" dirty="0" err="1"/>
              <a:t>en</a:t>
            </a:r>
            <a:r>
              <a:rPr lang="en-US" dirty="0"/>
              <a:t>"&gt;</a:t>
            </a:r>
          </a:p>
          <a:p>
            <a:pPr marL="457200" lvl="1" indent="0">
              <a:spcBef>
                <a:spcPts val="0"/>
              </a:spcBef>
              <a:buNone/>
            </a:pPr>
            <a:r>
              <a:rPr lang="en-US" sz="2000" dirty="0"/>
              <a:t>&lt;head&gt;</a:t>
            </a:r>
          </a:p>
          <a:p>
            <a:pPr marL="457200" lvl="1" indent="0">
              <a:spcBef>
                <a:spcPts val="0"/>
              </a:spcBef>
              <a:buNone/>
            </a:pPr>
            <a:r>
              <a:rPr lang="en-US" sz="2000" dirty="0"/>
              <a:t>    &lt;meta charset="UTF-8"&gt;</a:t>
            </a:r>
          </a:p>
          <a:p>
            <a:pPr marL="457200" lvl="1" indent="0">
              <a:spcBef>
                <a:spcPts val="0"/>
              </a:spcBef>
              <a:buNone/>
            </a:pPr>
            <a:r>
              <a:rPr lang="en-US" sz="2000" dirty="0"/>
              <a:t>    &lt;title&gt;Document&lt;/title&gt;</a:t>
            </a:r>
          </a:p>
          <a:p>
            <a:pPr marL="457200" lvl="1" indent="0">
              <a:spcBef>
                <a:spcPts val="0"/>
              </a:spcBef>
              <a:buNone/>
            </a:pPr>
            <a:r>
              <a:rPr lang="en-US" sz="2000" dirty="0"/>
              <a:t>&lt;/head&gt;</a:t>
            </a:r>
          </a:p>
          <a:p>
            <a:pPr marL="457200" lvl="1" indent="0">
              <a:spcBef>
                <a:spcPts val="0"/>
              </a:spcBef>
              <a:buNone/>
            </a:pPr>
            <a:r>
              <a:rPr lang="en-US" sz="2000" dirty="0"/>
              <a:t>&lt;body&gt;</a:t>
            </a:r>
          </a:p>
          <a:p>
            <a:pPr marL="457200" lvl="1" indent="0">
              <a:spcBef>
                <a:spcPts val="0"/>
              </a:spcBef>
              <a:buNone/>
            </a:pPr>
            <a:r>
              <a:rPr lang="en-US" sz="2000" dirty="0"/>
              <a:t>       ………….</a:t>
            </a:r>
          </a:p>
          <a:p>
            <a:pPr marL="457200" lvl="1" indent="0">
              <a:spcBef>
                <a:spcPts val="0"/>
              </a:spcBef>
              <a:buNone/>
            </a:pPr>
            <a:r>
              <a:rPr lang="en-US" sz="2000" dirty="0"/>
              <a:t>&lt;/body&gt;</a:t>
            </a:r>
          </a:p>
          <a:p>
            <a:pPr marL="0" indent="0">
              <a:spcBef>
                <a:spcPts val="0"/>
              </a:spcBef>
              <a:buNone/>
            </a:pPr>
            <a:r>
              <a:rPr lang="en-US" dirty="0"/>
              <a:t>&lt;/html&gt;</a:t>
            </a:r>
          </a:p>
        </p:txBody>
      </p:sp>
    </p:spTree>
    <p:extLst>
      <p:ext uri="{BB962C8B-B14F-4D97-AF65-F5344CB8AC3E}">
        <p14:creationId xmlns:p14="http://schemas.microsoft.com/office/powerpoint/2010/main" val="4674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SFS – spatial analysis</a:t>
            </a:r>
          </a:p>
        </p:txBody>
      </p:sp>
      <p:sp>
        <p:nvSpPr>
          <p:cNvPr id="3" name="Content Placeholder 2"/>
          <p:cNvSpPr>
            <a:spLocks noGrp="1"/>
          </p:cNvSpPr>
          <p:nvPr>
            <p:ph sz="half" idx="1"/>
          </p:nvPr>
        </p:nvSpPr>
        <p:spPr>
          <a:xfrm>
            <a:off x="1447331" y="2010878"/>
            <a:ext cx="4645152" cy="4045365"/>
          </a:xfrm>
        </p:spPr>
        <p:txBody>
          <a:bodyPr>
            <a:normAutofit/>
          </a:bodyPr>
          <a:lstStyle/>
          <a:p>
            <a:r>
              <a:rPr lang="en-US" dirty="0"/>
              <a:t>Relational Operators</a:t>
            </a:r>
          </a:p>
          <a:p>
            <a:pPr lvl="1"/>
            <a:r>
              <a:rPr lang="en-US" dirty="0" err="1"/>
              <a:t>ST_Equals</a:t>
            </a:r>
            <a:endParaRPr lang="en-US" dirty="0"/>
          </a:p>
          <a:p>
            <a:pPr lvl="1"/>
            <a:r>
              <a:rPr lang="en-US" dirty="0" err="1"/>
              <a:t>ST_Disjoint</a:t>
            </a:r>
            <a:endParaRPr lang="en-US" dirty="0"/>
          </a:p>
          <a:p>
            <a:pPr lvl="1"/>
            <a:r>
              <a:rPr lang="en-US" dirty="0" err="1"/>
              <a:t>ST_Touches</a:t>
            </a:r>
            <a:endParaRPr lang="en-US" dirty="0"/>
          </a:p>
          <a:p>
            <a:pPr lvl="1"/>
            <a:r>
              <a:rPr lang="en-US" dirty="0" err="1"/>
              <a:t>ST_Within</a:t>
            </a:r>
            <a:r>
              <a:rPr lang="en-US" dirty="0"/>
              <a:t> </a:t>
            </a:r>
          </a:p>
          <a:p>
            <a:pPr lvl="1"/>
            <a:r>
              <a:rPr lang="en-US" dirty="0" err="1"/>
              <a:t>ST_Contains</a:t>
            </a:r>
            <a:endParaRPr lang="en-US" dirty="0"/>
          </a:p>
          <a:p>
            <a:pPr lvl="1"/>
            <a:r>
              <a:rPr lang="en-US" dirty="0" err="1"/>
              <a:t>ST_Intersects</a:t>
            </a:r>
            <a:endParaRPr lang="en-US" dirty="0"/>
          </a:p>
          <a:p>
            <a:pPr lvl="1"/>
            <a:r>
              <a:rPr lang="en-US" dirty="0" err="1"/>
              <a:t>ST_Crosses</a:t>
            </a:r>
            <a:endParaRPr lang="en-US" dirty="0"/>
          </a:p>
          <a:p>
            <a:pPr lvl="1"/>
            <a:r>
              <a:rPr lang="en-US" dirty="0" err="1"/>
              <a:t>ST_Overlaps</a:t>
            </a:r>
            <a:endParaRPr lang="en-US" dirty="0"/>
          </a:p>
          <a:p>
            <a:pPr lvl="1"/>
            <a:r>
              <a:rPr lang="en-US" dirty="0" err="1"/>
              <a:t>ST_DWithin</a:t>
            </a:r>
            <a:endParaRPr lang="en-US" dirty="0"/>
          </a:p>
        </p:txBody>
      </p:sp>
      <p:sp>
        <p:nvSpPr>
          <p:cNvPr id="4" name="Content Placeholder 3"/>
          <p:cNvSpPr>
            <a:spLocks noGrp="1"/>
          </p:cNvSpPr>
          <p:nvPr>
            <p:ph sz="half" idx="2"/>
          </p:nvPr>
        </p:nvSpPr>
        <p:spPr>
          <a:xfrm>
            <a:off x="6413771" y="2017343"/>
            <a:ext cx="4645152" cy="4038900"/>
          </a:xfrm>
        </p:spPr>
        <p:txBody>
          <a:bodyPr>
            <a:normAutofit/>
          </a:bodyPr>
          <a:lstStyle/>
          <a:p>
            <a:r>
              <a:rPr lang="en-US" dirty="0"/>
              <a:t>Spatial Operators</a:t>
            </a:r>
          </a:p>
          <a:p>
            <a:pPr lvl="1"/>
            <a:r>
              <a:rPr lang="en-US" dirty="0" err="1"/>
              <a:t>ST_Intersection</a:t>
            </a:r>
            <a:endParaRPr lang="en-US" dirty="0"/>
          </a:p>
          <a:p>
            <a:pPr lvl="1"/>
            <a:r>
              <a:rPr lang="en-US" dirty="0" err="1"/>
              <a:t>ST_Difference</a:t>
            </a:r>
            <a:endParaRPr lang="en-US" dirty="0"/>
          </a:p>
          <a:p>
            <a:pPr lvl="1"/>
            <a:r>
              <a:rPr lang="en-US" dirty="0" err="1"/>
              <a:t>ST_Union</a:t>
            </a:r>
            <a:endParaRPr lang="en-US" dirty="0"/>
          </a:p>
          <a:p>
            <a:pPr lvl="1"/>
            <a:r>
              <a:rPr lang="en-US" dirty="0" err="1"/>
              <a:t>ST_SymDifference</a:t>
            </a:r>
            <a:endParaRPr lang="en-US" dirty="0"/>
          </a:p>
          <a:p>
            <a:pPr lvl="1"/>
            <a:r>
              <a:rPr lang="en-US" dirty="0" err="1"/>
              <a:t>ST_Buffer</a:t>
            </a:r>
            <a:endParaRPr lang="en-US" dirty="0"/>
          </a:p>
          <a:p>
            <a:pPr lvl="1"/>
            <a:r>
              <a:rPr lang="en-US" dirty="0" err="1"/>
              <a:t>ST_ConvexHull</a:t>
            </a:r>
            <a:endParaRPr lang="en-US" dirty="0"/>
          </a:p>
          <a:p>
            <a:pPr lvl="1"/>
            <a:r>
              <a:rPr lang="en-US" dirty="0" err="1"/>
              <a:t>ST_Transform</a:t>
            </a:r>
            <a:endParaRPr lang="en-US" dirty="0"/>
          </a:p>
        </p:txBody>
      </p:sp>
    </p:spTree>
    <p:extLst>
      <p:ext uri="{BB962C8B-B14F-4D97-AF65-F5344CB8AC3E}">
        <p14:creationId xmlns:p14="http://schemas.microsoft.com/office/powerpoint/2010/main" val="30654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Effect transition="in" filter="fade">
                                      <p:cBhvr>
                                        <p:cTn id="59" dur="1000"/>
                                        <p:tgtEl>
                                          <p:spTgt spid="3">
                                            <p:txEl>
                                              <p:pRg st="7" end="7"/>
                                            </p:txEl>
                                          </p:spTgt>
                                        </p:tgtEl>
                                      </p:cBhvr>
                                    </p:animEffect>
                                    <p:anim calcmode="lin" valueType="num">
                                      <p:cBhvr>
                                        <p:cTn id="6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animEffect transition="in" filter="fade">
                                      <p:cBhvr>
                                        <p:cTn id="66" dur="1000"/>
                                        <p:tgtEl>
                                          <p:spTgt spid="3">
                                            <p:txEl>
                                              <p:pRg st="8" end="8"/>
                                            </p:txEl>
                                          </p:spTgt>
                                        </p:tgtEl>
                                      </p:cBhvr>
                                    </p:animEffect>
                                    <p:anim calcmode="lin" valueType="num">
                                      <p:cBhvr>
                                        <p:cTn id="6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9" end="9"/>
                                            </p:txEl>
                                          </p:spTgt>
                                        </p:tgtEl>
                                        <p:attrNameLst>
                                          <p:attrName>style.visibility</p:attrName>
                                        </p:attrNameLst>
                                      </p:cBhvr>
                                      <p:to>
                                        <p:strVal val="visible"/>
                                      </p:to>
                                    </p:set>
                                    <p:animEffect transition="in" filter="fade">
                                      <p:cBhvr>
                                        <p:cTn id="73" dur="1000"/>
                                        <p:tgtEl>
                                          <p:spTgt spid="3">
                                            <p:txEl>
                                              <p:pRg st="9" end="9"/>
                                            </p:txEl>
                                          </p:spTgt>
                                        </p:tgtEl>
                                      </p:cBhvr>
                                    </p:animEffect>
                                    <p:anim calcmode="lin" valueType="num">
                                      <p:cBhvr>
                                        <p:cTn id="7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
                                            <p:txEl>
                                              <p:pRg st="1" end="1"/>
                                            </p:txEl>
                                          </p:spTgt>
                                        </p:tgtEl>
                                        <p:attrNameLst>
                                          <p:attrName>style.visibility</p:attrName>
                                        </p:attrNameLst>
                                      </p:cBhvr>
                                      <p:to>
                                        <p:strVal val="visible"/>
                                      </p:to>
                                    </p:set>
                                    <p:animEffect transition="in" filter="fade">
                                      <p:cBhvr>
                                        <p:cTn id="80" dur="1000"/>
                                        <p:tgtEl>
                                          <p:spTgt spid="4">
                                            <p:txEl>
                                              <p:pRg st="1" end="1"/>
                                            </p:txEl>
                                          </p:spTgt>
                                        </p:tgtEl>
                                      </p:cBhvr>
                                    </p:animEffect>
                                    <p:anim calcmode="lin" valueType="num">
                                      <p:cBhvr>
                                        <p:cTn id="8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4">
                                            <p:txEl>
                                              <p:pRg st="2" end="2"/>
                                            </p:txEl>
                                          </p:spTgt>
                                        </p:tgtEl>
                                        <p:attrNameLst>
                                          <p:attrName>style.visibility</p:attrName>
                                        </p:attrNameLst>
                                      </p:cBhvr>
                                      <p:to>
                                        <p:strVal val="visible"/>
                                      </p:to>
                                    </p:set>
                                    <p:animEffect transition="in" filter="fade">
                                      <p:cBhvr>
                                        <p:cTn id="87" dur="1000"/>
                                        <p:tgtEl>
                                          <p:spTgt spid="4">
                                            <p:txEl>
                                              <p:pRg st="2" end="2"/>
                                            </p:txEl>
                                          </p:spTgt>
                                        </p:tgtEl>
                                      </p:cBhvr>
                                    </p:animEffect>
                                    <p:anim calcmode="lin" valueType="num">
                                      <p:cBhvr>
                                        <p:cTn id="8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8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4">
                                            <p:txEl>
                                              <p:pRg st="3" end="3"/>
                                            </p:txEl>
                                          </p:spTgt>
                                        </p:tgtEl>
                                        <p:attrNameLst>
                                          <p:attrName>style.visibility</p:attrName>
                                        </p:attrNameLst>
                                      </p:cBhvr>
                                      <p:to>
                                        <p:strVal val="visible"/>
                                      </p:to>
                                    </p:set>
                                    <p:animEffect transition="in" filter="fade">
                                      <p:cBhvr>
                                        <p:cTn id="94" dur="1000"/>
                                        <p:tgtEl>
                                          <p:spTgt spid="4">
                                            <p:txEl>
                                              <p:pRg st="3" end="3"/>
                                            </p:txEl>
                                          </p:spTgt>
                                        </p:tgtEl>
                                      </p:cBhvr>
                                    </p:animEffect>
                                    <p:anim calcmode="lin" valueType="num">
                                      <p:cBhvr>
                                        <p:cTn id="9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4">
                                            <p:txEl>
                                              <p:pRg st="4" end="4"/>
                                            </p:txEl>
                                          </p:spTgt>
                                        </p:tgtEl>
                                        <p:attrNameLst>
                                          <p:attrName>style.visibility</p:attrName>
                                        </p:attrNameLst>
                                      </p:cBhvr>
                                      <p:to>
                                        <p:strVal val="visible"/>
                                      </p:to>
                                    </p:set>
                                    <p:animEffect transition="in" filter="fade">
                                      <p:cBhvr>
                                        <p:cTn id="101" dur="1000"/>
                                        <p:tgtEl>
                                          <p:spTgt spid="4">
                                            <p:txEl>
                                              <p:pRg st="4" end="4"/>
                                            </p:txEl>
                                          </p:spTgt>
                                        </p:tgtEl>
                                      </p:cBhvr>
                                    </p:animEffect>
                                    <p:anim calcmode="lin" valueType="num">
                                      <p:cBhvr>
                                        <p:cTn id="10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fade">
                                      <p:cBhvr>
                                        <p:cTn id="108" dur="1000"/>
                                        <p:tgtEl>
                                          <p:spTgt spid="4">
                                            <p:txEl>
                                              <p:pRg st="5" end="5"/>
                                            </p:txEl>
                                          </p:spTgt>
                                        </p:tgtEl>
                                      </p:cBhvr>
                                    </p:animEffect>
                                    <p:anim calcmode="lin" valueType="num">
                                      <p:cBhvr>
                                        <p:cTn id="10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1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4">
                                            <p:txEl>
                                              <p:pRg st="6" end="6"/>
                                            </p:txEl>
                                          </p:spTgt>
                                        </p:tgtEl>
                                        <p:attrNameLst>
                                          <p:attrName>style.visibility</p:attrName>
                                        </p:attrNameLst>
                                      </p:cBhvr>
                                      <p:to>
                                        <p:strVal val="visible"/>
                                      </p:to>
                                    </p:set>
                                    <p:animEffect transition="in" filter="fade">
                                      <p:cBhvr>
                                        <p:cTn id="115" dur="1000"/>
                                        <p:tgtEl>
                                          <p:spTgt spid="4">
                                            <p:txEl>
                                              <p:pRg st="6" end="6"/>
                                            </p:txEl>
                                          </p:spTgt>
                                        </p:tgtEl>
                                      </p:cBhvr>
                                    </p:animEffect>
                                    <p:anim calcmode="lin" valueType="num">
                                      <p:cBhvr>
                                        <p:cTn id="11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42" presetClass="entr" presetSubtype="0" fill="hold" nodeType="clickEffect">
                                  <p:stCondLst>
                                    <p:cond delay="0"/>
                                  </p:stCondLst>
                                  <p:childTnLst>
                                    <p:set>
                                      <p:cBhvr>
                                        <p:cTn id="121" dur="1" fill="hold">
                                          <p:stCondLst>
                                            <p:cond delay="0"/>
                                          </p:stCondLst>
                                        </p:cTn>
                                        <p:tgtEl>
                                          <p:spTgt spid="4">
                                            <p:txEl>
                                              <p:pRg st="7" end="7"/>
                                            </p:txEl>
                                          </p:spTgt>
                                        </p:tgtEl>
                                        <p:attrNameLst>
                                          <p:attrName>style.visibility</p:attrName>
                                        </p:attrNameLst>
                                      </p:cBhvr>
                                      <p:to>
                                        <p:strVal val="visible"/>
                                      </p:to>
                                    </p:set>
                                    <p:animEffect transition="in" filter="fade">
                                      <p:cBhvr>
                                        <p:cTn id="122" dur="1000"/>
                                        <p:tgtEl>
                                          <p:spTgt spid="4">
                                            <p:txEl>
                                              <p:pRg st="7" end="7"/>
                                            </p:txEl>
                                          </p:spTgt>
                                        </p:tgtEl>
                                      </p:cBhvr>
                                    </p:animEffect>
                                    <p:anim calcmode="lin" valueType="num">
                                      <p:cBhvr>
                                        <p:cTn id="123"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24"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r>
              <a:rPr lang="en-US" dirty="0"/>
              <a:t> – beyond SFS</a:t>
            </a:r>
          </a:p>
        </p:txBody>
      </p:sp>
      <p:sp>
        <p:nvSpPr>
          <p:cNvPr id="3" name="Content Placeholder 2"/>
          <p:cNvSpPr>
            <a:spLocks noGrp="1"/>
          </p:cNvSpPr>
          <p:nvPr>
            <p:ph idx="1"/>
          </p:nvPr>
        </p:nvSpPr>
        <p:spPr>
          <a:xfrm>
            <a:off x="1451579" y="2015732"/>
            <a:ext cx="9603275" cy="1853903"/>
          </a:xfrm>
        </p:spPr>
        <p:txBody>
          <a:bodyPr>
            <a:normAutofit fontScale="77500" lnSpcReduction="20000"/>
          </a:bodyPr>
          <a:lstStyle/>
          <a:p>
            <a:r>
              <a:rPr lang="en-US" dirty="0"/>
              <a:t>Conversion</a:t>
            </a:r>
          </a:p>
          <a:p>
            <a:pPr lvl="1"/>
            <a:r>
              <a:rPr lang="en-US" dirty="0" err="1"/>
              <a:t>GeoGSON</a:t>
            </a:r>
            <a:r>
              <a:rPr lang="en-US" dirty="0"/>
              <a:t> – </a:t>
            </a:r>
            <a:r>
              <a:rPr lang="en-US" dirty="0" err="1"/>
              <a:t>ST_AsGeoJSON</a:t>
            </a:r>
            <a:r>
              <a:rPr lang="en-US" dirty="0"/>
              <a:t>, </a:t>
            </a:r>
            <a:r>
              <a:rPr lang="en-US" dirty="0" err="1"/>
              <a:t>ST_GeomFromGeoJSON</a:t>
            </a:r>
            <a:endParaRPr lang="en-US" dirty="0"/>
          </a:p>
          <a:p>
            <a:pPr lvl="1"/>
            <a:r>
              <a:rPr lang="en-US" dirty="0"/>
              <a:t>KML, GML, EWKT</a:t>
            </a:r>
          </a:p>
          <a:p>
            <a:r>
              <a:rPr lang="en-US" dirty="0"/>
              <a:t>Geography Types</a:t>
            </a:r>
          </a:p>
          <a:p>
            <a:pPr lvl="1"/>
            <a:r>
              <a:rPr lang="en-US" dirty="0"/>
              <a:t>Based on a spheroid.</a:t>
            </a:r>
          </a:p>
          <a:p>
            <a:pPr lvl="1"/>
            <a:r>
              <a:rPr lang="en-US" dirty="0"/>
              <a:t>Only </a:t>
            </a:r>
            <a:r>
              <a:rPr lang="en-US" dirty="0" err="1"/>
              <a:t>lat</a:t>
            </a:r>
            <a:r>
              <a:rPr lang="en-US" dirty="0"/>
              <a:t>/long WGS84 coordinates</a:t>
            </a:r>
          </a:p>
          <a:p>
            <a:pPr lvl="1"/>
            <a:endParaRPr lang="en-US" dirty="0"/>
          </a:p>
        </p:txBody>
      </p:sp>
    </p:spTree>
    <p:extLst>
      <p:ext uri="{BB962C8B-B14F-4D97-AF65-F5344CB8AC3E}">
        <p14:creationId xmlns:p14="http://schemas.microsoft.com/office/powerpoint/2010/main" val="38923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Geography?</a:t>
            </a:r>
          </a:p>
        </p:txBody>
      </p:sp>
      <p:pic>
        <p:nvPicPr>
          <p:cNvPr id="5" name="Picture 4"/>
          <p:cNvPicPr>
            <a:picLocks noChangeAspect="1"/>
          </p:cNvPicPr>
          <p:nvPr/>
        </p:nvPicPr>
        <p:blipFill>
          <a:blip r:embed="rId3"/>
          <a:stretch>
            <a:fillRect/>
          </a:stretch>
        </p:blipFill>
        <p:spPr>
          <a:xfrm>
            <a:off x="6882096" y="2111659"/>
            <a:ext cx="3716985" cy="3449638"/>
          </a:xfrm>
          <a:prstGeom prst="rect">
            <a:avLst/>
          </a:prstGeom>
        </p:spPr>
      </p:pic>
      <p:pic>
        <p:nvPicPr>
          <p:cNvPr id="9" name="Content Placeholder 8"/>
          <p:cNvPicPr>
            <a:picLocks noGrp="1" noChangeAspect="1"/>
          </p:cNvPicPr>
          <p:nvPr>
            <p:ph idx="1"/>
          </p:nvPr>
        </p:nvPicPr>
        <p:blipFill>
          <a:blip r:embed="rId4"/>
          <a:stretch>
            <a:fillRect/>
          </a:stretch>
        </p:blipFill>
        <p:spPr>
          <a:xfrm>
            <a:off x="2274470" y="2111659"/>
            <a:ext cx="3399032" cy="3449638"/>
          </a:xfrm>
          <a:prstGeom prst="rect">
            <a:avLst/>
          </a:prstGeom>
        </p:spPr>
      </p:pic>
    </p:spTree>
    <p:extLst>
      <p:ext uri="{BB962C8B-B14F-4D97-AF65-F5344CB8AC3E}">
        <p14:creationId xmlns:p14="http://schemas.microsoft.com/office/powerpoint/2010/main" val="405479735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r>
              <a:rPr lang="en-US" dirty="0"/>
              <a:t> – beyond SFS</a:t>
            </a:r>
          </a:p>
        </p:txBody>
      </p:sp>
      <p:sp>
        <p:nvSpPr>
          <p:cNvPr id="3" name="Content Placeholder 2"/>
          <p:cNvSpPr>
            <a:spLocks noGrp="1"/>
          </p:cNvSpPr>
          <p:nvPr>
            <p:ph idx="1"/>
          </p:nvPr>
        </p:nvSpPr>
        <p:spPr>
          <a:xfrm>
            <a:off x="1451579" y="2015732"/>
            <a:ext cx="9603275" cy="4053764"/>
          </a:xfrm>
        </p:spPr>
        <p:txBody>
          <a:bodyPr>
            <a:normAutofit fontScale="70000" lnSpcReduction="20000"/>
          </a:bodyPr>
          <a:lstStyle/>
          <a:p>
            <a:r>
              <a:rPr lang="en-US" dirty="0"/>
              <a:t>Conversion</a:t>
            </a:r>
          </a:p>
          <a:p>
            <a:pPr lvl="1"/>
            <a:r>
              <a:rPr lang="en-US" dirty="0" err="1"/>
              <a:t>GeoGSON</a:t>
            </a:r>
            <a:r>
              <a:rPr lang="en-US" dirty="0"/>
              <a:t> – </a:t>
            </a:r>
            <a:r>
              <a:rPr lang="en-US" dirty="0" err="1"/>
              <a:t>ST_AsgeoJSON</a:t>
            </a:r>
            <a:r>
              <a:rPr lang="en-US" dirty="0"/>
              <a:t>, </a:t>
            </a:r>
            <a:r>
              <a:rPr lang="en-US" dirty="0" err="1"/>
              <a:t>ST_GeomFromGeoJSON</a:t>
            </a:r>
            <a:endParaRPr lang="en-US" dirty="0"/>
          </a:p>
          <a:p>
            <a:pPr lvl="1"/>
            <a:r>
              <a:rPr lang="en-US" dirty="0"/>
              <a:t>KML, GML</a:t>
            </a:r>
          </a:p>
          <a:p>
            <a:r>
              <a:rPr lang="en-US" dirty="0"/>
              <a:t>Geography Types</a:t>
            </a:r>
          </a:p>
          <a:p>
            <a:pPr lvl="1"/>
            <a:r>
              <a:rPr lang="en-US" dirty="0"/>
              <a:t>Based on a spheroid.</a:t>
            </a:r>
          </a:p>
          <a:p>
            <a:pPr lvl="1"/>
            <a:r>
              <a:rPr lang="en-US" dirty="0"/>
              <a:t>Only </a:t>
            </a:r>
            <a:r>
              <a:rPr lang="en-US" dirty="0" err="1"/>
              <a:t>lat</a:t>
            </a:r>
            <a:r>
              <a:rPr lang="en-US" dirty="0"/>
              <a:t>/long WGS84 coordinates</a:t>
            </a:r>
          </a:p>
          <a:p>
            <a:pPr lvl="1"/>
            <a:r>
              <a:rPr lang="en-US" dirty="0"/>
              <a:t>Limited functionality</a:t>
            </a:r>
          </a:p>
          <a:p>
            <a:pPr lvl="1"/>
            <a:r>
              <a:rPr lang="en-US" dirty="0"/>
              <a:t>More accurate over large spatial areas.</a:t>
            </a:r>
          </a:p>
          <a:p>
            <a:r>
              <a:rPr lang="en-US" dirty="0"/>
              <a:t>Raster</a:t>
            </a:r>
          </a:p>
          <a:p>
            <a:pPr lvl="1"/>
            <a:r>
              <a:rPr lang="en-US" dirty="0"/>
              <a:t>Store </a:t>
            </a:r>
            <a:r>
              <a:rPr lang="en-US" dirty="0" err="1"/>
              <a:t>rasters</a:t>
            </a:r>
            <a:r>
              <a:rPr lang="en-US" dirty="0"/>
              <a:t> in the database</a:t>
            </a:r>
          </a:p>
          <a:p>
            <a:pPr lvl="1"/>
            <a:r>
              <a:rPr lang="en-US" dirty="0"/>
              <a:t>Map  algebra</a:t>
            </a:r>
          </a:p>
          <a:p>
            <a:pPr lvl="1"/>
            <a:r>
              <a:rPr lang="en-US" dirty="0" err="1"/>
              <a:t>Reclass</a:t>
            </a:r>
            <a:endParaRPr lang="en-US" dirty="0"/>
          </a:p>
          <a:p>
            <a:pPr lvl="1"/>
            <a:r>
              <a:rPr lang="en-US" dirty="0"/>
              <a:t>Resample</a:t>
            </a:r>
          </a:p>
          <a:p>
            <a:pPr lvl="1"/>
            <a:r>
              <a:rPr lang="en-US" dirty="0"/>
              <a:t>Slope, aspect, </a:t>
            </a:r>
            <a:r>
              <a:rPr lang="en-US" dirty="0" err="1"/>
              <a:t>hillshade</a:t>
            </a:r>
            <a:endParaRPr lang="en-US" dirty="0"/>
          </a:p>
        </p:txBody>
      </p:sp>
    </p:spTree>
    <p:extLst>
      <p:ext uri="{BB962C8B-B14F-4D97-AF65-F5344CB8AC3E}">
        <p14:creationId xmlns:p14="http://schemas.microsoft.com/office/powerpoint/2010/main" val="205338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1000"/>
                                        <p:tgtEl>
                                          <p:spTgt spid="3">
                                            <p:txEl>
                                              <p:pRg st="9" end="9"/>
                                            </p:txEl>
                                          </p:spTgt>
                                        </p:tgtEl>
                                      </p:cBhvr>
                                    </p:animEffect>
                                    <p:anim calcmode="lin" valueType="num">
                                      <p:cBhvr>
                                        <p:cTn id="2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1000"/>
                                        <p:tgtEl>
                                          <p:spTgt spid="3">
                                            <p:txEl>
                                              <p:pRg st="10" end="10"/>
                                            </p:txEl>
                                          </p:spTgt>
                                        </p:tgtEl>
                                      </p:cBhvr>
                                    </p:animEffect>
                                    <p:anim calcmode="lin" valueType="num">
                                      <p:cBhvr>
                                        <p:cTn id="3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1000"/>
                                        <p:tgtEl>
                                          <p:spTgt spid="3">
                                            <p:txEl>
                                              <p:pRg st="11" end="11"/>
                                            </p:txEl>
                                          </p:spTgt>
                                        </p:tgtEl>
                                      </p:cBhvr>
                                    </p:animEffect>
                                    <p:anim calcmode="lin" valueType="num">
                                      <p:cBhvr>
                                        <p:cTn id="4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1000"/>
                                        <p:tgtEl>
                                          <p:spTgt spid="3">
                                            <p:txEl>
                                              <p:pRg st="12" end="12"/>
                                            </p:txEl>
                                          </p:spTgt>
                                        </p:tgtEl>
                                      </p:cBhvr>
                                    </p:animEffect>
                                    <p:anim calcmode="lin" valueType="num">
                                      <p:cBhvr>
                                        <p:cTn id="4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1000"/>
                                        <p:tgtEl>
                                          <p:spTgt spid="3">
                                            <p:txEl>
                                              <p:pRg st="13" end="13"/>
                                            </p:txEl>
                                          </p:spTgt>
                                        </p:tgtEl>
                                      </p:cBhvr>
                                    </p:animEffect>
                                    <p:anim calcmode="lin" valueType="num">
                                      <p:cBhvr>
                                        <p:cTn id="5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r>
              <a:rPr lang="en-US" dirty="0"/>
              <a:t> – spatial indexing</a:t>
            </a:r>
          </a:p>
        </p:txBody>
      </p:sp>
      <p:sp>
        <p:nvSpPr>
          <p:cNvPr id="3" name="Content Placeholder 2"/>
          <p:cNvSpPr>
            <a:spLocks noGrp="1"/>
          </p:cNvSpPr>
          <p:nvPr>
            <p:ph idx="1"/>
          </p:nvPr>
        </p:nvSpPr>
        <p:spPr/>
        <p:txBody>
          <a:bodyPr/>
          <a:lstStyle/>
          <a:p>
            <a:r>
              <a:rPr lang="en-US" dirty="0"/>
              <a:t>CREATE INDEX </a:t>
            </a:r>
            <a:r>
              <a:rPr lang="en-US" dirty="0" err="1"/>
              <a:t>pipeline_geom_idx</a:t>
            </a:r>
            <a:r>
              <a:rPr lang="en-US" dirty="0"/>
              <a:t> ON pipelines USING GIST (</a:t>
            </a:r>
            <a:r>
              <a:rPr lang="en-US" dirty="0" err="1"/>
              <a:t>geom</a:t>
            </a:r>
            <a:r>
              <a:rPr lang="en-US" dirty="0"/>
              <a:t>);</a:t>
            </a:r>
          </a:p>
          <a:p>
            <a:pPr lvl="1"/>
            <a:r>
              <a:rPr lang="en-US" dirty="0"/>
              <a:t>Based on Bounding Boxes</a:t>
            </a:r>
          </a:p>
          <a:p>
            <a:r>
              <a:rPr lang="en-US" dirty="0"/>
              <a:t>VACCUM ANALYZE pipelines;</a:t>
            </a:r>
          </a:p>
          <a:p>
            <a:r>
              <a:rPr lang="en-US" dirty="0"/>
              <a:t>EXPLAIN ANALYZE </a:t>
            </a:r>
            <a:r>
              <a:rPr lang="en-US" dirty="0" err="1"/>
              <a:t>sql</a:t>
            </a:r>
            <a:r>
              <a:rPr lang="en-US" dirty="0"/>
              <a:t>;</a:t>
            </a: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4107872" y="4230571"/>
              <a:ext cx="1297440" cy="1596600"/>
            </p14:xfrm>
          </p:contentPart>
        </mc:Choice>
        <mc:Fallback xmlns="">
          <p:pic>
            <p:nvPicPr>
              <p:cNvPr id="6" name="Ink 5"/>
              <p:cNvPicPr/>
              <p:nvPr/>
            </p:nvPicPr>
            <p:blipFill>
              <a:blip r:embed="rId4"/>
              <a:stretch>
                <a:fillRect/>
              </a:stretch>
            </p:blipFill>
            <p:spPr>
              <a:xfrm>
                <a:off x="4098872" y="4221571"/>
                <a:ext cx="1315440" cy="1614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p14:cNvContentPartPr/>
              <p14:nvPr/>
            </p14:nvContentPartPr>
            <p14:xfrm>
              <a:off x="4081592" y="4886303"/>
              <a:ext cx="407520" cy="824227"/>
            </p14:xfrm>
          </p:contentPart>
        </mc:Choice>
        <mc:Fallback xmlns="">
          <p:pic>
            <p:nvPicPr>
              <p:cNvPr id="8" name="Ink 7"/>
              <p:cNvPicPr/>
              <p:nvPr/>
            </p:nvPicPr>
            <p:blipFill>
              <a:blip r:embed="rId6"/>
              <a:stretch>
                <a:fillRect/>
              </a:stretch>
            </p:blipFill>
            <p:spPr>
              <a:xfrm>
                <a:off x="4072592" y="4877305"/>
                <a:ext cx="425520" cy="84222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p14:cNvContentPartPr/>
              <p14:nvPr/>
            </p14:nvContentPartPr>
            <p14:xfrm>
              <a:off x="4889792" y="4438651"/>
              <a:ext cx="520920" cy="90720"/>
            </p14:xfrm>
          </p:contentPart>
        </mc:Choice>
        <mc:Fallback xmlns="">
          <p:pic>
            <p:nvPicPr>
              <p:cNvPr id="10" name="Ink 9"/>
              <p:cNvPicPr/>
              <p:nvPr/>
            </p:nvPicPr>
            <p:blipFill>
              <a:blip r:embed="rId8"/>
              <a:stretch>
                <a:fillRect/>
              </a:stretch>
            </p:blipFill>
            <p:spPr>
              <a:xfrm>
                <a:off x="4880792" y="4429615"/>
                <a:ext cx="538920" cy="10879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4002032" y="5362411"/>
              <a:ext cx="649440" cy="159840"/>
            </p14:xfrm>
          </p:contentPart>
        </mc:Choice>
        <mc:Fallback xmlns="">
          <p:pic>
            <p:nvPicPr>
              <p:cNvPr id="12" name="Ink 11"/>
              <p:cNvPicPr/>
              <p:nvPr/>
            </p:nvPicPr>
            <p:blipFill>
              <a:blip r:embed="rId10"/>
              <a:stretch>
                <a:fillRect/>
              </a:stretch>
            </p:blipFill>
            <p:spPr>
              <a:xfrm>
                <a:off x="3993032" y="5353411"/>
                <a:ext cx="6674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p14:cNvContentPartPr/>
              <p14:nvPr/>
            </p14:nvContentPartPr>
            <p14:xfrm>
              <a:off x="4651472" y="5442691"/>
              <a:ext cx="360" cy="360"/>
            </p14:xfrm>
          </p:contentPart>
        </mc:Choice>
        <mc:Fallback xmlns="">
          <p:pic>
            <p:nvPicPr>
              <p:cNvPr id="15" name="Ink 14"/>
              <p:cNvPicPr/>
              <p:nvPr/>
            </p:nvPicPr>
            <p:blipFill/>
            <p:spPr/>
          </p:pic>
        </mc:Fallback>
      </mc:AlternateContent>
      <mc:AlternateContent xmlns:mc="http://schemas.openxmlformats.org/markup-compatibility/2006" xmlns:p14="http://schemas.microsoft.com/office/powerpoint/2010/main">
        <mc:Choice Requires="p14">
          <p:contentPart p14:bwMode="auto" r:id="rId12">
            <p14:nvContentPartPr>
              <p14:cNvPr id="20" name="Ink 19"/>
              <p14:cNvContentPartPr/>
              <p14:nvPr/>
            </p14:nvContentPartPr>
            <p14:xfrm>
              <a:off x="4651472" y="5442691"/>
              <a:ext cx="360" cy="360"/>
            </p14:xfrm>
          </p:contentPart>
        </mc:Choice>
        <mc:Fallback xmlns="">
          <p:pic>
            <p:nvPicPr>
              <p:cNvPr id="20" name="Ink 19"/>
              <p:cNvPicPr/>
              <p:nvPr/>
            </p:nvPicPr>
            <p:blipFill/>
            <p:spPr/>
          </p:pic>
        </mc:Fallback>
      </mc:AlternateContent>
      <mc:AlternateContent xmlns:mc="http://schemas.openxmlformats.org/markup-compatibility/2006" xmlns:p14="http://schemas.microsoft.com/office/powerpoint/2010/main">
        <mc:Choice Requires="p14">
          <p:contentPart p14:bwMode="auto" r:id="rId13">
            <p14:nvContentPartPr>
              <p14:cNvPr id="21" name="Ink 20"/>
              <p14:cNvContentPartPr/>
              <p14:nvPr/>
            </p14:nvContentPartPr>
            <p14:xfrm>
              <a:off x="4651472" y="5442691"/>
              <a:ext cx="360" cy="360"/>
            </p14:xfrm>
          </p:contentPart>
        </mc:Choice>
        <mc:Fallback xmlns="">
          <p:pic>
            <p:nvPicPr>
              <p:cNvPr id="21" name="Ink 20"/>
              <p:cNvPicPr/>
              <p:nvPr/>
            </p:nvPicPr>
            <p:blipFill/>
            <p:spPr/>
          </p:pic>
        </mc:Fallback>
      </mc:AlternateContent>
      <mc:AlternateContent xmlns:mc="http://schemas.openxmlformats.org/markup-compatibility/2006" xmlns:p14="http://schemas.microsoft.com/office/powerpoint/2010/main">
        <mc:Choice Requires="p14">
          <p:contentPart p14:bwMode="auto" r:id="rId14">
            <p14:nvContentPartPr>
              <p14:cNvPr id="22" name="Ink 21"/>
              <p14:cNvContentPartPr/>
              <p14:nvPr/>
            </p14:nvContentPartPr>
            <p14:xfrm>
              <a:off x="4704392" y="5442691"/>
              <a:ext cx="360" cy="360"/>
            </p14:xfrm>
          </p:contentPart>
        </mc:Choice>
        <mc:Fallback xmlns="">
          <p:pic>
            <p:nvPicPr>
              <p:cNvPr id="22" name="Ink 21"/>
              <p:cNvPicPr/>
              <p:nvPr/>
            </p:nvPicPr>
            <p:blipFill/>
            <p:spPr/>
          </p:pic>
        </mc:Fallback>
      </mc:AlternateContent>
      <mc:AlternateContent xmlns:mc="http://schemas.openxmlformats.org/markup-compatibility/2006" xmlns:p14="http://schemas.microsoft.com/office/powerpoint/2010/main">
        <mc:Choice Requires="p14">
          <p:contentPart p14:bwMode="auto" r:id="rId15">
            <p14:nvContentPartPr>
              <p14:cNvPr id="24" name="Ink 23"/>
              <p14:cNvContentPartPr/>
              <p14:nvPr/>
            </p14:nvContentPartPr>
            <p14:xfrm>
              <a:off x="4704392" y="5442691"/>
              <a:ext cx="360" cy="360"/>
            </p14:xfrm>
          </p:contentPart>
        </mc:Choice>
        <mc:Fallback xmlns="">
          <p:pic>
            <p:nvPicPr>
              <p:cNvPr id="24" name="Ink 23"/>
              <p:cNvPicPr/>
              <p:nvPr/>
            </p:nvPicPr>
            <p:blipFill/>
            <p:spPr/>
          </p:pic>
        </mc:Fallback>
      </mc:AlternateContent>
      <mc:AlternateContent xmlns:mc="http://schemas.openxmlformats.org/markup-compatibility/2006" xmlns:p14="http://schemas.microsoft.com/office/powerpoint/2010/main">
        <mc:Choice Requires="p14">
          <p:contentPart p14:bwMode="auto" r:id="rId16">
            <p14:nvContentPartPr>
              <p14:cNvPr id="25" name="Ink 24"/>
              <p14:cNvContentPartPr/>
              <p14:nvPr/>
            </p14:nvContentPartPr>
            <p14:xfrm>
              <a:off x="4704392" y="5442691"/>
              <a:ext cx="360" cy="360"/>
            </p14:xfrm>
          </p:contentPart>
        </mc:Choice>
        <mc:Fallback xmlns="">
          <p:pic>
            <p:nvPicPr>
              <p:cNvPr id="25" name="Ink 24"/>
              <p:cNvPicPr/>
              <p:nvPr/>
            </p:nvPicPr>
            <p:blipFill/>
            <p:spPr/>
          </p:pic>
        </mc:Fallback>
      </mc:AlternateContent>
      <mc:AlternateContent xmlns:mc="http://schemas.openxmlformats.org/markup-compatibility/2006" xmlns:p14="http://schemas.microsoft.com/office/powerpoint/2010/main">
        <mc:Choice Requires="p14">
          <p:contentPart p14:bwMode="auto" r:id="rId17">
            <p14:nvContentPartPr>
              <p14:cNvPr id="26" name="Ink 25"/>
              <p14:cNvContentPartPr/>
              <p14:nvPr/>
            </p14:nvContentPartPr>
            <p14:xfrm>
              <a:off x="4810232" y="5522251"/>
              <a:ext cx="360" cy="360"/>
            </p14:xfrm>
          </p:contentPart>
        </mc:Choice>
        <mc:Fallback xmlns="">
          <p:pic>
            <p:nvPicPr>
              <p:cNvPr id="26" name="Ink 25"/>
              <p:cNvPicPr/>
              <p:nvPr/>
            </p:nvPicPr>
            <p:blipFill/>
            <p:spPr/>
          </p:pic>
        </mc:Fallback>
      </mc:AlternateContent>
      <p:sp>
        <p:nvSpPr>
          <p:cNvPr id="29" name="Rectangle 28"/>
          <p:cNvSpPr/>
          <p:nvPr/>
        </p:nvSpPr>
        <p:spPr>
          <a:xfrm>
            <a:off x="7058616" y="4230571"/>
            <a:ext cx="1323720" cy="1596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185306" y="4967009"/>
            <a:ext cx="381240" cy="82422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036408" y="5445672"/>
            <a:ext cx="648720" cy="223835"/>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905019" y="4476552"/>
            <a:ext cx="499525" cy="907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8">
            <p14:nvContentPartPr>
              <p14:cNvPr id="5" name="Ink 4"/>
              <p14:cNvContentPartPr/>
              <p14:nvPr/>
            </p14:nvContentPartPr>
            <p14:xfrm>
              <a:off x="4823593" y="4745770"/>
              <a:ext cx="451440" cy="515520"/>
            </p14:xfrm>
          </p:contentPart>
        </mc:Choice>
        <mc:Fallback xmlns="">
          <p:pic>
            <p:nvPicPr>
              <p:cNvPr id="5" name="Ink 4"/>
              <p:cNvPicPr/>
              <p:nvPr/>
            </p:nvPicPr>
            <p:blipFill>
              <a:blip r:embed="rId19"/>
              <a:stretch>
                <a:fillRect/>
              </a:stretch>
            </p:blipFill>
            <p:spPr>
              <a:xfrm>
                <a:off x="4814593" y="4736770"/>
                <a:ext cx="469440" cy="533520"/>
              </a:xfrm>
              <a:prstGeom prst="rect">
                <a:avLst/>
              </a:prstGeom>
            </p:spPr>
          </p:pic>
        </mc:Fallback>
      </mc:AlternateContent>
      <p:sp>
        <p:nvSpPr>
          <p:cNvPr id="7" name="Rectangle 6"/>
          <p:cNvSpPr/>
          <p:nvPr/>
        </p:nvSpPr>
        <p:spPr>
          <a:xfrm>
            <a:off x="7720476" y="4745770"/>
            <a:ext cx="464801" cy="5155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123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1000"/>
                                        <p:tgtEl>
                                          <p:spTgt spid="3">
                                            <p:txEl>
                                              <p:pRg st="1" end="1"/>
                                            </p:txEl>
                                          </p:spTgt>
                                        </p:tgtEl>
                                      </p:cBhvr>
                                    </p:animEffect>
                                    <p:anim calcmode="lin" valueType="num">
                                      <p:cBhvr>
                                        <p:cTn id="5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5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2" end="2"/>
                                            </p:txEl>
                                          </p:spTgt>
                                        </p:tgtEl>
                                        <p:attrNameLst>
                                          <p:attrName>style.visibility</p:attrName>
                                        </p:attrNameLst>
                                      </p:cBhvr>
                                      <p:to>
                                        <p:strVal val="visible"/>
                                      </p:to>
                                    </p:set>
                                    <p:animEffect transition="in" filter="fade">
                                      <p:cBhvr>
                                        <p:cTn id="74" dur="500"/>
                                        <p:tgtEl>
                                          <p:spTgt spid="3">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fade">
                                      <p:cBhvr>
                                        <p:cTn id="7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7"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r>
              <a:rPr lang="en-US" dirty="0"/>
              <a:t> – loading (And exporting) data</a:t>
            </a:r>
          </a:p>
        </p:txBody>
      </p:sp>
      <p:sp>
        <p:nvSpPr>
          <p:cNvPr id="3" name="Content Placeholder 2"/>
          <p:cNvSpPr>
            <a:spLocks noGrp="1"/>
          </p:cNvSpPr>
          <p:nvPr>
            <p:ph idx="1"/>
          </p:nvPr>
        </p:nvSpPr>
        <p:spPr>
          <a:xfrm>
            <a:off x="1451579" y="2015732"/>
            <a:ext cx="9603275" cy="4067016"/>
          </a:xfrm>
        </p:spPr>
        <p:txBody>
          <a:bodyPr>
            <a:normAutofit fontScale="92500" lnSpcReduction="20000"/>
          </a:bodyPr>
          <a:lstStyle/>
          <a:p>
            <a:r>
              <a:rPr lang="en-US" dirty="0"/>
              <a:t>Command Line</a:t>
            </a:r>
          </a:p>
          <a:p>
            <a:pPr lvl="1"/>
            <a:r>
              <a:rPr lang="en-US" dirty="0"/>
              <a:t>shp2pgsql/pgsql2shp</a:t>
            </a:r>
          </a:p>
          <a:p>
            <a:pPr lvl="1"/>
            <a:r>
              <a:rPr lang="en-US" dirty="0"/>
              <a:t>ogr2ogr</a:t>
            </a:r>
          </a:p>
          <a:p>
            <a:pPr lvl="1"/>
            <a:r>
              <a:rPr lang="en-US" dirty="0"/>
              <a:t>raster2pgsql</a:t>
            </a:r>
          </a:p>
          <a:p>
            <a:pPr lvl="1"/>
            <a:r>
              <a:rPr lang="en-US" dirty="0"/>
              <a:t>GDAL utilities</a:t>
            </a:r>
          </a:p>
          <a:p>
            <a:r>
              <a:rPr lang="en-US" dirty="0"/>
              <a:t>GUI</a:t>
            </a:r>
          </a:p>
          <a:p>
            <a:pPr lvl="1"/>
            <a:r>
              <a:rPr lang="en-US" dirty="0" err="1"/>
              <a:t>pgShapeLoader</a:t>
            </a:r>
            <a:endParaRPr lang="en-US" dirty="0"/>
          </a:p>
          <a:p>
            <a:r>
              <a:rPr lang="en-US" dirty="0"/>
              <a:t>QGIS</a:t>
            </a:r>
          </a:p>
          <a:p>
            <a:pPr lvl="1"/>
            <a:r>
              <a:rPr lang="en-US" dirty="0"/>
              <a:t>DB Manager</a:t>
            </a:r>
          </a:p>
          <a:p>
            <a:pPr lvl="1"/>
            <a:r>
              <a:rPr lang="en-US" dirty="0"/>
              <a:t>Load Raster To </a:t>
            </a:r>
            <a:r>
              <a:rPr lang="en-US" dirty="0" err="1"/>
              <a:t>PostGIS</a:t>
            </a:r>
            <a:r>
              <a:rPr lang="en-US" dirty="0"/>
              <a:t> plug-in</a:t>
            </a:r>
          </a:p>
          <a:p>
            <a:r>
              <a:rPr lang="en-US" dirty="0"/>
              <a:t>FME - Commercial</a:t>
            </a:r>
          </a:p>
        </p:txBody>
      </p:sp>
    </p:spTree>
    <p:extLst>
      <p:ext uri="{BB962C8B-B14F-4D97-AF65-F5344CB8AC3E}">
        <p14:creationId xmlns:p14="http://schemas.microsoft.com/office/powerpoint/2010/main" val="158689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r>
              <a:rPr lang="en-US" dirty="0"/>
              <a:t> – examples (Single Table)</a:t>
            </a:r>
          </a:p>
        </p:txBody>
      </p:sp>
      <p:sp>
        <p:nvSpPr>
          <p:cNvPr id="3" name="Content Placeholder 2"/>
          <p:cNvSpPr>
            <a:spLocks noGrp="1"/>
          </p:cNvSpPr>
          <p:nvPr>
            <p:ph idx="1"/>
          </p:nvPr>
        </p:nvSpPr>
        <p:spPr>
          <a:xfrm>
            <a:off x="1451579" y="1853754"/>
            <a:ext cx="9603275" cy="4228994"/>
          </a:xfrm>
        </p:spPr>
        <p:txBody>
          <a:bodyPr>
            <a:normAutofit fontScale="92500" lnSpcReduction="20000"/>
          </a:bodyPr>
          <a:lstStyle/>
          <a:p>
            <a:r>
              <a:rPr lang="en-US" dirty="0"/>
              <a:t> Include the latitude and longitude of the point in the table</a:t>
            </a:r>
          </a:p>
          <a:p>
            <a:pPr lvl="1"/>
            <a:r>
              <a:rPr lang="en-US" dirty="0"/>
              <a:t>SELECT </a:t>
            </a:r>
            <a:r>
              <a:rPr lang="en-US" dirty="0" err="1"/>
              <a:t>nest_id</a:t>
            </a:r>
            <a:r>
              <a:rPr lang="en-US" dirty="0"/>
              <a:t>, </a:t>
            </a:r>
            <a:r>
              <a:rPr lang="en-US" dirty="0" err="1"/>
              <a:t>recentstatus</a:t>
            </a:r>
            <a:r>
              <a:rPr lang="en-US" dirty="0"/>
              <a:t>, ST_Y(</a:t>
            </a:r>
            <a:r>
              <a:rPr lang="en-US" dirty="0" err="1"/>
              <a:t>geom</a:t>
            </a:r>
            <a:r>
              <a:rPr lang="en-US" dirty="0"/>
              <a:t>) as latitude, ST_X(</a:t>
            </a:r>
            <a:r>
              <a:rPr lang="en-US" dirty="0" err="1"/>
              <a:t>geom</a:t>
            </a:r>
            <a:r>
              <a:rPr lang="en-US" dirty="0"/>
              <a:t>) as longitude</a:t>
            </a:r>
          </a:p>
          <a:p>
            <a:r>
              <a:rPr lang="en-US" dirty="0"/>
              <a:t>Given a </a:t>
            </a:r>
            <a:r>
              <a:rPr lang="en-US" dirty="0" err="1"/>
              <a:t>lat</a:t>
            </a:r>
            <a:r>
              <a:rPr lang="en-US" dirty="0"/>
              <a:t> and long, return all nests within 2 miles</a:t>
            </a:r>
          </a:p>
          <a:p>
            <a:pPr lvl="1"/>
            <a:r>
              <a:rPr lang="en-US" dirty="0"/>
              <a:t>SELECT </a:t>
            </a:r>
            <a:r>
              <a:rPr lang="en-US" dirty="0" err="1"/>
              <a:t>nest_id</a:t>
            </a:r>
            <a:r>
              <a:rPr lang="en-US" dirty="0"/>
              <a:t>, </a:t>
            </a:r>
            <a:r>
              <a:rPr lang="en-US" dirty="0" err="1"/>
              <a:t>recentstatus</a:t>
            </a:r>
            <a:r>
              <a:rPr lang="en-US" dirty="0"/>
              <a:t> FROM </a:t>
            </a:r>
            <a:r>
              <a:rPr lang="en-US" dirty="0" err="1"/>
              <a:t>raptor_nests</a:t>
            </a:r>
            <a:r>
              <a:rPr lang="en-US" dirty="0"/>
              <a:t> WHERE </a:t>
            </a:r>
            <a:r>
              <a:rPr lang="en-US" dirty="0" err="1"/>
              <a:t>ST_DWithin</a:t>
            </a:r>
            <a:r>
              <a:rPr lang="en-US" dirty="0"/>
              <a:t>(</a:t>
            </a:r>
            <a:r>
              <a:rPr lang="en-US" dirty="0" err="1">
                <a:solidFill>
                  <a:srgbClr val="FF0000"/>
                </a:solidFill>
              </a:rPr>
              <a:t>ST_FromText</a:t>
            </a:r>
            <a:r>
              <a:rPr lang="en-US" dirty="0">
                <a:solidFill>
                  <a:srgbClr val="FF0000"/>
                </a:solidFill>
              </a:rPr>
              <a:t>(‘POINT(-99.2314, 19.3451)’,4326)</a:t>
            </a:r>
            <a:r>
              <a:rPr lang="en-US" dirty="0"/>
              <a:t>, </a:t>
            </a:r>
            <a:r>
              <a:rPr lang="en-US" dirty="0" err="1"/>
              <a:t>geom</a:t>
            </a:r>
            <a:r>
              <a:rPr lang="en-US" dirty="0"/>
              <a:t>, 3218);</a:t>
            </a:r>
          </a:p>
          <a:p>
            <a:r>
              <a:rPr lang="en-US" dirty="0"/>
              <a:t>Given a </a:t>
            </a:r>
            <a:r>
              <a:rPr lang="en-US" dirty="0" err="1"/>
              <a:t>lat</a:t>
            </a:r>
            <a:r>
              <a:rPr lang="en-US" dirty="0"/>
              <a:t> and long return the 5 closest nests buffered by one mile</a:t>
            </a:r>
          </a:p>
          <a:p>
            <a:pPr lvl="1"/>
            <a:r>
              <a:rPr lang="en-US" dirty="0"/>
              <a:t>SELECT </a:t>
            </a:r>
            <a:r>
              <a:rPr lang="en-US" dirty="0" err="1"/>
              <a:t>nest_id</a:t>
            </a:r>
            <a:r>
              <a:rPr lang="en-US" dirty="0"/>
              <a:t>, </a:t>
            </a:r>
            <a:r>
              <a:rPr lang="en-US" dirty="0" err="1"/>
              <a:t>recentstatus</a:t>
            </a:r>
            <a:r>
              <a:rPr lang="en-US" dirty="0"/>
              <a:t>, </a:t>
            </a:r>
            <a:r>
              <a:rPr lang="en-US" dirty="0" err="1"/>
              <a:t>ST_Distance</a:t>
            </a:r>
            <a:r>
              <a:rPr lang="en-US" dirty="0"/>
              <a:t>(</a:t>
            </a:r>
            <a:r>
              <a:rPr lang="en-US" dirty="0" err="1">
                <a:solidFill>
                  <a:srgbClr val="FF0000"/>
                </a:solidFill>
              </a:rPr>
              <a:t>ST_FromText</a:t>
            </a:r>
            <a:r>
              <a:rPr lang="en-US" dirty="0">
                <a:solidFill>
                  <a:srgbClr val="FF0000"/>
                </a:solidFill>
              </a:rPr>
              <a:t>(‘POINT(-99.2314, 19.3451)’,4326)</a:t>
            </a:r>
            <a:r>
              <a:rPr lang="en-US" dirty="0"/>
              <a:t>, </a:t>
            </a:r>
            <a:r>
              <a:rPr lang="en-US" dirty="0" err="1"/>
              <a:t>geom</a:t>
            </a:r>
            <a:r>
              <a:rPr lang="en-US" dirty="0"/>
              <a:t>) as distance, </a:t>
            </a:r>
            <a:r>
              <a:rPr lang="en-US" dirty="0" err="1"/>
              <a:t>ST_Buffer</a:t>
            </a:r>
            <a:r>
              <a:rPr lang="en-US" dirty="0"/>
              <a:t>(</a:t>
            </a:r>
            <a:r>
              <a:rPr lang="en-US" dirty="0" err="1"/>
              <a:t>geom</a:t>
            </a:r>
            <a:r>
              <a:rPr lang="en-US" dirty="0"/>
              <a:t>, 1609) as buffer FROM </a:t>
            </a:r>
            <a:r>
              <a:rPr lang="en-US" dirty="0" err="1"/>
              <a:t>raptor_nests</a:t>
            </a:r>
            <a:r>
              <a:rPr lang="en-US" dirty="0"/>
              <a:t> ORDER BY distance LIMIT 5;</a:t>
            </a:r>
          </a:p>
          <a:p>
            <a:r>
              <a:rPr lang="en-US" dirty="0"/>
              <a:t>Given a pipeline table sum up the length of pipelines by category.</a:t>
            </a:r>
          </a:p>
          <a:p>
            <a:pPr lvl="1"/>
            <a:r>
              <a:rPr lang="en-US" dirty="0"/>
              <a:t>SELECT </a:t>
            </a:r>
            <a:r>
              <a:rPr lang="en-US" dirty="0" err="1"/>
              <a:t>pipline_category</a:t>
            </a:r>
            <a:r>
              <a:rPr lang="en-US" dirty="0"/>
              <a:t>, sum(</a:t>
            </a:r>
            <a:r>
              <a:rPr lang="en-US" dirty="0" err="1"/>
              <a:t>ST_Length</a:t>
            </a:r>
            <a:r>
              <a:rPr lang="en-US" dirty="0"/>
              <a:t>(</a:t>
            </a:r>
            <a:r>
              <a:rPr lang="en-US" dirty="0" err="1"/>
              <a:t>geom</a:t>
            </a:r>
            <a:r>
              <a:rPr lang="en-US" dirty="0"/>
              <a:t>)) as total FROM pipelines GROUP BY </a:t>
            </a:r>
            <a:r>
              <a:rPr lang="en-US" dirty="0" err="1"/>
              <a:t>pipeline_category</a:t>
            </a:r>
            <a:r>
              <a:rPr lang="en-US" dirty="0"/>
              <a:t> ORDER BY total DESC</a:t>
            </a:r>
          </a:p>
          <a:p>
            <a:pPr lvl="1"/>
            <a:r>
              <a:rPr lang="en-US" dirty="0"/>
              <a:t>SELECT </a:t>
            </a:r>
            <a:r>
              <a:rPr lang="en-US" dirty="0" err="1"/>
              <a:t>pipline_category</a:t>
            </a:r>
            <a:r>
              <a:rPr lang="en-US" dirty="0"/>
              <a:t>, sum(</a:t>
            </a:r>
            <a:r>
              <a:rPr lang="en-US" dirty="0" err="1"/>
              <a:t>ST_Area</a:t>
            </a:r>
            <a:r>
              <a:rPr lang="en-US" dirty="0"/>
              <a:t>(</a:t>
            </a:r>
            <a:r>
              <a:rPr lang="en-US" dirty="0" err="1"/>
              <a:t>ST_Buffer</a:t>
            </a:r>
            <a:r>
              <a:rPr lang="en-US" dirty="0"/>
              <a:t>(</a:t>
            </a:r>
            <a:r>
              <a:rPr lang="en-US" dirty="0" err="1"/>
              <a:t>geom</a:t>
            </a:r>
            <a:r>
              <a:rPr lang="en-US" dirty="0"/>
              <a:t>, 50))) as total……….</a:t>
            </a:r>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573080" y="2363040"/>
              <a:ext cx="382320" cy="10440"/>
            </p14:xfrm>
          </p:contentPart>
        </mc:Choice>
        <mc:Fallback xmlns="">
          <p:pic>
            <p:nvPicPr>
              <p:cNvPr id="4" name="Ink 3"/>
              <p:cNvPicPr/>
              <p:nvPr/>
            </p:nvPicPr>
            <p:blipFill>
              <a:blip r:embed="rId4"/>
              <a:stretch>
                <a:fillRect/>
              </a:stretch>
            </p:blipFill>
            <p:spPr>
              <a:xfrm>
                <a:off x="4557240" y="2299680"/>
                <a:ext cx="4143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6432840" y="2363040"/>
              <a:ext cx="422280" cy="20520"/>
            </p14:xfrm>
          </p:contentPart>
        </mc:Choice>
        <mc:Fallback xmlns="">
          <p:pic>
            <p:nvPicPr>
              <p:cNvPr id="5" name="Ink 4"/>
              <p:cNvPicPr/>
              <p:nvPr/>
            </p:nvPicPr>
            <p:blipFill>
              <a:blip r:embed="rId6"/>
              <a:stretch>
                <a:fillRect/>
              </a:stretch>
            </p:blipFill>
            <p:spPr>
              <a:xfrm>
                <a:off x="6417000" y="2299680"/>
                <a:ext cx="453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7849800" y="3026880"/>
              <a:ext cx="1035720" cy="60480"/>
            </p14:xfrm>
          </p:contentPart>
        </mc:Choice>
        <mc:Fallback xmlns="">
          <p:pic>
            <p:nvPicPr>
              <p:cNvPr id="6" name="Ink 5"/>
              <p:cNvPicPr/>
              <p:nvPr/>
            </p:nvPicPr>
            <p:blipFill>
              <a:blip r:embed="rId8"/>
              <a:stretch>
                <a:fillRect/>
              </a:stretch>
            </p:blipFill>
            <p:spPr>
              <a:xfrm>
                <a:off x="7833960" y="2963160"/>
                <a:ext cx="10674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6754320" y="3097080"/>
              <a:ext cx="593280" cy="10440"/>
            </p14:xfrm>
          </p:contentPart>
        </mc:Choice>
        <mc:Fallback xmlns="">
          <p:pic>
            <p:nvPicPr>
              <p:cNvPr id="7" name="Ink 6"/>
              <p:cNvPicPr/>
              <p:nvPr/>
            </p:nvPicPr>
            <p:blipFill>
              <a:blip r:embed="rId10"/>
              <a:stretch>
                <a:fillRect/>
              </a:stretch>
            </p:blipFill>
            <p:spPr>
              <a:xfrm>
                <a:off x="6738480" y="3033720"/>
                <a:ext cx="6249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7076160" y="3076920"/>
              <a:ext cx="673560" cy="40680"/>
            </p14:xfrm>
          </p:contentPart>
        </mc:Choice>
        <mc:Fallback xmlns="">
          <p:pic>
            <p:nvPicPr>
              <p:cNvPr id="8" name="Ink 7"/>
              <p:cNvPicPr/>
              <p:nvPr/>
            </p:nvPicPr>
            <p:blipFill>
              <a:blip r:embed="rId12"/>
              <a:stretch>
                <a:fillRect/>
              </a:stretch>
            </p:blipFill>
            <p:spPr>
              <a:xfrm>
                <a:off x="7059960" y="3013560"/>
                <a:ext cx="70560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3497760" y="3368520"/>
              <a:ext cx="392400" cy="20520"/>
            </p14:xfrm>
          </p:contentPart>
        </mc:Choice>
        <mc:Fallback xmlns="">
          <p:pic>
            <p:nvPicPr>
              <p:cNvPr id="9" name="Ink 8"/>
              <p:cNvPicPr/>
              <p:nvPr/>
            </p:nvPicPr>
            <p:blipFill>
              <a:blip r:embed="rId14"/>
              <a:stretch>
                <a:fillRect/>
              </a:stretch>
            </p:blipFill>
            <p:spPr>
              <a:xfrm>
                <a:off x="3481920" y="3305160"/>
                <a:ext cx="4240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4010400" y="3358440"/>
              <a:ext cx="342000" cy="360"/>
            </p14:xfrm>
          </p:contentPart>
        </mc:Choice>
        <mc:Fallback xmlns="">
          <p:pic>
            <p:nvPicPr>
              <p:cNvPr id="10" name="Ink 9"/>
              <p:cNvPicPr/>
              <p:nvPr/>
            </p:nvPicPr>
            <p:blipFill>
              <a:blip r:embed="rId16"/>
              <a:stretch>
                <a:fillRect/>
              </a:stretch>
            </p:blipFill>
            <p:spPr>
              <a:xfrm>
                <a:off x="3994560" y="3295080"/>
                <a:ext cx="3736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p14:cNvContentPartPr/>
              <p14:nvPr/>
            </p14:nvContentPartPr>
            <p14:xfrm>
              <a:off x="6131160" y="3076920"/>
              <a:ext cx="663840" cy="10440"/>
            </p14:xfrm>
          </p:contentPart>
        </mc:Choice>
        <mc:Fallback xmlns="">
          <p:pic>
            <p:nvPicPr>
              <p:cNvPr id="11" name="Ink 10"/>
              <p:cNvPicPr/>
              <p:nvPr/>
            </p:nvPicPr>
            <p:blipFill>
              <a:blip r:embed="rId18"/>
              <a:stretch>
                <a:fillRect/>
              </a:stretch>
            </p:blipFill>
            <p:spPr>
              <a:xfrm>
                <a:off x="6115320" y="3013560"/>
                <a:ext cx="6955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p14:cNvContentPartPr/>
              <p14:nvPr/>
            </p14:nvContentPartPr>
            <p14:xfrm>
              <a:off x="4573080" y="4042440"/>
              <a:ext cx="1065960" cy="40680"/>
            </p14:xfrm>
          </p:contentPart>
        </mc:Choice>
        <mc:Fallback xmlns="">
          <p:pic>
            <p:nvPicPr>
              <p:cNvPr id="12" name="Ink 11"/>
              <p:cNvPicPr/>
              <p:nvPr/>
            </p:nvPicPr>
            <p:blipFill>
              <a:blip r:embed="rId20"/>
              <a:stretch>
                <a:fillRect/>
              </a:stretch>
            </p:blipFill>
            <p:spPr>
              <a:xfrm>
                <a:off x="4557240" y="3978720"/>
                <a:ext cx="109764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p14:cNvContentPartPr/>
              <p14:nvPr/>
            </p14:nvContentPartPr>
            <p14:xfrm>
              <a:off x="9940680" y="4062600"/>
              <a:ext cx="874800" cy="40320"/>
            </p14:xfrm>
          </p:contentPart>
        </mc:Choice>
        <mc:Fallback xmlns="">
          <p:pic>
            <p:nvPicPr>
              <p:cNvPr id="13" name="Ink 12"/>
              <p:cNvPicPr/>
              <p:nvPr/>
            </p:nvPicPr>
            <p:blipFill>
              <a:blip r:embed="rId22"/>
              <a:stretch>
                <a:fillRect/>
              </a:stretch>
            </p:blipFill>
            <p:spPr>
              <a:xfrm>
                <a:off x="9924840" y="3998880"/>
                <a:ext cx="9064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p14:cNvContentPartPr/>
              <p14:nvPr/>
            </p14:nvContentPartPr>
            <p14:xfrm>
              <a:off x="7317360" y="4313880"/>
              <a:ext cx="643320" cy="50760"/>
            </p14:xfrm>
          </p:contentPart>
        </mc:Choice>
        <mc:Fallback xmlns="">
          <p:pic>
            <p:nvPicPr>
              <p:cNvPr id="14" name="Ink 13"/>
              <p:cNvPicPr/>
              <p:nvPr/>
            </p:nvPicPr>
            <p:blipFill>
              <a:blip r:embed="rId24"/>
              <a:stretch>
                <a:fillRect/>
              </a:stretch>
            </p:blipFill>
            <p:spPr>
              <a:xfrm>
                <a:off x="7301160" y="4250520"/>
                <a:ext cx="6757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p14:cNvContentPartPr/>
              <p14:nvPr/>
            </p14:nvContentPartPr>
            <p14:xfrm>
              <a:off x="2211120" y="4313880"/>
              <a:ext cx="754200" cy="40680"/>
            </p14:xfrm>
          </p:contentPart>
        </mc:Choice>
        <mc:Fallback xmlns="">
          <p:pic>
            <p:nvPicPr>
              <p:cNvPr id="15" name="Ink 14"/>
              <p:cNvPicPr/>
              <p:nvPr/>
            </p:nvPicPr>
            <p:blipFill>
              <a:blip r:embed="rId26"/>
              <a:stretch>
                <a:fillRect/>
              </a:stretch>
            </p:blipFill>
            <p:spPr>
              <a:xfrm>
                <a:off x="2195280" y="4250520"/>
                <a:ext cx="7858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p14:cNvContentPartPr/>
              <p14:nvPr/>
            </p14:nvContentPartPr>
            <p14:xfrm>
              <a:off x="7960320" y="5037840"/>
              <a:ext cx="2422800" cy="30600"/>
            </p14:xfrm>
          </p:contentPart>
        </mc:Choice>
        <mc:Fallback xmlns="">
          <p:pic>
            <p:nvPicPr>
              <p:cNvPr id="16" name="Ink 15"/>
              <p:cNvPicPr/>
              <p:nvPr/>
            </p:nvPicPr>
            <p:blipFill>
              <a:blip r:embed="rId28"/>
              <a:stretch>
                <a:fillRect/>
              </a:stretch>
            </p:blipFill>
            <p:spPr>
              <a:xfrm>
                <a:off x="7944480" y="4974480"/>
                <a:ext cx="2454480" cy="157320"/>
              </a:xfrm>
              <a:prstGeom prst="rect">
                <a:avLst/>
              </a:prstGeom>
            </p:spPr>
          </p:pic>
        </mc:Fallback>
      </mc:AlternateContent>
    </p:spTree>
    <p:extLst>
      <p:ext uri="{BB962C8B-B14F-4D97-AF65-F5344CB8AC3E}">
        <p14:creationId xmlns:p14="http://schemas.microsoft.com/office/powerpoint/2010/main" val="16906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Postgis</a:t>
            </a:r>
            <a:r>
              <a:rPr lang="en-US" dirty="0"/>
              <a:t> – examples (multiple Tables)</a:t>
            </a:r>
          </a:p>
        </p:txBody>
      </p:sp>
      <p:sp>
        <p:nvSpPr>
          <p:cNvPr id="3" name="Content Placeholder 2"/>
          <p:cNvSpPr>
            <a:spLocks noGrp="1"/>
          </p:cNvSpPr>
          <p:nvPr>
            <p:ph idx="1"/>
          </p:nvPr>
        </p:nvSpPr>
        <p:spPr>
          <a:xfrm>
            <a:off x="1451579" y="2015732"/>
            <a:ext cx="9603275" cy="4040511"/>
          </a:xfrm>
        </p:spPr>
        <p:txBody>
          <a:bodyPr>
            <a:normAutofit fontScale="85000" lnSpcReduction="20000"/>
          </a:bodyPr>
          <a:lstStyle/>
          <a:p>
            <a:r>
              <a:rPr lang="en-US" dirty="0"/>
              <a:t> Given a pipeline table and a </a:t>
            </a:r>
            <a:r>
              <a:rPr lang="en-US" dirty="0" err="1"/>
              <a:t>raptor_nest</a:t>
            </a:r>
            <a:r>
              <a:rPr lang="en-US" dirty="0"/>
              <a:t> table display pipelines with an active raptor nest within 1 mile.</a:t>
            </a:r>
          </a:p>
          <a:p>
            <a:pPr lvl="1"/>
            <a:r>
              <a:rPr lang="en-US" dirty="0"/>
              <a:t>SELECT </a:t>
            </a:r>
            <a:r>
              <a:rPr lang="en-US" dirty="0" err="1"/>
              <a:t>p.project_name</a:t>
            </a:r>
            <a:r>
              <a:rPr lang="en-US" dirty="0"/>
              <a:t>, </a:t>
            </a:r>
            <a:r>
              <a:rPr lang="en-US" dirty="0" err="1"/>
              <a:t>r.nest_id</a:t>
            </a:r>
            <a:r>
              <a:rPr lang="en-US" dirty="0"/>
              <a:t> FROM pipeline p JOIN </a:t>
            </a:r>
            <a:r>
              <a:rPr lang="en-US" dirty="0" err="1"/>
              <a:t>raptor_nests</a:t>
            </a:r>
            <a:r>
              <a:rPr lang="en-US" dirty="0"/>
              <a:t> r ON </a:t>
            </a:r>
            <a:r>
              <a:rPr lang="en-US" dirty="0" err="1"/>
              <a:t>ST_DWithin</a:t>
            </a:r>
            <a:r>
              <a:rPr lang="en-US" dirty="0"/>
              <a:t>(</a:t>
            </a:r>
            <a:r>
              <a:rPr lang="en-US" dirty="0" err="1"/>
              <a:t>p.geom</a:t>
            </a:r>
            <a:r>
              <a:rPr lang="en-US" dirty="0"/>
              <a:t>, </a:t>
            </a:r>
            <a:r>
              <a:rPr lang="en-US" dirty="0" err="1"/>
              <a:t>r.geom</a:t>
            </a:r>
            <a:r>
              <a:rPr lang="en-US" dirty="0"/>
              <a:t>, 1609) WHERE </a:t>
            </a:r>
            <a:r>
              <a:rPr lang="en-US" dirty="0" err="1"/>
              <a:t>r.recentstatus</a:t>
            </a:r>
            <a:r>
              <a:rPr lang="en-US" dirty="0"/>
              <a:t>=‘ACTIVE’;</a:t>
            </a:r>
          </a:p>
          <a:p>
            <a:r>
              <a:rPr lang="en-US" dirty="0"/>
              <a:t>Given an animal home range table and a vegetation table display the vegetation types found in each animals home range</a:t>
            </a:r>
          </a:p>
          <a:p>
            <a:pPr lvl="1"/>
            <a:r>
              <a:rPr lang="en-US" dirty="0"/>
              <a:t>SELECT </a:t>
            </a:r>
            <a:r>
              <a:rPr lang="en-US" dirty="0" err="1"/>
              <a:t>h.animal_id</a:t>
            </a:r>
            <a:r>
              <a:rPr lang="en-US" dirty="0"/>
              <a:t>, </a:t>
            </a:r>
            <a:r>
              <a:rPr lang="en-US" dirty="0" err="1"/>
              <a:t>v.class</a:t>
            </a:r>
            <a:r>
              <a:rPr lang="en-US" dirty="0"/>
              <a:t> FROM </a:t>
            </a:r>
            <a:r>
              <a:rPr lang="en-US" dirty="0" err="1"/>
              <a:t>home_ranges</a:t>
            </a:r>
            <a:r>
              <a:rPr lang="en-US" dirty="0"/>
              <a:t> h JOIN vegetation v ON </a:t>
            </a:r>
            <a:r>
              <a:rPr lang="en-US" dirty="0" err="1"/>
              <a:t>ST_Intersects</a:t>
            </a:r>
            <a:r>
              <a:rPr lang="en-US" dirty="0"/>
              <a:t>(</a:t>
            </a:r>
            <a:r>
              <a:rPr lang="en-US" dirty="0" err="1"/>
              <a:t>h.geom</a:t>
            </a:r>
            <a:r>
              <a:rPr lang="en-US" dirty="0"/>
              <a:t>, </a:t>
            </a:r>
            <a:r>
              <a:rPr lang="en-US" dirty="0" err="1"/>
              <a:t>v.geom</a:t>
            </a:r>
            <a:r>
              <a:rPr lang="en-US" dirty="0"/>
              <a:t>)</a:t>
            </a:r>
          </a:p>
          <a:p>
            <a:r>
              <a:rPr lang="en-US" dirty="0"/>
              <a:t>Given an animal home range table and a vegetation table display the acres and percent of each animals home range for every vegetation type.</a:t>
            </a:r>
          </a:p>
          <a:p>
            <a:pPr lvl="1"/>
            <a:r>
              <a:rPr lang="en-US" dirty="0"/>
              <a:t>SELECT </a:t>
            </a:r>
            <a:r>
              <a:rPr lang="en-US" dirty="0" err="1"/>
              <a:t>h.animal_id</a:t>
            </a:r>
            <a:r>
              <a:rPr lang="en-US" dirty="0"/>
              <a:t>, </a:t>
            </a:r>
            <a:r>
              <a:rPr lang="en-US" dirty="0" err="1"/>
              <a:t>v.class</a:t>
            </a:r>
            <a:r>
              <a:rPr lang="en-US" dirty="0"/>
              <a:t>, </a:t>
            </a:r>
            <a:r>
              <a:rPr lang="en-US" dirty="0" err="1"/>
              <a:t>ST_Area</a:t>
            </a:r>
            <a:r>
              <a:rPr lang="en-US" dirty="0"/>
              <a:t>(</a:t>
            </a:r>
            <a:r>
              <a:rPr lang="en-US" dirty="0" err="1"/>
              <a:t>ST_Intersection</a:t>
            </a:r>
            <a:r>
              <a:rPr lang="en-US" dirty="0"/>
              <a:t>(</a:t>
            </a:r>
            <a:r>
              <a:rPr lang="en-US" dirty="0" err="1"/>
              <a:t>h.geom</a:t>
            </a:r>
            <a:r>
              <a:rPr lang="en-US" dirty="0"/>
              <a:t>, </a:t>
            </a:r>
            <a:r>
              <a:rPr lang="en-US" dirty="0" err="1"/>
              <a:t>v.geom</a:t>
            </a:r>
            <a:r>
              <a:rPr lang="en-US" dirty="0"/>
              <a:t>))/4045 as acres, </a:t>
            </a:r>
            <a:r>
              <a:rPr lang="en-US" dirty="0" err="1"/>
              <a:t>ST_Area</a:t>
            </a:r>
            <a:r>
              <a:rPr lang="en-US" dirty="0"/>
              <a:t>(</a:t>
            </a:r>
            <a:r>
              <a:rPr lang="en-US" dirty="0" err="1"/>
              <a:t>ST_Intersection</a:t>
            </a:r>
            <a:r>
              <a:rPr lang="en-US" dirty="0"/>
              <a:t>(</a:t>
            </a:r>
            <a:r>
              <a:rPr lang="en-US" dirty="0" err="1"/>
              <a:t>h.geom</a:t>
            </a:r>
            <a:r>
              <a:rPr lang="en-US" dirty="0"/>
              <a:t>, </a:t>
            </a:r>
            <a:r>
              <a:rPr lang="en-US" dirty="0" err="1"/>
              <a:t>v.geom</a:t>
            </a:r>
            <a:r>
              <a:rPr lang="en-US" dirty="0"/>
              <a:t>))/</a:t>
            </a:r>
            <a:r>
              <a:rPr lang="en-US" dirty="0" err="1"/>
              <a:t>ST_Area</a:t>
            </a:r>
            <a:r>
              <a:rPr lang="en-US" dirty="0"/>
              <a:t>(</a:t>
            </a:r>
            <a:r>
              <a:rPr lang="en-US" dirty="0" err="1"/>
              <a:t>g.geom</a:t>
            </a:r>
            <a:r>
              <a:rPr lang="en-US" dirty="0"/>
              <a:t>) as percent FROM </a:t>
            </a:r>
            <a:r>
              <a:rPr lang="en-US" dirty="0" err="1"/>
              <a:t>home_ranges</a:t>
            </a:r>
            <a:r>
              <a:rPr lang="en-US" dirty="0"/>
              <a:t> h JOIN vegetation v ON </a:t>
            </a:r>
            <a:r>
              <a:rPr lang="en-US" dirty="0" err="1"/>
              <a:t>ST_Intersects</a:t>
            </a:r>
            <a:r>
              <a:rPr lang="en-US" dirty="0"/>
              <a:t>(</a:t>
            </a:r>
            <a:r>
              <a:rPr lang="en-US" dirty="0" err="1"/>
              <a:t>h.geom</a:t>
            </a:r>
            <a:r>
              <a:rPr lang="en-US" dirty="0"/>
              <a:t>, </a:t>
            </a:r>
            <a:r>
              <a:rPr lang="en-US" dirty="0" err="1"/>
              <a:t>v.geom</a:t>
            </a:r>
            <a:r>
              <a:rPr lang="en-US" dirty="0"/>
              <a:t>)</a:t>
            </a:r>
          </a:p>
          <a:p>
            <a:pPr lvl="1"/>
            <a:r>
              <a:rPr lang="en-US" dirty="0"/>
              <a:t>SELECT </a:t>
            </a:r>
            <a:r>
              <a:rPr lang="en-US" dirty="0" err="1"/>
              <a:t>h.animal_id</a:t>
            </a:r>
            <a:r>
              <a:rPr lang="en-US" dirty="0"/>
              <a:t>, </a:t>
            </a:r>
            <a:r>
              <a:rPr lang="en-US" dirty="0" err="1"/>
              <a:t>v.class</a:t>
            </a:r>
            <a:r>
              <a:rPr lang="en-US" dirty="0"/>
              <a:t>,</a:t>
            </a:r>
            <a:r>
              <a:rPr lang="en-US" dirty="0">
                <a:solidFill>
                  <a:srgbClr val="FF0000"/>
                </a:solidFill>
              </a:rPr>
              <a:t> sum(</a:t>
            </a:r>
            <a:r>
              <a:rPr lang="en-US" dirty="0" err="1"/>
              <a:t>ST_Area</a:t>
            </a:r>
            <a:r>
              <a:rPr lang="en-US" dirty="0"/>
              <a:t>(</a:t>
            </a:r>
            <a:r>
              <a:rPr lang="en-US" dirty="0" err="1"/>
              <a:t>ST_Intersection</a:t>
            </a:r>
            <a:r>
              <a:rPr lang="en-US" dirty="0"/>
              <a:t>(</a:t>
            </a:r>
            <a:r>
              <a:rPr lang="en-US" dirty="0" err="1"/>
              <a:t>h.geom</a:t>
            </a:r>
            <a:r>
              <a:rPr lang="en-US" dirty="0"/>
              <a:t>, </a:t>
            </a:r>
            <a:r>
              <a:rPr lang="en-US" dirty="0" err="1"/>
              <a:t>v.geom</a:t>
            </a:r>
            <a:r>
              <a:rPr lang="en-US" dirty="0"/>
              <a:t>))/4045</a:t>
            </a:r>
            <a:r>
              <a:rPr lang="en-US" dirty="0">
                <a:solidFill>
                  <a:srgbClr val="FF0000"/>
                </a:solidFill>
              </a:rPr>
              <a:t>)</a:t>
            </a:r>
            <a:r>
              <a:rPr lang="en-US" dirty="0"/>
              <a:t> as acres, </a:t>
            </a:r>
            <a:r>
              <a:rPr lang="en-US" dirty="0">
                <a:solidFill>
                  <a:srgbClr val="FF0000"/>
                </a:solidFill>
              </a:rPr>
              <a:t>sum(</a:t>
            </a:r>
            <a:r>
              <a:rPr lang="en-US" dirty="0" err="1"/>
              <a:t>ST_Area</a:t>
            </a:r>
            <a:r>
              <a:rPr lang="en-US" dirty="0"/>
              <a:t>(</a:t>
            </a:r>
            <a:r>
              <a:rPr lang="en-US" dirty="0" err="1"/>
              <a:t>ST_Intersection</a:t>
            </a:r>
            <a:r>
              <a:rPr lang="en-US" dirty="0"/>
              <a:t>(</a:t>
            </a:r>
            <a:r>
              <a:rPr lang="en-US" dirty="0" err="1"/>
              <a:t>h.geom</a:t>
            </a:r>
            <a:r>
              <a:rPr lang="en-US" dirty="0"/>
              <a:t>, </a:t>
            </a:r>
            <a:r>
              <a:rPr lang="en-US" dirty="0" err="1"/>
              <a:t>v.geom</a:t>
            </a:r>
            <a:r>
              <a:rPr lang="en-US" dirty="0"/>
              <a:t>))/</a:t>
            </a:r>
            <a:r>
              <a:rPr lang="en-US" dirty="0" err="1"/>
              <a:t>ST_Area</a:t>
            </a:r>
            <a:r>
              <a:rPr lang="en-US" dirty="0"/>
              <a:t>(</a:t>
            </a:r>
            <a:r>
              <a:rPr lang="en-US" dirty="0" err="1"/>
              <a:t>h.geom</a:t>
            </a:r>
            <a:r>
              <a:rPr lang="en-US" dirty="0"/>
              <a:t>)</a:t>
            </a:r>
            <a:r>
              <a:rPr lang="en-US" dirty="0">
                <a:solidFill>
                  <a:srgbClr val="FF0000"/>
                </a:solidFill>
              </a:rPr>
              <a:t>)</a:t>
            </a:r>
            <a:r>
              <a:rPr lang="en-US" dirty="0"/>
              <a:t> as percent FROM </a:t>
            </a:r>
            <a:r>
              <a:rPr lang="en-US" dirty="0" err="1"/>
              <a:t>home_ranges</a:t>
            </a:r>
            <a:r>
              <a:rPr lang="en-US" dirty="0"/>
              <a:t> h JOIN vegetation v ON </a:t>
            </a:r>
            <a:r>
              <a:rPr lang="en-US" dirty="0" err="1"/>
              <a:t>ST_Intersects</a:t>
            </a:r>
            <a:r>
              <a:rPr lang="en-US" dirty="0"/>
              <a:t>(</a:t>
            </a:r>
            <a:r>
              <a:rPr lang="en-US" dirty="0" err="1"/>
              <a:t>h.geom</a:t>
            </a:r>
            <a:r>
              <a:rPr lang="en-US" dirty="0"/>
              <a:t>, </a:t>
            </a:r>
            <a:r>
              <a:rPr lang="en-US" dirty="0" err="1"/>
              <a:t>v.geom</a:t>
            </a:r>
            <a:r>
              <a:rPr lang="en-US" dirty="0"/>
              <a:t>) </a:t>
            </a:r>
            <a:r>
              <a:rPr lang="en-US" dirty="0">
                <a:solidFill>
                  <a:srgbClr val="FF0000"/>
                </a:solidFill>
              </a:rPr>
              <a:t>GROUP BY </a:t>
            </a:r>
            <a:r>
              <a:rPr lang="en-US" dirty="0" err="1">
                <a:solidFill>
                  <a:srgbClr val="FF0000"/>
                </a:solidFill>
              </a:rPr>
              <a:t>h.animal</a:t>
            </a:r>
            <a:r>
              <a:rPr lang="en-US" dirty="0">
                <a:solidFill>
                  <a:srgbClr val="FF0000"/>
                </a:solidFill>
              </a:rPr>
              <a:t>, </a:t>
            </a:r>
            <a:r>
              <a:rPr lang="en-US" dirty="0" err="1">
                <a:solidFill>
                  <a:srgbClr val="FF0000"/>
                </a:solidFill>
              </a:rPr>
              <a:t>v.class</a:t>
            </a:r>
            <a:endParaRPr lang="en-US" dirty="0">
              <a:solidFill>
                <a:srgbClr val="FF0000"/>
              </a:solidFill>
            </a:endParaRPr>
          </a:p>
          <a:p>
            <a:pPr lvl="1"/>
            <a:endParaRPr lang="en-US" dirty="0"/>
          </a:p>
          <a:p>
            <a:endParaRPr lang="en-US" dirty="0"/>
          </a:p>
        </p:txBody>
      </p:sp>
    </p:spTree>
    <p:extLst>
      <p:ext uri="{BB962C8B-B14F-4D97-AF65-F5344CB8AC3E}">
        <p14:creationId xmlns:p14="http://schemas.microsoft.com/office/powerpoint/2010/main" val="61365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a:t>
            </a:r>
          </a:p>
        </p:txBody>
      </p:sp>
      <p:sp>
        <p:nvSpPr>
          <p:cNvPr id="3" name="Content Placeholder 2"/>
          <p:cNvSpPr>
            <a:spLocks noGrp="1"/>
          </p:cNvSpPr>
          <p:nvPr>
            <p:ph idx="1"/>
          </p:nvPr>
        </p:nvSpPr>
        <p:spPr/>
        <p:txBody>
          <a:bodyPr>
            <a:normAutofit lnSpcReduction="10000"/>
          </a:bodyPr>
          <a:lstStyle/>
          <a:p>
            <a:r>
              <a:rPr lang="en-US" dirty="0"/>
              <a:t>Modify the Mexico City attraction application we started at the end of the client side section to </a:t>
            </a:r>
          </a:p>
          <a:p>
            <a:pPr lvl="1"/>
            <a:r>
              <a:rPr lang="en-US" dirty="0"/>
              <a:t>Store the attractions data in a </a:t>
            </a:r>
            <a:r>
              <a:rPr lang="en-US" dirty="0" err="1"/>
              <a:t>PostGIS</a:t>
            </a:r>
            <a:r>
              <a:rPr lang="en-US" dirty="0"/>
              <a:t> table</a:t>
            </a:r>
          </a:p>
          <a:p>
            <a:pPr lvl="1"/>
            <a:r>
              <a:rPr lang="en-US" dirty="0"/>
              <a:t>Add the ability for end users to </a:t>
            </a:r>
          </a:p>
          <a:p>
            <a:pPr lvl="2"/>
            <a:r>
              <a:rPr lang="en-US" dirty="0"/>
              <a:t>Add attractions</a:t>
            </a:r>
          </a:p>
          <a:p>
            <a:pPr lvl="2"/>
            <a:r>
              <a:rPr lang="en-US" dirty="0"/>
              <a:t>Modify attractions</a:t>
            </a:r>
          </a:p>
          <a:p>
            <a:pPr lvl="2"/>
            <a:r>
              <a:rPr lang="en-US" dirty="0"/>
              <a:t>Delete attractions</a:t>
            </a:r>
          </a:p>
          <a:p>
            <a:pPr lvl="1"/>
            <a:r>
              <a:rPr lang="en-US" dirty="0"/>
              <a:t>Filter attractions by category</a:t>
            </a:r>
          </a:p>
          <a:p>
            <a:pPr lvl="1"/>
            <a:r>
              <a:rPr lang="en-US" dirty="0"/>
              <a:t>Find the attractions closest to a point clicked on the map.</a:t>
            </a:r>
          </a:p>
        </p:txBody>
      </p:sp>
    </p:spTree>
    <p:extLst>
      <p:ext uri="{BB962C8B-B14F-4D97-AF65-F5344CB8AC3E}">
        <p14:creationId xmlns:p14="http://schemas.microsoft.com/office/powerpoint/2010/main" val="266568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setup</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Create a new database specific for this application</a:t>
            </a:r>
          </a:p>
          <a:p>
            <a:pPr marL="457200" indent="-457200">
              <a:buFont typeface="+mj-lt"/>
              <a:buAutoNum type="arabicPeriod"/>
            </a:pPr>
            <a:r>
              <a:rPr lang="en-US" dirty="0"/>
              <a:t>Add the data currently in the </a:t>
            </a:r>
            <a:r>
              <a:rPr lang="en-US" dirty="0" err="1"/>
              <a:t>GeoJSON</a:t>
            </a:r>
            <a:r>
              <a:rPr lang="en-US" dirty="0"/>
              <a:t> data file to the new </a:t>
            </a:r>
            <a:r>
              <a:rPr lang="en-US" dirty="0" err="1"/>
              <a:t>PostGIS</a:t>
            </a:r>
            <a:r>
              <a:rPr lang="en-US" dirty="0"/>
              <a:t> database</a:t>
            </a:r>
          </a:p>
          <a:p>
            <a:pPr marL="457200" indent="-457200">
              <a:buFont typeface="+mj-lt"/>
              <a:buAutoNum type="arabicPeriod"/>
            </a:pPr>
            <a:r>
              <a:rPr lang="en-US" dirty="0"/>
              <a:t>Add a category field to the attractions table</a:t>
            </a:r>
          </a:p>
          <a:p>
            <a:pPr marL="457200" indent="-457200">
              <a:buFont typeface="+mj-lt"/>
              <a:buAutoNum type="arabicPeriod"/>
            </a:pPr>
            <a:r>
              <a:rPr lang="en-US" dirty="0"/>
              <a:t>Populate category field for existing data</a:t>
            </a:r>
          </a:p>
          <a:p>
            <a:pPr marL="457200" indent="-457200">
              <a:buFont typeface="+mj-lt"/>
              <a:buAutoNum type="arabicPeriod"/>
            </a:pPr>
            <a:r>
              <a:rPr lang="en-US" dirty="0"/>
              <a:t>Modify the map to load the attractions via an AJAX call to the database rather than from a file.</a:t>
            </a:r>
          </a:p>
          <a:p>
            <a:endParaRPr lang="en-US" dirty="0"/>
          </a:p>
        </p:txBody>
      </p:sp>
    </p:spTree>
    <p:extLst>
      <p:ext uri="{BB962C8B-B14F-4D97-AF65-F5344CB8AC3E}">
        <p14:creationId xmlns:p14="http://schemas.microsoft.com/office/powerpoint/2010/main" val="367817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this course is for</a:t>
            </a:r>
          </a:p>
        </p:txBody>
      </p:sp>
      <p:sp>
        <p:nvSpPr>
          <p:cNvPr id="3" name="Content Placeholder 2"/>
          <p:cNvSpPr>
            <a:spLocks noGrp="1"/>
          </p:cNvSpPr>
          <p:nvPr>
            <p:ph idx="1"/>
          </p:nvPr>
        </p:nvSpPr>
        <p:spPr/>
        <p:txBody>
          <a:bodyPr>
            <a:normAutofit fontScale="92500"/>
          </a:bodyPr>
          <a:lstStyle/>
          <a:p>
            <a:r>
              <a:rPr lang="en-US" dirty="0"/>
              <a:t>Anyone who is interested in a more conceptual understanding of how web applications work.</a:t>
            </a:r>
          </a:p>
          <a:p>
            <a:pPr lvl="1"/>
            <a:r>
              <a:rPr lang="en-US" dirty="0"/>
              <a:t>HTML, CSS, Bootstrap, JavaScript, </a:t>
            </a:r>
            <a:r>
              <a:rPr lang="en-US" dirty="0" err="1"/>
              <a:t>JQuery</a:t>
            </a:r>
            <a:r>
              <a:rPr lang="en-US" dirty="0"/>
              <a:t>, PHP, SQL and how they all work together.</a:t>
            </a:r>
          </a:p>
          <a:p>
            <a:pPr lvl="1"/>
            <a:r>
              <a:rPr lang="en-US" dirty="0"/>
              <a:t>Web development is very different than programming an application for a single computer, so even if you are an experienced programmer there can be a steep learning curve when moving to the web.</a:t>
            </a:r>
          </a:p>
          <a:p>
            <a:r>
              <a:rPr lang="en-US" dirty="0"/>
              <a:t>In particular, we will be talking about geospatial applications.</a:t>
            </a:r>
          </a:p>
          <a:p>
            <a:pPr lvl="1"/>
            <a:r>
              <a:rPr lang="en-US" dirty="0"/>
              <a:t>Leaflet, </a:t>
            </a:r>
            <a:r>
              <a:rPr lang="en-US" dirty="0" err="1"/>
              <a:t>OpenLayers</a:t>
            </a:r>
            <a:r>
              <a:rPr lang="en-US" dirty="0"/>
              <a:t>, </a:t>
            </a:r>
            <a:r>
              <a:rPr lang="en-US" dirty="0" err="1"/>
              <a:t>PostGIS</a:t>
            </a:r>
            <a:r>
              <a:rPr lang="en-US" dirty="0"/>
              <a:t>, </a:t>
            </a:r>
            <a:r>
              <a:rPr lang="en-US" dirty="0" err="1"/>
              <a:t>geoJSON</a:t>
            </a:r>
            <a:r>
              <a:rPr lang="en-US" dirty="0"/>
              <a:t>, geospatial data storage, retrieval, analysis, and display.</a:t>
            </a:r>
          </a:p>
          <a:p>
            <a:pPr lvl="1"/>
            <a:r>
              <a:rPr lang="en-US" dirty="0"/>
              <a:t>There are some aspects of geospatial web applications that differ from standard database applications, which we will identify and explore.</a:t>
            </a:r>
          </a:p>
        </p:txBody>
      </p:sp>
    </p:spTree>
    <p:extLst>
      <p:ext uri="{BB962C8B-B14F-4D97-AF65-F5344CB8AC3E}">
        <p14:creationId xmlns:p14="http://schemas.microsoft.com/office/powerpoint/2010/main" val="18141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p:cTn id="3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4" name="Content Placeholder 3"/>
          <p:cNvSpPr>
            <a:spLocks noGrp="1"/>
          </p:cNvSpPr>
          <p:nvPr>
            <p:ph sz="half" idx="1"/>
          </p:nvPr>
        </p:nvSpPr>
        <p:spPr/>
        <p:txBody>
          <a:bodyPr>
            <a:normAutofit/>
          </a:bodyPr>
          <a:lstStyle/>
          <a:p>
            <a:r>
              <a:rPr lang="en-US" dirty="0"/>
              <a:t>Tag based</a:t>
            </a:r>
          </a:p>
          <a:p>
            <a:r>
              <a:rPr lang="en-US" dirty="0"/>
              <a:t>Headings</a:t>
            </a:r>
          </a:p>
          <a:p>
            <a:r>
              <a:rPr lang="en-US" dirty="0"/>
              <a:t>Paragraph</a:t>
            </a:r>
          </a:p>
          <a:p>
            <a:r>
              <a:rPr lang="en-US" dirty="0"/>
              <a:t>Lists</a:t>
            </a:r>
          </a:p>
          <a:p>
            <a:endParaRPr lang="en-US" dirty="0"/>
          </a:p>
        </p:txBody>
      </p:sp>
      <p:sp>
        <p:nvSpPr>
          <p:cNvPr id="5" name="Content Placeholder 4"/>
          <p:cNvSpPr>
            <a:spLocks noGrp="1"/>
          </p:cNvSpPr>
          <p:nvPr>
            <p:ph sz="half" idx="2"/>
          </p:nvPr>
        </p:nvSpPr>
        <p:spPr/>
        <p:txBody>
          <a:bodyPr>
            <a:normAutofit/>
          </a:bodyPr>
          <a:lstStyle/>
          <a:p>
            <a:r>
              <a:rPr lang="en-US" dirty="0"/>
              <a:t>Opening and closing tags</a:t>
            </a:r>
          </a:p>
          <a:p>
            <a:r>
              <a:rPr lang="en-US" dirty="0"/>
              <a:t>&lt;h1&gt;GIS&lt;/h1&gt;</a:t>
            </a:r>
          </a:p>
          <a:p>
            <a:r>
              <a:rPr lang="en-US" dirty="0"/>
              <a:t>&lt;p&gt;Lorem ipsum&lt;/p&gt;</a:t>
            </a:r>
          </a:p>
          <a:p>
            <a:r>
              <a:rPr lang="en-US" dirty="0"/>
              <a:t>&lt;</a:t>
            </a:r>
            <a:r>
              <a:rPr lang="en-US" dirty="0" err="1"/>
              <a:t>ul</a:t>
            </a:r>
            <a:r>
              <a:rPr lang="en-US" dirty="0"/>
              <a:t>&gt; </a:t>
            </a:r>
            <a:r>
              <a:rPr lang="en-US" dirty="0">
                <a:solidFill>
                  <a:srgbClr val="FF0000"/>
                </a:solidFill>
              </a:rPr>
              <a:t>( &lt;</a:t>
            </a:r>
            <a:r>
              <a:rPr lang="en-US" dirty="0" err="1">
                <a:solidFill>
                  <a:srgbClr val="FF0000"/>
                </a:solidFill>
              </a:rPr>
              <a:t>ol</a:t>
            </a:r>
            <a:r>
              <a:rPr lang="en-US" dirty="0">
                <a:solidFill>
                  <a:srgbClr val="FF0000"/>
                </a:solidFill>
              </a:rPr>
              <a:t>&gt; )</a:t>
            </a:r>
          </a:p>
          <a:p>
            <a:pPr marL="457200" lvl="1" indent="0">
              <a:buNone/>
            </a:pPr>
            <a:r>
              <a:rPr lang="en-US" dirty="0"/>
              <a:t>&lt;li&gt; item 1&lt;/li&gt;</a:t>
            </a:r>
          </a:p>
          <a:p>
            <a:pPr marL="457200" lvl="1" indent="0">
              <a:buNone/>
            </a:pPr>
            <a:r>
              <a:rPr lang="en-US" dirty="0"/>
              <a:t>&lt;li&gt; item 2 &lt;/li&gt;</a:t>
            </a:r>
          </a:p>
          <a:p>
            <a:r>
              <a:rPr lang="en-US" dirty="0"/>
              <a:t>&lt;/</a:t>
            </a:r>
            <a:r>
              <a:rPr lang="en-US" dirty="0" err="1"/>
              <a:t>ul</a:t>
            </a:r>
            <a:r>
              <a:rPr lang="en-US" dirty="0"/>
              <a:t>&gt; </a:t>
            </a:r>
            <a:r>
              <a:rPr lang="en-US" dirty="0">
                <a:solidFill>
                  <a:srgbClr val="FF0000"/>
                </a:solidFill>
              </a:rPr>
              <a:t>( &lt;/</a:t>
            </a:r>
            <a:r>
              <a:rPr lang="en-US" dirty="0" err="1">
                <a:solidFill>
                  <a:srgbClr val="FF0000"/>
                </a:solidFill>
              </a:rPr>
              <a:t>ol</a:t>
            </a:r>
            <a:r>
              <a:rPr lang="en-US" dirty="0">
                <a:solidFill>
                  <a:srgbClr val="FF0000"/>
                </a:solidFill>
              </a:rPr>
              <a:t>&gt; )</a:t>
            </a:r>
          </a:p>
        </p:txBody>
      </p:sp>
    </p:spTree>
    <p:extLst>
      <p:ext uri="{BB962C8B-B14F-4D97-AF65-F5344CB8AC3E}">
        <p14:creationId xmlns:p14="http://schemas.microsoft.com/office/powerpoint/2010/main" val="250417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fade">
                                      <p:cBhvr>
                                        <p:cTn id="18" dur="500"/>
                                        <p:tgtEl>
                                          <p:spTgt spid="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500"/>
                                        <p:tgtEl>
                                          <p:spTgt spid="5">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fade">
                                      <p:cBhvr>
                                        <p:cTn id="40" dur="500"/>
                                        <p:tgtEl>
                                          <p:spTgt spid="5">
                                            <p:txEl>
                                              <p:pRg st="5" end="5"/>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Effect transition="in" filter="fade">
                                      <p:cBhvr>
                                        <p:cTn id="4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a:t>
            </a:r>
            <a:r>
              <a:rPr lang="en-US" dirty="0" err="1"/>
              <a:t>php</a:t>
            </a:r>
            <a:r>
              <a:rPr lang="en-US" dirty="0"/>
              <a:t> (</a:t>
            </a:r>
            <a:r>
              <a:rPr lang="en-US" dirty="0" err="1"/>
              <a:t>load_attractions.php</a:t>
            </a:r>
            <a:r>
              <a:rPr lang="en-US" dirty="0"/>
              <a:t>)</a:t>
            </a:r>
          </a:p>
        </p:txBody>
      </p:sp>
      <p:sp>
        <p:nvSpPr>
          <p:cNvPr id="3" name="Content Placeholder 2"/>
          <p:cNvSpPr>
            <a:spLocks noGrp="1"/>
          </p:cNvSpPr>
          <p:nvPr>
            <p:ph idx="1"/>
          </p:nvPr>
        </p:nvSpPr>
        <p:spPr>
          <a:xfrm>
            <a:off x="725215" y="1949570"/>
            <a:ext cx="11466786" cy="4388168"/>
          </a:xfrm>
        </p:spPr>
        <p:txBody>
          <a:bodyPr>
            <a:normAutofit fontScale="47500" lnSpcReduction="20000"/>
          </a:bodyPr>
          <a:lstStyle/>
          <a:p>
            <a:pPr marL="0" indent="0">
              <a:buNone/>
            </a:pPr>
            <a:r>
              <a:rPr lang="en-US" sz="3300" dirty="0"/>
              <a:t>       &lt;?</a:t>
            </a:r>
            <a:r>
              <a:rPr lang="en-US" sz="3300" dirty="0" err="1"/>
              <a:t>php</a:t>
            </a:r>
            <a:r>
              <a:rPr lang="en-US" sz="3300" dirty="0"/>
              <a:t>	</a:t>
            </a:r>
          </a:p>
          <a:p>
            <a:pPr marL="0" indent="0">
              <a:spcBef>
                <a:spcPts val="0"/>
              </a:spcBef>
              <a:buNone/>
            </a:pPr>
            <a:r>
              <a:rPr lang="en-US" sz="3300" dirty="0">
                <a:solidFill>
                  <a:srgbClr val="FF0000"/>
                </a:solidFill>
              </a:rPr>
              <a:t>	</a:t>
            </a:r>
            <a:r>
              <a:rPr lang="en-US" sz="3300" dirty="0"/>
              <a:t>$</a:t>
            </a:r>
            <a:r>
              <a:rPr lang="en-US" sz="3300" dirty="0" err="1"/>
              <a:t>db</a:t>
            </a:r>
            <a:r>
              <a:rPr lang="en-US" sz="3300" dirty="0"/>
              <a:t> = new PDO("</a:t>
            </a:r>
            <a:r>
              <a:rPr lang="en-US" sz="3300" dirty="0" err="1"/>
              <a:t>pgsql:host</a:t>
            </a:r>
            <a:r>
              <a:rPr lang="en-US" sz="3300" dirty="0"/>
              <a:t>=</a:t>
            </a:r>
            <a:r>
              <a:rPr lang="en-US" sz="3300" dirty="0" err="1"/>
              <a:t>localhost;port</a:t>
            </a:r>
            <a:r>
              <a:rPr lang="en-US" sz="3300" dirty="0"/>
              <a:t>=5432;dbname=webmap101;user=</a:t>
            </a:r>
            <a:r>
              <a:rPr lang="en-US" sz="3300" dirty="0" err="1"/>
              <a:t>joe;password</a:t>
            </a:r>
            <a:r>
              <a:rPr lang="en-US" sz="3300" dirty="0"/>
              <a:t>=12345");</a:t>
            </a:r>
          </a:p>
          <a:p>
            <a:pPr marL="457200" lvl="1" indent="0">
              <a:spcBef>
                <a:spcPts val="0"/>
              </a:spcBef>
              <a:buNone/>
            </a:pPr>
            <a:r>
              <a:rPr lang="en-US" sz="3300" dirty="0"/>
              <a:t>	$</a:t>
            </a:r>
            <a:r>
              <a:rPr lang="en-US" sz="3300" dirty="0" err="1"/>
              <a:t>sql</a:t>
            </a:r>
            <a:r>
              <a:rPr lang="en-US" sz="3300" dirty="0"/>
              <a:t> = $</a:t>
            </a:r>
            <a:r>
              <a:rPr lang="en-US" sz="3300" dirty="0" err="1"/>
              <a:t>db</a:t>
            </a:r>
            <a:r>
              <a:rPr lang="en-US" sz="3300" dirty="0"/>
              <a:t>-&gt;</a:t>
            </a:r>
            <a:r>
              <a:rPr lang="en-US" sz="3300" dirty="0">
                <a:solidFill>
                  <a:srgbClr val="FF0000"/>
                </a:solidFill>
              </a:rPr>
              <a:t>query</a:t>
            </a:r>
            <a:r>
              <a:rPr lang="en-US" sz="3300" dirty="0"/>
              <a:t>("SELECT id, name, image, web, category, </a:t>
            </a:r>
            <a:r>
              <a:rPr lang="en-US" sz="3300" dirty="0" err="1"/>
              <a:t>ST_AsGeoJSON</a:t>
            </a:r>
            <a:r>
              <a:rPr lang="en-US" sz="3300" dirty="0"/>
              <a:t>(geom,5) as </a:t>
            </a:r>
            <a:r>
              <a:rPr lang="en-US" sz="3300" dirty="0" err="1"/>
              <a:t>geom</a:t>
            </a:r>
            <a:r>
              <a:rPr lang="en-US" sz="3300" dirty="0"/>
              <a:t> FROM </a:t>
            </a:r>
            <a:r>
              <a:rPr lang="en-US" sz="3300" dirty="0" err="1"/>
              <a:t>cdmx_attractions</a:t>
            </a:r>
            <a:r>
              <a:rPr lang="en-US" sz="3300" dirty="0"/>
              <a:t>";</a:t>
            </a:r>
          </a:p>
          <a:p>
            <a:pPr marL="0" indent="0">
              <a:buNone/>
            </a:pPr>
            <a:r>
              <a:rPr lang="en-US" sz="3400" dirty="0"/>
              <a:t>	$features=[];</a:t>
            </a:r>
          </a:p>
          <a:p>
            <a:pPr marL="457200" lvl="1" indent="0">
              <a:spcBef>
                <a:spcPts val="0"/>
              </a:spcBef>
              <a:buNone/>
            </a:pPr>
            <a:r>
              <a:rPr lang="en-US" sz="3400" dirty="0"/>
              <a:t>	while ($row = $</a:t>
            </a:r>
            <a:r>
              <a:rPr lang="en-US" sz="3400" dirty="0" err="1"/>
              <a:t>sql</a:t>
            </a:r>
            <a:r>
              <a:rPr lang="en-US" sz="3400" dirty="0"/>
              <a:t>-&gt;fetch(PDO::FETCH_ASSOC)) {</a:t>
            </a:r>
          </a:p>
          <a:p>
            <a:pPr marL="457200" lvl="1" indent="0">
              <a:spcBef>
                <a:spcPts val="0"/>
              </a:spcBef>
              <a:buNone/>
            </a:pPr>
            <a:r>
              <a:rPr lang="en-US" sz="3400" dirty="0">
                <a:solidFill>
                  <a:srgbClr val="FF0000"/>
                </a:solidFill>
              </a:rPr>
              <a:t>	</a:t>
            </a:r>
            <a:r>
              <a:rPr lang="en-US" sz="3400" dirty="0"/>
              <a:t>	$feature=[‘type’=&gt;’Feature’];</a:t>
            </a:r>
          </a:p>
          <a:p>
            <a:pPr marL="457200" lvl="1" indent="0">
              <a:spcBef>
                <a:spcPts val="0"/>
              </a:spcBef>
              <a:buNone/>
            </a:pPr>
            <a:r>
              <a:rPr lang="en-US" sz="3400" dirty="0"/>
              <a:t>		$feature[‘geometry’]=$</a:t>
            </a:r>
            <a:r>
              <a:rPr lang="en-US" sz="3400" dirty="0" err="1"/>
              <a:t>json_decode</a:t>
            </a:r>
            <a:r>
              <a:rPr lang="en-US" sz="3400" dirty="0"/>
              <a:t>($row[‘</a:t>
            </a:r>
            <a:r>
              <a:rPr lang="en-US" sz="3400" dirty="0" err="1"/>
              <a:t>geom</a:t>
            </a:r>
            <a:r>
              <a:rPr lang="en-US" sz="3400" dirty="0"/>
              <a:t>’]);</a:t>
            </a:r>
          </a:p>
          <a:p>
            <a:pPr marL="457200" lvl="1" indent="0">
              <a:spcBef>
                <a:spcPts val="0"/>
              </a:spcBef>
              <a:buNone/>
            </a:pPr>
            <a:r>
              <a:rPr lang="en-US" sz="3400" dirty="0"/>
              <a:t>		unset($row[‘</a:t>
            </a:r>
            <a:r>
              <a:rPr lang="en-US" sz="3400" dirty="0" err="1"/>
              <a:t>geom</a:t>
            </a:r>
            <a:r>
              <a:rPr lang="en-US" sz="3400" dirty="0"/>
              <a:t>’]);</a:t>
            </a:r>
          </a:p>
          <a:p>
            <a:pPr marL="914400" lvl="2" indent="0">
              <a:spcBef>
                <a:spcPts val="0"/>
              </a:spcBef>
              <a:buNone/>
            </a:pPr>
            <a:r>
              <a:rPr lang="en-US" sz="3400" dirty="0"/>
              <a:t>      	$feature[‘properties’]=$row;</a:t>
            </a:r>
          </a:p>
          <a:p>
            <a:pPr marL="914400" lvl="2" indent="0">
              <a:spcBef>
                <a:spcPts val="0"/>
              </a:spcBef>
              <a:buNone/>
            </a:pPr>
            <a:r>
              <a:rPr lang="en-US" sz="3400" dirty="0"/>
              <a:t>	</a:t>
            </a:r>
            <a:r>
              <a:rPr lang="en-US" sz="3400" dirty="0" err="1"/>
              <a:t>array_push</a:t>
            </a:r>
            <a:r>
              <a:rPr lang="en-US" sz="3400" dirty="0"/>
              <a:t>($features, $feature)</a:t>
            </a:r>
          </a:p>
          <a:p>
            <a:pPr marL="914400" lvl="2" indent="0">
              <a:spcBef>
                <a:spcPts val="0"/>
              </a:spcBef>
              <a:buNone/>
            </a:pPr>
            <a:r>
              <a:rPr lang="en-US" sz="3400" dirty="0"/>
              <a:t>}</a:t>
            </a:r>
          </a:p>
          <a:p>
            <a:pPr marL="457200" lvl="1" indent="0">
              <a:spcBef>
                <a:spcPts val="0"/>
              </a:spcBef>
              <a:buNone/>
            </a:pPr>
            <a:r>
              <a:rPr lang="en-US" sz="3400" dirty="0"/>
              <a:t>	$</a:t>
            </a:r>
            <a:r>
              <a:rPr lang="en-US" sz="3400" dirty="0" err="1"/>
              <a:t>featureCollection</a:t>
            </a:r>
            <a:r>
              <a:rPr lang="en-US" sz="3400" dirty="0"/>
              <a:t>=[‘type’=&gt;’</a:t>
            </a:r>
            <a:r>
              <a:rPr lang="en-US" sz="3400" dirty="0" err="1"/>
              <a:t>FeatureCollection</a:t>
            </a:r>
            <a:r>
              <a:rPr lang="en-US" sz="3400" dirty="0"/>
              <a:t>’, ‘Features’=&gt;$features];</a:t>
            </a:r>
          </a:p>
          <a:p>
            <a:pPr marL="457200" lvl="1" indent="0">
              <a:spcBef>
                <a:spcPts val="0"/>
              </a:spcBef>
              <a:buNone/>
            </a:pPr>
            <a:r>
              <a:rPr lang="en-US" sz="3400" dirty="0"/>
              <a:t>	echo </a:t>
            </a:r>
            <a:r>
              <a:rPr lang="en-US" sz="3400" dirty="0" err="1"/>
              <a:t>json_encode</a:t>
            </a:r>
            <a:r>
              <a:rPr lang="en-US" sz="3400" dirty="0"/>
              <a:t>($</a:t>
            </a:r>
            <a:r>
              <a:rPr lang="en-US" sz="3400" dirty="0" err="1"/>
              <a:t>featureCollection</a:t>
            </a:r>
            <a:r>
              <a:rPr lang="en-US" sz="3400" dirty="0"/>
              <a:t>);</a:t>
            </a:r>
          </a:p>
          <a:p>
            <a:pPr marL="457200" lvl="1" indent="0">
              <a:spcBef>
                <a:spcPts val="0"/>
              </a:spcBef>
              <a:buNone/>
            </a:pPr>
            <a:r>
              <a:rPr lang="en-US" sz="3400" dirty="0"/>
              <a:t>?&gt;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5782590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HTML and </a:t>
            </a:r>
            <a:r>
              <a:rPr lang="en-US" dirty="0" err="1"/>
              <a:t>javascript</a:t>
            </a:r>
            <a:endParaRPr lang="en-US" dirty="0"/>
          </a:p>
        </p:txBody>
      </p:sp>
      <p:sp>
        <p:nvSpPr>
          <p:cNvPr id="3" name="Content Placeholder 2"/>
          <p:cNvSpPr>
            <a:spLocks noGrp="1"/>
          </p:cNvSpPr>
          <p:nvPr>
            <p:ph idx="1"/>
          </p:nvPr>
        </p:nvSpPr>
        <p:spPr/>
        <p:txBody>
          <a:bodyPr>
            <a:normAutofit/>
          </a:bodyPr>
          <a:lstStyle/>
          <a:p>
            <a:pPr marL="0" indent="0">
              <a:buNone/>
            </a:pPr>
            <a:r>
              <a:rPr lang="en-US" sz="3300" dirty="0"/>
              <a:t>       </a:t>
            </a:r>
            <a:endParaRPr lang="en-US" dirty="0"/>
          </a:p>
        </p:txBody>
      </p:sp>
      <p:sp>
        <p:nvSpPr>
          <p:cNvPr id="4" name="Rectangle 3"/>
          <p:cNvSpPr/>
          <p:nvPr/>
        </p:nvSpPr>
        <p:spPr>
          <a:xfrm>
            <a:off x="567559" y="2015732"/>
            <a:ext cx="11624441" cy="3970318"/>
          </a:xfrm>
          <a:prstGeom prst="rect">
            <a:avLst/>
          </a:prstGeom>
        </p:spPr>
        <p:txBody>
          <a:bodyPr wrap="square">
            <a:spAutoFit/>
          </a:bodyPr>
          <a:lstStyle/>
          <a:p>
            <a:r>
              <a:rPr lang="en-US" dirty="0"/>
              <a:t>             </a:t>
            </a:r>
            <a:r>
              <a:rPr lang="en-US" dirty="0" err="1"/>
              <a:t>var</a:t>
            </a:r>
            <a:r>
              <a:rPr lang="en-US" dirty="0"/>
              <a:t> </a:t>
            </a:r>
            <a:r>
              <a:rPr lang="en-US" dirty="0" err="1"/>
              <a:t>lyrAttractions</a:t>
            </a:r>
            <a:r>
              <a:rPr lang="en-US" dirty="0"/>
              <a:t>;</a:t>
            </a:r>
          </a:p>
          <a:p>
            <a:r>
              <a:rPr lang="en-US" dirty="0"/>
              <a:t>             $.ajax({</a:t>
            </a:r>
            <a:r>
              <a:rPr lang="en-US" dirty="0">
                <a:solidFill>
                  <a:srgbClr val="FF0000"/>
                </a:solidFill>
              </a:rPr>
              <a:t>url:'load_attractions.php', success: function(response</a:t>
            </a:r>
            <a:r>
              <a:rPr lang="en-US" dirty="0"/>
              <a:t>){</a:t>
            </a:r>
          </a:p>
          <a:p>
            <a:r>
              <a:rPr lang="en-US" dirty="0"/>
              <a:t>                  if (</a:t>
            </a:r>
            <a:r>
              <a:rPr lang="en-US" dirty="0" err="1"/>
              <a:t>lyrAttractions</a:t>
            </a:r>
            <a:r>
              <a:rPr lang="en-US" dirty="0"/>
              <a:t>) {</a:t>
            </a:r>
            <a:r>
              <a:rPr lang="en-US" dirty="0" err="1"/>
              <a:t>mymap.removeLayer</a:t>
            </a:r>
            <a:r>
              <a:rPr lang="en-US" dirty="0"/>
              <a:t>(</a:t>
            </a:r>
            <a:r>
              <a:rPr lang="en-US" dirty="0" err="1"/>
              <a:t>lyrAttractions</a:t>
            </a:r>
            <a:r>
              <a:rPr lang="en-US" dirty="0"/>
              <a:t>)};</a:t>
            </a:r>
          </a:p>
          <a:p>
            <a:r>
              <a:rPr lang="en-US" dirty="0"/>
              <a:t>                  </a:t>
            </a:r>
            <a:r>
              <a:rPr lang="en-US" dirty="0" err="1"/>
              <a:t>lyrAttractions</a:t>
            </a:r>
            <a:r>
              <a:rPr lang="en-US" dirty="0"/>
              <a:t>=</a:t>
            </a:r>
            <a:r>
              <a:rPr lang="en-US" dirty="0" err="1"/>
              <a:t>L.geoJSON</a:t>
            </a:r>
            <a:r>
              <a:rPr lang="en-US" dirty="0"/>
              <a:t>(</a:t>
            </a:r>
            <a:r>
              <a:rPr lang="en-US" dirty="0" err="1"/>
              <a:t>JSON.parse</a:t>
            </a:r>
            <a:r>
              <a:rPr lang="en-US" dirty="0"/>
              <a:t>(response), {</a:t>
            </a:r>
            <a:r>
              <a:rPr lang="en-US" dirty="0" err="1"/>
              <a:t>pointToLayer:function</a:t>
            </a:r>
            <a:r>
              <a:rPr lang="en-US" dirty="0"/>
              <a:t>(</a:t>
            </a:r>
            <a:r>
              <a:rPr lang="en-US" dirty="0" err="1"/>
              <a:t>feature,latlng</a:t>
            </a:r>
            <a:r>
              <a:rPr lang="en-US" dirty="0"/>
              <a:t>){</a:t>
            </a:r>
          </a:p>
          <a:p>
            <a:r>
              <a:rPr lang="en-US" dirty="0"/>
              <a:t>			  ……..</a:t>
            </a:r>
          </a:p>
          <a:p>
            <a:r>
              <a:rPr lang="en-US" dirty="0"/>
              <a:t>                        </a:t>
            </a:r>
            <a:r>
              <a:rPr lang="en-US" dirty="0" err="1"/>
              <a:t>var</a:t>
            </a:r>
            <a:r>
              <a:rPr lang="en-US" dirty="0"/>
              <a:t> </a:t>
            </a:r>
            <a:r>
              <a:rPr lang="en-US" dirty="0" err="1"/>
              <a:t>strPopup</a:t>
            </a:r>
            <a:r>
              <a:rPr lang="en-US" dirty="0"/>
              <a:t> = "&lt;h4&gt;"+feature.properties.name+"&lt;/h4&gt;&lt;</a:t>
            </a:r>
            <a:r>
              <a:rPr lang="en-US" dirty="0" err="1"/>
              <a:t>hr</a:t>
            </a:r>
            <a:r>
              <a:rPr lang="en-US" dirty="0"/>
              <a:t>&gt;";</a:t>
            </a:r>
          </a:p>
          <a:p>
            <a:r>
              <a:rPr lang="en-US" dirty="0"/>
              <a:t>                        </a:t>
            </a:r>
            <a:r>
              <a:rPr lang="en-US" dirty="0" err="1">
                <a:solidFill>
                  <a:srgbClr val="FF0000"/>
                </a:solidFill>
              </a:rPr>
              <a:t>strPopup</a:t>
            </a:r>
            <a:r>
              <a:rPr lang="en-US" dirty="0">
                <a:solidFill>
                  <a:srgbClr val="FF0000"/>
                </a:solidFill>
              </a:rPr>
              <a:t> += "&lt;h5&gt;Category: "+</a:t>
            </a:r>
            <a:r>
              <a:rPr lang="en-US" dirty="0" err="1">
                <a:solidFill>
                  <a:srgbClr val="FF0000"/>
                </a:solidFill>
              </a:rPr>
              <a:t>feature.properties.category</a:t>
            </a:r>
            <a:r>
              <a:rPr lang="en-US" dirty="0">
                <a:solidFill>
                  <a:srgbClr val="FF0000"/>
                </a:solidFill>
              </a:rPr>
              <a:t>+"&lt;/h5&gt;";</a:t>
            </a:r>
          </a:p>
          <a:p>
            <a:r>
              <a:rPr lang="en-US" dirty="0"/>
              <a:t>                        </a:t>
            </a:r>
            <a:r>
              <a:rPr lang="en-US" dirty="0" err="1"/>
              <a:t>strPopup</a:t>
            </a:r>
            <a:r>
              <a:rPr lang="en-US" dirty="0"/>
              <a:t> += "&lt;a </a:t>
            </a:r>
            <a:r>
              <a:rPr lang="en-US" dirty="0" err="1"/>
              <a:t>href</a:t>
            </a:r>
            <a:r>
              <a:rPr lang="en-US" dirty="0"/>
              <a:t>='"+</a:t>
            </a:r>
            <a:r>
              <a:rPr lang="en-US" dirty="0" err="1"/>
              <a:t>feature.properties.web</a:t>
            </a:r>
            <a:r>
              <a:rPr lang="en-US" dirty="0"/>
              <a:t>+"' target='blank'&gt;";</a:t>
            </a:r>
          </a:p>
          <a:p>
            <a:r>
              <a:rPr lang="en-US" dirty="0"/>
              <a:t>                        </a:t>
            </a:r>
            <a:r>
              <a:rPr lang="en-US" dirty="0" err="1"/>
              <a:t>strPopup</a:t>
            </a:r>
            <a:r>
              <a:rPr lang="en-US" dirty="0"/>
              <a:t> += "&lt;</a:t>
            </a:r>
            <a:r>
              <a:rPr lang="en-US" dirty="0" err="1"/>
              <a:t>img</a:t>
            </a:r>
            <a:r>
              <a:rPr lang="en-US" dirty="0"/>
              <a:t> </a:t>
            </a:r>
            <a:r>
              <a:rPr lang="en-US" dirty="0" err="1"/>
              <a:t>src</a:t>
            </a:r>
            <a:r>
              <a:rPr lang="en-US" dirty="0"/>
              <a:t>='</a:t>
            </a:r>
            <a:r>
              <a:rPr lang="en-US" dirty="0" err="1"/>
              <a:t>img</a:t>
            </a:r>
            <a:r>
              <a:rPr lang="en-US" dirty="0"/>
              <a:t>/"+</a:t>
            </a:r>
            <a:r>
              <a:rPr lang="en-US" dirty="0" err="1"/>
              <a:t>feature.properties.image</a:t>
            </a:r>
            <a:r>
              <a:rPr lang="en-US" dirty="0"/>
              <a:t>+"' width='200px'&gt;";</a:t>
            </a:r>
          </a:p>
          <a:p>
            <a:r>
              <a:rPr lang="en-US" dirty="0"/>
              <a:t>                        </a:t>
            </a:r>
            <a:r>
              <a:rPr lang="en-US" dirty="0" err="1"/>
              <a:t>strPopup</a:t>
            </a:r>
            <a:r>
              <a:rPr lang="en-US" dirty="0"/>
              <a:t> += "&lt;/a&gt;";</a:t>
            </a:r>
          </a:p>
          <a:p>
            <a:r>
              <a:rPr lang="en-US" dirty="0"/>
              <a:t>                        return </a:t>
            </a:r>
            <a:r>
              <a:rPr lang="en-US" dirty="0" err="1"/>
              <a:t>L.marker</a:t>
            </a:r>
            <a:r>
              <a:rPr lang="en-US" dirty="0"/>
              <a:t>(</a:t>
            </a:r>
            <a:r>
              <a:rPr lang="en-US" dirty="0" err="1"/>
              <a:t>latlng</a:t>
            </a:r>
            <a:r>
              <a:rPr lang="en-US" dirty="0"/>
              <a:t>).</a:t>
            </a:r>
            <a:r>
              <a:rPr lang="en-US" dirty="0" err="1"/>
              <a:t>bindPopup</a:t>
            </a:r>
            <a:r>
              <a:rPr lang="en-US" dirty="0"/>
              <a:t>(</a:t>
            </a:r>
            <a:r>
              <a:rPr lang="en-US" dirty="0" err="1"/>
              <a:t>strPopup</a:t>
            </a:r>
            <a:r>
              <a:rPr lang="en-US" dirty="0"/>
              <a:t>);</a:t>
            </a:r>
          </a:p>
          <a:p>
            <a:r>
              <a:rPr lang="en-US" dirty="0"/>
              <a:t>                  }}).</a:t>
            </a:r>
            <a:r>
              <a:rPr lang="en-US" dirty="0" err="1"/>
              <a:t>addTo</a:t>
            </a:r>
            <a:r>
              <a:rPr lang="en-US" dirty="0"/>
              <a:t>(</a:t>
            </a:r>
            <a:r>
              <a:rPr lang="en-US" dirty="0" err="1"/>
              <a:t>mymap</a:t>
            </a:r>
            <a:r>
              <a:rPr lang="en-US" dirty="0"/>
              <a:t>);</a:t>
            </a:r>
          </a:p>
          <a:p>
            <a:r>
              <a:rPr lang="en-US" dirty="0"/>
              <a:t>                  </a:t>
            </a:r>
            <a:r>
              <a:rPr lang="en-US" dirty="0" err="1"/>
              <a:t>mymap.fitBounds</a:t>
            </a:r>
            <a:r>
              <a:rPr lang="en-US" dirty="0"/>
              <a:t>(</a:t>
            </a:r>
            <a:r>
              <a:rPr lang="en-US" dirty="0" err="1"/>
              <a:t>lyrAttractions.getBounds</a:t>
            </a:r>
            <a:r>
              <a:rPr lang="en-US" dirty="0"/>
              <a:t>());</a:t>
            </a:r>
          </a:p>
          <a:p>
            <a:r>
              <a:rPr lang="en-US" dirty="0"/>
              <a:t>            });</a:t>
            </a:r>
          </a:p>
        </p:txBody>
      </p:sp>
    </p:spTree>
    <p:extLst>
      <p:ext uri="{BB962C8B-B14F-4D97-AF65-F5344CB8AC3E}">
        <p14:creationId xmlns:p14="http://schemas.microsoft.com/office/powerpoint/2010/main" val="351053540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Add new attraction</a:t>
            </a:r>
          </a:p>
        </p:txBody>
      </p:sp>
      <p:sp>
        <p:nvSpPr>
          <p:cNvPr id="3" name="Content Placeholder 2"/>
          <p:cNvSpPr>
            <a:spLocks noGrp="1"/>
          </p:cNvSpPr>
          <p:nvPr>
            <p:ph idx="1"/>
          </p:nvPr>
        </p:nvSpPr>
        <p:spPr>
          <a:xfrm>
            <a:off x="1451579" y="2015732"/>
            <a:ext cx="9603275" cy="4117054"/>
          </a:xfrm>
        </p:spPr>
        <p:txBody>
          <a:bodyPr>
            <a:normAutofit fontScale="92500" lnSpcReduction="20000"/>
          </a:bodyPr>
          <a:lstStyle/>
          <a:p>
            <a:r>
              <a:rPr lang="en-US" dirty="0"/>
              <a:t>HTML </a:t>
            </a:r>
          </a:p>
          <a:p>
            <a:pPr lvl="1"/>
            <a:r>
              <a:rPr lang="en-US" dirty="0"/>
              <a:t>Modal dialog</a:t>
            </a:r>
          </a:p>
          <a:p>
            <a:pPr lvl="1"/>
            <a:r>
              <a:rPr lang="en-US" dirty="0"/>
              <a:t>Data entry form</a:t>
            </a:r>
          </a:p>
          <a:p>
            <a:pPr lvl="1"/>
            <a:r>
              <a:rPr lang="en-US" dirty="0"/>
              <a:t>Save and Cancel buttons.</a:t>
            </a:r>
          </a:p>
          <a:p>
            <a:r>
              <a:rPr lang="en-US" dirty="0"/>
              <a:t>CSS </a:t>
            </a:r>
          </a:p>
          <a:p>
            <a:pPr lvl="1"/>
            <a:r>
              <a:rPr lang="en-US" dirty="0"/>
              <a:t>Styling, positioning, and making visible the data entry form.</a:t>
            </a:r>
          </a:p>
          <a:p>
            <a:pPr lvl="1"/>
            <a:r>
              <a:rPr lang="en-US" dirty="0"/>
              <a:t>Bootstrap classes for the buttons and form controls.</a:t>
            </a:r>
          </a:p>
          <a:p>
            <a:r>
              <a:rPr lang="en-US" dirty="0"/>
              <a:t>JavaScript</a:t>
            </a:r>
          </a:p>
          <a:p>
            <a:pPr lvl="1"/>
            <a:r>
              <a:rPr lang="en-US" dirty="0"/>
              <a:t>Event handlers to respond to map click</a:t>
            </a:r>
          </a:p>
          <a:p>
            <a:pPr lvl="1"/>
            <a:r>
              <a:rPr lang="en-US" dirty="0"/>
              <a:t>Event handler to respond button clicks</a:t>
            </a:r>
          </a:p>
          <a:p>
            <a:pPr lvl="2"/>
            <a:r>
              <a:rPr lang="en-US" dirty="0"/>
              <a:t>Save button will send an AJAX request to the server and process the result.</a:t>
            </a:r>
          </a:p>
          <a:p>
            <a:pPr lvl="2"/>
            <a:r>
              <a:rPr lang="en-US" dirty="0"/>
              <a:t>Cancel Button will simply close the dialog.</a:t>
            </a:r>
          </a:p>
        </p:txBody>
      </p:sp>
    </p:spTree>
    <p:extLst>
      <p:ext uri="{BB962C8B-B14F-4D97-AF65-F5344CB8AC3E}">
        <p14:creationId xmlns:p14="http://schemas.microsoft.com/office/powerpoint/2010/main" val="42294320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Add new attraction</a:t>
            </a:r>
          </a:p>
        </p:txBody>
      </p:sp>
      <p:sp>
        <p:nvSpPr>
          <p:cNvPr id="3" name="Content Placeholder 2"/>
          <p:cNvSpPr>
            <a:spLocks noGrp="1"/>
          </p:cNvSpPr>
          <p:nvPr>
            <p:ph idx="1"/>
          </p:nvPr>
        </p:nvSpPr>
        <p:spPr/>
        <p:txBody>
          <a:bodyPr>
            <a:normAutofit/>
          </a:bodyPr>
          <a:lstStyle/>
          <a:p>
            <a:r>
              <a:rPr lang="en-US" dirty="0"/>
              <a:t>PHP</a:t>
            </a:r>
          </a:p>
          <a:p>
            <a:pPr lvl="1"/>
            <a:r>
              <a:rPr lang="en-US" dirty="0"/>
              <a:t>Receive the ajax requests</a:t>
            </a:r>
          </a:p>
          <a:p>
            <a:pPr lvl="1"/>
            <a:r>
              <a:rPr lang="en-US" dirty="0"/>
              <a:t>Process into SQL query</a:t>
            </a:r>
          </a:p>
          <a:p>
            <a:pPr lvl="1"/>
            <a:r>
              <a:rPr lang="en-US" dirty="0"/>
              <a:t>Submit to database</a:t>
            </a:r>
          </a:p>
          <a:p>
            <a:pPr lvl="1"/>
            <a:r>
              <a:rPr lang="en-US" dirty="0"/>
              <a:t>Process results</a:t>
            </a:r>
          </a:p>
          <a:p>
            <a:endParaRPr lang="en-US" dirty="0"/>
          </a:p>
          <a:p>
            <a:pPr lvl="1"/>
            <a:endParaRPr lang="en-US" dirty="0"/>
          </a:p>
        </p:txBody>
      </p:sp>
    </p:spTree>
    <p:extLst>
      <p:ext uri="{BB962C8B-B14F-4D97-AF65-F5344CB8AC3E}">
        <p14:creationId xmlns:p14="http://schemas.microsoft.com/office/powerpoint/2010/main" val="20404836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HTML</a:t>
            </a:r>
          </a:p>
        </p:txBody>
      </p:sp>
      <p:sp>
        <p:nvSpPr>
          <p:cNvPr id="3" name="Content Placeholder 2"/>
          <p:cNvSpPr>
            <a:spLocks noGrp="1"/>
          </p:cNvSpPr>
          <p:nvPr>
            <p:ph idx="1"/>
          </p:nvPr>
        </p:nvSpPr>
        <p:spPr>
          <a:xfrm>
            <a:off x="850233" y="2149642"/>
            <a:ext cx="11229472" cy="4491789"/>
          </a:xfrm>
        </p:spPr>
        <p:txBody>
          <a:bodyPr>
            <a:normAutofit/>
          </a:bodyPr>
          <a:lstStyle/>
          <a:p>
            <a:pPr marL="457200" lvl="1" indent="0">
              <a:spcBef>
                <a:spcPts val="0"/>
              </a:spcBef>
              <a:buNone/>
            </a:pPr>
            <a:r>
              <a:rPr lang="en-US" sz="2400" dirty="0"/>
              <a:t>&lt;div id="</a:t>
            </a:r>
            <a:r>
              <a:rPr lang="en-US" sz="2400" dirty="0" err="1"/>
              <a:t>dlgAttraction</a:t>
            </a:r>
            <a:r>
              <a:rPr lang="en-US" sz="2400" dirty="0"/>
              <a:t>" class="modal"&gt;</a:t>
            </a:r>
          </a:p>
          <a:p>
            <a:pPr marL="457200" lvl="1" indent="0">
              <a:spcBef>
                <a:spcPts val="0"/>
              </a:spcBef>
              <a:buNone/>
            </a:pPr>
            <a:r>
              <a:rPr lang="en-US" sz="2400" dirty="0"/>
              <a:t>        &lt;div class="modal-content col-md-7 col-md-offset-4"&gt;</a:t>
            </a:r>
          </a:p>
          <a:p>
            <a:pPr marL="457200" lvl="1" indent="0">
              <a:spcBef>
                <a:spcPts val="0"/>
              </a:spcBef>
              <a:buNone/>
            </a:pPr>
            <a:r>
              <a:rPr lang="en-US" sz="2400" dirty="0"/>
              <a:t>		</a:t>
            </a:r>
            <a:r>
              <a:rPr lang="en-US" sz="2400" dirty="0">
                <a:solidFill>
                  <a:srgbClr val="FF0000"/>
                </a:solidFill>
              </a:rPr>
              <a:t>FORM INPUT CONTROLS………</a:t>
            </a:r>
          </a:p>
          <a:p>
            <a:pPr marL="457200" lvl="1" indent="0">
              <a:spcBef>
                <a:spcPts val="0"/>
              </a:spcBef>
              <a:buNone/>
            </a:pPr>
            <a:r>
              <a:rPr lang="en-US" sz="2400" dirty="0"/>
              <a:t>		&lt;button id="</a:t>
            </a:r>
            <a:r>
              <a:rPr lang="en-US" sz="2400" dirty="0" err="1"/>
              <a:t>btnSave</a:t>
            </a:r>
            <a:r>
              <a:rPr lang="en-US" sz="2400" dirty="0"/>
              <a:t>" class="</a:t>
            </a:r>
            <a:r>
              <a:rPr lang="en-US" sz="2400" dirty="0" err="1"/>
              <a:t>btn</a:t>
            </a:r>
            <a:r>
              <a:rPr lang="en-US" sz="2400" dirty="0"/>
              <a:t> </a:t>
            </a:r>
            <a:r>
              <a:rPr lang="en-US" sz="2400" dirty="0" err="1"/>
              <a:t>btn</a:t>
            </a:r>
            <a:r>
              <a:rPr lang="en-US" sz="2400" dirty="0"/>
              <a:t>-success"&gt;Save&lt;/button&gt;</a:t>
            </a:r>
          </a:p>
          <a:p>
            <a:pPr marL="457200" lvl="1" indent="0">
              <a:spcBef>
                <a:spcPts val="0"/>
              </a:spcBef>
              <a:buNone/>
            </a:pPr>
            <a:r>
              <a:rPr lang="en-US" sz="2400" dirty="0"/>
              <a:t>                &lt;button id="</a:t>
            </a:r>
            <a:r>
              <a:rPr lang="en-US" sz="2400" dirty="0" err="1"/>
              <a:t>btnCancel</a:t>
            </a:r>
            <a:r>
              <a:rPr lang="en-US" sz="2400" dirty="0"/>
              <a:t>" class="</a:t>
            </a:r>
            <a:r>
              <a:rPr lang="en-US" sz="2400" dirty="0" err="1"/>
              <a:t>btn</a:t>
            </a:r>
            <a:r>
              <a:rPr lang="en-US" sz="2400" dirty="0"/>
              <a:t> </a:t>
            </a:r>
            <a:r>
              <a:rPr lang="en-US" sz="2400" dirty="0" err="1"/>
              <a:t>btn</a:t>
            </a:r>
            <a:r>
              <a:rPr lang="en-US" sz="2400" dirty="0"/>
              <a:t>-danger"&gt;Cancel&lt;/button&gt;</a:t>
            </a:r>
          </a:p>
          <a:p>
            <a:pPr marL="457200" lvl="1" indent="0">
              <a:spcBef>
                <a:spcPts val="0"/>
              </a:spcBef>
              <a:buNone/>
            </a:pPr>
            <a:r>
              <a:rPr lang="en-US" sz="2400" dirty="0"/>
              <a:t>        &lt;/div&gt;</a:t>
            </a:r>
          </a:p>
          <a:p>
            <a:pPr marL="457200" lvl="1" indent="0">
              <a:spcBef>
                <a:spcPts val="0"/>
              </a:spcBef>
              <a:buNone/>
            </a:pPr>
            <a:r>
              <a:rPr lang="en-US" sz="2400" dirty="0"/>
              <a:t>&lt;/div&gt;</a:t>
            </a:r>
          </a:p>
          <a:p>
            <a:pPr lvl="1"/>
            <a:endParaRPr lang="en-US" dirty="0"/>
          </a:p>
        </p:txBody>
      </p:sp>
    </p:spTree>
    <p:extLst>
      <p:ext uri="{BB962C8B-B14F-4D97-AF65-F5344CB8AC3E}">
        <p14:creationId xmlns:p14="http://schemas.microsoft.com/office/powerpoint/2010/main" val="223584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CSS</a:t>
            </a:r>
          </a:p>
        </p:txBody>
      </p:sp>
      <p:sp>
        <p:nvSpPr>
          <p:cNvPr id="4" name="Content Placeholder 3"/>
          <p:cNvSpPr>
            <a:spLocks noGrp="1"/>
          </p:cNvSpPr>
          <p:nvPr>
            <p:ph sz="half" idx="1"/>
          </p:nvPr>
        </p:nvSpPr>
        <p:spPr>
          <a:xfrm>
            <a:off x="1447331" y="2010878"/>
            <a:ext cx="5723490" cy="3448595"/>
          </a:xfrm>
        </p:spPr>
        <p:txBody>
          <a:bodyPr>
            <a:normAutofit/>
          </a:bodyPr>
          <a:lstStyle/>
          <a:p>
            <a:pPr marL="0" indent="0">
              <a:spcBef>
                <a:spcPts val="0"/>
              </a:spcBef>
              <a:buNone/>
            </a:pPr>
            <a:r>
              <a:rPr lang="en-US" sz="2400" dirty="0"/>
              <a:t> .modal {</a:t>
            </a:r>
          </a:p>
          <a:p>
            <a:pPr marL="0" indent="0">
              <a:spcBef>
                <a:spcPts val="0"/>
              </a:spcBef>
              <a:buNone/>
            </a:pPr>
            <a:r>
              <a:rPr lang="en-US" sz="2400" dirty="0"/>
              <a:t>        display: none; </a:t>
            </a:r>
          </a:p>
          <a:p>
            <a:pPr marL="0" indent="0">
              <a:spcBef>
                <a:spcPts val="0"/>
              </a:spcBef>
              <a:buNone/>
            </a:pPr>
            <a:r>
              <a:rPr lang="en-US" sz="2400" dirty="0"/>
              <a:t>        z-index: 1000; </a:t>
            </a:r>
          </a:p>
          <a:p>
            <a:pPr marL="0" indent="0">
              <a:spcBef>
                <a:spcPts val="0"/>
              </a:spcBef>
              <a:buNone/>
            </a:pPr>
            <a:r>
              <a:rPr lang="en-US" sz="2400" dirty="0"/>
              <a:t>        width: 100%; </a:t>
            </a:r>
          </a:p>
          <a:p>
            <a:pPr marL="0" indent="0">
              <a:spcBef>
                <a:spcPts val="0"/>
              </a:spcBef>
              <a:buNone/>
            </a:pPr>
            <a:r>
              <a:rPr lang="en-US" sz="2400" dirty="0"/>
              <a:t>        height: 100%; </a:t>
            </a:r>
          </a:p>
          <a:p>
            <a:pPr marL="0" indent="0">
              <a:spcBef>
                <a:spcPts val="0"/>
              </a:spcBef>
              <a:buNone/>
            </a:pPr>
            <a:r>
              <a:rPr lang="en-US" sz="2400" dirty="0"/>
              <a:t>        background-color: </a:t>
            </a:r>
            <a:r>
              <a:rPr lang="en-US" sz="2400" dirty="0" err="1"/>
              <a:t>rgba</a:t>
            </a:r>
            <a:r>
              <a:rPr lang="en-US" sz="2400" dirty="0"/>
              <a:t>(0,0,0,0.4);</a:t>
            </a:r>
          </a:p>
          <a:p>
            <a:pPr marL="0" indent="0">
              <a:spcBef>
                <a:spcPts val="0"/>
              </a:spcBef>
              <a:buNone/>
            </a:pPr>
            <a:r>
              <a:rPr lang="en-US" sz="2400" dirty="0"/>
              <a:t>}</a:t>
            </a:r>
          </a:p>
        </p:txBody>
      </p:sp>
      <p:sp>
        <p:nvSpPr>
          <p:cNvPr id="5" name="Content Placeholder 4"/>
          <p:cNvSpPr>
            <a:spLocks noGrp="1"/>
          </p:cNvSpPr>
          <p:nvPr>
            <p:ph sz="half" idx="2"/>
          </p:nvPr>
        </p:nvSpPr>
        <p:spPr>
          <a:xfrm>
            <a:off x="7170821" y="2017343"/>
            <a:ext cx="3888102" cy="3441520"/>
          </a:xfrm>
        </p:spPr>
        <p:txBody>
          <a:bodyPr>
            <a:normAutofit/>
          </a:bodyPr>
          <a:lstStyle/>
          <a:p>
            <a:pPr marL="0" indent="0">
              <a:spcBef>
                <a:spcPts val="0"/>
              </a:spcBef>
              <a:buNone/>
            </a:pPr>
            <a:r>
              <a:rPr lang="en-US" sz="2400" dirty="0"/>
              <a:t> .modal-content {</a:t>
            </a:r>
          </a:p>
          <a:p>
            <a:pPr marL="0" indent="0">
              <a:spcBef>
                <a:spcPts val="0"/>
              </a:spcBef>
              <a:buNone/>
            </a:pPr>
            <a:r>
              <a:rPr lang="en-US" sz="2400" dirty="0"/>
              <a:t>        padding: 20px;</a:t>
            </a:r>
          </a:p>
          <a:p>
            <a:pPr marL="0" indent="0">
              <a:spcBef>
                <a:spcPts val="0"/>
              </a:spcBef>
              <a:buNone/>
            </a:pPr>
            <a:r>
              <a:rPr lang="en-US" sz="2400" dirty="0"/>
              <a:t>        </a:t>
            </a:r>
            <a:r>
              <a:rPr lang="en-US" sz="2400" dirty="0" err="1"/>
              <a:t>background-color:tan</a:t>
            </a:r>
            <a:r>
              <a:rPr lang="en-US" sz="2400" dirty="0"/>
              <a:t>;</a:t>
            </a:r>
          </a:p>
          <a:p>
            <a:pPr marL="0" indent="0">
              <a:spcBef>
                <a:spcPts val="0"/>
              </a:spcBef>
              <a:buNone/>
            </a:pPr>
            <a:r>
              <a:rPr lang="en-US" sz="2400" dirty="0"/>
              <a:t>        margin-top: 10%;</a:t>
            </a:r>
          </a:p>
          <a:p>
            <a:pPr marL="0" indent="0">
              <a:spcBef>
                <a:spcPts val="0"/>
              </a:spcBef>
              <a:buNone/>
            </a:pPr>
            <a:r>
              <a:rPr lang="en-US" sz="2400" dirty="0"/>
              <a:t>  }</a:t>
            </a:r>
          </a:p>
        </p:txBody>
      </p:sp>
    </p:spTree>
    <p:extLst>
      <p:ext uri="{BB962C8B-B14F-4D97-AF65-F5344CB8AC3E}">
        <p14:creationId xmlns:p14="http://schemas.microsoft.com/office/powerpoint/2010/main" val="237038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1000"/>
                                        <p:tgtEl>
                                          <p:spTgt spid="4">
                                            <p:txEl>
                                              <p:pRg st="4" end="4"/>
                                            </p:txEl>
                                          </p:spTgt>
                                        </p:tgtEl>
                                      </p:cBhvr>
                                    </p:animEffect>
                                    <p:anim calcmode="lin" valueType="num">
                                      <p:cBhvr>
                                        <p:cTn id="3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500"/>
                                        <p:tgtEl>
                                          <p:spTgt spid="5">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1000"/>
                                        <p:tgtEl>
                                          <p:spTgt spid="5">
                                            <p:txEl>
                                              <p:pRg st="1" end="1"/>
                                            </p:txEl>
                                          </p:spTgt>
                                        </p:tgtEl>
                                      </p:cBhvr>
                                    </p:animEffect>
                                    <p:anim calcmode="lin" valueType="num">
                                      <p:cBhvr>
                                        <p:cTn id="5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Effect transition="in" filter="fade">
                                      <p:cBhvr>
                                        <p:cTn id="59" dur="1000"/>
                                        <p:tgtEl>
                                          <p:spTgt spid="5">
                                            <p:txEl>
                                              <p:pRg st="2" end="2"/>
                                            </p:txEl>
                                          </p:spTgt>
                                        </p:tgtEl>
                                      </p:cBhvr>
                                    </p:animEffect>
                                    <p:anim calcmode="lin" valueType="num">
                                      <p:cBhvr>
                                        <p:cTn id="6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1000"/>
                                        <p:tgtEl>
                                          <p:spTgt spid="5">
                                            <p:txEl>
                                              <p:pRg st="3" end="3"/>
                                            </p:txEl>
                                          </p:spTgt>
                                        </p:tgtEl>
                                      </p:cBhvr>
                                    </p:animEffect>
                                    <p:anim calcmode="lin" valueType="num">
                                      <p:cBhvr>
                                        <p:cTn id="6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a:t>
            </a:r>
            <a:r>
              <a:rPr lang="en-US" dirty="0" err="1"/>
              <a:t>Javascript</a:t>
            </a:r>
            <a:endParaRPr lang="en-US" dirty="0"/>
          </a:p>
        </p:txBody>
      </p:sp>
      <p:sp>
        <p:nvSpPr>
          <p:cNvPr id="4" name="Content Placeholder 3"/>
          <p:cNvSpPr>
            <a:spLocks noGrp="1"/>
          </p:cNvSpPr>
          <p:nvPr>
            <p:ph sz="half" idx="1"/>
          </p:nvPr>
        </p:nvSpPr>
        <p:spPr>
          <a:xfrm>
            <a:off x="834189" y="2010878"/>
            <a:ext cx="5775158" cy="4069080"/>
          </a:xfrm>
        </p:spPr>
        <p:txBody>
          <a:bodyPr>
            <a:normAutofit fontScale="85000" lnSpcReduction="10000"/>
          </a:bodyPr>
          <a:lstStyle/>
          <a:p>
            <a:pPr marL="0" indent="0">
              <a:spcBef>
                <a:spcPts val="0"/>
              </a:spcBef>
              <a:buNone/>
            </a:pPr>
            <a:r>
              <a:rPr lang="en-US" sz="2400" dirty="0"/>
              <a:t> </a:t>
            </a:r>
            <a:r>
              <a:rPr lang="en-US" sz="2400" dirty="0" err="1"/>
              <a:t>mymap.on</a:t>
            </a:r>
            <a:r>
              <a:rPr lang="en-US" sz="2400" dirty="0"/>
              <a:t>('click', function(e){</a:t>
            </a:r>
          </a:p>
          <a:p>
            <a:pPr marL="0" indent="0">
              <a:spcBef>
                <a:spcPts val="0"/>
              </a:spcBef>
              <a:buNone/>
            </a:pPr>
            <a:r>
              <a:rPr lang="en-US" sz="2400" dirty="0"/>
              <a:t>         $("#</a:t>
            </a:r>
            <a:r>
              <a:rPr lang="en-US" sz="2400" dirty="0" err="1"/>
              <a:t>dlgAttraction</a:t>
            </a:r>
            <a:r>
              <a:rPr lang="en-US" sz="2400" dirty="0"/>
              <a:t>").show();</a:t>
            </a:r>
          </a:p>
          <a:p>
            <a:pPr marL="0" indent="0">
              <a:spcBef>
                <a:spcPts val="0"/>
              </a:spcBef>
              <a:buNone/>
            </a:pPr>
            <a:r>
              <a:rPr lang="en-US" sz="2400" dirty="0"/>
              <a:t>         $("#latitude").</a:t>
            </a:r>
            <a:r>
              <a:rPr lang="en-US" sz="2400" dirty="0" err="1"/>
              <a:t>val</a:t>
            </a:r>
            <a:r>
              <a:rPr lang="en-US" sz="2400" dirty="0"/>
              <a:t>(</a:t>
            </a:r>
            <a:r>
              <a:rPr lang="en-US" sz="2400" dirty="0" err="1"/>
              <a:t>e.latlng.lat.toFixed</a:t>
            </a:r>
            <a:r>
              <a:rPr lang="en-US" sz="2400" dirty="0"/>
              <a:t>(5));</a:t>
            </a:r>
          </a:p>
          <a:p>
            <a:pPr marL="0" indent="0">
              <a:spcBef>
                <a:spcPts val="0"/>
              </a:spcBef>
              <a:buNone/>
            </a:pPr>
            <a:r>
              <a:rPr lang="en-US" sz="2400" dirty="0"/>
              <a:t>         $("#longitude").</a:t>
            </a:r>
            <a:r>
              <a:rPr lang="en-US" sz="2400" dirty="0" err="1"/>
              <a:t>val</a:t>
            </a:r>
            <a:r>
              <a:rPr lang="en-US" sz="2400" dirty="0"/>
              <a:t>(</a:t>
            </a:r>
            <a:r>
              <a:rPr lang="en-US" sz="2400" dirty="0" err="1"/>
              <a:t>e.latlng.lng.toFixed</a:t>
            </a:r>
            <a:r>
              <a:rPr lang="en-US" sz="2400" dirty="0"/>
              <a:t>(5));</a:t>
            </a:r>
          </a:p>
          <a:p>
            <a:pPr marL="0" indent="0">
              <a:spcBef>
                <a:spcPts val="0"/>
              </a:spcBef>
              <a:buNone/>
            </a:pPr>
            <a:r>
              <a:rPr lang="en-US" sz="2400" dirty="0"/>
              <a:t>         $("#</a:t>
            </a:r>
            <a:r>
              <a:rPr lang="en-US" sz="2400" dirty="0" err="1"/>
              <a:t>idDisplay</a:t>
            </a:r>
            <a:r>
              <a:rPr lang="en-US" sz="2400" dirty="0"/>
              <a:t>").html("New");</a:t>
            </a:r>
          </a:p>
          <a:p>
            <a:pPr marL="0" indent="0">
              <a:spcBef>
                <a:spcPts val="0"/>
              </a:spcBef>
              <a:buNone/>
            </a:pPr>
            <a:r>
              <a:rPr lang="en-US" sz="2400" dirty="0"/>
              <a:t>});</a:t>
            </a:r>
          </a:p>
          <a:p>
            <a:pPr marL="0" indent="0">
              <a:spcBef>
                <a:spcPts val="0"/>
              </a:spcBef>
              <a:buNone/>
            </a:pPr>
            <a:r>
              <a:rPr lang="en-US" sz="2400" dirty="0"/>
              <a:t> </a:t>
            </a:r>
          </a:p>
          <a:p>
            <a:pPr marL="0" indent="0">
              <a:spcBef>
                <a:spcPts val="0"/>
              </a:spcBef>
              <a:buNone/>
            </a:pPr>
            <a:r>
              <a:rPr lang="en-US" sz="2400" dirty="0"/>
              <a:t> $("#</a:t>
            </a:r>
            <a:r>
              <a:rPr lang="en-US" sz="2400" dirty="0" err="1"/>
              <a:t>btnCancel</a:t>
            </a:r>
            <a:r>
              <a:rPr lang="en-US" sz="2400" dirty="0"/>
              <a:t>").click(function(){</a:t>
            </a:r>
          </a:p>
          <a:p>
            <a:pPr marL="0" indent="0">
              <a:spcBef>
                <a:spcPts val="0"/>
              </a:spcBef>
              <a:buNone/>
            </a:pPr>
            <a:r>
              <a:rPr lang="en-US" sz="2400" dirty="0"/>
              <a:t>         $("#</a:t>
            </a:r>
            <a:r>
              <a:rPr lang="en-US" sz="2400" dirty="0" err="1"/>
              <a:t>dlgAttraction</a:t>
            </a:r>
            <a:r>
              <a:rPr lang="en-US" sz="2400" dirty="0"/>
              <a:t>").hide();</a:t>
            </a:r>
          </a:p>
          <a:p>
            <a:pPr marL="0" indent="0">
              <a:spcBef>
                <a:spcPts val="0"/>
              </a:spcBef>
              <a:buNone/>
            </a:pPr>
            <a:r>
              <a:rPr lang="en-US" sz="2400" dirty="0"/>
              <a:t> });</a:t>
            </a:r>
          </a:p>
        </p:txBody>
      </p:sp>
      <p:sp>
        <p:nvSpPr>
          <p:cNvPr id="5" name="Content Placeholder 4"/>
          <p:cNvSpPr>
            <a:spLocks noGrp="1"/>
          </p:cNvSpPr>
          <p:nvPr>
            <p:ph sz="half" idx="2"/>
          </p:nvPr>
        </p:nvSpPr>
        <p:spPr>
          <a:xfrm>
            <a:off x="6464968" y="2017342"/>
            <a:ext cx="5534527" cy="4209299"/>
          </a:xfrm>
        </p:spPr>
        <p:txBody>
          <a:bodyPr>
            <a:normAutofit fontScale="85000" lnSpcReduction="10000"/>
          </a:bodyPr>
          <a:lstStyle/>
          <a:p>
            <a:pPr marL="0" indent="0">
              <a:spcBef>
                <a:spcPts val="0"/>
              </a:spcBef>
              <a:buNone/>
            </a:pPr>
            <a:r>
              <a:rPr lang="en-US" sz="2400" dirty="0"/>
              <a:t> $("#</a:t>
            </a:r>
            <a:r>
              <a:rPr lang="en-US" sz="2400" dirty="0" err="1"/>
              <a:t>btnSave</a:t>
            </a:r>
            <a:r>
              <a:rPr lang="en-US" sz="2400" dirty="0"/>
              <a:t>").click(function(){</a:t>
            </a:r>
          </a:p>
          <a:p>
            <a:pPr marL="0" indent="0">
              <a:spcBef>
                <a:spcPts val="0"/>
              </a:spcBef>
              <a:buNone/>
            </a:pPr>
            <a:r>
              <a:rPr lang="en-US" sz="2400" dirty="0"/>
              <a:t>           $.ajax({url:'add_attraction.php',</a:t>
            </a:r>
          </a:p>
          <a:p>
            <a:pPr marL="0" indent="0">
              <a:spcBef>
                <a:spcPts val="0"/>
              </a:spcBef>
              <a:buNone/>
            </a:pPr>
            <a:r>
              <a:rPr lang="en-US" sz="2400" dirty="0"/>
              <a:t>                   </a:t>
            </a:r>
            <a:r>
              <a:rPr lang="en-US" sz="2400" dirty="0" err="1"/>
              <a:t>type:'POST</a:t>
            </a:r>
            <a:r>
              <a:rPr lang="en-US" sz="2400" dirty="0"/>
              <a:t>',</a:t>
            </a:r>
          </a:p>
          <a:p>
            <a:pPr marL="0" indent="0">
              <a:spcBef>
                <a:spcPts val="0"/>
              </a:spcBef>
              <a:buNone/>
            </a:pPr>
            <a:r>
              <a:rPr lang="en-US" sz="2400" dirty="0"/>
              <a:t>                   data:{name:$("#name").</a:t>
            </a:r>
            <a:r>
              <a:rPr lang="en-US" sz="2400" dirty="0" err="1"/>
              <a:t>val</a:t>
            </a:r>
            <a:r>
              <a:rPr lang="en-US" sz="2400" dirty="0"/>
              <a:t>(),</a:t>
            </a:r>
          </a:p>
          <a:p>
            <a:pPr marL="0" indent="0">
              <a:spcBef>
                <a:spcPts val="0"/>
              </a:spcBef>
              <a:buNone/>
            </a:pPr>
            <a:r>
              <a:rPr lang="en-US" sz="2400" dirty="0"/>
              <a:t>                         image:$("#image").</a:t>
            </a:r>
            <a:r>
              <a:rPr lang="en-US" sz="2400" dirty="0" err="1"/>
              <a:t>val</a:t>
            </a:r>
            <a:r>
              <a:rPr lang="en-US" sz="2400" dirty="0"/>
              <a:t>(),</a:t>
            </a:r>
          </a:p>
          <a:p>
            <a:pPr marL="0" indent="0">
              <a:spcBef>
                <a:spcPts val="0"/>
              </a:spcBef>
              <a:buNone/>
            </a:pPr>
            <a:r>
              <a:rPr lang="en-US" sz="2400" dirty="0"/>
              <a:t>                         web:$("#website").</a:t>
            </a:r>
            <a:r>
              <a:rPr lang="en-US" sz="2400" dirty="0" err="1"/>
              <a:t>val</a:t>
            </a:r>
            <a:r>
              <a:rPr lang="en-US" sz="2400" dirty="0"/>
              <a:t>(),</a:t>
            </a:r>
          </a:p>
          <a:p>
            <a:pPr marL="0" indent="0">
              <a:spcBef>
                <a:spcPts val="0"/>
              </a:spcBef>
              <a:buNone/>
            </a:pPr>
            <a:r>
              <a:rPr lang="en-US" sz="2400" dirty="0"/>
              <a:t>                         category:$("#category").</a:t>
            </a:r>
            <a:r>
              <a:rPr lang="en-US" sz="2400" dirty="0" err="1"/>
              <a:t>val</a:t>
            </a:r>
            <a:r>
              <a:rPr lang="en-US" sz="2400" dirty="0"/>
              <a:t>(),</a:t>
            </a:r>
          </a:p>
          <a:p>
            <a:pPr marL="0" indent="0">
              <a:spcBef>
                <a:spcPts val="0"/>
              </a:spcBef>
              <a:buNone/>
            </a:pPr>
            <a:r>
              <a:rPr lang="en-US" sz="2400" dirty="0"/>
              <a:t>                         latitude:$("#latitude").</a:t>
            </a:r>
            <a:r>
              <a:rPr lang="en-US" sz="2400" dirty="0" err="1"/>
              <a:t>val</a:t>
            </a:r>
            <a:r>
              <a:rPr lang="en-US" sz="2400" dirty="0"/>
              <a:t>(),</a:t>
            </a:r>
          </a:p>
          <a:p>
            <a:pPr marL="0" indent="0">
              <a:spcBef>
                <a:spcPts val="0"/>
              </a:spcBef>
              <a:buNone/>
            </a:pPr>
            <a:r>
              <a:rPr lang="en-US" sz="2400" dirty="0"/>
              <a:t>                         longitude:$("#longitude").</a:t>
            </a:r>
            <a:r>
              <a:rPr lang="en-US" sz="2400" dirty="0" err="1"/>
              <a:t>val</a:t>
            </a:r>
            <a:r>
              <a:rPr lang="en-US" sz="2400" dirty="0"/>
              <a:t>() },</a:t>
            </a:r>
          </a:p>
          <a:p>
            <a:pPr marL="0" indent="0">
              <a:spcBef>
                <a:spcPts val="0"/>
              </a:spcBef>
              <a:buNone/>
            </a:pPr>
            <a:r>
              <a:rPr lang="en-US" sz="2400" dirty="0"/>
              <a:t>                   </a:t>
            </a:r>
            <a:r>
              <a:rPr lang="en-US" sz="2400" dirty="0" err="1"/>
              <a:t>success:function</a:t>
            </a:r>
            <a:r>
              <a:rPr lang="en-US" sz="2400" dirty="0"/>
              <a:t>(response){</a:t>
            </a:r>
          </a:p>
          <a:p>
            <a:pPr marL="0" indent="0">
              <a:spcBef>
                <a:spcPts val="0"/>
              </a:spcBef>
              <a:buNone/>
            </a:pPr>
            <a:r>
              <a:rPr lang="en-US" sz="2400" dirty="0"/>
              <a:t>                       alert(response);</a:t>
            </a:r>
          </a:p>
          <a:p>
            <a:pPr marL="0" indent="0">
              <a:spcBef>
                <a:spcPts val="0"/>
              </a:spcBef>
              <a:buNone/>
            </a:pPr>
            <a:r>
              <a:rPr lang="en-US" sz="2400" dirty="0"/>
              <a:t>                   }}); });</a:t>
            </a:r>
          </a:p>
        </p:txBody>
      </p:sp>
    </p:spTree>
    <p:extLst>
      <p:ext uri="{BB962C8B-B14F-4D97-AF65-F5344CB8AC3E}">
        <p14:creationId xmlns:p14="http://schemas.microsoft.com/office/powerpoint/2010/main" val="308395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500"/>
                                        <p:tgtEl>
                                          <p:spTgt spid="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fade">
                                      <p:cBhvr>
                                        <p:cTn id="61" dur="1000"/>
                                        <p:tgtEl>
                                          <p:spTgt spid="5">
                                            <p:txEl>
                                              <p:pRg st="1" end="1"/>
                                            </p:txEl>
                                          </p:spTgt>
                                        </p:tgtEl>
                                      </p:cBhvr>
                                    </p:animEffect>
                                    <p:anim calcmode="lin" valueType="num">
                                      <p:cBhvr>
                                        <p:cTn id="6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
                                            <p:txEl>
                                              <p:pRg st="2" end="2"/>
                                            </p:txEl>
                                          </p:spTgt>
                                        </p:tgtEl>
                                        <p:attrNameLst>
                                          <p:attrName>style.visibility</p:attrName>
                                        </p:attrNameLst>
                                      </p:cBhvr>
                                      <p:to>
                                        <p:strVal val="visible"/>
                                      </p:to>
                                    </p:set>
                                    <p:animEffect transition="in" filter="fade">
                                      <p:cBhvr>
                                        <p:cTn id="68" dur="1000"/>
                                        <p:tgtEl>
                                          <p:spTgt spid="5">
                                            <p:txEl>
                                              <p:pRg st="2" end="2"/>
                                            </p:txEl>
                                          </p:spTgt>
                                        </p:tgtEl>
                                      </p:cBhvr>
                                    </p:animEffect>
                                    <p:anim calcmode="lin" valueType="num">
                                      <p:cBhvr>
                                        <p:cTn id="6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5">
                                            <p:txEl>
                                              <p:pRg st="3" end="3"/>
                                            </p:txEl>
                                          </p:spTgt>
                                        </p:tgtEl>
                                        <p:attrNameLst>
                                          <p:attrName>style.visibility</p:attrName>
                                        </p:attrNameLst>
                                      </p:cBhvr>
                                      <p:to>
                                        <p:strVal val="visible"/>
                                      </p:to>
                                    </p:set>
                                    <p:animEffect transition="in" filter="fade">
                                      <p:cBhvr>
                                        <p:cTn id="75" dur="1000"/>
                                        <p:tgtEl>
                                          <p:spTgt spid="5">
                                            <p:txEl>
                                              <p:pRg st="3" end="3"/>
                                            </p:txEl>
                                          </p:spTgt>
                                        </p:tgtEl>
                                      </p:cBhvr>
                                    </p:animEffect>
                                    <p:anim calcmode="lin" valueType="num">
                                      <p:cBhvr>
                                        <p:cTn id="7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7" dur="1000" fill="hold"/>
                                        <p:tgtEl>
                                          <p:spTgt spid="5">
                                            <p:txEl>
                                              <p:pRg st="3" end="3"/>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5">
                                            <p:txEl>
                                              <p:pRg st="4" end="4"/>
                                            </p:txEl>
                                          </p:spTgt>
                                        </p:tgtEl>
                                        <p:attrNameLst>
                                          <p:attrName>style.visibility</p:attrName>
                                        </p:attrNameLst>
                                      </p:cBhvr>
                                      <p:to>
                                        <p:strVal val="visible"/>
                                      </p:to>
                                    </p:set>
                                    <p:animEffect transition="in" filter="fade">
                                      <p:cBhvr>
                                        <p:cTn id="80" dur="1000"/>
                                        <p:tgtEl>
                                          <p:spTgt spid="5">
                                            <p:txEl>
                                              <p:pRg st="4" end="4"/>
                                            </p:txEl>
                                          </p:spTgt>
                                        </p:tgtEl>
                                      </p:cBhvr>
                                    </p:animEffect>
                                    <p:anim calcmode="lin" valueType="num">
                                      <p:cBhvr>
                                        <p:cTn id="8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82" dur="1000" fill="hold"/>
                                        <p:tgtEl>
                                          <p:spTgt spid="5">
                                            <p:txEl>
                                              <p:pRg st="4" end="4"/>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5">
                                            <p:txEl>
                                              <p:pRg st="6" end="6"/>
                                            </p:txEl>
                                          </p:spTgt>
                                        </p:tgtEl>
                                        <p:attrNameLst>
                                          <p:attrName>style.visibility</p:attrName>
                                        </p:attrNameLst>
                                      </p:cBhvr>
                                      <p:to>
                                        <p:strVal val="visible"/>
                                      </p:to>
                                    </p:set>
                                    <p:animEffect transition="in" filter="fade">
                                      <p:cBhvr>
                                        <p:cTn id="90" dur="1000"/>
                                        <p:tgtEl>
                                          <p:spTgt spid="5">
                                            <p:txEl>
                                              <p:pRg st="6" end="6"/>
                                            </p:txEl>
                                          </p:spTgt>
                                        </p:tgtEl>
                                      </p:cBhvr>
                                    </p:animEffect>
                                    <p:anim calcmode="lin" valueType="num">
                                      <p:cBhvr>
                                        <p:cTn id="9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2" dur="1000" fill="hold"/>
                                        <p:tgtEl>
                                          <p:spTgt spid="5">
                                            <p:txEl>
                                              <p:pRg st="6" end="6"/>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Effect transition="in" filter="fade">
                                      <p:cBhvr>
                                        <p:cTn id="95" dur="1000"/>
                                        <p:tgtEl>
                                          <p:spTgt spid="5">
                                            <p:txEl>
                                              <p:pRg st="7" end="7"/>
                                            </p:txEl>
                                          </p:spTgt>
                                        </p:tgtEl>
                                      </p:cBhvr>
                                    </p:animEffect>
                                    <p:anim calcmode="lin" valueType="num">
                                      <p:cBhvr>
                                        <p:cTn id="9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7" end="7"/>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
                                            <p:txEl>
                                              <p:pRg st="8" end="8"/>
                                            </p:txEl>
                                          </p:spTgt>
                                        </p:tgtEl>
                                        <p:attrNameLst>
                                          <p:attrName>style.visibility</p:attrName>
                                        </p:attrNameLst>
                                      </p:cBhvr>
                                      <p:to>
                                        <p:strVal val="visible"/>
                                      </p:to>
                                    </p:set>
                                    <p:animEffect transition="in" filter="fade">
                                      <p:cBhvr>
                                        <p:cTn id="100" dur="1000"/>
                                        <p:tgtEl>
                                          <p:spTgt spid="5">
                                            <p:txEl>
                                              <p:pRg st="8" end="8"/>
                                            </p:txEl>
                                          </p:spTgt>
                                        </p:tgtEl>
                                      </p:cBhvr>
                                    </p:animEffect>
                                    <p:anim calcmode="lin" valueType="num">
                                      <p:cBhvr>
                                        <p:cTn id="10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1000"/>
                                        <p:tgtEl>
                                          <p:spTgt spid="5">
                                            <p:txEl>
                                              <p:pRg st="9" end="9"/>
                                            </p:txEl>
                                          </p:spTgt>
                                        </p:tgtEl>
                                      </p:cBhvr>
                                    </p:animEffect>
                                    <p:anim calcmode="lin" valueType="num">
                                      <p:cBhvr>
                                        <p:cTn id="10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5">
                                            <p:txEl>
                                              <p:pRg st="10" end="10"/>
                                            </p:txEl>
                                          </p:spTgt>
                                        </p:tgtEl>
                                        <p:attrNameLst>
                                          <p:attrName>style.visibility</p:attrName>
                                        </p:attrNameLst>
                                      </p:cBhvr>
                                      <p:to>
                                        <p:strVal val="visible"/>
                                      </p:to>
                                    </p:set>
                                    <p:animEffect transition="in" filter="fade">
                                      <p:cBhvr>
                                        <p:cTn id="112" dur="1000"/>
                                        <p:tgtEl>
                                          <p:spTgt spid="5">
                                            <p:txEl>
                                              <p:pRg st="10" end="10"/>
                                            </p:txEl>
                                          </p:spTgt>
                                        </p:tgtEl>
                                      </p:cBhvr>
                                    </p:animEffect>
                                    <p:anim calcmode="lin" valueType="num">
                                      <p:cBhvr>
                                        <p:cTn id="11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1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
                                            <p:txEl>
                                              <p:pRg st="11" end="11"/>
                                            </p:txEl>
                                          </p:spTgt>
                                        </p:tgtEl>
                                        <p:attrNameLst>
                                          <p:attrName>style.visibility</p:attrName>
                                        </p:attrNameLst>
                                      </p:cBhvr>
                                      <p:to>
                                        <p:strVal val="visible"/>
                                      </p:to>
                                    </p:set>
                                    <p:animEffect transition="in" filter="fade">
                                      <p:cBhvr>
                                        <p:cTn id="117" dur="1000"/>
                                        <p:tgtEl>
                                          <p:spTgt spid="5">
                                            <p:txEl>
                                              <p:pRg st="11" end="11"/>
                                            </p:txEl>
                                          </p:spTgt>
                                        </p:tgtEl>
                                      </p:cBhvr>
                                    </p:animEffect>
                                    <p:anim calcmode="lin" valueType="num">
                                      <p:cBhvr>
                                        <p:cTn id="11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19"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PHP</a:t>
            </a:r>
          </a:p>
        </p:txBody>
      </p:sp>
      <p:sp>
        <p:nvSpPr>
          <p:cNvPr id="4" name="Content Placeholder 3"/>
          <p:cNvSpPr>
            <a:spLocks noGrp="1"/>
          </p:cNvSpPr>
          <p:nvPr>
            <p:ph sz="half" idx="1"/>
          </p:nvPr>
        </p:nvSpPr>
        <p:spPr>
          <a:xfrm>
            <a:off x="834188" y="2010878"/>
            <a:ext cx="10908633" cy="4069080"/>
          </a:xfrm>
        </p:spPr>
        <p:txBody>
          <a:bodyPr>
            <a:normAutofit fontScale="70000" lnSpcReduction="20000"/>
          </a:bodyPr>
          <a:lstStyle/>
          <a:p>
            <a:pPr marL="0" indent="0">
              <a:spcBef>
                <a:spcPts val="0"/>
              </a:spcBef>
              <a:buNone/>
            </a:pPr>
            <a:r>
              <a:rPr lang="en-US" sz="2400" dirty="0"/>
              <a:t>if (</a:t>
            </a:r>
            <a:r>
              <a:rPr lang="en-US" sz="2400" dirty="0" err="1"/>
              <a:t>isset</a:t>
            </a:r>
            <a:r>
              <a:rPr lang="en-US" sz="2400" dirty="0"/>
              <a:t>($_POST['name'])) {</a:t>
            </a:r>
          </a:p>
          <a:p>
            <a:pPr marL="0" indent="0">
              <a:spcBef>
                <a:spcPts val="0"/>
              </a:spcBef>
              <a:buNone/>
            </a:pPr>
            <a:r>
              <a:rPr lang="en-US" sz="2400" dirty="0"/>
              <a:t>        $name=$_POST['name'];</a:t>
            </a:r>
          </a:p>
          <a:p>
            <a:pPr marL="0" indent="0">
              <a:spcBef>
                <a:spcPts val="0"/>
              </a:spcBef>
              <a:buNone/>
            </a:pPr>
            <a:r>
              <a:rPr lang="en-US" sz="2400" dirty="0"/>
              <a:t>} else {</a:t>
            </a:r>
          </a:p>
          <a:p>
            <a:pPr marL="0" indent="0">
              <a:spcBef>
                <a:spcPts val="0"/>
              </a:spcBef>
              <a:buNone/>
            </a:pPr>
            <a:r>
              <a:rPr lang="en-US" sz="2400" dirty="0"/>
              <a:t>        $name="NA";</a:t>
            </a:r>
          </a:p>
          <a:p>
            <a:pPr marL="0" indent="0">
              <a:spcBef>
                <a:spcPts val="0"/>
              </a:spcBef>
              <a:buNone/>
            </a:pPr>
            <a:r>
              <a:rPr lang="en-US" sz="2400" dirty="0"/>
              <a:t>}</a:t>
            </a:r>
          </a:p>
          <a:p>
            <a:pPr marL="0" indent="0">
              <a:spcBef>
                <a:spcPts val="0"/>
              </a:spcBef>
              <a:buNone/>
            </a:pPr>
            <a:r>
              <a:rPr lang="en-US" sz="2400" dirty="0">
                <a:solidFill>
                  <a:srgbClr val="FF0000"/>
                </a:solidFill>
              </a:rPr>
              <a:t>………………..</a:t>
            </a:r>
          </a:p>
          <a:p>
            <a:pPr marL="0" indent="0">
              <a:spcBef>
                <a:spcPts val="0"/>
              </a:spcBef>
              <a:buNone/>
            </a:pPr>
            <a:r>
              <a:rPr lang="en-US" sz="2400" dirty="0"/>
              <a:t>$</a:t>
            </a:r>
            <a:r>
              <a:rPr lang="en-US" sz="2400" dirty="0" err="1"/>
              <a:t>db</a:t>
            </a:r>
            <a:r>
              <a:rPr lang="en-US" sz="2400" dirty="0"/>
              <a:t> = new PDO('</a:t>
            </a:r>
            <a:r>
              <a:rPr lang="en-US" sz="2400" dirty="0" err="1"/>
              <a:t>pgsql:host</a:t>
            </a:r>
            <a:r>
              <a:rPr lang="en-US" sz="2400" dirty="0"/>
              <a:t>=</a:t>
            </a:r>
            <a:r>
              <a:rPr lang="en-US" sz="2400" dirty="0" err="1"/>
              <a:t>localhost;port</a:t>
            </a:r>
            <a:r>
              <a:rPr lang="en-US" sz="2400" dirty="0"/>
              <a:t>=5432;dbname=webmap101;', 'joe', '12345');</a:t>
            </a:r>
          </a:p>
          <a:p>
            <a:pPr marL="0" indent="0">
              <a:spcBef>
                <a:spcPts val="0"/>
              </a:spcBef>
              <a:buNone/>
            </a:pPr>
            <a:r>
              <a:rPr lang="en-US" sz="2400" dirty="0"/>
              <a:t>$</a:t>
            </a:r>
            <a:r>
              <a:rPr lang="en-US" sz="2400" dirty="0" err="1"/>
              <a:t>sql</a:t>
            </a:r>
            <a:r>
              <a:rPr lang="en-US" sz="2400" dirty="0"/>
              <a:t> = $</a:t>
            </a:r>
            <a:r>
              <a:rPr lang="en-US" sz="2400" dirty="0" err="1"/>
              <a:t>db</a:t>
            </a:r>
            <a:r>
              <a:rPr lang="en-US" sz="2400" dirty="0"/>
              <a:t>-&gt;prepare("INSERT INTO </a:t>
            </a:r>
            <a:r>
              <a:rPr lang="en-US" sz="2400" dirty="0" err="1"/>
              <a:t>cdmx_attractions</a:t>
            </a:r>
            <a:r>
              <a:rPr lang="en-US" sz="2400" dirty="0"/>
              <a:t> (name, image, web, category, </a:t>
            </a:r>
            <a:r>
              <a:rPr lang="en-US" sz="2400" dirty="0" err="1"/>
              <a:t>geom</a:t>
            </a:r>
            <a:r>
              <a:rPr lang="en-US" sz="2400" dirty="0"/>
              <a:t>)  VALUES (:nm, :</a:t>
            </a:r>
            <a:r>
              <a:rPr lang="en-US" sz="2400" dirty="0" err="1"/>
              <a:t>im</a:t>
            </a:r>
            <a:r>
              <a:rPr lang="en-US" sz="2400" dirty="0"/>
              <a:t>, :</a:t>
            </a:r>
            <a:r>
              <a:rPr lang="en-US" sz="2400" dirty="0" err="1"/>
              <a:t>wb</a:t>
            </a:r>
            <a:r>
              <a:rPr lang="en-US" sz="2400" dirty="0"/>
              <a:t>, :</a:t>
            </a:r>
            <a:r>
              <a:rPr lang="en-US" sz="2400" dirty="0" err="1"/>
              <a:t>ct</a:t>
            </a:r>
            <a:r>
              <a:rPr lang="en-US" sz="2400" dirty="0"/>
              <a:t>, 	</a:t>
            </a:r>
            <a:r>
              <a:rPr lang="en-US" sz="2400" dirty="0" err="1">
                <a:solidFill>
                  <a:srgbClr val="00B050"/>
                </a:solidFill>
              </a:rPr>
              <a:t>ST_SetSRID</a:t>
            </a:r>
            <a:r>
              <a:rPr lang="en-US" sz="2400" dirty="0">
                <a:solidFill>
                  <a:srgbClr val="00B050"/>
                </a:solidFill>
              </a:rPr>
              <a:t>(</a:t>
            </a:r>
            <a:r>
              <a:rPr lang="en-US" sz="2400" dirty="0" err="1">
                <a:solidFill>
                  <a:srgbClr val="FF0000"/>
                </a:solidFill>
              </a:rPr>
              <a:t>ST_MakePoint</a:t>
            </a:r>
            <a:r>
              <a:rPr lang="en-US" sz="2400" dirty="0">
                <a:solidFill>
                  <a:srgbClr val="FF0000"/>
                </a:solidFill>
              </a:rPr>
              <a:t>(:</a:t>
            </a:r>
            <a:r>
              <a:rPr lang="en-US" sz="2400" dirty="0" err="1">
                <a:solidFill>
                  <a:srgbClr val="FF0000"/>
                </a:solidFill>
              </a:rPr>
              <a:t>lng</a:t>
            </a:r>
            <a:r>
              <a:rPr lang="en-US" sz="2400" dirty="0">
                <a:solidFill>
                  <a:srgbClr val="FF0000"/>
                </a:solidFill>
              </a:rPr>
              <a:t>, :</a:t>
            </a:r>
            <a:r>
              <a:rPr lang="en-US" sz="2400" dirty="0" err="1">
                <a:solidFill>
                  <a:srgbClr val="FF0000"/>
                </a:solidFill>
              </a:rPr>
              <a:t>lat</a:t>
            </a:r>
            <a:r>
              <a:rPr lang="en-US" sz="2400" dirty="0">
                <a:solidFill>
                  <a:srgbClr val="FF0000"/>
                </a:solidFill>
              </a:rPr>
              <a:t>),</a:t>
            </a:r>
            <a:r>
              <a:rPr lang="en-US" sz="2400" dirty="0">
                <a:solidFill>
                  <a:srgbClr val="00B050"/>
                </a:solidFill>
              </a:rPr>
              <a:t> 4326)</a:t>
            </a:r>
            <a:r>
              <a:rPr lang="en-US" sz="2400" dirty="0"/>
              <a:t>)");</a:t>
            </a:r>
          </a:p>
          <a:p>
            <a:pPr marL="0" indent="0">
              <a:spcBef>
                <a:spcPts val="0"/>
              </a:spcBef>
              <a:buNone/>
            </a:pPr>
            <a:r>
              <a:rPr lang="en-US" sz="2400" dirty="0"/>
              <a:t> $</a:t>
            </a:r>
            <a:r>
              <a:rPr lang="en-US" sz="2400" dirty="0" err="1"/>
              <a:t>params</a:t>
            </a:r>
            <a:r>
              <a:rPr lang="en-US" sz="2400" dirty="0"/>
              <a:t> = ["nm"=&gt;$name, "</a:t>
            </a:r>
            <a:r>
              <a:rPr lang="en-US" sz="2400" dirty="0" err="1"/>
              <a:t>im</a:t>
            </a:r>
            <a:r>
              <a:rPr lang="en-US" sz="2400" dirty="0"/>
              <a:t>"=&gt;$image, "</a:t>
            </a:r>
            <a:r>
              <a:rPr lang="en-US" sz="2400" dirty="0" err="1"/>
              <a:t>wb</a:t>
            </a:r>
            <a:r>
              <a:rPr lang="en-US" sz="2400" dirty="0"/>
              <a:t>"=&gt;$web, "</a:t>
            </a:r>
            <a:r>
              <a:rPr lang="en-US" sz="2400" dirty="0" err="1"/>
              <a:t>ct</a:t>
            </a:r>
            <a:r>
              <a:rPr lang="en-US" sz="2400" dirty="0"/>
              <a:t>"=&gt;$category, "</a:t>
            </a:r>
            <a:r>
              <a:rPr lang="en-US" sz="2400" dirty="0" err="1"/>
              <a:t>lng</a:t>
            </a:r>
            <a:r>
              <a:rPr lang="en-US" sz="2400" dirty="0"/>
              <a:t>"=&gt;$longitude, "</a:t>
            </a:r>
            <a:r>
              <a:rPr lang="en-US" sz="2400" dirty="0" err="1"/>
              <a:t>lat</a:t>
            </a:r>
            <a:r>
              <a:rPr lang="en-US" sz="2400" dirty="0"/>
              <a:t>"=&gt;$latitude];</a:t>
            </a:r>
          </a:p>
          <a:p>
            <a:pPr marL="0" indent="0">
              <a:spcBef>
                <a:spcPts val="0"/>
              </a:spcBef>
              <a:buNone/>
            </a:pPr>
            <a:r>
              <a:rPr lang="en-US" sz="2400" dirty="0"/>
              <a:t> if ($</a:t>
            </a:r>
            <a:r>
              <a:rPr lang="en-US" sz="2400" dirty="0" err="1"/>
              <a:t>sql</a:t>
            </a:r>
            <a:r>
              <a:rPr lang="en-US" sz="2400" dirty="0"/>
              <a:t>-&gt;execute($</a:t>
            </a:r>
            <a:r>
              <a:rPr lang="en-US" sz="2400" dirty="0" err="1"/>
              <a:t>params</a:t>
            </a:r>
            <a:r>
              <a:rPr lang="en-US" sz="2400" dirty="0"/>
              <a:t>)) {</a:t>
            </a:r>
          </a:p>
          <a:p>
            <a:pPr marL="0" indent="0">
              <a:spcBef>
                <a:spcPts val="0"/>
              </a:spcBef>
              <a:buNone/>
            </a:pPr>
            <a:r>
              <a:rPr lang="en-US" sz="2400" dirty="0"/>
              <a:t>        echo "{$name} </a:t>
            </a:r>
            <a:r>
              <a:rPr lang="en-US" sz="2400" dirty="0" err="1"/>
              <a:t>succesfully</a:t>
            </a:r>
            <a:r>
              <a:rPr lang="en-US" sz="2400" dirty="0"/>
              <a:t> added";</a:t>
            </a:r>
          </a:p>
          <a:p>
            <a:pPr marL="0" indent="0">
              <a:spcBef>
                <a:spcPts val="0"/>
              </a:spcBef>
              <a:buNone/>
            </a:pPr>
            <a:r>
              <a:rPr lang="en-US" sz="2400" dirty="0"/>
              <a:t> } else {</a:t>
            </a:r>
          </a:p>
          <a:p>
            <a:pPr marL="0" indent="0">
              <a:spcBef>
                <a:spcPts val="0"/>
              </a:spcBef>
              <a:buNone/>
            </a:pPr>
            <a:r>
              <a:rPr lang="en-US" sz="2400" dirty="0"/>
              <a:t>        echo </a:t>
            </a:r>
            <a:r>
              <a:rPr lang="en-US" sz="2400" dirty="0" err="1"/>
              <a:t>var_dump</a:t>
            </a:r>
            <a:r>
              <a:rPr lang="en-US" sz="2400" dirty="0"/>
              <a:t>($</a:t>
            </a:r>
            <a:r>
              <a:rPr lang="en-US" sz="2400" dirty="0" err="1"/>
              <a:t>sql</a:t>
            </a:r>
            <a:r>
              <a:rPr lang="en-US" sz="2400" dirty="0"/>
              <a:t>-&gt;</a:t>
            </a:r>
            <a:r>
              <a:rPr lang="en-US" sz="2400" dirty="0" err="1"/>
              <a:t>errorInfo</a:t>
            </a:r>
            <a:r>
              <a:rPr lang="en-US" sz="2400" dirty="0"/>
              <a:t>());</a:t>
            </a:r>
          </a:p>
          <a:p>
            <a:pPr marL="0" indent="0">
              <a:spcBef>
                <a:spcPts val="0"/>
              </a:spcBef>
              <a:buNone/>
            </a:pPr>
            <a:r>
              <a:rPr lang="en-US" sz="2400" dirty="0"/>
              <a:t> };</a:t>
            </a:r>
          </a:p>
        </p:txBody>
      </p:sp>
    </p:spTree>
    <p:extLst>
      <p:ext uri="{BB962C8B-B14F-4D97-AF65-F5344CB8AC3E}">
        <p14:creationId xmlns:p14="http://schemas.microsoft.com/office/powerpoint/2010/main" val="41383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fade">
                                      <p:cBhvr>
                                        <p:cTn id="58" dur="500"/>
                                        <p:tgtEl>
                                          <p:spTgt spid="4">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fade">
                                      <p:cBhvr>
                                        <p:cTn id="63" dur="1000"/>
                                        <p:tgtEl>
                                          <p:spTgt spid="4">
                                            <p:txEl>
                                              <p:pRg st="10" end="10"/>
                                            </p:txEl>
                                          </p:spTgt>
                                        </p:tgtEl>
                                      </p:cBhvr>
                                    </p:animEffect>
                                    <p:anim calcmode="lin" valueType="num">
                                      <p:cBhvr>
                                        <p:cTn id="6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1000"/>
                                        <p:tgtEl>
                                          <p:spTgt spid="4">
                                            <p:txEl>
                                              <p:pRg st="12" end="12"/>
                                            </p:txEl>
                                          </p:spTgt>
                                        </p:tgtEl>
                                      </p:cBhvr>
                                    </p:animEffect>
                                    <p:anim calcmode="lin" valueType="num">
                                      <p:cBhvr>
                                        <p:cTn id="71"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a:t>
            </a:r>
          </a:p>
        </p:txBody>
      </p:sp>
      <p:sp>
        <p:nvSpPr>
          <p:cNvPr id="3" name="Content Placeholder 2"/>
          <p:cNvSpPr>
            <a:spLocks noGrp="1"/>
          </p:cNvSpPr>
          <p:nvPr>
            <p:ph idx="1"/>
          </p:nvPr>
        </p:nvSpPr>
        <p:spPr/>
        <p:txBody>
          <a:bodyPr>
            <a:normAutofit/>
          </a:bodyPr>
          <a:lstStyle/>
          <a:p>
            <a:r>
              <a:rPr lang="en-US" dirty="0"/>
              <a:t>Modify the Mexico City attraction application we started at the end of the client side section to </a:t>
            </a:r>
          </a:p>
          <a:p>
            <a:pPr lvl="1"/>
            <a:r>
              <a:rPr lang="en-US" dirty="0"/>
              <a:t>Store the attractions data in a </a:t>
            </a:r>
            <a:r>
              <a:rPr lang="en-US" dirty="0" err="1"/>
              <a:t>PostGIS</a:t>
            </a:r>
            <a:r>
              <a:rPr lang="en-US" dirty="0"/>
              <a:t> table</a:t>
            </a:r>
          </a:p>
          <a:p>
            <a:pPr lvl="1"/>
            <a:r>
              <a:rPr lang="en-US" dirty="0"/>
              <a:t>Add the ability for end users to </a:t>
            </a:r>
          </a:p>
          <a:p>
            <a:pPr lvl="2"/>
            <a:r>
              <a:rPr lang="en-US" dirty="0"/>
              <a:t>Add attractions</a:t>
            </a:r>
          </a:p>
          <a:p>
            <a:pPr lvl="2"/>
            <a:r>
              <a:rPr lang="en-US" dirty="0"/>
              <a:t>Modify attractions</a:t>
            </a:r>
          </a:p>
          <a:p>
            <a:pPr lvl="2"/>
            <a:r>
              <a:rPr lang="en-US" dirty="0"/>
              <a:t>Delete attractions</a:t>
            </a:r>
          </a:p>
        </p:txBody>
      </p:sp>
    </p:spTree>
    <p:extLst>
      <p:ext uri="{BB962C8B-B14F-4D97-AF65-F5344CB8AC3E}">
        <p14:creationId xmlns:p14="http://schemas.microsoft.com/office/powerpoint/2010/main" val="6016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edit/delete attraction</a:t>
            </a:r>
          </a:p>
        </p:txBody>
      </p:sp>
      <p:sp>
        <p:nvSpPr>
          <p:cNvPr id="3" name="Content Placeholder 2"/>
          <p:cNvSpPr>
            <a:spLocks noGrp="1"/>
          </p:cNvSpPr>
          <p:nvPr>
            <p:ph idx="1"/>
          </p:nvPr>
        </p:nvSpPr>
        <p:spPr>
          <a:xfrm>
            <a:off x="1451579" y="2015732"/>
            <a:ext cx="9603275" cy="4117054"/>
          </a:xfrm>
        </p:spPr>
        <p:txBody>
          <a:bodyPr>
            <a:normAutofit/>
          </a:bodyPr>
          <a:lstStyle/>
          <a:p>
            <a:r>
              <a:rPr lang="en-US" dirty="0"/>
              <a:t>HTML </a:t>
            </a:r>
          </a:p>
          <a:p>
            <a:r>
              <a:rPr lang="en-US" dirty="0"/>
              <a:t>CSS </a:t>
            </a:r>
          </a:p>
          <a:p>
            <a:r>
              <a:rPr lang="en-US" dirty="0"/>
              <a:t>JavaScript</a:t>
            </a:r>
          </a:p>
          <a:p>
            <a:pPr lvl="1"/>
            <a:r>
              <a:rPr lang="en-US" dirty="0"/>
              <a:t>Add button in popup to open edit dialog and populate form.</a:t>
            </a:r>
          </a:p>
          <a:p>
            <a:pPr lvl="1"/>
            <a:r>
              <a:rPr lang="en-US" dirty="0"/>
              <a:t>Handle save edits and delete buttons in dialog.</a:t>
            </a:r>
          </a:p>
          <a:p>
            <a:pPr lvl="1"/>
            <a:endParaRPr lang="en-US" dirty="0"/>
          </a:p>
          <a:p>
            <a:pPr lvl="1"/>
            <a:endParaRPr lang="en-US" dirty="0"/>
          </a:p>
        </p:txBody>
      </p:sp>
    </p:spTree>
    <p:extLst>
      <p:ext uri="{BB962C8B-B14F-4D97-AF65-F5344CB8AC3E}">
        <p14:creationId xmlns:p14="http://schemas.microsoft.com/office/powerpoint/2010/main" val="793745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a:t>
            </a:r>
          </a:p>
        </p:txBody>
      </p:sp>
      <p:sp>
        <p:nvSpPr>
          <p:cNvPr id="3" name="Content Placeholder 2"/>
          <p:cNvSpPr>
            <a:spLocks noGrp="1"/>
          </p:cNvSpPr>
          <p:nvPr>
            <p:ph sz="half" idx="1"/>
          </p:nvPr>
        </p:nvSpPr>
        <p:spPr>
          <a:xfrm>
            <a:off x="1447331" y="2010878"/>
            <a:ext cx="2973944" cy="3448595"/>
          </a:xfrm>
        </p:spPr>
        <p:txBody>
          <a:bodyPr>
            <a:normAutofit/>
          </a:bodyPr>
          <a:lstStyle/>
          <a:p>
            <a:r>
              <a:rPr lang="en-US" dirty="0"/>
              <a:t>Links	</a:t>
            </a:r>
          </a:p>
          <a:p>
            <a:r>
              <a:rPr lang="en-US" dirty="0"/>
              <a:t>Images</a:t>
            </a:r>
          </a:p>
          <a:p>
            <a:r>
              <a:rPr lang="en-US" dirty="0" err="1"/>
              <a:t>Div</a:t>
            </a:r>
            <a:r>
              <a:rPr lang="en-US" dirty="0"/>
              <a:t>	</a:t>
            </a:r>
          </a:p>
          <a:p>
            <a:r>
              <a:rPr lang="en-US" dirty="0"/>
              <a:t>Span</a:t>
            </a:r>
          </a:p>
          <a:p>
            <a:pPr>
              <a:spcBef>
                <a:spcPts val="0"/>
              </a:spcBef>
            </a:pPr>
            <a:endParaRPr lang="en-US" dirty="0"/>
          </a:p>
          <a:p>
            <a:r>
              <a:rPr lang="en-US" dirty="0"/>
              <a:t>Breaks</a:t>
            </a:r>
          </a:p>
          <a:p>
            <a:r>
              <a:rPr lang="en-US" dirty="0"/>
              <a:t>Style</a:t>
            </a:r>
          </a:p>
          <a:p>
            <a:endParaRPr lang="en-US" dirty="0"/>
          </a:p>
        </p:txBody>
      </p:sp>
      <p:sp>
        <p:nvSpPr>
          <p:cNvPr id="4" name="Content Placeholder 3"/>
          <p:cNvSpPr>
            <a:spLocks noGrp="1"/>
          </p:cNvSpPr>
          <p:nvPr>
            <p:ph sz="half" idx="2"/>
          </p:nvPr>
        </p:nvSpPr>
        <p:spPr>
          <a:xfrm>
            <a:off x="5245240" y="2017343"/>
            <a:ext cx="6189784" cy="3441520"/>
          </a:xfrm>
        </p:spPr>
        <p:txBody>
          <a:bodyPr>
            <a:normAutofit/>
          </a:bodyPr>
          <a:lstStyle/>
          <a:p>
            <a:r>
              <a:rPr lang="en-US" dirty="0"/>
              <a:t>&lt;a </a:t>
            </a:r>
            <a:r>
              <a:rPr lang="en-US" dirty="0" err="1"/>
              <a:t>href</a:t>
            </a:r>
            <a:r>
              <a:rPr lang="en-US" dirty="0"/>
              <a:t>=</a:t>
            </a:r>
            <a:r>
              <a:rPr lang="en-US" dirty="0">
                <a:solidFill>
                  <a:srgbClr val="104819"/>
                </a:solidFill>
                <a:hlinkClick r:id="rId2"/>
              </a:rPr>
              <a:t>“</a:t>
            </a:r>
            <a:r>
              <a:rPr lang="en-US" dirty="0">
                <a:hlinkClick r:id="rId2"/>
              </a:rPr>
              <a:t>http://www.google.com</a:t>
            </a:r>
            <a:r>
              <a:rPr lang="en-US" dirty="0"/>
              <a:t>”&gt;Go to Google&lt;/a&gt;</a:t>
            </a:r>
          </a:p>
          <a:p>
            <a:r>
              <a:rPr lang="en-US" dirty="0"/>
              <a:t>&lt;</a:t>
            </a:r>
            <a:r>
              <a:rPr lang="en-US" dirty="0" err="1"/>
              <a:t>img</a:t>
            </a:r>
            <a:r>
              <a:rPr lang="en-US" dirty="0"/>
              <a:t> </a:t>
            </a:r>
            <a:r>
              <a:rPr lang="en-US" dirty="0" err="1"/>
              <a:t>src</a:t>
            </a:r>
            <a:r>
              <a:rPr lang="en-US" dirty="0"/>
              <a:t>=“images/picture.jpg” width=“200px”&gt;</a:t>
            </a:r>
          </a:p>
          <a:p>
            <a:r>
              <a:rPr lang="en-US" dirty="0"/>
              <a:t>&lt;div class=“text-bold” id=“div1”&gt;……&lt;/div&gt;</a:t>
            </a:r>
          </a:p>
          <a:p>
            <a:r>
              <a:rPr lang="en-US" dirty="0"/>
              <a:t>&lt;p&gt;Lorem Ipsum&lt;span class=“super-script”&gt;2&lt;/span&gt; Lorem Ipsum &lt;/p&gt;</a:t>
            </a:r>
          </a:p>
          <a:p>
            <a:r>
              <a:rPr lang="en-US" dirty="0"/>
              <a:t>&lt;</a:t>
            </a:r>
            <a:r>
              <a:rPr lang="en-US" dirty="0" err="1"/>
              <a:t>br</a:t>
            </a:r>
            <a:r>
              <a:rPr lang="en-US" dirty="0"/>
              <a:t>&gt;&lt;</a:t>
            </a:r>
            <a:r>
              <a:rPr lang="en-US" dirty="0" err="1"/>
              <a:t>hr</a:t>
            </a:r>
            <a:r>
              <a:rPr lang="en-US" dirty="0"/>
              <a:t>&gt;</a:t>
            </a:r>
          </a:p>
          <a:p>
            <a:r>
              <a:rPr lang="en-US" dirty="0"/>
              <a:t>&lt;b&gt;Bold&lt;/b&gt;&lt;</a:t>
            </a:r>
            <a:r>
              <a:rPr lang="en-US" dirty="0" err="1"/>
              <a:t>i</a:t>
            </a:r>
            <a:r>
              <a:rPr lang="en-US" dirty="0"/>
              <a:t>&gt;Italics&lt;/</a:t>
            </a:r>
            <a:r>
              <a:rPr lang="en-US" dirty="0" err="1"/>
              <a:t>i</a:t>
            </a:r>
            <a:r>
              <a:rPr lang="en-US" dirty="0"/>
              <a:t>&gt;&lt;small&gt;Small text&lt;/small&gt;</a:t>
            </a:r>
          </a:p>
          <a:p>
            <a:endParaRPr lang="en-US" dirty="0"/>
          </a:p>
        </p:txBody>
      </p:sp>
    </p:spTree>
    <p:extLst>
      <p:ext uri="{BB962C8B-B14F-4D97-AF65-F5344CB8AC3E}">
        <p14:creationId xmlns:p14="http://schemas.microsoft.com/office/powerpoint/2010/main" val="398472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500"/>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animEffect transition="in" filter="fade">
                                      <p:cBhvr>
                                        <p:cTn id="5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edit/delete attraction</a:t>
            </a:r>
          </a:p>
        </p:txBody>
      </p:sp>
      <p:sp>
        <p:nvSpPr>
          <p:cNvPr id="3" name="Content Placeholder 2"/>
          <p:cNvSpPr>
            <a:spLocks noGrp="1"/>
          </p:cNvSpPr>
          <p:nvPr>
            <p:ph idx="1"/>
          </p:nvPr>
        </p:nvSpPr>
        <p:spPr/>
        <p:txBody>
          <a:bodyPr>
            <a:normAutofit/>
          </a:bodyPr>
          <a:lstStyle/>
          <a:p>
            <a:r>
              <a:rPr lang="en-US" dirty="0"/>
              <a:t>PHP</a:t>
            </a:r>
          </a:p>
          <a:p>
            <a:pPr lvl="1"/>
            <a:r>
              <a:rPr lang="en-US" dirty="0"/>
              <a:t>Receive the ajax requests</a:t>
            </a:r>
          </a:p>
          <a:p>
            <a:pPr lvl="1"/>
            <a:r>
              <a:rPr lang="en-US" dirty="0"/>
              <a:t>Process into SQL query</a:t>
            </a:r>
          </a:p>
          <a:p>
            <a:pPr lvl="1"/>
            <a:r>
              <a:rPr lang="en-US" dirty="0"/>
              <a:t>Submit to database</a:t>
            </a:r>
          </a:p>
          <a:p>
            <a:pPr lvl="1"/>
            <a:r>
              <a:rPr lang="en-US" dirty="0"/>
              <a:t>Process results</a:t>
            </a:r>
          </a:p>
          <a:p>
            <a:pPr lvl="1"/>
            <a:r>
              <a:rPr lang="en-US" dirty="0" err="1"/>
              <a:t>update_attraction.php</a:t>
            </a:r>
            <a:endParaRPr lang="en-US" dirty="0"/>
          </a:p>
          <a:p>
            <a:pPr lvl="1"/>
            <a:r>
              <a:rPr lang="en-US" dirty="0" err="1"/>
              <a:t>delete_attraction.php</a:t>
            </a:r>
            <a:endParaRPr lang="en-US" dirty="0"/>
          </a:p>
          <a:p>
            <a:pPr lvl="1"/>
            <a:r>
              <a:rPr lang="en-US" dirty="0" err="1"/>
              <a:t>find_attraction.php</a:t>
            </a:r>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391486356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HTML</a:t>
            </a:r>
          </a:p>
        </p:txBody>
      </p:sp>
      <p:sp>
        <p:nvSpPr>
          <p:cNvPr id="3" name="Content Placeholder 2"/>
          <p:cNvSpPr>
            <a:spLocks noGrp="1"/>
          </p:cNvSpPr>
          <p:nvPr>
            <p:ph idx="1"/>
          </p:nvPr>
        </p:nvSpPr>
        <p:spPr>
          <a:xfrm>
            <a:off x="850233" y="2149642"/>
            <a:ext cx="11229472" cy="4491789"/>
          </a:xfrm>
        </p:spPr>
        <p:txBody>
          <a:bodyPr>
            <a:normAutofit/>
          </a:bodyPr>
          <a:lstStyle/>
          <a:p>
            <a:pPr marL="457200" lvl="1" indent="0">
              <a:spcBef>
                <a:spcPts val="0"/>
              </a:spcBef>
              <a:buNone/>
            </a:pPr>
            <a:r>
              <a:rPr lang="en-US" sz="2400" dirty="0"/>
              <a:t>&lt;div id="</a:t>
            </a:r>
            <a:r>
              <a:rPr lang="en-US" sz="2400" dirty="0" err="1"/>
              <a:t>dlgAttraction</a:t>
            </a:r>
            <a:r>
              <a:rPr lang="en-US" sz="2400" dirty="0"/>
              <a:t>" class="modal"&gt;</a:t>
            </a:r>
          </a:p>
          <a:p>
            <a:pPr marL="457200" lvl="1" indent="0">
              <a:spcBef>
                <a:spcPts val="0"/>
              </a:spcBef>
              <a:buNone/>
            </a:pPr>
            <a:r>
              <a:rPr lang="en-US" sz="2400" dirty="0"/>
              <a:t>        &lt;div class="modal-content col-md-7 col-md-offset-4"&gt;</a:t>
            </a:r>
          </a:p>
          <a:p>
            <a:pPr marL="457200" lvl="1" indent="0">
              <a:spcBef>
                <a:spcPts val="0"/>
              </a:spcBef>
              <a:buNone/>
            </a:pPr>
            <a:r>
              <a:rPr lang="en-US" sz="2400" dirty="0"/>
              <a:t>		</a:t>
            </a:r>
            <a:r>
              <a:rPr lang="en-US" sz="2400" dirty="0">
                <a:solidFill>
                  <a:srgbClr val="FF0000"/>
                </a:solidFill>
              </a:rPr>
              <a:t>FORM INPUT CONTROLS………</a:t>
            </a:r>
          </a:p>
          <a:p>
            <a:pPr marL="457200" lvl="1" indent="0">
              <a:spcBef>
                <a:spcPts val="0"/>
              </a:spcBef>
              <a:buNone/>
            </a:pPr>
            <a:r>
              <a:rPr lang="en-US" sz="2400" dirty="0"/>
              <a:t>		&lt;button id="</a:t>
            </a:r>
            <a:r>
              <a:rPr lang="en-US" sz="2400" dirty="0" err="1"/>
              <a:t>btnSave</a:t>
            </a:r>
            <a:r>
              <a:rPr lang="en-US" sz="2400" dirty="0"/>
              <a:t>" class="</a:t>
            </a:r>
            <a:r>
              <a:rPr lang="en-US" sz="2400" dirty="0" err="1"/>
              <a:t>btn</a:t>
            </a:r>
            <a:r>
              <a:rPr lang="en-US" sz="2400" dirty="0"/>
              <a:t> </a:t>
            </a:r>
            <a:r>
              <a:rPr lang="en-US" sz="2400" dirty="0" err="1"/>
              <a:t>btn</a:t>
            </a:r>
            <a:r>
              <a:rPr lang="en-US" sz="2400" dirty="0"/>
              <a:t>-success"&gt;Save&lt;/button&gt;</a:t>
            </a:r>
          </a:p>
          <a:p>
            <a:pPr marL="457200" lvl="1" indent="0">
              <a:spcBef>
                <a:spcPts val="0"/>
              </a:spcBef>
              <a:buNone/>
            </a:pPr>
            <a:r>
              <a:rPr lang="en-US" sz="2400" dirty="0"/>
              <a:t>                &lt;button id="</a:t>
            </a:r>
            <a:r>
              <a:rPr lang="en-US" sz="2400" dirty="0" err="1"/>
              <a:t>btnCancel</a:t>
            </a:r>
            <a:r>
              <a:rPr lang="en-US" sz="2400" dirty="0"/>
              <a:t>" class="</a:t>
            </a:r>
            <a:r>
              <a:rPr lang="en-US" sz="2400" dirty="0" err="1"/>
              <a:t>btn</a:t>
            </a:r>
            <a:r>
              <a:rPr lang="en-US" sz="2400" dirty="0"/>
              <a:t> </a:t>
            </a:r>
            <a:r>
              <a:rPr lang="en-US" sz="2400" dirty="0" err="1"/>
              <a:t>btn</a:t>
            </a:r>
            <a:r>
              <a:rPr lang="en-US" sz="2400" dirty="0"/>
              <a:t>-danger"&gt;Cancel&lt;/button&gt;</a:t>
            </a:r>
          </a:p>
          <a:p>
            <a:pPr marL="457200" lvl="1" indent="0">
              <a:spcBef>
                <a:spcPts val="0"/>
              </a:spcBef>
              <a:buNone/>
            </a:pPr>
            <a:r>
              <a:rPr lang="en-US" sz="2400" dirty="0"/>
              <a:t>        &lt;/div&gt;</a:t>
            </a:r>
          </a:p>
          <a:p>
            <a:pPr marL="457200" lvl="1" indent="0">
              <a:spcBef>
                <a:spcPts val="0"/>
              </a:spcBef>
              <a:buNone/>
            </a:pPr>
            <a:r>
              <a:rPr lang="en-US" sz="2400" dirty="0"/>
              <a:t>&lt;/div&gt;</a:t>
            </a:r>
          </a:p>
          <a:p>
            <a:pPr lvl="1"/>
            <a:endParaRPr lang="en-US" dirty="0"/>
          </a:p>
        </p:txBody>
      </p:sp>
    </p:spTree>
    <p:extLst>
      <p:ext uri="{BB962C8B-B14F-4D97-AF65-F5344CB8AC3E}">
        <p14:creationId xmlns:p14="http://schemas.microsoft.com/office/powerpoint/2010/main" val="335580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CSS</a:t>
            </a:r>
          </a:p>
        </p:txBody>
      </p:sp>
      <p:sp>
        <p:nvSpPr>
          <p:cNvPr id="4" name="Content Placeholder 3"/>
          <p:cNvSpPr>
            <a:spLocks noGrp="1"/>
          </p:cNvSpPr>
          <p:nvPr>
            <p:ph sz="half" idx="1"/>
          </p:nvPr>
        </p:nvSpPr>
        <p:spPr>
          <a:xfrm>
            <a:off x="1447331" y="2010878"/>
            <a:ext cx="5723490" cy="3448595"/>
          </a:xfrm>
        </p:spPr>
        <p:txBody>
          <a:bodyPr>
            <a:normAutofit/>
          </a:bodyPr>
          <a:lstStyle/>
          <a:p>
            <a:pPr marL="0" indent="0">
              <a:spcBef>
                <a:spcPts val="0"/>
              </a:spcBef>
              <a:buNone/>
            </a:pPr>
            <a:r>
              <a:rPr lang="en-US" sz="2400" dirty="0"/>
              <a:t> .modal {</a:t>
            </a:r>
          </a:p>
          <a:p>
            <a:pPr marL="0" indent="0">
              <a:spcBef>
                <a:spcPts val="0"/>
              </a:spcBef>
              <a:buNone/>
            </a:pPr>
            <a:r>
              <a:rPr lang="en-US" sz="2400" dirty="0"/>
              <a:t>        display: none; </a:t>
            </a:r>
          </a:p>
          <a:p>
            <a:pPr marL="0" indent="0">
              <a:spcBef>
                <a:spcPts val="0"/>
              </a:spcBef>
              <a:buNone/>
            </a:pPr>
            <a:r>
              <a:rPr lang="en-US" sz="2400" dirty="0"/>
              <a:t>        z-index: 1000; </a:t>
            </a:r>
          </a:p>
          <a:p>
            <a:pPr marL="0" indent="0">
              <a:spcBef>
                <a:spcPts val="0"/>
              </a:spcBef>
              <a:buNone/>
            </a:pPr>
            <a:r>
              <a:rPr lang="en-US" sz="2400" dirty="0"/>
              <a:t>        width: 100%; </a:t>
            </a:r>
          </a:p>
          <a:p>
            <a:pPr marL="0" indent="0">
              <a:spcBef>
                <a:spcPts val="0"/>
              </a:spcBef>
              <a:buNone/>
            </a:pPr>
            <a:r>
              <a:rPr lang="en-US" sz="2400" dirty="0"/>
              <a:t>        height: 100%; </a:t>
            </a:r>
          </a:p>
          <a:p>
            <a:pPr marL="0" indent="0">
              <a:spcBef>
                <a:spcPts val="0"/>
              </a:spcBef>
              <a:buNone/>
            </a:pPr>
            <a:r>
              <a:rPr lang="en-US" sz="2400" dirty="0"/>
              <a:t>        background-color: </a:t>
            </a:r>
            <a:r>
              <a:rPr lang="en-US" sz="2400" dirty="0" err="1"/>
              <a:t>rgba</a:t>
            </a:r>
            <a:r>
              <a:rPr lang="en-US" sz="2400" dirty="0"/>
              <a:t>(0,0,0,0.4);</a:t>
            </a:r>
          </a:p>
          <a:p>
            <a:pPr marL="0" indent="0">
              <a:spcBef>
                <a:spcPts val="0"/>
              </a:spcBef>
              <a:buNone/>
            </a:pPr>
            <a:r>
              <a:rPr lang="en-US" sz="2400" dirty="0"/>
              <a:t>}</a:t>
            </a:r>
          </a:p>
        </p:txBody>
      </p:sp>
      <p:sp>
        <p:nvSpPr>
          <p:cNvPr id="5" name="Content Placeholder 4"/>
          <p:cNvSpPr>
            <a:spLocks noGrp="1"/>
          </p:cNvSpPr>
          <p:nvPr>
            <p:ph sz="half" idx="2"/>
          </p:nvPr>
        </p:nvSpPr>
        <p:spPr>
          <a:xfrm>
            <a:off x="7170821" y="2017343"/>
            <a:ext cx="3888102" cy="3441520"/>
          </a:xfrm>
        </p:spPr>
        <p:txBody>
          <a:bodyPr>
            <a:normAutofit/>
          </a:bodyPr>
          <a:lstStyle/>
          <a:p>
            <a:pPr marL="0" indent="0">
              <a:spcBef>
                <a:spcPts val="0"/>
              </a:spcBef>
              <a:buNone/>
            </a:pPr>
            <a:r>
              <a:rPr lang="en-US" sz="2400" dirty="0"/>
              <a:t> .modal-content {</a:t>
            </a:r>
          </a:p>
          <a:p>
            <a:pPr marL="0" indent="0">
              <a:spcBef>
                <a:spcPts val="0"/>
              </a:spcBef>
              <a:buNone/>
            </a:pPr>
            <a:r>
              <a:rPr lang="en-US" sz="2400" dirty="0"/>
              <a:t>        padding: 20px;</a:t>
            </a:r>
          </a:p>
          <a:p>
            <a:pPr marL="0" indent="0">
              <a:spcBef>
                <a:spcPts val="0"/>
              </a:spcBef>
              <a:buNone/>
            </a:pPr>
            <a:r>
              <a:rPr lang="en-US" sz="2400" dirty="0"/>
              <a:t>        </a:t>
            </a:r>
            <a:r>
              <a:rPr lang="en-US" sz="2400" dirty="0" err="1"/>
              <a:t>background-color:tan</a:t>
            </a:r>
            <a:r>
              <a:rPr lang="en-US" sz="2400" dirty="0"/>
              <a:t>;</a:t>
            </a:r>
          </a:p>
          <a:p>
            <a:pPr marL="0" indent="0">
              <a:spcBef>
                <a:spcPts val="0"/>
              </a:spcBef>
              <a:buNone/>
            </a:pPr>
            <a:r>
              <a:rPr lang="en-US" sz="2400" dirty="0"/>
              <a:t>        margin-top: 10%;</a:t>
            </a:r>
          </a:p>
          <a:p>
            <a:pPr marL="0" indent="0">
              <a:spcBef>
                <a:spcPts val="0"/>
              </a:spcBef>
              <a:buNone/>
            </a:pPr>
            <a:r>
              <a:rPr lang="en-US" sz="2400" dirty="0"/>
              <a:t>  }</a:t>
            </a:r>
          </a:p>
        </p:txBody>
      </p:sp>
    </p:spTree>
    <p:extLst>
      <p:ext uri="{BB962C8B-B14F-4D97-AF65-F5344CB8AC3E}">
        <p14:creationId xmlns:p14="http://schemas.microsoft.com/office/powerpoint/2010/main" val="145812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1000"/>
                                        <p:tgtEl>
                                          <p:spTgt spid="4">
                                            <p:txEl>
                                              <p:pRg st="4" end="4"/>
                                            </p:txEl>
                                          </p:spTgt>
                                        </p:tgtEl>
                                      </p:cBhvr>
                                    </p:animEffect>
                                    <p:anim calcmode="lin" valueType="num">
                                      <p:cBhvr>
                                        <p:cTn id="3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1000"/>
                                        <p:tgtEl>
                                          <p:spTgt spid="4">
                                            <p:txEl>
                                              <p:pRg st="5" end="5"/>
                                            </p:txEl>
                                          </p:spTgt>
                                        </p:tgtEl>
                                      </p:cBhvr>
                                    </p:animEffect>
                                    <p:anim calcmode="lin" valueType="num">
                                      <p:cBhvr>
                                        <p:cTn id="3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fade">
                                      <p:cBhvr>
                                        <p:cTn id="44" dur="500"/>
                                        <p:tgtEl>
                                          <p:spTgt spid="5">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fade">
                                      <p:cBhvr>
                                        <p:cTn id="52" dur="1000"/>
                                        <p:tgtEl>
                                          <p:spTgt spid="5">
                                            <p:txEl>
                                              <p:pRg st="1" end="1"/>
                                            </p:txEl>
                                          </p:spTgt>
                                        </p:tgtEl>
                                      </p:cBhvr>
                                    </p:animEffect>
                                    <p:anim calcmode="lin" valueType="num">
                                      <p:cBhvr>
                                        <p:cTn id="5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Effect transition="in" filter="fade">
                                      <p:cBhvr>
                                        <p:cTn id="59" dur="1000"/>
                                        <p:tgtEl>
                                          <p:spTgt spid="5">
                                            <p:txEl>
                                              <p:pRg st="2" end="2"/>
                                            </p:txEl>
                                          </p:spTgt>
                                        </p:tgtEl>
                                      </p:cBhvr>
                                    </p:animEffect>
                                    <p:anim calcmode="lin" valueType="num">
                                      <p:cBhvr>
                                        <p:cTn id="6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5">
                                            <p:txEl>
                                              <p:pRg st="3" end="3"/>
                                            </p:txEl>
                                          </p:spTgt>
                                        </p:tgtEl>
                                        <p:attrNameLst>
                                          <p:attrName>style.visibility</p:attrName>
                                        </p:attrNameLst>
                                      </p:cBhvr>
                                      <p:to>
                                        <p:strVal val="visible"/>
                                      </p:to>
                                    </p:set>
                                    <p:animEffect transition="in" filter="fade">
                                      <p:cBhvr>
                                        <p:cTn id="66" dur="1000"/>
                                        <p:tgtEl>
                                          <p:spTgt spid="5">
                                            <p:txEl>
                                              <p:pRg st="3" end="3"/>
                                            </p:txEl>
                                          </p:spTgt>
                                        </p:tgtEl>
                                      </p:cBhvr>
                                    </p:animEffect>
                                    <p:anim calcmode="lin" valueType="num">
                                      <p:cBhvr>
                                        <p:cTn id="6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68"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a:t>
            </a:r>
            <a:r>
              <a:rPr lang="en-US" dirty="0" err="1"/>
              <a:t>Javascript</a:t>
            </a:r>
            <a:endParaRPr lang="en-US" dirty="0"/>
          </a:p>
        </p:txBody>
      </p:sp>
      <p:sp>
        <p:nvSpPr>
          <p:cNvPr id="4" name="Content Placeholder 3"/>
          <p:cNvSpPr>
            <a:spLocks noGrp="1"/>
          </p:cNvSpPr>
          <p:nvPr>
            <p:ph sz="half" idx="1"/>
          </p:nvPr>
        </p:nvSpPr>
        <p:spPr>
          <a:xfrm>
            <a:off x="834189" y="2010878"/>
            <a:ext cx="5775158" cy="4069080"/>
          </a:xfrm>
        </p:spPr>
        <p:txBody>
          <a:bodyPr>
            <a:normAutofit fontScale="85000" lnSpcReduction="10000"/>
          </a:bodyPr>
          <a:lstStyle/>
          <a:p>
            <a:pPr marL="0" indent="0">
              <a:spcBef>
                <a:spcPts val="0"/>
              </a:spcBef>
              <a:buNone/>
            </a:pPr>
            <a:r>
              <a:rPr lang="en-US" sz="2400" dirty="0"/>
              <a:t> </a:t>
            </a:r>
            <a:r>
              <a:rPr lang="en-US" sz="2400" dirty="0" err="1"/>
              <a:t>mymap.on</a:t>
            </a:r>
            <a:r>
              <a:rPr lang="en-US" sz="2400" dirty="0"/>
              <a:t>('click', function(e){</a:t>
            </a:r>
          </a:p>
          <a:p>
            <a:pPr marL="0" indent="0">
              <a:spcBef>
                <a:spcPts val="0"/>
              </a:spcBef>
              <a:buNone/>
            </a:pPr>
            <a:r>
              <a:rPr lang="en-US" sz="2400" dirty="0"/>
              <a:t>         $("#</a:t>
            </a:r>
            <a:r>
              <a:rPr lang="en-US" sz="2400" dirty="0" err="1"/>
              <a:t>dlgAttraction</a:t>
            </a:r>
            <a:r>
              <a:rPr lang="en-US" sz="2400" dirty="0"/>
              <a:t>").show();</a:t>
            </a:r>
          </a:p>
          <a:p>
            <a:pPr marL="0" indent="0">
              <a:spcBef>
                <a:spcPts val="0"/>
              </a:spcBef>
              <a:buNone/>
            </a:pPr>
            <a:r>
              <a:rPr lang="en-US" sz="2400" dirty="0"/>
              <a:t>         $("#latitude").</a:t>
            </a:r>
            <a:r>
              <a:rPr lang="en-US" sz="2400" dirty="0" err="1"/>
              <a:t>val</a:t>
            </a:r>
            <a:r>
              <a:rPr lang="en-US" sz="2400" dirty="0"/>
              <a:t>(</a:t>
            </a:r>
            <a:r>
              <a:rPr lang="en-US" sz="2400" dirty="0" err="1"/>
              <a:t>e.latlng.lat.toFixed</a:t>
            </a:r>
            <a:r>
              <a:rPr lang="en-US" sz="2400" dirty="0"/>
              <a:t>(5));</a:t>
            </a:r>
          </a:p>
          <a:p>
            <a:pPr marL="0" indent="0">
              <a:spcBef>
                <a:spcPts val="0"/>
              </a:spcBef>
              <a:buNone/>
            </a:pPr>
            <a:r>
              <a:rPr lang="en-US" sz="2400" dirty="0"/>
              <a:t>         $("#longitude").</a:t>
            </a:r>
            <a:r>
              <a:rPr lang="en-US" sz="2400" dirty="0" err="1"/>
              <a:t>val</a:t>
            </a:r>
            <a:r>
              <a:rPr lang="en-US" sz="2400" dirty="0"/>
              <a:t>(</a:t>
            </a:r>
            <a:r>
              <a:rPr lang="en-US" sz="2400" dirty="0" err="1"/>
              <a:t>e.latlng.lng.toFixed</a:t>
            </a:r>
            <a:r>
              <a:rPr lang="en-US" sz="2400" dirty="0"/>
              <a:t>(5));</a:t>
            </a:r>
          </a:p>
          <a:p>
            <a:pPr marL="0" indent="0">
              <a:spcBef>
                <a:spcPts val="0"/>
              </a:spcBef>
              <a:buNone/>
            </a:pPr>
            <a:r>
              <a:rPr lang="en-US" sz="2400" dirty="0"/>
              <a:t>         $("#</a:t>
            </a:r>
            <a:r>
              <a:rPr lang="en-US" sz="2400" dirty="0" err="1"/>
              <a:t>idDisplay</a:t>
            </a:r>
            <a:r>
              <a:rPr lang="en-US" sz="2400" dirty="0"/>
              <a:t>").html("New");</a:t>
            </a:r>
          </a:p>
          <a:p>
            <a:pPr marL="0" indent="0">
              <a:spcBef>
                <a:spcPts val="0"/>
              </a:spcBef>
              <a:buNone/>
            </a:pPr>
            <a:r>
              <a:rPr lang="en-US" sz="2400" dirty="0"/>
              <a:t>});</a:t>
            </a:r>
          </a:p>
          <a:p>
            <a:pPr marL="0" indent="0">
              <a:spcBef>
                <a:spcPts val="0"/>
              </a:spcBef>
              <a:buNone/>
            </a:pPr>
            <a:r>
              <a:rPr lang="en-US" sz="2400" dirty="0"/>
              <a:t> </a:t>
            </a:r>
          </a:p>
          <a:p>
            <a:pPr marL="0" indent="0">
              <a:spcBef>
                <a:spcPts val="0"/>
              </a:spcBef>
              <a:buNone/>
            </a:pPr>
            <a:r>
              <a:rPr lang="en-US" sz="2400" dirty="0"/>
              <a:t> $("#</a:t>
            </a:r>
            <a:r>
              <a:rPr lang="en-US" sz="2400" dirty="0" err="1"/>
              <a:t>btnCancel</a:t>
            </a:r>
            <a:r>
              <a:rPr lang="en-US" sz="2400" dirty="0"/>
              <a:t>").click(function(){</a:t>
            </a:r>
          </a:p>
          <a:p>
            <a:pPr marL="0" indent="0">
              <a:spcBef>
                <a:spcPts val="0"/>
              </a:spcBef>
              <a:buNone/>
            </a:pPr>
            <a:r>
              <a:rPr lang="en-US" sz="2400" dirty="0"/>
              <a:t>         $("#</a:t>
            </a:r>
            <a:r>
              <a:rPr lang="en-US" sz="2400" dirty="0" err="1"/>
              <a:t>dlgAttraction</a:t>
            </a:r>
            <a:r>
              <a:rPr lang="en-US" sz="2400" dirty="0"/>
              <a:t>").hide();</a:t>
            </a:r>
          </a:p>
          <a:p>
            <a:pPr marL="0" indent="0">
              <a:spcBef>
                <a:spcPts val="0"/>
              </a:spcBef>
              <a:buNone/>
            </a:pPr>
            <a:r>
              <a:rPr lang="en-US" sz="2400" dirty="0"/>
              <a:t> });</a:t>
            </a:r>
          </a:p>
        </p:txBody>
      </p:sp>
      <p:sp>
        <p:nvSpPr>
          <p:cNvPr id="5" name="Content Placeholder 4"/>
          <p:cNvSpPr>
            <a:spLocks noGrp="1"/>
          </p:cNvSpPr>
          <p:nvPr>
            <p:ph sz="half" idx="2"/>
          </p:nvPr>
        </p:nvSpPr>
        <p:spPr>
          <a:xfrm>
            <a:off x="6464968" y="2017342"/>
            <a:ext cx="5534527" cy="4209299"/>
          </a:xfrm>
        </p:spPr>
        <p:txBody>
          <a:bodyPr>
            <a:normAutofit fontScale="85000" lnSpcReduction="10000"/>
          </a:bodyPr>
          <a:lstStyle/>
          <a:p>
            <a:pPr marL="0" indent="0">
              <a:spcBef>
                <a:spcPts val="0"/>
              </a:spcBef>
              <a:buNone/>
            </a:pPr>
            <a:r>
              <a:rPr lang="en-US" sz="2400" dirty="0"/>
              <a:t> $("#</a:t>
            </a:r>
            <a:r>
              <a:rPr lang="en-US" sz="2400" dirty="0" err="1"/>
              <a:t>btnSave</a:t>
            </a:r>
            <a:r>
              <a:rPr lang="en-US" sz="2400" dirty="0"/>
              <a:t>").click(function(){</a:t>
            </a:r>
          </a:p>
          <a:p>
            <a:pPr marL="0" indent="0">
              <a:spcBef>
                <a:spcPts val="0"/>
              </a:spcBef>
              <a:buNone/>
            </a:pPr>
            <a:r>
              <a:rPr lang="en-US" sz="2400" dirty="0"/>
              <a:t>           $.ajax({url:'add_attraction.php',</a:t>
            </a:r>
          </a:p>
          <a:p>
            <a:pPr marL="0" indent="0">
              <a:spcBef>
                <a:spcPts val="0"/>
              </a:spcBef>
              <a:buNone/>
            </a:pPr>
            <a:r>
              <a:rPr lang="en-US" sz="2400" dirty="0"/>
              <a:t>                   </a:t>
            </a:r>
            <a:r>
              <a:rPr lang="en-US" sz="2400" dirty="0" err="1"/>
              <a:t>type:'POST</a:t>
            </a:r>
            <a:r>
              <a:rPr lang="en-US" sz="2400" dirty="0"/>
              <a:t>',</a:t>
            </a:r>
          </a:p>
          <a:p>
            <a:pPr marL="0" indent="0">
              <a:spcBef>
                <a:spcPts val="0"/>
              </a:spcBef>
              <a:buNone/>
            </a:pPr>
            <a:r>
              <a:rPr lang="en-US" sz="2400" dirty="0"/>
              <a:t>                   data:{name:$("#name").</a:t>
            </a:r>
            <a:r>
              <a:rPr lang="en-US" sz="2400" dirty="0" err="1"/>
              <a:t>val</a:t>
            </a:r>
            <a:r>
              <a:rPr lang="en-US" sz="2400" dirty="0"/>
              <a:t>(),</a:t>
            </a:r>
          </a:p>
          <a:p>
            <a:pPr marL="0" indent="0">
              <a:spcBef>
                <a:spcPts val="0"/>
              </a:spcBef>
              <a:buNone/>
            </a:pPr>
            <a:r>
              <a:rPr lang="en-US" sz="2400" dirty="0"/>
              <a:t>                         image:$("#image").</a:t>
            </a:r>
            <a:r>
              <a:rPr lang="en-US" sz="2400" dirty="0" err="1"/>
              <a:t>val</a:t>
            </a:r>
            <a:r>
              <a:rPr lang="en-US" sz="2400" dirty="0"/>
              <a:t>(),</a:t>
            </a:r>
          </a:p>
          <a:p>
            <a:pPr marL="0" indent="0">
              <a:spcBef>
                <a:spcPts val="0"/>
              </a:spcBef>
              <a:buNone/>
            </a:pPr>
            <a:r>
              <a:rPr lang="en-US" sz="2400" dirty="0"/>
              <a:t>                         web:$("#website").</a:t>
            </a:r>
            <a:r>
              <a:rPr lang="en-US" sz="2400" dirty="0" err="1"/>
              <a:t>val</a:t>
            </a:r>
            <a:r>
              <a:rPr lang="en-US" sz="2400" dirty="0"/>
              <a:t>(),</a:t>
            </a:r>
          </a:p>
          <a:p>
            <a:pPr marL="0" indent="0">
              <a:spcBef>
                <a:spcPts val="0"/>
              </a:spcBef>
              <a:buNone/>
            </a:pPr>
            <a:r>
              <a:rPr lang="en-US" sz="2400" dirty="0"/>
              <a:t>                         category:$("#category").</a:t>
            </a:r>
            <a:r>
              <a:rPr lang="en-US" sz="2400" dirty="0" err="1"/>
              <a:t>val</a:t>
            </a:r>
            <a:r>
              <a:rPr lang="en-US" sz="2400" dirty="0"/>
              <a:t>(),</a:t>
            </a:r>
          </a:p>
          <a:p>
            <a:pPr marL="0" indent="0">
              <a:spcBef>
                <a:spcPts val="0"/>
              </a:spcBef>
              <a:buNone/>
            </a:pPr>
            <a:r>
              <a:rPr lang="en-US" sz="2400" dirty="0"/>
              <a:t>                         latitude:$("#latitude").</a:t>
            </a:r>
            <a:r>
              <a:rPr lang="en-US" sz="2400" dirty="0" err="1"/>
              <a:t>val</a:t>
            </a:r>
            <a:r>
              <a:rPr lang="en-US" sz="2400" dirty="0"/>
              <a:t>(),</a:t>
            </a:r>
          </a:p>
          <a:p>
            <a:pPr marL="0" indent="0">
              <a:spcBef>
                <a:spcPts val="0"/>
              </a:spcBef>
              <a:buNone/>
            </a:pPr>
            <a:r>
              <a:rPr lang="en-US" sz="2400" dirty="0"/>
              <a:t>                         longitude:$("#longitude").</a:t>
            </a:r>
            <a:r>
              <a:rPr lang="en-US" sz="2400" dirty="0" err="1"/>
              <a:t>val</a:t>
            </a:r>
            <a:r>
              <a:rPr lang="en-US" sz="2400" dirty="0"/>
              <a:t>() },</a:t>
            </a:r>
          </a:p>
          <a:p>
            <a:pPr marL="0" indent="0">
              <a:spcBef>
                <a:spcPts val="0"/>
              </a:spcBef>
              <a:buNone/>
            </a:pPr>
            <a:r>
              <a:rPr lang="en-US" sz="2400" dirty="0"/>
              <a:t>                   </a:t>
            </a:r>
            <a:r>
              <a:rPr lang="en-US" sz="2400" dirty="0" err="1"/>
              <a:t>success:function</a:t>
            </a:r>
            <a:r>
              <a:rPr lang="en-US" sz="2400" dirty="0"/>
              <a:t>(response){</a:t>
            </a:r>
          </a:p>
          <a:p>
            <a:pPr marL="0" indent="0">
              <a:spcBef>
                <a:spcPts val="0"/>
              </a:spcBef>
              <a:buNone/>
            </a:pPr>
            <a:r>
              <a:rPr lang="en-US" sz="2400" dirty="0"/>
              <a:t>                       alert(response);</a:t>
            </a:r>
          </a:p>
          <a:p>
            <a:pPr marL="0" indent="0">
              <a:spcBef>
                <a:spcPts val="0"/>
              </a:spcBef>
              <a:buNone/>
            </a:pPr>
            <a:r>
              <a:rPr lang="en-US" sz="2400" dirty="0"/>
              <a:t>                   }}); });</a:t>
            </a:r>
          </a:p>
        </p:txBody>
      </p:sp>
    </p:spTree>
    <p:extLst>
      <p:ext uri="{BB962C8B-B14F-4D97-AF65-F5344CB8AC3E}">
        <p14:creationId xmlns:p14="http://schemas.microsoft.com/office/powerpoint/2010/main" val="16603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1000"/>
                                        <p:tgtEl>
                                          <p:spTgt spid="4">
                                            <p:txEl>
                                              <p:pRg st="2" end="2"/>
                                            </p:txEl>
                                          </p:spTgt>
                                        </p:tgtEl>
                                      </p:cBhvr>
                                    </p:animEffect>
                                    <p:anim calcmode="lin" valueType="num">
                                      <p:cBhvr>
                                        <p:cTn id="2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1000"/>
                                        <p:tgtEl>
                                          <p:spTgt spid="4">
                                            <p:txEl>
                                              <p:pRg st="4" end="4"/>
                                            </p:txEl>
                                          </p:spTgt>
                                        </p:tgtEl>
                                      </p:cBhvr>
                                    </p:animEffect>
                                    <p:anim calcmode="lin" valueType="num">
                                      <p:cBhvr>
                                        <p:cTn id="3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Effect transition="in" filter="fade">
                                      <p:cBhvr>
                                        <p:cTn id="41" dur="500"/>
                                        <p:tgtEl>
                                          <p:spTgt spid="4">
                                            <p:txEl>
                                              <p:pRg st="7" end="7"/>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500"/>
                                        <p:tgtEl>
                                          <p:spTgt spid="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fade">
                                      <p:cBhvr>
                                        <p:cTn id="61" dur="1000"/>
                                        <p:tgtEl>
                                          <p:spTgt spid="5">
                                            <p:txEl>
                                              <p:pRg st="1" end="1"/>
                                            </p:txEl>
                                          </p:spTgt>
                                        </p:tgtEl>
                                      </p:cBhvr>
                                    </p:animEffect>
                                    <p:anim calcmode="lin" valueType="num">
                                      <p:cBhvr>
                                        <p:cTn id="6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5">
                                            <p:txEl>
                                              <p:pRg st="2" end="2"/>
                                            </p:txEl>
                                          </p:spTgt>
                                        </p:tgtEl>
                                        <p:attrNameLst>
                                          <p:attrName>style.visibility</p:attrName>
                                        </p:attrNameLst>
                                      </p:cBhvr>
                                      <p:to>
                                        <p:strVal val="visible"/>
                                      </p:to>
                                    </p:set>
                                    <p:animEffect transition="in" filter="fade">
                                      <p:cBhvr>
                                        <p:cTn id="68" dur="1000"/>
                                        <p:tgtEl>
                                          <p:spTgt spid="5">
                                            <p:txEl>
                                              <p:pRg st="2" end="2"/>
                                            </p:txEl>
                                          </p:spTgt>
                                        </p:tgtEl>
                                      </p:cBhvr>
                                    </p:animEffect>
                                    <p:anim calcmode="lin" valueType="num">
                                      <p:cBhvr>
                                        <p:cTn id="6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5">
                                            <p:txEl>
                                              <p:pRg st="3" end="3"/>
                                            </p:txEl>
                                          </p:spTgt>
                                        </p:tgtEl>
                                        <p:attrNameLst>
                                          <p:attrName>style.visibility</p:attrName>
                                        </p:attrNameLst>
                                      </p:cBhvr>
                                      <p:to>
                                        <p:strVal val="visible"/>
                                      </p:to>
                                    </p:set>
                                    <p:animEffect transition="in" filter="fade">
                                      <p:cBhvr>
                                        <p:cTn id="75" dur="1000"/>
                                        <p:tgtEl>
                                          <p:spTgt spid="5">
                                            <p:txEl>
                                              <p:pRg st="3" end="3"/>
                                            </p:txEl>
                                          </p:spTgt>
                                        </p:tgtEl>
                                      </p:cBhvr>
                                    </p:animEffect>
                                    <p:anim calcmode="lin" valueType="num">
                                      <p:cBhvr>
                                        <p:cTn id="7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77" dur="1000" fill="hold"/>
                                        <p:tgtEl>
                                          <p:spTgt spid="5">
                                            <p:txEl>
                                              <p:pRg st="3" end="3"/>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5">
                                            <p:txEl>
                                              <p:pRg st="4" end="4"/>
                                            </p:txEl>
                                          </p:spTgt>
                                        </p:tgtEl>
                                        <p:attrNameLst>
                                          <p:attrName>style.visibility</p:attrName>
                                        </p:attrNameLst>
                                      </p:cBhvr>
                                      <p:to>
                                        <p:strVal val="visible"/>
                                      </p:to>
                                    </p:set>
                                    <p:animEffect transition="in" filter="fade">
                                      <p:cBhvr>
                                        <p:cTn id="80" dur="1000"/>
                                        <p:tgtEl>
                                          <p:spTgt spid="5">
                                            <p:txEl>
                                              <p:pRg st="4" end="4"/>
                                            </p:txEl>
                                          </p:spTgt>
                                        </p:tgtEl>
                                      </p:cBhvr>
                                    </p:animEffect>
                                    <p:anim calcmode="lin" valueType="num">
                                      <p:cBhvr>
                                        <p:cTn id="8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82" dur="1000" fill="hold"/>
                                        <p:tgtEl>
                                          <p:spTgt spid="5">
                                            <p:txEl>
                                              <p:pRg st="4" end="4"/>
                                            </p:txEl>
                                          </p:spTgt>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5">
                                            <p:txEl>
                                              <p:pRg st="5" end="5"/>
                                            </p:txEl>
                                          </p:spTgt>
                                        </p:tgtEl>
                                        <p:attrNameLst>
                                          <p:attrName>style.visibility</p:attrName>
                                        </p:attrNameLst>
                                      </p:cBhvr>
                                      <p:to>
                                        <p:strVal val="visible"/>
                                      </p:to>
                                    </p:set>
                                    <p:animEffect transition="in" filter="fade">
                                      <p:cBhvr>
                                        <p:cTn id="85" dur="1000"/>
                                        <p:tgtEl>
                                          <p:spTgt spid="5">
                                            <p:txEl>
                                              <p:pRg st="5" end="5"/>
                                            </p:txEl>
                                          </p:spTgt>
                                        </p:tgtEl>
                                      </p:cBhvr>
                                    </p:animEffect>
                                    <p:anim calcmode="lin" valueType="num">
                                      <p:cBhvr>
                                        <p:cTn id="8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87" dur="1000" fill="hold"/>
                                        <p:tgtEl>
                                          <p:spTgt spid="5">
                                            <p:txEl>
                                              <p:pRg st="5" end="5"/>
                                            </p:txEl>
                                          </p:spTgt>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5">
                                            <p:txEl>
                                              <p:pRg st="6" end="6"/>
                                            </p:txEl>
                                          </p:spTgt>
                                        </p:tgtEl>
                                        <p:attrNameLst>
                                          <p:attrName>style.visibility</p:attrName>
                                        </p:attrNameLst>
                                      </p:cBhvr>
                                      <p:to>
                                        <p:strVal val="visible"/>
                                      </p:to>
                                    </p:set>
                                    <p:animEffect transition="in" filter="fade">
                                      <p:cBhvr>
                                        <p:cTn id="90" dur="1000"/>
                                        <p:tgtEl>
                                          <p:spTgt spid="5">
                                            <p:txEl>
                                              <p:pRg st="6" end="6"/>
                                            </p:txEl>
                                          </p:spTgt>
                                        </p:tgtEl>
                                      </p:cBhvr>
                                    </p:animEffect>
                                    <p:anim calcmode="lin" valueType="num">
                                      <p:cBhvr>
                                        <p:cTn id="9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2" dur="1000" fill="hold"/>
                                        <p:tgtEl>
                                          <p:spTgt spid="5">
                                            <p:txEl>
                                              <p:pRg st="6" end="6"/>
                                            </p:txEl>
                                          </p:spTgt>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5">
                                            <p:txEl>
                                              <p:pRg st="7" end="7"/>
                                            </p:txEl>
                                          </p:spTgt>
                                        </p:tgtEl>
                                        <p:attrNameLst>
                                          <p:attrName>style.visibility</p:attrName>
                                        </p:attrNameLst>
                                      </p:cBhvr>
                                      <p:to>
                                        <p:strVal val="visible"/>
                                      </p:to>
                                    </p:set>
                                    <p:animEffect transition="in" filter="fade">
                                      <p:cBhvr>
                                        <p:cTn id="95" dur="1000"/>
                                        <p:tgtEl>
                                          <p:spTgt spid="5">
                                            <p:txEl>
                                              <p:pRg st="7" end="7"/>
                                            </p:txEl>
                                          </p:spTgt>
                                        </p:tgtEl>
                                      </p:cBhvr>
                                    </p:animEffect>
                                    <p:anim calcmode="lin" valueType="num">
                                      <p:cBhvr>
                                        <p:cTn id="96"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7" dur="1000" fill="hold"/>
                                        <p:tgtEl>
                                          <p:spTgt spid="5">
                                            <p:txEl>
                                              <p:pRg st="7" end="7"/>
                                            </p:txEl>
                                          </p:spTgt>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5">
                                            <p:txEl>
                                              <p:pRg st="8" end="8"/>
                                            </p:txEl>
                                          </p:spTgt>
                                        </p:tgtEl>
                                        <p:attrNameLst>
                                          <p:attrName>style.visibility</p:attrName>
                                        </p:attrNameLst>
                                      </p:cBhvr>
                                      <p:to>
                                        <p:strVal val="visible"/>
                                      </p:to>
                                    </p:set>
                                    <p:animEffect transition="in" filter="fade">
                                      <p:cBhvr>
                                        <p:cTn id="100" dur="1000"/>
                                        <p:tgtEl>
                                          <p:spTgt spid="5">
                                            <p:txEl>
                                              <p:pRg st="8" end="8"/>
                                            </p:txEl>
                                          </p:spTgt>
                                        </p:tgtEl>
                                      </p:cBhvr>
                                    </p:animEffect>
                                    <p:anim calcmode="lin" valueType="num">
                                      <p:cBhvr>
                                        <p:cTn id="101"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02"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1000"/>
                                        <p:tgtEl>
                                          <p:spTgt spid="5">
                                            <p:txEl>
                                              <p:pRg st="9" end="9"/>
                                            </p:txEl>
                                          </p:spTgt>
                                        </p:tgtEl>
                                      </p:cBhvr>
                                    </p:animEffect>
                                    <p:anim calcmode="lin" valueType="num">
                                      <p:cBhvr>
                                        <p:cTn id="10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5">
                                            <p:txEl>
                                              <p:pRg st="10" end="10"/>
                                            </p:txEl>
                                          </p:spTgt>
                                        </p:tgtEl>
                                        <p:attrNameLst>
                                          <p:attrName>style.visibility</p:attrName>
                                        </p:attrNameLst>
                                      </p:cBhvr>
                                      <p:to>
                                        <p:strVal val="visible"/>
                                      </p:to>
                                    </p:set>
                                    <p:animEffect transition="in" filter="fade">
                                      <p:cBhvr>
                                        <p:cTn id="112" dur="1000"/>
                                        <p:tgtEl>
                                          <p:spTgt spid="5">
                                            <p:txEl>
                                              <p:pRg st="10" end="10"/>
                                            </p:txEl>
                                          </p:spTgt>
                                        </p:tgtEl>
                                      </p:cBhvr>
                                    </p:animEffect>
                                    <p:anim calcmode="lin" valueType="num">
                                      <p:cBhvr>
                                        <p:cTn id="11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14"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
                                            <p:txEl>
                                              <p:pRg st="11" end="11"/>
                                            </p:txEl>
                                          </p:spTgt>
                                        </p:tgtEl>
                                        <p:attrNameLst>
                                          <p:attrName>style.visibility</p:attrName>
                                        </p:attrNameLst>
                                      </p:cBhvr>
                                      <p:to>
                                        <p:strVal val="visible"/>
                                      </p:to>
                                    </p:set>
                                    <p:animEffect transition="in" filter="fade">
                                      <p:cBhvr>
                                        <p:cTn id="117" dur="1000"/>
                                        <p:tgtEl>
                                          <p:spTgt spid="5">
                                            <p:txEl>
                                              <p:pRg st="11" end="11"/>
                                            </p:txEl>
                                          </p:spTgt>
                                        </p:tgtEl>
                                      </p:cBhvr>
                                    </p:animEffect>
                                    <p:anim calcmode="lin" valueType="num">
                                      <p:cBhvr>
                                        <p:cTn id="118"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19"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PHP</a:t>
            </a:r>
          </a:p>
        </p:txBody>
      </p:sp>
      <p:sp>
        <p:nvSpPr>
          <p:cNvPr id="4" name="Content Placeholder 3"/>
          <p:cNvSpPr>
            <a:spLocks noGrp="1"/>
          </p:cNvSpPr>
          <p:nvPr>
            <p:ph sz="half" idx="1"/>
          </p:nvPr>
        </p:nvSpPr>
        <p:spPr>
          <a:xfrm>
            <a:off x="834188" y="2010878"/>
            <a:ext cx="10908633" cy="4069080"/>
          </a:xfrm>
        </p:spPr>
        <p:txBody>
          <a:bodyPr>
            <a:normAutofit fontScale="70000" lnSpcReduction="20000"/>
          </a:bodyPr>
          <a:lstStyle/>
          <a:p>
            <a:pPr marL="0" indent="0">
              <a:spcBef>
                <a:spcPts val="0"/>
              </a:spcBef>
              <a:buNone/>
            </a:pPr>
            <a:r>
              <a:rPr lang="en-US" sz="2400" dirty="0"/>
              <a:t>if (</a:t>
            </a:r>
            <a:r>
              <a:rPr lang="en-US" sz="2400" dirty="0" err="1"/>
              <a:t>isset</a:t>
            </a:r>
            <a:r>
              <a:rPr lang="en-US" sz="2400" dirty="0"/>
              <a:t>($_POST['name'])) {</a:t>
            </a:r>
          </a:p>
          <a:p>
            <a:pPr marL="0" indent="0">
              <a:spcBef>
                <a:spcPts val="0"/>
              </a:spcBef>
              <a:buNone/>
            </a:pPr>
            <a:r>
              <a:rPr lang="en-US" sz="2400" dirty="0"/>
              <a:t>        $name=$_POST['name'];</a:t>
            </a:r>
          </a:p>
          <a:p>
            <a:pPr marL="0" indent="0">
              <a:spcBef>
                <a:spcPts val="0"/>
              </a:spcBef>
              <a:buNone/>
            </a:pPr>
            <a:r>
              <a:rPr lang="en-US" sz="2400" dirty="0"/>
              <a:t>} else {</a:t>
            </a:r>
          </a:p>
          <a:p>
            <a:pPr marL="0" indent="0">
              <a:spcBef>
                <a:spcPts val="0"/>
              </a:spcBef>
              <a:buNone/>
            </a:pPr>
            <a:r>
              <a:rPr lang="en-US" sz="2400" dirty="0"/>
              <a:t>        $name="NA";</a:t>
            </a:r>
          </a:p>
          <a:p>
            <a:pPr marL="0" indent="0">
              <a:spcBef>
                <a:spcPts val="0"/>
              </a:spcBef>
              <a:buNone/>
            </a:pPr>
            <a:r>
              <a:rPr lang="en-US" sz="2400" dirty="0"/>
              <a:t>}</a:t>
            </a:r>
          </a:p>
          <a:p>
            <a:pPr marL="0" indent="0">
              <a:spcBef>
                <a:spcPts val="0"/>
              </a:spcBef>
              <a:buNone/>
            </a:pPr>
            <a:r>
              <a:rPr lang="en-US" sz="2400" dirty="0">
                <a:solidFill>
                  <a:srgbClr val="FF0000"/>
                </a:solidFill>
              </a:rPr>
              <a:t>………………..</a:t>
            </a:r>
          </a:p>
          <a:p>
            <a:pPr marL="0" indent="0">
              <a:spcBef>
                <a:spcPts val="0"/>
              </a:spcBef>
              <a:buNone/>
            </a:pPr>
            <a:r>
              <a:rPr lang="en-US" sz="2400" dirty="0"/>
              <a:t>$</a:t>
            </a:r>
            <a:r>
              <a:rPr lang="en-US" sz="2400" dirty="0" err="1"/>
              <a:t>db</a:t>
            </a:r>
            <a:r>
              <a:rPr lang="en-US" sz="2400" dirty="0"/>
              <a:t> = new PDO('</a:t>
            </a:r>
            <a:r>
              <a:rPr lang="en-US" sz="2400" dirty="0" err="1"/>
              <a:t>pgsql:host</a:t>
            </a:r>
            <a:r>
              <a:rPr lang="en-US" sz="2400" dirty="0"/>
              <a:t>=</a:t>
            </a:r>
            <a:r>
              <a:rPr lang="en-US" sz="2400" dirty="0" err="1"/>
              <a:t>localhost;port</a:t>
            </a:r>
            <a:r>
              <a:rPr lang="en-US" sz="2400" dirty="0"/>
              <a:t>=5432;dbname=webmap101;', 'joe', '12345');</a:t>
            </a:r>
          </a:p>
          <a:p>
            <a:pPr marL="0" indent="0">
              <a:spcBef>
                <a:spcPts val="0"/>
              </a:spcBef>
              <a:buNone/>
            </a:pPr>
            <a:r>
              <a:rPr lang="en-US" sz="2400" dirty="0"/>
              <a:t>$</a:t>
            </a:r>
            <a:r>
              <a:rPr lang="en-US" sz="2400" dirty="0" err="1"/>
              <a:t>sql</a:t>
            </a:r>
            <a:r>
              <a:rPr lang="en-US" sz="2400" dirty="0"/>
              <a:t> = $</a:t>
            </a:r>
            <a:r>
              <a:rPr lang="en-US" sz="2400" dirty="0" err="1"/>
              <a:t>db</a:t>
            </a:r>
            <a:r>
              <a:rPr lang="en-US" sz="2400" dirty="0"/>
              <a:t>-&gt;prepare("INSERT INTO </a:t>
            </a:r>
            <a:r>
              <a:rPr lang="en-US" sz="2400" dirty="0" err="1"/>
              <a:t>cdmx_attractions</a:t>
            </a:r>
            <a:r>
              <a:rPr lang="en-US" sz="2400" dirty="0"/>
              <a:t> (name, image, web, category, </a:t>
            </a:r>
            <a:r>
              <a:rPr lang="en-US" sz="2400" dirty="0" err="1"/>
              <a:t>geom</a:t>
            </a:r>
            <a:r>
              <a:rPr lang="en-US" sz="2400" dirty="0"/>
              <a:t>)  VALUES (:nm, :</a:t>
            </a:r>
            <a:r>
              <a:rPr lang="en-US" sz="2400" dirty="0" err="1"/>
              <a:t>im</a:t>
            </a:r>
            <a:r>
              <a:rPr lang="en-US" sz="2400" dirty="0"/>
              <a:t>, :</a:t>
            </a:r>
            <a:r>
              <a:rPr lang="en-US" sz="2400" dirty="0" err="1"/>
              <a:t>wb</a:t>
            </a:r>
            <a:r>
              <a:rPr lang="en-US" sz="2400" dirty="0"/>
              <a:t>, :</a:t>
            </a:r>
            <a:r>
              <a:rPr lang="en-US" sz="2400" dirty="0" err="1"/>
              <a:t>ct</a:t>
            </a:r>
            <a:r>
              <a:rPr lang="en-US" sz="2400" dirty="0"/>
              <a:t>, 	</a:t>
            </a:r>
            <a:r>
              <a:rPr lang="en-US" sz="2400" dirty="0" err="1">
                <a:solidFill>
                  <a:srgbClr val="00B050"/>
                </a:solidFill>
              </a:rPr>
              <a:t>ST_SetSRID</a:t>
            </a:r>
            <a:r>
              <a:rPr lang="en-US" sz="2400" dirty="0">
                <a:solidFill>
                  <a:srgbClr val="00B050"/>
                </a:solidFill>
              </a:rPr>
              <a:t>(</a:t>
            </a:r>
            <a:r>
              <a:rPr lang="en-US" sz="2400" dirty="0" err="1">
                <a:solidFill>
                  <a:srgbClr val="FF0000"/>
                </a:solidFill>
              </a:rPr>
              <a:t>ST_MakePoint</a:t>
            </a:r>
            <a:r>
              <a:rPr lang="en-US" sz="2400" dirty="0">
                <a:solidFill>
                  <a:srgbClr val="FF0000"/>
                </a:solidFill>
              </a:rPr>
              <a:t>(:</a:t>
            </a:r>
            <a:r>
              <a:rPr lang="en-US" sz="2400" dirty="0" err="1">
                <a:solidFill>
                  <a:srgbClr val="FF0000"/>
                </a:solidFill>
              </a:rPr>
              <a:t>lng</a:t>
            </a:r>
            <a:r>
              <a:rPr lang="en-US" sz="2400" dirty="0">
                <a:solidFill>
                  <a:srgbClr val="FF0000"/>
                </a:solidFill>
              </a:rPr>
              <a:t>, :</a:t>
            </a:r>
            <a:r>
              <a:rPr lang="en-US" sz="2400" dirty="0" err="1">
                <a:solidFill>
                  <a:srgbClr val="FF0000"/>
                </a:solidFill>
              </a:rPr>
              <a:t>lat</a:t>
            </a:r>
            <a:r>
              <a:rPr lang="en-US" sz="2400" dirty="0">
                <a:solidFill>
                  <a:srgbClr val="FF0000"/>
                </a:solidFill>
              </a:rPr>
              <a:t>),</a:t>
            </a:r>
            <a:r>
              <a:rPr lang="en-US" sz="2400" dirty="0">
                <a:solidFill>
                  <a:srgbClr val="00B050"/>
                </a:solidFill>
              </a:rPr>
              <a:t> 4326)</a:t>
            </a:r>
            <a:r>
              <a:rPr lang="en-US" sz="2400" dirty="0"/>
              <a:t>)");</a:t>
            </a:r>
          </a:p>
          <a:p>
            <a:pPr marL="0" indent="0">
              <a:spcBef>
                <a:spcPts val="0"/>
              </a:spcBef>
              <a:buNone/>
            </a:pPr>
            <a:r>
              <a:rPr lang="en-US" sz="2400" dirty="0"/>
              <a:t> $</a:t>
            </a:r>
            <a:r>
              <a:rPr lang="en-US" sz="2400" dirty="0" err="1"/>
              <a:t>params</a:t>
            </a:r>
            <a:r>
              <a:rPr lang="en-US" sz="2400" dirty="0"/>
              <a:t> = ["nm"=&gt;$name, "</a:t>
            </a:r>
            <a:r>
              <a:rPr lang="en-US" sz="2400" dirty="0" err="1"/>
              <a:t>im</a:t>
            </a:r>
            <a:r>
              <a:rPr lang="en-US" sz="2400" dirty="0"/>
              <a:t>"=&gt;$image, "</a:t>
            </a:r>
            <a:r>
              <a:rPr lang="en-US" sz="2400" dirty="0" err="1"/>
              <a:t>wb</a:t>
            </a:r>
            <a:r>
              <a:rPr lang="en-US" sz="2400" dirty="0"/>
              <a:t>"=&gt;$web, "</a:t>
            </a:r>
            <a:r>
              <a:rPr lang="en-US" sz="2400" dirty="0" err="1"/>
              <a:t>ct</a:t>
            </a:r>
            <a:r>
              <a:rPr lang="en-US" sz="2400" dirty="0"/>
              <a:t>"=&gt;$category, "</a:t>
            </a:r>
            <a:r>
              <a:rPr lang="en-US" sz="2400" dirty="0" err="1"/>
              <a:t>lng</a:t>
            </a:r>
            <a:r>
              <a:rPr lang="en-US" sz="2400" dirty="0"/>
              <a:t>"=&gt;$longitude, "</a:t>
            </a:r>
            <a:r>
              <a:rPr lang="en-US" sz="2400" dirty="0" err="1"/>
              <a:t>lat</a:t>
            </a:r>
            <a:r>
              <a:rPr lang="en-US" sz="2400" dirty="0"/>
              <a:t>"=&gt;$latitude];</a:t>
            </a:r>
          </a:p>
          <a:p>
            <a:pPr marL="0" indent="0">
              <a:spcBef>
                <a:spcPts val="0"/>
              </a:spcBef>
              <a:buNone/>
            </a:pPr>
            <a:r>
              <a:rPr lang="en-US" sz="2400" dirty="0"/>
              <a:t> if ($</a:t>
            </a:r>
            <a:r>
              <a:rPr lang="en-US" sz="2400" dirty="0" err="1"/>
              <a:t>sql</a:t>
            </a:r>
            <a:r>
              <a:rPr lang="en-US" sz="2400" dirty="0"/>
              <a:t>-&gt;execute($</a:t>
            </a:r>
            <a:r>
              <a:rPr lang="en-US" sz="2400" dirty="0" err="1"/>
              <a:t>params</a:t>
            </a:r>
            <a:r>
              <a:rPr lang="en-US" sz="2400" dirty="0"/>
              <a:t>)) {</a:t>
            </a:r>
          </a:p>
          <a:p>
            <a:pPr marL="0" indent="0">
              <a:spcBef>
                <a:spcPts val="0"/>
              </a:spcBef>
              <a:buNone/>
            </a:pPr>
            <a:r>
              <a:rPr lang="en-US" sz="2400" dirty="0"/>
              <a:t>        echo "{$name} </a:t>
            </a:r>
            <a:r>
              <a:rPr lang="en-US" sz="2400" dirty="0" err="1"/>
              <a:t>succesfully</a:t>
            </a:r>
            <a:r>
              <a:rPr lang="en-US" sz="2400" dirty="0"/>
              <a:t> added";</a:t>
            </a:r>
          </a:p>
          <a:p>
            <a:pPr marL="0" indent="0">
              <a:spcBef>
                <a:spcPts val="0"/>
              </a:spcBef>
              <a:buNone/>
            </a:pPr>
            <a:r>
              <a:rPr lang="en-US" sz="2400" dirty="0"/>
              <a:t> } else {</a:t>
            </a:r>
          </a:p>
          <a:p>
            <a:pPr marL="0" indent="0">
              <a:spcBef>
                <a:spcPts val="0"/>
              </a:spcBef>
              <a:buNone/>
            </a:pPr>
            <a:r>
              <a:rPr lang="en-US" sz="2400" dirty="0"/>
              <a:t>        echo </a:t>
            </a:r>
            <a:r>
              <a:rPr lang="en-US" sz="2400" dirty="0" err="1"/>
              <a:t>var_dump</a:t>
            </a:r>
            <a:r>
              <a:rPr lang="en-US" sz="2400" dirty="0"/>
              <a:t>($</a:t>
            </a:r>
            <a:r>
              <a:rPr lang="en-US" sz="2400" dirty="0" err="1"/>
              <a:t>sql</a:t>
            </a:r>
            <a:r>
              <a:rPr lang="en-US" sz="2400" dirty="0"/>
              <a:t>-&gt;</a:t>
            </a:r>
            <a:r>
              <a:rPr lang="en-US" sz="2400" dirty="0" err="1"/>
              <a:t>errorInfo</a:t>
            </a:r>
            <a:r>
              <a:rPr lang="en-US" sz="2400" dirty="0"/>
              <a:t>());</a:t>
            </a:r>
          </a:p>
          <a:p>
            <a:pPr marL="0" indent="0">
              <a:spcBef>
                <a:spcPts val="0"/>
              </a:spcBef>
              <a:buNone/>
            </a:pPr>
            <a:r>
              <a:rPr lang="en-US" sz="2400" dirty="0"/>
              <a:t> };</a:t>
            </a:r>
          </a:p>
        </p:txBody>
      </p:sp>
    </p:spTree>
    <p:extLst>
      <p:ext uri="{BB962C8B-B14F-4D97-AF65-F5344CB8AC3E}">
        <p14:creationId xmlns:p14="http://schemas.microsoft.com/office/powerpoint/2010/main" val="245569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1000"/>
                                        <p:tgtEl>
                                          <p:spTgt spid="4">
                                            <p:txEl>
                                              <p:pRg st="1" end="1"/>
                                            </p:txEl>
                                          </p:spTgt>
                                        </p:tgtEl>
                                      </p:cBhvr>
                                    </p:animEffect>
                                    <p:anim calcmode="lin" valueType="num">
                                      <p:cBhvr>
                                        <p:cTn id="1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3" end="13"/>
                                            </p:txEl>
                                          </p:spTgt>
                                        </p:tgtEl>
                                        <p:attrNameLst>
                                          <p:attrName>style.visibility</p:attrName>
                                        </p:attrNameLst>
                                      </p:cBhvr>
                                      <p:to>
                                        <p:strVal val="visible"/>
                                      </p:to>
                                    </p:set>
                                    <p:animEffect transition="in" filter="fade">
                                      <p:cBhvr>
                                        <p:cTn id="58" dur="500"/>
                                        <p:tgtEl>
                                          <p:spTgt spid="4">
                                            <p:txEl>
                                              <p:pRg st="13" end="1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animEffect transition="in" filter="fade">
                                      <p:cBhvr>
                                        <p:cTn id="63" dur="1000"/>
                                        <p:tgtEl>
                                          <p:spTgt spid="4">
                                            <p:txEl>
                                              <p:pRg st="10" end="10"/>
                                            </p:txEl>
                                          </p:spTgt>
                                        </p:tgtEl>
                                      </p:cBhvr>
                                    </p:animEffect>
                                    <p:anim calcmode="lin" valueType="num">
                                      <p:cBhvr>
                                        <p:cTn id="6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xEl>
                                              <p:pRg st="12" end="12"/>
                                            </p:txEl>
                                          </p:spTgt>
                                        </p:tgtEl>
                                        <p:attrNameLst>
                                          <p:attrName>style.visibility</p:attrName>
                                        </p:attrNameLst>
                                      </p:cBhvr>
                                      <p:to>
                                        <p:strVal val="visible"/>
                                      </p:to>
                                    </p:set>
                                    <p:animEffect transition="in" filter="fade">
                                      <p:cBhvr>
                                        <p:cTn id="70" dur="1000"/>
                                        <p:tgtEl>
                                          <p:spTgt spid="4">
                                            <p:txEl>
                                              <p:pRg st="12" end="12"/>
                                            </p:txEl>
                                          </p:spTgt>
                                        </p:tgtEl>
                                      </p:cBhvr>
                                    </p:animEffect>
                                    <p:anim calcmode="lin" valueType="num">
                                      <p:cBhvr>
                                        <p:cTn id="71"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72"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a:t>
            </a:r>
          </a:p>
        </p:txBody>
      </p:sp>
      <p:sp>
        <p:nvSpPr>
          <p:cNvPr id="3" name="Content Placeholder 2"/>
          <p:cNvSpPr>
            <a:spLocks noGrp="1"/>
          </p:cNvSpPr>
          <p:nvPr>
            <p:ph idx="1"/>
          </p:nvPr>
        </p:nvSpPr>
        <p:spPr/>
        <p:txBody>
          <a:bodyPr>
            <a:normAutofit/>
          </a:bodyPr>
          <a:lstStyle/>
          <a:p>
            <a:r>
              <a:rPr lang="en-US" dirty="0"/>
              <a:t>Modify the Mexico City attraction application we started at the end of the client side section to </a:t>
            </a:r>
          </a:p>
          <a:p>
            <a:pPr lvl="1"/>
            <a:r>
              <a:rPr lang="en-US" dirty="0"/>
              <a:t>Store the attractions data in a </a:t>
            </a:r>
            <a:r>
              <a:rPr lang="en-US" dirty="0" err="1"/>
              <a:t>PostGIS</a:t>
            </a:r>
            <a:r>
              <a:rPr lang="en-US" dirty="0"/>
              <a:t> table</a:t>
            </a:r>
          </a:p>
          <a:p>
            <a:pPr lvl="1"/>
            <a:r>
              <a:rPr lang="en-US" dirty="0"/>
              <a:t>Add the ability for end users to </a:t>
            </a:r>
          </a:p>
          <a:p>
            <a:pPr lvl="2"/>
            <a:r>
              <a:rPr lang="en-US" dirty="0"/>
              <a:t>Add attractions</a:t>
            </a:r>
          </a:p>
          <a:p>
            <a:pPr lvl="2"/>
            <a:r>
              <a:rPr lang="en-US" dirty="0"/>
              <a:t>Modify attractions</a:t>
            </a:r>
          </a:p>
          <a:p>
            <a:pPr lvl="2"/>
            <a:r>
              <a:rPr lang="en-US" dirty="0"/>
              <a:t>Delete attractions</a:t>
            </a:r>
          </a:p>
          <a:p>
            <a:pPr lvl="1"/>
            <a:r>
              <a:rPr lang="en-US" dirty="0"/>
              <a:t>Filter attractions by category</a:t>
            </a:r>
          </a:p>
        </p:txBody>
      </p:sp>
    </p:spTree>
    <p:extLst>
      <p:ext uri="{BB962C8B-B14F-4D97-AF65-F5344CB8AC3E}">
        <p14:creationId xmlns:p14="http://schemas.microsoft.com/office/powerpoint/2010/main" val="99690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filter attractions</a:t>
            </a:r>
          </a:p>
        </p:txBody>
      </p:sp>
      <p:sp>
        <p:nvSpPr>
          <p:cNvPr id="3" name="Content Placeholder 2"/>
          <p:cNvSpPr>
            <a:spLocks noGrp="1"/>
          </p:cNvSpPr>
          <p:nvPr>
            <p:ph idx="1"/>
          </p:nvPr>
        </p:nvSpPr>
        <p:spPr>
          <a:xfrm>
            <a:off x="1451579" y="2015732"/>
            <a:ext cx="9603275" cy="4117054"/>
          </a:xfrm>
        </p:spPr>
        <p:txBody>
          <a:bodyPr>
            <a:normAutofit/>
          </a:bodyPr>
          <a:lstStyle/>
          <a:p>
            <a:r>
              <a:rPr lang="en-US" dirty="0"/>
              <a:t>HTML </a:t>
            </a:r>
          </a:p>
          <a:p>
            <a:pPr lvl="1"/>
            <a:r>
              <a:rPr lang="en-US" dirty="0"/>
              <a:t>Add filter drop down</a:t>
            </a:r>
          </a:p>
          <a:p>
            <a:r>
              <a:rPr lang="en-US" dirty="0"/>
              <a:t>CSS </a:t>
            </a:r>
          </a:p>
          <a:p>
            <a:r>
              <a:rPr lang="en-US" dirty="0"/>
              <a:t>JavaScript</a:t>
            </a:r>
          </a:p>
          <a:p>
            <a:pPr lvl="1"/>
            <a:r>
              <a:rPr lang="en-US" dirty="0"/>
              <a:t>Handle filter change event</a:t>
            </a:r>
          </a:p>
          <a:p>
            <a:pPr lvl="1"/>
            <a:r>
              <a:rPr lang="en-US" dirty="0"/>
              <a:t>Modify </a:t>
            </a:r>
            <a:r>
              <a:rPr lang="en-US" dirty="0" err="1"/>
              <a:t>refreshAttractions</a:t>
            </a:r>
            <a:r>
              <a:rPr lang="en-US" dirty="0"/>
              <a:t> function to handle filter.</a:t>
            </a:r>
          </a:p>
          <a:p>
            <a:pPr lvl="1"/>
            <a:endParaRPr lang="en-US" dirty="0"/>
          </a:p>
          <a:p>
            <a:pPr lvl="1"/>
            <a:endParaRPr lang="en-US" dirty="0"/>
          </a:p>
        </p:txBody>
      </p:sp>
    </p:spTree>
    <p:extLst>
      <p:ext uri="{BB962C8B-B14F-4D97-AF65-F5344CB8AC3E}">
        <p14:creationId xmlns:p14="http://schemas.microsoft.com/office/powerpoint/2010/main" val="223516351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filter attractions</a:t>
            </a:r>
          </a:p>
        </p:txBody>
      </p:sp>
      <p:sp>
        <p:nvSpPr>
          <p:cNvPr id="3" name="Content Placeholder 2"/>
          <p:cNvSpPr>
            <a:spLocks noGrp="1"/>
          </p:cNvSpPr>
          <p:nvPr>
            <p:ph idx="1"/>
          </p:nvPr>
        </p:nvSpPr>
        <p:spPr/>
        <p:txBody>
          <a:bodyPr>
            <a:normAutofit/>
          </a:bodyPr>
          <a:lstStyle/>
          <a:p>
            <a:r>
              <a:rPr lang="en-US" dirty="0"/>
              <a:t>PHP</a:t>
            </a:r>
          </a:p>
          <a:p>
            <a:pPr lvl="1"/>
            <a:r>
              <a:rPr lang="en-US" dirty="0"/>
              <a:t>Modify </a:t>
            </a:r>
            <a:r>
              <a:rPr lang="en-US" dirty="0" err="1"/>
              <a:t>load_attractions</a:t>
            </a:r>
            <a:r>
              <a:rPr lang="en-US" dirty="0"/>
              <a:t> to handle a filter text.</a:t>
            </a:r>
          </a:p>
          <a:p>
            <a:pPr lvl="1"/>
            <a:endParaRPr lang="en-US" dirty="0"/>
          </a:p>
          <a:p>
            <a:endParaRPr lang="en-US" dirty="0"/>
          </a:p>
          <a:p>
            <a:pPr lvl="1"/>
            <a:endParaRPr lang="en-US" dirty="0"/>
          </a:p>
        </p:txBody>
      </p:sp>
    </p:spTree>
    <p:extLst>
      <p:ext uri="{BB962C8B-B14F-4D97-AF65-F5344CB8AC3E}">
        <p14:creationId xmlns:p14="http://schemas.microsoft.com/office/powerpoint/2010/main" val="263286152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a:t>
            </a:r>
          </a:p>
        </p:txBody>
      </p:sp>
      <p:sp>
        <p:nvSpPr>
          <p:cNvPr id="3" name="Content Placeholder 2"/>
          <p:cNvSpPr>
            <a:spLocks noGrp="1"/>
          </p:cNvSpPr>
          <p:nvPr>
            <p:ph idx="1"/>
          </p:nvPr>
        </p:nvSpPr>
        <p:spPr/>
        <p:txBody>
          <a:bodyPr>
            <a:normAutofit lnSpcReduction="10000"/>
          </a:bodyPr>
          <a:lstStyle/>
          <a:p>
            <a:r>
              <a:rPr lang="en-US" dirty="0"/>
              <a:t>Modify the Mexico City attraction application we started at the end of the client side section to </a:t>
            </a:r>
          </a:p>
          <a:p>
            <a:pPr lvl="1"/>
            <a:r>
              <a:rPr lang="en-US" dirty="0"/>
              <a:t>Store the attractions data in a </a:t>
            </a:r>
            <a:r>
              <a:rPr lang="en-US" dirty="0" err="1"/>
              <a:t>PostGIS</a:t>
            </a:r>
            <a:r>
              <a:rPr lang="en-US" dirty="0"/>
              <a:t> table</a:t>
            </a:r>
          </a:p>
          <a:p>
            <a:pPr lvl="1"/>
            <a:r>
              <a:rPr lang="en-US" dirty="0"/>
              <a:t>Add the ability for end users to </a:t>
            </a:r>
          </a:p>
          <a:p>
            <a:pPr lvl="2"/>
            <a:r>
              <a:rPr lang="en-US" dirty="0"/>
              <a:t>Add attractions</a:t>
            </a:r>
          </a:p>
          <a:p>
            <a:pPr lvl="2"/>
            <a:r>
              <a:rPr lang="en-US" dirty="0"/>
              <a:t>Modify attractions</a:t>
            </a:r>
          </a:p>
          <a:p>
            <a:pPr lvl="2"/>
            <a:r>
              <a:rPr lang="en-US" dirty="0"/>
              <a:t>Delete attractions</a:t>
            </a:r>
          </a:p>
          <a:p>
            <a:pPr lvl="1"/>
            <a:r>
              <a:rPr lang="en-US" dirty="0"/>
              <a:t>Filter attractions by category</a:t>
            </a:r>
          </a:p>
          <a:p>
            <a:pPr lvl="1"/>
            <a:r>
              <a:rPr lang="en-US" dirty="0">
                <a:solidFill>
                  <a:srgbClr val="FF0000"/>
                </a:solidFill>
              </a:rPr>
              <a:t>Find the attractions closest to a point clicked on the map.</a:t>
            </a:r>
          </a:p>
        </p:txBody>
      </p:sp>
    </p:spTree>
    <p:extLst>
      <p:ext uri="{BB962C8B-B14F-4D97-AF65-F5344CB8AC3E}">
        <p14:creationId xmlns:p14="http://schemas.microsoft.com/office/powerpoint/2010/main" val="84448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a:t>
            </a:r>
          </a:p>
        </p:txBody>
      </p:sp>
      <p:sp>
        <p:nvSpPr>
          <p:cNvPr id="3" name="Content Placeholder 2"/>
          <p:cNvSpPr>
            <a:spLocks noGrp="1"/>
          </p:cNvSpPr>
          <p:nvPr>
            <p:ph idx="1"/>
          </p:nvPr>
        </p:nvSpPr>
        <p:spPr>
          <a:xfrm>
            <a:off x="1451579" y="2015732"/>
            <a:ext cx="9603275" cy="4117054"/>
          </a:xfrm>
        </p:spPr>
        <p:txBody>
          <a:bodyPr>
            <a:normAutofit/>
          </a:bodyPr>
          <a:lstStyle/>
          <a:p>
            <a:r>
              <a:rPr lang="en-US" dirty="0"/>
              <a:t>HTML </a:t>
            </a:r>
          </a:p>
          <a:p>
            <a:pPr lvl="1"/>
            <a:r>
              <a:rPr lang="en-US" dirty="0"/>
              <a:t>“Closest 5” button on add </a:t>
            </a:r>
            <a:r>
              <a:rPr lang="en-US" dirty="0" err="1"/>
              <a:t>atractions</a:t>
            </a:r>
            <a:r>
              <a:rPr lang="en-US" dirty="0"/>
              <a:t> form</a:t>
            </a:r>
          </a:p>
          <a:p>
            <a:pPr lvl="1"/>
            <a:r>
              <a:rPr lang="en-US" dirty="0"/>
              <a:t>New modal-content dialog to display the results as a table.</a:t>
            </a:r>
          </a:p>
          <a:p>
            <a:r>
              <a:rPr lang="en-US" dirty="0"/>
              <a:t>CSS </a:t>
            </a:r>
          </a:p>
          <a:p>
            <a:r>
              <a:rPr lang="en-US" dirty="0"/>
              <a:t>JavaScript</a:t>
            </a:r>
          </a:p>
          <a:p>
            <a:pPr lvl="1"/>
            <a:r>
              <a:rPr lang="en-US" dirty="0"/>
              <a:t>Event handler to respond to button click.</a:t>
            </a:r>
          </a:p>
          <a:p>
            <a:pPr lvl="2"/>
            <a:r>
              <a:rPr lang="en-US" dirty="0"/>
              <a:t>Ajax call to server</a:t>
            </a:r>
          </a:p>
          <a:p>
            <a:pPr lvl="2"/>
            <a:r>
              <a:rPr lang="en-US" dirty="0"/>
              <a:t>Insert results into table</a:t>
            </a:r>
          </a:p>
        </p:txBody>
      </p:sp>
    </p:spTree>
    <p:extLst>
      <p:ext uri="{BB962C8B-B14F-4D97-AF65-F5344CB8AC3E}">
        <p14:creationId xmlns:p14="http://schemas.microsoft.com/office/powerpoint/2010/main" val="3433220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Tables</a:t>
            </a:r>
          </a:p>
        </p:txBody>
      </p:sp>
      <p:sp>
        <p:nvSpPr>
          <p:cNvPr id="8" name="Content Placeholder 7"/>
          <p:cNvSpPr>
            <a:spLocks noGrp="1"/>
          </p:cNvSpPr>
          <p:nvPr>
            <p:ph sz="half" idx="1"/>
          </p:nvPr>
        </p:nvSpPr>
        <p:spPr/>
        <p:txBody>
          <a:bodyPr/>
          <a:lstStyle/>
          <a:p>
            <a:pPr marL="0" indent="0">
              <a:buNone/>
            </a:pPr>
            <a:r>
              <a:rPr lang="en-US" dirty="0"/>
              <a:t>&lt;table&gt;</a:t>
            </a:r>
          </a:p>
          <a:p>
            <a:pPr marL="457200" lvl="1" indent="0">
              <a:buNone/>
            </a:pPr>
            <a:r>
              <a:rPr lang="en-US" dirty="0"/>
              <a:t>&lt;</a:t>
            </a:r>
            <a:r>
              <a:rPr lang="en-US" dirty="0" err="1"/>
              <a:t>tr</a:t>
            </a:r>
            <a:r>
              <a:rPr lang="en-US" dirty="0"/>
              <a:t>&gt;</a:t>
            </a:r>
          </a:p>
          <a:p>
            <a:pPr marL="914400" lvl="2" indent="0">
              <a:buNone/>
            </a:pPr>
            <a:r>
              <a:rPr lang="en-US" dirty="0"/>
              <a:t>&lt;td&gt;A&lt;/td&gt;&lt;td&gt;B&lt;/td&gt;&lt;td&gt;C&lt;/td&gt;</a:t>
            </a:r>
          </a:p>
          <a:p>
            <a:pPr marL="457200" lvl="1" indent="0">
              <a:buNone/>
            </a:pPr>
            <a:r>
              <a:rPr lang="en-US" dirty="0"/>
              <a:t>&lt;/</a:t>
            </a:r>
            <a:r>
              <a:rPr lang="en-US" dirty="0" err="1"/>
              <a:t>tr</a:t>
            </a:r>
            <a:r>
              <a:rPr lang="en-US" dirty="0"/>
              <a:t>&gt;</a:t>
            </a:r>
          </a:p>
          <a:p>
            <a:pPr marL="457200" lvl="1" indent="0">
              <a:buNone/>
            </a:pPr>
            <a:r>
              <a:rPr lang="en-US" dirty="0"/>
              <a:t>&lt;</a:t>
            </a:r>
            <a:r>
              <a:rPr lang="en-US" dirty="0" err="1"/>
              <a:t>tr</a:t>
            </a:r>
            <a:r>
              <a:rPr lang="en-US" dirty="0"/>
              <a:t>&gt;</a:t>
            </a:r>
          </a:p>
          <a:p>
            <a:pPr marL="914400" lvl="2" indent="0">
              <a:buNone/>
            </a:pPr>
            <a:r>
              <a:rPr lang="en-US" dirty="0"/>
              <a:t>&lt;td&gt;1&lt;/td&gt;&lt;td&gt;2&lt;/td&gt;&lt;td&gt;3&lt;/td&gt;</a:t>
            </a:r>
          </a:p>
          <a:p>
            <a:pPr marL="457200" lvl="1" indent="0">
              <a:buNone/>
            </a:pPr>
            <a:r>
              <a:rPr lang="en-US" dirty="0"/>
              <a:t>&lt;/</a:t>
            </a:r>
            <a:r>
              <a:rPr lang="en-US" dirty="0" err="1"/>
              <a:t>tr</a:t>
            </a:r>
            <a:r>
              <a:rPr lang="en-US" dirty="0"/>
              <a:t>&gt;</a:t>
            </a:r>
          </a:p>
          <a:p>
            <a:pPr marL="0" indent="0">
              <a:buNone/>
            </a:pPr>
            <a:r>
              <a:rPr lang="en-US" dirty="0"/>
              <a:t>&lt;/table&gt;</a:t>
            </a:r>
          </a:p>
          <a:p>
            <a:pPr lvl="2"/>
            <a:endParaRPr lang="en-US"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839479294"/>
              </p:ext>
            </p:extLst>
          </p:nvPr>
        </p:nvGraphicFramePr>
        <p:xfrm>
          <a:off x="6413500" y="2017713"/>
          <a:ext cx="4645026" cy="741680"/>
        </p:xfrm>
        <a:graphic>
          <a:graphicData uri="http://schemas.openxmlformats.org/drawingml/2006/table">
            <a:tbl>
              <a:tblPr firstRow="1" bandRow="1">
                <a:tableStyleId>{073A0DAA-6AF3-43AB-8588-CEC1D06C72B9}</a:tableStyleId>
              </a:tblPr>
              <a:tblGrid>
                <a:gridCol w="1548342">
                  <a:extLst>
                    <a:ext uri="{9D8B030D-6E8A-4147-A177-3AD203B41FA5}">
                      <a16:colId xmlns:a16="http://schemas.microsoft.com/office/drawing/2014/main" val="764521473"/>
                    </a:ext>
                  </a:extLst>
                </a:gridCol>
                <a:gridCol w="1548342">
                  <a:extLst>
                    <a:ext uri="{9D8B030D-6E8A-4147-A177-3AD203B41FA5}">
                      <a16:colId xmlns:a16="http://schemas.microsoft.com/office/drawing/2014/main" val="3191427513"/>
                    </a:ext>
                  </a:extLst>
                </a:gridCol>
                <a:gridCol w="1548342">
                  <a:extLst>
                    <a:ext uri="{9D8B030D-6E8A-4147-A177-3AD203B41FA5}">
                      <a16:colId xmlns:a16="http://schemas.microsoft.com/office/drawing/2014/main" val="1517046392"/>
                    </a:ext>
                  </a:extLst>
                </a:gridCol>
              </a:tblGrid>
              <a:tr h="370840">
                <a:tc>
                  <a:txBody>
                    <a:bodyPr/>
                    <a:lstStyle/>
                    <a:p>
                      <a:pPr algn="ctr"/>
                      <a:r>
                        <a:rPr lang="en-US" dirty="0">
                          <a:solidFill>
                            <a:schemeClr val="tx1">
                              <a:lumMod val="50000"/>
                              <a:lumOff val="50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lumMod val="50000"/>
                              <a:lumOff val="50000"/>
                            </a:schemeClr>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lumMod val="50000"/>
                              <a:lumOff val="50000"/>
                            </a:schemeClr>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156356"/>
                  </a:ext>
                </a:extLst>
              </a:tr>
              <a:tr h="370840">
                <a:tc>
                  <a:txBody>
                    <a:bodyPr/>
                    <a:lstStyle/>
                    <a:p>
                      <a:pPr algn="ctr"/>
                      <a:r>
                        <a:rPr lang="en-US" dirty="0">
                          <a:solidFill>
                            <a:schemeClr val="tx1">
                              <a:lumMod val="50000"/>
                              <a:lumOff val="50000"/>
                            </a:schemeClr>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lumMod val="50000"/>
                              <a:lumOff val="50000"/>
                            </a:schemeClr>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lumMod val="50000"/>
                              <a:lumOff val="50000"/>
                            </a:schemeClr>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4131045"/>
                  </a:ext>
                </a:extLst>
              </a:tr>
            </a:tbl>
          </a:graphicData>
        </a:graphic>
      </p:graphicFrame>
    </p:spTree>
    <p:extLst>
      <p:ext uri="{BB962C8B-B14F-4D97-AF65-F5344CB8AC3E}">
        <p14:creationId xmlns:p14="http://schemas.microsoft.com/office/powerpoint/2010/main" val="348720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7" end="7"/>
                                            </p:txEl>
                                          </p:spTgt>
                                        </p:tgtEl>
                                        <p:attrNameLst>
                                          <p:attrName>style.visibility</p:attrName>
                                        </p:attrNameLst>
                                      </p:cBhvr>
                                      <p:to>
                                        <p:strVal val="visible"/>
                                      </p:to>
                                    </p:set>
                                    <p:animEffect transition="in" filter="fade">
                                      <p:cBhvr>
                                        <p:cTn id="10" dur="500"/>
                                        <p:tgtEl>
                                          <p:spTgt spid="8">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500"/>
                                        <p:tgtEl>
                                          <p:spTgt spid="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a:t>
            </a:r>
          </a:p>
        </p:txBody>
      </p:sp>
      <p:sp>
        <p:nvSpPr>
          <p:cNvPr id="3" name="Content Placeholder 2"/>
          <p:cNvSpPr>
            <a:spLocks noGrp="1"/>
          </p:cNvSpPr>
          <p:nvPr>
            <p:ph idx="1"/>
          </p:nvPr>
        </p:nvSpPr>
        <p:spPr/>
        <p:txBody>
          <a:bodyPr>
            <a:normAutofit/>
          </a:bodyPr>
          <a:lstStyle/>
          <a:p>
            <a:r>
              <a:rPr lang="en-US" dirty="0"/>
              <a:t>PHP</a:t>
            </a:r>
          </a:p>
          <a:p>
            <a:pPr lvl="1"/>
            <a:r>
              <a:rPr lang="en-US" dirty="0" err="1"/>
              <a:t>closest_attractions.php</a:t>
            </a:r>
            <a:endParaRPr lang="en-US" dirty="0"/>
          </a:p>
          <a:p>
            <a:pPr lvl="1"/>
            <a:r>
              <a:rPr lang="en-US" dirty="0"/>
              <a:t>Receive latitude and longitude</a:t>
            </a:r>
          </a:p>
          <a:p>
            <a:pPr lvl="1"/>
            <a:r>
              <a:rPr lang="en-US" dirty="0"/>
              <a:t>Query the closest </a:t>
            </a:r>
            <a:r>
              <a:rPr lang="en-US"/>
              <a:t>5 attractions</a:t>
            </a:r>
          </a:p>
          <a:p>
            <a:pPr lvl="1"/>
            <a:endParaRPr lang="en-US" dirty="0"/>
          </a:p>
          <a:p>
            <a:endParaRPr lang="en-US" dirty="0"/>
          </a:p>
          <a:p>
            <a:pPr lvl="1"/>
            <a:endParaRPr lang="en-US" dirty="0"/>
          </a:p>
        </p:txBody>
      </p:sp>
    </p:spTree>
    <p:extLst>
      <p:ext uri="{BB962C8B-B14F-4D97-AF65-F5344CB8AC3E}">
        <p14:creationId xmlns:p14="http://schemas.microsoft.com/office/powerpoint/2010/main" val="249019980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HTML</a:t>
            </a:r>
          </a:p>
        </p:txBody>
      </p:sp>
      <p:sp>
        <p:nvSpPr>
          <p:cNvPr id="3" name="Content Placeholder 2"/>
          <p:cNvSpPr>
            <a:spLocks noGrp="1"/>
          </p:cNvSpPr>
          <p:nvPr>
            <p:ph idx="1"/>
          </p:nvPr>
        </p:nvSpPr>
        <p:spPr>
          <a:xfrm>
            <a:off x="850233" y="1853754"/>
            <a:ext cx="11229472" cy="4670741"/>
          </a:xfrm>
        </p:spPr>
        <p:txBody>
          <a:bodyPr>
            <a:normAutofit fontScale="85000" lnSpcReduction="20000"/>
          </a:bodyPr>
          <a:lstStyle/>
          <a:p>
            <a:pPr marL="457200" lvl="1" indent="0">
              <a:spcBef>
                <a:spcPts val="0"/>
              </a:spcBef>
              <a:buNone/>
            </a:pPr>
            <a:r>
              <a:rPr lang="en-US" sz="2400" dirty="0"/>
              <a:t> &lt;div id="</a:t>
            </a:r>
            <a:r>
              <a:rPr lang="en-US" sz="2400" dirty="0" err="1"/>
              <a:t>dlgAttraction</a:t>
            </a:r>
            <a:r>
              <a:rPr lang="en-US" sz="2400" dirty="0"/>
              <a:t>" class="modal"&gt;</a:t>
            </a:r>
          </a:p>
          <a:p>
            <a:pPr marL="457200" lvl="1" indent="0">
              <a:spcBef>
                <a:spcPts val="0"/>
              </a:spcBef>
              <a:buNone/>
            </a:pPr>
            <a:r>
              <a:rPr lang="en-US" sz="2400" dirty="0"/>
              <a:t>         &lt;div </a:t>
            </a:r>
            <a:r>
              <a:rPr lang="en-US" sz="2400" dirty="0">
                <a:solidFill>
                  <a:srgbClr val="FF0000"/>
                </a:solidFill>
              </a:rPr>
              <a:t>id="form" </a:t>
            </a:r>
            <a:r>
              <a:rPr lang="en-US" sz="2400" dirty="0"/>
              <a:t>class="modal-content col-md-7 col-md-offset-4"&gt;</a:t>
            </a:r>
          </a:p>
          <a:p>
            <a:pPr marL="457200" lvl="1" indent="0">
              <a:spcBef>
                <a:spcPts val="0"/>
              </a:spcBef>
              <a:buNone/>
            </a:pPr>
            <a:r>
              <a:rPr lang="en-US" sz="2400" dirty="0"/>
              <a:t>		…………………</a:t>
            </a:r>
          </a:p>
          <a:p>
            <a:pPr marL="457200" lvl="1" indent="0">
              <a:spcBef>
                <a:spcPts val="0"/>
              </a:spcBef>
              <a:buNone/>
            </a:pPr>
            <a:r>
              <a:rPr lang="en-US" sz="2400" dirty="0"/>
              <a:t>		&lt;div id=“</a:t>
            </a:r>
            <a:r>
              <a:rPr lang="en-US" sz="2400" dirty="0" err="1"/>
              <a:t>addTables</a:t>
            </a:r>
            <a:r>
              <a:rPr lang="en-US" sz="2400" dirty="0"/>
              <a:t>&gt;</a:t>
            </a:r>
          </a:p>
          <a:p>
            <a:pPr marL="457200" lvl="1" indent="0">
              <a:spcBef>
                <a:spcPts val="0"/>
              </a:spcBef>
              <a:buNone/>
            </a:pPr>
            <a:r>
              <a:rPr lang="en-US" sz="2400" dirty="0"/>
              <a:t>		       </a:t>
            </a:r>
            <a:r>
              <a:rPr lang="en-US" sz="2400" dirty="0">
                <a:solidFill>
                  <a:srgbClr val="FF0000"/>
                </a:solidFill>
              </a:rPr>
              <a:t>&lt;button id="</a:t>
            </a:r>
            <a:r>
              <a:rPr lang="en-US" sz="2400" dirty="0" err="1">
                <a:solidFill>
                  <a:srgbClr val="FF0000"/>
                </a:solidFill>
              </a:rPr>
              <a:t>btnClosest</a:t>
            </a:r>
            <a:r>
              <a:rPr lang="en-US" sz="2400" dirty="0">
                <a:solidFill>
                  <a:srgbClr val="FF0000"/>
                </a:solidFill>
              </a:rPr>
              <a:t>" class="</a:t>
            </a:r>
            <a:r>
              <a:rPr lang="en-US" sz="2400" dirty="0" err="1">
                <a:solidFill>
                  <a:srgbClr val="FF0000"/>
                </a:solidFill>
              </a:rPr>
              <a:t>btn</a:t>
            </a:r>
            <a:r>
              <a:rPr lang="en-US" sz="2400" dirty="0">
                <a:solidFill>
                  <a:srgbClr val="FF0000"/>
                </a:solidFill>
              </a:rPr>
              <a:t> </a:t>
            </a:r>
            <a:r>
              <a:rPr lang="en-US" sz="2400" dirty="0" err="1">
                <a:solidFill>
                  <a:srgbClr val="FF0000"/>
                </a:solidFill>
              </a:rPr>
              <a:t>btn</a:t>
            </a:r>
            <a:r>
              <a:rPr lang="en-US" sz="2400" dirty="0">
                <a:solidFill>
                  <a:srgbClr val="FF0000"/>
                </a:solidFill>
              </a:rPr>
              <a:t>-warning"&gt;Closest 5&lt;/button&gt;</a:t>
            </a:r>
          </a:p>
          <a:p>
            <a:pPr marL="457200" lvl="1" indent="0">
              <a:spcBef>
                <a:spcPts val="0"/>
              </a:spcBef>
              <a:buNone/>
            </a:pPr>
            <a:r>
              <a:rPr lang="en-US" sz="2400" dirty="0"/>
              <a:t>		       ………………</a:t>
            </a:r>
          </a:p>
          <a:p>
            <a:pPr marL="457200" lvl="1" indent="0">
              <a:spcBef>
                <a:spcPts val="0"/>
              </a:spcBef>
              <a:buNone/>
            </a:pPr>
            <a:r>
              <a:rPr lang="en-US" sz="2400" dirty="0"/>
              <a:t>		&lt;/div&gt;</a:t>
            </a:r>
          </a:p>
          <a:p>
            <a:pPr marL="457200" lvl="1" indent="0">
              <a:spcBef>
                <a:spcPts val="0"/>
              </a:spcBef>
              <a:buNone/>
            </a:pPr>
            <a:r>
              <a:rPr lang="en-US" sz="2400" dirty="0"/>
              <a:t>		……………………………..</a:t>
            </a:r>
          </a:p>
          <a:p>
            <a:pPr marL="457200" lvl="1" indent="0">
              <a:spcBef>
                <a:spcPts val="0"/>
              </a:spcBef>
              <a:buNone/>
            </a:pPr>
            <a:r>
              <a:rPr lang="en-US" sz="2400" dirty="0"/>
              <a:t>	    &lt;/div&gt;</a:t>
            </a:r>
          </a:p>
          <a:p>
            <a:pPr marL="457200" lvl="1" indent="0">
              <a:spcBef>
                <a:spcPts val="0"/>
              </a:spcBef>
              <a:buNone/>
            </a:pPr>
            <a:r>
              <a:rPr lang="en-US" sz="2400" dirty="0"/>
              <a:t>           </a:t>
            </a:r>
            <a:r>
              <a:rPr lang="en-US" sz="2400" dirty="0">
                <a:solidFill>
                  <a:srgbClr val="FF0000"/>
                </a:solidFill>
              </a:rPr>
              <a:t>&lt;div id="table" class="modal-content col-md-7 col-md-offset-4"&gt;</a:t>
            </a:r>
          </a:p>
          <a:p>
            <a:pPr marL="457200" lvl="1" indent="0">
              <a:spcBef>
                <a:spcPts val="0"/>
              </a:spcBef>
              <a:buNone/>
            </a:pPr>
            <a:r>
              <a:rPr lang="en-US" sz="2400" dirty="0">
                <a:solidFill>
                  <a:srgbClr val="FF0000"/>
                </a:solidFill>
              </a:rPr>
              <a:t>                    &lt;div id="</a:t>
            </a:r>
            <a:r>
              <a:rPr lang="en-US" sz="2400" dirty="0" err="1">
                <a:solidFill>
                  <a:srgbClr val="FF0000"/>
                </a:solidFill>
              </a:rPr>
              <a:t>tableData</a:t>
            </a:r>
            <a:r>
              <a:rPr lang="en-US" sz="2400" dirty="0">
                <a:solidFill>
                  <a:srgbClr val="FF0000"/>
                </a:solidFill>
              </a:rPr>
              <a:t>"&gt;&lt;/div&gt;</a:t>
            </a:r>
          </a:p>
          <a:p>
            <a:pPr marL="457200" lvl="1" indent="0">
              <a:spcBef>
                <a:spcPts val="0"/>
              </a:spcBef>
              <a:buNone/>
            </a:pPr>
            <a:r>
              <a:rPr lang="en-US" sz="2400" dirty="0">
                <a:solidFill>
                  <a:srgbClr val="FF0000"/>
                </a:solidFill>
              </a:rPr>
              <a:t>                    &lt;button class="</a:t>
            </a:r>
            <a:r>
              <a:rPr lang="en-US" sz="2400" dirty="0" err="1">
                <a:solidFill>
                  <a:srgbClr val="FF0000"/>
                </a:solidFill>
              </a:rPr>
              <a:t>btn</a:t>
            </a:r>
            <a:r>
              <a:rPr lang="en-US" sz="2400" dirty="0">
                <a:solidFill>
                  <a:srgbClr val="FF0000"/>
                </a:solidFill>
              </a:rPr>
              <a:t> </a:t>
            </a:r>
            <a:r>
              <a:rPr lang="en-US" sz="2400" dirty="0" err="1">
                <a:solidFill>
                  <a:srgbClr val="FF0000"/>
                </a:solidFill>
              </a:rPr>
              <a:t>btn</a:t>
            </a:r>
            <a:r>
              <a:rPr lang="en-US" sz="2400" dirty="0">
                <a:solidFill>
                  <a:srgbClr val="FF0000"/>
                </a:solidFill>
              </a:rPr>
              <a:t>-danger </a:t>
            </a:r>
            <a:r>
              <a:rPr lang="en-US" sz="2400" dirty="0" err="1">
                <a:solidFill>
                  <a:srgbClr val="FF0000"/>
                </a:solidFill>
              </a:rPr>
              <a:t>btnCancel</a:t>
            </a:r>
            <a:r>
              <a:rPr lang="en-US" sz="2400" dirty="0">
                <a:solidFill>
                  <a:srgbClr val="FF0000"/>
                </a:solidFill>
              </a:rPr>
              <a:t>"&gt;Close&lt;/button&gt;</a:t>
            </a:r>
          </a:p>
          <a:p>
            <a:pPr marL="457200" lvl="1" indent="0">
              <a:spcBef>
                <a:spcPts val="0"/>
              </a:spcBef>
              <a:buNone/>
            </a:pPr>
            <a:r>
              <a:rPr lang="en-US" sz="2400" dirty="0">
                <a:solidFill>
                  <a:srgbClr val="FF0000"/>
                </a:solidFill>
              </a:rPr>
              <a:t>           &lt;/div&gt;</a:t>
            </a:r>
          </a:p>
          <a:p>
            <a:pPr marL="457200" lvl="1" indent="0">
              <a:spcBef>
                <a:spcPts val="0"/>
              </a:spcBef>
              <a:buNone/>
            </a:pPr>
            <a:r>
              <a:rPr lang="en-US" sz="2400" dirty="0"/>
              <a:t>&lt;/div&gt;</a:t>
            </a:r>
            <a:endParaRPr lang="en-US" dirty="0"/>
          </a:p>
        </p:txBody>
      </p:sp>
    </p:spTree>
    <p:extLst>
      <p:ext uri="{BB962C8B-B14F-4D97-AF65-F5344CB8AC3E}">
        <p14:creationId xmlns:p14="http://schemas.microsoft.com/office/powerpoint/2010/main" val="1300089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3" end="13"/>
                                            </p:txEl>
                                          </p:spTgt>
                                        </p:tgtEl>
                                        <p:attrNameLst>
                                          <p:attrName>style.visibility</p:attrName>
                                        </p:attrNameLst>
                                      </p:cBhvr>
                                      <p:to>
                                        <p:strVal val="visible"/>
                                      </p:to>
                                    </p:set>
                                    <p:animEffect transition="in" filter="fade">
                                      <p:cBhvr>
                                        <p:cTn id="10" dur="500"/>
                                        <p:tgtEl>
                                          <p:spTgt spid="3">
                                            <p:txEl>
                                              <p:pRg st="13" end="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a:t>
            </a:r>
            <a:r>
              <a:rPr lang="en-US" dirty="0" err="1"/>
              <a:t>Javascript</a:t>
            </a:r>
            <a:endParaRPr lang="en-US" dirty="0"/>
          </a:p>
        </p:txBody>
      </p:sp>
      <p:sp>
        <p:nvSpPr>
          <p:cNvPr id="4" name="Content Placeholder 3"/>
          <p:cNvSpPr>
            <a:spLocks noGrp="1"/>
          </p:cNvSpPr>
          <p:nvPr>
            <p:ph sz="half" idx="1"/>
          </p:nvPr>
        </p:nvSpPr>
        <p:spPr>
          <a:xfrm>
            <a:off x="834189" y="2010878"/>
            <a:ext cx="5775158" cy="4069080"/>
          </a:xfrm>
        </p:spPr>
        <p:txBody>
          <a:bodyPr>
            <a:normAutofit fontScale="77500" lnSpcReduction="20000"/>
          </a:bodyPr>
          <a:lstStyle/>
          <a:p>
            <a:pPr marL="0" indent="0">
              <a:spcBef>
                <a:spcPts val="0"/>
              </a:spcBef>
              <a:buNone/>
            </a:pPr>
            <a:r>
              <a:rPr lang="en-US" sz="2400" dirty="0"/>
              <a:t> </a:t>
            </a:r>
            <a:r>
              <a:rPr lang="en-US" sz="2400" dirty="0" err="1"/>
              <a:t>mymap.on</a:t>
            </a:r>
            <a:r>
              <a:rPr lang="en-US" sz="2400" dirty="0"/>
              <a:t>('click', function(e){</a:t>
            </a:r>
          </a:p>
          <a:p>
            <a:pPr marL="0" indent="0">
              <a:spcBef>
                <a:spcPts val="0"/>
              </a:spcBef>
              <a:buNone/>
            </a:pPr>
            <a:r>
              <a:rPr lang="en-US" sz="2400" dirty="0"/>
              <a:t>         $("#</a:t>
            </a:r>
            <a:r>
              <a:rPr lang="en-US" sz="2400" dirty="0" err="1"/>
              <a:t>dlgAttraction</a:t>
            </a:r>
            <a:r>
              <a:rPr lang="en-US" sz="2400" dirty="0"/>
              <a:t>").show();</a:t>
            </a:r>
          </a:p>
          <a:p>
            <a:pPr marL="0" indent="0">
              <a:spcBef>
                <a:spcPts val="0"/>
              </a:spcBef>
              <a:buNone/>
            </a:pPr>
            <a:r>
              <a:rPr lang="en-US" sz="2400" dirty="0">
                <a:solidFill>
                  <a:srgbClr val="FF0000"/>
                </a:solidFill>
              </a:rPr>
              <a:t>         $("#form").show()l</a:t>
            </a:r>
          </a:p>
          <a:p>
            <a:pPr marL="0" indent="0">
              <a:spcBef>
                <a:spcPts val="0"/>
              </a:spcBef>
              <a:buNone/>
            </a:pPr>
            <a:r>
              <a:rPr lang="en-US" sz="2400" dirty="0">
                <a:solidFill>
                  <a:srgbClr val="FF0000"/>
                </a:solidFill>
              </a:rPr>
              <a:t>         $("#table").hide());</a:t>
            </a:r>
          </a:p>
          <a:p>
            <a:pPr marL="0" indent="0">
              <a:spcBef>
                <a:spcPts val="0"/>
              </a:spcBef>
              <a:buNone/>
            </a:pPr>
            <a:r>
              <a:rPr lang="en-US" sz="2400" dirty="0"/>
              <a:t>         ……………………</a:t>
            </a:r>
          </a:p>
          <a:p>
            <a:pPr marL="0" indent="0">
              <a:spcBef>
                <a:spcPts val="0"/>
              </a:spcBef>
              <a:buNone/>
            </a:pPr>
            <a:r>
              <a:rPr lang="en-US" sz="2400" dirty="0"/>
              <a:t>});</a:t>
            </a:r>
          </a:p>
          <a:p>
            <a:pPr marL="0" indent="0">
              <a:spcBef>
                <a:spcPts val="0"/>
              </a:spcBef>
              <a:buNone/>
            </a:pPr>
            <a:r>
              <a:rPr lang="en-US" sz="2400" dirty="0"/>
              <a:t> </a:t>
            </a:r>
          </a:p>
          <a:p>
            <a:pPr marL="0" indent="0">
              <a:spcBef>
                <a:spcPts val="0"/>
              </a:spcBef>
              <a:buNone/>
            </a:pPr>
            <a:endParaRPr lang="en-US" sz="2400" dirty="0"/>
          </a:p>
        </p:txBody>
      </p:sp>
      <p:sp>
        <p:nvSpPr>
          <p:cNvPr id="5" name="Content Placeholder 4"/>
          <p:cNvSpPr>
            <a:spLocks noGrp="1"/>
          </p:cNvSpPr>
          <p:nvPr>
            <p:ph sz="half" idx="2"/>
          </p:nvPr>
        </p:nvSpPr>
        <p:spPr>
          <a:xfrm>
            <a:off x="6464968" y="2017342"/>
            <a:ext cx="5534527" cy="4209299"/>
          </a:xfrm>
        </p:spPr>
        <p:txBody>
          <a:bodyPr>
            <a:normAutofit fontScale="77500" lnSpcReduction="20000"/>
          </a:bodyPr>
          <a:lstStyle/>
          <a:p>
            <a:pPr marL="0" indent="0">
              <a:spcBef>
                <a:spcPts val="0"/>
              </a:spcBef>
              <a:buNone/>
            </a:pPr>
            <a:r>
              <a:rPr lang="en-US" sz="2400" dirty="0"/>
              <a:t>  $("#</a:t>
            </a:r>
            <a:r>
              <a:rPr lang="en-US" sz="2400" dirty="0" err="1"/>
              <a:t>btnClosest</a:t>
            </a:r>
            <a:r>
              <a:rPr lang="en-US" sz="2400" dirty="0"/>
              <a:t>").click(function(){</a:t>
            </a:r>
          </a:p>
          <a:p>
            <a:pPr marL="0" indent="0">
              <a:spcBef>
                <a:spcPts val="0"/>
              </a:spcBef>
              <a:buNone/>
            </a:pPr>
            <a:r>
              <a:rPr lang="en-US" sz="2400" dirty="0"/>
              <a:t>            $.ajax({</a:t>
            </a:r>
          </a:p>
          <a:p>
            <a:pPr marL="0" indent="0">
              <a:spcBef>
                <a:spcPts val="0"/>
              </a:spcBef>
              <a:buNone/>
            </a:pPr>
            <a:r>
              <a:rPr lang="en-US" sz="2400" dirty="0"/>
              <a:t>                   url:'closest_attractions.php',</a:t>
            </a:r>
          </a:p>
          <a:p>
            <a:pPr marL="0" indent="0">
              <a:spcBef>
                <a:spcPts val="0"/>
              </a:spcBef>
              <a:buNone/>
            </a:pPr>
            <a:r>
              <a:rPr lang="en-US" sz="2400" dirty="0"/>
              <a:t>                   </a:t>
            </a:r>
            <a:r>
              <a:rPr lang="en-US" sz="2400" dirty="0" err="1"/>
              <a:t>type:'POST</a:t>
            </a:r>
            <a:r>
              <a:rPr lang="en-US" sz="2400" dirty="0"/>
              <a:t>',</a:t>
            </a:r>
          </a:p>
          <a:p>
            <a:pPr marL="0" indent="0">
              <a:spcBef>
                <a:spcPts val="0"/>
              </a:spcBef>
              <a:buNone/>
            </a:pPr>
            <a:r>
              <a:rPr lang="en-US" sz="2400" dirty="0"/>
              <a:t>                   data:{</a:t>
            </a:r>
          </a:p>
          <a:p>
            <a:pPr marL="0" indent="0">
              <a:spcBef>
                <a:spcPts val="0"/>
              </a:spcBef>
              <a:buNone/>
            </a:pPr>
            <a:r>
              <a:rPr lang="en-US" sz="2400" dirty="0"/>
              <a:t>                       latitude:$("#latitude").</a:t>
            </a:r>
            <a:r>
              <a:rPr lang="en-US" sz="2400" dirty="0" err="1"/>
              <a:t>val</a:t>
            </a:r>
            <a:r>
              <a:rPr lang="en-US" sz="2400" dirty="0"/>
              <a:t>(),</a:t>
            </a:r>
          </a:p>
          <a:p>
            <a:pPr marL="0" indent="0">
              <a:spcBef>
                <a:spcPts val="0"/>
              </a:spcBef>
              <a:buNone/>
            </a:pPr>
            <a:r>
              <a:rPr lang="en-US" sz="2400" dirty="0"/>
              <a:t>                       longitude:$("#longitude").</a:t>
            </a:r>
            <a:r>
              <a:rPr lang="en-US" sz="2400" dirty="0" err="1"/>
              <a:t>val</a:t>
            </a:r>
            <a:r>
              <a:rPr lang="en-US" sz="2400" dirty="0"/>
              <a:t>()</a:t>
            </a:r>
          </a:p>
          <a:p>
            <a:pPr marL="0" indent="0">
              <a:spcBef>
                <a:spcPts val="0"/>
              </a:spcBef>
              <a:buNone/>
            </a:pPr>
            <a:r>
              <a:rPr lang="en-US" sz="2400" dirty="0"/>
              <a:t>                   },</a:t>
            </a:r>
          </a:p>
          <a:p>
            <a:pPr marL="0" indent="0">
              <a:spcBef>
                <a:spcPts val="0"/>
              </a:spcBef>
              <a:buNone/>
            </a:pPr>
            <a:r>
              <a:rPr lang="en-US" sz="2400" dirty="0"/>
              <a:t>                   </a:t>
            </a:r>
            <a:r>
              <a:rPr lang="en-US" sz="2400" dirty="0" err="1"/>
              <a:t>success:function</a:t>
            </a:r>
            <a:r>
              <a:rPr lang="en-US" sz="2400" dirty="0"/>
              <a:t>(response){</a:t>
            </a:r>
          </a:p>
          <a:p>
            <a:pPr marL="0" indent="0">
              <a:spcBef>
                <a:spcPts val="0"/>
              </a:spcBef>
              <a:buNone/>
            </a:pPr>
            <a:r>
              <a:rPr lang="en-US" sz="2400" dirty="0"/>
              <a:t>                       </a:t>
            </a:r>
            <a:r>
              <a:rPr lang="en-US" sz="2400" dirty="0">
                <a:solidFill>
                  <a:srgbClr val="FF0000"/>
                </a:solidFill>
              </a:rPr>
              <a:t>$("#form").hide();</a:t>
            </a:r>
          </a:p>
          <a:p>
            <a:pPr marL="0" indent="0">
              <a:spcBef>
                <a:spcPts val="0"/>
              </a:spcBef>
              <a:buNone/>
            </a:pPr>
            <a:r>
              <a:rPr lang="en-US" sz="2400" dirty="0">
                <a:solidFill>
                  <a:srgbClr val="FF0000"/>
                </a:solidFill>
              </a:rPr>
              <a:t>                       $("#table").show();</a:t>
            </a:r>
          </a:p>
          <a:p>
            <a:pPr marL="0" indent="0">
              <a:spcBef>
                <a:spcPts val="0"/>
              </a:spcBef>
              <a:buNone/>
            </a:pPr>
            <a:r>
              <a:rPr lang="en-US" sz="2400" dirty="0"/>
              <a:t>                       $("#</a:t>
            </a:r>
            <a:r>
              <a:rPr lang="en-US" sz="2400" dirty="0" err="1"/>
              <a:t>tableData</a:t>
            </a:r>
            <a:r>
              <a:rPr lang="en-US" sz="2400" dirty="0"/>
              <a:t>").html(response);}</a:t>
            </a:r>
          </a:p>
          <a:p>
            <a:pPr marL="0" indent="0">
              <a:spcBef>
                <a:spcPts val="0"/>
              </a:spcBef>
              <a:buNone/>
            </a:pPr>
            <a:r>
              <a:rPr lang="en-US" sz="2400" dirty="0"/>
              <a:t>             });</a:t>
            </a:r>
          </a:p>
          <a:p>
            <a:pPr marL="0" indent="0">
              <a:spcBef>
                <a:spcPts val="0"/>
              </a:spcBef>
              <a:buNone/>
            </a:pPr>
            <a:r>
              <a:rPr lang="en-US" sz="2400" dirty="0"/>
              <a:t>      });</a:t>
            </a:r>
          </a:p>
        </p:txBody>
      </p:sp>
    </p:spTree>
    <p:extLst>
      <p:ext uri="{BB962C8B-B14F-4D97-AF65-F5344CB8AC3E}">
        <p14:creationId xmlns:p14="http://schemas.microsoft.com/office/powerpoint/2010/main" val="284631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1000"/>
                                        <p:tgtEl>
                                          <p:spTgt spid="4">
                                            <p:txEl>
                                              <p:pRg st="2" end="2"/>
                                            </p:txEl>
                                          </p:spTgt>
                                        </p:tgtEl>
                                      </p:cBhvr>
                                    </p:animEffect>
                                    <p:anim calcmode="lin" valueType="num">
                                      <p:cBhvr>
                                        <p:cTn id="2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1000"/>
                                        <p:tgtEl>
                                          <p:spTgt spid="4">
                                            <p:txEl>
                                              <p:pRg st="3" end="3"/>
                                            </p:txEl>
                                          </p:spTgt>
                                        </p:tgtEl>
                                      </p:cBhvr>
                                    </p:animEffect>
                                    <p:anim calcmode="lin" valueType="num">
                                      <p:cBhvr>
                                        <p:cTn id="3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fade">
                                      <p:cBhvr>
                                        <p:cTn id="37" dur="500"/>
                                        <p:tgtEl>
                                          <p:spTgt spid="5">
                                            <p:txEl>
                                              <p:pRg st="0" end="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fade">
                                      <p:cBhvr>
                                        <p:cTn id="40" dur="500"/>
                                        <p:tgtEl>
                                          <p:spTgt spid="5">
                                            <p:txEl>
                                              <p:pRg st="1" end="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fade">
                                      <p:cBhvr>
                                        <p:cTn id="43" dur="500"/>
                                        <p:tgtEl>
                                          <p:spTgt spid="5">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fade">
                                      <p:cBhvr>
                                        <p:cTn id="46" dur="500"/>
                                        <p:tgtEl>
                                          <p:spTgt spid="5">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fade">
                                      <p:cBhvr>
                                        <p:cTn id="49" dur="500"/>
                                        <p:tgtEl>
                                          <p:spTgt spid="5">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animEffect transition="in" filter="fade">
                                      <p:cBhvr>
                                        <p:cTn id="52" dur="500"/>
                                        <p:tgtEl>
                                          <p:spTgt spid="5">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500"/>
                                        <p:tgtEl>
                                          <p:spTgt spid="5">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animEffect transition="in" filter="fade">
                                      <p:cBhvr>
                                        <p:cTn id="58" dur="500"/>
                                        <p:tgtEl>
                                          <p:spTgt spid="5">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8" end="8"/>
                                            </p:txEl>
                                          </p:spTgt>
                                        </p:tgtEl>
                                        <p:attrNameLst>
                                          <p:attrName>style.visibility</p:attrName>
                                        </p:attrNameLst>
                                      </p:cBhvr>
                                      <p:to>
                                        <p:strVal val="visible"/>
                                      </p:to>
                                    </p:set>
                                    <p:animEffect transition="in" filter="fade">
                                      <p:cBhvr>
                                        <p:cTn id="61" dur="500"/>
                                        <p:tgtEl>
                                          <p:spTgt spid="5">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2" end="12"/>
                                            </p:txEl>
                                          </p:spTgt>
                                        </p:tgtEl>
                                        <p:attrNameLst>
                                          <p:attrName>style.visibility</p:attrName>
                                        </p:attrNameLst>
                                      </p:cBhvr>
                                      <p:to>
                                        <p:strVal val="visible"/>
                                      </p:to>
                                    </p:set>
                                    <p:animEffect transition="in" filter="fade">
                                      <p:cBhvr>
                                        <p:cTn id="64" dur="500"/>
                                        <p:tgtEl>
                                          <p:spTgt spid="5">
                                            <p:txEl>
                                              <p:pRg st="12" end="1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Effect transition="in" filter="fade">
                                      <p:cBhvr>
                                        <p:cTn id="67" dur="500"/>
                                        <p:tgtEl>
                                          <p:spTgt spid="5">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9" end="9"/>
                                            </p:txEl>
                                          </p:spTgt>
                                        </p:tgtEl>
                                        <p:attrNameLst>
                                          <p:attrName>style.visibility</p:attrName>
                                        </p:attrNameLst>
                                      </p:cBhvr>
                                      <p:to>
                                        <p:strVal val="visible"/>
                                      </p:to>
                                    </p:set>
                                    <p:animEffect transition="in" filter="fade">
                                      <p:cBhvr>
                                        <p:cTn id="72" dur="500"/>
                                        <p:tgtEl>
                                          <p:spTgt spid="5">
                                            <p:txEl>
                                              <p:pRg st="9" end="9"/>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10" end="10"/>
                                            </p:txEl>
                                          </p:spTgt>
                                        </p:tgtEl>
                                        <p:attrNameLst>
                                          <p:attrName>style.visibility</p:attrName>
                                        </p:attrNameLst>
                                      </p:cBhvr>
                                      <p:to>
                                        <p:strVal val="visible"/>
                                      </p:to>
                                    </p:set>
                                    <p:animEffect transition="in" filter="fade">
                                      <p:cBhvr>
                                        <p:cTn id="75" dur="500"/>
                                        <p:tgtEl>
                                          <p:spTgt spid="5">
                                            <p:txEl>
                                              <p:pRg st="10" end="1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5">
                                            <p:txEl>
                                              <p:pRg st="11" end="11"/>
                                            </p:txEl>
                                          </p:spTgt>
                                        </p:tgtEl>
                                        <p:attrNameLst>
                                          <p:attrName>style.visibility</p:attrName>
                                        </p:attrNameLst>
                                      </p:cBhvr>
                                      <p:to>
                                        <p:strVal val="visible"/>
                                      </p:to>
                                    </p:set>
                                    <p:animEffect transition="in" filter="fade">
                                      <p:cBhvr>
                                        <p:cTn id="80"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PHP</a:t>
            </a:r>
          </a:p>
        </p:txBody>
      </p:sp>
      <p:sp>
        <p:nvSpPr>
          <p:cNvPr id="4" name="Content Placeholder 3"/>
          <p:cNvSpPr>
            <a:spLocks noGrp="1"/>
          </p:cNvSpPr>
          <p:nvPr>
            <p:ph sz="half" idx="1"/>
          </p:nvPr>
        </p:nvSpPr>
        <p:spPr>
          <a:xfrm>
            <a:off x="630621" y="1864194"/>
            <a:ext cx="11414234" cy="4405688"/>
          </a:xfrm>
        </p:spPr>
        <p:txBody>
          <a:bodyPr>
            <a:normAutofit/>
          </a:bodyPr>
          <a:lstStyle/>
          <a:p>
            <a:pPr marL="0" indent="0">
              <a:spcBef>
                <a:spcPts val="0"/>
              </a:spcBef>
              <a:buNone/>
            </a:pPr>
            <a:r>
              <a:rPr lang="en-US" sz="2400" dirty="0"/>
              <a:t>&lt;?</a:t>
            </a:r>
            <a:r>
              <a:rPr lang="en-US" sz="2400" dirty="0" err="1"/>
              <a:t>php</a:t>
            </a:r>
            <a:endParaRPr lang="en-US" sz="2400" dirty="0"/>
          </a:p>
          <a:p>
            <a:pPr marL="0" indent="0">
              <a:spcBef>
                <a:spcPts val="0"/>
              </a:spcBef>
              <a:buNone/>
            </a:pPr>
            <a:r>
              <a:rPr lang="en-US" sz="2400" dirty="0"/>
              <a:t>     ……………………..</a:t>
            </a:r>
          </a:p>
          <a:p>
            <a:pPr marL="0" indent="0">
              <a:spcBef>
                <a:spcPts val="0"/>
              </a:spcBef>
              <a:buNone/>
            </a:pPr>
            <a:r>
              <a:rPr lang="en-US" sz="2400" dirty="0"/>
              <a:t>    $</a:t>
            </a:r>
            <a:r>
              <a:rPr lang="en-US" sz="2400" dirty="0" err="1"/>
              <a:t>db</a:t>
            </a:r>
            <a:r>
              <a:rPr lang="en-US" sz="2400" dirty="0"/>
              <a:t> = new PDO('</a:t>
            </a:r>
            <a:r>
              <a:rPr lang="en-US" sz="2400" dirty="0" err="1"/>
              <a:t>pgsql:host</a:t>
            </a:r>
            <a:r>
              <a:rPr lang="en-US" sz="2400" dirty="0"/>
              <a:t>=</a:t>
            </a:r>
            <a:r>
              <a:rPr lang="en-US" sz="2400" dirty="0" err="1"/>
              <a:t>localhost;port</a:t>
            </a:r>
            <a:r>
              <a:rPr lang="en-US" sz="2400" dirty="0"/>
              <a:t>=5432;dbname=webmap101;', 'joe', '12345');</a:t>
            </a:r>
          </a:p>
          <a:p>
            <a:pPr marL="0" indent="0">
              <a:spcBef>
                <a:spcPts val="0"/>
              </a:spcBef>
              <a:buNone/>
            </a:pPr>
            <a:r>
              <a:rPr lang="en-US" sz="2400" dirty="0"/>
              <a:t>    $</a:t>
            </a:r>
            <a:r>
              <a:rPr lang="en-US" sz="2400" dirty="0" err="1"/>
              <a:t>sql</a:t>
            </a:r>
            <a:r>
              <a:rPr lang="en-US" sz="2400" dirty="0"/>
              <a:t> = $</a:t>
            </a:r>
            <a:r>
              <a:rPr lang="en-US" sz="2400" dirty="0" err="1"/>
              <a:t>db</a:t>
            </a:r>
            <a:r>
              <a:rPr lang="en-US" sz="2400" dirty="0"/>
              <a:t>-&gt;prepare("SELECT </a:t>
            </a:r>
            <a:r>
              <a:rPr lang="en-US" sz="2400" dirty="0" err="1">
                <a:solidFill>
                  <a:srgbClr val="0070C0"/>
                </a:solidFill>
              </a:rPr>
              <a:t>ST_DistanceSphere</a:t>
            </a:r>
            <a:r>
              <a:rPr lang="en-US" sz="2400" dirty="0"/>
              <a:t>(</a:t>
            </a:r>
            <a:r>
              <a:rPr lang="en-US" sz="2400" dirty="0" err="1">
                <a:solidFill>
                  <a:srgbClr val="00B050"/>
                </a:solidFill>
              </a:rPr>
              <a:t>ST_SetSRID</a:t>
            </a:r>
            <a:r>
              <a:rPr lang="en-US" sz="2400" dirty="0"/>
              <a:t>(</a:t>
            </a:r>
            <a:r>
              <a:rPr lang="en-US" sz="2400" dirty="0" err="1">
                <a:solidFill>
                  <a:srgbClr val="FF0000"/>
                </a:solidFill>
              </a:rPr>
              <a:t>ST_MakePoint</a:t>
            </a:r>
            <a:r>
              <a:rPr lang="en-US" sz="2400" dirty="0">
                <a:solidFill>
                  <a:srgbClr val="FF0000"/>
                </a:solidFill>
              </a:rPr>
              <a:t>( 	:</a:t>
            </a:r>
            <a:r>
              <a:rPr lang="en-US" sz="2400" dirty="0" err="1">
                <a:solidFill>
                  <a:srgbClr val="FF0000"/>
                </a:solidFill>
              </a:rPr>
              <a:t>lng</a:t>
            </a:r>
            <a:r>
              <a:rPr lang="en-US" sz="2400" dirty="0">
                <a:solidFill>
                  <a:srgbClr val="FF0000"/>
                </a:solidFill>
              </a:rPr>
              <a:t>, :</a:t>
            </a:r>
            <a:r>
              <a:rPr lang="en-US" sz="2400" dirty="0" err="1">
                <a:solidFill>
                  <a:srgbClr val="FF0000"/>
                </a:solidFill>
              </a:rPr>
              <a:t>lat</a:t>
            </a:r>
            <a:r>
              <a:rPr lang="en-US" sz="2400" dirty="0">
                <a:solidFill>
                  <a:srgbClr val="FF0000"/>
                </a:solidFill>
              </a:rPr>
              <a:t>),</a:t>
            </a:r>
            <a:r>
              <a:rPr lang="en-US" sz="2400" dirty="0"/>
              <a:t> </a:t>
            </a:r>
            <a:r>
              <a:rPr lang="en-US" sz="2400" dirty="0">
                <a:solidFill>
                  <a:srgbClr val="00B050"/>
                </a:solidFill>
              </a:rPr>
              <a:t>4326)</a:t>
            </a:r>
            <a:r>
              <a:rPr lang="en-US" sz="2400" dirty="0">
                <a:solidFill>
                  <a:srgbClr val="0070C0"/>
                </a:solidFill>
              </a:rPr>
              <a:t>, </a:t>
            </a:r>
            <a:r>
              <a:rPr lang="en-US" sz="2400" dirty="0" err="1">
                <a:solidFill>
                  <a:srgbClr val="0070C0"/>
                </a:solidFill>
              </a:rPr>
              <a:t>geom</a:t>
            </a:r>
            <a:r>
              <a:rPr lang="en-US" sz="2400" dirty="0"/>
              <a:t>)</a:t>
            </a:r>
            <a:r>
              <a:rPr lang="en-US" sz="2400" dirty="0">
                <a:solidFill>
                  <a:srgbClr val="0070C0"/>
                </a:solidFill>
              </a:rPr>
              <a:t>/1000 </a:t>
            </a:r>
            <a:r>
              <a:rPr lang="en-US" sz="2400" dirty="0"/>
              <a:t>as </a:t>
            </a:r>
            <a:r>
              <a:rPr lang="en-US" sz="2400" dirty="0" err="1"/>
              <a:t>dist</a:t>
            </a:r>
            <a:r>
              <a:rPr lang="en-US" sz="2400" dirty="0"/>
              <a:t>, name, category,  image FROM 	</a:t>
            </a:r>
            <a:r>
              <a:rPr lang="en-US" sz="2400" dirty="0" err="1"/>
              <a:t>cdmx_attractions</a:t>
            </a:r>
            <a:r>
              <a:rPr lang="en-US" sz="2400" dirty="0"/>
              <a:t> ORDER BY </a:t>
            </a:r>
            <a:r>
              <a:rPr lang="en-US" sz="2400" dirty="0" err="1"/>
              <a:t>dist</a:t>
            </a:r>
            <a:r>
              <a:rPr lang="en-US" sz="2400" dirty="0"/>
              <a:t> </a:t>
            </a:r>
            <a:r>
              <a:rPr lang="en-US" sz="2400" dirty="0">
                <a:solidFill>
                  <a:schemeClr val="accent3">
                    <a:lumMod val="50000"/>
                  </a:schemeClr>
                </a:solidFill>
              </a:rPr>
              <a:t>LIMIT 5</a:t>
            </a:r>
            <a:r>
              <a:rPr lang="en-US" sz="2400" dirty="0"/>
              <a:t>");</a:t>
            </a:r>
          </a:p>
          <a:p>
            <a:pPr marL="0" indent="0">
              <a:spcBef>
                <a:spcPts val="0"/>
              </a:spcBef>
              <a:buNone/>
            </a:pPr>
            <a:r>
              <a:rPr lang="en-US" sz="2400" dirty="0"/>
              <a:t>    $</a:t>
            </a:r>
            <a:r>
              <a:rPr lang="en-US" sz="2400" dirty="0" err="1"/>
              <a:t>params</a:t>
            </a:r>
            <a:r>
              <a:rPr lang="en-US" sz="2400" dirty="0"/>
              <a:t> = ["</a:t>
            </a:r>
            <a:r>
              <a:rPr lang="en-US" sz="2400" dirty="0" err="1"/>
              <a:t>lng</a:t>
            </a:r>
            <a:r>
              <a:rPr lang="en-US" sz="2400" dirty="0"/>
              <a:t>"=&gt;$longitude, "</a:t>
            </a:r>
            <a:r>
              <a:rPr lang="en-US" sz="2400" dirty="0" err="1"/>
              <a:t>lat</a:t>
            </a:r>
            <a:r>
              <a:rPr lang="en-US" sz="2400" dirty="0"/>
              <a:t>"=&gt;$latitude];</a:t>
            </a:r>
          </a:p>
          <a:p>
            <a:pPr marL="0" indent="0">
              <a:spcBef>
                <a:spcPts val="0"/>
              </a:spcBef>
              <a:buNone/>
            </a:pPr>
            <a:r>
              <a:rPr lang="en-US" sz="2400" dirty="0"/>
              <a:t>    $</a:t>
            </a:r>
            <a:r>
              <a:rPr lang="en-US" sz="2400" dirty="0" err="1"/>
              <a:t>sql</a:t>
            </a:r>
            <a:r>
              <a:rPr lang="en-US" sz="2400" dirty="0"/>
              <a:t>-&gt;execute($</a:t>
            </a:r>
            <a:r>
              <a:rPr lang="en-US" sz="2400" dirty="0" err="1"/>
              <a:t>params</a:t>
            </a:r>
            <a:r>
              <a:rPr lang="en-US" sz="2400" dirty="0"/>
              <a:t>);</a:t>
            </a:r>
          </a:p>
          <a:p>
            <a:pPr marL="0" indent="0">
              <a:spcBef>
                <a:spcPts val="0"/>
              </a:spcBef>
              <a:buNone/>
            </a:pPr>
            <a:endParaRPr lang="en-US" sz="2400" dirty="0"/>
          </a:p>
          <a:p>
            <a:pPr marL="0" indent="0">
              <a:spcBef>
                <a:spcPts val="0"/>
              </a:spcBef>
              <a:buNone/>
            </a:pPr>
            <a:endParaRPr lang="en-US" sz="2400" dirty="0"/>
          </a:p>
        </p:txBody>
      </p:sp>
    </p:spTree>
    <p:extLst>
      <p:ext uri="{BB962C8B-B14F-4D97-AF65-F5344CB8AC3E}">
        <p14:creationId xmlns:p14="http://schemas.microsoft.com/office/powerpoint/2010/main" val="29049286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 example – PHP</a:t>
            </a:r>
          </a:p>
        </p:txBody>
      </p:sp>
      <p:sp>
        <p:nvSpPr>
          <p:cNvPr id="4" name="Content Placeholder 3"/>
          <p:cNvSpPr>
            <a:spLocks noGrp="1"/>
          </p:cNvSpPr>
          <p:nvPr>
            <p:ph sz="half" idx="1"/>
          </p:nvPr>
        </p:nvSpPr>
        <p:spPr>
          <a:xfrm>
            <a:off x="630621" y="1864194"/>
            <a:ext cx="11414234" cy="4405688"/>
          </a:xfrm>
        </p:spPr>
        <p:txBody>
          <a:bodyPr>
            <a:normAutofit fontScale="92500" lnSpcReduction="20000"/>
          </a:bodyPr>
          <a:lstStyle/>
          <a:p>
            <a:pPr marL="0" indent="0">
              <a:spcBef>
                <a:spcPts val="0"/>
              </a:spcBef>
              <a:buNone/>
            </a:pPr>
            <a:r>
              <a:rPr lang="en-US" sz="2400" dirty="0"/>
              <a:t>while ($row = $</a:t>
            </a:r>
            <a:r>
              <a:rPr lang="en-US" sz="2400" dirty="0" err="1"/>
              <a:t>sql</a:t>
            </a:r>
            <a:r>
              <a:rPr lang="en-US" sz="2400" dirty="0"/>
              <a:t>-&gt;fetch(PDO::FETCH_ASSOC)) {</a:t>
            </a:r>
          </a:p>
          <a:p>
            <a:pPr marL="0" indent="0">
              <a:spcBef>
                <a:spcPts val="0"/>
              </a:spcBef>
              <a:buNone/>
            </a:pPr>
            <a:r>
              <a:rPr lang="en-US" sz="2400" dirty="0"/>
              <a:t>        echo "&lt;</a:t>
            </a:r>
            <a:r>
              <a:rPr lang="en-US" sz="2400" dirty="0" err="1"/>
              <a:t>tr</a:t>
            </a:r>
            <a:r>
              <a:rPr lang="en-US" sz="2400" dirty="0"/>
              <a:t>&gt;";</a:t>
            </a:r>
          </a:p>
          <a:p>
            <a:pPr marL="0" indent="0">
              <a:spcBef>
                <a:spcPts val="0"/>
              </a:spcBef>
              <a:buNone/>
            </a:pPr>
            <a:r>
              <a:rPr lang="en-US" sz="2400" dirty="0"/>
              <a:t>        </a:t>
            </a:r>
            <a:r>
              <a:rPr lang="en-US" sz="2400" dirty="0" err="1"/>
              <a:t>foreach</a:t>
            </a:r>
            <a:r>
              <a:rPr lang="en-US" sz="2400" dirty="0"/>
              <a:t> ($row as $field=&gt;$value) {</a:t>
            </a:r>
          </a:p>
          <a:p>
            <a:pPr marL="0" indent="0">
              <a:spcBef>
                <a:spcPts val="0"/>
              </a:spcBef>
              <a:buNone/>
            </a:pPr>
            <a:r>
              <a:rPr lang="en-US" sz="2400" dirty="0"/>
              <a:t>            </a:t>
            </a:r>
            <a:r>
              <a:rPr lang="en-US" sz="2400" dirty="0">
                <a:solidFill>
                  <a:srgbClr val="FF0000"/>
                </a:solidFill>
              </a:rPr>
              <a:t>if ($field=="image"){</a:t>
            </a:r>
          </a:p>
          <a:p>
            <a:pPr marL="0" indent="0">
              <a:spcBef>
                <a:spcPts val="0"/>
              </a:spcBef>
              <a:buNone/>
            </a:pPr>
            <a:r>
              <a:rPr lang="en-US" sz="2400" dirty="0">
                <a:solidFill>
                  <a:srgbClr val="FF0000"/>
                </a:solidFill>
              </a:rPr>
              <a:t>                echo "&lt;td&gt;</a:t>
            </a:r>
            <a:r>
              <a:rPr lang="en-US" sz="2400" dirty="0">
                <a:solidFill>
                  <a:srgbClr val="0070C0"/>
                </a:solidFill>
              </a:rPr>
              <a:t>&lt;</a:t>
            </a:r>
            <a:r>
              <a:rPr lang="en-US" sz="2400" dirty="0" err="1">
                <a:solidFill>
                  <a:srgbClr val="0070C0"/>
                </a:solidFill>
              </a:rPr>
              <a:t>img</a:t>
            </a:r>
            <a:r>
              <a:rPr lang="en-US" sz="2400" dirty="0">
                <a:solidFill>
                  <a:srgbClr val="0070C0"/>
                </a:solidFill>
              </a:rPr>
              <a:t> </a:t>
            </a:r>
            <a:r>
              <a:rPr lang="en-US" sz="2400" dirty="0" err="1">
                <a:solidFill>
                  <a:srgbClr val="0070C0"/>
                </a:solidFill>
              </a:rPr>
              <a:t>src</a:t>
            </a:r>
            <a:r>
              <a:rPr lang="en-US" sz="2400" dirty="0">
                <a:solidFill>
                  <a:srgbClr val="0070C0"/>
                </a:solidFill>
              </a:rPr>
              <a:t>='</a:t>
            </a:r>
            <a:r>
              <a:rPr lang="en-US" sz="2400" dirty="0" err="1">
                <a:solidFill>
                  <a:srgbClr val="0070C0"/>
                </a:solidFill>
              </a:rPr>
              <a:t>img</a:t>
            </a:r>
            <a:r>
              <a:rPr lang="en-US" sz="2400" dirty="0">
                <a:solidFill>
                  <a:srgbClr val="0070C0"/>
                </a:solidFill>
              </a:rPr>
              <a:t>/{</a:t>
            </a:r>
            <a:r>
              <a:rPr lang="en-US" sz="2400" dirty="0">
                <a:solidFill>
                  <a:srgbClr val="00B050"/>
                </a:solidFill>
              </a:rPr>
              <a:t>$value</a:t>
            </a:r>
            <a:r>
              <a:rPr lang="en-US" sz="2400" dirty="0">
                <a:solidFill>
                  <a:srgbClr val="0070C0"/>
                </a:solidFill>
              </a:rPr>
              <a:t>}' width='100px'&gt;</a:t>
            </a:r>
            <a:r>
              <a:rPr lang="en-US" sz="2400" dirty="0">
                <a:solidFill>
                  <a:srgbClr val="FF0000"/>
                </a:solidFill>
              </a:rPr>
              <a:t>&lt;/td&gt;";</a:t>
            </a:r>
          </a:p>
          <a:p>
            <a:pPr marL="0" indent="0">
              <a:spcBef>
                <a:spcPts val="0"/>
              </a:spcBef>
              <a:buNone/>
            </a:pPr>
            <a:r>
              <a:rPr lang="en-US" sz="2400" dirty="0">
                <a:solidFill>
                  <a:srgbClr val="FF0000"/>
                </a:solidFill>
              </a:rPr>
              <a:t>            } </a:t>
            </a:r>
            <a:r>
              <a:rPr lang="en-US" sz="2400" dirty="0" err="1">
                <a:solidFill>
                  <a:srgbClr val="FF0000"/>
                </a:solidFill>
              </a:rPr>
              <a:t>elseif</a:t>
            </a:r>
            <a:r>
              <a:rPr lang="en-US" sz="2400" dirty="0">
                <a:solidFill>
                  <a:srgbClr val="FF0000"/>
                </a:solidFill>
              </a:rPr>
              <a:t> ($field==“</a:t>
            </a:r>
            <a:r>
              <a:rPr lang="en-US" sz="2400" dirty="0" err="1">
                <a:solidFill>
                  <a:srgbClr val="FF0000"/>
                </a:solidFill>
              </a:rPr>
              <a:t>dist</a:t>
            </a:r>
            <a:r>
              <a:rPr lang="en-US" sz="2400" dirty="0">
                <a:solidFill>
                  <a:srgbClr val="FF0000"/>
                </a:solidFill>
              </a:rPr>
              <a:t>”) {</a:t>
            </a:r>
          </a:p>
          <a:p>
            <a:pPr marL="0" indent="0">
              <a:spcBef>
                <a:spcPts val="0"/>
              </a:spcBef>
              <a:buNone/>
            </a:pPr>
            <a:r>
              <a:rPr lang="en-US" sz="2400" dirty="0">
                <a:solidFill>
                  <a:srgbClr val="FF0000"/>
                </a:solidFill>
              </a:rPr>
              <a:t>	    echo”&lt;td&gt;”.</a:t>
            </a:r>
            <a:r>
              <a:rPr lang="en-US" sz="2400" dirty="0" err="1">
                <a:solidFill>
                  <a:srgbClr val="0070C0"/>
                </a:solidFill>
              </a:rPr>
              <a:t>number_format</a:t>
            </a:r>
            <a:r>
              <a:rPr lang="en-US" sz="2400" dirty="0">
                <a:solidFill>
                  <a:srgbClr val="0070C0"/>
                </a:solidFill>
              </a:rPr>
              <a:t>(</a:t>
            </a:r>
            <a:r>
              <a:rPr lang="en-US" sz="2400" dirty="0">
                <a:solidFill>
                  <a:srgbClr val="00B050"/>
                </a:solidFill>
              </a:rPr>
              <a:t>$value</a:t>
            </a:r>
            <a:r>
              <a:rPr lang="en-US" sz="2400" dirty="0">
                <a:solidFill>
                  <a:srgbClr val="0070C0"/>
                </a:solidFill>
              </a:rPr>
              <a:t>, 3)</a:t>
            </a:r>
            <a:r>
              <a:rPr lang="en-US" sz="2400" dirty="0">
                <a:solidFill>
                  <a:srgbClr val="FF0000"/>
                </a:solidFill>
              </a:rPr>
              <a:t>.”&lt;/td&gt;”;</a:t>
            </a:r>
          </a:p>
          <a:p>
            <a:pPr marL="0" indent="0">
              <a:spcBef>
                <a:spcPts val="0"/>
              </a:spcBef>
              <a:buNone/>
            </a:pPr>
            <a:r>
              <a:rPr lang="en-US" sz="2400" dirty="0">
                <a:solidFill>
                  <a:srgbClr val="FF0000"/>
                </a:solidFill>
              </a:rPr>
              <a:t>	} </a:t>
            </a:r>
            <a:r>
              <a:rPr lang="en-US" sz="2400" dirty="0"/>
              <a:t>else {</a:t>
            </a:r>
          </a:p>
          <a:p>
            <a:pPr marL="0" indent="0">
              <a:spcBef>
                <a:spcPts val="0"/>
              </a:spcBef>
              <a:buNone/>
            </a:pPr>
            <a:r>
              <a:rPr lang="en-US" sz="2400" dirty="0"/>
              <a:t>                echo "&lt;td&gt;{$value}&lt;/td&gt;";</a:t>
            </a:r>
          </a:p>
          <a:p>
            <a:pPr marL="0" indent="0">
              <a:spcBef>
                <a:spcPts val="0"/>
              </a:spcBef>
              <a:buNone/>
            </a:pPr>
            <a:r>
              <a:rPr lang="en-US" sz="2400" dirty="0"/>
              <a:t>            } } </a:t>
            </a:r>
          </a:p>
          <a:p>
            <a:pPr marL="0" indent="0">
              <a:spcBef>
                <a:spcPts val="0"/>
              </a:spcBef>
              <a:buNone/>
            </a:pPr>
            <a:r>
              <a:rPr lang="en-US" sz="2400" dirty="0"/>
              <a:t>            echo "&lt;/</a:t>
            </a:r>
            <a:r>
              <a:rPr lang="en-US" sz="2400" dirty="0" err="1"/>
              <a:t>tr</a:t>
            </a:r>
            <a:r>
              <a:rPr lang="en-US" sz="2400" dirty="0"/>
              <a:t>&gt;";</a:t>
            </a:r>
          </a:p>
          <a:p>
            <a:pPr marL="0" indent="0">
              <a:spcBef>
                <a:spcPts val="0"/>
              </a:spcBef>
              <a:buNone/>
            </a:pPr>
            <a:r>
              <a:rPr lang="en-US" sz="2400" dirty="0"/>
              <a:t>    }</a:t>
            </a:r>
          </a:p>
          <a:p>
            <a:pPr marL="0" indent="0">
              <a:spcBef>
                <a:spcPts val="0"/>
              </a:spcBef>
              <a:buNone/>
            </a:pPr>
            <a:endParaRPr lang="en-US" sz="2400" dirty="0"/>
          </a:p>
        </p:txBody>
      </p:sp>
    </p:spTree>
    <p:extLst>
      <p:ext uri="{BB962C8B-B14F-4D97-AF65-F5344CB8AC3E}">
        <p14:creationId xmlns:p14="http://schemas.microsoft.com/office/powerpoint/2010/main" val="708939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sz="half" idx="1"/>
          </p:nvPr>
        </p:nvSpPr>
        <p:spPr>
          <a:xfrm>
            <a:off x="1447331" y="2010878"/>
            <a:ext cx="6869818" cy="3884084"/>
          </a:xfrm>
        </p:spPr>
        <p:txBody>
          <a:bodyPr>
            <a:noAutofit/>
          </a:bodyPr>
          <a:lstStyle/>
          <a:p>
            <a:pPr marL="0" indent="0">
              <a:spcBef>
                <a:spcPts val="100"/>
              </a:spcBef>
              <a:buNone/>
            </a:pPr>
            <a:r>
              <a:rPr lang="en-US" sz="1400" dirty="0"/>
              <a:t>&lt;form action=“</a:t>
            </a:r>
            <a:r>
              <a:rPr lang="en-US" sz="1400" dirty="0" err="1"/>
              <a:t>process.php</a:t>
            </a:r>
            <a:r>
              <a:rPr lang="en-US" sz="1400" dirty="0"/>
              <a:t>” method=“post”&gt;</a:t>
            </a:r>
          </a:p>
          <a:p>
            <a:pPr marL="457200" lvl="1" indent="0">
              <a:spcBef>
                <a:spcPts val="100"/>
              </a:spcBef>
              <a:buNone/>
            </a:pPr>
            <a:r>
              <a:rPr lang="en-US" sz="1400" dirty="0"/>
              <a:t>&lt;input type=“text” name=“</a:t>
            </a:r>
            <a:r>
              <a:rPr lang="en-US" sz="1400" dirty="0" err="1"/>
              <a:t>firstName</a:t>
            </a:r>
            <a:r>
              <a:rPr lang="en-US" sz="1400" dirty="0"/>
              <a:t>” value=“Bob” &gt;&lt;</a:t>
            </a:r>
            <a:r>
              <a:rPr lang="en-US" sz="1400" dirty="0" err="1"/>
              <a:t>br</a:t>
            </a:r>
            <a:r>
              <a:rPr lang="en-US" sz="1400" dirty="0"/>
              <a:t>&gt;&lt;</a:t>
            </a:r>
            <a:r>
              <a:rPr lang="en-US" sz="1400" dirty="0" err="1"/>
              <a:t>br</a:t>
            </a:r>
            <a:r>
              <a:rPr lang="en-US" sz="1400" dirty="0"/>
              <a:t>&gt;</a:t>
            </a:r>
          </a:p>
          <a:p>
            <a:pPr marL="457200" lvl="1" indent="0">
              <a:spcBef>
                <a:spcPts val="100"/>
              </a:spcBef>
              <a:buNone/>
            </a:pPr>
            <a:r>
              <a:rPr lang="en-US" sz="1400" dirty="0"/>
              <a:t>&lt;input type=“date” name=“birthday”&gt;&lt;</a:t>
            </a:r>
            <a:r>
              <a:rPr lang="en-US" sz="1400" dirty="0" err="1"/>
              <a:t>br</a:t>
            </a:r>
            <a:r>
              <a:rPr lang="en-US" sz="1400" dirty="0"/>
              <a:t>&gt;&lt;</a:t>
            </a:r>
            <a:r>
              <a:rPr lang="en-US" sz="1400" dirty="0" err="1"/>
              <a:t>br</a:t>
            </a:r>
            <a:r>
              <a:rPr lang="en-US" sz="1400" dirty="0"/>
              <a:t>&gt;</a:t>
            </a:r>
          </a:p>
          <a:p>
            <a:pPr marL="457200" lvl="1" indent="0">
              <a:spcBef>
                <a:spcPts val="100"/>
              </a:spcBef>
              <a:buNone/>
            </a:pPr>
            <a:r>
              <a:rPr lang="en-US" sz="1400" dirty="0"/>
              <a:t>&lt;select name=“registered”&gt;</a:t>
            </a:r>
          </a:p>
          <a:p>
            <a:pPr marL="914400" lvl="2" indent="0">
              <a:spcBef>
                <a:spcPts val="100"/>
              </a:spcBef>
              <a:buNone/>
            </a:pPr>
            <a:r>
              <a:rPr lang="en-US" sz="1400" dirty="0"/>
              <a:t>&lt;option value=“true”&gt;Yes&lt;/option&gt;</a:t>
            </a:r>
          </a:p>
          <a:p>
            <a:pPr marL="914400" lvl="2" indent="0">
              <a:spcBef>
                <a:spcPts val="100"/>
              </a:spcBef>
              <a:buNone/>
            </a:pPr>
            <a:r>
              <a:rPr lang="en-US" sz="1400" dirty="0"/>
              <a:t>&lt;option value=“false”&gt;No&lt;/option&gt;</a:t>
            </a:r>
          </a:p>
          <a:p>
            <a:pPr marL="457200" lvl="1" indent="0">
              <a:spcBef>
                <a:spcPts val="100"/>
              </a:spcBef>
              <a:buNone/>
            </a:pPr>
            <a:r>
              <a:rPr lang="en-US" sz="1400" dirty="0"/>
              <a:t>&lt;/select&gt;&lt;</a:t>
            </a:r>
            <a:r>
              <a:rPr lang="en-US" sz="1400" dirty="0" err="1"/>
              <a:t>br</a:t>
            </a:r>
            <a:r>
              <a:rPr lang="en-US" sz="1400" dirty="0"/>
              <a:t>&gt;&lt;</a:t>
            </a:r>
            <a:r>
              <a:rPr lang="en-US" sz="1400" dirty="0" err="1"/>
              <a:t>br</a:t>
            </a:r>
            <a:r>
              <a:rPr lang="en-US" sz="1400" dirty="0"/>
              <a:t>&gt;</a:t>
            </a:r>
          </a:p>
          <a:p>
            <a:pPr marL="457200" lvl="1" indent="0">
              <a:spcBef>
                <a:spcPts val="100"/>
              </a:spcBef>
              <a:buNone/>
            </a:pPr>
            <a:r>
              <a:rPr lang="en-US" sz="1400" dirty="0"/>
              <a:t>&lt;input type=“checkbox” name=“active” value=“active” checked&gt; Active?&lt;</a:t>
            </a:r>
            <a:r>
              <a:rPr lang="en-US" sz="1400" dirty="0" err="1"/>
              <a:t>br</a:t>
            </a:r>
            <a:r>
              <a:rPr lang="en-US" sz="1400" dirty="0"/>
              <a:t>&gt;&lt;</a:t>
            </a:r>
            <a:r>
              <a:rPr lang="en-US" sz="1400" dirty="0" err="1"/>
              <a:t>br</a:t>
            </a:r>
            <a:r>
              <a:rPr lang="en-US" sz="1400" dirty="0"/>
              <a:t>&gt;</a:t>
            </a:r>
          </a:p>
          <a:p>
            <a:pPr marL="457200" lvl="1" indent="0">
              <a:spcBef>
                <a:spcPts val="100"/>
              </a:spcBef>
              <a:buNone/>
            </a:pPr>
            <a:r>
              <a:rPr lang="en-US" sz="1400" dirty="0"/>
              <a:t>&lt;</a:t>
            </a:r>
            <a:r>
              <a:rPr lang="en-US" sz="1400" dirty="0" err="1"/>
              <a:t>hr</a:t>
            </a:r>
            <a:r>
              <a:rPr lang="en-US" sz="1400" dirty="0"/>
              <a:t>&gt;</a:t>
            </a:r>
          </a:p>
          <a:p>
            <a:pPr marL="457200" lvl="1" indent="0">
              <a:spcBef>
                <a:spcPts val="100"/>
              </a:spcBef>
              <a:buNone/>
            </a:pPr>
            <a:r>
              <a:rPr lang="en-US" sz="1400" dirty="0"/>
              <a:t>&lt;input type=“radio” name=“gender” value=“male” checked&gt; Male&lt;</a:t>
            </a:r>
            <a:r>
              <a:rPr lang="en-US" sz="1400" dirty="0" err="1"/>
              <a:t>br</a:t>
            </a:r>
            <a:r>
              <a:rPr lang="en-US" sz="1400" dirty="0"/>
              <a:t>&gt;&lt;</a:t>
            </a:r>
            <a:r>
              <a:rPr lang="en-US" sz="1400" dirty="0" err="1"/>
              <a:t>br</a:t>
            </a:r>
            <a:r>
              <a:rPr lang="en-US" sz="1400" dirty="0"/>
              <a:t>&gt;</a:t>
            </a:r>
          </a:p>
          <a:p>
            <a:pPr marL="457200" lvl="1" indent="0">
              <a:spcBef>
                <a:spcPts val="100"/>
              </a:spcBef>
              <a:buNone/>
            </a:pPr>
            <a:r>
              <a:rPr lang="en-US" sz="1400" dirty="0"/>
              <a:t>&lt;input type=“radio” name=“gender” value=“female” &gt; Female&lt;</a:t>
            </a:r>
            <a:r>
              <a:rPr lang="en-US" sz="1400" dirty="0" err="1"/>
              <a:t>br</a:t>
            </a:r>
            <a:r>
              <a:rPr lang="en-US" sz="1400" dirty="0"/>
              <a:t>&gt;&lt;</a:t>
            </a:r>
            <a:r>
              <a:rPr lang="en-US" sz="1400" dirty="0" err="1"/>
              <a:t>br</a:t>
            </a:r>
            <a:r>
              <a:rPr lang="en-US" sz="1400" dirty="0"/>
              <a:t>&gt;</a:t>
            </a:r>
          </a:p>
          <a:p>
            <a:pPr marL="457200" lvl="1" indent="0">
              <a:spcBef>
                <a:spcPts val="100"/>
              </a:spcBef>
              <a:buNone/>
            </a:pPr>
            <a:r>
              <a:rPr lang="en-US" sz="1400" dirty="0"/>
              <a:t>&lt;</a:t>
            </a:r>
            <a:r>
              <a:rPr lang="en-US" sz="1400" dirty="0" err="1"/>
              <a:t>hr</a:t>
            </a:r>
            <a:r>
              <a:rPr lang="en-US" sz="1400" dirty="0"/>
              <a:t>&gt;</a:t>
            </a:r>
          </a:p>
          <a:p>
            <a:pPr marL="457200" lvl="1" indent="0">
              <a:spcBef>
                <a:spcPts val="100"/>
              </a:spcBef>
              <a:buNone/>
            </a:pPr>
            <a:r>
              <a:rPr lang="en-US" sz="1400" dirty="0"/>
              <a:t>&lt;input type=“submit name=“submit” value=“Submit Button”&gt;</a:t>
            </a:r>
          </a:p>
          <a:p>
            <a:pPr marL="0" indent="0">
              <a:spcBef>
                <a:spcPts val="100"/>
              </a:spcBef>
              <a:buNone/>
            </a:pPr>
            <a:r>
              <a:rPr lang="en-US" sz="1400" dirty="0"/>
              <a:t>&lt;/form&gt;</a:t>
            </a:r>
          </a:p>
        </p:txBody>
      </p:sp>
    </p:spTree>
    <p:extLst>
      <p:ext uri="{BB962C8B-B14F-4D97-AF65-F5344CB8AC3E}">
        <p14:creationId xmlns:p14="http://schemas.microsoft.com/office/powerpoint/2010/main" val="343995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 calcmode="lin" valueType="num">
                                      <p:cBhvr additive="base">
                                        <p:cTn id="6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 calcmode="lin" valueType="num">
                                      <p:cBhvr additive="base">
                                        <p:cTn id="6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8" presetID="10" presetClass="entr" presetSubtype="0" fill="hold" grpId="0" nodeType="with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fade">
                                      <p:cBhvr>
                                        <p:cTn id="7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p>
        </p:txBody>
      </p:sp>
      <p:sp>
        <p:nvSpPr>
          <p:cNvPr id="3" name="Content Placeholder 2"/>
          <p:cNvSpPr>
            <a:spLocks noGrp="1"/>
          </p:cNvSpPr>
          <p:nvPr>
            <p:ph sz="half" idx="1"/>
          </p:nvPr>
        </p:nvSpPr>
        <p:spPr/>
        <p:txBody>
          <a:bodyPr>
            <a:noAutofit/>
          </a:bodyPr>
          <a:lstStyle/>
          <a:p>
            <a:r>
              <a:rPr lang="en-US" dirty="0"/>
              <a:t>Cascading Style Sheets</a:t>
            </a:r>
          </a:p>
          <a:p>
            <a:r>
              <a:rPr lang="en-US" dirty="0"/>
              <a:t>Introduced in the mid 90’s</a:t>
            </a:r>
          </a:p>
          <a:p>
            <a:r>
              <a:rPr lang="en-US" dirty="0"/>
              <a:t>Standardized in the mid 00’s</a:t>
            </a:r>
          </a:p>
          <a:p>
            <a:r>
              <a:rPr lang="en-US" dirty="0"/>
              <a:t>Separation of content from presentation</a:t>
            </a:r>
          </a:p>
          <a:p>
            <a:r>
              <a:rPr lang="en-US" dirty="0"/>
              <a:t>CSS is composed of </a:t>
            </a:r>
            <a:r>
              <a:rPr lang="en-US" i="1" dirty="0"/>
              <a:t>RULES</a:t>
            </a:r>
            <a:r>
              <a:rPr lang="en-US" dirty="0"/>
              <a:t> that act on </a:t>
            </a:r>
            <a:r>
              <a:rPr lang="en-US" i="1" dirty="0"/>
              <a:t>SELECTORS</a:t>
            </a:r>
          </a:p>
        </p:txBody>
      </p:sp>
      <p:sp>
        <p:nvSpPr>
          <p:cNvPr id="4" name="Content Placeholder 3"/>
          <p:cNvSpPr>
            <a:spLocks noGrp="1"/>
          </p:cNvSpPr>
          <p:nvPr>
            <p:ph sz="half" idx="2"/>
          </p:nvPr>
        </p:nvSpPr>
        <p:spPr/>
        <p:txBody>
          <a:bodyPr>
            <a:normAutofit fontScale="70000" lnSpcReduction="20000"/>
          </a:bodyPr>
          <a:lstStyle/>
          <a:p>
            <a:pPr marL="0" indent="0">
              <a:buNone/>
            </a:pPr>
            <a:r>
              <a:rPr lang="en-US" dirty="0"/>
              <a:t>p {</a:t>
            </a:r>
          </a:p>
          <a:p>
            <a:pPr marL="457200" lvl="1" indent="0">
              <a:buNone/>
            </a:pPr>
            <a:r>
              <a:rPr lang="en-US" dirty="0"/>
              <a:t>font-size: 20pt;</a:t>
            </a:r>
          </a:p>
          <a:p>
            <a:pPr marL="457200" lvl="1" indent="0">
              <a:buNone/>
            </a:pPr>
            <a:r>
              <a:rPr lang="en-US" dirty="0" err="1"/>
              <a:t>color:red</a:t>
            </a:r>
            <a:r>
              <a:rPr lang="en-US" dirty="0"/>
              <a:t>;</a:t>
            </a:r>
          </a:p>
          <a:p>
            <a:pPr marL="457200" lvl="1" indent="0">
              <a:buNone/>
            </a:pPr>
            <a:r>
              <a:rPr lang="en-US" dirty="0" err="1"/>
              <a:t>background-color:black</a:t>
            </a:r>
            <a:r>
              <a:rPr lang="en-US" dirty="0"/>
              <a:t>;</a:t>
            </a:r>
          </a:p>
          <a:p>
            <a:pPr marL="0" indent="0">
              <a:buNone/>
            </a:pPr>
            <a:r>
              <a:rPr lang="en-US" dirty="0"/>
              <a:t>}</a:t>
            </a:r>
          </a:p>
          <a:p>
            <a:pPr marL="0" indent="0">
              <a:buNone/>
            </a:pPr>
            <a:r>
              <a:rPr lang="en-US" dirty="0"/>
              <a:t>.text-bold {</a:t>
            </a:r>
          </a:p>
          <a:p>
            <a:pPr marL="457200" lvl="1" indent="0">
              <a:buNone/>
            </a:pPr>
            <a:r>
              <a:rPr lang="en-US" dirty="0" err="1"/>
              <a:t>font-weight:bold</a:t>
            </a:r>
            <a:r>
              <a:rPr lang="en-US" dirty="0"/>
              <a:t>;</a:t>
            </a:r>
          </a:p>
          <a:p>
            <a:pPr marL="0" indent="0">
              <a:buNone/>
            </a:pPr>
            <a:r>
              <a:rPr lang="en-US" dirty="0"/>
              <a:t>}</a:t>
            </a:r>
          </a:p>
          <a:p>
            <a:pPr marL="0" indent="0">
              <a:buNone/>
            </a:pPr>
            <a:r>
              <a:rPr lang="en-US" dirty="0"/>
              <a:t>#first-row {</a:t>
            </a:r>
          </a:p>
          <a:p>
            <a:pPr marL="457200" lvl="1" indent="0">
              <a:buNone/>
            </a:pPr>
            <a:r>
              <a:rPr lang="en-US" dirty="0"/>
              <a:t>padding-left:30px;</a:t>
            </a:r>
          </a:p>
          <a:p>
            <a:pPr marL="0" indent="0">
              <a:buNone/>
            </a:pPr>
            <a:r>
              <a:rPr lang="en-US" dirty="0"/>
              <a:t>}</a:t>
            </a:r>
          </a:p>
        </p:txBody>
      </p:sp>
    </p:spTree>
    <p:extLst>
      <p:ext uri="{BB962C8B-B14F-4D97-AF65-F5344CB8AC3E}">
        <p14:creationId xmlns:p14="http://schemas.microsoft.com/office/powerpoint/2010/main" val="262920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1000"/>
                                        <p:tgtEl>
                                          <p:spTgt spid="4">
                                            <p:txEl>
                                              <p:pRg st="0" end="0"/>
                                            </p:txEl>
                                          </p:spTgt>
                                        </p:tgtEl>
                                      </p:cBhvr>
                                    </p:animEffect>
                                    <p:anim calcmode="lin" valueType="num">
                                      <p:cBhvr>
                                        <p:cTn id="3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1000"/>
                                        <p:tgtEl>
                                          <p:spTgt spid="4">
                                            <p:txEl>
                                              <p:pRg st="4" end="4"/>
                                            </p:txEl>
                                          </p:spTgt>
                                        </p:tgtEl>
                                      </p:cBhvr>
                                    </p:animEffect>
                                    <p:anim calcmode="lin" valueType="num">
                                      <p:cBhvr>
                                        <p:cTn id="3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fade">
                                      <p:cBhvr>
                                        <p:cTn id="47" dur="1000"/>
                                        <p:tgtEl>
                                          <p:spTgt spid="4">
                                            <p:txEl>
                                              <p:pRg st="7" end="7"/>
                                            </p:txEl>
                                          </p:spTgt>
                                        </p:tgtEl>
                                      </p:cBhvr>
                                    </p:animEffect>
                                    <p:anim calcmode="lin" valueType="num">
                                      <p:cBhvr>
                                        <p:cTn id="48"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fade">
                                      <p:cBhvr>
                                        <p:cTn id="52" dur="1000"/>
                                        <p:tgtEl>
                                          <p:spTgt spid="4">
                                            <p:txEl>
                                              <p:pRg st="8" end="8"/>
                                            </p:txEl>
                                          </p:spTgt>
                                        </p:tgtEl>
                                      </p:cBhvr>
                                    </p:animEffect>
                                    <p:anim calcmode="lin" valueType="num">
                                      <p:cBhvr>
                                        <p:cTn id="5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1000"/>
                                        <p:tgtEl>
                                          <p:spTgt spid="4">
                                            <p:txEl>
                                              <p:pRg st="10" end="10"/>
                                            </p:txEl>
                                          </p:spTgt>
                                        </p:tgtEl>
                                      </p:cBhvr>
                                    </p:animEffect>
                                    <p:anim calcmode="lin" valueType="num">
                                      <p:cBhvr>
                                        <p:cTn id="58"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4">
                                            <p:txEl>
                                              <p:pRg st="1" end="1"/>
                                            </p:txEl>
                                          </p:spTgt>
                                        </p:tgtEl>
                                        <p:attrNameLst>
                                          <p:attrName>style.visibility</p:attrName>
                                        </p:attrNameLst>
                                      </p:cBhvr>
                                      <p:to>
                                        <p:strVal val="visible"/>
                                      </p:to>
                                    </p:set>
                                    <p:animEffect transition="in" filter="barn(inVertical)">
                                      <p:cBhvr>
                                        <p:cTn id="64" dur="500"/>
                                        <p:tgtEl>
                                          <p:spTgt spid="4">
                                            <p:txEl>
                                              <p:pRg st="1" end="1"/>
                                            </p:txEl>
                                          </p:spTgt>
                                        </p:tgtEl>
                                      </p:cBhvr>
                                    </p:animEffect>
                                  </p:childTnLst>
                                </p:cTn>
                              </p:par>
                              <p:par>
                                <p:cTn id="65" presetID="16" presetClass="entr" presetSubtype="21" fill="hold" nodeType="with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barn(inVertical)">
                                      <p:cBhvr>
                                        <p:cTn id="67" dur="500"/>
                                        <p:tgtEl>
                                          <p:spTgt spid="4">
                                            <p:txEl>
                                              <p:pRg st="2" end="2"/>
                                            </p:txEl>
                                          </p:spTgt>
                                        </p:tgtEl>
                                      </p:cBhvr>
                                    </p:animEffect>
                                  </p:childTnLst>
                                </p:cTn>
                              </p:par>
                              <p:par>
                                <p:cTn id="68" presetID="16" presetClass="entr" presetSubtype="21" fill="hold" nodeType="withEffect">
                                  <p:stCondLst>
                                    <p:cond delay="0"/>
                                  </p:stCondLst>
                                  <p:childTnLst>
                                    <p:set>
                                      <p:cBhvr>
                                        <p:cTn id="69" dur="1" fill="hold">
                                          <p:stCondLst>
                                            <p:cond delay="0"/>
                                          </p:stCondLst>
                                        </p:cTn>
                                        <p:tgtEl>
                                          <p:spTgt spid="4">
                                            <p:txEl>
                                              <p:pRg st="3" end="3"/>
                                            </p:txEl>
                                          </p:spTgt>
                                        </p:tgtEl>
                                        <p:attrNameLst>
                                          <p:attrName>style.visibility</p:attrName>
                                        </p:attrNameLst>
                                      </p:cBhvr>
                                      <p:to>
                                        <p:strVal val="visible"/>
                                      </p:to>
                                    </p:set>
                                    <p:animEffect transition="in" filter="barn(inVertical)">
                                      <p:cBhvr>
                                        <p:cTn id="70" dur="500"/>
                                        <p:tgtEl>
                                          <p:spTgt spid="4">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4">
                                            <p:txEl>
                                              <p:pRg st="6" end="6"/>
                                            </p:txEl>
                                          </p:spTgt>
                                        </p:tgtEl>
                                        <p:attrNameLst>
                                          <p:attrName>style.visibility</p:attrName>
                                        </p:attrNameLst>
                                      </p:cBhvr>
                                      <p:to>
                                        <p:strVal val="visible"/>
                                      </p:to>
                                    </p:set>
                                    <p:animEffect transition="in" filter="barn(inVertical)">
                                      <p:cBhvr>
                                        <p:cTn id="75" dur="500"/>
                                        <p:tgtEl>
                                          <p:spTgt spid="4">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
                                            <p:txEl>
                                              <p:pRg st="9" end="9"/>
                                            </p:txEl>
                                          </p:spTgt>
                                        </p:tgtEl>
                                        <p:attrNameLst>
                                          <p:attrName>style.visibility</p:attrName>
                                        </p:attrNameLst>
                                      </p:cBhvr>
                                      <p:to>
                                        <p:strVal val="visible"/>
                                      </p:to>
                                    </p:set>
                                    <p:animEffect transition="in" filter="barn(inVertical)">
                                      <p:cBhvr>
                                        <p:cTn id="8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Selectors &amp; Rules</a:t>
            </a:r>
          </a:p>
        </p:txBody>
      </p:sp>
      <p:sp>
        <p:nvSpPr>
          <p:cNvPr id="3" name="Content Placeholder 2"/>
          <p:cNvSpPr>
            <a:spLocks noGrp="1"/>
          </p:cNvSpPr>
          <p:nvPr>
            <p:ph sz="half" idx="1"/>
          </p:nvPr>
        </p:nvSpPr>
        <p:spPr/>
        <p:txBody>
          <a:bodyPr>
            <a:normAutofit fontScale="62500" lnSpcReduction="20000"/>
          </a:bodyPr>
          <a:lstStyle/>
          <a:p>
            <a:r>
              <a:rPr lang="en-US" sz="3100" dirty="0"/>
              <a:t>Tags</a:t>
            </a:r>
          </a:p>
          <a:p>
            <a:r>
              <a:rPr lang="en-US" sz="3100" dirty="0"/>
              <a:t>Classes - .</a:t>
            </a:r>
          </a:p>
          <a:p>
            <a:r>
              <a:rPr lang="en-US" sz="3100" dirty="0"/>
              <a:t>ID - #</a:t>
            </a:r>
          </a:p>
          <a:p>
            <a:r>
              <a:rPr lang="en-US" sz="3100" dirty="0"/>
              <a:t>Pseudo Classes</a:t>
            </a:r>
          </a:p>
          <a:p>
            <a:pPr lvl="1"/>
            <a:r>
              <a:rPr lang="en-US" sz="3100" dirty="0"/>
              <a:t>:visited</a:t>
            </a:r>
          </a:p>
          <a:p>
            <a:pPr lvl="1"/>
            <a:r>
              <a:rPr lang="en-US" sz="3100" dirty="0"/>
              <a:t>:hover</a:t>
            </a:r>
          </a:p>
          <a:p>
            <a:pPr lvl="1"/>
            <a:endParaRPr lang="en-US" dirty="0"/>
          </a:p>
          <a:p>
            <a:endParaRPr lang="en-US" i="1" dirty="0"/>
          </a:p>
        </p:txBody>
      </p:sp>
      <p:sp>
        <p:nvSpPr>
          <p:cNvPr id="4" name="Content Placeholder 3"/>
          <p:cNvSpPr>
            <a:spLocks noGrp="1"/>
          </p:cNvSpPr>
          <p:nvPr>
            <p:ph sz="half" idx="2"/>
          </p:nvPr>
        </p:nvSpPr>
        <p:spPr>
          <a:xfrm>
            <a:off x="6413771" y="2017343"/>
            <a:ext cx="4645152" cy="3945712"/>
          </a:xfrm>
        </p:spPr>
        <p:txBody>
          <a:bodyPr>
            <a:normAutofit fontScale="62500" lnSpcReduction="20000"/>
          </a:bodyPr>
          <a:lstStyle/>
          <a:p>
            <a:pPr marL="0" indent="0">
              <a:spcBef>
                <a:spcPts val="0"/>
              </a:spcBef>
              <a:buNone/>
            </a:pPr>
            <a:r>
              <a:rPr lang="en-US" dirty="0"/>
              <a:t>p {</a:t>
            </a:r>
          </a:p>
          <a:p>
            <a:pPr marL="457200" lvl="1" indent="0">
              <a:spcBef>
                <a:spcPts val="0"/>
              </a:spcBef>
              <a:buNone/>
            </a:pPr>
            <a:r>
              <a:rPr lang="en-US" dirty="0"/>
              <a:t>font-size: 20pt;</a:t>
            </a:r>
          </a:p>
          <a:p>
            <a:pPr marL="457200" lvl="1" indent="0">
              <a:spcBef>
                <a:spcPts val="0"/>
              </a:spcBef>
              <a:buNone/>
            </a:pPr>
            <a:r>
              <a:rPr lang="en-US" dirty="0" err="1"/>
              <a:t>color:red</a:t>
            </a:r>
            <a:r>
              <a:rPr lang="en-US" dirty="0"/>
              <a:t>;</a:t>
            </a:r>
          </a:p>
          <a:p>
            <a:pPr marL="457200" lvl="1" indent="0">
              <a:spcBef>
                <a:spcPts val="0"/>
              </a:spcBef>
              <a:buNone/>
            </a:pPr>
            <a:r>
              <a:rPr lang="en-US" dirty="0" err="1"/>
              <a:t>background-color:black</a:t>
            </a:r>
            <a:r>
              <a:rPr lang="en-US" dirty="0"/>
              <a:t>;</a:t>
            </a:r>
          </a:p>
          <a:p>
            <a:pPr marL="0" indent="0">
              <a:spcBef>
                <a:spcPts val="0"/>
              </a:spcBef>
              <a:buNone/>
            </a:pPr>
            <a:r>
              <a:rPr lang="en-US" dirty="0"/>
              <a:t>}</a:t>
            </a:r>
          </a:p>
          <a:p>
            <a:pPr marL="0" indent="0">
              <a:spcBef>
                <a:spcPts val="0"/>
              </a:spcBef>
              <a:buNone/>
            </a:pPr>
            <a:r>
              <a:rPr lang="en-US" dirty="0"/>
              <a:t>.text-bold {</a:t>
            </a:r>
          </a:p>
          <a:p>
            <a:pPr marL="457200" lvl="1" indent="0">
              <a:spcBef>
                <a:spcPts val="0"/>
              </a:spcBef>
              <a:buNone/>
            </a:pPr>
            <a:r>
              <a:rPr lang="en-US" dirty="0" err="1"/>
              <a:t>font-weight:bold</a:t>
            </a:r>
            <a:r>
              <a:rPr lang="en-US" dirty="0"/>
              <a:t>;</a:t>
            </a:r>
          </a:p>
          <a:p>
            <a:pPr marL="0" indent="0">
              <a:spcBef>
                <a:spcPts val="0"/>
              </a:spcBef>
              <a:buNone/>
            </a:pPr>
            <a:r>
              <a:rPr lang="en-US" dirty="0"/>
              <a:t>}</a:t>
            </a:r>
          </a:p>
          <a:p>
            <a:pPr marL="0" indent="0">
              <a:spcBef>
                <a:spcPts val="0"/>
              </a:spcBef>
              <a:buNone/>
            </a:pPr>
            <a:r>
              <a:rPr lang="en-US" dirty="0"/>
              <a:t>#first-row {</a:t>
            </a:r>
          </a:p>
          <a:p>
            <a:pPr marL="457200" lvl="1" indent="0">
              <a:spcBef>
                <a:spcPts val="0"/>
              </a:spcBef>
              <a:buNone/>
            </a:pPr>
            <a:r>
              <a:rPr lang="en-US" dirty="0"/>
              <a:t>padding-left:30px;</a:t>
            </a:r>
          </a:p>
          <a:p>
            <a:pPr marL="0" indent="0">
              <a:spcBef>
                <a:spcPts val="0"/>
              </a:spcBef>
              <a:buNone/>
            </a:pPr>
            <a:r>
              <a:rPr lang="en-US" dirty="0"/>
              <a:t>}</a:t>
            </a:r>
          </a:p>
          <a:p>
            <a:pPr marL="0" indent="0">
              <a:spcBef>
                <a:spcPts val="0"/>
              </a:spcBef>
              <a:buNone/>
            </a:pPr>
            <a:r>
              <a:rPr lang="en-US" dirty="0"/>
              <a:t>a {</a:t>
            </a:r>
          </a:p>
          <a:p>
            <a:pPr marL="0" indent="0">
              <a:spcBef>
                <a:spcPts val="0"/>
              </a:spcBef>
              <a:buNone/>
            </a:pPr>
            <a:r>
              <a:rPr lang="en-US" dirty="0"/>
              <a:t>          </a:t>
            </a:r>
            <a:r>
              <a:rPr lang="en-US" dirty="0" err="1"/>
              <a:t>color:yellow</a:t>
            </a:r>
            <a:r>
              <a:rPr lang="en-US" dirty="0"/>
              <a:t>;</a:t>
            </a:r>
          </a:p>
          <a:p>
            <a:pPr marL="0" indent="0">
              <a:spcBef>
                <a:spcPts val="0"/>
              </a:spcBef>
              <a:buNone/>
            </a:pPr>
            <a:r>
              <a:rPr lang="en-US" dirty="0"/>
              <a:t>}</a:t>
            </a:r>
          </a:p>
          <a:p>
            <a:pPr marL="0" indent="0">
              <a:spcBef>
                <a:spcPts val="0"/>
              </a:spcBef>
              <a:buNone/>
            </a:pPr>
            <a:r>
              <a:rPr lang="en-US" dirty="0"/>
              <a:t>a:visited {</a:t>
            </a:r>
          </a:p>
          <a:p>
            <a:pPr marL="0" indent="0">
              <a:spcBef>
                <a:spcPts val="0"/>
              </a:spcBef>
              <a:buNone/>
            </a:pPr>
            <a:r>
              <a:rPr lang="en-US" dirty="0"/>
              <a:t>          </a:t>
            </a:r>
            <a:r>
              <a:rPr lang="en-US" dirty="0" err="1"/>
              <a:t>color:orange</a:t>
            </a:r>
            <a:r>
              <a:rPr lang="en-US" dirty="0"/>
              <a:t>;</a:t>
            </a:r>
          </a:p>
          <a:p>
            <a:pPr marL="0" indent="0">
              <a:spcBef>
                <a:spcPts val="0"/>
              </a:spcBef>
              <a:buNone/>
            </a:pPr>
            <a:r>
              <a:rPr lang="en-US" dirty="0"/>
              <a:t>}</a:t>
            </a:r>
          </a:p>
          <a:p>
            <a:pPr marL="0" indent="0">
              <a:spcBef>
                <a:spcPts val="0"/>
              </a:spcBef>
              <a:buNone/>
            </a:pPr>
            <a:r>
              <a:rPr lang="en-US" dirty="0"/>
              <a:t>a:hover {</a:t>
            </a:r>
          </a:p>
          <a:p>
            <a:pPr marL="0" indent="0">
              <a:spcBef>
                <a:spcPts val="0"/>
              </a:spcBef>
              <a:buNone/>
            </a:pPr>
            <a:r>
              <a:rPr lang="en-US" dirty="0"/>
              <a:t>           </a:t>
            </a:r>
            <a:r>
              <a:rPr lang="en-US" dirty="0" err="1"/>
              <a:t>background-color:black</a:t>
            </a:r>
            <a:r>
              <a:rPr lang="en-US" dirty="0"/>
              <a:t>;</a:t>
            </a:r>
          </a:p>
          <a:p>
            <a:pPr marL="0" indent="0">
              <a:spcBef>
                <a:spcPts val="0"/>
              </a:spcBef>
              <a:buNone/>
            </a:pPr>
            <a:r>
              <a:rPr lang="en-US" dirty="0"/>
              <a:t>}</a:t>
            </a:r>
          </a:p>
        </p:txBody>
      </p:sp>
    </p:spTree>
    <p:extLst>
      <p:ext uri="{BB962C8B-B14F-4D97-AF65-F5344CB8AC3E}">
        <p14:creationId xmlns:p14="http://schemas.microsoft.com/office/powerpoint/2010/main" val="237716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barn(inVertical)">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wipe(down)">
                                      <p:cBhvr>
                                        <p:cTn id="20" dur="500"/>
                                        <p:tgtEl>
                                          <p:spTgt spid="4">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down)">
                                      <p:cBhvr>
                                        <p:cTn id="23" dur="500"/>
                                        <p:tgtEl>
                                          <p:spTgt spid="4">
                                            <p:txEl>
                                              <p:pRg st="2" end="2"/>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wipe(down)">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fade">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arn(inVertical)">
                                      <p:cBhvr>
                                        <p:cTn id="36" dur="500"/>
                                        <p:tgtEl>
                                          <p:spTgt spid="4">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barn(inVertical)">
                                      <p:cBhvr>
                                        <p:cTn id="39" dur="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wipe(down)">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fade">
                                      <p:cBhvr>
                                        <p:cTn id="49" dur="500"/>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barn(inVertical)">
                                      <p:cBhvr>
                                        <p:cTn id="54" dur="500"/>
                                        <p:tgtEl>
                                          <p:spTgt spid="4">
                                            <p:txEl>
                                              <p:pRg st="8" end="8"/>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barn(inVertical)">
                                      <p:cBhvr>
                                        <p:cTn id="57" dur="500"/>
                                        <p:tgtEl>
                                          <p:spTgt spid="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wipe(down)">
                                      <p:cBhvr>
                                        <p:cTn id="62" dur="500"/>
                                        <p:tgtEl>
                                          <p:spTgt spid="4">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3" end="3"/>
                                            </p:txEl>
                                          </p:spTgt>
                                        </p:tgtEl>
                                        <p:attrNameLst>
                                          <p:attrName>style.visibility</p:attrName>
                                        </p:attrNameLst>
                                      </p:cBhvr>
                                      <p:to>
                                        <p:strVal val="visible"/>
                                      </p:to>
                                    </p:set>
                                    <p:animEffect transition="in" filter="fade">
                                      <p:cBhvr>
                                        <p:cTn id="67" dur="500"/>
                                        <p:tgtEl>
                                          <p:spTgt spid="3">
                                            <p:txEl>
                                              <p:pRg st="3" end="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4">
                                            <p:txEl>
                                              <p:pRg st="11" end="11"/>
                                            </p:txEl>
                                          </p:spTgt>
                                        </p:tgtEl>
                                        <p:attrNameLst>
                                          <p:attrName>style.visibility</p:attrName>
                                        </p:attrNameLst>
                                      </p:cBhvr>
                                      <p:to>
                                        <p:strVal val="visible"/>
                                      </p:to>
                                    </p:set>
                                    <p:animEffect transition="in" filter="barn(inVertical)">
                                      <p:cBhvr>
                                        <p:cTn id="72" dur="500"/>
                                        <p:tgtEl>
                                          <p:spTgt spid="4">
                                            <p:txEl>
                                              <p:pRg st="11" end="11"/>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4">
                                            <p:txEl>
                                              <p:pRg st="13" end="13"/>
                                            </p:txEl>
                                          </p:spTgt>
                                        </p:tgtEl>
                                        <p:attrNameLst>
                                          <p:attrName>style.visibility</p:attrName>
                                        </p:attrNameLst>
                                      </p:cBhvr>
                                      <p:to>
                                        <p:strVal val="visible"/>
                                      </p:to>
                                    </p:set>
                                    <p:animEffect transition="in" filter="barn(inVertical)">
                                      <p:cBhvr>
                                        <p:cTn id="75" dur="500"/>
                                        <p:tgtEl>
                                          <p:spTgt spid="4">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4">
                                            <p:txEl>
                                              <p:pRg st="12" end="12"/>
                                            </p:txEl>
                                          </p:spTgt>
                                        </p:tgtEl>
                                        <p:attrNameLst>
                                          <p:attrName>style.visibility</p:attrName>
                                        </p:attrNameLst>
                                      </p:cBhvr>
                                      <p:to>
                                        <p:strVal val="visible"/>
                                      </p:to>
                                    </p:set>
                                    <p:animEffect transition="in" filter="wipe(down)">
                                      <p:cBhvr>
                                        <p:cTn id="80" dur="500"/>
                                        <p:tgtEl>
                                          <p:spTgt spid="4">
                                            <p:txEl>
                                              <p:pRg st="12" end="1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anim calcmode="lin" valueType="num">
                                      <p:cBhvr additive="base">
                                        <p:cTn id="8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4">
                                            <p:txEl>
                                              <p:pRg st="14" end="14"/>
                                            </p:txEl>
                                          </p:spTgt>
                                        </p:tgtEl>
                                        <p:attrNameLst>
                                          <p:attrName>style.visibility</p:attrName>
                                        </p:attrNameLst>
                                      </p:cBhvr>
                                      <p:to>
                                        <p:strVal val="visible"/>
                                      </p:to>
                                    </p:set>
                                    <p:animEffect transition="in" filter="barn(inVertical)">
                                      <p:cBhvr>
                                        <p:cTn id="91" dur="500"/>
                                        <p:tgtEl>
                                          <p:spTgt spid="4">
                                            <p:txEl>
                                              <p:pRg st="14" end="14"/>
                                            </p:txEl>
                                          </p:spTgt>
                                        </p:tgtEl>
                                      </p:cBhvr>
                                    </p:animEffect>
                                  </p:childTnLst>
                                </p:cTn>
                              </p:par>
                              <p:par>
                                <p:cTn id="92" presetID="16" presetClass="entr" presetSubtype="21" fill="hold" nodeType="withEffect">
                                  <p:stCondLst>
                                    <p:cond delay="0"/>
                                  </p:stCondLst>
                                  <p:childTnLst>
                                    <p:set>
                                      <p:cBhvr>
                                        <p:cTn id="93" dur="1" fill="hold">
                                          <p:stCondLst>
                                            <p:cond delay="0"/>
                                          </p:stCondLst>
                                        </p:cTn>
                                        <p:tgtEl>
                                          <p:spTgt spid="4">
                                            <p:txEl>
                                              <p:pRg st="16" end="16"/>
                                            </p:txEl>
                                          </p:spTgt>
                                        </p:tgtEl>
                                        <p:attrNameLst>
                                          <p:attrName>style.visibility</p:attrName>
                                        </p:attrNameLst>
                                      </p:cBhvr>
                                      <p:to>
                                        <p:strVal val="visible"/>
                                      </p:to>
                                    </p:set>
                                    <p:animEffect transition="in" filter="barn(inVertical)">
                                      <p:cBhvr>
                                        <p:cTn id="94" dur="500"/>
                                        <p:tgtEl>
                                          <p:spTgt spid="4">
                                            <p:txEl>
                                              <p:pRg st="16" end="16"/>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4">
                                            <p:txEl>
                                              <p:pRg st="15" end="15"/>
                                            </p:txEl>
                                          </p:spTgt>
                                        </p:tgtEl>
                                        <p:attrNameLst>
                                          <p:attrName>style.visibility</p:attrName>
                                        </p:attrNameLst>
                                      </p:cBhvr>
                                      <p:to>
                                        <p:strVal val="visible"/>
                                      </p:to>
                                    </p:set>
                                    <p:animEffect transition="in" filter="wipe(down)">
                                      <p:cBhvr>
                                        <p:cTn id="99" dur="500"/>
                                        <p:tgtEl>
                                          <p:spTgt spid="4">
                                            <p:txEl>
                                              <p:pRg st="15" end="1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 calcmode="lin" valueType="num">
                                      <p:cBhvr additive="base">
                                        <p:cTn id="10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barn(inVertical)">
                                      <p:cBhvr>
                                        <p:cTn id="110" dur="500"/>
                                        <p:tgtEl>
                                          <p:spTgt spid="4">
                                            <p:txEl>
                                              <p:pRg st="17" end="17"/>
                                            </p:txEl>
                                          </p:spTgt>
                                        </p:tgtEl>
                                      </p:cBhvr>
                                    </p:animEffect>
                                  </p:childTnLst>
                                </p:cTn>
                              </p:par>
                              <p:par>
                                <p:cTn id="111" presetID="16" presetClass="entr" presetSubtype="21" fill="hold" nodeType="withEffect">
                                  <p:stCondLst>
                                    <p:cond delay="0"/>
                                  </p:stCondLst>
                                  <p:childTnLst>
                                    <p:set>
                                      <p:cBhvr>
                                        <p:cTn id="112" dur="1" fill="hold">
                                          <p:stCondLst>
                                            <p:cond delay="0"/>
                                          </p:stCondLst>
                                        </p:cTn>
                                        <p:tgtEl>
                                          <p:spTgt spid="4">
                                            <p:txEl>
                                              <p:pRg st="19" end="19"/>
                                            </p:txEl>
                                          </p:spTgt>
                                        </p:tgtEl>
                                        <p:attrNameLst>
                                          <p:attrName>style.visibility</p:attrName>
                                        </p:attrNameLst>
                                      </p:cBhvr>
                                      <p:to>
                                        <p:strVal val="visible"/>
                                      </p:to>
                                    </p:set>
                                    <p:animEffect transition="in" filter="barn(inVertical)">
                                      <p:cBhvr>
                                        <p:cTn id="113" dur="500"/>
                                        <p:tgtEl>
                                          <p:spTgt spid="4">
                                            <p:txEl>
                                              <p:pRg st="19" end="19"/>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4">
                                            <p:txEl>
                                              <p:pRg st="18" end="18"/>
                                            </p:txEl>
                                          </p:spTgt>
                                        </p:tgtEl>
                                        <p:attrNameLst>
                                          <p:attrName>style.visibility</p:attrName>
                                        </p:attrNameLst>
                                      </p:cBhvr>
                                      <p:to>
                                        <p:strVal val="visible"/>
                                      </p:to>
                                    </p:set>
                                    <p:animEffect transition="in" filter="wipe(down)">
                                      <p:cBhvr>
                                        <p:cTn id="118" dur="500"/>
                                        <p:tgtEl>
                                          <p:spTgt spid="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Where it lives</a:t>
            </a:r>
          </a:p>
        </p:txBody>
      </p:sp>
      <p:sp>
        <p:nvSpPr>
          <p:cNvPr id="3" name="Content Placeholder 2"/>
          <p:cNvSpPr>
            <a:spLocks noGrp="1"/>
          </p:cNvSpPr>
          <p:nvPr>
            <p:ph sz="half" idx="1"/>
          </p:nvPr>
        </p:nvSpPr>
        <p:spPr/>
        <p:txBody>
          <a:bodyPr>
            <a:normAutofit/>
          </a:bodyPr>
          <a:lstStyle/>
          <a:p>
            <a:r>
              <a:rPr lang="en-US" dirty="0"/>
              <a:t>Inline</a:t>
            </a:r>
          </a:p>
          <a:p>
            <a:r>
              <a:rPr lang="en-US" dirty="0"/>
              <a:t>Internal</a:t>
            </a:r>
          </a:p>
          <a:p>
            <a:endParaRPr lang="en-US" dirty="0"/>
          </a:p>
          <a:p>
            <a:endParaRPr lang="en-US" dirty="0"/>
          </a:p>
          <a:p>
            <a:endParaRPr lang="en-US" dirty="0"/>
          </a:p>
          <a:p>
            <a:endParaRPr lang="en-US" dirty="0"/>
          </a:p>
          <a:p>
            <a:r>
              <a:rPr lang="en-US" dirty="0"/>
              <a:t>External</a:t>
            </a:r>
          </a:p>
        </p:txBody>
      </p:sp>
      <p:sp>
        <p:nvSpPr>
          <p:cNvPr id="4" name="Content Placeholder 3"/>
          <p:cNvSpPr>
            <a:spLocks noGrp="1"/>
          </p:cNvSpPr>
          <p:nvPr>
            <p:ph sz="half" idx="2"/>
          </p:nvPr>
        </p:nvSpPr>
        <p:spPr>
          <a:xfrm>
            <a:off x="4031673" y="2017343"/>
            <a:ext cx="7027250" cy="3441520"/>
          </a:xfrm>
        </p:spPr>
        <p:txBody>
          <a:bodyPr>
            <a:normAutofit/>
          </a:bodyPr>
          <a:lstStyle/>
          <a:p>
            <a:r>
              <a:rPr lang="en-US" dirty="0"/>
              <a:t>&lt;h1 style=“color:#000;background-color:#FFF”&gt;Title&lt;/h1&gt;</a:t>
            </a:r>
          </a:p>
          <a:p>
            <a:r>
              <a:rPr lang="en-US" dirty="0"/>
              <a:t>&lt;style&gt;</a:t>
            </a:r>
          </a:p>
          <a:p>
            <a:pPr lvl="1"/>
            <a:r>
              <a:rPr lang="en-US" dirty="0"/>
              <a:t>h2 { </a:t>
            </a:r>
          </a:p>
          <a:p>
            <a:pPr lvl="2"/>
            <a:r>
              <a:rPr lang="en-US" dirty="0"/>
              <a:t>color:#FFF</a:t>
            </a:r>
          </a:p>
          <a:p>
            <a:pPr lvl="2"/>
            <a:r>
              <a:rPr lang="en-US" dirty="0"/>
              <a:t>background-color:#000;</a:t>
            </a:r>
          </a:p>
          <a:p>
            <a:pPr lvl="1"/>
            <a:r>
              <a:rPr lang="en-US" dirty="0"/>
              <a:t>}</a:t>
            </a:r>
          </a:p>
          <a:p>
            <a:r>
              <a:rPr lang="en-US" dirty="0"/>
              <a:t>&lt;/style</a:t>
            </a:r>
          </a:p>
          <a:p>
            <a:r>
              <a:rPr lang="en-US" dirty="0"/>
              <a:t>&lt;link </a:t>
            </a:r>
            <a:r>
              <a:rPr lang="en-US" dirty="0" err="1"/>
              <a:t>rel</a:t>
            </a:r>
            <a:r>
              <a:rPr lang="en-US" dirty="0"/>
              <a:t>=“stylesheet” type=“txt/</a:t>
            </a:r>
            <a:r>
              <a:rPr lang="en-US" dirty="0" err="1"/>
              <a:t>css</a:t>
            </a:r>
            <a:r>
              <a:rPr lang="en-US" dirty="0"/>
              <a:t>” </a:t>
            </a:r>
            <a:r>
              <a:rPr lang="en-US" dirty="0" err="1"/>
              <a:t>href</a:t>
            </a:r>
            <a:r>
              <a:rPr lang="en-US" dirty="0"/>
              <a:t>=“master_style.css”&gt;</a:t>
            </a:r>
          </a:p>
        </p:txBody>
      </p:sp>
    </p:spTree>
    <p:extLst>
      <p:ext uri="{BB962C8B-B14F-4D97-AF65-F5344CB8AC3E}">
        <p14:creationId xmlns:p14="http://schemas.microsoft.com/office/powerpoint/2010/main" val="1524733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Precedence</a:t>
            </a:r>
          </a:p>
        </p:txBody>
      </p:sp>
      <p:sp>
        <p:nvSpPr>
          <p:cNvPr id="3" name="Content Placeholder 2"/>
          <p:cNvSpPr>
            <a:spLocks noGrp="1"/>
          </p:cNvSpPr>
          <p:nvPr>
            <p:ph sz="half" idx="1"/>
          </p:nvPr>
        </p:nvSpPr>
        <p:spPr/>
        <p:txBody>
          <a:bodyPr/>
          <a:lstStyle/>
          <a:p>
            <a:r>
              <a:rPr lang="en-US" dirty="0"/>
              <a:t>Specificity takes precedence over generality.</a:t>
            </a:r>
          </a:p>
          <a:p>
            <a:r>
              <a:rPr lang="en-US" dirty="0"/>
              <a:t>id&gt;class&gt;tag</a:t>
            </a:r>
          </a:p>
          <a:p>
            <a:r>
              <a:rPr lang="en-US" dirty="0"/>
              <a:t>inline&gt;internal&gt;external</a:t>
            </a:r>
          </a:p>
          <a:p>
            <a:endParaRPr lang="en-US" dirty="0"/>
          </a:p>
        </p:txBody>
      </p:sp>
      <p:sp>
        <p:nvSpPr>
          <p:cNvPr id="4" name="Content Placeholder 3"/>
          <p:cNvSpPr>
            <a:spLocks noGrp="1"/>
          </p:cNvSpPr>
          <p:nvPr>
            <p:ph sz="half" idx="2"/>
          </p:nvPr>
        </p:nvSpPr>
        <p:spPr/>
        <p:txBody>
          <a:bodyPr/>
          <a:lstStyle/>
          <a:p>
            <a:pPr marL="0" indent="0">
              <a:buNone/>
            </a:pPr>
            <a:r>
              <a:rPr lang="en-US" dirty="0"/>
              <a:t>&lt;div class=“default-text”&gt;</a:t>
            </a:r>
          </a:p>
          <a:p>
            <a:pPr marL="457200" lvl="1" indent="0">
              <a:buNone/>
            </a:pPr>
            <a:r>
              <a:rPr lang="en-US" dirty="0"/>
              <a:t>&lt;p&gt; These are a few of my favorite things</a:t>
            </a:r>
          </a:p>
          <a:p>
            <a:pPr marL="914400" lvl="2" indent="0">
              <a:buNone/>
            </a:pPr>
            <a:r>
              <a:rPr lang="en-US" dirty="0"/>
              <a:t>&lt;ul id=“favorite-things-list”&gt;</a:t>
            </a:r>
          </a:p>
          <a:p>
            <a:pPr marL="1371600" lvl="3" indent="0">
              <a:buNone/>
            </a:pPr>
            <a:r>
              <a:rPr lang="en-US" dirty="0"/>
              <a:t>&lt;li&gt;Pizza&lt;/li&gt;</a:t>
            </a:r>
          </a:p>
          <a:p>
            <a:pPr marL="1371600" lvl="3" indent="0">
              <a:buNone/>
            </a:pPr>
            <a:r>
              <a:rPr lang="en-US" dirty="0"/>
              <a:t>&lt;li&gt;Beer&lt;/li&gt;</a:t>
            </a:r>
          </a:p>
          <a:p>
            <a:pPr marL="914400" lvl="2" indent="0">
              <a:buNone/>
            </a:pPr>
            <a:r>
              <a:rPr lang="en-US" dirty="0"/>
              <a:t>&lt;/ul&gt;</a:t>
            </a:r>
          </a:p>
          <a:p>
            <a:pPr marL="457200" lvl="1" indent="0">
              <a:buNone/>
            </a:pPr>
            <a:r>
              <a:rPr lang="en-US" dirty="0"/>
              <a:t>&lt;/p&gt;</a:t>
            </a:r>
          </a:p>
          <a:p>
            <a:pPr marL="0" indent="0">
              <a:buNone/>
            </a:pPr>
            <a:r>
              <a:rPr lang="en-US" dirty="0"/>
              <a:t>&lt;/div&gt;</a:t>
            </a:r>
          </a:p>
        </p:txBody>
      </p:sp>
    </p:spTree>
    <p:extLst>
      <p:ext uri="{BB962C8B-B14F-4D97-AF65-F5344CB8AC3E}">
        <p14:creationId xmlns:p14="http://schemas.microsoft.com/office/powerpoint/2010/main" val="2217680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Precedence</a:t>
            </a:r>
          </a:p>
        </p:txBody>
      </p:sp>
      <p:sp>
        <p:nvSpPr>
          <p:cNvPr id="3" name="Content Placeholder 2"/>
          <p:cNvSpPr>
            <a:spLocks noGrp="1"/>
          </p:cNvSpPr>
          <p:nvPr>
            <p:ph sz="half" idx="1"/>
          </p:nvPr>
        </p:nvSpPr>
        <p:spPr/>
        <p:txBody>
          <a:bodyPr/>
          <a:lstStyle/>
          <a:p>
            <a:r>
              <a:rPr lang="en-US" dirty="0"/>
              <a:t>Specificity takes precedence over generality.</a:t>
            </a:r>
          </a:p>
          <a:p>
            <a:r>
              <a:rPr lang="en-US" dirty="0"/>
              <a:t>id&gt;class&gt;tag</a:t>
            </a:r>
          </a:p>
          <a:p>
            <a:r>
              <a:rPr lang="en-US" dirty="0"/>
              <a:t>inline&gt;internal&gt;external</a:t>
            </a:r>
          </a:p>
          <a:p>
            <a:endParaRPr lang="en-US" dirty="0"/>
          </a:p>
        </p:txBody>
      </p:sp>
      <p:sp>
        <p:nvSpPr>
          <p:cNvPr id="4" name="Content Placeholder 3"/>
          <p:cNvSpPr>
            <a:spLocks noGrp="1"/>
          </p:cNvSpPr>
          <p:nvPr>
            <p:ph sz="half" idx="2"/>
          </p:nvPr>
        </p:nvSpPr>
        <p:spPr>
          <a:xfrm>
            <a:off x="6092483" y="2017343"/>
            <a:ext cx="4966440" cy="3441520"/>
          </a:xfrm>
        </p:spPr>
        <p:txBody>
          <a:bodyPr/>
          <a:lstStyle/>
          <a:p>
            <a:pPr marL="0" indent="0">
              <a:buNone/>
            </a:pPr>
            <a:r>
              <a:rPr lang="en-US" dirty="0"/>
              <a:t>&lt;div class=“default-text”&gt;</a:t>
            </a:r>
          </a:p>
          <a:p>
            <a:pPr marL="457200" lvl="1" indent="0">
              <a:buNone/>
            </a:pPr>
            <a:r>
              <a:rPr lang="en-US" dirty="0"/>
              <a:t>&lt;p&gt; These are a few of my favorite things</a:t>
            </a:r>
          </a:p>
          <a:p>
            <a:pPr marL="914400" lvl="2" indent="0">
              <a:buNone/>
            </a:pPr>
            <a:r>
              <a:rPr lang="en-US" sz="1800" dirty="0"/>
              <a:t>&lt;ul id=“favorite-things-list”&gt;</a:t>
            </a:r>
          </a:p>
          <a:p>
            <a:pPr marL="1371600" lvl="3" indent="0">
              <a:buNone/>
            </a:pPr>
            <a:r>
              <a:rPr lang="en-US" sz="1600" dirty="0"/>
              <a:t>&lt;li&gt;Pizza&lt;/li&gt;</a:t>
            </a:r>
          </a:p>
          <a:p>
            <a:pPr marL="1371600" lvl="3" indent="0">
              <a:buNone/>
            </a:pPr>
            <a:r>
              <a:rPr lang="en-US" sz="1600" dirty="0"/>
              <a:t>&lt;li&gt;Beer&lt;/li&gt;</a:t>
            </a:r>
          </a:p>
          <a:p>
            <a:pPr marL="914400" lvl="2" indent="0">
              <a:buNone/>
            </a:pPr>
            <a:r>
              <a:rPr lang="en-US" sz="1800" dirty="0"/>
              <a:t>&lt;/ul&gt;</a:t>
            </a:r>
          </a:p>
          <a:p>
            <a:pPr marL="457200" lvl="1" indent="0">
              <a:buNone/>
            </a:pPr>
            <a:r>
              <a:rPr lang="en-US" dirty="0"/>
              <a:t>&lt;/p&gt;</a:t>
            </a:r>
          </a:p>
          <a:p>
            <a:pPr marL="0" indent="0">
              <a:buNone/>
            </a:pPr>
            <a:r>
              <a:rPr lang="en-US" dirty="0"/>
              <a:t>&lt;/div&gt;</a:t>
            </a:r>
          </a:p>
        </p:txBody>
      </p:sp>
    </p:spTree>
    <p:extLst>
      <p:ext uri="{BB962C8B-B14F-4D97-AF65-F5344CB8AC3E}">
        <p14:creationId xmlns:p14="http://schemas.microsoft.com/office/powerpoint/2010/main" val="573226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Precedence</a:t>
            </a:r>
          </a:p>
        </p:txBody>
      </p:sp>
      <p:sp>
        <p:nvSpPr>
          <p:cNvPr id="3" name="Content Placeholder 2"/>
          <p:cNvSpPr>
            <a:spLocks noGrp="1"/>
          </p:cNvSpPr>
          <p:nvPr>
            <p:ph sz="half" idx="1"/>
          </p:nvPr>
        </p:nvSpPr>
        <p:spPr/>
        <p:txBody>
          <a:bodyPr>
            <a:normAutofit/>
          </a:bodyPr>
          <a:lstStyle/>
          <a:p>
            <a:pPr marL="0" indent="0">
              <a:buNone/>
            </a:pPr>
            <a:r>
              <a:rPr lang="en-US" dirty="0"/>
              <a:t>&lt;div class=“default-text”&gt;</a:t>
            </a:r>
          </a:p>
          <a:p>
            <a:pPr marL="457200" lvl="1" indent="0">
              <a:buNone/>
            </a:pPr>
            <a:r>
              <a:rPr lang="en-US" dirty="0"/>
              <a:t>&lt;p&gt; These are a few of my favorite things</a:t>
            </a:r>
          </a:p>
          <a:p>
            <a:pPr marL="914400" lvl="2" indent="0">
              <a:buNone/>
            </a:pPr>
            <a:r>
              <a:rPr lang="en-US" dirty="0"/>
              <a:t>&lt;ul id=“favorite-things-list”&gt;</a:t>
            </a:r>
          </a:p>
          <a:p>
            <a:pPr marL="1371600" lvl="3" indent="0">
              <a:buNone/>
            </a:pPr>
            <a:r>
              <a:rPr lang="en-US" dirty="0"/>
              <a:t>&lt;li&gt;Pizza&lt;/li&gt;</a:t>
            </a:r>
          </a:p>
          <a:p>
            <a:pPr marL="1371600" lvl="3" indent="0">
              <a:buNone/>
            </a:pPr>
            <a:r>
              <a:rPr lang="en-US" dirty="0"/>
              <a:t>&lt;li&gt;Beer&lt;/li&gt;</a:t>
            </a:r>
          </a:p>
          <a:p>
            <a:pPr marL="914400" lvl="2" indent="0">
              <a:buNone/>
            </a:pPr>
            <a:r>
              <a:rPr lang="en-US" dirty="0"/>
              <a:t>&lt;/ul&gt;</a:t>
            </a:r>
          </a:p>
          <a:p>
            <a:pPr marL="457200" lvl="1" indent="0">
              <a:buNone/>
            </a:pPr>
            <a:r>
              <a:rPr lang="en-US" dirty="0"/>
              <a:t>&lt;/p&gt;</a:t>
            </a:r>
          </a:p>
          <a:p>
            <a:pPr marL="0" indent="0">
              <a:buNone/>
            </a:pPr>
            <a:r>
              <a:rPr lang="en-US" dirty="0"/>
              <a:t>&lt;/div&gt;</a:t>
            </a:r>
          </a:p>
        </p:txBody>
      </p:sp>
      <p:sp>
        <p:nvSpPr>
          <p:cNvPr id="4" name="Content Placeholder 3"/>
          <p:cNvSpPr>
            <a:spLocks noGrp="1"/>
          </p:cNvSpPr>
          <p:nvPr>
            <p:ph sz="half" idx="2"/>
          </p:nvPr>
        </p:nvSpPr>
        <p:spPr>
          <a:xfrm>
            <a:off x="6413771" y="2017343"/>
            <a:ext cx="2304202" cy="3822348"/>
          </a:xfrm>
        </p:spPr>
        <p:txBody>
          <a:bodyPr>
            <a:noAutofit/>
          </a:bodyPr>
          <a:lstStyle/>
          <a:p>
            <a:pPr marL="0" indent="0">
              <a:buNone/>
            </a:pPr>
            <a:r>
              <a:rPr lang="en-US" sz="1800" dirty="0"/>
              <a:t>p {</a:t>
            </a:r>
          </a:p>
          <a:p>
            <a:pPr marL="457200" lvl="1" indent="0">
              <a:buNone/>
            </a:pPr>
            <a:r>
              <a:rPr lang="en-US" sz="1600" dirty="0"/>
              <a:t>color: red;</a:t>
            </a:r>
          </a:p>
          <a:p>
            <a:pPr marL="0" indent="0">
              <a:buNone/>
            </a:pPr>
            <a:r>
              <a:rPr lang="en-US" sz="1800" dirty="0"/>
              <a:t>}</a:t>
            </a:r>
          </a:p>
          <a:p>
            <a:pPr marL="0" indent="0">
              <a:buNone/>
            </a:pPr>
            <a:r>
              <a:rPr lang="en-US" sz="1800" dirty="0"/>
              <a:t>.default-text {</a:t>
            </a:r>
          </a:p>
          <a:p>
            <a:pPr marL="457200" lvl="1" indent="0">
              <a:buNone/>
            </a:pPr>
            <a:r>
              <a:rPr lang="en-US" sz="1600" dirty="0" err="1"/>
              <a:t>color:black</a:t>
            </a:r>
            <a:r>
              <a:rPr lang="en-US" sz="1600" dirty="0"/>
              <a:t>;</a:t>
            </a:r>
          </a:p>
          <a:p>
            <a:pPr marL="0" indent="0">
              <a:buNone/>
            </a:pPr>
            <a:r>
              <a:rPr lang="en-US" sz="1800" dirty="0"/>
              <a:t>}</a:t>
            </a:r>
          </a:p>
          <a:p>
            <a:pPr marL="0" indent="0">
              <a:buNone/>
            </a:pPr>
            <a:r>
              <a:rPr lang="en-US" sz="1800" dirty="0"/>
              <a:t>#favorite-things-list {</a:t>
            </a:r>
          </a:p>
          <a:p>
            <a:pPr marL="457200" lvl="1" indent="0">
              <a:buNone/>
            </a:pPr>
            <a:r>
              <a:rPr lang="en-US" sz="1600" dirty="0" err="1"/>
              <a:t>color:darkblue</a:t>
            </a:r>
            <a:r>
              <a:rPr lang="en-US" sz="1600" dirty="0"/>
              <a:t>;</a:t>
            </a:r>
          </a:p>
          <a:p>
            <a:pPr marL="0" indent="0">
              <a:buNone/>
            </a:pPr>
            <a:r>
              <a:rPr lang="en-US" sz="1800" dirty="0"/>
              <a:t>}</a:t>
            </a:r>
          </a:p>
        </p:txBody>
      </p:sp>
    </p:spTree>
    <p:extLst>
      <p:ext uri="{BB962C8B-B14F-4D97-AF65-F5344CB8AC3E}">
        <p14:creationId xmlns:p14="http://schemas.microsoft.com/office/powerpoint/2010/main" val="51858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this course is for</a:t>
            </a:r>
          </a:p>
        </p:txBody>
      </p:sp>
      <p:sp>
        <p:nvSpPr>
          <p:cNvPr id="3" name="Content Placeholder 2"/>
          <p:cNvSpPr>
            <a:spLocks noGrp="1"/>
          </p:cNvSpPr>
          <p:nvPr>
            <p:ph idx="1"/>
          </p:nvPr>
        </p:nvSpPr>
        <p:spPr>
          <a:xfrm>
            <a:off x="1451579" y="2015732"/>
            <a:ext cx="9603275" cy="3878882"/>
          </a:xfrm>
        </p:spPr>
        <p:txBody>
          <a:bodyPr>
            <a:normAutofit/>
          </a:bodyPr>
          <a:lstStyle/>
          <a:p>
            <a:r>
              <a:rPr lang="en-US" dirty="0"/>
              <a:t>Two main groups of people</a:t>
            </a:r>
          </a:p>
          <a:p>
            <a:pPr lvl="1"/>
            <a:r>
              <a:rPr lang="en-US" dirty="0"/>
              <a:t>GIS specialists, analysts, and/or developers interested in deploying internet based applications.</a:t>
            </a:r>
          </a:p>
          <a:p>
            <a:pPr lvl="2"/>
            <a:r>
              <a:rPr lang="en-US" dirty="0"/>
              <a:t>Publish content onto the web for external consumption.</a:t>
            </a:r>
          </a:p>
          <a:p>
            <a:pPr lvl="2"/>
            <a:r>
              <a:rPr lang="en-US" dirty="0"/>
              <a:t>Escape the costs of commercial licenses for internal users of GIS.</a:t>
            </a:r>
          </a:p>
          <a:p>
            <a:pPr lvl="2"/>
            <a:r>
              <a:rPr lang="en-US" dirty="0"/>
              <a:t>Develop spatial tools that are free from dependencies on ESRI update cycles.</a:t>
            </a:r>
          </a:p>
          <a:p>
            <a:pPr lvl="1"/>
            <a:r>
              <a:rPr lang="en-US" dirty="0"/>
              <a:t>Web programmers interested in expanding their skillset into geospatial applications.</a:t>
            </a:r>
          </a:p>
          <a:p>
            <a:pPr lvl="2"/>
            <a:r>
              <a:rPr lang="en-US" dirty="0"/>
              <a:t>Geospatial data</a:t>
            </a:r>
          </a:p>
          <a:p>
            <a:pPr lvl="2"/>
            <a:r>
              <a:rPr lang="en-US" dirty="0"/>
              <a:t>Web maps</a:t>
            </a:r>
          </a:p>
          <a:p>
            <a:pPr lvl="2"/>
            <a:r>
              <a:rPr lang="en-US" dirty="0"/>
              <a:t>Spatial Analysis</a:t>
            </a:r>
          </a:p>
          <a:p>
            <a:pPr lvl="2"/>
            <a:r>
              <a:rPr lang="en-US" dirty="0"/>
              <a:t>Server-side tools</a:t>
            </a:r>
          </a:p>
          <a:p>
            <a:pPr lvl="2"/>
            <a:endParaRPr lang="en-US" dirty="0"/>
          </a:p>
        </p:txBody>
      </p:sp>
    </p:spTree>
    <p:extLst>
      <p:ext uri="{BB962C8B-B14F-4D97-AF65-F5344CB8AC3E}">
        <p14:creationId xmlns:p14="http://schemas.microsoft.com/office/powerpoint/2010/main" val="353090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 calcmode="lin" valueType="num">
                                      <p:cBhvr additive="base">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 calcmode="lin" valueType="num">
                                      <p:cBhvr additive="base">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Precedence</a:t>
            </a:r>
          </a:p>
        </p:txBody>
      </p:sp>
      <p:sp>
        <p:nvSpPr>
          <p:cNvPr id="3" name="Content Placeholder 2"/>
          <p:cNvSpPr>
            <a:spLocks noGrp="1"/>
          </p:cNvSpPr>
          <p:nvPr>
            <p:ph sz="half" idx="1"/>
          </p:nvPr>
        </p:nvSpPr>
        <p:spPr>
          <a:xfrm>
            <a:off x="987135" y="2010878"/>
            <a:ext cx="5403273" cy="3448595"/>
          </a:xfrm>
        </p:spPr>
        <p:txBody>
          <a:bodyPr>
            <a:normAutofit fontScale="92500" lnSpcReduction="20000"/>
          </a:bodyPr>
          <a:lstStyle/>
          <a:p>
            <a:pPr marL="0" indent="0">
              <a:lnSpc>
                <a:spcPct val="110000"/>
              </a:lnSpc>
              <a:buNone/>
            </a:pPr>
            <a:r>
              <a:rPr lang="en-US" sz="1800" dirty="0"/>
              <a:t>&lt;div&gt;</a:t>
            </a:r>
          </a:p>
          <a:p>
            <a:pPr marL="457200" lvl="1" indent="0">
              <a:lnSpc>
                <a:spcPct val="110000"/>
              </a:lnSpc>
              <a:buNone/>
            </a:pPr>
            <a:r>
              <a:rPr lang="en-US" dirty="0"/>
              <a:t>&lt;p class=“default-text”&gt; These are a few of my favorite things</a:t>
            </a:r>
          </a:p>
          <a:p>
            <a:pPr marL="914400" lvl="2" indent="0">
              <a:lnSpc>
                <a:spcPct val="110000"/>
              </a:lnSpc>
              <a:buNone/>
            </a:pPr>
            <a:r>
              <a:rPr lang="en-US" sz="1800" dirty="0"/>
              <a:t>&lt;ul id=“favorite-things-list” style=“</a:t>
            </a:r>
            <a:r>
              <a:rPr lang="en-US" sz="1800" dirty="0" err="1"/>
              <a:t>color:black</a:t>
            </a:r>
            <a:r>
              <a:rPr lang="en-US" sz="1800" dirty="0"/>
              <a:t>”&gt;</a:t>
            </a:r>
          </a:p>
          <a:p>
            <a:pPr marL="1371600" lvl="3" indent="0">
              <a:lnSpc>
                <a:spcPct val="110000"/>
              </a:lnSpc>
              <a:buNone/>
            </a:pPr>
            <a:r>
              <a:rPr lang="en-US" sz="1800" dirty="0"/>
              <a:t>&lt;li&gt;Pizza&lt;/li&gt;</a:t>
            </a:r>
          </a:p>
          <a:p>
            <a:pPr marL="1371600" lvl="3" indent="0">
              <a:lnSpc>
                <a:spcPct val="110000"/>
              </a:lnSpc>
              <a:buNone/>
            </a:pPr>
            <a:r>
              <a:rPr lang="en-US" sz="1800" dirty="0"/>
              <a:t>&lt;li&gt;Beer&lt;/li&gt;</a:t>
            </a:r>
          </a:p>
          <a:p>
            <a:pPr marL="914400" lvl="2" indent="0">
              <a:lnSpc>
                <a:spcPct val="110000"/>
              </a:lnSpc>
              <a:buNone/>
            </a:pPr>
            <a:r>
              <a:rPr lang="en-US" sz="1800" dirty="0"/>
              <a:t>&lt;/ul&gt;</a:t>
            </a:r>
          </a:p>
          <a:p>
            <a:pPr marL="457200" lvl="1" indent="0">
              <a:lnSpc>
                <a:spcPct val="110000"/>
              </a:lnSpc>
              <a:buNone/>
            </a:pPr>
            <a:r>
              <a:rPr lang="en-US" dirty="0"/>
              <a:t>&lt;/p&gt;</a:t>
            </a:r>
          </a:p>
          <a:p>
            <a:pPr marL="0" indent="0">
              <a:lnSpc>
                <a:spcPct val="110000"/>
              </a:lnSpc>
              <a:buNone/>
            </a:pPr>
            <a:r>
              <a:rPr lang="en-US" sz="1800" dirty="0"/>
              <a:t>&lt;/div&gt;</a:t>
            </a:r>
          </a:p>
        </p:txBody>
      </p:sp>
      <p:sp>
        <p:nvSpPr>
          <p:cNvPr id="4" name="Content Placeholder 3"/>
          <p:cNvSpPr>
            <a:spLocks noGrp="1"/>
          </p:cNvSpPr>
          <p:nvPr>
            <p:ph sz="half" idx="2"/>
          </p:nvPr>
        </p:nvSpPr>
        <p:spPr>
          <a:xfrm>
            <a:off x="6735890" y="2010878"/>
            <a:ext cx="2418502" cy="3822348"/>
          </a:xfrm>
        </p:spPr>
        <p:txBody>
          <a:bodyPr>
            <a:normAutofit fontScale="92500" lnSpcReduction="20000"/>
          </a:bodyPr>
          <a:lstStyle/>
          <a:p>
            <a:pPr marL="0" indent="0">
              <a:buNone/>
            </a:pPr>
            <a:r>
              <a:rPr lang="en-US" dirty="0"/>
              <a:t>External CSS</a:t>
            </a:r>
          </a:p>
          <a:p>
            <a:pPr marL="0" indent="0">
              <a:buNone/>
            </a:pPr>
            <a:r>
              <a:rPr lang="en-US" sz="1900" dirty="0"/>
              <a:t>p {</a:t>
            </a:r>
          </a:p>
          <a:p>
            <a:pPr marL="457200" lvl="1" indent="0">
              <a:buNone/>
            </a:pPr>
            <a:r>
              <a:rPr lang="en-US" sz="1900" dirty="0"/>
              <a:t>color: red;</a:t>
            </a:r>
          </a:p>
          <a:p>
            <a:pPr marL="0" indent="0">
              <a:buNone/>
            </a:pPr>
            <a:r>
              <a:rPr lang="en-US" sz="1900" dirty="0"/>
              <a:t>}</a:t>
            </a:r>
          </a:p>
          <a:p>
            <a:pPr marL="0" indent="0">
              <a:buNone/>
            </a:pPr>
            <a:r>
              <a:rPr lang="en-US" sz="1900" dirty="0"/>
              <a:t>.default-text {</a:t>
            </a:r>
          </a:p>
          <a:p>
            <a:pPr marL="457200" lvl="1" indent="0">
              <a:buNone/>
            </a:pPr>
            <a:r>
              <a:rPr lang="en-US" sz="1900" dirty="0" err="1"/>
              <a:t>color:black</a:t>
            </a:r>
            <a:r>
              <a:rPr lang="en-US" sz="1900" dirty="0"/>
              <a:t>;</a:t>
            </a:r>
          </a:p>
          <a:p>
            <a:pPr marL="0" indent="0">
              <a:buNone/>
            </a:pPr>
            <a:r>
              <a:rPr lang="en-US" sz="1900" dirty="0"/>
              <a:t>}</a:t>
            </a:r>
          </a:p>
          <a:p>
            <a:pPr marL="0" indent="0">
              <a:buNone/>
            </a:pPr>
            <a:r>
              <a:rPr lang="en-US" sz="1900" dirty="0"/>
              <a:t>#favorite-things-list {</a:t>
            </a:r>
          </a:p>
          <a:p>
            <a:pPr marL="457200" lvl="1" indent="0">
              <a:buNone/>
            </a:pPr>
            <a:r>
              <a:rPr lang="en-US" sz="1900" dirty="0" err="1"/>
              <a:t>color:darkblue</a:t>
            </a:r>
            <a:r>
              <a:rPr lang="en-US" sz="1900" dirty="0"/>
              <a:t>;</a:t>
            </a:r>
          </a:p>
          <a:p>
            <a:pPr marL="0" indent="0">
              <a:buNone/>
            </a:pPr>
            <a:r>
              <a:rPr lang="en-US" sz="1900" dirty="0"/>
              <a:t>}</a:t>
            </a:r>
          </a:p>
        </p:txBody>
      </p:sp>
      <p:sp>
        <p:nvSpPr>
          <p:cNvPr id="5" name="Content Placeholder 3"/>
          <p:cNvSpPr txBox="1">
            <a:spLocks/>
          </p:cNvSpPr>
          <p:nvPr/>
        </p:nvSpPr>
        <p:spPr>
          <a:xfrm>
            <a:off x="9236636" y="2010878"/>
            <a:ext cx="2418502" cy="38223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r>
              <a:rPr lang="en-US" dirty="0"/>
              <a:t>Internal CSS</a:t>
            </a:r>
          </a:p>
          <a:p>
            <a:pPr marL="0" indent="0">
              <a:buFont typeface="Arial" panose="020B0604020202020204" pitchFamily="34" charset="0"/>
              <a:buNone/>
            </a:pPr>
            <a:r>
              <a:rPr lang="en-US" sz="1900" dirty="0"/>
              <a:t>p {</a:t>
            </a:r>
          </a:p>
          <a:p>
            <a:pPr marL="457200" lvl="1" indent="0">
              <a:buFont typeface="Arial" panose="020B0604020202020204" pitchFamily="34" charset="0"/>
              <a:buNone/>
            </a:pPr>
            <a:r>
              <a:rPr lang="en-US" sz="1900" dirty="0"/>
              <a:t>color: black</a:t>
            </a:r>
          </a:p>
          <a:p>
            <a:pPr marL="0" indent="0">
              <a:buFont typeface="Arial" panose="020B0604020202020204" pitchFamily="34" charset="0"/>
              <a:buNone/>
            </a:pPr>
            <a:r>
              <a:rPr lang="en-US" sz="1900" dirty="0"/>
              <a:t>}</a:t>
            </a:r>
          </a:p>
          <a:p>
            <a:pPr marL="0" indent="0">
              <a:buFont typeface="Arial" panose="020B0604020202020204" pitchFamily="34" charset="0"/>
              <a:buNone/>
            </a:pPr>
            <a:r>
              <a:rPr lang="en-US" sz="1900" dirty="0"/>
              <a:t>.default-text {</a:t>
            </a:r>
          </a:p>
          <a:p>
            <a:pPr marL="457200" lvl="1" indent="0">
              <a:buFont typeface="Arial" panose="020B0604020202020204" pitchFamily="34" charset="0"/>
              <a:buNone/>
            </a:pPr>
            <a:r>
              <a:rPr lang="en-US" sz="1900" dirty="0" err="1"/>
              <a:t>color:blue</a:t>
            </a:r>
            <a:r>
              <a:rPr lang="en-US" sz="1900" dirty="0"/>
              <a:t>;</a:t>
            </a:r>
          </a:p>
          <a:p>
            <a:pPr marL="0" indent="0">
              <a:buFont typeface="Arial" panose="020B0604020202020204" pitchFamily="34" charset="0"/>
              <a:buNone/>
            </a:pPr>
            <a:r>
              <a:rPr lang="en-US" sz="1900" dirty="0"/>
              <a:t>}</a:t>
            </a:r>
          </a:p>
          <a:p>
            <a:pPr marL="0" indent="0">
              <a:buNone/>
            </a:pPr>
            <a:r>
              <a:rPr lang="en-US" sz="1900" dirty="0"/>
              <a:t>#favorite-things-list {</a:t>
            </a:r>
          </a:p>
          <a:p>
            <a:pPr marL="457200" lvl="1" indent="0">
              <a:buFont typeface="Arial" panose="020B0604020202020204" pitchFamily="34" charset="0"/>
              <a:buNone/>
            </a:pPr>
            <a:r>
              <a:rPr lang="en-US" sz="1900" dirty="0" err="1"/>
              <a:t>color:red</a:t>
            </a:r>
            <a:r>
              <a:rPr lang="en-US" sz="1900" dirty="0"/>
              <a:t>;</a:t>
            </a:r>
          </a:p>
          <a:p>
            <a:pPr marL="0" indent="0">
              <a:buFont typeface="Arial" panose="020B0604020202020204" pitchFamily="34" charset="0"/>
              <a:buNone/>
            </a:pPr>
            <a:r>
              <a:rPr lang="en-US" sz="1900" dirty="0"/>
              <a:t>}</a:t>
            </a:r>
          </a:p>
        </p:txBody>
      </p:sp>
    </p:spTree>
    <p:extLst>
      <p:ext uri="{BB962C8B-B14F-4D97-AF65-F5344CB8AC3E}">
        <p14:creationId xmlns:p14="http://schemas.microsoft.com/office/powerpoint/2010/main" val="3983169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Pseudo-Selectors</a:t>
            </a:r>
          </a:p>
        </p:txBody>
      </p:sp>
      <p:sp>
        <p:nvSpPr>
          <p:cNvPr id="3" name="Content Placeholder 2"/>
          <p:cNvSpPr>
            <a:spLocks noGrp="1"/>
          </p:cNvSpPr>
          <p:nvPr>
            <p:ph sz="half" idx="1"/>
          </p:nvPr>
        </p:nvSpPr>
        <p:spPr>
          <a:xfrm>
            <a:off x="1447331" y="2010878"/>
            <a:ext cx="4645152" cy="3735295"/>
          </a:xfrm>
        </p:spPr>
        <p:txBody>
          <a:bodyPr>
            <a:normAutofit lnSpcReduction="10000"/>
          </a:bodyPr>
          <a:lstStyle/>
          <a:p>
            <a:r>
              <a:rPr lang="en-US" dirty="0"/>
              <a:t>Links</a:t>
            </a:r>
          </a:p>
          <a:p>
            <a:pPr lvl="1"/>
            <a:r>
              <a:rPr lang="en-US" dirty="0"/>
              <a:t>a:link {</a:t>
            </a:r>
            <a:r>
              <a:rPr lang="en-US" dirty="0" err="1"/>
              <a:t>color:blue</a:t>
            </a:r>
            <a:r>
              <a:rPr lang="en-US" dirty="0"/>
              <a:t>}</a:t>
            </a:r>
          </a:p>
          <a:p>
            <a:pPr lvl="1"/>
            <a:r>
              <a:rPr lang="en-US" dirty="0"/>
              <a:t>a:visited {</a:t>
            </a:r>
            <a:r>
              <a:rPr lang="en-US" dirty="0" err="1"/>
              <a:t>color:purple</a:t>
            </a:r>
            <a:r>
              <a:rPr lang="en-US" dirty="0"/>
              <a:t>}</a:t>
            </a:r>
          </a:p>
          <a:p>
            <a:pPr lvl="1"/>
            <a:r>
              <a:rPr lang="en-US" dirty="0"/>
              <a:t>a:active {</a:t>
            </a:r>
            <a:r>
              <a:rPr lang="en-US" dirty="0" err="1"/>
              <a:t>color:black</a:t>
            </a:r>
            <a:r>
              <a:rPr lang="en-US" dirty="0"/>
              <a:t>}</a:t>
            </a:r>
          </a:p>
          <a:p>
            <a:r>
              <a:rPr lang="en-US" dirty="0"/>
              <a:t>Hover</a:t>
            </a:r>
          </a:p>
          <a:p>
            <a:pPr marL="457200" lvl="1" indent="0">
              <a:buNone/>
            </a:pPr>
            <a:r>
              <a:rPr lang="en-US" sz="1900" dirty="0"/>
              <a:t>a:hover {</a:t>
            </a:r>
          </a:p>
          <a:p>
            <a:pPr marL="914400" lvl="2" indent="0">
              <a:buNone/>
            </a:pPr>
            <a:r>
              <a:rPr lang="en-US" sz="1900" dirty="0" err="1"/>
              <a:t>background-color:blue</a:t>
            </a:r>
            <a:r>
              <a:rPr lang="en-US" sz="1900" dirty="0"/>
              <a:t>;</a:t>
            </a:r>
          </a:p>
          <a:p>
            <a:pPr marL="914400" lvl="2" indent="0">
              <a:buNone/>
            </a:pPr>
            <a:r>
              <a:rPr lang="en-US" sz="1900" dirty="0" err="1"/>
              <a:t>color:white</a:t>
            </a:r>
            <a:r>
              <a:rPr lang="en-US" sz="1900" dirty="0"/>
              <a:t>;</a:t>
            </a:r>
          </a:p>
          <a:p>
            <a:pPr marL="457200" lvl="1" indent="0">
              <a:buNone/>
            </a:pPr>
            <a:r>
              <a:rPr lang="en-US" sz="1900" dirty="0"/>
              <a:t>}</a:t>
            </a:r>
          </a:p>
        </p:txBody>
      </p:sp>
      <p:sp>
        <p:nvSpPr>
          <p:cNvPr id="4" name="Content Placeholder 3"/>
          <p:cNvSpPr>
            <a:spLocks noGrp="1"/>
          </p:cNvSpPr>
          <p:nvPr>
            <p:ph sz="half" idx="2"/>
          </p:nvPr>
        </p:nvSpPr>
        <p:spPr/>
        <p:txBody>
          <a:bodyPr>
            <a:normAutofit lnSpcReduction="10000"/>
          </a:bodyPr>
          <a:lstStyle/>
          <a:p>
            <a:r>
              <a:rPr lang="en-US" dirty="0"/>
              <a:t>Focus</a:t>
            </a:r>
          </a:p>
          <a:p>
            <a:pPr lvl="1"/>
            <a:r>
              <a:rPr lang="en-US" dirty="0" err="1"/>
              <a:t>input:focus</a:t>
            </a:r>
            <a:r>
              <a:rPr lang="en-US" dirty="0"/>
              <a:t> {</a:t>
            </a:r>
            <a:r>
              <a:rPr lang="en-US" dirty="0" err="1"/>
              <a:t>background-color:yellow</a:t>
            </a:r>
            <a:r>
              <a:rPr lang="en-US" dirty="0"/>
              <a:t>)</a:t>
            </a:r>
          </a:p>
          <a:p>
            <a:r>
              <a:rPr lang="en-US" dirty="0"/>
              <a:t>Children</a:t>
            </a:r>
          </a:p>
          <a:p>
            <a:pPr lvl="1"/>
            <a:r>
              <a:rPr lang="en-US" dirty="0" err="1"/>
              <a:t>li:firstchild</a:t>
            </a:r>
            <a:r>
              <a:rPr lang="en-US" dirty="0"/>
              <a:t> {</a:t>
            </a:r>
            <a:r>
              <a:rPr lang="en-US" dirty="0" err="1"/>
              <a:t>font-weight:bold</a:t>
            </a:r>
            <a:r>
              <a:rPr lang="en-US" dirty="0"/>
              <a:t>}</a:t>
            </a:r>
          </a:p>
          <a:p>
            <a:pPr lvl="1"/>
            <a:r>
              <a:rPr lang="en-US" dirty="0"/>
              <a:t>ul .multi-list&gt;li {</a:t>
            </a:r>
            <a:r>
              <a:rPr lang="en-US" dirty="0" err="1"/>
              <a:t>color:red</a:t>
            </a:r>
            <a:r>
              <a:rPr lang="en-US" dirty="0"/>
              <a:t>}</a:t>
            </a:r>
          </a:p>
          <a:p>
            <a:pPr lvl="1"/>
            <a:r>
              <a:rPr lang="en-US" dirty="0"/>
              <a:t>ul .</a:t>
            </a:r>
            <a:r>
              <a:rPr lang="en-US" dirty="0" err="1"/>
              <a:t>multilist</a:t>
            </a:r>
            <a:r>
              <a:rPr lang="en-US" dirty="0"/>
              <a:t>&gt;li&gt;ul&gt;li {</a:t>
            </a:r>
            <a:r>
              <a:rPr lang="en-US" dirty="0" err="1"/>
              <a:t>color:blue</a:t>
            </a:r>
            <a:r>
              <a:rPr lang="en-US" dirty="0"/>
              <a:t>}</a:t>
            </a:r>
          </a:p>
          <a:p>
            <a:pPr lvl="1"/>
            <a:r>
              <a:rPr lang="en-US" dirty="0"/>
              <a:t>ul .</a:t>
            </a:r>
            <a:r>
              <a:rPr lang="en-US" dirty="0" err="1"/>
              <a:t>multilist</a:t>
            </a:r>
            <a:r>
              <a:rPr lang="en-US" dirty="0"/>
              <a:t>&gt;li&gt;ul&gt;li&gt;ul&gt;li {</a:t>
            </a:r>
            <a:r>
              <a:rPr lang="en-US" dirty="0" err="1"/>
              <a:t>color:green</a:t>
            </a:r>
            <a:r>
              <a:rPr lang="en-US" dirty="0"/>
              <a:t>}</a:t>
            </a:r>
          </a:p>
          <a:p>
            <a:pPr lvl="1"/>
            <a:endParaRPr lang="en-US" dirty="0"/>
          </a:p>
          <a:p>
            <a:pPr lvl="1"/>
            <a:endParaRPr lang="en-US" dirty="0"/>
          </a:p>
        </p:txBody>
      </p:sp>
    </p:spTree>
    <p:extLst>
      <p:ext uri="{BB962C8B-B14F-4D97-AF65-F5344CB8AC3E}">
        <p14:creationId xmlns:p14="http://schemas.microsoft.com/office/powerpoint/2010/main" val="1310925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 on the web</a:t>
            </a:r>
          </a:p>
        </p:txBody>
      </p:sp>
      <p:sp>
        <p:nvSpPr>
          <p:cNvPr id="3" name="Content Placeholder 2"/>
          <p:cNvSpPr>
            <a:spLocks noGrp="1"/>
          </p:cNvSpPr>
          <p:nvPr>
            <p:ph sz="half" idx="1"/>
          </p:nvPr>
        </p:nvSpPr>
        <p:spPr/>
        <p:txBody>
          <a:bodyPr/>
          <a:lstStyle/>
          <a:p>
            <a:r>
              <a:rPr lang="en-US" dirty="0"/>
              <a:t>Constants</a:t>
            </a:r>
          </a:p>
          <a:p>
            <a:pPr lvl="1"/>
            <a:r>
              <a:rPr lang="en-US" dirty="0"/>
              <a:t>red</a:t>
            </a:r>
          </a:p>
          <a:p>
            <a:pPr lvl="1"/>
            <a:r>
              <a:rPr lang="en-US" dirty="0"/>
              <a:t>azure</a:t>
            </a:r>
          </a:p>
          <a:p>
            <a:pPr lvl="1"/>
            <a:r>
              <a:rPr lang="en-US" dirty="0" err="1"/>
              <a:t>saddlebrown</a:t>
            </a:r>
            <a:endParaRPr lang="en-US" dirty="0"/>
          </a:p>
          <a:p>
            <a:r>
              <a:rPr lang="en-US" dirty="0"/>
              <a:t>RGB</a:t>
            </a:r>
          </a:p>
          <a:p>
            <a:pPr lvl="1"/>
            <a:r>
              <a:rPr lang="en-US" dirty="0"/>
              <a:t>#000  Black</a:t>
            </a:r>
          </a:p>
          <a:p>
            <a:pPr lvl="1"/>
            <a:r>
              <a:rPr lang="en-US" dirty="0"/>
              <a:t>#800  Pink</a:t>
            </a:r>
          </a:p>
          <a:p>
            <a:pPr lvl="1"/>
            <a:r>
              <a:rPr lang="en-US" dirty="0"/>
              <a:t>#F00  Red</a:t>
            </a:r>
          </a:p>
          <a:p>
            <a:endParaRPr lang="en-US" dirty="0"/>
          </a:p>
        </p:txBody>
      </p:sp>
      <p:sp>
        <p:nvSpPr>
          <p:cNvPr id="4" name="Content Placeholder 3"/>
          <p:cNvSpPr>
            <a:spLocks noGrp="1"/>
          </p:cNvSpPr>
          <p:nvPr>
            <p:ph sz="half" idx="2"/>
          </p:nvPr>
        </p:nvSpPr>
        <p:spPr/>
        <p:txBody>
          <a:bodyPr/>
          <a:lstStyle/>
          <a:p>
            <a:r>
              <a:rPr lang="en-US" dirty="0"/>
              <a:t>RGB (Continued)</a:t>
            </a:r>
          </a:p>
          <a:p>
            <a:pPr lvl="1"/>
            <a:r>
              <a:rPr lang="en-US" dirty="0"/>
              <a:t>#F0F  ?????</a:t>
            </a:r>
          </a:p>
          <a:p>
            <a:pPr lvl="1"/>
            <a:r>
              <a:rPr lang="en-US" dirty="0"/>
              <a:t>#FFF  ?????</a:t>
            </a:r>
          </a:p>
          <a:p>
            <a:r>
              <a:rPr lang="en-US" dirty="0"/>
              <a:t>RGB 24 bit</a:t>
            </a:r>
          </a:p>
          <a:p>
            <a:pPr lvl="1"/>
            <a:r>
              <a:rPr lang="en-US" dirty="0"/>
              <a:t>#FF0000 Red</a:t>
            </a:r>
          </a:p>
          <a:p>
            <a:pPr lvl="1"/>
            <a:r>
              <a:rPr lang="en-US" dirty="0"/>
              <a:t>#FF0088 Magenta</a:t>
            </a:r>
          </a:p>
          <a:p>
            <a:pPr lvl="1"/>
            <a:r>
              <a:rPr lang="en-US" dirty="0"/>
              <a:t>#6AD029 ????????</a:t>
            </a:r>
          </a:p>
        </p:txBody>
      </p:sp>
    </p:spTree>
    <p:extLst>
      <p:ext uri="{BB962C8B-B14F-4D97-AF65-F5344CB8AC3E}">
        <p14:creationId xmlns:p14="http://schemas.microsoft.com/office/powerpoint/2010/main" val="4168363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CSS – Primary uses</a:t>
            </a:r>
          </a:p>
        </p:txBody>
      </p:sp>
      <p:sp>
        <p:nvSpPr>
          <p:cNvPr id="5" name="Content Placeholder 4"/>
          <p:cNvSpPr>
            <a:spLocks noGrp="1"/>
          </p:cNvSpPr>
          <p:nvPr>
            <p:ph sz="half" idx="1"/>
          </p:nvPr>
        </p:nvSpPr>
        <p:spPr/>
        <p:txBody>
          <a:bodyPr>
            <a:normAutofit fontScale="92500" lnSpcReduction="20000"/>
          </a:bodyPr>
          <a:lstStyle/>
          <a:p>
            <a:r>
              <a:rPr lang="en-US" dirty="0"/>
              <a:t>Style</a:t>
            </a:r>
          </a:p>
          <a:p>
            <a:pPr lvl="1"/>
            <a:r>
              <a:rPr lang="en-US" dirty="0"/>
              <a:t>Font</a:t>
            </a:r>
          </a:p>
          <a:p>
            <a:pPr lvl="1"/>
            <a:r>
              <a:rPr lang="en-US" dirty="0"/>
              <a:t>Color</a:t>
            </a:r>
          </a:p>
          <a:p>
            <a:pPr lvl="1"/>
            <a:r>
              <a:rPr lang="en-US" dirty="0"/>
              <a:t>Size</a:t>
            </a:r>
          </a:p>
          <a:p>
            <a:pPr lvl="1"/>
            <a:r>
              <a:rPr lang="en-US" dirty="0"/>
              <a:t>Borders</a:t>
            </a:r>
          </a:p>
          <a:p>
            <a:r>
              <a:rPr lang="en-US" dirty="0"/>
              <a:t>Formatting</a:t>
            </a:r>
          </a:p>
          <a:p>
            <a:pPr lvl="1"/>
            <a:r>
              <a:rPr lang="en-US" dirty="0"/>
              <a:t>Indents</a:t>
            </a:r>
          </a:p>
          <a:p>
            <a:pPr lvl="1"/>
            <a:r>
              <a:rPr lang="en-US" dirty="0"/>
              <a:t>Margin</a:t>
            </a:r>
          </a:p>
          <a:p>
            <a:pPr lvl="1"/>
            <a:r>
              <a:rPr lang="en-US" dirty="0"/>
              <a:t>Alignment</a:t>
            </a:r>
          </a:p>
          <a:p>
            <a:pPr lvl="1"/>
            <a:r>
              <a:rPr lang="en-US" dirty="0"/>
              <a:t>Spacing</a:t>
            </a:r>
          </a:p>
        </p:txBody>
      </p:sp>
      <p:sp>
        <p:nvSpPr>
          <p:cNvPr id="6" name="Content Placeholder 5"/>
          <p:cNvSpPr>
            <a:spLocks noGrp="1"/>
          </p:cNvSpPr>
          <p:nvPr>
            <p:ph sz="half" idx="2"/>
          </p:nvPr>
        </p:nvSpPr>
        <p:spPr/>
        <p:txBody>
          <a:bodyPr>
            <a:normAutofit fontScale="92500" lnSpcReduction="20000"/>
          </a:bodyPr>
          <a:lstStyle/>
          <a:p>
            <a:r>
              <a:rPr lang="en-US" dirty="0"/>
              <a:t>Layout</a:t>
            </a:r>
          </a:p>
          <a:p>
            <a:pPr lvl="1"/>
            <a:r>
              <a:rPr lang="en-US" dirty="0"/>
              <a:t>Relative</a:t>
            </a:r>
          </a:p>
          <a:p>
            <a:pPr lvl="1"/>
            <a:r>
              <a:rPr lang="en-US" dirty="0"/>
              <a:t>Absolute</a:t>
            </a:r>
          </a:p>
          <a:p>
            <a:pPr lvl="1"/>
            <a:r>
              <a:rPr lang="en-US" dirty="0"/>
              <a:t>Float</a:t>
            </a:r>
          </a:p>
          <a:p>
            <a:r>
              <a:rPr lang="en-US" dirty="0"/>
              <a:t>Animation</a:t>
            </a:r>
          </a:p>
          <a:p>
            <a:pPr lvl="1"/>
            <a:r>
              <a:rPr lang="en-US" dirty="0"/>
              <a:t>Hover and focus </a:t>
            </a:r>
            <a:r>
              <a:rPr lang="en-US" dirty="0" err="1"/>
              <a:t>pseudo:selectors</a:t>
            </a:r>
            <a:endParaRPr lang="en-US" dirty="0"/>
          </a:p>
          <a:p>
            <a:pPr lvl="1"/>
            <a:r>
              <a:rPr lang="en-US" dirty="0"/>
              <a:t>Turn content on and off, change its position, or change styles on the fly (with </a:t>
            </a:r>
            <a:r>
              <a:rPr lang="en-US" dirty="0" err="1"/>
              <a:t>Javascript</a:t>
            </a:r>
            <a:r>
              <a:rPr lang="en-US" dirty="0"/>
              <a:t>)</a:t>
            </a:r>
          </a:p>
          <a:p>
            <a:endParaRPr lang="en-US" dirty="0"/>
          </a:p>
          <a:p>
            <a:pPr lvl="1"/>
            <a:endParaRPr lang="en-US" dirty="0"/>
          </a:p>
        </p:txBody>
      </p:sp>
    </p:spTree>
    <p:extLst>
      <p:ext uri="{BB962C8B-B14F-4D97-AF65-F5344CB8AC3E}">
        <p14:creationId xmlns:p14="http://schemas.microsoft.com/office/powerpoint/2010/main" val="775688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CSS</a:t>
            </a:r>
          </a:p>
        </p:txBody>
      </p:sp>
      <p:sp>
        <p:nvSpPr>
          <p:cNvPr id="3" name="Content Placeholder 2"/>
          <p:cNvSpPr>
            <a:spLocks noGrp="1"/>
          </p:cNvSpPr>
          <p:nvPr>
            <p:ph idx="1"/>
          </p:nvPr>
        </p:nvSpPr>
        <p:spPr/>
        <p:txBody>
          <a:bodyPr/>
          <a:lstStyle/>
          <a:p>
            <a:r>
              <a:rPr lang="en-US" dirty="0"/>
              <a:t>LESS and SASS</a:t>
            </a:r>
          </a:p>
          <a:p>
            <a:pPr lvl="1"/>
            <a:r>
              <a:rPr lang="en-US" dirty="0"/>
              <a:t>Use variables in CSS</a:t>
            </a:r>
          </a:p>
          <a:p>
            <a:pPr lvl="1"/>
            <a:r>
              <a:rPr lang="en-US" dirty="0"/>
              <a:t>Use conditional statements</a:t>
            </a:r>
          </a:p>
          <a:p>
            <a:r>
              <a:rPr lang="en-US" dirty="0"/>
              <a:t>Compile to CSS</a:t>
            </a:r>
          </a:p>
        </p:txBody>
      </p:sp>
    </p:spTree>
    <p:extLst>
      <p:ext uri="{BB962C8B-B14F-4D97-AF65-F5344CB8AC3E}">
        <p14:creationId xmlns:p14="http://schemas.microsoft.com/office/powerpoint/2010/main" val="31656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idx="1"/>
          </p:nvPr>
        </p:nvSpPr>
        <p:spPr/>
        <p:txBody>
          <a:bodyPr/>
          <a:lstStyle/>
          <a:p>
            <a:r>
              <a:rPr lang="en-US" dirty="0"/>
              <a:t>The DOM is an object oriented depiction of the HTML and CSS in a web page.</a:t>
            </a:r>
          </a:p>
          <a:p>
            <a:r>
              <a:rPr lang="en-US" dirty="0"/>
              <a:t>Every time a page is loaded its HTML and CSS are translated into a DOM.</a:t>
            </a:r>
          </a:p>
          <a:p>
            <a:r>
              <a:rPr lang="en-US" dirty="0"/>
              <a:t>The DOM is actually what the browser uses to display the page.</a:t>
            </a:r>
          </a:p>
        </p:txBody>
      </p:sp>
    </p:spTree>
    <p:extLst>
      <p:ext uri="{BB962C8B-B14F-4D97-AF65-F5344CB8AC3E}">
        <p14:creationId xmlns:p14="http://schemas.microsoft.com/office/powerpoint/2010/main" val="173664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p:cNvSpPr>
            <a:spLocks noGrp="1"/>
          </p:cNvSpPr>
          <p:nvPr>
            <p:ph idx="1"/>
          </p:nvPr>
        </p:nvSpPr>
        <p:spPr/>
        <p:txBody>
          <a:bodyPr>
            <a:normAutofit/>
          </a:bodyPr>
          <a:lstStyle/>
          <a:p>
            <a:r>
              <a:rPr lang="en-US" dirty="0"/>
              <a:t>Objects are a way of describing the world into language a computer can understand.</a:t>
            </a:r>
          </a:p>
          <a:p>
            <a:r>
              <a:rPr lang="en-US" dirty="0"/>
              <a:t>An object is a data structure that has both properties and methods.</a:t>
            </a:r>
          </a:p>
          <a:p>
            <a:pPr lvl="1"/>
            <a:r>
              <a:rPr lang="en-US" dirty="0"/>
              <a:t>Properties are data and can be a single value, an array, or another object. </a:t>
            </a:r>
          </a:p>
          <a:p>
            <a:pPr lvl="2"/>
            <a:r>
              <a:rPr lang="en-US" dirty="0"/>
              <a:t>In computer lingo these are analogous to variables.</a:t>
            </a:r>
          </a:p>
          <a:p>
            <a:pPr lvl="1"/>
            <a:r>
              <a:rPr lang="en-US" dirty="0"/>
              <a:t>Methods are actions that an object can perform. </a:t>
            </a:r>
          </a:p>
          <a:p>
            <a:pPr lvl="2"/>
            <a:r>
              <a:rPr lang="en-US" dirty="0"/>
              <a:t>In computer lingo these are analogous to a function.</a:t>
            </a:r>
          </a:p>
          <a:p>
            <a:r>
              <a:rPr lang="en-US" dirty="0"/>
              <a:t>Objects can inherit the properties and methods of its parent object and overwrite them or add to them.</a:t>
            </a:r>
          </a:p>
        </p:txBody>
      </p:sp>
    </p:spTree>
    <p:extLst>
      <p:ext uri="{BB962C8B-B14F-4D97-AF65-F5344CB8AC3E}">
        <p14:creationId xmlns:p14="http://schemas.microsoft.com/office/powerpoint/2010/main" val="2870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object?</a:t>
            </a:r>
          </a:p>
        </p:txBody>
      </p:sp>
      <p:sp>
        <p:nvSpPr>
          <p:cNvPr id="3" name="Content Placeholder 2"/>
          <p:cNvSpPr>
            <a:spLocks noGrp="1"/>
          </p:cNvSpPr>
          <p:nvPr>
            <p:ph idx="1"/>
          </p:nvPr>
        </p:nvSpPr>
        <p:spPr/>
        <p:txBody>
          <a:bodyPr>
            <a:normAutofit fontScale="92500" lnSpcReduction="10000"/>
          </a:bodyPr>
          <a:lstStyle/>
          <a:p>
            <a:r>
              <a:rPr lang="en-US" dirty="0"/>
              <a:t>Animal Object</a:t>
            </a:r>
          </a:p>
          <a:p>
            <a:pPr lvl="1"/>
            <a:r>
              <a:rPr lang="en-US" dirty="0"/>
              <a:t>Properties</a:t>
            </a:r>
          </a:p>
          <a:p>
            <a:pPr lvl="2"/>
            <a:r>
              <a:rPr lang="en-US" dirty="0"/>
              <a:t>Skin Type</a:t>
            </a:r>
          </a:p>
          <a:p>
            <a:pPr lvl="2"/>
            <a:r>
              <a:rPr lang="en-US" dirty="0"/>
              <a:t>Movement Type</a:t>
            </a:r>
          </a:p>
          <a:p>
            <a:pPr lvl="2"/>
            <a:r>
              <a:rPr lang="en-US" dirty="0"/>
              <a:t>Color</a:t>
            </a:r>
          </a:p>
          <a:p>
            <a:pPr lvl="2"/>
            <a:r>
              <a:rPr lang="en-US" dirty="0"/>
              <a:t>Temperament</a:t>
            </a:r>
          </a:p>
          <a:p>
            <a:pPr lvl="1"/>
            <a:r>
              <a:rPr lang="en-US" dirty="0"/>
              <a:t>Methods</a:t>
            </a:r>
          </a:p>
          <a:p>
            <a:pPr lvl="2"/>
            <a:r>
              <a:rPr lang="en-US" dirty="0"/>
              <a:t>Make a noise</a:t>
            </a:r>
          </a:p>
          <a:p>
            <a:pPr lvl="2"/>
            <a:r>
              <a:rPr lang="en-US" dirty="0"/>
              <a:t>Move</a:t>
            </a:r>
          </a:p>
          <a:p>
            <a:pPr lvl="2"/>
            <a:r>
              <a:rPr lang="en-US" dirty="0"/>
              <a:t>Eat</a:t>
            </a:r>
          </a:p>
          <a:p>
            <a:pPr lvl="2"/>
            <a:endParaRPr lang="en-US" dirty="0"/>
          </a:p>
        </p:txBody>
      </p:sp>
    </p:spTree>
    <p:extLst>
      <p:ext uri="{BB962C8B-B14F-4D97-AF65-F5344CB8AC3E}">
        <p14:creationId xmlns:p14="http://schemas.microsoft.com/office/powerpoint/2010/main" val="258382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arn(inVertic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arn(inVertic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arn(inVertical)">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from an object</a:t>
            </a:r>
          </a:p>
        </p:txBody>
      </p:sp>
      <p:sp>
        <p:nvSpPr>
          <p:cNvPr id="3" name="Content Placeholder 2"/>
          <p:cNvSpPr>
            <a:spLocks noGrp="1"/>
          </p:cNvSpPr>
          <p:nvPr>
            <p:ph sz="half" idx="1"/>
          </p:nvPr>
        </p:nvSpPr>
        <p:spPr/>
        <p:txBody>
          <a:bodyPr>
            <a:normAutofit fontScale="77500" lnSpcReduction="20000"/>
          </a:bodyPr>
          <a:lstStyle/>
          <a:p>
            <a:r>
              <a:rPr lang="en-US" dirty="0"/>
              <a:t>Reptile Object – Inherit from animal</a:t>
            </a:r>
          </a:p>
          <a:p>
            <a:pPr lvl="1"/>
            <a:r>
              <a:rPr lang="en-US" dirty="0"/>
              <a:t>Properties</a:t>
            </a:r>
          </a:p>
          <a:p>
            <a:pPr lvl="2"/>
            <a:r>
              <a:rPr lang="en-US" dirty="0"/>
              <a:t>Skin Type: Scales</a:t>
            </a:r>
          </a:p>
          <a:p>
            <a:pPr lvl="2"/>
            <a:r>
              <a:rPr lang="en-US" dirty="0"/>
              <a:t>Movement Type: crawl</a:t>
            </a:r>
          </a:p>
          <a:p>
            <a:pPr lvl="2"/>
            <a:r>
              <a:rPr lang="en-US" dirty="0"/>
              <a:t>Color</a:t>
            </a:r>
          </a:p>
          <a:p>
            <a:pPr lvl="2"/>
            <a:r>
              <a:rPr lang="en-US" dirty="0"/>
              <a:t>Temperament</a:t>
            </a:r>
          </a:p>
          <a:p>
            <a:pPr lvl="1"/>
            <a:r>
              <a:rPr lang="en-US" dirty="0"/>
              <a:t>Methods</a:t>
            </a:r>
          </a:p>
          <a:p>
            <a:pPr lvl="2"/>
            <a:r>
              <a:rPr lang="en-US" dirty="0"/>
              <a:t>Make a noise {}</a:t>
            </a:r>
          </a:p>
          <a:p>
            <a:pPr lvl="2"/>
            <a:r>
              <a:rPr lang="en-US" dirty="0"/>
              <a:t>Move {crawl}</a:t>
            </a:r>
          </a:p>
          <a:p>
            <a:pPr lvl="2"/>
            <a:r>
              <a:rPr lang="en-US" dirty="0"/>
              <a:t>Eat{}</a:t>
            </a:r>
          </a:p>
          <a:p>
            <a:pPr lvl="2"/>
            <a:r>
              <a:rPr lang="en-US" dirty="0"/>
              <a:t>Grow Scales{}</a:t>
            </a:r>
          </a:p>
          <a:p>
            <a:pPr lvl="2"/>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Mammal Object – Inherit from animal</a:t>
            </a:r>
          </a:p>
          <a:p>
            <a:pPr lvl="1"/>
            <a:r>
              <a:rPr lang="en-US" dirty="0"/>
              <a:t>Properties</a:t>
            </a:r>
          </a:p>
          <a:p>
            <a:pPr lvl="2"/>
            <a:r>
              <a:rPr lang="en-US" dirty="0"/>
              <a:t>Skin </a:t>
            </a:r>
            <a:r>
              <a:rPr lang="en-US" dirty="0" err="1"/>
              <a:t>Type:Hair</a:t>
            </a:r>
            <a:endParaRPr lang="en-US" dirty="0"/>
          </a:p>
          <a:p>
            <a:pPr lvl="2"/>
            <a:r>
              <a:rPr lang="en-US" dirty="0"/>
              <a:t>Movement Type:[walk, hop, fly,]</a:t>
            </a:r>
          </a:p>
          <a:p>
            <a:pPr lvl="2"/>
            <a:r>
              <a:rPr lang="en-US" dirty="0"/>
              <a:t>Color</a:t>
            </a:r>
          </a:p>
          <a:p>
            <a:pPr lvl="2"/>
            <a:r>
              <a:rPr lang="en-US" dirty="0"/>
              <a:t>Temperament</a:t>
            </a:r>
          </a:p>
          <a:p>
            <a:pPr lvl="1"/>
            <a:r>
              <a:rPr lang="en-US" dirty="0"/>
              <a:t>Methods</a:t>
            </a:r>
          </a:p>
          <a:p>
            <a:pPr lvl="2"/>
            <a:r>
              <a:rPr lang="en-US" dirty="0"/>
              <a:t>Make a noise{}</a:t>
            </a:r>
          </a:p>
          <a:p>
            <a:pPr lvl="2"/>
            <a:r>
              <a:rPr lang="en-US" dirty="0"/>
              <a:t>Move {if Rabbit then hop, if bat then fly, else walk}</a:t>
            </a:r>
          </a:p>
          <a:p>
            <a:pPr lvl="2"/>
            <a:r>
              <a:rPr lang="en-US" dirty="0"/>
              <a:t>Eat{}</a:t>
            </a:r>
          </a:p>
          <a:p>
            <a:pPr lvl="2"/>
            <a:r>
              <a:rPr lang="en-US" dirty="0"/>
              <a:t>Grow Hair{}</a:t>
            </a:r>
          </a:p>
          <a:p>
            <a:pPr lvl="2"/>
            <a:r>
              <a:rPr lang="en-US" dirty="0"/>
              <a:t>Produce Milk{}</a:t>
            </a:r>
          </a:p>
          <a:p>
            <a:endParaRPr lang="en-US" dirty="0"/>
          </a:p>
        </p:txBody>
      </p:sp>
    </p:spTree>
    <p:extLst>
      <p:ext uri="{BB962C8B-B14F-4D97-AF65-F5344CB8AC3E}">
        <p14:creationId xmlns:p14="http://schemas.microsoft.com/office/powerpoint/2010/main" val="345024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barn(inVertical)">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barn(inVertical)">
                                      <p:cBhvr>
                                        <p:cTn id="54" dur="500"/>
                                        <p:tgtEl>
                                          <p:spTgt spid="3">
                                            <p:txEl>
                                              <p:pRg st="9" end="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barn(inVertical)">
                                      <p:cBhvr>
                                        <p:cTn id="59" dur="5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4">
                                            <p:txEl>
                                              <p:pRg st="0" end="0"/>
                                            </p:txEl>
                                          </p:spTgt>
                                        </p:tgtEl>
                                        <p:attrNameLst>
                                          <p:attrName>style.visibility</p:attrName>
                                        </p:attrNameLst>
                                      </p:cBhvr>
                                      <p:to>
                                        <p:strVal val="visible"/>
                                      </p:to>
                                    </p:set>
                                    <p:animEffect transition="in" filter="fade">
                                      <p:cBhvr>
                                        <p:cTn id="64" dur="500"/>
                                        <p:tgtEl>
                                          <p:spTgt spid="4">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
                                            <p:txEl>
                                              <p:pRg st="1" end="1"/>
                                            </p:txEl>
                                          </p:spTgt>
                                        </p:tgtEl>
                                        <p:attrNameLst>
                                          <p:attrName>style.visibility</p:attrName>
                                        </p:attrNameLst>
                                      </p:cBhvr>
                                      <p:to>
                                        <p:strVal val="visible"/>
                                      </p:to>
                                    </p:set>
                                    <p:animEffect transition="in" filter="fade">
                                      <p:cBhvr>
                                        <p:cTn id="69" dur="1000"/>
                                        <p:tgtEl>
                                          <p:spTgt spid="4">
                                            <p:txEl>
                                              <p:pRg st="1" end="1"/>
                                            </p:txEl>
                                          </p:spTgt>
                                        </p:tgtEl>
                                      </p:cBhvr>
                                    </p:animEffect>
                                    <p:anim calcmode="lin" valueType="num">
                                      <p:cBhvr>
                                        <p:cTn id="7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4">
                                            <p:txEl>
                                              <p:pRg st="2" end="2"/>
                                            </p:txEl>
                                          </p:spTgt>
                                        </p:tgtEl>
                                        <p:attrNameLst>
                                          <p:attrName>style.visibility</p:attrName>
                                        </p:attrNameLst>
                                      </p:cBhvr>
                                      <p:to>
                                        <p:strVal val="visible"/>
                                      </p:to>
                                    </p:set>
                                    <p:animEffect transition="in" filter="barn(inVertical)">
                                      <p:cBhvr>
                                        <p:cTn id="76" dur="500"/>
                                        <p:tgtEl>
                                          <p:spTgt spid="4">
                                            <p:txEl>
                                              <p:pRg st="2" end="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nodeType="clickEffect">
                                  <p:stCondLst>
                                    <p:cond delay="0"/>
                                  </p:stCondLst>
                                  <p:childTnLst>
                                    <p:set>
                                      <p:cBhvr>
                                        <p:cTn id="80" dur="1" fill="hold">
                                          <p:stCondLst>
                                            <p:cond delay="0"/>
                                          </p:stCondLst>
                                        </p:cTn>
                                        <p:tgtEl>
                                          <p:spTgt spid="4">
                                            <p:txEl>
                                              <p:pRg st="3" end="3"/>
                                            </p:txEl>
                                          </p:spTgt>
                                        </p:tgtEl>
                                        <p:attrNameLst>
                                          <p:attrName>style.visibility</p:attrName>
                                        </p:attrNameLst>
                                      </p:cBhvr>
                                      <p:to>
                                        <p:strVal val="visible"/>
                                      </p:to>
                                    </p:set>
                                    <p:animEffect transition="in" filter="barn(inVertical)">
                                      <p:cBhvr>
                                        <p:cTn id="81" dur="500"/>
                                        <p:tgtEl>
                                          <p:spTgt spid="4">
                                            <p:txEl>
                                              <p:pRg st="3" end="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4">
                                            <p:txEl>
                                              <p:pRg st="4" end="4"/>
                                            </p:txEl>
                                          </p:spTgt>
                                        </p:tgtEl>
                                        <p:attrNameLst>
                                          <p:attrName>style.visibility</p:attrName>
                                        </p:attrNameLst>
                                      </p:cBhvr>
                                      <p:to>
                                        <p:strVal val="visible"/>
                                      </p:to>
                                    </p:set>
                                    <p:animEffect transition="in" filter="barn(inVertical)">
                                      <p:cBhvr>
                                        <p:cTn id="86" dur="500"/>
                                        <p:tgtEl>
                                          <p:spTgt spid="4">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4">
                                            <p:txEl>
                                              <p:pRg st="5" end="5"/>
                                            </p:txEl>
                                          </p:spTgt>
                                        </p:tgtEl>
                                        <p:attrNameLst>
                                          <p:attrName>style.visibility</p:attrName>
                                        </p:attrNameLst>
                                      </p:cBhvr>
                                      <p:to>
                                        <p:strVal val="visible"/>
                                      </p:to>
                                    </p:set>
                                    <p:animEffect transition="in" filter="barn(inVertical)">
                                      <p:cBhvr>
                                        <p:cTn id="91" dur="500"/>
                                        <p:tgtEl>
                                          <p:spTgt spid="4">
                                            <p:txEl>
                                              <p:pRg st="5" end="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4">
                                            <p:txEl>
                                              <p:pRg st="6" end="6"/>
                                            </p:txEl>
                                          </p:spTgt>
                                        </p:tgtEl>
                                        <p:attrNameLst>
                                          <p:attrName>style.visibility</p:attrName>
                                        </p:attrNameLst>
                                      </p:cBhvr>
                                      <p:to>
                                        <p:strVal val="visible"/>
                                      </p:to>
                                    </p:set>
                                    <p:animEffect transition="in" filter="fade">
                                      <p:cBhvr>
                                        <p:cTn id="96" dur="1000"/>
                                        <p:tgtEl>
                                          <p:spTgt spid="4">
                                            <p:txEl>
                                              <p:pRg st="6" end="6"/>
                                            </p:txEl>
                                          </p:spTgt>
                                        </p:tgtEl>
                                      </p:cBhvr>
                                    </p:animEffect>
                                    <p:anim calcmode="lin" valueType="num">
                                      <p:cBhvr>
                                        <p:cTn id="97"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animEffect transition="in" filter="barn(inVertical)">
                                      <p:cBhvr>
                                        <p:cTn id="103" dur="500"/>
                                        <p:tgtEl>
                                          <p:spTgt spid="4">
                                            <p:txEl>
                                              <p:pRg st="7" end="7"/>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nodeType="clickEffect">
                                  <p:stCondLst>
                                    <p:cond delay="0"/>
                                  </p:stCondLst>
                                  <p:childTnLst>
                                    <p:set>
                                      <p:cBhvr>
                                        <p:cTn id="107" dur="1" fill="hold">
                                          <p:stCondLst>
                                            <p:cond delay="0"/>
                                          </p:stCondLst>
                                        </p:cTn>
                                        <p:tgtEl>
                                          <p:spTgt spid="4">
                                            <p:txEl>
                                              <p:pRg st="8" end="8"/>
                                            </p:txEl>
                                          </p:spTgt>
                                        </p:tgtEl>
                                        <p:attrNameLst>
                                          <p:attrName>style.visibility</p:attrName>
                                        </p:attrNameLst>
                                      </p:cBhvr>
                                      <p:to>
                                        <p:strVal val="visible"/>
                                      </p:to>
                                    </p:set>
                                    <p:animEffect transition="in" filter="barn(inVertical)">
                                      <p:cBhvr>
                                        <p:cTn id="108" dur="500"/>
                                        <p:tgtEl>
                                          <p:spTgt spid="4">
                                            <p:txEl>
                                              <p:pRg st="8" end="8"/>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childTnLst>
                                    <p:set>
                                      <p:cBhvr>
                                        <p:cTn id="112" dur="1" fill="hold">
                                          <p:stCondLst>
                                            <p:cond delay="0"/>
                                          </p:stCondLst>
                                        </p:cTn>
                                        <p:tgtEl>
                                          <p:spTgt spid="4">
                                            <p:txEl>
                                              <p:pRg st="9" end="9"/>
                                            </p:txEl>
                                          </p:spTgt>
                                        </p:tgtEl>
                                        <p:attrNameLst>
                                          <p:attrName>style.visibility</p:attrName>
                                        </p:attrNameLst>
                                      </p:cBhvr>
                                      <p:to>
                                        <p:strVal val="visible"/>
                                      </p:to>
                                    </p:set>
                                    <p:animEffect transition="in" filter="barn(inVertical)">
                                      <p:cBhvr>
                                        <p:cTn id="113" dur="500"/>
                                        <p:tgtEl>
                                          <p:spTgt spid="4">
                                            <p:txEl>
                                              <p:pRg st="9" end="9"/>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16" presetClass="entr" presetSubtype="21" fill="hold" nodeType="clickEffect">
                                  <p:stCondLst>
                                    <p:cond delay="0"/>
                                  </p:stCondLst>
                                  <p:childTnLst>
                                    <p:set>
                                      <p:cBhvr>
                                        <p:cTn id="117" dur="1" fill="hold">
                                          <p:stCondLst>
                                            <p:cond delay="0"/>
                                          </p:stCondLst>
                                        </p:cTn>
                                        <p:tgtEl>
                                          <p:spTgt spid="4">
                                            <p:txEl>
                                              <p:pRg st="10" end="10"/>
                                            </p:txEl>
                                          </p:spTgt>
                                        </p:tgtEl>
                                        <p:attrNameLst>
                                          <p:attrName>style.visibility</p:attrName>
                                        </p:attrNameLst>
                                      </p:cBhvr>
                                      <p:to>
                                        <p:strVal val="visible"/>
                                      </p:to>
                                    </p:set>
                                    <p:animEffect transition="in" filter="barn(inVertical)">
                                      <p:cBhvr>
                                        <p:cTn id="118" dur="500"/>
                                        <p:tgtEl>
                                          <p:spTgt spid="4">
                                            <p:txEl>
                                              <p:pRg st="10" end="10"/>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16" presetClass="entr" presetSubtype="21" fill="hold" nodeType="clickEffect">
                                  <p:stCondLst>
                                    <p:cond delay="0"/>
                                  </p:stCondLst>
                                  <p:childTnLst>
                                    <p:set>
                                      <p:cBhvr>
                                        <p:cTn id="122" dur="1" fill="hold">
                                          <p:stCondLst>
                                            <p:cond delay="0"/>
                                          </p:stCondLst>
                                        </p:cTn>
                                        <p:tgtEl>
                                          <p:spTgt spid="4">
                                            <p:txEl>
                                              <p:pRg st="11" end="11"/>
                                            </p:txEl>
                                          </p:spTgt>
                                        </p:tgtEl>
                                        <p:attrNameLst>
                                          <p:attrName>style.visibility</p:attrName>
                                        </p:attrNameLst>
                                      </p:cBhvr>
                                      <p:to>
                                        <p:strVal val="visible"/>
                                      </p:to>
                                    </p:set>
                                    <p:animEffect transition="in" filter="barn(inVertical)">
                                      <p:cBhvr>
                                        <p:cTn id="12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Inheriting from an object</a:t>
            </a:r>
          </a:p>
        </p:txBody>
      </p:sp>
      <p:sp>
        <p:nvSpPr>
          <p:cNvPr id="3" name="Content Placeholder 2"/>
          <p:cNvSpPr>
            <a:spLocks noGrp="1"/>
          </p:cNvSpPr>
          <p:nvPr>
            <p:ph sz="half" idx="1"/>
          </p:nvPr>
        </p:nvSpPr>
        <p:spPr/>
        <p:txBody>
          <a:bodyPr>
            <a:normAutofit fontScale="70000" lnSpcReduction="20000"/>
          </a:bodyPr>
          <a:lstStyle/>
          <a:p>
            <a:r>
              <a:rPr lang="en-US" dirty="0"/>
              <a:t>Mouse Object – Inherit from Mammal</a:t>
            </a:r>
          </a:p>
          <a:p>
            <a:pPr lvl="1"/>
            <a:r>
              <a:rPr lang="en-US" dirty="0"/>
              <a:t>Properties</a:t>
            </a:r>
          </a:p>
          <a:p>
            <a:pPr lvl="2"/>
            <a:r>
              <a:rPr lang="en-US" dirty="0"/>
              <a:t>Skin </a:t>
            </a:r>
            <a:r>
              <a:rPr lang="en-US" dirty="0" err="1"/>
              <a:t>Type:Hair</a:t>
            </a:r>
            <a:endParaRPr lang="en-US" dirty="0"/>
          </a:p>
          <a:p>
            <a:pPr lvl="2"/>
            <a:r>
              <a:rPr lang="en-US" dirty="0"/>
              <a:t>Movement </a:t>
            </a:r>
            <a:r>
              <a:rPr lang="en-US" dirty="0" err="1"/>
              <a:t>Type:Walk</a:t>
            </a:r>
            <a:endParaRPr lang="en-US" dirty="0"/>
          </a:p>
          <a:p>
            <a:pPr lvl="2"/>
            <a:r>
              <a:rPr lang="en-US" dirty="0"/>
              <a:t>Color</a:t>
            </a:r>
          </a:p>
          <a:p>
            <a:pPr lvl="2"/>
            <a:r>
              <a:rPr lang="en-US" dirty="0"/>
              <a:t>Temperament: Nervous</a:t>
            </a:r>
          </a:p>
          <a:p>
            <a:pPr lvl="1"/>
            <a:r>
              <a:rPr lang="en-US" dirty="0"/>
              <a:t>Methods</a:t>
            </a:r>
          </a:p>
          <a:p>
            <a:pPr lvl="2"/>
            <a:r>
              <a:rPr lang="en-US" dirty="0"/>
              <a:t>Make a noise {squeak}</a:t>
            </a:r>
          </a:p>
          <a:p>
            <a:pPr lvl="2"/>
            <a:r>
              <a:rPr lang="en-US" dirty="0"/>
              <a:t>Move {walk}</a:t>
            </a:r>
          </a:p>
          <a:p>
            <a:pPr lvl="2"/>
            <a:r>
              <a:rPr lang="en-US" dirty="0"/>
              <a:t>Eat {search for cheese}</a:t>
            </a:r>
          </a:p>
          <a:p>
            <a:pPr lvl="2"/>
            <a:r>
              <a:rPr lang="en-US" dirty="0"/>
              <a:t>Grow Hair {}</a:t>
            </a:r>
          </a:p>
          <a:p>
            <a:pPr lvl="2"/>
            <a:r>
              <a:rPr lang="en-US" dirty="0"/>
              <a:t>Produce Milk {}</a:t>
            </a:r>
          </a:p>
          <a:p>
            <a:pPr lvl="2"/>
            <a:r>
              <a:rPr lang="en-US" dirty="0"/>
              <a:t>Scare Ladies {}</a:t>
            </a:r>
          </a:p>
          <a:p>
            <a:pPr lvl="2"/>
            <a:r>
              <a:rPr lang="en-US" dirty="0"/>
              <a:t>Avoid cats {}</a:t>
            </a:r>
          </a:p>
          <a:p>
            <a:pPr lvl="2"/>
            <a:endParaRPr lang="en-US" dirty="0"/>
          </a:p>
        </p:txBody>
      </p:sp>
      <p:sp>
        <p:nvSpPr>
          <p:cNvPr id="4" name="Content Placeholder 3"/>
          <p:cNvSpPr>
            <a:spLocks noGrp="1"/>
          </p:cNvSpPr>
          <p:nvPr>
            <p:ph sz="half" idx="2"/>
          </p:nvPr>
        </p:nvSpPr>
        <p:spPr/>
        <p:txBody>
          <a:bodyPr>
            <a:normAutofit fontScale="70000" lnSpcReduction="20000"/>
          </a:bodyPr>
          <a:lstStyle/>
          <a:p>
            <a:r>
              <a:rPr lang="en-US" dirty="0"/>
              <a:t>Dog Object – Inherit from Mammal</a:t>
            </a:r>
          </a:p>
          <a:p>
            <a:pPr lvl="1"/>
            <a:r>
              <a:rPr lang="en-US" dirty="0"/>
              <a:t>Properties</a:t>
            </a:r>
          </a:p>
          <a:p>
            <a:pPr lvl="2"/>
            <a:r>
              <a:rPr lang="en-US" dirty="0"/>
              <a:t>Skin </a:t>
            </a:r>
            <a:r>
              <a:rPr lang="en-US" dirty="0" err="1"/>
              <a:t>Type:Hair</a:t>
            </a:r>
            <a:endParaRPr lang="en-US" dirty="0"/>
          </a:p>
          <a:p>
            <a:pPr lvl="2"/>
            <a:r>
              <a:rPr lang="en-US" dirty="0"/>
              <a:t>Movement </a:t>
            </a:r>
            <a:r>
              <a:rPr lang="en-US" dirty="0" err="1"/>
              <a:t>Type:Walk</a:t>
            </a:r>
            <a:endParaRPr lang="en-US" dirty="0"/>
          </a:p>
          <a:p>
            <a:pPr lvl="2"/>
            <a:r>
              <a:rPr lang="en-US" dirty="0"/>
              <a:t>Color</a:t>
            </a:r>
          </a:p>
          <a:p>
            <a:pPr lvl="2"/>
            <a:r>
              <a:rPr lang="en-US" dirty="0"/>
              <a:t>Temperament: Friendly</a:t>
            </a:r>
          </a:p>
          <a:p>
            <a:pPr lvl="1"/>
            <a:r>
              <a:rPr lang="en-US" dirty="0"/>
              <a:t>Methods</a:t>
            </a:r>
          </a:p>
          <a:p>
            <a:pPr lvl="2"/>
            <a:r>
              <a:rPr lang="en-US" dirty="0"/>
              <a:t>Make a noise {bark}</a:t>
            </a:r>
          </a:p>
          <a:p>
            <a:pPr lvl="2"/>
            <a:r>
              <a:rPr lang="en-US" dirty="0"/>
              <a:t>Move {walk}</a:t>
            </a:r>
          </a:p>
          <a:p>
            <a:pPr lvl="2"/>
            <a:r>
              <a:rPr lang="en-US" dirty="0"/>
              <a:t>Eat {beg for treats}</a:t>
            </a:r>
          </a:p>
          <a:p>
            <a:pPr lvl="2"/>
            <a:r>
              <a:rPr lang="en-US" dirty="0"/>
              <a:t>Grow Hair {}</a:t>
            </a:r>
          </a:p>
          <a:p>
            <a:pPr lvl="2"/>
            <a:r>
              <a:rPr lang="en-US" dirty="0"/>
              <a:t>Produce Milk {}</a:t>
            </a:r>
          </a:p>
          <a:p>
            <a:pPr lvl="2"/>
            <a:r>
              <a:rPr lang="en-US" dirty="0"/>
              <a:t>Catch Frisbee {}</a:t>
            </a:r>
          </a:p>
          <a:p>
            <a:pPr lvl="2"/>
            <a:r>
              <a:rPr lang="en-US" dirty="0"/>
              <a:t>Chase cats {}</a:t>
            </a:r>
          </a:p>
          <a:p>
            <a:endParaRPr lang="en-US" dirty="0"/>
          </a:p>
        </p:txBody>
      </p:sp>
    </p:spTree>
    <p:extLst>
      <p:ext uri="{BB962C8B-B14F-4D97-AF65-F5344CB8AC3E}">
        <p14:creationId xmlns:p14="http://schemas.microsoft.com/office/powerpoint/2010/main" val="366963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barn(inVertical)">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barn(inVertical)">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barn(inVertical)">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barn(inVertical)">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barn(inVertical)">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barn(inVertical)">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barn(inVertical)">
                                      <p:cBhvr>
                                        <p:cTn id="76" dur="500"/>
                                        <p:tgtEl>
                                          <p:spTgt spid="3">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
                                            <p:txEl>
                                              <p:pRg st="0" end="0"/>
                                            </p:txEl>
                                          </p:spTgt>
                                        </p:tgtEl>
                                        <p:attrNameLst>
                                          <p:attrName>style.visibility</p:attrName>
                                        </p:attrNameLst>
                                      </p:cBhvr>
                                      <p:to>
                                        <p:strVal val="visible"/>
                                      </p:to>
                                    </p:set>
                                    <p:animEffect transition="in" filter="fade">
                                      <p:cBhvr>
                                        <p:cTn id="81" dur="1000"/>
                                        <p:tgtEl>
                                          <p:spTgt spid="4">
                                            <p:txEl>
                                              <p:pRg st="0" end="0"/>
                                            </p:txEl>
                                          </p:spTgt>
                                        </p:tgtEl>
                                      </p:cBhvr>
                                    </p:animEffect>
                                    <p:anim calcmode="lin" valueType="num">
                                      <p:cBhvr>
                                        <p:cTn id="8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animEffect transition="in" filter="fade">
                                      <p:cBhvr>
                                        <p:cTn id="88" dur="1000"/>
                                        <p:tgtEl>
                                          <p:spTgt spid="4">
                                            <p:txEl>
                                              <p:pRg st="1" end="1"/>
                                            </p:txEl>
                                          </p:spTgt>
                                        </p:tgtEl>
                                      </p:cBhvr>
                                    </p:animEffect>
                                    <p:anim calcmode="lin" valueType="num">
                                      <p:cBhvr>
                                        <p:cTn id="8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nodeType="clickEffect">
                                  <p:stCondLst>
                                    <p:cond delay="0"/>
                                  </p:stCondLst>
                                  <p:childTnLst>
                                    <p:set>
                                      <p:cBhvr>
                                        <p:cTn id="94" dur="1" fill="hold">
                                          <p:stCondLst>
                                            <p:cond delay="0"/>
                                          </p:stCondLst>
                                        </p:cTn>
                                        <p:tgtEl>
                                          <p:spTgt spid="4">
                                            <p:txEl>
                                              <p:pRg st="2" end="2"/>
                                            </p:txEl>
                                          </p:spTgt>
                                        </p:tgtEl>
                                        <p:attrNameLst>
                                          <p:attrName>style.visibility</p:attrName>
                                        </p:attrNameLst>
                                      </p:cBhvr>
                                      <p:to>
                                        <p:strVal val="visible"/>
                                      </p:to>
                                    </p:set>
                                    <p:animEffect transition="in" filter="barn(inVertical)">
                                      <p:cBhvr>
                                        <p:cTn id="95" dur="500"/>
                                        <p:tgtEl>
                                          <p:spTgt spid="4">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nodeType="clickEffect">
                                  <p:stCondLst>
                                    <p:cond delay="0"/>
                                  </p:stCondLst>
                                  <p:childTnLst>
                                    <p:set>
                                      <p:cBhvr>
                                        <p:cTn id="99" dur="1" fill="hold">
                                          <p:stCondLst>
                                            <p:cond delay="0"/>
                                          </p:stCondLst>
                                        </p:cTn>
                                        <p:tgtEl>
                                          <p:spTgt spid="4">
                                            <p:txEl>
                                              <p:pRg st="3" end="3"/>
                                            </p:txEl>
                                          </p:spTgt>
                                        </p:tgtEl>
                                        <p:attrNameLst>
                                          <p:attrName>style.visibility</p:attrName>
                                        </p:attrNameLst>
                                      </p:cBhvr>
                                      <p:to>
                                        <p:strVal val="visible"/>
                                      </p:to>
                                    </p:set>
                                    <p:animEffect transition="in" filter="barn(inVertical)">
                                      <p:cBhvr>
                                        <p:cTn id="100" dur="500"/>
                                        <p:tgtEl>
                                          <p:spTgt spid="4">
                                            <p:txEl>
                                              <p:pRg st="3" end="3"/>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nodeType="clickEffect">
                                  <p:stCondLst>
                                    <p:cond delay="0"/>
                                  </p:stCondLst>
                                  <p:childTnLst>
                                    <p:set>
                                      <p:cBhvr>
                                        <p:cTn id="104" dur="1" fill="hold">
                                          <p:stCondLst>
                                            <p:cond delay="0"/>
                                          </p:stCondLst>
                                        </p:cTn>
                                        <p:tgtEl>
                                          <p:spTgt spid="4">
                                            <p:txEl>
                                              <p:pRg st="4" end="4"/>
                                            </p:txEl>
                                          </p:spTgt>
                                        </p:tgtEl>
                                        <p:attrNameLst>
                                          <p:attrName>style.visibility</p:attrName>
                                        </p:attrNameLst>
                                      </p:cBhvr>
                                      <p:to>
                                        <p:strVal val="visible"/>
                                      </p:to>
                                    </p:set>
                                    <p:animEffect transition="in" filter="barn(inVertical)">
                                      <p:cBhvr>
                                        <p:cTn id="105" dur="500"/>
                                        <p:tgtEl>
                                          <p:spTgt spid="4">
                                            <p:txEl>
                                              <p:pRg st="4" end="4"/>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nodeType="clickEffect">
                                  <p:stCondLst>
                                    <p:cond delay="0"/>
                                  </p:stCondLst>
                                  <p:childTnLst>
                                    <p:set>
                                      <p:cBhvr>
                                        <p:cTn id="109" dur="1" fill="hold">
                                          <p:stCondLst>
                                            <p:cond delay="0"/>
                                          </p:stCondLst>
                                        </p:cTn>
                                        <p:tgtEl>
                                          <p:spTgt spid="4">
                                            <p:txEl>
                                              <p:pRg st="5" end="5"/>
                                            </p:txEl>
                                          </p:spTgt>
                                        </p:tgtEl>
                                        <p:attrNameLst>
                                          <p:attrName>style.visibility</p:attrName>
                                        </p:attrNameLst>
                                      </p:cBhvr>
                                      <p:to>
                                        <p:strVal val="visible"/>
                                      </p:to>
                                    </p:set>
                                    <p:animEffect transition="in" filter="barn(inVertical)">
                                      <p:cBhvr>
                                        <p:cTn id="110" dur="500"/>
                                        <p:tgtEl>
                                          <p:spTgt spid="4">
                                            <p:txEl>
                                              <p:pRg st="5" end="5"/>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entr" presetSubtype="0" fill="hold" nodeType="clickEffect">
                                  <p:stCondLst>
                                    <p:cond delay="0"/>
                                  </p:stCondLst>
                                  <p:childTnLst>
                                    <p:set>
                                      <p:cBhvr>
                                        <p:cTn id="114" dur="1" fill="hold">
                                          <p:stCondLst>
                                            <p:cond delay="0"/>
                                          </p:stCondLst>
                                        </p:cTn>
                                        <p:tgtEl>
                                          <p:spTgt spid="4">
                                            <p:txEl>
                                              <p:pRg st="6" end="6"/>
                                            </p:txEl>
                                          </p:spTgt>
                                        </p:tgtEl>
                                        <p:attrNameLst>
                                          <p:attrName>style.visibility</p:attrName>
                                        </p:attrNameLst>
                                      </p:cBhvr>
                                      <p:to>
                                        <p:strVal val="visible"/>
                                      </p:to>
                                    </p:set>
                                    <p:animEffect transition="in" filter="fade">
                                      <p:cBhvr>
                                        <p:cTn id="115" dur="1000"/>
                                        <p:tgtEl>
                                          <p:spTgt spid="4">
                                            <p:txEl>
                                              <p:pRg st="6" end="6"/>
                                            </p:txEl>
                                          </p:spTgt>
                                        </p:tgtEl>
                                      </p:cBhvr>
                                    </p:animEffect>
                                    <p:anim calcmode="lin" valueType="num">
                                      <p:cBhvr>
                                        <p:cTn id="11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1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4">
                                            <p:txEl>
                                              <p:pRg st="7" end="7"/>
                                            </p:txEl>
                                          </p:spTgt>
                                        </p:tgtEl>
                                        <p:attrNameLst>
                                          <p:attrName>style.visibility</p:attrName>
                                        </p:attrNameLst>
                                      </p:cBhvr>
                                      <p:to>
                                        <p:strVal val="visible"/>
                                      </p:to>
                                    </p:set>
                                    <p:animEffect transition="in" filter="barn(inVertical)">
                                      <p:cBhvr>
                                        <p:cTn id="122" dur="500"/>
                                        <p:tgtEl>
                                          <p:spTgt spid="4">
                                            <p:txEl>
                                              <p:pRg st="7" end="7"/>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4">
                                            <p:txEl>
                                              <p:pRg st="8" end="8"/>
                                            </p:txEl>
                                          </p:spTgt>
                                        </p:tgtEl>
                                        <p:attrNameLst>
                                          <p:attrName>style.visibility</p:attrName>
                                        </p:attrNameLst>
                                      </p:cBhvr>
                                      <p:to>
                                        <p:strVal val="visible"/>
                                      </p:to>
                                    </p:set>
                                    <p:animEffect transition="in" filter="barn(inVertical)">
                                      <p:cBhvr>
                                        <p:cTn id="127" dur="500"/>
                                        <p:tgtEl>
                                          <p:spTgt spid="4">
                                            <p:txEl>
                                              <p:pRg st="8" end="8"/>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nodeType="clickEffect">
                                  <p:stCondLst>
                                    <p:cond delay="0"/>
                                  </p:stCondLst>
                                  <p:childTnLst>
                                    <p:set>
                                      <p:cBhvr>
                                        <p:cTn id="131" dur="1" fill="hold">
                                          <p:stCondLst>
                                            <p:cond delay="0"/>
                                          </p:stCondLst>
                                        </p:cTn>
                                        <p:tgtEl>
                                          <p:spTgt spid="4">
                                            <p:txEl>
                                              <p:pRg st="9" end="9"/>
                                            </p:txEl>
                                          </p:spTgt>
                                        </p:tgtEl>
                                        <p:attrNameLst>
                                          <p:attrName>style.visibility</p:attrName>
                                        </p:attrNameLst>
                                      </p:cBhvr>
                                      <p:to>
                                        <p:strVal val="visible"/>
                                      </p:to>
                                    </p:set>
                                    <p:animEffect transition="in" filter="barn(inVertical)">
                                      <p:cBhvr>
                                        <p:cTn id="132" dur="500"/>
                                        <p:tgtEl>
                                          <p:spTgt spid="4">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nodeType="clickEffect">
                                  <p:stCondLst>
                                    <p:cond delay="0"/>
                                  </p:stCondLst>
                                  <p:childTnLst>
                                    <p:set>
                                      <p:cBhvr>
                                        <p:cTn id="136" dur="1" fill="hold">
                                          <p:stCondLst>
                                            <p:cond delay="0"/>
                                          </p:stCondLst>
                                        </p:cTn>
                                        <p:tgtEl>
                                          <p:spTgt spid="4">
                                            <p:txEl>
                                              <p:pRg st="10" end="10"/>
                                            </p:txEl>
                                          </p:spTgt>
                                        </p:tgtEl>
                                        <p:attrNameLst>
                                          <p:attrName>style.visibility</p:attrName>
                                        </p:attrNameLst>
                                      </p:cBhvr>
                                      <p:to>
                                        <p:strVal val="visible"/>
                                      </p:to>
                                    </p:set>
                                    <p:animEffect transition="in" filter="barn(inVertical)">
                                      <p:cBhvr>
                                        <p:cTn id="137" dur="500"/>
                                        <p:tgtEl>
                                          <p:spTgt spid="4">
                                            <p:txEl>
                                              <p:pRg st="10" end="10"/>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nodeType="clickEffect">
                                  <p:stCondLst>
                                    <p:cond delay="0"/>
                                  </p:stCondLst>
                                  <p:childTnLst>
                                    <p:set>
                                      <p:cBhvr>
                                        <p:cTn id="141" dur="1" fill="hold">
                                          <p:stCondLst>
                                            <p:cond delay="0"/>
                                          </p:stCondLst>
                                        </p:cTn>
                                        <p:tgtEl>
                                          <p:spTgt spid="4">
                                            <p:txEl>
                                              <p:pRg st="11" end="11"/>
                                            </p:txEl>
                                          </p:spTgt>
                                        </p:tgtEl>
                                        <p:attrNameLst>
                                          <p:attrName>style.visibility</p:attrName>
                                        </p:attrNameLst>
                                      </p:cBhvr>
                                      <p:to>
                                        <p:strVal val="visible"/>
                                      </p:to>
                                    </p:set>
                                    <p:animEffect transition="in" filter="barn(inVertical)">
                                      <p:cBhvr>
                                        <p:cTn id="142" dur="500"/>
                                        <p:tgtEl>
                                          <p:spTgt spid="4">
                                            <p:txEl>
                                              <p:pRg st="11" end="11"/>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nodeType="clickEffect">
                                  <p:stCondLst>
                                    <p:cond delay="0"/>
                                  </p:stCondLst>
                                  <p:childTnLst>
                                    <p:set>
                                      <p:cBhvr>
                                        <p:cTn id="146" dur="1" fill="hold">
                                          <p:stCondLst>
                                            <p:cond delay="0"/>
                                          </p:stCondLst>
                                        </p:cTn>
                                        <p:tgtEl>
                                          <p:spTgt spid="4">
                                            <p:txEl>
                                              <p:pRg st="12" end="12"/>
                                            </p:txEl>
                                          </p:spTgt>
                                        </p:tgtEl>
                                        <p:attrNameLst>
                                          <p:attrName>style.visibility</p:attrName>
                                        </p:attrNameLst>
                                      </p:cBhvr>
                                      <p:to>
                                        <p:strVal val="visible"/>
                                      </p:to>
                                    </p:set>
                                    <p:animEffect transition="in" filter="barn(inVertical)">
                                      <p:cBhvr>
                                        <p:cTn id="147" dur="500"/>
                                        <p:tgtEl>
                                          <p:spTgt spid="4">
                                            <p:txEl>
                                              <p:pRg st="12" end="12"/>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nodeType="clickEffect">
                                  <p:stCondLst>
                                    <p:cond delay="0"/>
                                  </p:stCondLst>
                                  <p:childTnLst>
                                    <p:set>
                                      <p:cBhvr>
                                        <p:cTn id="151" dur="1" fill="hold">
                                          <p:stCondLst>
                                            <p:cond delay="0"/>
                                          </p:stCondLst>
                                        </p:cTn>
                                        <p:tgtEl>
                                          <p:spTgt spid="4">
                                            <p:txEl>
                                              <p:pRg st="13" end="13"/>
                                            </p:txEl>
                                          </p:spTgt>
                                        </p:tgtEl>
                                        <p:attrNameLst>
                                          <p:attrName>style.visibility</p:attrName>
                                        </p:attrNameLst>
                                      </p:cBhvr>
                                      <p:to>
                                        <p:strVal val="visible"/>
                                      </p:to>
                                    </p:set>
                                    <p:animEffect transition="in" filter="barn(inVertical)">
                                      <p:cBhvr>
                                        <p:cTn id="152"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background</a:t>
            </a:r>
          </a:p>
        </p:txBody>
      </p:sp>
      <p:sp>
        <p:nvSpPr>
          <p:cNvPr id="3" name="Content Placeholder 2"/>
          <p:cNvSpPr>
            <a:spLocks noGrp="1"/>
          </p:cNvSpPr>
          <p:nvPr>
            <p:ph idx="1"/>
          </p:nvPr>
        </p:nvSpPr>
        <p:spPr/>
        <p:txBody>
          <a:bodyPr>
            <a:normAutofit fontScale="85000" lnSpcReduction="10000"/>
          </a:bodyPr>
          <a:lstStyle/>
          <a:p>
            <a:r>
              <a:rPr lang="en-US" dirty="0"/>
              <a:t>I’ve been programming computers since the early 80s. There was very little canned software at the time so you almost had to program to get much use out of a computer.</a:t>
            </a:r>
          </a:p>
          <a:p>
            <a:r>
              <a:rPr lang="en-US" dirty="0"/>
              <a:t>I remember cassette tape drives, 8” floppies, and the first PC with a 10MB hard drive and wondering how you would ever fill that much space.</a:t>
            </a:r>
          </a:p>
          <a:p>
            <a:r>
              <a:rPr lang="en-US" dirty="0"/>
              <a:t>I remember monochrome monitors with only a single font and dot matrix printers with only a single font, and word processing software that you had to use in-text tags to make bold print or indent a paragraph so you wouldn’t really know what the document looked like until you printed it.</a:t>
            </a:r>
          </a:p>
          <a:p>
            <a:r>
              <a:rPr lang="en-US" dirty="0"/>
              <a:t>I remember when Apple McIntosh came out and blew everybody away with a mouse and What-You-See-Is-What-You-Get graphical display so you could actually see on the screen what your documents would look like and you could control the computer without typing commands.</a:t>
            </a:r>
          </a:p>
        </p:txBody>
      </p:sp>
    </p:spTree>
    <p:extLst>
      <p:ext uri="{BB962C8B-B14F-4D97-AF65-F5344CB8AC3E}">
        <p14:creationId xmlns:p14="http://schemas.microsoft.com/office/powerpoint/2010/main" val="188795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 AND INSTANTIATION</a:t>
            </a:r>
          </a:p>
        </p:txBody>
      </p:sp>
      <p:sp>
        <p:nvSpPr>
          <p:cNvPr id="3" name="Content Placeholder 2"/>
          <p:cNvSpPr>
            <a:spLocks noGrp="1"/>
          </p:cNvSpPr>
          <p:nvPr>
            <p:ph idx="1"/>
          </p:nvPr>
        </p:nvSpPr>
        <p:spPr/>
        <p:txBody>
          <a:bodyPr>
            <a:normAutofit fontScale="70000" lnSpcReduction="20000"/>
          </a:bodyPr>
          <a:lstStyle/>
          <a:p>
            <a:r>
              <a:rPr lang="en-US" dirty="0"/>
              <a:t>To instantiate an object means to create an individual object from the object blueprint.</a:t>
            </a:r>
          </a:p>
          <a:p>
            <a:pPr lvl="1"/>
            <a:r>
              <a:rPr lang="en-US" dirty="0"/>
              <a:t>In computer lingo, the blueprint is known as a “class”</a:t>
            </a:r>
          </a:p>
          <a:p>
            <a:r>
              <a:rPr lang="en-US" dirty="0"/>
              <a:t>An “Abstract” class is one that can have its properties and methods inherited but can not be instantiated.</a:t>
            </a:r>
          </a:p>
          <a:p>
            <a:pPr lvl="1"/>
            <a:r>
              <a:rPr lang="en-US" dirty="0"/>
              <a:t>If I say “get me an animal” you will say “what kind?”.</a:t>
            </a:r>
          </a:p>
          <a:p>
            <a:pPr lvl="1"/>
            <a:r>
              <a:rPr lang="en-US" dirty="0"/>
              <a:t>Defining an animal is useful as a blueprint that other things can inherit from but cannot be an actual thing.</a:t>
            </a:r>
          </a:p>
          <a:p>
            <a:pPr lvl="1"/>
            <a:r>
              <a:rPr lang="en-US" dirty="0"/>
              <a:t>Mammals inherit properties of animals and modify or add new ones. Reptiles do the same but in a different manner</a:t>
            </a:r>
          </a:p>
          <a:p>
            <a:pPr lvl="1"/>
            <a:r>
              <a:rPr lang="en-US" dirty="0"/>
              <a:t>Dogs and mice also inherit properties of mammals and add new ones, but you can go to the store and actually buy a dog or a mouse.  </a:t>
            </a:r>
          </a:p>
          <a:p>
            <a:pPr lvl="1"/>
            <a:r>
              <a:rPr lang="en-US" dirty="0"/>
              <a:t>In computer lingo each individual dog is an instance of the dog class which inherits some properties from the mammal abstract class which inherits some properties from the animal class.</a:t>
            </a:r>
          </a:p>
          <a:p>
            <a:pPr lvl="1"/>
            <a:r>
              <a:rPr lang="en-US" dirty="0"/>
              <a:t>Some properties can not actually be set until the object is instantiated.  We know that dogs have a color and temperament property but we won’t know what color or what temperament until we have an actual instance of the dog class.</a:t>
            </a:r>
          </a:p>
          <a:p>
            <a:r>
              <a:rPr lang="en-US" dirty="0"/>
              <a:t>This object hierarchy is an intuitive way to describe the world and translate it into language that a computer can understand.</a:t>
            </a:r>
          </a:p>
        </p:txBody>
      </p:sp>
    </p:spTree>
    <p:extLst>
      <p:ext uri="{BB962C8B-B14F-4D97-AF65-F5344CB8AC3E}">
        <p14:creationId xmlns:p14="http://schemas.microsoft.com/office/powerpoint/2010/main" val="156904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fade">
                                      <p:cBhvr>
                                        <p:cTn id="5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COMPUTERS</a:t>
            </a:r>
          </a:p>
        </p:txBody>
      </p:sp>
      <p:sp>
        <p:nvSpPr>
          <p:cNvPr id="3" name="Content Placeholder 2"/>
          <p:cNvSpPr>
            <a:spLocks noGrp="1"/>
          </p:cNvSpPr>
          <p:nvPr>
            <p:ph idx="1"/>
          </p:nvPr>
        </p:nvSpPr>
        <p:spPr>
          <a:noFill/>
          <a:ln>
            <a:noFill/>
          </a:ln>
        </p:spPr>
        <p:txBody>
          <a:bodyPr>
            <a:normAutofit fontScale="85000" lnSpcReduction="10000"/>
          </a:bodyPr>
          <a:lstStyle/>
          <a:p>
            <a:r>
              <a:rPr lang="en-US" dirty="0"/>
              <a:t>The concept of objects and object hierarchies is very common in computer software.</a:t>
            </a:r>
          </a:p>
          <a:p>
            <a:pPr lvl="1"/>
            <a:r>
              <a:rPr lang="en-US" dirty="0"/>
              <a:t>If I right click on a graphic object in PowerPoint I can see and change its color, transparency, size, etc.</a:t>
            </a:r>
          </a:p>
          <a:p>
            <a:pPr lvl="1"/>
            <a:r>
              <a:rPr lang="en-US" dirty="0"/>
              <a:t>Those properties are different if it’s a line or a polygon or an image.</a:t>
            </a:r>
          </a:p>
          <a:p>
            <a:r>
              <a:rPr lang="en-US" dirty="0"/>
              <a:t>In GIS terms we can think of a feature as an instantiation of a feature class and the coordinates and attributes as its properties. </a:t>
            </a:r>
          </a:p>
          <a:p>
            <a:pPr lvl="1"/>
            <a:r>
              <a:rPr lang="en-US" dirty="0"/>
              <a:t>The feature class can inherit different properties depending on whether it is a point, line, or polygon.</a:t>
            </a:r>
          </a:p>
          <a:p>
            <a:pPr lvl="1"/>
            <a:r>
              <a:rPr lang="en-US" dirty="0"/>
              <a:t>When we display a layer on a map we can also set its display properties</a:t>
            </a:r>
          </a:p>
          <a:p>
            <a:pPr lvl="2"/>
            <a:r>
              <a:rPr lang="en-US" dirty="0"/>
              <a:t>Size</a:t>
            </a:r>
          </a:p>
          <a:p>
            <a:pPr lvl="2"/>
            <a:r>
              <a:rPr lang="en-US" dirty="0"/>
              <a:t>Color</a:t>
            </a:r>
          </a:p>
          <a:p>
            <a:pPr lvl="2"/>
            <a:r>
              <a:rPr lang="en-US" dirty="0"/>
              <a:t>Transparency, etc.</a:t>
            </a:r>
          </a:p>
          <a:p>
            <a:endParaRPr lang="en-US" dirty="0"/>
          </a:p>
        </p:txBody>
      </p:sp>
    </p:spTree>
    <p:extLst>
      <p:ext uri="{BB962C8B-B14F-4D97-AF65-F5344CB8AC3E}">
        <p14:creationId xmlns:p14="http://schemas.microsoft.com/office/powerpoint/2010/main" val="244745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arn(inVertic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barn(inVertical)">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idx="1"/>
          </p:nvPr>
        </p:nvSpPr>
        <p:spPr/>
        <p:txBody>
          <a:bodyPr/>
          <a:lstStyle/>
          <a:p>
            <a:r>
              <a:rPr lang="en-US" dirty="0"/>
              <a:t>The DOM is an object oriented depiction of the HTML and CSS in a web page.</a:t>
            </a:r>
          </a:p>
          <a:p>
            <a:r>
              <a:rPr lang="en-US" dirty="0"/>
              <a:t>Every time a page is loaded its HTML and CSS are translated into a DOM.</a:t>
            </a:r>
          </a:p>
          <a:p>
            <a:r>
              <a:rPr lang="en-US" dirty="0"/>
              <a:t>The DOM is actually what the browser uses to display the page.</a:t>
            </a:r>
          </a:p>
        </p:txBody>
      </p:sp>
    </p:spTree>
    <p:extLst>
      <p:ext uri="{BB962C8B-B14F-4D97-AF65-F5344CB8AC3E}">
        <p14:creationId xmlns:p14="http://schemas.microsoft.com/office/powerpoint/2010/main" val="233650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half" idx="1"/>
          </p:nvPr>
        </p:nvSpPr>
        <p:spPr>
          <a:xfrm>
            <a:off x="1457946" y="2073223"/>
            <a:ext cx="2729590" cy="4171713"/>
          </a:xfrm>
        </p:spPr>
        <p:txBody>
          <a:bodyPr>
            <a:normAutofit fontScale="62500" lnSpcReduction="20000"/>
          </a:bodyPr>
          <a:lstStyle/>
          <a:p>
            <a:pPr marL="0" indent="0">
              <a:spcBef>
                <a:spcPts val="0"/>
              </a:spcBef>
              <a:buNone/>
            </a:pPr>
            <a:r>
              <a:rPr lang="en-US" dirty="0"/>
              <a:t>&lt;html&gt;</a:t>
            </a:r>
          </a:p>
          <a:p>
            <a:pPr marL="0" indent="0">
              <a:spcBef>
                <a:spcPts val="0"/>
              </a:spcBef>
              <a:buNone/>
            </a:pPr>
            <a:r>
              <a:rPr lang="en-US" dirty="0"/>
              <a:t>     &lt;head&gt;</a:t>
            </a:r>
          </a:p>
          <a:p>
            <a:pPr marL="0" indent="0">
              <a:spcBef>
                <a:spcPts val="0"/>
              </a:spcBef>
              <a:buNone/>
            </a:pPr>
            <a:r>
              <a:rPr lang="en-US" dirty="0"/>
              <a:t>          &lt;title&gt; My Page&lt;/title&gt;</a:t>
            </a:r>
          </a:p>
          <a:p>
            <a:pPr marL="0" indent="0">
              <a:spcBef>
                <a:spcPts val="0"/>
              </a:spcBef>
              <a:buNone/>
            </a:pPr>
            <a:r>
              <a:rPr lang="en-US" dirty="0"/>
              <a:t>     &lt;/head&gt;</a:t>
            </a:r>
          </a:p>
          <a:p>
            <a:pPr marL="0" indent="0">
              <a:spcBef>
                <a:spcPts val="0"/>
              </a:spcBef>
              <a:buNone/>
            </a:pPr>
            <a:r>
              <a:rPr lang="en-US" dirty="0"/>
              <a:t>     &lt;body&gt;</a:t>
            </a:r>
          </a:p>
          <a:p>
            <a:pPr marL="0" indent="0">
              <a:spcBef>
                <a:spcPts val="0"/>
              </a:spcBef>
              <a:buNone/>
            </a:pPr>
            <a:r>
              <a:rPr lang="en-US" dirty="0"/>
              <a:t>          &lt;div id=“col1”&gt;</a:t>
            </a:r>
          </a:p>
          <a:p>
            <a:pPr marL="0" indent="0">
              <a:spcBef>
                <a:spcPts val="0"/>
              </a:spcBef>
              <a:buNone/>
            </a:pPr>
            <a:r>
              <a:rPr lang="en-US" dirty="0"/>
              <a:t>               &lt;p&gt;Lorem Ipsum&lt;/p&gt;</a:t>
            </a:r>
          </a:p>
          <a:p>
            <a:pPr marL="0" indent="0">
              <a:spcBef>
                <a:spcPts val="0"/>
              </a:spcBef>
              <a:buNone/>
            </a:pPr>
            <a:r>
              <a:rPr lang="en-US" dirty="0"/>
              <a:t>          &lt;/div&gt;</a:t>
            </a:r>
          </a:p>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&lt;/div&gt;</a:t>
            </a:r>
          </a:p>
          <a:p>
            <a:pPr marL="0" indent="0">
              <a:spcBef>
                <a:spcPts val="0"/>
              </a:spcBef>
              <a:buNone/>
            </a:pPr>
            <a:r>
              <a:rPr lang="en-US" dirty="0"/>
              <a:t>    &lt;/body&gt;</a:t>
            </a:r>
          </a:p>
          <a:p>
            <a:pPr marL="0" indent="0">
              <a:spcBef>
                <a:spcPts val="0"/>
              </a:spcBef>
              <a:buNone/>
            </a:pPr>
            <a:r>
              <a:rPr lang="en-US" dirty="0"/>
              <a:t>&lt;/html&gt;	</a:t>
            </a:r>
          </a:p>
        </p:txBody>
      </p:sp>
      <p:sp>
        <p:nvSpPr>
          <p:cNvPr id="5" name="Rectangle: Rounded Corners 4"/>
          <p:cNvSpPr/>
          <p:nvPr/>
        </p:nvSpPr>
        <p:spPr>
          <a:xfrm>
            <a:off x="5703047" y="2191129"/>
            <a:ext cx="1097973" cy="519545"/>
          </a:xfrm>
          <a:prstGeom prst="roundRect">
            <a:avLst/>
          </a:prstGeom>
          <a:solidFill>
            <a:schemeClr val="accent1"/>
          </a:solidFill>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sp>
        <p:nvSpPr>
          <p:cNvPr id="6" name="Rectangle: Rounded Corners 5"/>
          <p:cNvSpPr/>
          <p:nvPr/>
        </p:nvSpPr>
        <p:spPr>
          <a:xfrm>
            <a:off x="7294417"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a:t>
            </a:r>
          </a:p>
        </p:txBody>
      </p:sp>
      <p:sp>
        <p:nvSpPr>
          <p:cNvPr id="7" name="Rectangle: Rounded Corners 6"/>
          <p:cNvSpPr/>
          <p:nvPr/>
        </p:nvSpPr>
        <p:spPr>
          <a:xfrm>
            <a:off x="4229100"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8" name="Rectangle: Rounded Corners 7"/>
          <p:cNvSpPr/>
          <p:nvPr/>
        </p:nvSpPr>
        <p:spPr>
          <a:xfrm>
            <a:off x="4229100"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9" name="Rectangle: Rounded Corners 8"/>
          <p:cNvSpPr/>
          <p:nvPr/>
        </p:nvSpPr>
        <p:spPr>
          <a:xfrm>
            <a:off x="5900304"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col1</a:t>
            </a:r>
          </a:p>
        </p:txBody>
      </p:sp>
      <p:sp>
        <p:nvSpPr>
          <p:cNvPr id="11" name="Rectangle: Rounded Corners 10"/>
          <p:cNvSpPr/>
          <p:nvPr/>
        </p:nvSpPr>
        <p:spPr>
          <a:xfrm>
            <a:off x="5900304" y="4263738"/>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Rounded Corners 11"/>
          <p:cNvSpPr/>
          <p:nvPr/>
        </p:nvSpPr>
        <p:spPr>
          <a:xfrm>
            <a:off x="8700650" y="3557155"/>
            <a:ext cx="110490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col2</a:t>
            </a:r>
          </a:p>
        </p:txBody>
      </p:sp>
      <p:sp>
        <p:nvSpPr>
          <p:cNvPr id="13" name="Rectangle: Rounded Corners 12"/>
          <p:cNvSpPr/>
          <p:nvPr/>
        </p:nvSpPr>
        <p:spPr>
          <a:xfrm>
            <a:off x="9663545" y="4256051"/>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animallist</a:t>
            </a:r>
            <a:endParaRPr lang="en-US" dirty="0"/>
          </a:p>
        </p:txBody>
      </p:sp>
      <p:sp>
        <p:nvSpPr>
          <p:cNvPr id="15" name="Rectangle: Rounded Corners 14"/>
          <p:cNvSpPr/>
          <p:nvPr/>
        </p:nvSpPr>
        <p:spPr>
          <a:xfrm>
            <a:off x="7460016" y="4267203"/>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colorlist</a:t>
            </a:r>
            <a:endParaRPr lang="en-US" dirty="0"/>
          </a:p>
        </p:txBody>
      </p:sp>
      <p:sp>
        <p:nvSpPr>
          <p:cNvPr id="16" name="Rectangle: Rounded Corners 15"/>
          <p:cNvSpPr/>
          <p:nvPr/>
        </p:nvSpPr>
        <p:spPr>
          <a:xfrm>
            <a:off x="7200900" y="4973791"/>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7" name="Rectangle: Rounded Corners 16"/>
          <p:cNvSpPr/>
          <p:nvPr/>
        </p:nvSpPr>
        <p:spPr>
          <a:xfrm>
            <a:off x="8447800"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8" name="Rectangle: Rounded Corners 17"/>
          <p:cNvSpPr/>
          <p:nvPr/>
        </p:nvSpPr>
        <p:spPr>
          <a:xfrm>
            <a:off x="9476504"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9" name="Rectangle: Rounded Corners 18"/>
          <p:cNvSpPr/>
          <p:nvPr/>
        </p:nvSpPr>
        <p:spPr>
          <a:xfrm>
            <a:off x="10744204" y="4973789"/>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cxnSp>
        <p:nvCxnSpPr>
          <p:cNvPr id="21" name="Straight Connector 20"/>
          <p:cNvCxnSpPr>
            <a:stCxn id="5" idx="2"/>
            <a:endCxn id="7" idx="3"/>
          </p:cNvCxnSpPr>
          <p:nvPr/>
        </p:nvCxnSpPr>
        <p:spPr>
          <a:xfrm flipH="1">
            <a:off x="5327073" y="2710674"/>
            <a:ext cx="924961" cy="392744"/>
          </a:xfrm>
          <a:prstGeom prst="line">
            <a:avLst/>
          </a:prstGeom>
          <a:ln w="12700">
            <a:solidFill>
              <a:srgbClr val="C0000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6" idx="1"/>
          </p:cNvCxnSpPr>
          <p:nvPr/>
        </p:nvCxnSpPr>
        <p:spPr>
          <a:xfrm>
            <a:off x="6252034" y="2710674"/>
            <a:ext cx="1042383"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0"/>
            <a:endCxn id="7" idx="2"/>
          </p:cNvCxnSpPr>
          <p:nvPr/>
        </p:nvCxnSpPr>
        <p:spPr>
          <a:xfrm flipV="1">
            <a:off x="4778087" y="3363190"/>
            <a:ext cx="0" cy="19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9" idx="3"/>
          </p:cNvCxnSpPr>
          <p:nvPr/>
        </p:nvCxnSpPr>
        <p:spPr>
          <a:xfrm flipH="1">
            <a:off x="6998277" y="3363190"/>
            <a:ext cx="845127"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12" idx="1"/>
          </p:cNvCxnSpPr>
          <p:nvPr/>
        </p:nvCxnSpPr>
        <p:spPr>
          <a:xfrm>
            <a:off x="7843404" y="3363190"/>
            <a:ext cx="857246"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3"/>
          </p:cNvCxnSpPr>
          <p:nvPr/>
        </p:nvCxnSpPr>
        <p:spPr>
          <a:xfrm flipH="1">
            <a:off x="8851323" y="4076700"/>
            <a:ext cx="401777" cy="450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a:endCxn id="13" idx="1"/>
          </p:cNvCxnSpPr>
          <p:nvPr/>
        </p:nvCxnSpPr>
        <p:spPr>
          <a:xfrm>
            <a:off x="9253100" y="4076700"/>
            <a:ext cx="410445" cy="43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1" idx="0"/>
          </p:cNvCxnSpPr>
          <p:nvPr/>
        </p:nvCxnSpPr>
        <p:spPr>
          <a:xfrm>
            <a:off x="6449291" y="4076700"/>
            <a:ext cx="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5" idx="2"/>
            <a:endCxn id="16" idx="3"/>
          </p:cNvCxnSpPr>
          <p:nvPr/>
        </p:nvCxnSpPr>
        <p:spPr>
          <a:xfrm flipH="1">
            <a:off x="7824350" y="4786748"/>
            <a:ext cx="331320" cy="44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5" idx="2"/>
            <a:endCxn id="17" idx="1"/>
          </p:cNvCxnSpPr>
          <p:nvPr/>
        </p:nvCxnSpPr>
        <p:spPr>
          <a:xfrm>
            <a:off x="8155670" y="4786748"/>
            <a:ext cx="292130" cy="44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18" idx="3"/>
          </p:cNvCxnSpPr>
          <p:nvPr/>
        </p:nvCxnSpPr>
        <p:spPr>
          <a:xfrm flipH="1">
            <a:off x="10099954" y="4775596"/>
            <a:ext cx="259245" cy="45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1"/>
            <a:endCxn id="13" idx="2"/>
          </p:cNvCxnSpPr>
          <p:nvPr/>
        </p:nvCxnSpPr>
        <p:spPr>
          <a:xfrm flipH="1" flipV="1">
            <a:off x="10359199" y="4775596"/>
            <a:ext cx="385005" cy="45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56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9" end="19"/>
                                            </p:txEl>
                                          </p:spTgt>
                                        </p:tgtEl>
                                        <p:attrNameLst>
                                          <p:attrName>style.visibility</p:attrName>
                                        </p:attrNameLst>
                                      </p:cBhvr>
                                      <p:to>
                                        <p:strVal val="visible"/>
                                      </p:to>
                                    </p:set>
                                    <p:animEffect transition="in" filter="fade">
                                      <p:cBhvr>
                                        <p:cTn id="10" dur="500"/>
                                        <p:tgtEl>
                                          <p:spTgt spid="3">
                                            <p:txEl>
                                              <p:pRg st="19" end="1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8" end="18"/>
                                            </p:txEl>
                                          </p:spTgt>
                                        </p:tgtEl>
                                        <p:attrNameLst>
                                          <p:attrName>style.visibility</p:attrName>
                                        </p:attrNameLst>
                                      </p:cBhvr>
                                      <p:to>
                                        <p:strVal val="visible"/>
                                      </p:to>
                                    </p:set>
                                    <p:animEffect transition="in" filter="fade">
                                      <p:cBhvr>
                                        <p:cTn id="60" dur="500"/>
                                        <p:tgtEl>
                                          <p:spTgt spid="3">
                                            <p:txEl>
                                              <p:pRg st="18" end="1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1000"/>
                                        <p:tgtEl>
                                          <p:spTgt spid="6"/>
                                        </p:tgtEl>
                                      </p:cBhvr>
                                    </p:animEffect>
                                    <p:anim calcmode="lin" valueType="num">
                                      <p:cBhvr>
                                        <p:cTn id="66" dur="1000" fill="hold"/>
                                        <p:tgtEl>
                                          <p:spTgt spid="6"/>
                                        </p:tgtEl>
                                        <p:attrNameLst>
                                          <p:attrName>ppt_x</p:attrName>
                                        </p:attrNameLst>
                                      </p:cBhvr>
                                      <p:tavLst>
                                        <p:tav tm="0">
                                          <p:val>
                                            <p:strVal val="#ppt_x"/>
                                          </p:val>
                                        </p:tav>
                                        <p:tav tm="100000">
                                          <p:val>
                                            <p:strVal val="#ppt_x"/>
                                          </p:val>
                                        </p:tav>
                                      </p:tavLst>
                                    </p:anim>
                                    <p:anim calcmode="lin" valueType="num">
                                      <p:cBhvr>
                                        <p:cTn id="6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Effect transition="in" filter="fade">
                                      <p:cBhvr>
                                        <p:cTn id="76" dur="500"/>
                                        <p:tgtEl>
                                          <p:spTgt spid="3">
                                            <p:txEl>
                                              <p:pRg st="5" end="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7" end="7"/>
                                            </p:txEl>
                                          </p:spTgt>
                                        </p:tgtEl>
                                        <p:attrNameLst>
                                          <p:attrName>style.visibility</p:attrName>
                                        </p:attrNameLst>
                                      </p:cBhvr>
                                      <p:to>
                                        <p:strVal val="visible"/>
                                      </p:to>
                                    </p:set>
                                    <p:animEffect transition="in" filter="fade">
                                      <p:cBhvr>
                                        <p:cTn id="79" dur="500"/>
                                        <p:tgtEl>
                                          <p:spTgt spid="3">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1000"/>
                                        <p:tgtEl>
                                          <p:spTgt spid="9"/>
                                        </p:tgtEl>
                                      </p:cBhvr>
                                    </p:animEffect>
                                    <p:anim calcmode="lin" valueType="num">
                                      <p:cBhvr>
                                        <p:cTn id="85" dur="1000" fill="hold"/>
                                        <p:tgtEl>
                                          <p:spTgt spid="9"/>
                                        </p:tgtEl>
                                        <p:attrNameLst>
                                          <p:attrName>ppt_x</p:attrName>
                                        </p:attrNameLst>
                                      </p:cBhvr>
                                      <p:tavLst>
                                        <p:tav tm="0">
                                          <p:val>
                                            <p:strVal val="#ppt_x"/>
                                          </p:val>
                                        </p:tav>
                                        <p:tav tm="100000">
                                          <p:val>
                                            <p:strVal val="#ppt_x"/>
                                          </p:val>
                                        </p:tav>
                                      </p:tavLst>
                                    </p:anim>
                                    <p:anim calcmode="lin" valueType="num">
                                      <p:cBhvr>
                                        <p:cTn id="8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
                                            <p:txEl>
                                              <p:pRg st="6" end="6"/>
                                            </p:txEl>
                                          </p:spTgt>
                                        </p:tgtEl>
                                        <p:attrNameLst>
                                          <p:attrName>style.visibility</p:attrName>
                                        </p:attrNameLst>
                                      </p:cBhvr>
                                      <p:to>
                                        <p:strVal val="visible"/>
                                      </p:to>
                                    </p:set>
                                    <p:animEffect transition="in" filter="fade">
                                      <p:cBhvr>
                                        <p:cTn id="95" dur="500"/>
                                        <p:tgtEl>
                                          <p:spTgt spid="3">
                                            <p:txEl>
                                              <p:pRg st="6" end="6"/>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fade">
                                      <p:cBhvr>
                                        <p:cTn id="100" dur="1000"/>
                                        <p:tgtEl>
                                          <p:spTgt spid="11"/>
                                        </p:tgtEl>
                                      </p:cBhvr>
                                    </p:animEffect>
                                    <p:anim calcmode="lin" valueType="num">
                                      <p:cBhvr>
                                        <p:cTn id="101" dur="1000" fill="hold"/>
                                        <p:tgtEl>
                                          <p:spTgt spid="11"/>
                                        </p:tgtEl>
                                        <p:attrNameLst>
                                          <p:attrName>ppt_x</p:attrName>
                                        </p:attrNameLst>
                                      </p:cBhvr>
                                      <p:tavLst>
                                        <p:tav tm="0">
                                          <p:val>
                                            <p:strVal val="#ppt_x"/>
                                          </p:val>
                                        </p:tav>
                                        <p:tav tm="100000">
                                          <p:val>
                                            <p:strVal val="#ppt_x"/>
                                          </p:val>
                                        </p:tav>
                                      </p:tavLst>
                                    </p:anim>
                                    <p:anim calcmode="lin" valueType="num">
                                      <p:cBhvr>
                                        <p:cTn id="10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3">
                                            <p:txEl>
                                              <p:pRg st="8" end="8"/>
                                            </p:txEl>
                                          </p:spTgt>
                                        </p:tgtEl>
                                        <p:attrNameLst>
                                          <p:attrName>style.visibility</p:attrName>
                                        </p:attrNameLst>
                                      </p:cBhvr>
                                      <p:to>
                                        <p:strVal val="visible"/>
                                      </p:to>
                                    </p:set>
                                    <p:animEffect transition="in" filter="fade">
                                      <p:cBhvr>
                                        <p:cTn id="111" dur="500"/>
                                        <p:tgtEl>
                                          <p:spTgt spid="3">
                                            <p:txEl>
                                              <p:pRg st="8" end="8"/>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
                                            <p:txEl>
                                              <p:pRg st="17" end="17"/>
                                            </p:txEl>
                                          </p:spTgt>
                                        </p:tgtEl>
                                        <p:attrNameLst>
                                          <p:attrName>style.visibility</p:attrName>
                                        </p:attrNameLst>
                                      </p:cBhvr>
                                      <p:to>
                                        <p:strVal val="visible"/>
                                      </p:to>
                                    </p:set>
                                    <p:animEffect transition="in" filter="fade">
                                      <p:cBhvr>
                                        <p:cTn id="114" dur="500"/>
                                        <p:tgtEl>
                                          <p:spTgt spid="3">
                                            <p:txEl>
                                              <p:pRg st="17" end="1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fade">
                                      <p:cBhvr>
                                        <p:cTn id="119" dur="1000"/>
                                        <p:tgtEl>
                                          <p:spTgt spid="12"/>
                                        </p:tgtEl>
                                      </p:cBhvr>
                                    </p:animEffect>
                                    <p:anim calcmode="lin" valueType="num">
                                      <p:cBhvr>
                                        <p:cTn id="120" dur="1000" fill="hold"/>
                                        <p:tgtEl>
                                          <p:spTgt spid="12"/>
                                        </p:tgtEl>
                                        <p:attrNameLst>
                                          <p:attrName>ppt_x</p:attrName>
                                        </p:attrNameLst>
                                      </p:cBhvr>
                                      <p:tavLst>
                                        <p:tav tm="0">
                                          <p:val>
                                            <p:strVal val="#ppt_x"/>
                                          </p:val>
                                        </p:tav>
                                        <p:tav tm="100000">
                                          <p:val>
                                            <p:strVal val="#ppt_x"/>
                                          </p:val>
                                        </p:tav>
                                      </p:tavLst>
                                    </p:anim>
                                    <p:anim calcmode="lin" valueType="num">
                                      <p:cBhvr>
                                        <p:cTn id="1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nodeType="clickEffect">
                                  <p:stCondLst>
                                    <p:cond delay="0"/>
                                  </p:stCondLst>
                                  <p:childTnLst>
                                    <p:set>
                                      <p:cBhvr>
                                        <p:cTn id="125" dur="1" fill="hold">
                                          <p:stCondLst>
                                            <p:cond delay="0"/>
                                          </p:stCondLst>
                                        </p:cTn>
                                        <p:tgtEl>
                                          <p:spTgt spid="3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3">
                                            <p:txEl>
                                              <p:pRg st="9" end="9"/>
                                            </p:txEl>
                                          </p:spTgt>
                                        </p:tgtEl>
                                        <p:attrNameLst>
                                          <p:attrName>style.visibility</p:attrName>
                                        </p:attrNameLst>
                                      </p:cBhvr>
                                      <p:to>
                                        <p:strVal val="visible"/>
                                      </p:to>
                                    </p:set>
                                    <p:animEffect transition="in" filter="fade">
                                      <p:cBhvr>
                                        <p:cTn id="130" dur="500"/>
                                        <p:tgtEl>
                                          <p:spTgt spid="3">
                                            <p:txEl>
                                              <p:pRg st="9" end="9"/>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3">
                                            <p:txEl>
                                              <p:pRg st="12" end="12"/>
                                            </p:txEl>
                                          </p:spTgt>
                                        </p:tgtEl>
                                        <p:attrNameLst>
                                          <p:attrName>style.visibility</p:attrName>
                                        </p:attrNameLst>
                                      </p:cBhvr>
                                      <p:to>
                                        <p:strVal val="visible"/>
                                      </p:to>
                                    </p:set>
                                    <p:animEffect transition="in" filter="fade">
                                      <p:cBhvr>
                                        <p:cTn id="133" dur="500"/>
                                        <p:tgtEl>
                                          <p:spTgt spid="3">
                                            <p:txEl>
                                              <p:pRg st="12" end="12"/>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grpId="0" nodeType="clickEffect">
                                  <p:stCondLst>
                                    <p:cond delay="0"/>
                                  </p:stCondLst>
                                  <p:childTnLst>
                                    <p:set>
                                      <p:cBhvr>
                                        <p:cTn id="137" dur="1" fill="hold">
                                          <p:stCondLst>
                                            <p:cond delay="0"/>
                                          </p:stCondLst>
                                        </p:cTn>
                                        <p:tgtEl>
                                          <p:spTgt spid="15"/>
                                        </p:tgtEl>
                                        <p:attrNameLst>
                                          <p:attrName>style.visibility</p:attrName>
                                        </p:attrNameLst>
                                      </p:cBhvr>
                                      <p:to>
                                        <p:strVal val="visible"/>
                                      </p:to>
                                    </p:set>
                                    <p:animEffect transition="in" filter="fade">
                                      <p:cBhvr>
                                        <p:cTn id="138" dur="1000"/>
                                        <p:tgtEl>
                                          <p:spTgt spid="15"/>
                                        </p:tgtEl>
                                      </p:cBhvr>
                                    </p:animEffect>
                                    <p:anim calcmode="lin" valueType="num">
                                      <p:cBhvr>
                                        <p:cTn id="139" dur="1000" fill="hold"/>
                                        <p:tgtEl>
                                          <p:spTgt spid="15"/>
                                        </p:tgtEl>
                                        <p:attrNameLst>
                                          <p:attrName>ppt_x</p:attrName>
                                        </p:attrNameLst>
                                      </p:cBhvr>
                                      <p:tavLst>
                                        <p:tav tm="0">
                                          <p:val>
                                            <p:strVal val="#ppt_x"/>
                                          </p:val>
                                        </p:tav>
                                        <p:tav tm="100000">
                                          <p:val>
                                            <p:strVal val="#ppt_x"/>
                                          </p:val>
                                        </p:tav>
                                      </p:tavLst>
                                    </p:anim>
                                    <p:anim calcmode="lin" valueType="num">
                                      <p:cBhvr>
                                        <p:cTn id="1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
                                            <p:txEl>
                                              <p:pRg st="10" end="10"/>
                                            </p:txEl>
                                          </p:spTgt>
                                        </p:tgtEl>
                                        <p:attrNameLst>
                                          <p:attrName>style.visibility</p:attrName>
                                        </p:attrNameLst>
                                      </p:cBhvr>
                                      <p:to>
                                        <p:strVal val="visible"/>
                                      </p:to>
                                    </p:set>
                                    <p:animEffect transition="in" filter="fade">
                                      <p:cBhvr>
                                        <p:cTn id="149" dur="500"/>
                                        <p:tgtEl>
                                          <p:spTgt spid="3">
                                            <p:txEl>
                                              <p:pRg st="10" end="10"/>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42" presetClass="entr" presetSubtype="0" fill="hold" grpId="0" nodeType="clickEffect">
                                  <p:stCondLst>
                                    <p:cond delay="0"/>
                                  </p:stCondLst>
                                  <p:childTnLst>
                                    <p:set>
                                      <p:cBhvr>
                                        <p:cTn id="153" dur="1" fill="hold">
                                          <p:stCondLst>
                                            <p:cond delay="0"/>
                                          </p:stCondLst>
                                        </p:cTn>
                                        <p:tgtEl>
                                          <p:spTgt spid="16"/>
                                        </p:tgtEl>
                                        <p:attrNameLst>
                                          <p:attrName>style.visibility</p:attrName>
                                        </p:attrNameLst>
                                      </p:cBhvr>
                                      <p:to>
                                        <p:strVal val="visible"/>
                                      </p:to>
                                    </p:set>
                                    <p:animEffect transition="in" filter="fade">
                                      <p:cBhvr>
                                        <p:cTn id="154" dur="1000"/>
                                        <p:tgtEl>
                                          <p:spTgt spid="16"/>
                                        </p:tgtEl>
                                      </p:cBhvr>
                                    </p:animEffect>
                                    <p:anim calcmode="lin" valueType="num">
                                      <p:cBhvr>
                                        <p:cTn id="155" dur="1000" fill="hold"/>
                                        <p:tgtEl>
                                          <p:spTgt spid="16"/>
                                        </p:tgtEl>
                                        <p:attrNameLst>
                                          <p:attrName>ppt_x</p:attrName>
                                        </p:attrNameLst>
                                      </p:cBhvr>
                                      <p:tavLst>
                                        <p:tav tm="0">
                                          <p:val>
                                            <p:strVal val="#ppt_x"/>
                                          </p:val>
                                        </p:tav>
                                        <p:tav tm="100000">
                                          <p:val>
                                            <p:strVal val="#ppt_x"/>
                                          </p:val>
                                        </p:tav>
                                      </p:tavLst>
                                    </p:anim>
                                    <p:anim calcmode="lin" valueType="num">
                                      <p:cBhvr>
                                        <p:cTn id="1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49"/>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nodeType="clickEffect">
                                  <p:stCondLst>
                                    <p:cond delay="0"/>
                                  </p:stCondLst>
                                  <p:childTnLst>
                                    <p:set>
                                      <p:cBhvr>
                                        <p:cTn id="164" dur="1" fill="hold">
                                          <p:stCondLst>
                                            <p:cond delay="0"/>
                                          </p:stCondLst>
                                        </p:cTn>
                                        <p:tgtEl>
                                          <p:spTgt spid="3">
                                            <p:txEl>
                                              <p:pRg st="11" end="11"/>
                                            </p:txEl>
                                          </p:spTgt>
                                        </p:tgtEl>
                                        <p:attrNameLst>
                                          <p:attrName>style.visibility</p:attrName>
                                        </p:attrNameLst>
                                      </p:cBhvr>
                                      <p:to>
                                        <p:strVal val="visible"/>
                                      </p:to>
                                    </p:set>
                                    <p:animEffect transition="in" filter="fade">
                                      <p:cBhvr>
                                        <p:cTn id="165" dur="500"/>
                                        <p:tgtEl>
                                          <p:spTgt spid="3">
                                            <p:txEl>
                                              <p:pRg st="11" end="11"/>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42" presetClass="entr" presetSubtype="0" fill="hold" grpId="0" nodeType="clickEffect">
                                  <p:stCondLst>
                                    <p:cond delay="0"/>
                                  </p:stCondLst>
                                  <p:childTnLst>
                                    <p:set>
                                      <p:cBhvr>
                                        <p:cTn id="169" dur="1" fill="hold">
                                          <p:stCondLst>
                                            <p:cond delay="0"/>
                                          </p:stCondLst>
                                        </p:cTn>
                                        <p:tgtEl>
                                          <p:spTgt spid="17"/>
                                        </p:tgtEl>
                                        <p:attrNameLst>
                                          <p:attrName>style.visibility</p:attrName>
                                        </p:attrNameLst>
                                      </p:cBhvr>
                                      <p:to>
                                        <p:strVal val="visible"/>
                                      </p:to>
                                    </p:set>
                                    <p:animEffect transition="in" filter="fade">
                                      <p:cBhvr>
                                        <p:cTn id="170" dur="1000"/>
                                        <p:tgtEl>
                                          <p:spTgt spid="17"/>
                                        </p:tgtEl>
                                      </p:cBhvr>
                                    </p:animEffect>
                                    <p:anim calcmode="lin" valueType="num">
                                      <p:cBhvr>
                                        <p:cTn id="171" dur="1000" fill="hold"/>
                                        <p:tgtEl>
                                          <p:spTgt spid="17"/>
                                        </p:tgtEl>
                                        <p:attrNameLst>
                                          <p:attrName>ppt_x</p:attrName>
                                        </p:attrNameLst>
                                      </p:cBhvr>
                                      <p:tavLst>
                                        <p:tav tm="0">
                                          <p:val>
                                            <p:strVal val="#ppt_x"/>
                                          </p:val>
                                        </p:tav>
                                        <p:tav tm="100000">
                                          <p:val>
                                            <p:strVal val="#ppt_x"/>
                                          </p:val>
                                        </p:tav>
                                      </p:tavLst>
                                    </p:anim>
                                    <p:anim calcmode="lin" valueType="num">
                                      <p:cBhvr>
                                        <p:cTn id="1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51"/>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nodeType="clickEffect">
                                  <p:stCondLst>
                                    <p:cond delay="0"/>
                                  </p:stCondLst>
                                  <p:childTnLst>
                                    <p:set>
                                      <p:cBhvr>
                                        <p:cTn id="180" dur="1" fill="hold">
                                          <p:stCondLst>
                                            <p:cond delay="0"/>
                                          </p:stCondLst>
                                        </p:cTn>
                                        <p:tgtEl>
                                          <p:spTgt spid="3">
                                            <p:txEl>
                                              <p:pRg st="13" end="13"/>
                                            </p:txEl>
                                          </p:spTgt>
                                        </p:tgtEl>
                                        <p:attrNameLst>
                                          <p:attrName>style.visibility</p:attrName>
                                        </p:attrNameLst>
                                      </p:cBhvr>
                                      <p:to>
                                        <p:strVal val="visible"/>
                                      </p:to>
                                    </p:set>
                                    <p:animEffect transition="in" filter="fade">
                                      <p:cBhvr>
                                        <p:cTn id="181" dur="500"/>
                                        <p:tgtEl>
                                          <p:spTgt spid="3">
                                            <p:txEl>
                                              <p:pRg st="13" end="13"/>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3">
                                            <p:txEl>
                                              <p:pRg st="16" end="16"/>
                                            </p:txEl>
                                          </p:spTgt>
                                        </p:tgtEl>
                                        <p:attrNameLst>
                                          <p:attrName>style.visibility</p:attrName>
                                        </p:attrNameLst>
                                      </p:cBhvr>
                                      <p:to>
                                        <p:strVal val="visible"/>
                                      </p:to>
                                    </p:set>
                                    <p:animEffect transition="in" filter="fade">
                                      <p:cBhvr>
                                        <p:cTn id="184" dur="500"/>
                                        <p:tgtEl>
                                          <p:spTgt spid="3">
                                            <p:txEl>
                                              <p:pRg st="16" end="16"/>
                                            </p:txEl>
                                          </p:spTgt>
                                        </p:tgtEl>
                                      </p:cBhvr>
                                    </p:animEffect>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13"/>
                                        </p:tgtEl>
                                        <p:attrNameLst>
                                          <p:attrName>style.visibility</p:attrName>
                                        </p:attrNameLst>
                                      </p:cBhvr>
                                      <p:to>
                                        <p:strVal val="visible"/>
                                      </p:to>
                                    </p:set>
                                    <p:animEffect transition="in" filter="fade">
                                      <p:cBhvr>
                                        <p:cTn id="189" dur="1000"/>
                                        <p:tgtEl>
                                          <p:spTgt spid="13"/>
                                        </p:tgtEl>
                                      </p:cBhvr>
                                    </p:animEffect>
                                    <p:anim calcmode="lin" valueType="num">
                                      <p:cBhvr>
                                        <p:cTn id="190" dur="1000" fill="hold"/>
                                        <p:tgtEl>
                                          <p:spTgt spid="13"/>
                                        </p:tgtEl>
                                        <p:attrNameLst>
                                          <p:attrName>ppt_x</p:attrName>
                                        </p:attrNameLst>
                                      </p:cBhvr>
                                      <p:tavLst>
                                        <p:tav tm="0">
                                          <p:val>
                                            <p:strVal val="#ppt_x"/>
                                          </p:val>
                                        </p:tav>
                                        <p:tav tm="100000">
                                          <p:val>
                                            <p:strVal val="#ppt_x"/>
                                          </p:val>
                                        </p:tav>
                                      </p:tavLst>
                                    </p:anim>
                                    <p:anim calcmode="lin" valueType="num">
                                      <p:cBhvr>
                                        <p:cTn id="19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nodeType="clickEffect">
                                  <p:stCondLst>
                                    <p:cond delay="0"/>
                                  </p:stCondLst>
                                  <p:childTnLst>
                                    <p:set>
                                      <p:cBhvr>
                                        <p:cTn id="195" dur="1" fill="hold">
                                          <p:stCondLst>
                                            <p:cond delay="0"/>
                                          </p:stCondLst>
                                        </p:cTn>
                                        <p:tgtEl>
                                          <p:spTgt spid="45"/>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3">
                                            <p:txEl>
                                              <p:pRg st="14" end="14"/>
                                            </p:txEl>
                                          </p:spTgt>
                                        </p:tgtEl>
                                        <p:attrNameLst>
                                          <p:attrName>style.visibility</p:attrName>
                                        </p:attrNameLst>
                                      </p:cBhvr>
                                      <p:to>
                                        <p:strVal val="visible"/>
                                      </p:to>
                                    </p:set>
                                    <p:animEffect transition="in" filter="fade">
                                      <p:cBhvr>
                                        <p:cTn id="200" dur="500"/>
                                        <p:tgtEl>
                                          <p:spTgt spid="3">
                                            <p:txEl>
                                              <p:pRg st="14" end="14"/>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grpId="0" nodeType="clickEffect">
                                  <p:stCondLst>
                                    <p:cond delay="0"/>
                                  </p:stCondLst>
                                  <p:childTnLst>
                                    <p:set>
                                      <p:cBhvr>
                                        <p:cTn id="204" dur="1" fill="hold">
                                          <p:stCondLst>
                                            <p:cond delay="0"/>
                                          </p:stCondLst>
                                        </p:cTn>
                                        <p:tgtEl>
                                          <p:spTgt spid="18"/>
                                        </p:tgtEl>
                                        <p:attrNameLst>
                                          <p:attrName>style.visibility</p:attrName>
                                        </p:attrNameLst>
                                      </p:cBhvr>
                                      <p:to>
                                        <p:strVal val="visible"/>
                                      </p:to>
                                    </p:set>
                                    <p:animEffect transition="in" filter="fade">
                                      <p:cBhvr>
                                        <p:cTn id="205" dur="1000"/>
                                        <p:tgtEl>
                                          <p:spTgt spid="18"/>
                                        </p:tgtEl>
                                      </p:cBhvr>
                                    </p:animEffect>
                                    <p:anim calcmode="lin" valueType="num">
                                      <p:cBhvr>
                                        <p:cTn id="206" dur="1000" fill="hold"/>
                                        <p:tgtEl>
                                          <p:spTgt spid="18"/>
                                        </p:tgtEl>
                                        <p:attrNameLst>
                                          <p:attrName>ppt_x</p:attrName>
                                        </p:attrNameLst>
                                      </p:cBhvr>
                                      <p:tavLst>
                                        <p:tav tm="0">
                                          <p:val>
                                            <p:strVal val="#ppt_x"/>
                                          </p:val>
                                        </p:tav>
                                        <p:tav tm="100000">
                                          <p:val>
                                            <p:strVal val="#ppt_x"/>
                                          </p:val>
                                        </p:tav>
                                      </p:tavLst>
                                    </p:anim>
                                    <p:anim calcmode="lin" valueType="num">
                                      <p:cBhvr>
                                        <p:cTn id="20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nodeType="clickEffect">
                                  <p:stCondLst>
                                    <p:cond delay="0"/>
                                  </p:stCondLst>
                                  <p:childTnLst>
                                    <p:set>
                                      <p:cBhvr>
                                        <p:cTn id="211" dur="1" fill="hold">
                                          <p:stCondLst>
                                            <p:cond delay="0"/>
                                          </p:stCondLst>
                                        </p:cTn>
                                        <p:tgtEl>
                                          <p:spTgt spid="54"/>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3">
                                            <p:txEl>
                                              <p:pRg st="15" end="15"/>
                                            </p:txEl>
                                          </p:spTgt>
                                        </p:tgtEl>
                                        <p:attrNameLst>
                                          <p:attrName>style.visibility</p:attrName>
                                        </p:attrNameLst>
                                      </p:cBhvr>
                                      <p:to>
                                        <p:strVal val="visible"/>
                                      </p:to>
                                    </p:set>
                                    <p:animEffect transition="in" filter="fade">
                                      <p:cBhvr>
                                        <p:cTn id="216" dur="500"/>
                                        <p:tgtEl>
                                          <p:spTgt spid="3">
                                            <p:txEl>
                                              <p:pRg st="15" end="15"/>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42" presetClass="entr" presetSubtype="0" fill="hold" grpId="0" nodeType="clickEffect">
                                  <p:stCondLst>
                                    <p:cond delay="0"/>
                                  </p:stCondLst>
                                  <p:childTnLst>
                                    <p:set>
                                      <p:cBhvr>
                                        <p:cTn id="220" dur="1" fill="hold">
                                          <p:stCondLst>
                                            <p:cond delay="0"/>
                                          </p:stCondLst>
                                        </p:cTn>
                                        <p:tgtEl>
                                          <p:spTgt spid="19"/>
                                        </p:tgtEl>
                                        <p:attrNameLst>
                                          <p:attrName>style.visibility</p:attrName>
                                        </p:attrNameLst>
                                      </p:cBhvr>
                                      <p:to>
                                        <p:strVal val="visible"/>
                                      </p:to>
                                    </p:set>
                                    <p:animEffect transition="in" filter="fade">
                                      <p:cBhvr>
                                        <p:cTn id="221" dur="1000"/>
                                        <p:tgtEl>
                                          <p:spTgt spid="19"/>
                                        </p:tgtEl>
                                      </p:cBhvr>
                                    </p:animEffect>
                                    <p:anim calcmode="lin" valueType="num">
                                      <p:cBhvr>
                                        <p:cTn id="222" dur="1000" fill="hold"/>
                                        <p:tgtEl>
                                          <p:spTgt spid="19"/>
                                        </p:tgtEl>
                                        <p:attrNameLst>
                                          <p:attrName>ppt_x</p:attrName>
                                        </p:attrNameLst>
                                      </p:cBhvr>
                                      <p:tavLst>
                                        <p:tav tm="0">
                                          <p:val>
                                            <p:strVal val="#ppt_x"/>
                                          </p:val>
                                        </p:tav>
                                        <p:tav tm="100000">
                                          <p:val>
                                            <p:strVal val="#ppt_x"/>
                                          </p:val>
                                        </p:tav>
                                      </p:tavLst>
                                    </p:anim>
                                    <p:anim calcmode="lin" valueType="num">
                                      <p:cBhvr>
                                        <p:cTn id="2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nodeType="clickEffect">
                                  <p:stCondLst>
                                    <p:cond delay="0"/>
                                  </p:stCondLst>
                                  <p:childTnLst>
                                    <p:set>
                                      <p:cBhvr>
                                        <p:cTn id="22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5" grpId="0" animBg="1"/>
      <p:bldP spid="16" grpId="0" animBg="1"/>
      <p:bldP spid="17" grpId="0" animBg="1"/>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properties of HTML Elements</a:t>
            </a:r>
          </a:p>
        </p:txBody>
      </p:sp>
      <p:sp>
        <p:nvSpPr>
          <p:cNvPr id="3" name="Content Placeholder 2"/>
          <p:cNvSpPr>
            <a:spLocks noGrp="1"/>
          </p:cNvSpPr>
          <p:nvPr>
            <p:ph idx="1"/>
          </p:nvPr>
        </p:nvSpPr>
        <p:spPr>
          <a:xfrm>
            <a:off x="1451580" y="2015732"/>
            <a:ext cx="3515276" cy="3564186"/>
          </a:xfrm>
        </p:spPr>
        <p:txBody>
          <a:bodyPr>
            <a:normAutofit/>
          </a:bodyPr>
          <a:lstStyle/>
          <a:p>
            <a:r>
              <a:rPr lang="en-US" sz="2800" dirty="0" err="1"/>
              <a:t>childElementCount</a:t>
            </a:r>
            <a:endParaRPr lang="en-US" sz="2800" dirty="0"/>
          </a:p>
          <a:p>
            <a:r>
              <a:rPr lang="en-US" sz="2800" dirty="0"/>
              <a:t>children[5]</a:t>
            </a:r>
          </a:p>
          <a:p>
            <a:r>
              <a:rPr lang="en-US" sz="2800" dirty="0" err="1"/>
              <a:t>innerHTML</a:t>
            </a:r>
            <a:endParaRPr lang="en-US" sz="2800" dirty="0"/>
          </a:p>
          <a:p>
            <a:r>
              <a:rPr lang="en-US" sz="2800" dirty="0" err="1"/>
              <a:t>innerText</a:t>
            </a:r>
            <a:endParaRPr lang="en-US" sz="2800" dirty="0"/>
          </a:p>
          <a:p>
            <a:r>
              <a:rPr lang="en-US" sz="2800" dirty="0"/>
              <a:t>id</a:t>
            </a:r>
          </a:p>
          <a:p>
            <a:endParaRPr lang="en-US" dirty="0"/>
          </a:p>
          <a:p>
            <a:endParaRPr lang="en-US" dirty="0"/>
          </a:p>
        </p:txBody>
      </p:sp>
      <p:sp>
        <p:nvSpPr>
          <p:cNvPr id="4" name="Content Placeholder 2"/>
          <p:cNvSpPr txBox="1">
            <a:spLocks/>
          </p:cNvSpPr>
          <p:nvPr/>
        </p:nvSpPr>
        <p:spPr>
          <a:xfrm>
            <a:off x="6253215" y="2015732"/>
            <a:ext cx="4459811" cy="356418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err="1"/>
              <a:t>eventhandlers</a:t>
            </a:r>
            <a:r>
              <a:rPr lang="en-US" sz="2800" dirty="0"/>
              <a:t> (</a:t>
            </a:r>
            <a:r>
              <a:rPr lang="en-US" sz="2800" dirty="0" err="1"/>
              <a:t>onclick</a:t>
            </a:r>
            <a:r>
              <a:rPr lang="en-US" sz="2800" dirty="0"/>
              <a:t> etc.)</a:t>
            </a:r>
          </a:p>
          <a:p>
            <a:r>
              <a:rPr lang="en-US" sz="2800" dirty="0" err="1"/>
              <a:t>parentElement</a:t>
            </a:r>
            <a:endParaRPr lang="en-US" sz="2800" dirty="0"/>
          </a:p>
          <a:p>
            <a:r>
              <a:rPr lang="en-US" sz="2800" dirty="0"/>
              <a:t>style</a:t>
            </a:r>
          </a:p>
          <a:p>
            <a:pPr lvl="1"/>
            <a:r>
              <a:rPr lang="en-US" sz="2600" dirty="0" err="1"/>
              <a:t>style.color</a:t>
            </a:r>
            <a:r>
              <a:rPr lang="en-US" sz="2600" dirty="0"/>
              <a:t>=“red”</a:t>
            </a:r>
          </a:p>
          <a:p>
            <a:pPr lvl="1"/>
            <a:r>
              <a:rPr lang="en-US" sz="2600" dirty="0" err="1"/>
              <a:t>style.display</a:t>
            </a:r>
            <a:r>
              <a:rPr lang="en-US" sz="2600" dirty="0"/>
              <a:t>=“none”</a:t>
            </a:r>
          </a:p>
          <a:p>
            <a:r>
              <a:rPr lang="en-US" sz="2800" dirty="0" err="1"/>
              <a:t>tagname</a:t>
            </a:r>
            <a:endParaRPr lang="en-US" sz="2800" dirty="0"/>
          </a:p>
          <a:p>
            <a:endParaRPr lang="en-US" dirty="0"/>
          </a:p>
          <a:p>
            <a:endParaRPr lang="en-US" dirty="0"/>
          </a:p>
        </p:txBody>
      </p:sp>
    </p:spTree>
    <p:extLst>
      <p:ext uri="{BB962C8B-B14F-4D97-AF65-F5344CB8AC3E}">
        <p14:creationId xmlns:p14="http://schemas.microsoft.com/office/powerpoint/2010/main" val="64697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1000"/>
                                        <p:tgtEl>
                                          <p:spTgt spid="4">
                                            <p:txEl>
                                              <p:pRg st="3" end="3"/>
                                            </p:txEl>
                                          </p:spTgt>
                                        </p:tgtEl>
                                      </p:cBhvr>
                                    </p:animEffect>
                                    <p:anim calcmode="lin" valueType="num">
                                      <p:cBhvr>
                                        <p:cTn id="4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1000"/>
                                        <p:tgtEl>
                                          <p:spTgt spid="4">
                                            <p:txEl>
                                              <p:pRg st="4" end="4"/>
                                            </p:txEl>
                                          </p:spTgt>
                                        </p:tgtEl>
                                      </p:cBhvr>
                                    </p:animEffect>
                                    <p:anim calcmode="lin" valueType="num">
                                      <p:cBhvr>
                                        <p:cTn id="5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fade">
                                      <p:cBhvr>
                                        <p:cTn id="6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a:t>
            </a:r>
          </a:p>
        </p:txBody>
      </p:sp>
      <p:sp>
        <p:nvSpPr>
          <p:cNvPr id="3" name="Content Placeholder 2"/>
          <p:cNvSpPr>
            <a:spLocks noGrp="1"/>
          </p:cNvSpPr>
          <p:nvPr>
            <p:ph idx="1"/>
          </p:nvPr>
        </p:nvSpPr>
        <p:spPr>
          <a:xfrm>
            <a:off x="1451579" y="2015732"/>
            <a:ext cx="9603275" cy="3896695"/>
          </a:xfrm>
        </p:spPr>
        <p:txBody>
          <a:bodyPr>
            <a:normAutofit fontScale="70000" lnSpcReduction="20000"/>
          </a:bodyPr>
          <a:lstStyle/>
          <a:p>
            <a:r>
              <a:rPr lang="en-US" dirty="0"/>
              <a:t>Event Driven Programming</a:t>
            </a:r>
          </a:p>
          <a:p>
            <a:pPr lvl="1"/>
            <a:r>
              <a:rPr lang="en-US" dirty="0"/>
              <a:t>When Apple introduced the McIntosh in 1984 it introduced an entirely new paradigm into computer programming.</a:t>
            </a:r>
          </a:p>
          <a:p>
            <a:pPr lvl="1"/>
            <a:r>
              <a:rPr lang="en-US" dirty="0"/>
              <a:t>Prior to this, computer code was written and processed in a top down manner</a:t>
            </a:r>
          </a:p>
          <a:p>
            <a:pPr lvl="2"/>
            <a:r>
              <a:rPr lang="en-US" dirty="0"/>
              <a:t>First line of code was executed, then the second, etc.</a:t>
            </a:r>
          </a:p>
          <a:p>
            <a:r>
              <a:rPr lang="en-US" dirty="0"/>
              <a:t>The McIntosh allowed the user to interact with the computer via the mouse.</a:t>
            </a:r>
          </a:p>
          <a:p>
            <a:pPr lvl="1"/>
            <a:r>
              <a:rPr lang="en-US" dirty="0"/>
              <a:t>Click, double click, drag, drop, right click, scroll up, scroll down, etc. I.E. events.</a:t>
            </a:r>
          </a:p>
          <a:p>
            <a:r>
              <a:rPr lang="en-US" dirty="0"/>
              <a:t>Event handlers are snippets of code that are executed in response to an event.</a:t>
            </a:r>
          </a:p>
          <a:p>
            <a:pPr lvl="1"/>
            <a:r>
              <a:rPr lang="en-US" dirty="0"/>
              <a:t>Events also can occur when the mouse hovers over an object, when a window is resized, before and/or after a page is loaded, when the text in an input box is changed, etc.</a:t>
            </a:r>
          </a:p>
          <a:p>
            <a:r>
              <a:rPr lang="en-US" dirty="0"/>
              <a:t>Modern programming is largely object oriented and event driven.  </a:t>
            </a:r>
          </a:p>
          <a:p>
            <a:pPr lvl="1"/>
            <a:r>
              <a:rPr lang="en-US" dirty="0"/>
              <a:t>Programmers need to understand the events that occur in the environment that they are programming in and write event handlers for those events.</a:t>
            </a:r>
          </a:p>
          <a:p>
            <a:pPr lvl="1"/>
            <a:r>
              <a:rPr lang="en-US" dirty="0"/>
              <a:t>They also need to understand the object model behind their environment so that they can manipulate those objects in response to events.</a:t>
            </a:r>
          </a:p>
        </p:txBody>
      </p:sp>
    </p:spTree>
    <p:extLst>
      <p:ext uri="{BB962C8B-B14F-4D97-AF65-F5344CB8AC3E}">
        <p14:creationId xmlns:p14="http://schemas.microsoft.com/office/powerpoint/2010/main" val="1314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half" idx="1"/>
          </p:nvPr>
        </p:nvSpPr>
        <p:spPr>
          <a:xfrm>
            <a:off x="1457946" y="2073223"/>
            <a:ext cx="2729590" cy="4171713"/>
          </a:xfrm>
        </p:spPr>
        <p:txBody>
          <a:bodyPr>
            <a:normAutofit fontScale="62500" lnSpcReduction="20000"/>
          </a:bodyPr>
          <a:lstStyle/>
          <a:p>
            <a:pPr marL="0" indent="0">
              <a:spcBef>
                <a:spcPts val="0"/>
              </a:spcBef>
              <a:buNone/>
            </a:pPr>
            <a:r>
              <a:rPr lang="en-US" dirty="0"/>
              <a:t>&lt;html&gt;</a:t>
            </a:r>
          </a:p>
          <a:p>
            <a:pPr marL="0" indent="0">
              <a:spcBef>
                <a:spcPts val="0"/>
              </a:spcBef>
              <a:buNone/>
            </a:pPr>
            <a:r>
              <a:rPr lang="en-US" dirty="0"/>
              <a:t>     &lt;head&gt;</a:t>
            </a:r>
          </a:p>
          <a:p>
            <a:pPr marL="0" indent="0">
              <a:spcBef>
                <a:spcPts val="0"/>
              </a:spcBef>
              <a:buNone/>
            </a:pPr>
            <a:r>
              <a:rPr lang="en-US" dirty="0"/>
              <a:t>          &lt;title&gt; My Page&lt;/title&gt;</a:t>
            </a:r>
          </a:p>
          <a:p>
            <a:pPr marL="0" indent="0">
              <a:spcBef>
                <a:spcPts val="0"/>
              </a:spcBef>
              <a:buNone/>
            </a:pPr>
            <a:r>
              <a:rPr lang="en-US" dirty="0"/>
              <a:t>     &lt;/head&gt;</a:t>
            </a:r>
          </a:p>
          <a:p>
            <a:pPr marL="0" indent="0">
              <a:spcBef>
                <a:spcPts val="0"/>
              </a:spcBef>
              <a:buNone/>
            </a:pPr>
            <a:r>
              <a:rPr lang="en-US" dirty="0"/>
              <a:t>     &lt;body&gt;</a:t>
            </a:r>
          </a:p>
          <a:p>
            <a:pPr marL="0" indent="0">
              <a:spcBef>
                <a:spcPts val="0"/>
              </a:spcBef>
              <a:buNone/>
            </a:pPr>
            <a:r>
              <a:rPr lang="en-US" dirty="0"/>
              <a:t>          &lt;div id=“col1”&gt;</a:t>
            </a:r>
          </a:p>
          <a:p>
            <a:pPr marL="0" indent="0">
              <a:spcBef>
                <a:spcPts val="0"/>
              </a:spcBef>
              <a:buNone/>
            </a:pPr>
            <a:r>
              <a:rPr lang="en-US" dirty="0"/>
              <a:t>               &lt;p&gt; Lorem Ipsum</a:t>
            </a:r>
          </a:p>
          <a:p>
            <a:pPr marL="0" indent="0">
              <a:spcBef>
                <a:spcPts val="0"/>
              </a:spcBef>
              <a:buNone/>
            </a:pPr>
            <a:r>
              <a:rPr lang="en-US" dirty="0"/>
              <a:t>          &lt;/div&gt;</a:t>
            </a:r>
          </a:p>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&lt;/div&gt;</a:t>
            </a:r>
          </a:p>
          <a:p>
            <a:pPr marL="0" indent="0">
              <a:spcBef>
                <a:spcPts val="0"/>
              </a:spcBef>
              <a:buNone/>
            </a:pPr>
            <a:r>
              <a:rPr lang="en-US" dirty="0"/>
              <a:t>    &lt;/body&gt;</a:t>
            </a:r>
          </a:p>
          <a:p>
            <a:pPr marL="0" indent="0">
              <a:spcBef>
                <a:spcPts val="0"/>
              </a:spcBef>
              <a:buNone/>
            </a:pPr>
            <a:r>
              <a:rPr lang="en-US" dirty="0"/>
              <a:t>&lt;/html&gt;	</a:t>
            </a:r>
          </a:p>
        </p:txBody>
      </p:sp>
      <p:sp>
        <p:nvSpPr>
          <p:cNvPr id="5" name="Rectangle: Rounded Corners 4"/>
          <p:cNvSpPr/>
          <p:nvPr/>
        </p:nvSpPr>
        <p:spPr>
          <a:xfrm>
            <a:off x="5703047" y="2191129"/>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sp>
        <p:nvSpPr>
          <p:cNvPr id="6" name="Rectangle: Rounded Corners 5"/>
          <p:cNvSpPr/>
          <p:nvPr/>
        </p:nvSpPr>
        <p:spPr>
          <a:xfrm>
            <a:off x="7294417"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a:t>
            </a:r>
          </a:p>
        </p:txBody>
      </p:sp>
      <p:sp>
        <p:nvSpPr>
          <p:cNvPr id="7" name="Rectangle: Rounded Corners 6"/>
          <p:cNvSpPr/>
          <p:nvPr/>
        </p:nvSpPr>
        <p:spPr>
          <a:xfrm>
            <a:off x="4229100"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8" name="Rectangle: Rounded Corners 7"/>
          <p:cNvSpPr/>
          <p:nvPr/>
        </p:nvSpPr>
        <p:spPr>
          <a:xfrm>
            <a:off x="4229100"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9" name="Rectangle: Rounded Corners 8"/>
          <p:cNvSpPr/>
          <p:nvPr/>
        </p:nvSpPr>
        <p:spPr>
          <a:xfrm>
            <a:off x="5900304"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col1</a:t>
            </a:r>
          </a:p>
        </p:txBody>
      </p:sp>
      <p:sp>
        <p:nvSpPr>
          <p:cNvPr id="11" name="Rectangle: Rounded Corners 10"/>
          <p:cNvSpPr/>
          <p:nvPr/>
        </p:nvSpPr>
        <p:spPr>
          <a:xfrm>
            <a:off x="5900304" y="4263738"/>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Rounded Corners 11"/>
          <p:cNvSpPr/>
          <p:nvPr/>
        </p:nvSpPr>
        <p:spPr>
          <a:xfrm>
            <a:off x="8700650" y="3557155"/>
            <a:ext cx="110490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col2</a:t>
            </a:r>
          </a:p>
        </p:txBody>
      </p:sp>
      <p:sp>
        <p:nvSpPr>
          <p:cNvPr id="13" name="Rectangle: Rounded Corners 12"/>
          <p:cNvSpPr/>
          <p:nvPr/>
        </p:nvSpPr>
        <p:spPr>
          <a:xfrm>
            <a:off x="9663545" y="4256051"/>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animallist</a:t>
            </a:r>
            <a:endParaRPr lang="en-US" dirty="0"/>
          </a:p>
        </p:txBody>
      </p:sp>
      <p:sp>
        <p:nvSpPr>
          <p:cNvPr id="15" name="Rectangle: Rounded Corners 14"/>
          <p:cNvSpPr/>
          <p:nvPr/>
        </p:nvSpPr>
        <p:spPr>
          <a:xfrm>
            <a:off x="7460016" y="4267203"/>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colorlist</a:t>
            </a:r>
            <a:endParaRPr lang="en-US" dirty="0"/>
          </a:p>
        </p:txBody>
      </p:sp>
      <p:sp>
        <p:nvSpPr>
          <p:cNvPr id="16" name="Rectangle: Rounded Corners 15"/>
          <p:cNvSpPr/>
          <p:nvPr/>
        </p:nvSpPr>
        <p:spPr>
          <a:xfrm>
            <a:off x="7200900" y="4973791"/>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7" name="Rectangle: Rounded Corners 16"/>
          <p:cNvSpPr/>
          <p:nvPr/>
        </p:nvSpPr>
        <p:spPr>
          <a:xfrm>
            <a:off x="8447800"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8" name="Rectangle: Rounded Corners 17"/>
          <p:cNvSpPr/>
          <p:nvPr/>
        </p:nvSpPr>
        <p:spPr>
          <a:xfrm>
            <a:off x="9476504"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9" name="Rectangle: Rounded Corners 18"/>
          <p:cNvSpPr/>
          <p:nvPr/>
        </p:nvSpPr>
        <p:spPr>
          <a:xfrm>
            <a:off x="10744204" y="4973789"/>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cxnSp>
        <p:nvCxnSpPr>
          <p:cNvPr id="21" name="Straight Connector 20"/>
          <p:cNvCxnSpPr>
            <a:stCxn id="5" idx="2"/>
            <a:endCxn id="7" idx="3"/>
          </p:cNvCxnSpPr>
          <p:nvPr/>
        </p:nvCxnSpPr>
        <p:spPr>
          <a:xfrm flipH="1">
            <a:off x="5327073" y="2710674"/>
            <a:ext cx="924961"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6" idx="1"/>
          </p:cNvCxnSpPr>
          <p:nvPr/>
        </p:nvCxnSpPr>
        <p:spPr>
          <a:xfrm>
            <a:off x="6252034" y="2710674"/>
            <a:ext cx="1042383"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0"/>
            <a:endCxn id="7" idx="2"/>
          </p:cNvCxnSpPr>
          <p:nvPr/>
        </p:nvCxnSpPr>
        <p:spPr>
          <a:xfrm flipV="1">
            <a:off x="4778087" y="3363190"/>
            <a:ext cx="0" cy="19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9" idx="3"/>
          </p:cNvCxnSpPr>
          <p:nvPr/>
        </p:nvCxnSpPr>
        <p:spPr>
          <a:xfrm flipH="1">
            <a:off x="6998277" y="3363190"/>
            <a:ext cx="845127"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12" idx="1"/>
          </p:cNvCxnSpPr>
          <p:nvPr/>
        </p:nvCxnSpPr>
        <p:spPr>
          <a:xfrm>
            <a:off x="7843404" y="3363190"/>
            <a:ext cx="857246"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3"/>
          </p:cNvCxnSpPr>
          <p:nvPr/>
        </p:nvCxnSpPr>
        <p:spPr>
          <a:xfrm flipH="1">
            <a:off x="8851323" y="4076700"/>
            <a:ext cx="401777" cy="450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a:endCxn id="13" idx="1"/>
          </p:cNvCxnSpPr>
          <p:nvPr/>
        </p:nvCxnSpPr>
        <p:spPr>
          <a:xfrm>
            <a:off x="9253100" y="4076700"/>
            <a:ext cx="410445" cy="43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1" idx="0"/>
          </p:cNvCxnSpPr>
          <p:nvPr/>
        </p:nvCxnSpPr>
        <p:spPr>
          <a:xfrm>
            <a:off x="6449291" y="4076700"/>
            <a:ext cx="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5" idx="2"/>
            <a:endCxn id="16" idx="3"/>
          </p:cNvCxnSpPr>
          <p:nvPr/>
        </p:nvCxnSpPr>
        <p:spPr>
          <a:xfrm flipH="1">
            <a:off x="7824350" y="4786748"/>
            <a:ext cx="331320" cy="44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5" idx="2"/>
            <a:endCxn id="17" idx="1"/>
          </p:cNvCxnSpPr>
          <p:nvPr/>
        </p:nvCxnSpPr>
        <p:spPr>
          <a:xfrm>
            <a:off x="8155670" y="4786748"/>
            <a:ext cx="292130" cy="44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18" idx="3"/>
          </p:cNvCxnSpPr>
          <p:nvPr/>
        </p:nvCxnSpPr>
        <p:spPr>
          <a:xfrm flipH="1">
            <a:off x="10099954" y="4775596"/>
            <a:ext cx="259245" cy="45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1"/>
            <a:endCxn id="13" idx="2"/>
          </p:cNvCxnSpPr>
          <p:nvPr/>
        </p:nvCxnSpPr>
        <p:spPr>
          <a:xfrm flipH="1" flipV="1">
            <a:off x="10359199" y="4775596"/>
            <a:ext cx="385005" cy="45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713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p:txBody>
          <a:bodyPr>
            <a:normAutofit fontScale="92500" lnSpcReduction="20000"/>
          </a:bodyPr>
          <a:lstStyle/>
          <a:p>
            <a:r>
              <a:rPr lang="en-US" dirty="0"/>
              <a:t>Also began in the mid 90’s as Netscape’s scripting technology</a:t>
            </a:r>
          </a:p>
          <a:p>
            <a:pPr lvl="1"/>
            <a:r>
              <a:rPr lang="en-US" dirty="0"/>
              <a:t>Microsoft used JScript and VBScript </a:t>
            </a:r>
          </a:p>
          <a:p>
            <a:pPr lvl="1"/>
            <a:r>
              <a:rPr lang="en-US" dirty="0"/>
              <a:t>Adobe used ActionScript in Flash</a:t>
            </a:r>
          </a:p>
          <a:p>
            <a:r>
              <a:rPr lang="en-US" dirty="0"/>
              <a:t>Standardized in the mid-00’s as the dominant client-side scripting language in browsers</a:t>
            </a:r>
          </a:p>
          <a:p>
            <a:pPr lvl="1"/>
            <a:r>
              <a:rPr lang="en-US" dirty="0"/>
              <a:t>Allows manipulation of the DOM.</a:t>
            </a:r>
          </a:p>
          <a:p>
            <a:r>
              <a:rPr lang="en-US" dirty="0"/>
              <a:t>Also available for server-side scripting in NODE.js</a:t>
            </a:r>
          </a:p>
          <a:p>
            <a:r>
              <a:rPr lang="en-US" dirty="0"/>
              <a:t>Open Source – This is good. It is not subject to the whims of a single company.</a:t>
            </a:r>
          </a:p>
          <a:p>
            <a:r>
              <a:rPr lang="en-US" dirty="0"/>
              <a:t>Object Oriented – EVERYTHING in JavaScript is an object. Even functions.</a:t>
            </a:r>
          </a:p>
          <a:p>
            <a:r>
              <a:rPr lang="en-US" dirty="0"/>
              <a:t>Event Driven – Much of the JavaScript code that you write will be event handlers.</a:t>
            </a:r>
          </a:p>
          <a:p>
            <a:endParaRPr lang="en-US" dirty="0"/>
          </a:p>
        </p:txBody>
      </p:sp>
    </p:spTree>
    <p:extLst>
      <p:ext uri="{BB962C8B-B14F-4D97-AF65-F5344CB8AC3E}">
        <p14:creationId xmlns:p14="http://schemas.microsoft.com/office/powerpoint/2010/main" val="181596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access the DOM?</a:t>
            </a:r>
          </a:p>
        </p:txBody>
      </p:sp>
      <p:sp>
        <p:nvSpPr>
          <p:cNvPr id="3" name="Content Placeholder 2"/>
          <p:cNvSpPr>
            <a:spLocks noGrp="1"/>
          </p:cNvSpPr>
          <p:nvPr>
            <p:ph idx="1"/>
          </p:nvPr>
        </p:nvSpPr>
        <p:spPr/>
        <p:txBody>
          <a:bodyPr>
            <a:normAutofit/>
          </a:bodyPr>
          <a:lstStyle/>
          <a:p>
            <a:r>
              <a:rPr lang="en-US" dirty="0"/>
              <a:t>Every browser makes the DOM accessible through the document object</a:t>
            </a:r>
          </a:p>
          <a:p>
            <a:r>
              <a:rPr lang="en-US" dirty="0"/>
              <a:t>The document object is available to all JavaScript code</a:t>
            </a:r>
          </a:p>
          <a:p>
            <a:r>
              <a:rPr lang="en-US" dirty="0" err="1"/>
              <a:t>document.head</a:t>
            </a:r>
            <a:r>
              <a:rPr lang="en-US" dirty="0"/>
              <a:t> or </a:t>
            </a:r>
            <a:r>
              <a:rPr lang="en-US" dirty="0" err="1"/>
              <a:t>document.body</a:t>
            </a:r>
            <a:r>
              <a:rPr lang="en-US" dirty="0"/>
              <a:t> to reference the head or body.</a:t>
            </a:r>
          </a:p>
          <a:p>
            <a:r>
              <a:rPr lang="en-US" dirty="0"/>
              <a:t>Children of the body are an array of HTML elements</a:t>
            </a:r>
          </a:p>
          <a:p>
            <a:pPr lvl="1"/>
            <a:r>
              <a:rPr lang="en-US" dirty="0" err="1"/>
              <a:t>document.body.children</a:t>
            </a:r>
            <a:r>
              <a:rPr lang="en-US" dirty="0"/>
              <a:t>[2] to reference the third child element of the body.</a:t>
            </a:r>
          </a:p>
          <a:p>
            <a:pPr lvl="1"/>
            <a:r>
              <a:rPr lang="en-US" dirty="0" err="1"/>
              <a:t>document.body.children</a:t>
            </a:r>
            <a:r>
              <a:rPr lang="en-US" dirty="0"/>
              <a:t>[2].children[1] to reference the second child of the third child of the body.</a:t>
            </a:r>
          </a:p>
        </p:txBody>
      </p:sp>
    </p:spTree>
    <p:extLst>
      <p:ext uri="{BB962C8B-B14F-4D97-AF65-F5344CB8AC3E}">
        <p14:creationId xmlns:p14="http://schemas.microsoft.com/office/powerpoint/2010/main" val="79337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half" idx="1"/>
          </p:nvPr>
        </p:nvSpPr>
        <p:spPr>
          <a:xfrm>
            <a:off x="1457946" y="2073223"/>
            <a:ext cx="2729590" cy="4171713"/>
          </a:xfrm>
        </p:spPr>
        <p:txBody>
          <a:bodyPr>
            <a:normAutofit fontScale="62500" lnSpcReduction="20000"/>
          </a:bodyPr>
          <a:lstStyle/>
          <a:p>
            <a:pPr marL="0" indent="0">
              <a:spcBef>
                <a:spcPts val="0"/>
              </a:spcBef>
              <a:buNone/>
            </a:pPr>
            <a:r>
              <a:rPr lang="en-US" dirty="0"/>
              <a:t>&lt;html&gt;</a:t>
            </a:r>
          </a:p>
          <a:p>
            <a:pPr marL="0" indent="0">
              <a:spcBef>
                <a:spcPts val="0"/>
              </a:spcBef>
              <a:buNone/>
            </a:pPr>
            <a:r>
              <a:rPr lang="en-US" dirty="0"/>
              <a:t>     &lt;head&gt;</a:t>
            </a:r>
          </a:p>
          <a:p>
            <a:pPr marL="0" indent="0">
              <a:spcBef>
                <a:spcPts val="0"/>
              </a:spcBef>
              <a:buNone/>
            </a:pPr>
            <a:r>
              <a:rPr lang="en-US" dirty="0"/>
              <a:t>          &lt;title&gt; My Page&lt;/title&gt;</a:t>
            </a:r>
          </a:p>
          <a:p>
            <a:pPr marL="0" indent="0">
              <a:spcBef>
                <a:spcPts val="0"/>
              </a:spcBef>
              <a:buNone/>
            </a:pPr>
            <a:r>
              <a:rPr lang="en-US" dirty="0"/>
              <a:t>     &lt;/head&gt;</a:t>
            </a:r>
          </a:p>
          <a:p>
            <a:pPr marL="0" indent="0">
              <a:spcBef>
                <a:spcPts val="0"/>
              </a:spcBef>
              <a:buNone/>
            </a:pPr>
            <a:r>
              <a:rPr lang="en-US" dirty="0"/>
              <a:t>     &lt;body&gt;</a:t>
            </a:r>
          </a:p>
          <a:p>
            <a:pPr marL="0" indent="0">
              <a:spcBef>
                <a:spcPts val="0"/>
              </a:spcBef>
              <a:buNone/>
            </a:pPr>
            <a:r>
              <a:rPr lang="en-US" dirty="0"/>
              <a:t>          &lt;div id=“col1”&gt;</a:t>
            </a:r>
          </a:p>
          <a:p>
            <a:pPr marL="0" indent="0">
              <a:spcBef>
                <a:spcPts val="0"/>
              </a:spcBef>
              <a:buNone/>
            </a:pPr>
            <a:r>
              <a:rPr lang="en-US" dirty="0"/>
              <a:t>               &lt;p&gt; Lorem Ipsum</a:t>
            </a:r>
          </a:p>
          <a:p>
            <a:pPr marL="0" indent="0">
              <a:spcBef>
                <a:spcPts val="0"/>
              </a:spcBef>
              <a:buNone/>
            </a:pPr>
            <a:r>
              <a:rPr lang="en-US" dirty="0"/>
              <a:t>          &lt;/div&gt;</a:t>
            </a:r>
          </a:p>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&lt;/div&gt;</a:t>
            </a:r>
          </a:p>
          <a:p>
            <a:pPr marL="0" indent="0">
              <a:spcBef>
                <a:spcPts val="0"/>
              </a:spcBef>
              <a:buNone/>
            </a:pPr>
            <a:r>
              <a:rPr lang="en-US" dirty="0"/>
              <a:t>    &lt;/body&gt;</a:t>
            </a:r>
          </a:p>
          <a:p>
            <a:pPr marL="0" indent="0">
              <a:spcBef>
                <a:spcPts val="0"/>
              </a:spcBef>
              <a:buNone/>
            </a:pPr>
            <a:r>
              <a:rPr lang="en-US" dirty="0"/>
              <a:t>&lt;/html&gt;	</a:t>
            </a:r>
          </a:p>
        </p:txBody>
      </p:sp>
      <p:sp>
        <p:nvSpPr>
          <p:cNvPr id="5" name="Rectangle: Rounded Corners 4"/>
          <p:cNvSpPr/>
          <p:nvPr/>
        </p:nvSpPr>
        <p:spPr>
          <a:xfrm>
            <a:off x="5703047" y="2191129"/>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sp>
        <p:nvSpPr>
          <p:cNvPr id="6" name="Rectangle: Rounded Corners 5"/>
          <p:cNvSpPr/>
          <p:nvPr/>
        </p:nvSpPr>
        <p:spPr>
          <a:xfrm>
            <a:off x="7294417"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a:t>
            </a:r>
          </a:p>
        </p:txBody>
      </p:sp>
      <p:sp>
        <p:nvSpPr>
          <p:cNvPr id="7" name="Rectangle: Rounded Corners 6"/>
          <p:cNvSpPr/>
          <p:nvPr/>
        </p:nvSpPr>
        <p:spPr>
          <a:xfrm>
            <a:off x="4229100"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8" name="Rectangle: Rounded Corners 7"/>
          <p:cNvSpPr/>
          <p:nvPr/>
        </p:nvSpPr>
        <p:spPr>
          <a:xfrm>
            <a:off x="4229100"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9" name="Rectangle: Rounded Corners 8"/>
          <p:cNvSpPr/>
          <p:nvPr/>
        </p:nvSpPr>
        <p:spPr>
          <a:xfrm>
            <a:off x="5900304"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col1</a:t>
            </a:r>
          </a:p>
        </p:txBody>
      </p:sp>
      <p:sp>
        <p:nvSpPr>
          <p:cNvPr id="11" name="Rectangle: Rounded Corners 10"/>
          <p:cNvSpPr/>
          <p:nvPr/>
        </p:nvSpPr>
        <p:spPr>
          <a:xfrm>
            <a:off x="5900304" y="4263738"/>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Rounded Corners 11"/>
          <p:cNvSpPr/>
          <p:nvPr/>
        </p:nvSpPr>
        <p:spPr>
          <a:xfrm>
            <a:off x="8700650" y="3557155"/>
            <a:ext cx="110490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col2</a:t>
            </a:r>
          </a:p>
        </p:txBody>
      </p:sp>
      <p:sp>
        <p:nvSpPr>
          <p:cNvPr id="13" name="Rectangle: Rounded Corners 12"/>
          <p:cNvSpPr/>
          <p:nvPr/>
        </p:nvSpPr>
        <p:spPr>
          <a:xfrm>
            <a:off x="9663545" y="4256051"/>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animallist</a:t>
            </a:r>
            <a:endParaRPr lang="en-US" dirty="0"/>
          </a:p>
        </p:txBody>
      </p:sp>
      <p:sp>
        <p:nvSpPr>
          <p:cNvPr id="15" name="Rectangle: Rounded Corners 14"/>
          <p:cNvSpPr/>
          <p:nvPr/>
        </p:nvSpPr>
        <p:spPr>
          <a:xfrm>
            <a:off x="7460016" y="4267203"/>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colorlist</a:t>
            </a:r>
            <a:endParaRPr lang="en-US" dirty="0"/>
          </a:p>
        </p:txBody>
      </p:sp>
      <p:sp>
        <p:nvSpPr>
          <p:cNvPr id="16" name="Rectangle: Rounded Corners 15"/>
          <p:cNvSpPr/>
          <p:nvPr/>
        </p:nvSpPr>
        <p:spPr>
          <a:xfrm>
            <a:off x="7200900" y="4973791"/>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7" name="Rectangle: Rounded Corners 16"/>
          <p:cNvSpPr/>
          <p:nvPr/>
        </p:nvSpPr>
        <p:spPr>
          <a:xfrm>
            <a:off x="8447800"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8" name="Rectangle: Rounded Corners 17"/>
          <p:cNvSpPr/>
          <p:nvPr/>
        </p:nvSpPr>
        <p:spPr>
          <a:xfrm>
            <a:off x="9476504"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9" name="Rectangle: Rounded Corners 18"/>
          <p:cNvSpPr/>
          <p:nvPr/>
        </p:nvSpPr>
        <p:spPr>
          <a:xfrm>
            <a:off x="10744204" y="4973789"/>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cxnSp>
        <p:nvCxnSpPr>
          <p:cNvPr id="21" name="Straight Connector 20"/>
          <p:cNvCxnSpPr>
            <a:stCxn id="5" idx="2"/>
            <a:endCxn id="7" idx="3"/>
          </p:cNvCxnSpPr>
          <p:nvPr/>
        </p:nvCxnSpPr>
        <p:spPr>
          <a:xfrm flipH="1">
            <a:off x="5327073" y="2710674"/>
            <a:ext cx="924961"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6" idx="1"/>
          </p:cNvCxnSpPr>
          <p:nvPr/>
        </p:nvCxnSpPr>
        <p:spPr>
          <a:xfrm>
            <a:off x="6252034" y="2710674"/>
            <a:ext cx="1042383"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0"/>
            <a:endCxn id="7" idx="2"/>
          </p:cNvCxnSpPr>
          <p:nvPr/>
        </p:nvCxnSpPr>
        <p:spPr>
          <a:xfrm flipV="1">
            <a:off x="4778087" y="3363190"/>
            <a:ext cx="0" cy="19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9" idx="3"/>
          </p:cNvCxnSpPr>
          <p:nvPr/>
        </p:nvCxnSpPr>
        <p:spPr>
          <a:xfrm flipH="1">
            <a:off x="6998277" y="3363190"/>
            <a:ext cx="845127"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12" idx="1"/>
          </p:cNvCxnSpPr>
          <p:nvPr/>
        </p:nvCxnSpPr>
        <p:spPr>
          <a:xfrm>
            <a:off x="7843404" y="3363190"/>
            <a:ext cx="857246"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3"/>
          </p:cNvCxnSpPr>
          <p:nvPr/>
        </p:nvCxnSpPr>
        <p:spPr>
          <a:xfrm flipH="1">
            <a:off x="8851323" y="4076700"/>
            <a:ext cx="401777" cy="450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a:endCxn id="13" idx="1"/>
          </p:cNvCxnSpPr>
          <p:nvPr/>
        </p:nvCxnSpPr>
        <p:spPr>
          <a:xfrm>
            <a:off x="9253100" y="4076700"/>
            <a:ext cx="410445" cy="43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1" idx="0"/>
          </p:cNvCxnSpPr>
          <p:nvPr/>
        </p:nvCxnSpPr>
        <p:spPr>
          <a:xfrm>
            <a:off x="6449291" y="4076700"/>
            <a:ext cx="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5" idx="2"/>
            <a:endCxn id="16" idx="3"/>
          </p:cNvCxnSpPr>
          <p:nvPr/>
        </p:nvCxnSpPr>
        <p:spPr>
          <a:xfrm flipH="1">
            <a:off x="7824350" y="4786748"/>
            <a:ext cx="331320" cy="44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5" idx="2"/>
            <a:endCxn id="17" idx="1"/>
          </p:cNvCxnSpPr>
          <p:nvPr/>
        </p:nvCxnSpPr>
        <p:spPr>
          <a:xfrm>
            <a:off x="8155670" y="4786748"/>
            <a:ext cx="292130" cy="44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18" idx="3"/>
          </p:cNvCxnSpPr>
          <p:nvPr/>
        </p:nvCxnSpPr>
        <p:spPr>
          <a:xfrm flipH="1">
            <a:off x="10099954" y="4775596"/>
            <a:ext cx="259245" cy="45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1"/>
            <a:endCxn id="13" idx="2"/>
          </p:cNvCxnSpPr>
          <p:nvPr/>
        </p:nvCxnSpPr>
        <p:spPr>
          <a:xfrm flipH="1" flipV="1">
            <a:off x="10359199" y="4775596"/>
            <a:ext cx="385005" cy="45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66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background</a:t>
            </a:r>
          </a:p>
        </p:txBody>
      </p:sp>
      <p:sp>
        <p:nvSpPr>
          <p:cNvPr id="3" name="Content Placeholder 2"/>
          <p:cNvSpPr>
            <a:spLocks noGrp="1"/>
          </p:cNvSpPr>
          <p:nvPr>
            <p:ph idx="1"/>
          </p:nvPr>
        </p:nvSpPr>
        <p:spPr/>
        <p:txBody>
          <a:bodyPr>
            <a:normAutofit fontScale="85000" lnSpcReduction="10000"/>
          </a:bodyPr>
          <a:lstStyle/>
          <a:p>
            <a:r>
              <a:rPr lang="en-US" dirty="0"/>
              <a:t>I sold my first software, a flash card program, in 1984 as a senior in high school to PC Disk magazine.</a:t>
            </a:r>
          </a:p>
          <a:p>
            <a:r>
              <a:rPr lang="en-US" dirty="0"/>
              <a:t>I developed database applications for video store rentals for several years between high school and college.</a:t>
            </a:r>
          </a:p>
          <a:p>
            <a:r>
              <a:rPr lang="en-US" dirty="0"/>
              <a:t>In 1990 I changed course and started a degree in Wildlife Biology.  Soon after I learned about GIS and realized I had found my calling.</a:t>
            </a:r>
          </a:p>
          <a:p>
            <a:r>
              <a:rPr lang="en-US" dirty="0"/>
              <a:t>I began programming in </a:t>
            </a:r>
            <a:r>
              <a:rPr lang="en-US" dirty="0" err="1"/>
              <a:t>ArcInfo</a:t>
            </a:r>
            <a:r>
              <a:rPr lang="en-US" dirty="0"/>
              <a:t> with AML, then ArcView with Avenue. In 2000, as I was starting a PhD program, ESRI introduced ArcGIS 8.0 and I quickly realized I would need to learn to program in Visual Basic and </a:t>
            </a:r>
            <a:r>
              <a:rPr lang="en-US" dirty="0" err="1"/>
              <a:t>ArcObjects</a:t>
            </a:r>
            <a:r>
              <a:rPr lang="en-US" dirty="0"/>
              <a:t> as well.</a:t>
            </a:r>
          </a:p>
          <a:p>
            <a:r>
              <a:rPr lang="en-US" dirty="0"/>
              <a:t>When ESRI introduced ArcGIS 9.0 I had to learn Python to speed up the development process and create more portable extensions.</a:t>
            </a:r>
          </a:p>
        </p:txBody>
      </p:sp>
    </p:spTree>
    <p:extLst>
      <p:ext uri="{BB962C8B-B14F-4D97-AF65-F5344CB8AC3E}">
        <p14:creationId xmlns:p14="http://schemas.microsoft.com/office/powerpoint/2010/main" val="263456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ACESSING THE DOM</a:t>
            </a:r>
          </a:p>
        </p:txBody>
      </p:sp>
      <p:sp>
        <p:nvSpPr>
          <p:cNvPr id="3" name="Content Placeholder 2"/>
          <p:cNvSpPr>
            <a:spLocks noGrp="1"/>
          </p:cNvSpPr>
          <p:nvPr>
            <p:ph sz="half" idx="1"/>
          </p:nvPr>
        </p:nvSpPr>
        <p:spPr>
          <a:xfrm>
            <a:off x="1447331" y="2010878"/>
            <a:ext cx="6756632" cy="3448595"/>
          </a:xfrm>
        </p:spPr>
        <p:txBody>
          <a:bodyPr/>
          <a:lstStyle/>
          <a:p>
            <a:r>
              <a:rPr lang="en-US" dirty="0" err="1"/>
              <a:t>var</a:t>
            </a:r>
            <a:r>
              <a:rPr lang="en-US" dirty="0"/>
              <a:t> </a:t>
            </a:r>
            <a:r>
              <a:rPr lang="en-US" dirty="0" err="1"/>
              <a:t>colorlist</a:t>
            </a:r>
            <a:r>
              <a:rPr lang="en-US" dirty="0"/>
              <a:t> = </a:t>
            </a:r>
            <a:r>
              <a:rPr lang="en-US" dirty="0" err="1"/>
              <a:t>document.body.children</a:t>
            </a:r>
            <a:r>
              <a:rPr lang="en-US" dirty="0"/>
              <a:t>[1].children[0]</a:t>
            </a:r>
          </a:p>
        </p:txBody>
      </p:sp>
    </p:spTree>
    <p:extLst>
      <p:ext uri="{BB962C8B-B14F-4D97-AF65-F5344CB8AC3E}">
        <p14:creationId xmlns:p14="http://schemas.microsoft.com/office/powerpoint/2010/main" val="9939654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half" idx="1"/>
          </p:nvPr>
        </p:nvSpPr>
        <p:spPr>
          <a:xfrm>
            <a:off x="1457946" y="2073223"/>
            <a:ext cx="2729590" cy="4171713"/>
          </a:xfrm>
        </p:spPr>
        <p:txBody>
          <a:bodyPr>
            <a:normAutofit fontScale="62500" lnSpcReduction="20000"/>
          </a:bodyPr>
          <a:lstStyle/>
          <a:p>
            <a:pPr marL="0" indent="0">
              <a:spcBef>
                <a:spcPts val="0"/>
              </a:spcBef>
              <a:buNone/>
            </a:pPr>
            <a:r>
              <a:rPr lang="en-US" dirty="0"/>
              <a:t>&lt;html&gt;</a:t>
            </a:r>
          </a:p>
          <a:p>
            <a:pPr marL="0" indent="0">
              <a:spcBef>
                <a:spcPts val="0"/>
              </a:spcBef>
              <a:buNone/>
            </a:pPr>
            <a:r>
              <a:rPr lang="en-US" dirty="0"/>
              <a:t>     &lt;head&gt;</a:t>
            </a:r>
          </a:p>
          <a:p>
            <a:pPr marL="0" indent="0">
              <a:spcBef>
                <a:spcPts val="0"/>
              </a:spcBef>
              <a:buNone/>
            </a:pPr>
            <a:r>
              <a:rPr lang="en-US" dirty="0"/>
              <a:t>          &lt;title&gt; My Page&lt;/title&gt;</a:t>
            </a:r>
          </a:p>
          <a:p>
            <a:pPr marL="0" indent="0">
              <a:spcBef>
                <a:spcPts val="0"/>
              </a:spcBef>
              <a:buNone/>
            </a:pPr>
            <a:r>
              <a:rPr lang="en-US" dirty="0"/>
              <a:t>     &lt;/head&gt;</a:t>
            </a:r>
          </a:p>
          <a:p>
            <a:pPr marL="0" indent="0">
              <a:spcBef>
                <a:spcPts val="0"/>
              </a:spcBef>
              <a:buNone/>
            </a:pPr>
            <a:r>
              <a:rPr lang="en-US" dirty="0"/>
              <a:t>     &lt;body&gt;</a:t>
            </a:r>
          </a:p>
          <a:p>
            <a:pPr marL="0" indent="0">
              <a:spcBef>
                <a:spcPts val="0"/>
              </a:spcBef>
              <a:buNone/>
            </a:pPr>
            <a:r>
              <a:rPr lang="en-US" dirty="0"/>
              <a:t>          &lt;div id=“col1”&gt;</a:t>
            </a:r>
          </a:p>
          <a:p>
            <a:pPr marL="0" indent="0">
              <a:spcBef>
                <a:spcPts val="0"/>
              </a:spcBef>
              <a:buNone/>
            </a:pPr>
            <a:r>
              <a:rPr lang="en-US" dirty="0"/>
              <a:t>               &lt;p&gt; Lorem Ipsum</a:t>
            </a:r>
          </a:p>
          <a:p>
            <a:pPr marL="0" indent="0">
              <a:spcBef>
                <a:spcPts val="0"/>
              </a:spcBef>
              <a:buNone/>
            </a:pPr>
            <a:r>
              <a:rPr lang="en-US" dirty="0"/>
              <a:t>          &lt;/div&gt;</a:t>
            </a:r>
          </a:p>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&lt;/div&gt;</a:t>
            </a:r>
          </a:p>
          <a:p>
            <a:pPr marL="0" indent="0">
              <a:spcBef>
                <a:spcPts val="0"/>
              </a:spcBef>
              <a:buNone/>
            </a:pPr>
            <a:r>
              <a:rPr lang="en-US" dirty="0"/>
              <a:t>    &lt;/body&gt;</a:t>
            </a:r>
          </a:p>
          <a:p>
            <a:pPr marL="0" indent="0">
              <a:spcBef>
                <a:spcPts val="0"/>
              </a:spcBef>
              <a:buNone/>
            </a:pPr>
            <a:r>
              <a:rPr lang="en-US" dirty="0"/>
              <a:t>&lt;/html&gt;	</a:t>
            </a:r>
          </a:p>
        </p:txBody>
      </p:sp>
      <p:sp>
        <p:nvSpPr>
          <p:cNvPr id="5" name="Rectangle: Rounded Corners 4"/>
          <p:cNvSpPr/>
          <p:nvPr/>
        </p:nvSpPr>
        <p:spPr>
          <a:xfrm>
            <a:off x="5703047" y="2191129"/>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sp>
        <p:nvSpPr>
          <p:cNvPr id="6" name="Rectangle: Rounded Corners 5"/>
          <p:cNvSpPr/>
          <p:nvPr/>
        </p:nvSpPr>
        <p:spPr>
          <a:xfrm>
            <a:off x="7294417"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a:t>
            </a:r>
          </a:p>
        </p:txBody>
      </p:sp>
      <p:sp>
        <p:nvSpPr>
          <p:cNvPr id="7" name="Rectangle: Rounded Corners 6"/>
          <p:cNvSpPr/>
          <p:nvPr/>
        </p:nvSpPr>
        <p:spPr>
          <a:xfrm>
            <a:off x="4229100"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8" name="Rectangle: Rounded Corners 7"/>
          <p:cNvSpPr/>
          <p:nvPr/>
        </p:nvSpPr>
        <p:spPr>
          <a:xfrm>
            <a:off x="4229100"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9" name="Rectangle: Rounded Corners 8"/>
          <p:cNvSpPr/>
          <p:nvPr/>
        </p:nvSpPr>
        <p:spPr>
          <a:xfrm>
            <a:off x="5900304"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col1</a:t>
            </a:r>
          </a:p>
        </p:txBody>
      </p:sp>
      <p:sp>
        <p:nvSpPr>
          <p:cNvPr id="11" name="Rectangle: Rounded Corners 10"/>
          <p:cNvSpPr/>
          <p:nvPr/>
        </p:nvSpPr>
        <p:spPr>
          <a:xfrm>
            <a:off x="5900304" y="4263738"/>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Rounded Corners 11"/>
          <p:cNvSpPr/>
          <p:nvPr/>
        </p:nvSpPr>
        <p:spPr>
          <a:xfrm>
            <a:off x="8700650" y="3557155"/>
            <a:ext cx="110490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col2</a:t>
            </a:r>
          </a:p>
        </p:txBody>
      </p:sp>
      <p:sp>
        <p:nvSpPr>
          <p:cNvPr id="13" name="Rectangle: Rounded Corners 12"/>
          <p:cNvSpPr/>
          <p:nvPr/>
        </p:nvSpPr>
        <p:spPr>
          <a:xfrm>
            <a:off x="9663545" y="4256051"/>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animallist</a:t>
            </a:r>
            <a:endParaRPr lang="en-US" dirty="0"/>
          </a:p>
        </p:txBody>
      </p:sp>
      <p:sp>
        <p:nvSpPr>
          <p:cNvPr id="15" name="Rectangle: Rounded Corners 14"/>
          <p:cNvSpPr/>
          <p:nvPr/>
        </p:nvSpPr>
        <p:spPr>
          <a:xfrm>
            <a:off x="7460016" y="4267203"/>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colorlist</a:t>
            </a:r>
            <a:endParaRPr lang="en-US" dirty="0"/>
          </a:p>
        </p:txBody>
      </p:sp>
      <p:sp>
        <p:nvSpPr>
          <p:cNvPr id="16" name="Rectangle: Rounded Corners 15"/>
          <p:cNvSpPr/>
          <p:nvPr/>
        </p:nvSpPr>
        <p:spPr>
          <a:xfrm>
            <a:off x="7200900" y="4973791"/>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7" name="Rectangle: Rounded Corners 16"/>
          <p:cNvSpPr/>
          <p:nvPr/>
        </p:nvSpPr>
        <p:spPr>
          <a:xfrm>
            <a:off x="8447800"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8" name="Rectangle: Rounded Corners 17"/>
          <p:cNvSpPr/>
          <p:nvPr/>
        </p:nvSpPr>
        <p:spPr>
          <a:xfrm>
            <a:off x="9476504"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9" name="Rectangle: Rounded Corners 18"/>
          <p:cNvSpPr/>
          <p:nvPr/>
        </p:nvSpPr>
        <p:spPr>
          <a:xfrm>
            <a:off x="10744204" y="4973789"/>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cxnSp>
        <p:nvCxnSpPr>
          <p:cNvPr id="21" name="Straight Connector 20"/>
          <p:cNvCxnSpPr>
            <a:stCxn id="5" idx="2"/>
            <a:endCxn id="7" idx="3"/>
          </p:cNvCxnSpPr>
          <p:nvPr/>
        </p:nvCxnSpPr>
        <p:spPr>
          <a:xfrm flipH="1">
            <a:off x="5327073" y="2710674"/>
            <a:ext cx="924961"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6" idx="1"/>
          </p:cNvCxnSpPr>
          <p:nvPr/>
        </p:nvCxnSpPr>
        <p:spPr>
          <a:xfrm>
            <a:off x="6252034" y="2710674"/>
            <a:ext cx="1042383"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0"/>
            <a:endCxn id="7" idx="2"/>
          </p:cNvCxnSpPr>
          <p:nvPr/>
        </p:nvCxnSpPr>
        <p:spPr>
          <a:xfrm flipV="1">
            <a:off x="4778087" y="3363190"/>
            <a:ext cx="0" cy="19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9" idx="3"/>
          </p:cNvCxnSpPr>
          <p:nvPr/>
        </p:nvCxnSpPr>
        <p:spPr>
          <a:xfrm flipH="1">
            <a:off x="6998277" y="3363190"/>
            <a:ext cx="845127"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12" idx="1"/>
          </p:cNvCxnSpPr>
          <p:nvPr/>
        </p:nvCxnSpPr>
        <p:spPr>
          <a:xfrm>
            <a:off x="7843404" y="3363190"/>
            <a:ext cx="857246"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3"/>
          </p:cNvCxnSpPr>
          <p:nvPr/>
        </p:nvCxnSpPr>
        <p:spPr>
          <a:xfrm flipH="1">
            <a:off x="8851323" y="4076700"/>
            <a:ext cx="401777" cy="450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a:endCxn id="13" idx="1"/>
          </p:cNvCxnSpPr>
          <p:nvPr/>
        </p:nvCxnSpPr>
        <p:spPr>
          <a:xfrm>
            <a:off x="9253100" y="4076700"/>
            <a:ext cx="410445" cy="43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1" idx="0"/>
          </p:cNvCxnSpPr>
          <p:nvPr/>
        </p:nvCxnSpPr>
        <p:spPr>
          <a:xfrm>
            <a:off x="6449291" y="4076700"/>
            <a:ext cx="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5" idx="2"/>
            <a:endCxn id="16" idx="3"/>
          </p:cNvCxnSpPr>
          <p:nvPr/>
        </p:nvCxnSpPr>
        <p:spPr>
          <a:xfrm flipH="1">
            <a:off x="7824350" y="4786748"/>
            <a:ext cx="331320" cy="44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5" idx="2"/>
            <a:endCxn id="17" idx="1"/>
          </p:cNvCxnSpPr>
          <p:nvPr/>
        </p:nvCxnSpPr>
        <p:spPr>
          <a:xfrm>
            <a:off x="8155670" y="4786748"/>
            <a:ext cx="292130" cy="44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18" idx="3"/>
          </p:cNvCxnSpPr>
          <p:nvPr/>
        </p:nvCxnSpPr>
        <p:spPr>
          <a:xfrm flipH="1">
            <a:off x="10099954" y="4775596"/>
            <a:ext cx="259245" cy="45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1"/>
            <a:endCxn id="13" idx="2"/>
          </p:cNvCxnSpPr>
          <p:nvPr/>
        </p:nvCxnSpPr>
        <p:spPr>
          <a:xfrm flipH="1" flipV="1">
            <a:off x="10359199" y="4775596"/>
            <a:ext cx="385005" cy="45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793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ACESSING THE DOM</a:t>
            </a:r>
          </a:p>
        </p:txBody>
      </p:sp>
      <p:sp>
        <p:nvSpPr>
          <p:cNvPr id="3" name="Content Placeholder 2"/>
          <p:cNvSpPr>
            <a:spLocks noGrp="1"/>
          </p:cNvSpPr>
          <p:nvPr>
            <p:ph sz="half" idx="1"/>
          </p:nvPr>
        </p:nvSpPr>
        <p:spPr>
          <a:xfrm>
            <a:off x="1447330" y="2010878"/>
            <a:ext cx="7551197" cy="3448595"/>
          </a:xfrm>
        </p:spPr>
        <p:txBody>
          <a:bodyPr/>
          <a:lstStyle/>
          <a:p>
            <a:r>
              <a:rPr lang="en-US" dirty="0" err="1"/>
              <a:t>colorlist</a:t>
            </a:r>
            <a:r>
              <a:rPr lang="en-US" dirty="0"/>
              <a:t> = </a:t>
            </a:r>
            <a:r>
              <a:rPr lang="en-US" dirty="0" err="1"/>
              <a:t>document.body.children</a:t>
            </a:r>
            <a:r>
              <a:rPr lang="en-US" dirty="0"/>
              <a:t>[1].children[0]</a:t>
            </a:r>
          </a:p>
          <a:p>
            <a:r>
              <a:rPr lang="en-US" dirty="0" err="1"/>
              <a:t>animallist</a:t>
            </a:r>
            <a:r>
              <a:rPr lang="en-US" dirty="0"/>
              <a:t> = </a:t>
            </a:r>
            <a:r>
              <a:rPr lang="en-US" dirty="0" err="1"/>
              <a:t>document.body.children</a:t>
            </a:r>
            <a:r>
              <a:rPr lang="en-US" dirty="0"/>
              <a:t>[1].children[1]</a:t>
            </a:r>
          </a:p>
          <a:p>
            <a:r>
              <a:rPr lang="en-US" dirty="0" err="1"/>
              <a:t>firstanimallist</a:t>
            </a:r>
            <a:r>
              <a:rPr lang="en-US" dirty="0"/>
              <a:t> = </a:t>
            </a:r>
            <a:r>
              <a:rPr lang="en-US" dirty="0" err="1"/>
              <a:t>document.body.children</a:t>
            </a:r>
            <a:r>
              <a:rPr lang="en-US" dirty="0"/>
              <a:t>[1].children[1].children[0]</a:t>
            </a:r>
          </a:p>
        </p:txBody>
      </p:sp>
    </p:spTree>
    <p:extLst>
      <p:ext uri="{BB962C8B-B14F-4D97-AF65-F5344CB8AC3E}">
        <p14:creationId xmlns:p14="http://schemas.microsoft.com/office/powerpoint/2010/main" val="3595466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half" idx="1"/>
          </p:nvPr>
        </p:nvSpPr>
        <p:spPr>
          <a:xfrm>
            <a:off x="1457946" y="2073223"/>
            <a:ext cx="2729590" cy="4171713"/>
          </a:xfrm>
        </p:spPr>
        <p:txBody>
          <a:bodyPr>
            <a:normAutofit fontScale="62500" lnSpcReduction="20000"/>
          </a:bodyPr>
          <a:lstStyle/>
          <a:p>
            <a:pPr marL="0" indent="0">
              <a:spcBef>
                <a:spcPts val="0"/>
              </a:spcBef>
              <a:buNone/>
            </a:pPr>
            <a:r>
              <a:rPr lang="en-US" dirty="0"/>
              <a:t>&lt;html&gt;</a:t>
            </a:r>
          </a:p>
          <a:p>
            <a:pPr marL="0" indent="0">
              <a:spcBef>
                <a:spcPts val="0"/>
              </a:spcBef>
              <a:buNone/>
            </a:pPr>
            <a:r>
              <a:rPr lang="en-US" dirty="0"/>
              <a:t>     &lt;head&gt;</a:t>
            </a:r>
          </a:p>
          <a:p>
            <a:pPr marL="0" indent="0">
              <a:spcBef>
                <a:spcPts val="0"/>
              </a:spcBef>
              <a:buNone/>
            </a:pPr>
            <a:r>
              <a:rPr lang="en-US" dirty="0"/>
              <a:t>          &lt;title&gt; My Page&lt;/title&gt;</a:t>
            </a:r>
          </a:p>
          <a:p>
            <a:pPr marL="0" indent="0">
              <a:spcBef>
                <a:spcPts val="0"/>
              </a:spcBef>
              <a:buNone/>
            </a:pPr>
            <a:r>
              <a:rPr lang="en-US" dirty="0"/>
              <a:t>     &lt;/head&gt;</a:t>
            </a:r>
          </a:p>
          <a:p>
            <a:pPr marL="0" indent="0">
              <a:spcBef>
                <a:spcPts val="0"/>
              </a:spcBef>
              <a:buNone/>
            </a:pPr>
            <a:r>
              <a:rPr lang="en-US" dirty="0"/>
              <a:t>     &lt;body&gt;</a:t>
            </a:r>
          </a:p>
          <a:p>
            <a:pPr marL="0" indent="0">
              <a:spcBef>
                <a:spcPts val="0"/>
              </a:spcBef>
              <a:buNone/>
            </a:pPr>
            <a:r>
              <a:rPr lang="en-US" dirty="0"/>
              <a:t>          &lt;div id=“col1”&gt;</a:t>
            </a:r>
          </a:p>
          <a:p>
            <a:pPr marL="0" indent="0">
              <a:spcBef>
                <a:spcPts val="0"/>
              </a:spcBef>
              <a:buNone/>
            </a:pPr>
            <a:r>
              <a:rPr lang="en-US" dirty="0"/>
              <a:t>               &lt;p&gt; Lorem Ipsum</a:t>
            </a:r>
          </a:p>
          <a:p>
            <a:pPr marL="0" indent="0">
              <a:spcBef>
                <a:spcPts val="0"/>
              </a:spcBef>
              <a:buNone/>
            </a:pPr>
            <a:r>
              <a:rPr lang="en-US" dirty="0"/>
              <a:t>          &lt;/div&gt;</a:t>
            </a:r>
          </a:p>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&lt;/div&gt;</a:t>
            </a:r>
          </a:p>
          <a:p>
            <a:pPr marL="0" indent="0">
              <a:spcBef>
                <a:spcPts val="0"/>
              </a:spcBef>
              <a:buNone/>
            </a:pPr>
            <a:r>
              <a:rPr lang="en-US" dirty="0"/>
              <a:t>    &lt;/body&gt;</a:t>
            </a:r>
          </a:p>
          <a:p>
            <a:pPr marL="0" indent="0">
              <a:spcBef>
                <a:spcPts val="0"/>
              </a:spcBef>
              <a:buNone/>
            </a:pPr>
            <a:r>
              <a:rPr lang="en-US" dirty="0"/>
              <a:t>&lt;/html&gt;	</a:t>
            </a:r>
          </a:p>
        </p:txBody>
      </p:sp>
      <p:sp>
        <p:nvSpPr>
          <p:cNvPr id="5" name="Rectangle: Rounded Corners 4"/>
          <p:cNvSpPr/>
          <p:nvPr/>
        </p:nvSpPr>
        <p:spPr>
          <a:xfrm>
            <a:off x="5703047" y="2191129"/>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sp>
        <p:nvSpPr>
          <p:cNvPr id="6" name="Rectangle: Rounded Corners 5"/>
          <p:cNvSpPr/>
          <p:nvPr/>
        </p:nvSpPr>
        <p:spPr>
          <a:xfrm>
            <a:off x="7294417"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a:t>
            </a:r>
          </a:p>
        </p:txBody>
      </p:sp>
      <p:sp>
        <p:nvSpPr>
          <p:cNvPr id="7" name="Rectangle: Rounded Corners 6"/>
          <p:cNvSpPr/>
          <p:nvPr/>
        </p:nvSpPr>
        <p:spPr>
          <a:xfrm>
            <a:off x="4229100"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8" name="Rectangle: Rounded Corners 7"/>
          <p:cNvSpPr/>
          <p:nvPr/>
        </p:nvSpPr>
        <p:spPr>
          <a:xfrm>
            <a:off x="4229100"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9" name="Rectangle: Rounded Corners 8"/>
          <p:cNvSpPr/>
          <p:nvPr/>
        </p:nvSpPr>
        <p:spPr>
          <a:xfrm>
            <a:off x="5900304"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col1</a:t>
            </a:r>
          </a:p>
        </p:txBody>
      </p:sp>
      <p:sp>
        <p:nvSpPr>
          <p:cNvPr id="11" name="Rectangle: Rounded Corners 10"/>
          <p:cNvSpPr/>
          <p:nvPr/>
        </p:nvSpPr>
        <p:spPr>
          <a:xfrm>
            <a:off x="5900304" y="4263738"/>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Rounded Corners 11"/>
          <p:cNvSpPr/>
          <p:nvPr/>
        </p:nvSpPr>
        <p:spPr>
          <a:xfrm>
            <a:off x="8700650" y="3557155"/>
            <a:ext cx="110490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col2</a:t>
            </a:r>
          </a:p>
        </p:txBody>
      </p:sp>
      <p:sp>
        <p:nvSpPr>
          <p:cNvPr id="13" name="Rectangle: Rounded Corners 12"/>
          <p:cNvSpPr/>
          <p:nvPr/>
        </p:nvSpPr>
        <p:spPr>
          <a:xfrm>
            <a:off x="9663545" y="4256051"/>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animallist</a:t>
            </a:r>
            <a:endParaRPr lang="en-US" dirty="0"/>
          </a:p>
        </p:txBody>
      </p:sp>
      <p:sp>
        <p:nvSpPr>
          <p:cNvPr id="15" name="Rectangle: Rounded Corners 14"/>
          <p:cNvSpPr/>
          <p:nvPr/>
        </p:nvSpPr>
        <p:spPr>
          <a:xfrm>
            <a:off x="7460016" y="4267203"/>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colorlist</a:t>
            </a:r>
            <a:endParaRPr lang="en-US" dirty="0"/>
          </a:p>
        </p:txBody>
      </p:sp>
      <p:sp>
        <p:nvSpPr>
          <p:cNvPr id="16" name="Rectangle: Rounded Corners 15"/>
          <p:cNvSpPr/>
          <p:nvPr/>
        </p:nvSpPr>
        <p:spPr>
          <a:xfrm>
            <a:off x="7200900" y="4973791"/>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7" name="Rectangle: Rounded Corners 16"/>
          <p:cNvSpPr/>
          <p:nvPr/>
        </p:nvSpPr>
        <p:spPr>
          <a:xfrm>
            <a:off x="8447800"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8" name="Rectangle: Rounded Corners 17"/>
          <p:cNvSpPr/>
          <p:nvPr/>
        </p:nvSpPr>
        <p:spPr>
          <a:xfrm>
            <a:off x="9476504"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9" name="Rectangle: Rounded Corners 18"/>
          <p:cNvSpPr/>
          <p:nvPr/>
        </p:nvSpPr>
        <p:spPr>
          <a:xfrm>
            <a:off x="10744204" y="4973789"/>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cxnSp>
        <p:nvCxnSpPr>
          <p:cNvPr id="21" name="Straight Connector 20"/>
          <p:cNvCxnSpPr>
            <a:stCxn id="5" idx="2"/>
            <a:endCxn id="7" idx="3"/>
          </p:cNvCxnSpPr>
          <p:nvPr/>
        </p:nvCxnSpPr>
        <p:spPr>
          <a:xfrm flipH="1">
            <a:off x="5327073" y="2710674"/>
            <a:ext cx="924961"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6" idx="1"/>
          </p:cNvCxnSpPr>
          <p:nvPr/>
        </p:nvCxnSpPr>
        <p:spPr>
          <a:xfrm>
            <a:off x="6252034" y="2710674"/>
            <a:ext cx="1042383"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0"/>
            <a:endCxn id="7" idx="2"/>
          </p:cNvCxnSpPr>
          <p:nvPr/>
        </p:nvCxnSpPr>
        <p:spPr>
          <a:xfrm flipV="1">
            <a:off x="4778087" y="3363190"/>
            <a:ext cx="0" cy="19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9" idx="3"/>
          </p:cNvCxnSpPr>
          <p:nvPr/>
        </p:nvCxnSpPr>
        <p:spPr>
          <a:xfrm flipH="1">
            <a:off x="6998277" y="3363190"/>
            <a:ext cx="845127"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12" idx="1"/>
          </p:cNvCxnSpPr>
          <p:nvPr/>
        </p:nvCxnSpPr>
        <p:spPr>
          <a:xfrm>
            <a:off x="7843404" y="3363190"/>
            <a:ext cx="857246"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3"/>
          </p:cNvCxnSpPr>
          <p:nvPr/>
        </p:nvCxnSpPr>
        <p:spPr>
          <a:xfrm flipH="1">
            <a:off x="8851323" y="4076700"/>
            <a:ext cx="401777" cy="450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a:endCxn id="13" idx="1"/>
          </p:cNvCxnSpPr>
          <p:nvPr/>
        </p:nvCxnSpPr>
        <p:spPr>
          <a:xfrm>
            <a:off x="9253100" y="4076700"/>
            <a:ext cx="410445" cy="43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1" idx="0"/>
          </p:cNvCxnSpPr>
          <p:nvPr/>
        </p:nvCxnSpPr>
        <p:spPr>
          <a:xfrm>
            <a:off x="6449291" y="4076700"/>
            <a:ext cx="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5" idx="2"/>
            <a:endCxn id="16" idx="3"/>
          </p:cNvCxnSpPr>
          <p:nvPr/>
        </p:nvCxnSpPr>
        <p:spPr>
          <a:xfrm flipH="1">
            <a:off x="7824350" y="4786748"/>
            <a:ext cx="331320" cy="44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5" idx="2"/>
            <a:endCxn id="17" idx="1"/>
          </p:cNvCxnSpPr>
          <p:nvPr/>
        </p:nvCxnSpPr>
        <p:spPr>
          <a:xfrm>
            <a:off x="8155670" y="4786748"/>
            <a:ext cx="292130" cy="44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18" idx="3"/>
          </p:cNvCxnSpPr>
          <p:nvPr/>
        </p:nvCxnSpPr>
        <p:spPr>
          <a:xfrm flipH="1">
            <a:off x="10099954" y="4775596"/>
            <a:ext cx="259245" cy="45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1"/>
            <a:endCxn id="13" idx="2"/>
          </p:cNvCxnSpPr>
          <p:nvPr/>
        </p:nvCxnSpPr>
        <p:spPr>
          <a:xfrm flipH="1" flipV="1">
            <a:off x="10359199" y="4775596"/>
            <a:ext cx="385005" cy="45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719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a:xfrm>
            <a:off x="1628225" y="2223550"/>
            <a:ext cx="9603275" cy="3450613"/>
          </a:xfrm>
        </p:spPr>
        <p:txBody>
          <a:bodyPr>
            <a:normAutofit/>
          </a:bodyPr>
          <a:lstStyle/>
          <a:p>
            <a:pPr marL="0" indent="0">
              <a:buNone/>
            </a:pPr>
            <a:r>
              <a:rPr lang="en-US" sz="1900" dirty="0"/>
              <a:t>&lt;script&gt;</a:t>
            </a:r>
          </a:p>
          <a:p>
            <a:pPr marL="0" indent="0">
              <a:buNone/>
            </a:pPr>
            <a:r>
              <a:rPr lang="en-US" sz="1900" dirty="0"/>
              <a:t>       console.log(“Hello World!”);</a:t>
            </a:r>
          </a:p>
          <a:p>
            <a:pPr marL="457200" lvl="1" indent="0">
              <a:buNone/>
            </a:pPr>
            <a:r>
              <a:rPr lang="en-US" sz="1900" dirty="0"/>
              <a:t>console.log(document);</a:t>
            </a:r>
          </a:p>
          <a:p>
            <a:pPr marL="457200" lvl="1" indent="0">
              <a:buNone/>
            </a:pPr>
            <a:r>
              <a:rPr lang="en-US" sz="1900" dirty="0"/>
              <a:t>console.log(</a:t>
            </a:r>
            <a:r>
              <a:rPr lang="en-US" sz="1900" dirty="0" err="1"/>
              <a:t>document.body.children</a:t>
            </a:r>
            <a:r>
              <a:rPr lang="en-US" sz="1900" dirty="0"/>
              <a:t>[0].children[0].</a:t>
            </a:r>
            <a:r>
              <a:rPr lang="en-US" sz="1900" dirty="0" err="1"/>
              <a:t>innerHTML</a:t>
            </a:r>
            <a:r>
              <a:rPr lang="en-US" sz="1900" dirty="0"/>
              <a:t>)</a:t>
            </a:r>
          </a:p>
          <a:p>
            <a:pPr marL="0" indent="0">
              <a:buNone/>
            </a:pPr>
            <a:r>
              <a:rPr lang="en-US" sz="1900" dirty="0"/>
              <a:t>&lt;/script&gt;</a:t>
            </a:r>
          </a:p>
          <a:p>
            <a:endParaRPr lang="en-US" dirty="0"/>
          </a:p>
        </p:txBody>
      </p:sp>
    </p:spTree>
    <p:extLst>
      <p:ext uri="{BB962C8B-B14F-4D97-AF65-F5344CB8AC3E}">
        <p14:creationId xmlns:p14="http://schemas.microsoft.com/office/powerpoint/2010/main" val="339928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 calcmode="lin" valueType="num">
                                      <p:cBhvr additive="base">
                                        <p:cTn id="1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(DOM)</a:t>
            </a:r>
          </a:p>
        </p:txBody>
      </p:sp>
      <p:sp>
        <p:nvSpPr>
          <p:cNvPr id="3" name="Content Placeholder 2"/>
          <p:cNvSpPr>
            <a:spLocks noGrp="1"/>
          </p:cNvSpPr>
          <p:nvPr>
            <p:ph sz="half" idx="1"/>
          </p:nvPr>
        </p:nvSpPr>
        <p:spPr>
          <a:xfrm>
            <a:off x="1457946" y="2073223"/>
            <a:ext cx="2729590" cy="4171713"/>
          </a:xfrm>
        </p:spPr>
        <p:txBody>
          <a:bodyPr>
            <a:normAutofit fontScale="62500" lnSpcReduction="20000"/>
          </a:bodyPr>
          <a:lstStyle/>
          <a:p>
            <a:pPr marL="0" indent="0">
              <a:spcBef>
                <a:spcPts val="0"/>
              </a:spcBef>
              <a:buNone/>
            </a:pPr>
            <a:r>
              <a:rPr lang="en-US" dirty="0"/>
              <a:t>&lt;html&gt;</a:t>
            </a:r>
          </a:p>
          <a:p>
            <a:pPr marL="0" indent="0">
              <a:spcBef>
                <a:spcPts val="0"/>
              </a:spcBef>
              <a:buNone/>
            </a:pPr>
            <a:r>
              <a:rPr lang="en-US" dirty="0"/>
              <a:t>     &lt;head&gt;</a:t>
            </a:r>
          </a:p>
          <a:p>
            <a:pPr marL="0" indent="0">
              <a:spcBef>
                <a:spcPts val="0"/>
              </a:spcBef>
              <a:buNone/>
            </a:pPr>
            <a:r>
              <a:rPr lang="en-US" dirty="0"/>
              <a:t>          &lt;title&gt; My Page&lt;/title&gt;</a:t>
            </a:r>
          </a:p>
          <a:p>
            <a:pPr marL="0" indent="0">
              <a:spcBef>
                <a:spcPts val="0"/>
              </a:spcBef>
              <a:buNone/>
            </a:pPr>
            <a:r>
              <a:rPr lang="en-US" dirty="0"/>
              <a:t>     &lt;/head&gt;</a:t>
            </a:r>
          </a:p>
          <a:p>
            <a:pPr marL="0" indent="0">
              <a:spcBef>
                <a:spcPts val="0"/>
              </a:spcBef>
              <a:buNone/>
            </a:pPr>
            <a:r>
              <a:rPr lang="en-US" dirty="0"/>
              <a:t>     &lt;body&gt;</a:t>
            </a:r>
          </a:p>
          <a:p>
            <a:pPr marL="0" indent="0">
              <a:spcBef>
                <a:spcPts val="0"/>
              </a:spcBef>
              <a:buNone/>
            </a:pPr>
            <a:r>
              <a:rPr lang="en-US" dirty="0"/>
              <a:t>          &lt;div id=“col1”&gt;</a:t>
            </a:r>
          </a:p>
          <a:p>
            <a:pPr marL="0" indent="0">
              <a:spcBef>
                <a:spcPts val="0"/>
              </a:spcBef>
              <a:buNone/>
            </a:pPr>
            <a:r>
              <a:rPr lang="en-US" dirty="0"/>
              <a:t>               &lt;p&gt;Lorem Ipsum&lt;/p&gt;</a:t>
            </a:r>
          </a:p>
          <a:p>
            <a:pPr marL="0" indent="0">
              <a:spcBef>
                <a:spcPts val="0"/>
              </a:spcBef>
              <a:buNone/>
            </a:pPr>
            <a:r>
              <a:rPr lang="en-US" dirty="0"/>
              <a:t>          &lt;/div&gt;</a:t>
            </a:r>
          </a:p>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&lt;/div&gt;</a:t>
            </a:r>
          </a:p>
          <a:p>
            <a:pPr marL="0" indent="0">
              <a:spcBef>
                <a:spcPts val="0"/>
              </a:spcBef>
              <a:buNone/>
            </a:pPr>
            <a:r>
              <a:rPr lang="en-US" dirty="0"/>
              <a:t>    &lt;/body&gt;</a:t>
            </a:r>
          </a:p>
          <a:p>
            <a:pPr marL="0" indent="0">
              <a:spcBef>
                <a:spcPts val="0"/>
              </a:spcBef>
              <a:buNone/>
            </a:pPr>
            <a:r>
              <a:rPr lang="en-US" dirty="0"/>
              <a:t>&lt;/html&gt;	</a:t>
            </a:r>
          </a:p>
        </p:txBody>
      </p:sp>
      <p:sp>
        <p:nvSpPr>
          <p:cNvPr id="5" name="Rectangle: Rounded Corners 4"/>
          <p:cNvSpPr/>
          <p:nvPr/>
        </p:nvSpPr>
        <p:spPr>
          <a:xfrm>
            <a:off x="5703047" y="2191129"/>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sp>
        <p:nvSpPr>
          <p:cNvPr id="6" name="Rectangle: Rounded Corners 5"/>
          <p:cNvSpPr/>
          <p:nvPr/>
        </p:nvSpPr>
        <p:spPr>
          <a:xfrm>
            <a:off x="7294417"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body</a:t>
            </a:r>
          </a:p>
        </p:txBody>
      </p:sp>
      <p:sp>
        <p:nvSpPr>
          <p:cNvPr id="7" name="Rectangle: Rounded Corners 6"/>
          <p:cNvSpPr/>
          <p:nvPr/>
        </p:nvSpPr>
        <p:spPr>
          <a:xfrm>
            <a:off x="4229100" y="284364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head</a:t>
            </a:r>
          </a:p>
        </p:txBody>
      </p:sp>
      <p:sp>
        <p:nvSpPr>
          <p:cNvPr id="8" name="Rectangle: Rounded Corners 7"/>
          <p:cNvSpPr/>
          <p:nvPr/>
        </p:nvSpPr>
        <p:spPr>
          <a:xfrm>
            <a:off x="4229100"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title</a:t>
            </a:r>
          </a:p>
        </p:txBody>
      </p:sp>
      <p:sp>
        <p:nvSpPr>
          <p:cNvPr id="9" name="Rectangle: Rounded Corners 8"/>
          <p:cNvSpPr/>
          <p:nvPr/>
        </p:nvSpPr>
        <p:spPr>
          <a:xfrm>
            <a:off x="5900304" y="3557155"/>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col1</a:t>
            </a:r>
          </a:p>
        </p:txBody>
      </p:sp>
      <p:sp>
        <p:nvSpPr>
          <p:cNvPr id="11" name="Rectangle: Rounded Corners 10"/>
          <p:cNvSpPr/>
          <p:nvPr/>
        </p:nvSpPr>
        <p:spPr>
          <a:xfrm>
            <a:off x="5900304" y="4263738"/>
            <a:ext cx="1097973"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12" name="Rectangle: Rounded Corners 11"/>
          <p:cNvSpPr/>
          <p:nvPr/>
        </p:nvSpPr>
        <p:spPr>
          <a:xfrm>
            <a:off x="8700650" y="3557155"/>
            <a:ext cx="110490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div: col2</a:t>
            </a:r>
          </a:p>
        </p:txBody>
      </p:sp>
      <p:sp>
        <p:nvSpPr>
          <p:cNvPr id="13" name="Rectangle: Rounded Corners 12"/>
          <p:cNvSpPr/>
          <p:nvPr/>
        </p:nvSpPr>
        <p:spPr>
          <a:xfrm>
            <a:off x="9663545" y="4256051"/>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animallist</a:t>
            </a:r>
            <a:endParaRPr lang="en-US" dirty="0"/>
          </a:p>
        </p:txBody>
      </p:sp>
      <p:sp>
        <p:nvSpPr>
          <p:cNvPr id="15" name="Rectangle: Rounded Corners 14"/>
          <p:cNvSpPr/>
          <p:nvPr/>
        </p:nvSpPr>
        <p:spPr>
          <a:xfrm>
            <a:off x="7460016" y="4267203"/>
            <a:ext cx="1391307"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 </a:t>
            </a:r>
            <a:r>
              <a:rPr lang="en-US" dirty="0" err="1"/>
              <a:t>colorlist</a:t>
            </a:r>
            <a:endParaRPr lang="en-US" dirty="0"/>
          </a:p>
        </p:txBody>
      </p:sp>
      <p:sp>
        <p:nvSpPr>
          <p:cNvPr id="16" name="Rectangle: Rounded Corners 15"/>
          <p:cNvSpPr/>
          <p:nvPr/>
        </p:nvSpPr>
        <p:spPr>
          <a:xfrm>
            <a:off x="7200900" y="4973791"/>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7" name="Rectangle: Rounded Corners 16"/>
          <p:cNvSpPr/>
          <p:nvPr/>
        </p:nvSpPr>
        <p:spPr>
          <a:xfrm>
            <a:off x="8447800"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8" name="Rectangle: Rounded Corners 17"/>
          <p:cNvSpPr/>
          <p:nvPr/>
        </p:nvSpPr>
        <p:spPr>
          <a:xfrm>
            <a:off x="9476504" y="4973788"/>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sp>
        <p:nvSpPr>
          <p:cNvPr id="19" name="Rectangle: Rounded Corners 18"/>
          <p:cNvSpPr/>
          <p:nvPr/>
        </p:nvSpPr>
        <p:spPr>
          <a:xfrm>
            <a:off x="10744204" y="4973789"/>
            <a:ext cx="623450" cy="519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a:t>
            </a:r>
          </a:p>
        </p:txBody>
      </p:sp>
      <p:cxnSp>
        <p:nvCxnSpPr>
          <p:cNvPr id="21" name="Straight Connector 20"/>
          <p:cNvCxnSpPr>
            <a:stCxn id="5" idx="2"/>
            <a:endCxn id="7" idx="3"/>
          </p:cNvCxnSpPr>
          <p:nvPr/>
        </p:nvCxnSpPr>
        <p:spPr>
          <a:xfrm flipH="1">
            <a:off x="5327073" y="2710674"/>
            <a:ext cx="924961"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5" idx="2"/>
            <a:endCxn id="6" idx="1"/>
          </p:cNvCxnSpPr>
          <p:nvPr/>
        </p:nvCxnSpPr>
        <p:spPr>
          <a:xfrm>
            <a:off x="6252034" y="2710674"/>
            <a:ext cx="1042383" cy="392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0"/>
            <a:endCxn id="7" idx="2"/>
          </p:cNvCxnSpPr>
          <p:nvPr/>
        </p:nvCxnSpPr>
        <p:spPr>
          <a:xfrm flipV="1">
            <a:off x="4778087" y="3363190"/>
            <a:ext cx="0" cy="193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9" idx="3"/>
          </p:cNvCxnSpPr>
          <p:nvPr/>
        </p:nvCxnSpPr>
        <p:spPr>
          <a:xfrm flipH="1">
            <a:off x="6998277" y="3363190"/>
            <a:ext cx="845127"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12" idx="1"/>
          </p:cNvCxnSpPr>
          <p:nvPr/>
        </p:nvCxnSpPr>
        <p:spPr>
          <a:xfrm>
            <a:off x="7843404" y="3363190"/>
            <a:ext cx="857246" cy="453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2" idx="2"/>
            <a:endCxn id="15" idx="3"/>
          </p:cNvCxnSpPr>
          <p:nvPr/>
        </p:nvCxnSpPr>
        <p:spPr>
          <a:xfrm flipH="1">
            <a:off x="8851323" y="4076700"/>
            <a:ext cx="401777" cy="4502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a:endCxn id="13" idx="1"/>
          </p:cNvCxnSpPr>
          <p:nvPr/>
        </p:nvCxnSpPr>
        <p:spPr>
          <a:xfrm>
            <a:off x="9253100" y="4076700"/>
            <a:ext cx="410445" cy="43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9" idx="2"/>
            <a:endCxn id="11" idx="0"/>
          </p:cNvCxnSpPr>
          <p:nvPr/>
        </p:nvCxnSpPr>
        <p:spPr>
          <a:xfrm>
            <a:off x="6449291" y="4076700"/>
            <a:ext cx="0" cy="18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5" idx="2"/>
            <a:endCxn id="16" idx="3"/>
          </p:cNvCxnSpPr>
          <p:nvPr/>
        </p:nvCxnSpPr>
        <p:spPr>
          <a:xfrm flipH="1">
            <a:off x="7824350" y="4786748"/>
            <a:ext cx="331320" cy="4468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5" idx="2"/>
            <a:endCxn id="17" idx="1"/>
          </p:cNvCxnSpPr>
          <p:nvPr/>
        </p:nvCxnSpPr>
        <p:spPr>
          <a:xfrm>
            <a:off x="8155670" y="4786748"/>
            <a:ext cx="292130" cy="446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3" idx="2"/>
            <a:endCxn id="18" idx="3"/>
          </p:cNvCxnSpPr>
          <p:nvPr/>
        </p:nvCxnSpPr>
        <p:spPr>
          <a:xfrm flipH="1">
            <a:off x="10099954" y="4775596"/>
            <a:ext cx="259245" cy="45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19" idx="1"/>
            <a:endCxn id="13" idx="2"/>
          </p:cNvCxnSpPr>
          <p:nvPr/>
        </p:nvCxnSpPr>
        <p:spPr>
          <a:xfrm flipH="1" flipV="1">
            <a:off x="10359199" y="4775596"/>
            <a:ext cx="385005" cy="4579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613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a:xfrm>
            <a:off x="1628225" y="2223550"/>
            <a:ext cx="9603275" cy="3450613"/>
          </a:xfrm>
        </p:spPr>
        <p:txBody>
          <a:bodyPr>
            <a:normAutofit/>
          </a:bodyPr>
          <a:lstStyle/>
          <a:p>
            <a:pPr marL="0" indent="0">
              <a:buNone/>
            </a:pPr>
            <a:r>
              <a:rPr lang="en-US" sz="1900" dirty="0"/>
              <a:t>&lt;script&gt;</a:t>
            </a:r>
          </a:p>
          <a:p>
            <a:pPr marL="0" indent="0">
              <a:buNone/>
            </a:pPr>
            <a:r>
              <a:rPr lang="en-US" sz="1900" dirty="0"/>
              <a:t>       console.log(“Hello World!”);</a:t>
            </a:r>
          </a:p>
          <a:p>
            <a:pPr marL="457200" lvl="1" indent="0">
              <a:buNone/>
            </a:pPr>
            <a:r>
              <a:rPr lang="en-US" sz="1900" dirty="0"/>
              <a:t>console.log(document);</a:t>
            </a:r>
          </a:p>
          <a:p>
            <a:pPr marL="457200" lvl="1" indent="0">
              <a:buNone/>
            </a:pPr>
            <a:r>
              <a:rPr lang="en-US" sz="1900" dirty="0"/>
              <a:t>console.log(</a:t>
            </a:r>
            <a:r>
              <a:rPr lang="en-US" sz="1900" dirty="0" err="1"/>
              <a:t>document.body.children</a:t>
            </a:r>
            <a:r>
              <a:rPr lang="en-US" sz="1900" dirty="0"/>
              <a:t>[0].children[0].</a:t>
            </a:r>
            <a:r>
              <a:rPr lang="en-US" sz="1900" dirty="0" err="1"/>
              <a:t>innerHTML</a:t>
            </a:r>
            <a:r>
              <a:rPr lang="en-US" sz="1900" dirty="0"/>
              <a:t>)</a:t>
            </a:r>
          </a:p>
          <a:p>
            <a:pPr marL="0" indent="0">
              <a:buNone/>
            </a:pPr>
            <a:r>
              <a:rPr lang="en-US" sz="1900" dirty="0"/>
              <a:t>&lt;/script&gt;</a:t>
            </a:r>
          </a:p>
          <a:p>
            <a:endParaRPr lang="en-US" dirty="0"/>
          </a:p>
        </p:txBody>
      </p:sp>
    </p:spTree>
    <p:extLst>
      <p:ext uri="{BB962C8B-B14F-4D97-AF65-F5344CB8AC3E}">
        <p14:creationId xmlns:p14="http://schemas.microsoft.com/office/powerpoint/2010/main" val="6974124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properties of HTML Elements</a:t>
            </a:r>
          </a:p>
        </p:txBody>
      </p:sp>
      <p:sp>
        <p:nvSpPr>
          <p:cNvPr id="3" name="Content Placeholder 2"/>
          <p:cNvSpPr>
            <a:spLocks noGrp="1"/>
          </p:cNvSpPr>
          <p:nvPr>
            <p:ph idx="1"/>
          </p:nvPr>
        </p:nvSpPr>
        <p:spPr>
          <a:xfrm>
            <a:off x="1451580" y="2015732"/>
            <a:ext cx="3515276" cy="3564186"/>
          </a:xfrm>
        </p:spPr>
        <p:txBody>
          <a:bodyPr>
            <a:normAutofit/>
          </a:bodyPr>
          <a:lstStyle/>
          <a:p>
            <a:r>
              <a:rPr lang="en-US" sz="2800" dirty="0" err="1"/>
              <a:t>childElementCount</a:t>
            </a:r>
            <a:endParaRPr lang="en-US" sz="2800" dirty="0"/>
          </a:p>
          <a:p>
            <a:r>
              <a:rPr lang="en-US" sz="2800" dirty="0"/>
              <a:t>children[5]</a:t>
            </a:r>
          </a:p>
          <a:p>
            <a:r>
              <a:rPr lang="en-US" sz="2800" dirty="0" err="1"/>
              <a:t>innerHTML</a:t>
            </a:r>
            <a:endParaRPr lang="en-US" sz="2800" dirty="0"/>
          </a:p>
          <a:p>
            <a:r>
              <a:rPr lang="en-US" sz="2800" dirty="0" err="1"/>
              <a:t>innerText</a:t>
            </a:r>
            <a:endParaRPr lang="en-US" sz="2800" dirty="0"/>
          </a:p>
          <a:p>
            <a:r>
              <a:rPr lang="en-US" sz="2800" dirty="0"/>
              <a:t>id</a:t>
            </a:r>
          </a:p>
          <a:p>
            <a:endParaRPr lang="en-US" dirty="0"/>
          </a:p>
          <a:p>
            <a:endParaRPr lang="en-US" dirty="0"/>
          </a:p>
        </p:txBody>
      </p:sp>
      <p:sp>
        <p:nvSpPr>
          <p:cNvPr id="4" name="Content Placeholder 2"/>
          <p:cNvSpPr txBox="1">
            <a:spLocks/>
          </p:cNvSpPr>
          <p:nvPr/>
        </p:nvSpPr>
        <p:spPr>
          <a:xfrm>
            <a:off x="6253215" y="2015732"/>
            <a:ext cx="4459811" cy="356418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err="1"/>
              <a:t>eventhandlers</a:t>
            </a:r>
            <a:r>
              <a:rPr lang="en-US" sz="2800" dirty="0"/>
              <a:t> (</a:t>
            </a:r>
            <a:r>
              <a:rPr lang="en-US" sz="2800" dirty="0" err="1"/>
              <a:t>onclick</a:t>
            </a:r>
            <a:r>
              <a:rPr lang="en-US" sz="2800" dirty="0"/>
              <a:t> etc.)</a:t>
            </a:r>
          </a:p>
          <a:p>
            <a:r>
              <a:rPr lang="en-US" sz="2800" dirty="0" err="1"/>
              <a:t>parentElement</a:t>
            </a:r>
            <a:endParaRPr lang="en-US" sz="2800" dirty="0"/>
          </a:p>
          <a:p>
            <a:r>
              <a:rPr lang="en-US" sz="2800" dirty="0"/>
              <a:t>style</a:t>
            </a:r>
          </a:p>
          <a:p>
            <a:pPr lvl="1"/>
            <a:r>
              <a:rPr lang="en-US" sz="2600" dirty="0" err="1"/>
              <a:t>style.color</a:t>
            </a:r>
            <a:r>
              <a:rPr lang="en-US" sz="2600" dirty="0"/>
              <a:t>=“red”</a:t>
            </a:r>
          </a:p>
          <a:p>
            <a:pPr lvl="1"/>
            <a:r>
              <a:rPr lang="en-US" sz="2600" dirty="0" err="1"/>
              <a:t>style.display</a:t>
            </a:r>
            <a:r>
              <a:rPr lang="en-US" sz="2600" dirty="0"/>
              <a:t>=“none”</a:t>
            </a:r>
          </a:p>
          <a:p>
            <a:r>
              <a:rPr lang="en-US" sz="2800" dirty="0" err="1"/>
              <a:t>tagname</a:t>
            </a:r>
            <a:endParaRPr lang="en-US" sz="2800" dirty="0"/>
          </a:p>
          <a:p>
            <a:endParaRPr lang="en-US" dirty="0"/>
          </a:p>
          <a:p>
            <a:endParaRPr lang="en-US" dirty="0"/>
          </a:p>
        </p:txBody>
      </p:sp>
    </p:spTree>
    <p:extLst>
      <p:ext uri="{BB962C8B-B14F-4D97-AF65-F5344CB8AC3E}">
        <p14:creationId xmlns:p14="http://schemas.microsoft.com/office/powerpoint/2010/main" val="274435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fade">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fade">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fade">
                                      <p:cBhvr>
                                        <p:cTn id="47" dur="1000"/>
                                        <p:tgtEl>
                                          <p:spTgt spid="4">
                                            <p:txEl>
                                              <p:pRg st="3" end="3"/>
                                            </p:txEl>
                                          </p:spTgt>
                                        </p:tgtEl>
                                      </p:cBhvr>
                                    </p:animEffect>
                                    <p:anim calcmode="lin" valueType="num">
                                      <p:cBhvr>
                                        <p:cTn id="4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animEffect transition="in" filter="fade">
                                      <p:cBhvr>
                                        <p:cTn id="54" dur="1000"/>
                                        <p:tgtEl>
                                          <p:spTgt spid="4">
                                            <p:txEl>
                                              <p:pRg st="4" end="4"/>
                                            </p:txEl>
                                          </p:spTgt>
                                        </p:tgtEl>
                                      </p:cBhvr>
                                    </p:animEffect>
                                    <p:anim calcmode="lin" valueType="num">
                                      <p:cBhvr>
                                        <p:cTn id="5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fade">
                                      <p:cBhvr>
                                        <p:cTn id="6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a:t>
            </a:r>
          </a:p>
        </p:txBody>
      </p:sp>
      <p:sp>
        <p:nvSpPr>
          <p:cNvPr id="3" name="Content Placeholder 2"/>
          <p:cNvSpPr>
            <a:spLocks noGrp="1"/>
          </p:cNvSpPr>
          <p:nvPr>
            <p:ph idx="1"/>
          </p:nvPr>
        </p:nvSpPr>
        <p:spPr>
          <a:xfrm>
            <a:off x="1628225" y="2223550"/>
            <a:ext cx="9603275" cy="3450613"/>
          </a:xfrm>
        </p:spPr>
        <p:txBody>
          <a:bodyPr>
            <a:normAutofit fontScale="92500" lnSpcReduction="20000"/>
          </a:bodyPr>
          <a:lstStyle/>
          <a:p>
            <a:r>
              <a:rPr lang="en-US" dirty="0"/>
              <a:t>Since most of the JavaScript we write will be event handlers lets write one.</a:t>
            </a:r>
          </a:p>
          <a:p>
            <a:pPr marL="0" indent="0">
              <a:buNone/>
            </a:pPr>
            <a:r>
              <a:rPr lang="en-US" sz="1900" dirty="0"/>
              <a:t>&lt;script&gt;</a:t>
            </a:r>
          </a:p>
          <a:p>
            <a:pPr marL="457200" lvl="1" indent="0">
              <a:buNone/>
            </a:pPr>
            <a:r>
              <a:rPr lang="en-US" sz="1900" dirty="0" err="1"/>
              <a:t>document.body.addEventListener</a:t>
            </a:r>
            <a:r>
              <a:rPr lang="en-US" sz="1900" dirty="0"/>
              <a:t>(“click”, function(e){</a:t>
            </a:r>
          </a:p>
          <a:p>
            <a:pPr marL="914400" lvl="2" indent="0">
              <a:buNone/>
            </a:pPr>
            <a:r>
              <a:rPr lang="en-US" sz="1900" dirty="0"/>
              <a:t>console.log(“Clicked in the body”);</a:t>
            </a:r>
          </a:p>
          <a:p>
            <a:pPr marL="914400" lvl="2" indent="0">
              <a:buNone/>
            </a:pPr>
            <a:r>
              <a:rPr lang="en-US" sz="1900" dirty="0"/>
              <a:t>console.log(e);</a:t>
            </a:r>
          </a:p>
          <a:p>
            <a:pPr marL="914400" lvl="2" indent="0">
              <a:buNone/>
            </a:pPr>
            <a:r>
              <a:rPr lang="en-US" sz="1900" dirty="0"/>
              <a:t>alert(“Clicked in the body\</a:t>
            </a:r>
            <a:r>
              <a:rPr lang="en-US" sz="1900" dirty="0" err="1"/>
              <a:t>nX</a:t>
            </a:r>
            <a:r>
              <a:rPr lang="en-US" sz="1900" dirty="0"/>
              <a:t>: ”+</a:t>
            </a:r>
            <a:r>
              <a:rPr lang="en-US" sz="1900" dirty="0" err="1"/>
              <a:t>e.clientX</a:t>
            </a:r>
            <a:r>
              <a:rPr lang="en-US" sz="1900" dirty="0"/>
              <a:t>+”\</a:t>
            </a:r>
            <a:r>
              <a:rPr lang="en-US" sz="1900" dirty="0" err="1"/>
              <a:t>nY</a:t>
            </a:r>
            <a:r>
              <a:rPr lang="en-US" sz="1900" dirty="0"/>
              <a:t>: “+</a:t>
            </a:r>
            <a:r>
              <a:rPr lang="en-US" sz="1900" dirty="0" err="1"/>
              <a:t>e.clientY</a:t>
            </a:r>
            <a:r>
              <a:rPr lang="en-US" sz="1900" dirty="0"/>
              <a:t>);</a:t>
            </a:r>
          </a:p>
          <a:p>
            <a:pPr marL="914400" lvl="2" indent="0">
              <a:buNone/>
            </a:pPr>
            <a:r>
              <a:rPr lang="en-US" sz="1900" dirty="0"/>
              <a:t>alert(e);</a:t>
            </a:r>
          </a:p>
          <a:p>
            <a:pPr marL="457200" lvl="1" indent="0">
              <a:buNone/>
            </a:pPr>
            <a:r>
              <a:rPr lang="en-US" sz="1900" dirty="0"/>
              <a:t>});</a:t>
            </a:r>
          </a:p>
          <a:p>
            <a:pPr marL="0" indent="0">
              <a:buNone/>
            </a:pPr>
            <a:r>
              <a:rPr lang="en-US" sz="1900" dirty="0"/>
              <a:t>&lt;/script&gt;</a:t>
            </a:r>
          </a:p>
          <a:p>
            <a:endParaRPr lang="en-US"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297040" y="3147480"/>
              <a:ext cx="613440" cy="30600"/>
            </p14:xfrm>
          </p:contentPart>
        </mc:Choice>
        <mc:Fallback xmlns="">
          <p:pic>
            <p:nvPicPr>
              <p:cNvPr id="4" name="Ink 3"/>
              <p:cNvPicPr/>
              <p:nvPr/>
            </p:nvPicPr>
            <p:blipFill>
              <a:blip r:embed="rId4"/>
              <a:stretch>
                <a:fillRect/>
              </a:stretch>
            </p:blipFill>
            <p:spPr>
              <a:xfrm>
                <a:off x="5281200" y="3083760"/>
                <a:ext cx="6451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6784560" y="3177720"/>
              <a:ext cx="201240" cy="360"/>
            </p14:xfrm>
          </p:contentPart>
        </mc:Choice>
        <mc:Fallback xmlns="">
          <p:pic>
            <p:nvPicPr>
              <p:cNvPr id="5" name="Ink 4"/>
              <p:cNvPicPr/>
              <p:nvPr/>
            </p:nvPicPr>
            <p:blipFill>
              <a:blip r:embed="rId6"/>
              <a:stretch>
                <a:fillRect/>
              </a:stretch>
            </p:blipFill>
            <p:spPr>
              <a:xfrm>
                <a:off x="6768720" y="3114000"/>
                <a:ext cx="2329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4995360" y="4183200"/>
              <a:ext cx="241560" cy="360"/>
            </p14:xfrm>
          </p:contentPart>
        </mc:Choice>
        <mc:Fallback xmlns="">
          <p:pic>
            <p:nvPicPr>
              <p:cNvPr id="6" name="Ink 5"/>
              <p:cNvPicPr/>
              <p:nvPr/>
            </p:nvPicPr>
            <p:blipFill>
              <a:blip r:embed="rId8"/>
              <a:stretch>
                <a:fillRect/>
              </a:stretch>
            </p:blipFill>
            <p:spPr>
              <a:xfrm>
                <a:off x="4979520" y="4119480"/>
                <a:ext cx="2732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5236560" y="4183200"/>
              <a:ext cx="211680" cy="360"/>
            </p14:xfrm>
          </p:contentPart>
        </mc:Choice>
        <mc:Fallback xmlns="">
          <p:pic>
            <p:nvPicPr>
              <p:cNvPr id="7" name="Ink 6"/>
              <p:cNvPicPr/>
              <p:nvPr/>
            </p:nvPicPr>
            <p:blipFill>
              <a:blip r:embed="rId10"/>
              <a:stretch>
                <a:fillRect/>
              </a:stretch>
            </p:blipFill>
            <p:spPr>
              <a:xfrm>
                <a:off x="5220720" y="4119480"/>
                <a:ext cx="24336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5477760" y="4173120"/>
              <a:ext cx="100800" cy="360"/>
            </p14:xfrm>
          </p:contentPart>
        </mc:Choice>
        <mc:Fallback xmlns="">
          <p:pic>
            <p:nvPicPr>
              <p:cNvPr id="8" name="Ink 7"/>
              <p:cNvPicPr/>
              <p:nvPr/>
            </p:nvPicPr>
            <p:blipFill>
              <a:blip r:embed="rId12"/>
              <a:stretch>
                <a:fillRect/>
              </a:stretch>
            </p:blipFill>
            <p:spPr>
              <a:xfrm>
                <a:off x="5461920" y="4109760"/>
                <a:ext cx="1328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5588280" y="4173120"/>
              <a:ext cx="101160" cy="20520"/>
            </p14:xfrm>
          </p:contentPart>
        </mc:Choice>
        <mc:Fallback xmlns="">
          <p:pic>
            <p:nvPicPr>
              <p:cNvPr id="9" name="Ink 8"/>
              <p:cNvPicPr/>
              <p:nvPr/>
            </p:nvPicPr>
            <p:blipFill>
              <a:blip r:embed="rId14"/>
              <a:stretch>
                <a:fillRect/>
              </a:stretch>
            </p:blipFill>
            <p:spPr>
              <a:xfrm>
                <a:off x="5572440" y="4109760"/>
                <a:ext cx="1328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5859720" y="4163040"/>
              <a:ext cx="663840" cy="50760"/>
            </p14:xfrm>
          </p:contentPart>
        </mc:Choice>
        <mc:Fallback xmlns="">
          <p:pic>
            <p:nvPicPr>
              <p:cNvPr id="10" name="Ink 9"/>
              <p:cNvPicPr/>
              <p:nvPr/>
            </p:nvPicPr>
            <p:blipFill>
              <a:blip r:embed="rId16"/>
              <a:stretch>
                <a:fillRect/>
              </a:stretch>
            </p:blipFill>
            <p:spPr>
              <a:xfrm>
                <a:off x="5843880" y="4099680"/>
                <a:ext cx="69552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p14:cNvContentPartPr/>
              <p14:nvPr/>
            </p14:nvContentPartPr>
            <p14:xfrm>
              <a:off x="5708880" y="4173120"/>
              <a:ext cx="101160" cy="10440"/>
            </p14:xfrm>
          </p:contentPart>
        </mc:Choice>
        <mc:Fallback xmlns="">
          <p:pic>
            <p:nvPicPr>
              <p:cNvPr id="11" name="Ink 10"/>
              <p:cNvPicPr/>
              <p:nvPr/>
            </p:nvPicPr>
            <p:blipFill>
              <a:blip r:embed="rId18"/>
              <a:stretch>
                <a:fillRect/>
              </a:stretch>
            </p:blipFill>
            <p:spPr>
              <a:xfrm>
                <a:off x="5693040" y="4109760"/>
                <a:ext cx="1328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p14:cNvContentPartPr/>
              <p14:nvPr/>
            </p14:nvContentPartPr>
            <p14:xfrm>
              <a:off x="7518240" y="4163040"/>
              <a:ext cx="593280" cy="20520"/>
            </p14:xfrm>
          </p:contentPart>
        </mc:Choice>
        <mc:Fallback xmlns="">
          <p:pic>
            <p:nvPicPr>
              <p:cNvPr id="12" name="Ink 11"/>
              <p:cNvPicPr/>
              <p:nvPr/>
            </p:nvPicPr>
            <p:blipFill>
              <a:blip r:embed="rId20"/>
              <a:stretch>
                <a:fillRect/>
              </a:stretch>
            </p:blipFill>
            <p:spPr>
              <a:xfrm>
                <a:off x="7502400" y="4099680"/>
                <a:ext cx="6249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p14:cNvContentPartPr/>
              <p14:nvPr/>
            </p14:nvContentPartPr>
            <p14:xfrm>
              <a:off x="6744240" y="4193280"/>
              <a:ext cx="141120" cy="360"/>
            </p14:xfrm>
          </p:contentPart>
        </mc:Choice>
        <mc:Fallback xmlns="">
          <p:pic>
            <p:nvPicPr>
              <p:cNvPr id="13" name="Ink 12"/>
              <p:cNvPicPr/>
              <p:nvPr/>
            </p:nvPicPr>
            <p:blipFill>
              <a:blip r:embed="rId22"/>
              <a:stretch>
                <a:fillRect/>
              </a:stretch>
            </p:blipFill>
            <p:spPr>
              <a:xfrm>
                <a:off x="6728400" y="4129560"/>
                <a:ext cx="1728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p14:cNvContentPartPr/>
              <p14:nvPr/>
            </p14:nvContentPartPr>
            <p14:xfrm>
              <a:off x="6925320" y="4152960"/>
              <a:ext cx="141120" cy="20520"/>
            </p14:xfrm>
          </p:contentPart>
        </mc:Choice>
        <mc:Fallback xmlns="">
          <p:pic>
            <p:nvPicPr>
              <p:cNvPr id="14" name="Ink 13"/>
              <p:cNvPicPr/>
              <p:nvPr/>
            </p:nvPicPr>
            <p:blipFill>
              <a:blip r:embed="rId24"/>
              <a:stretch>
                <a:fillRect/>
              </a:stretch>
            </p:blipFill>
            <p:spPr>
              <a:xfrm>
                <a:off x="6909480" y="4089600"/>
                <a:ext cx="1728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p14:cNvContentPartPr/>
              <p14:nvPr/>
            </p14:nvContentPartPr>
            <p14:xfrm>
              <a:off x="7367400" y="4203360"/>
              <a:ext cx="131040" cy="360"/>
            </p14:xfrm>
          </p:contentPart>
        </mc:Choice>
        <mc:Fallback xmlns="">
          <p:pic>
            <p:nvPicPr>
              <p:cNvPr id="15" name="Ink 14"/>
              <p:cNvPicPr/>
              <p:nvPr/>
            </p:nvPicPr>
            <p:blipFill>
              <a:blip r:embed="rId26"/>
              <a:stretch>
                <a:fillRect/>
              </a:stretch>
            </p:blipFill>
            <p:spPr>
              <a:xfrm>
                <a:off x="7351560" y="4139640"/>
                <a:ext cx="162720" cy="127440"/>
              </a:xfrm>
              <a:prstGeom prst="rect">
                <a:avLst/>
              </a:prstGeom>
            </p:spPr>
          </p:pic>
        </mc:Fallback>
      </mc:AlternateContent>
    </p:spTree>
    <p:extLst>
      <p:ext uri="{BB962C8B-B14F-4D97-AF65-F5344CB8AC3E}">
        <p14:creationId xmlns:p14="http://schemas.microsoft.com/office/powerpoint/2010/main" val="1772885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barn(inVertical)">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barn(inVertical)">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barn(inVertical)">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barn(inVertical)">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3" name="Content Placeholder 2"/>
          <p:cNvSpPr>
            <a:spLocks noGrp="1"/>
          </p:cNvSpPr>
          <p:nvPr>
            <p:ph sz="half" idx="1"/>
          </p:nvPr>
        </p:nvSpPr>
        <p:spPr>
          <a:xfrm>
            <a:off x="748145" y="2010878"/>
            <a:ext cx="4301837" cy="3448595"/>
          </a:xfrm>
        </p:spPr>
        <p:txBody>
          <a:bodyPr>
            <a:normAutofit fontScale="85000" lnSpcReduction="10000"/>
          </a:bodyPr>
          <a:lstStyle/>
          <a:p>
            <a:pPr marL="0" indent="0">
              <a:spcBef>
                <a:spcPts val="0"/>
              </a:spcBef>
              <a:buNone/>
            </a:pPr>
            <a:r>
              <a:rPr lang="en-US" dirty="0"/>
              <a:t> &lt;div id=“col2”&gt;</a:t>
            </a:r>
          </a:p>
          <a:p>
            <a:pPr marL="0" indent="0">
              <a:spcBef>
                <a:spcPts val="0"/>
              </a:spcBef>
              <a:buNone/>
            </a:pPr>
            <a:r>
              <a:rPr lang="en-US" dirty="0"/>
              <a:t>     &lt;ul id=“</a:t>
            </a:r>
            <a:r>
              <a:rPr lang="en-US" dirty="0" err="1"/>
              <a:t>colorlist</a:t>
            </a:r>
            <a:r>
              <a:rPr lang="en-US" dirty="0"/>
              <a:t>”&gt;</a:t>
            </a:r>
          </a:p>
          <a:p>
            <a:pPr marL="0" indent="0">
              <a:spcBef>
                <a:spcPts val="0"/>
              </a:spcBef>
              <a:buNone/>
            </a:pPr>
            <a:r>
              <a:rPr lang="en-US" dirty="0"/>
              <a:t>          &lt;li&gt;Red&lt;/li&gt; </a:t>
            </a:r>
          </a:p>
          <a:p>
            <a:pPr marL="0" indent="0">
              <a:spcBef>
                <a:spcPts val="0"/>
              </a:spcBef>
              <a:buNone/>
            </a:pPr>
            <a:r>
              <a:rPr lang="en-US" dirty="0"/>
              <a:t>          &lt;li&gt;Green&lt;/li&gt; </a:t>
            </a:r>
          </a:p>
          <a:p>
            <a:pPr marL="0" indent="0">
              <a:spcBef>
                <a:spcPts val="0"/>
              </a:spcBef>
              <a:buNone/>
            </a:pPr>
            <a:r>
              <a:rPr lang="en-US" dirty="0"/>
              <a:t>     &lt;/ul&gt;</a:t>
            </a:r>
          </a:p>
          <a:p>
            <a:pPr marL="0" indent="0">
              <a:spcBef>
                <a:spcPts val="0"/>
              </a:spcBef>
              <a:buNone/>
            </a:pPr>
            <a:r>
              <a:rPr lang="en-US" dirty="0"/>
              <a:t>     &lt;ul id=“</a:t>
            </a:r>
            <a:r>
              <a:rPr lang="en-US" dirty="0" err="1"/>
              <a:t>animallist</a:t>
            </a:r>
            <a:r>
              <a:rPr lang="en-US" dirty="0"/>
              <a:t>”&gt;</a:t>
            </a:r>
          </a:p>
          <a:p>
            <a:pPr marL="0" indent="0">
              <a:spcBef>
                <a:spcPts val="0"/>
              </a:spcBef>
              <a:buNone/>
            </a:pPr>
            <a:r>
              <a:rPr lang="en-US" dirty="0"/>
              <a:t>          &lt;li&gt;dog&lt;/li&gt;</a:t>
            </a:r>
          </a:p>
          <a:p>
            <a:pPr marL="0" indent="0">
              <a:spcBef>
                <a:spcPts val="0"/>
              </a:spcBef>
              <a:buNone/>
            </a:pPr>
            <a:r>
              <a:rPr lang="en-US" dirty="0"/>
              <a:t>          &lt;li&gt;cat&lt;/li&gt;</a:t>
            </a:r>
          </a:p>
          <a:p>
            <a:pPr marL="0" indent="0">
              <a:spcBef>
                <a:spcPts val="0"/>
              </a:spcBef>
              <a:buNone/>
            </a:pPr>
            <a:r>
              <a:rPr lang="en-US" dirty="0"/>
              <a:t>     &lt;/ul&gt;   </a:t>
            </a:r>
          </a:p>
          <a:p>
            <a:pPr marL="0" indent="0">
              <a:spcBef>
                <a:spcPts val="0"/>
              </a:spcBef>
              <a:buNone/>
            </a:pPr>
            <a:r>
              <a:rPr lang="en-US" dirty="0"/>
              <a:t>     &lt;button id=“switch-list”&gt;Switch&lt;/button&gt;</a:t>
            </a:r>
          </a:p>
          <a:p>
            <a:pPr marL="0" indent="0">
              <a:spcBef>
                <a:spcPts val="0"/>
              </a:spcBef>
              <a:buNone/>
            </a:pPr>
            <a:r>
              <a:rPr lang="en-US" dirty="0"/>
              <a:t>&lt;/div&gt;</a:t>
            </a:r>
          </a:p>
        </p:txBody>
      </p:sp>
      <p:sp>
        <p:nvSpPr>
          <p:cNvPr id="4" name="Content Placeholder 3"/>
          <p:cNvSpPr>
            <a:spLocks noGrp="1"/>
          </p:cNvSpPr>
          <p:nvPr>
            <p:ph sz="half" idx="2"/>
          </p:nvPr>
        </p:nvSpPr>
        <p:spPr>
          <a:xfrm>
            <a:off x="5122718" y="2017343"/>
            <a:ext cx="2701637" cy="3749612"/>
          </a:xfrm>
        </p:spPr>
        <p:txBody>
          <a:bodyPr>
            <a:normAutofit fontScale="85000" lnSpcReduction="10000"/>
          </a:bodyPr>
          <a:lstStyle/>
          <a:p>
            <a:pPr marL="0" indent="0">
              <a:spcBef>
                <a:spcPts val="0"/>
              </a:spcBef>
              <a:buNone/>
            </a:pPr>
            <a:r>
              <a:rPr lang="en-US" sz="1600" dirty="0"/>
              <a:t>#</a:t>
            </a:r>
            <a:r>
              <a:rPr lang="en-US" sz="1600" dirty="0" err="1"/>
              <a:t>colorlist</a:t>
            </a:r>
            <a:r>
              <a:rPr lang="en-US" sz="1600" dirty="0"/>
              <a:t> {</a:t>
            </a:r>
          </a:p>
          <a:p>
            <a:pPr marL="0" indent="0">
              <a:spcBef>
                <a:spcPts val="0"/>
              </a:spcBef>
              <a:buNone/>
            </a:pPr>
            <a:r>
              <a:rPr lang="en-US" sz="1600" dirty="0"/>
              <a:t>         </a:t>
            </a:r>
            <a:r>
              <a:rPr lang="en-US" sz="1600" dirty="0" err="1"/>
              <a:t>display:block</a:t>
            </a:r>
            <a:r>
              <a:rPr lang="en-US" sz="1600" dirty="0"/>
              <a:t>;</a:t>
            </a:r>
          </a:p>
          <a:p>
            <a:pPr marL="0" indent="0">
              <a:spcBef>
                <a:spcPts val="0"/>
              </a:spcBef>
              <a:buNone/>
            </a:pPr>
            <a:r>
              <a:rPr lang="en-US" sz="1600" dirty="0"/>
              <a:t>}</a:t>
            </a:r>
          </a:p>
          <a:p>
            <a:pPr marL="0" indent="0">
              <a:spcBef>
                <a:spcPts val="0"/>
              </a:spcBef>
              <a:buNone/>
            </a:pPr>
            <a:r>
              <a:rPr lang="en-US" sz="1600" dirty="0"/>
              <a:t>#</a:t>
            </a:r>
            <a:r>
              <a:rPr lang="en-US" sz="1600" dirty="0" err="1"/>
              <a:t>animallist</a:t>
            </a:r>
            <a:r>
              <a:rPr lang="en-US" sz="1600" dirty="0"/>
              <a:t> {</a:t>
            </a:r>
          </a:p>
          <a:p>
            <a:pPr marL="0" indent="0">
              <a:spcBef>
                <a:spcPts val="0"/>
              </a:spcBef>
              <a:buNone/>
            </a:pPr>
            <a:r>
              <a:rPr lang="en-US" sz="1600" dirty="0"/>
              <a:t>         </a:t>
            </a:r>
            <a:r>
              <a:rPr lang="en-US" sz="1600" dirty="0" err="1"/>
              <a:t>display:none</a:t>
            </a:r>
            <a:r>
              <a:rPr lang="en-US" sz="1600" dirty="0"/>
              <a:t>;</a:t>
            </a:r>
          </a:p>
          <a:p>
            <a:pPr marL="0" indent="0">
              <a:spcBef>
                <a:spcPts val="0"/>
              </a:spcBef>
              <a:buNone/>
            </a:pPr>
            <a:r>
              <a:rPr lang="en-US" sz="1600" dirty="0"/>
              <a:t>}</a:t>
            </a:r>
          </a:p>
          <a:p>
            <a:pPr marL="0" indent="0">
              <a:spcBef>
                <a:spcPts val="0"/>
              </a:spcBef>
              <a:buNone/>
            </a:pPr>
            <a:r>
              <a:rPr lang="en-US" sz="1600" dirty="0"/>
              <a:t>#switch-list {</a:t>
            </a:r>
          </a:p>
          <a:p>
            <a:pPr marL="457200" lvl="1" indent="0">
              <a:spcBef>
                <a:spcPts val="0"/>
              </a:spcBef>
              <a:buNone/>
            </a:pPr>
            <a:r>
              <a:rPr lang="en-US" sz="1600" dirty="0" err="1"/>
              <a:t>color:red</a:t>
            </a:r>
            <a:r>
              <a:rPr lang="en-US" sz="1600" dirty="0"/>
              <a:t>;</a:t>
            </a:r>
          </a:p>
          <a:p>
            <a:pPr marL="457200" lvl="1" indent="0">
              <a:spcBef>
                <a:spcPts val="0"/>
              </a:spcBef>
              <a:buNone/>
            </a:pPr>
            <a:r>
              <a:rPr lang="en-US" sz="1600" dirty="0" err="1"/>
              <a:t>background-color:black</a:t>
            </a:r>
            <a:r>
              <a:rPr lang="en-US" sz="1600" dirty="0"/>
              <a:t>;</a:t>
            </a:r>
          </a:p>
          <a:p>
            <a:pPr marL="0" indent="0">
              <a:spcBef>
                <a:spcPts val="0"/>
              </a:spcBef>
              <a:buNone/>
            </a:pPr>
            <a:r>
              <a:rPr lang="en-US" sz="1600" dirty="0"/>
              <a:t>}</a:t>
            </a:r>
          </a:p>
          <a:p>
            <a:pPr marL="0" indent="0">
              <a:spcBef>
                <a:spcPts val="0"/>
              </a:spcBef>
              <a:buNone/>
            </a:pPr>
            <a:r>
              <a:rPr lang="en-US" sz="1600" dirty="0"/>
              <a:t>#</a:t>
            </a:r>
            <a:r>
              <a:rPr lang="en-US" sz="1600" dirty="0" err="1"/>
              <a:t>switch-list:hover</a:t>
            </a:r>
            <a:r>
              <a:rPr lang="en-US" sz="1600" dirty="0"/>
              <a:t> {</a:t>
            </a:r>
          </a:p>
          <a:p>
            <a:pPr marL="457200" lvl="1" indent="0">
              <a:spcBef>
                <a:spcPts val="0"/>
              </a:spcBef>
              <a:buNone/>
            </a:pPr>
            <a:r>
              <a:rPr lang="en-US" sz="1600" dirty="0" err="1"/>
              <a:t>color:black</a:t>
            </a:r>
            <a:r>
              <a:rPr lang="en-US" sz="1600" dirty="0"/>
              <a:t>;</a:t>
            </a:r>
          </a:p>
          <a:p>
            <a:pPr marL="457200" lvl="1" indent="0">
              <a:spcBef>
                <a:spcPts val="0"/>
              </a:spcBef>
              <a:buNone/>
            </a:pPr>
            <a:r>
              <a:rPr lang="en-US" sz="1600" dirty="0" err="1"/>
              <a:t>background-color:red</a:t>
            </a:r>
            <a:r>
              <a:rPr lang="en-US" sz="1600" dirty="0"/>
              <a:t>;</a:t>
            </a:r>
          </a:p>
          <a:p>
            <a:pPr marL="0" indent="0">
              <a:spcBef>
                <a:spcPts val="0"/>
              </a:spcBef>
              <a:buNone/>
            </a:pPr>
            <a:r>
              <a:rPr lang="en-US" sz="1600" dirty="0"/>
              <a:t>}</a:t>
            </a:r>
          </a:p>
          <a:p>
            <a:pPr marL="0" indent="0">
              <a:spcBef>
                <a:spcPts val="0"/>
              </a:spcBef>
              <a:buNone/>
            </a:pPr>
            <a:endParaRPr lang="en-US" sz="1600" dirty="0"/>
          </a:p>
        </p:txBody>
      </p:sp>
      <p:sp>
        <p:nvSpPr>
          <p:cNvPr id="5" name="Rectangle 4"/>
          <p:cNvSpPr/>
          <p:nvPr/>
        </p:nvSpPr>
        <p:spPr>
          <a:xfrm>
            <a:off x="8052954" y="2503438"/>
            <a:ext cx="3740728" cy="2308324"/>
          </a:xfrm>
          <a:prstGeom prst="rect">
            <a:avLst/>
          </a:prstGeom>
        </p:spPr>
        <p:txBody>
          <a:bodyPr wrap="square">
            <a:spAutoFit/>
          </a:bodyPr>
          <a:lstStyle/>
          <a:p>
            <a:r>
              <a:rPr lang="en-US" dirty="0">
                <a:solidFill>
                  <a:srgbClr val="FF0000"/>
                </a:solidFill>
              </a:rPr>
              <a:t>#</a:t>
            </a:r>
            <a:r>
              <a:rPr lang="en-US" dirty="0" err="1">
                <a:solidFill>
                  <a:srgbClr val="FF0000"/>
                </a:solidFill>
              </a:rPr>
              <a:t>switch-list:click</a:t>
            </a:r>
            <a:r>
              <a:rPr lang="en-US" dirty="0">
                <a:solidFill>
                  <a:srgbClr val="FF0000"/>
                </a:solidFill>
              </a:rPr>
              <a:t> {</a:t>
            </a:r>
          </a:p>
          <a:p>
            <a:r>
              <a:rPr lang="en-US" dirty="0">
                <a:solidFill>
                  <a:srgbClr val="FF0000"/>
                </a:solidFill>
              </a:rPr>
              <a:t>         if #</a:t>
            </a:r>
            <a:r>
              <a:rPr lang="en-US" dirty="0" err="1">
                <a:solidFill>
                  <a:srgbClr val="FF0000"/>
                </a:solidFill>
              </a:rPr>
              <a:t>colorlist</a:t>
            </a:r>
            <a:r>
              <a:rPr lang="en-US" dirty="0">
                <a:solidFill>
                  <a:srgbClr val="FF0000"/>
                </a:solidFill>
              </a:rPr>
              <a:t> is displayed </a:t>
            </a:r>
          </a:p>
          <a:p>
            <a:r>
              <a:rPr lang="en-US" dirty="0">
                <a:solidFill>
                  <a:srgbClr val="FF0000"/>
                </a:solidFill>
              </a:rPr>
              <a:t>	 	hide #</a:t>
            </a:r>
            <a:r>
              <a:rPr lang="en-US" dirty="0" err="1">
                <a:solidFill>
                  <a:srgbClr val="FF0000"/>
                </a:solidFill>
              </a:rPr>
              <a:t>colorlist</a:t>
            </a:r>
            <a:endParaRPr lang="en-US" dirty="0">
              <a:solidFill>
                <a:srgbClr val="FF0000"/>
              </a:solidFill>
            </a:endParaRPr>
          </a:p>
          <a:p>
            <a:r>
              <a:rPr lang="en-US" dirty="0">
                <a:solidFill>
                  <a:srgbClr val="FF0000"/>
                </a:solidFill>
              </a:rPr>
              <a:t>		show #</a:t>
            </a:r>
            <a:r>
              <a:rPr lang="en-US" dirty="0" err="1">
                <a:solidFill>
                  <a:srgbClr val="FF0000"/>
                </a:solidFill>
              </a:rPr>
              <a:t>animallist</a:t>
            </a:r>
            <a:endParaRPr lang="en-US" dirty="0">
              <a:solidFill>
                <a:srgbClr val="FF0000"/>
              </a:solidFill>
            </a:endParaRPr>
          </a:p>
          <a:p>
            <a:r>
              <a:rPr lang="en-US" dirty="0">
                <a:solidFill>
                  <a:srgbClr val="FF0000"/>
                </a:solidFill>
              </a:rPr>
              <a:t>         else</a:t>
            </a:r>
          </a:p>
          <a:p>
            <a:r>
              <a:rPr lang="en-US" dirty="0">
                <a:solidFill>
                  <a:srgbClr val="FF0000"/>
                </a:solidFill>
              </a:rPr>
              <a:t>		hide #</a:t>
            </a:r>
            <a:r>
              <a:rPr lang="en-US" dirty="0" err="1">
                <a:solidFill>
                  <a:srgbClr val="FF0000"/>
                </a:solidFill>
              </a:rPr>
              <a:t>animallist</a:t>
            </a:r>
            <a:endParaRPr lang="en-US" dirty="0">
              <a:solidFill>
                <a:srgbClr val="FF0000"/>
              </a:solidFill>
            </a:endParaRPr>
          </a:p>
          <a:p>
            <a:r>
              <a:rPr lang="en-US" dirty="0">
                <a:solidFill>
                  <a:srgbClr val="FF0000"/>
                </a:solidFill>
              </a:rPr>
              <a:t>		show #</a:t>
            </a:r>
            <a:r>
              <a:rPr lang="en-US" dirty="0" err="1">
                <a:solidFill>
                  <a:srgbClr val="FF0000"/>
                </a:solidFill>
              </a:rPr>
              <a:t>colorlist</a:t>
            </a:r>
            <a:endParaRPr lang="en-US" dirty="0">
              <a:solidFill>
                <a:srgbClr val="FF0000"/>
              </a:solidFill>
            </a:endParaRPr>
          </a:p>
          <a:p>
            <a:r>
              <a:rPr lang="en-US" dirty="0">
                <a:solidFill>
                  <a:srgbClr val="FF0000"/>
                </a:solidFill>
              </a:rPr>
              <a:t>}</a:t>
            </a:r>
          </a:p>
        </p:txBody>
      </p:sp>
    </p:spTree>
    <p:extLst>
      <p:ext uri="{BB962C8B-B14F-4D97-AF65-F5344CB8AC3E}">
        <p14:creationId xmlns:p14="http://schemas.microsoft.com/office/powerpoint/2010/main" val="331379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1000"/>
                                        <p:tgtEl>
                                          <p:spTgt spid="3">
                                            <p:txEl>
                                              <p:pRg st="9" end="9"/>
                                            </p:txEl>
                                          </p:spTgt>
                                        </p:tgtEl>
                                      </p:cBhvr>
                                    </p:animEffect>
                                    <p:anim calcmode="lin" valueType="num">
                                      <p:cBhvr>
                                        <p:cTn id="4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0" end="0"/>
                                            </p:txEl>
                                          </p:spTgt>
                                        </p:tgtEl>
                                        <p:attrNameLst>
                                          <p:attrName>style.visibility</p:attrName>
                                        </p:attrNameLst>
                                      </p:cBhvr>
                                      <p:to>
                                        <p:strVal val="visible"/>
                                      </p:to>
                                    </p:set>
                                    <p:animEffect transition="in" filter="fade">
                                      <p:cBhvr>
                                        <p:cTn id="46" dur="500"/>
                                        <p:tgtEl>
                                          <p:spTgt spid="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fade">
                                      <p:cBhvr>
                                        <p:cTn id="49" dur="500"/>
                                        <p:tgtEl>
                                          <p:spTgt spid="4">
                                            <p:txEl>
                                              <p:pRg st="9" end="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animEffect transition="in" filter="fade">
                                      <p:cBhvr>
                                        <p:cTn id="55" dur="500"/>
                                        <p:tgtEl>
                                          <p:spTgt spid="4">
                                            <p:txEl>
                                              <p:pRg st="2" end="2"/>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500"/>
                                        <p:tgtEl>
                                          <p:spTgt spid="4">
                                            <p:txEl>
                                              <p:pRg st="3" end="3"/>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4" end="4"/>
                                            </p:txEl>
                                          </p:spTgt>
                                        </p:tgtEl>
                                        <p:attrNameLst>
                                          <p:attrName>style.visibility</p:attrName>
                                        </p:attrNameLst>
                                      </p:cBhvr>
                                      <p:to>
                                        <p:strVal val="visible"/>
                                      </p:to>
                                    </p:set>
                                    <p:animEffect transition="in" filter="fade">
                                      <p:cBhvr>
                                        <p:cTn id="61" dur="500"/>
                                        <p:tgtEl>
                                          <p:spTgt spid="4">
                                            <p:txEl>
                                              <p:pRg st="4" end="4"/>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5" end="5"/>
                                            </p:txEl>
                                          </p:spTgt>
                                        </p:tgtEl>
                                        <p:attrNameLst>
                                          <p:attrName>style.visibility</p:attrName>
                                        </p:attrNameLst>
                                      </p:cBhvr>
                                      <p:to>
                                        <p:strVal val="visible"/>
                                      </p:to>
                                    </p:set>
                                    <p:animEffect transition="in" filter="fade">
                                      <p:cBhvr>
                                        <p:cTn id="64" dur="500"/>
                                        <p:tgtEl>
                                          <p:spTgt spid="4">
                                            <p:txEl>
                                              <p:pRg st="5" end="5"/>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7" end="7"/>
                                            </p:txEl>
                                          </p:spTgt>
                                        </p:tgtEl>
                                        <p:attrNameLst>
                                          <p:attrName>style.visibility</p:attrName>
                                        </p:attrNameLst>
                                      </p:cBhvr>
                                      <p:to>
                                        <p:strVal val="visible"/>
                                      </p:to>
                                    </p:set>
                                    <p:animEffect transition="in" filter="fade">
                                      <p:cBhvr>
                                        <p:cTn id="70" dur="500"/>
                                        <p:tgtEl>
                                          <p:spTgt spid="4">
                                            <p:txEl>
                                              <p:pRg st="7" end="7"/>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animEffect transition="in" filter="fade">
                                      <p:cBhvr>
                                        <p:cTn id="73" dur="500"/>
                                        <p:tgtEl>
                                          <p:spTgt spid="4">
                                            <p:txEl>
                                              <p:pRg st="8" end="8"/>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fade">
                                      <p:cBhvr>
                                        <p:cTn id="78" dur="500"/>
                                        <p:tgtEl>
                                          <p:spTgt spid="4">
                                            <p:txEl>
                                              <p:pRg st="10" end="10"/>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
                                            <p:txEl>
                                              <p:pRg st="13" end="13"/>
                                            </p:txEl>
                                          </p:spTgt>
                                        </p:tgtEl>
                                        <p:attrNameLst>
                                          <p:attrName>style.visibility</p:attrName>
                                        </p:attrNameLst>
                                      </p:cBhvr>
                                      <p:to>
                                        <p:strVal val="visible"/>
                                      </p:to>
                                    </p:set>
                                    <p:animEffect transition="in" filter="fade">
                                      <p:cBhvr>
                                        <p:cTn id="81" dur="500"/>
                                        <p:tgtEl>
                                          <p:spTgt spid="4">
                                            <p:txEl>
                                              <p:pRg st="13" end="1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4">
                                            <p:txEl>
                                              <p:pRg st="11" end="11"/>
                                            </p:txEl>
                                          </p:spTgt>
                                        </p:tgtEl>
                                        <p:attrNameLst>
                                          <p:attrName>style.visibility</p:attrName>
                                        </p:attrNameLst>
                                      </p:cBhvr>
                                      <p:to>
                                        <p:strVal val="visible"/>
                                      </p:to>
                                    </p:set>
                                    <p:animEffect transition="in" filter="fade">
                                      <p:cBhvr>
                                        <p:cTn id="86" dur="1000"/>
                                        <p:tgtEl>
                                          <p:spTgt spid="4">
                                            <p:txEl>
                                              <p:pRg st="11" end="11"/>
                                            </p:txEl>
                                          </p:spTgt>
                                        </p:tgtEl>
                                      </p:cBhvr>
                                    </p:animEffect>
                                    <p:anim calcmode="lin" valueType="num">
                                      <p:cBhvr>
                                        <p:cTn id="8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4">
                                            <p:txEl>
                                              <p:pRg st="12" end="12"/>
                                            </p:txEl>
                                          </p:spTgt>
                                        </p:tgtEl>
                                        <p:attrNameLst>
                                          <p:attrName>style.visibility</p:attrName>
                                        </p:attrNameLst>
                                      </p:cBhvr>
                                      <p:to>
                                        <p:strVal val="visible"/>
                                      </p:to>
                                    </p:set>
                                    <p:animEffect transition="in" filter="fade">
                                      <p:cBhvr>
                                        <p:cTn id="91" dur="1000"/>
                                        <p:tgtEl>
                                          <p:spTgt spid="4">
                                            <p:txEl>
                                              <p:pRg st="12" end="12"/>
                                            </p:txEl>
                                          </p:spTgt>
                                        </p:tgtEl>
                                      </p:cBhvr>
                                    </p:animEffect>
                                    <p:anim calcmode="lin" valueType="num">
                                      <p:cBhvr>
                                        <p:cTn id="9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
                                            <p:txEl>
                                              <p:pRg st="0" end="0"/>
                                            </p:txEl>
                                          </p:spTgt>
                                        </p:tgtEl>
                                        <p:attrNameLst>
                                          <p:attrName>style.visibility</p:attrName>
                                        </p:attrNameLst>
                                      </p:cBhvr>
                                      <p:to>
                                        <p:strVal val="visible"/>
                                      </p:to>
                                    </p:set>
                                    <p:animEffect transition="in" filter="fade">
                                      <p:cBhvr>
                                        <p:cTn id="98" dur="500"/>
                                        <p:tgtEl>
                                          <p:spTgt spid="5">
                                            <p:txEl>
                                              <p:pRg st="0" end="0"/>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xEl>
                                              <p:pRg st="7" end="7"/>
                                            </p:txEl>
                                          </p:spTgt>
                                        </p:tgtEl>
                                        <p:attrNameLst>
                                          <p:attrName>style.visibility</p:attrName>
                                        </p:attrNameLst>
                                      </p:cBhvr>
                                      <p:to>
                                        <p:strVal val="visible"/>
                                      </p:to>
                                    </p:set>
                                    <p:animEffect transition="in" filter="fade">
                                      <p:cBhvr>
                                        <p:cTn id="101" dur="500"/>
                                        <p:tgtEl>
                                          <p:spTgt spid="5">
                                            <p:txEl>
                                              <p:pRg st="7" end="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5">
                                            <p:txEl>
                                              <p:pRg st="1" end="1"/>
                                            </p:txEl>
                                          </p:spTgt>
                                        </p:tgtEl>
                                        <p:attrNameLst>
                                          <p:attrName>style.visibility</p:attrName>
                                        </p:attrNameLst>
                                      </p:cBhvr>
                                      <p:to>
                                        <p:strVal val="visible"/>
                                      </p:to>
                                    </p:set>
                                    <p:animEffect transition="in" filter="fade">
                                      <p:cBhvr>
                                        <p:cTn id="106" dur="1000"/>
                                        <p:tgtEl>
                                          <p:spTgt spid="5">
                                            <p:txEl>
                                              <p:pRg st="1" end="1"/>
                                            </p:txEl>
                                          </p:spTgt>
                                        </p:tgtEl>
                                      </p:cBhvr>
                                    </p:animEffect>
                                    <p:anim calcmode="lin" valueType="num">
                                      <p:cBhvr>
                                        <p:cTn id="10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0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5">
                                            <p:txEl>
                                              <p:pRg st="2" end="2"/>
                                            </p:txEl>
                                          </p:spTgt>
                                        </p:tgtEl>
                                        <p:attrNameLst>
                                          <p:attrName>style.visibility</p:attrName>
                                        </p:attrNameLst>
                                      </p:cBhvr>
                                      <p:to>
                                        <p:strVal val="visible"/>
                                      </p:to>
                                    </p:set>
                                    <p:animEffect transition="in" filter="fade">
                                      <p:cBhvr>
                                        <p:cTn id="113" dur="1000"/>
                                        <p:tgtEl>
                                          <p:spTgt spid="5">
                                            <p:txEl>
                                              <p:pRg st="2" end="2"/>
                                            </p:txEl>
                                          </p:spTgt>
                                        </p:tgtEl>
                                      </p:cBhvr>
                                    </p:animEffect>
                                    <p:anim calcmode="lin" valueType="num">
                                      <p:cBhvr>
                                        <p:cTn id="1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5">
                                            <p:txEl>
                                              <p:pRg st="3" end="3"/>
                                            </p:txEl>
                                          </p:spTgt>
                                        </p:tgtEl>
                                        <p:attrNameLst>
                                          <p:attrName>style.visibility</p:attrName>
                                        </p:attrNameLst>
                                      </p:cBhvr>
                                      <p:to>
                                        <p:strVal val="visible"/>
                                      </p:to>
                                    </p:set>
                                    <p:animEffect transition="in" filter="fade">
                                      <p:cBhvr>
                                        <p:cTn id="120" dur="1000"/>
                                        <p:tgtEl>
                                          <p:spTgt spid="5">
                                            <p:txEl>
                                              <p:pRg st="3" end="3"/>
                                            </p:txEl>
                                          </p:spTgt>
                                        </p:tgtEl>
                                      </p:cBhvr>
                                    </p:animEffect>
                                    <p:anim calcmode="lin" valueType="num">
                                      <p:cBhvr>
                                        <p:cTn id="12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2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nodeType="clickEffect">
                                  <p:stCondLst>
                                    <p:cond delay="0"/>
                                  </p:stCondLst>
                                  <p:childTnLst>
                                    <p:set>
                                      <p:cBhvr>
                                        <p:cTn id="126" dur="1" fill="hold">
                                          <p:stCondLst>
                                            <p:cond delay="0"/>
                                          </p:stCondLst>
                                        </p:cTn>
                                        <p:tgtEl>
                                          <p:spTgt spid="5">
                                            <p:txEl>
                                              <p:pRg st="4" end="4"/>
                                            </p:txEl>
                                          </p:spTgt>
                                        </p:tgtEl>
                                        <p:attrNameLst>
                                          <p:attrName>style.visibility</p:attrName>
                                        </p:attrNameLst>
                                      </p:cBhvr>
                                      <p:to>
                                        <p:strVal val="visible"/>
                                      </p:to>
                                    </p:set>
                                    <p:animEffect transition="in" filter="fade">
                                      <p:cBhvr>
                                        <p:cTn id="127" dur="1000"/>
                                        <p:tgtEl>
                                          <p:spTgt spid="5">
                                            <p:txEl>
                                              <p:pRg st="4" end="4"/>
                                            </p:txEl>
                                          </p:spTgt>
                                        </p:tgtEl>
                                      </p:cBhvr>
                                    </p:animEffect>
                                    <p:anim calcmode="lin" valueType="num">
                                      <p:cBhvr>
                                        <p:cTn id="1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5">
                                            <p:txEl>
                                              <p:pRg st="5" end="5"/>
                                            </p:txEl>
                                          </p:spTgt>
                                        </p:tgtEl>
                                        <p:attrNameLst>
                                          <p:attrName>style.visibility</p:attrName>
                                        </p:attrNameLst>
                                      </p:cBhvr>
                                      <p:to>
                                        <p:strVal val="visible"/>
                                      </p:to>
                                    </p:set>
                                    <p:animEffect transition="in" filter="fade">
                                      <p:cBhvr>
                                        <p:cTn id="134" dur="1000"/>
                                        <p:tgtEl>
                                          <p:spTgt spid="5">
                                            <p:txEl>
                                              <p:pRg st="5" end="5"/>
                                            </p:txEl>
                                          </p:spTgt>
                                        </p:tgtEl>
                                      </p:cBhvr>
                                    </p:animEffect>
                                    <p:anim calcmode="lin" valueType="num">
                                      <p:cBhvr>
                                        <p:cTn id="1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nodeType="clickEffect">
                                  <p:stCondLst>
                                    <p:cond delay="0"/>
                                  </p:stCondLst>
                                  <p:childTnLst>
                                    <p:set>
                                      <p:cBhvr>
                                        <p:cTn id="140" dur="1" fill="hold">
                                          <p:stCondLst>
                                            <p:cond delay="0"/>
                                          </p:stCondLst>
                                        </p:cTn>
                                        <p:tgtEl>
                                          <p:spTgt spid="5">
                                            <p:txEl>
                                              <p:pRg st="6" end="6"/>
                                            </p:txEl>
                                          </p:spTgt>
                                        </p:tgtEl>
                                        <p:attrNameLst>
                                          <p:attrName>style.visibility</p:attrName>
                                        </p:attrNameLst>
                                      </p:cBhvr>
                                      <p:to>
                                        <p:strVal val="visible"/>
                                      </p:to>
                                    </p:set>
                                    <p:animEffect transition="in" filter="fade">
                                      <p:cBhvr>
                                        <p:cTn id="141" dur="1000"/>
                                        <p:tgtEl>
                                          <p:spTgt spid="5">
                                            <p:txEl>
                                              <p:pRg st="6" end="6"/>
                                            </p:txEl>
                                          </p:spTgt>
                                        </p:tgtEl>
                                      </p:cBhvr>
                                    </p:animEffect>
                                    <p:anim calcmode="lin" valueType="num">
                                      <p:cBhvr>
                                        <p:cTn id="1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14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background</a:t>
            </a:r>
          </a:p>
        </p:txBody>
      </p:sp>
      <p:sp>
        <p:nvSpPr>
          <p:cNvPr id="3" name="Content Placeholder 2"/>
          <p:cNvSpPr>
            <a:spLocks noGrp="1"/>
          </p:cNvSpPr>
          <p:nvPr>
            <p:ph idx="1"/>
          </p:nvPr>
        </p:nvSpPr>
        <p:spPr/>
        <p:txBody>
          <a:bodyPr>
            <a:normAutofit/>
          </a:bodyPr>
          <a:lstStyle/>
          <a:p>
            <a:r>
              <a:rPr lang="en-US" dirty="0"/>
              <a:t>When maps first started being served over the internet I immediately saw the advantages but I did not have the resources to set up an </a:t>
            </a:r>
            <a:r>
              <a:rPr lang="en-US" dirty="0" err="1"/>
              <a:t>ArcServer</a:t>
            </a:r>
            <a:r>
              <a:rPr lang="en-US" dirty="0"/>
              <a:t> instance on a server and learn to program against it.  </a:t>
            </a:r>
          </a:p>
          <a:p>
            <a:r>
              <a:rPr lang="en-US" dirty="0"/>
              <a:t>I took some classes on ESRI’s JavaScript API but struggled to use it for anything productive for two main reasons.</a:t>
            </a:r>
          </a:p>
          <a:p>
            <a:pPr lvl="1"/>
            <a:r>
              <a:rPr lang="en-US" dirty="0"/>
              <a:t>They skipped over the basics of web application programming.</a:t>
            </a:r>
          </a:p>
          <a:p>
            <a:pPr lvl="1"/>
            <a:r>
              <a:rPr lang="en-US" dirty="0"/>
              <a:t>Without a server installation I had no way to practice what I learned.</a:t>
            </a:r>
          </a:p>
        </p:txBody>
      </p:sp>
    </p:spTree>
    <p:extLst>
      <p:ext uri="{BB962C8B-B14F-4D97-AF65-F5344CB8AC3E}">
        <p14:creationId xmlns:p14="http://schemas.microsoft.com/office/powerpoint/2010/main" val="161962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Conditional statements</a:t>
            </a:r>
          </a:p>
        </p:txBody>
      </p:sp>
      <p:sp>
        <p:nvSpPr>
          <p:cNvPr id="3" name="Content Placeholder 2"/>
          <p:cNvSpPr>
            <a:spLocks noGrp="1"/>
          </p:cNvSpPr>
          <p:nvPr>
            <p:ph sz="half" idx="1"/>
          </p:nvPr>
        </p:nvSpPr>
        <p:spPr/>
        <p:txBody>
          <a:bodyPr>
            <a:noAutofit/>
          </a:bodyPr>
          <a:lstStyle/>
          <a:p>
            <a:pPr marL="0" indent="0">
              <a:lnSpc>
                <a:spcPct val="100000"/>
              </a:lnSpc>
              <a:buNone/>
            </a:pPr>
            <a:r>
              <a:rPr lang="en-US" sz="2800" dirty="0"/>
              <a:t>If (condition) {</a:t>
            </a:r>
          </a:p>
          <a:p>
            <a:pPr marL="457200" lvl="1" indent="0">
              <a:lnSpc>
                <a:spcPct val="100000"/>
              </a:lnSpc>
              <a:buNone/>
            </a:pPr>
            <a:r>
              <a:rPr lang="en-US" sz="2800" dirty="0"/>
              <a:t>……..  Code  </a:t>
            </a:r>
          </a:p>
          <a:p>
            <a:pPr marL="0" indent="0">
              <a:lnSpc>
                <a:spcPct val="100000"/>
              </a:lnSpc>
              <a:buNone/>
            </a:pPr>
            <a:r>
              <a:rPr lang="en-US" sz="2800" dirty="0"/>
              <a:t>} </a:t>
            </a:r>
            <a:r>
              <a:rPr lang="en-US" sz="2800" dirty="0" err="1"/>
              <a:t>elseif</a:t>
            </a:r>
            <a:r>
              <a:rPr lang="en-US" sz="2800" dirty="0"/>
              <a:t> (condition) {</a:t>
            </a:r>
          </a:p>
          <a:p>
            <a:pPr marL="457200" lvl="1" indent="0">
              <a:lnSpc>
                <a:spcPct val="100000"/>
              </a:lnSpc>
              <a:buNone/>
            </a:pPr>
            <a:r>
              <a:rPr lang="en-US" sz="2800" dirty="0"/>
              <a:t>……... Code</a:t>
            </a:r>
          </a:p>
          <a:p>
            <a:pPr marL="0" indent="0">
              <a:lnSpc>
                <a:spcPct val="100000"/>
              </a:lnSpc>
              <a:buNone/>
            </a:pPr>
            <a:r>
              <a:rPr lang="en-US" sz="2800" dirty="0"/>
              <a:t>} else {</a:t>
            </a:r>
          </a:p>
          <a:p>
            <a:pPr marL="457200" lvl="1" indent="0">
              <a:lnSpc>
                <a:spcPct val="100000"/>
              </a:lnSpc>
              <a:buNone/>
            </a:pPr>
            <a:r>
              <a:rPr lang="en-US" sz="2800" dirty="0"/>
              <a:t>……... Code</a:t>
            </a:r>
          </a:p>
          <a:p>
            <a:pPr marL="0" indent="0">
              <a:lnSpc>
                <a:spcPct val="100000"/>
              </a:lnSpc>
              <a:buNone/>
            </a:pPr>
            <a:r>
              <a:rPr lang="en-US" sz="2800" dirty="0"/>
              <a:t>}</a:t>
            </a:r>
          </a:p>
        </p:txBody>
      </p:sp>
      <p:sp>
        <p:nvSpPr>
          <p:cNvPr id="4" name="Content Placeholder 3"/>
          <p:cNvSpPr>
            <a:spLocks noGrp="1"/>
          </p:cNvSpPr>
          <p:nvPr>
            <p:ph sz="half" idx="2"/>
          </p:nvPr>
        </p:nvSpPr>
        <p:spPr/>
        <p:txBody>
          <a:bodyPr/>
          <a:lstStyle/>
          <a:p>
            <a:r>
              <a:rPr lang="en-US" dirty="0"/>
              <a:t>Condition</a:t>
            </a:r>
          </a:p>
          <a:p>
            <a:pPr lvl="1"/>
            <a:r>
              <a:rPr lang="en-US" dirty="0"/>
              <a:t>Always evaluate to true or false</a:t>
            </a:r>
          </a:p>
          <a:p>
            <a:pPr lvl="2"/>
            <a:r>
              <a:rPr lang="en-US" dirty="0" err="1"/>
              <a:t>document.title</a:t>
            </a:r>
            <a:r>
              <a:rPr lang="en-US" dirty="0"/>
              <a:t> == “My Page”</a:t>
            </a:r>
          </a:p>
          <a:p>
            <a:pPr lvl="2"/>
            <a:r>
              <a:rPr lang="en-US" dirty="0" err="1"/>
              <a:t>document.body.childElements</a:t>
            </a:r>
            <a:r>
              <a:rPr lang="en-US" dirty="0"/>
              <a:t> &gt; 4</a:t>
            </a:r>
          </a:p>
          <a:p>
            <a:pPr lvl="2"/>
            <a:r>
              <a:rPr lang="en-US" dirty="0" err="1"/>
              <a:t>e.shiftKey</a:t>
            </a:r>
            <a:endParaRPr lang="en-US" dirty="0"/>
          </a:p>
          <a:p>
            <a:pPr lvl="2"/>
            <a:r>
              <a:rPr lang="en-US" dirty="0" err="1"/>
              <a:t>document.title</a:t>
            </a:r>
            <a:r>
              <a:rPr lang="en-US" dirty="0"/>
              <a:t> != “My Page”</a:t>
            </a:r>
          </a:p>
        </p:txBody>
      </p:sp>
    </p:spTree>
    <p:extLst>
      <p:ext uri="{BB962C8B-B14F-4D97-AF65-F5344CB8AC3E}">
        <p14:creationId xmlns:p14="http://schemas.microsoft.com/office/powerpoint/2010/main" val="283633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fad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2" end="2"/>
                                            </p:txEl>
                                          </p:spTgt>
                                        </p:tgtEl>
                                        <p:attrNameLst>
                                          <p:attrName>style.visibility</p:attrName>
                                        </p:attrNameLst>
                                      </p:cBhvr>
                                      <p:to>
                                        <p:strVal val="visible"/>
                                      </p:to>
                                    </p:set>
                                    <p:animEffect transition="in" filter="fade">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500"/>
                                        <p:tgtEl>
                                          <p:spTgt spid="4">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fade">
                                      <p:cBhvr>
                                        <p:cTn id="56" dur="500"/>
                                        <p:tgtEl>
                                          <p:spTgt spid="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fade">
                                      <p:cBhvr>
                                        <p:cTn id="6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7" name="Content Placeholder 6"/>
          <p:cNvSpPr>
            <a:spLocks noGrp="1"/>
          </p:cNvSpPr>
          <p:nvPr>
            <p:ph sz="half" idx="1"/>
          </p:nvPr>
        </p:nvSpPr>
        <p:spPr>
          <a:xfrm>
            <a:off x="727364" y="2010878"/>
            <a:ext cx="7148945" cy="3448595"/>
          </a:xfrm>
        </p:spPr>
        <p:txBody>
          <a:bodyPr/>
          <a:lstStyle/>
          <a:p>
            <a:pPr lvl="1"/>
            <a:endParaRPr lang="en-US" dirty="0"/>
          </a:p>
          <a:p>
            <a:endParaRPr lang="en-US" dirty="0"/>
          </a:p>
        </p:txBody>
      </p:sp>
      <p:sp>
        <p:nvSpPr>
          <p:cNvPr id="8" name="Rectangle 7"/>
          <p:cNvSpPr/>
          <p:nvPr/>
        </p:nvSpPr>
        <p:spPr>
          <a:xfrm>
            <a:off x="1319644" y="2126499"/>
            <a:ext cx="10068791" cy="2585323"/>
          </a:xfrm>
          <a:prstGeom prst="rect">
            <a:avLst/>
          </a:prstGeom>
        </p:spPr>
        <p:txBody>
          <a:bodyPr wrap="square">
            <a:spAutoFit/>
          </a:bodyPr>
          <a:lstStyle/>
          <a:p>
            <a:r>
              <a:rPr lang="en-US" dirty="0"/>
              <a:t> </a:t>
            </a:r>
            <a:r>
              <a:rPr lang="en-US" dirty="0" err="1"/>
              <a:t>document.body.children</a:t>
            </a:r>
            <a:r>
              <a:rPr lang="en-US" dirty="0"/>
              <a:t>[1].children[2].</a:t>
            </a:r>
            <a:r>
              <a:rPr lang="en-US" dirty="0" err="1"/>
              <a:t>addEventListener</a:t>
            </a:r>
            <a:r>
              <a:rPr lang="en-US" dirty="0"/>
              <a:t>('click', function(e){   // </a:t>
            </a:r>
            <a:r>
              <a:rPr lang="en-US" dirty="0">
                <a:solidFill>
                  <a:srgbClr val="FF0000"/>
                </a:solidFill>
              </a:rPr>
              <a:t>#</a:t>
            </a:r>
            <a:r>
              <a:rPr lang="en-US" dirty="0" err="1">
                <a:solidFill>
                  <a:srgbClr val="FF0000"/>
                </a:solidFill>
              </a:rPr>
              <a:t>switch-list:click</a:t>
            </a:r>
            <a:r>
              <a:rPr lang="en-US" dirty="0">
                <a:solidFill>
                  <a:srgbClr val="FF0000"/>
                </a:solidFill>
              </a:rPr>
              <a:t> </a:t>
            </a:r>
            <a:endParaRPr lang="en-US" dirty="0"/>
          </a:p>
          <a:p>
            <a:r>
              <a:rPr lang="en-US" dirty="0"/>
              <a:t>                if (</a:t>
            </a:r>
            <a:r>
              <a:rPr lang="en-US" dirty="0" err="1"/>
              <a:t>document.body.children</a:t>
            </a:r>
            <a:r>
              <a:rPr lang="en-US" dirty="0"/>
              <a:t>[1].children[0].</a:t>
            </a:r>
            <a:r>
              <a:rPr lang="en-US" dirty="0" err="1"/>
              <a:t>style.display</a:t>
            </a:r>
            <a:r>
              <a:rPr lang="en-US" dirty="0"/>
              <a:t> != "none") { // </a:t>
            </a:r>
            <a:r>
              <a:rPr lang="en-US" dirty="0">
                <a:solidFill>
                  <a:srgbClr val="FF0000"/>
                </a:solidFill>
              </a:rPr>
              <a:t>If #</a:t>
            </a:r>
            <a:r>
              <a:rPr lang="en-US" dirty="0" err="1">
                <a:solidFill>
                  <a:srgbClr val="FF0000"/>
                </a:solidFill>
              </a:rPr>
              <a:t>colorlist</a:t>
            </a:r>
            <a:r>
              <a:rPr lang="en-US" dirty="0">
                <a:solidFill>
                  <a:srgbClr val="FF0000"/>
                </a:solidFill>
              </a:rPr>
              <a:t> is displayed</a:t>
            </a:r>
          </a:p>
          <a:p>
            <a:r>
              <a:rPr lang="en-US" dirty="0"/>
              <a:t>                    </a:t>
            </a:r>
            <a:r>
              <a:rPr lang="en-US" dirty="0" err="1"/>
              <a:t>document.body.children</a:t>
            </a:r>
            <a:r>
              <a:rPr lang="en-US" dirty="0"/>
              <a:t>[1].children[0].</a:t>
            </a:r>
            <a:r>
              <a:rPr lang="en-US" dirty="0" err="1"/>
              <a:t>style.display</a:t>
            </a:r>
            <a:r>
              <a:rPr lang="en-US" dirty="0"/>
              <a:t> = "none";    //        </a:t>
            </a:r>
            <a:r>
              <a:rPr lang="en-US" dirty="0">
                <a:solidFill>
                  <a:srgbClr val="FF0000"/>
                </a:solidFill>
              </a:rPr>
              <a:t>Hide #</a:t>
            </a:r>
            <a:r>
              <a:rPr lang="en-US" dirty="0" err="1">
                <a:solidFill>
                  <a:srgbClr val="FF0000"/>
                </a:solidFill>
              </a:rPr>
              <a:t>colorlist</a:t>
            </a:r>
            <a:endParaRPr lang="en-US" dirty="0">
              <a:solidFill>
                <a:srgbClr val="FF0000"/>
              </a:solidFill>
            </a:endParaRPr>
          </a:p>
          <a:p>
            <a:r>
              <a:rPr lang="en-US" dirty="0"/>
              <a:t>                    </a:t>
            </a:r>
            <a:r>
              <a:rPr lang="en-US" dirty="0" err="1"/>
              <a:t>document.body.children</a:t>
            </a:r>
            <a:r>
              <a:rPr lang="en-US" dirty="0"/>
              <a:t>[1].children[1].</a:t>
            </a:r>
            <a:r>
              <a:rPr lang="en-US" dirty="0" err="1"/>
              <a:t>style.display</a:t>
            </a:r>
            <a:r>
              <a:rPr lang="en-US" dirty="0"/>
              <a:t> = "block";    //        </a:t>
            </a:r>
            <a:r>
              <a:rPr lang="en-US" dirty="0">
                <a:solidFill>
                  <a:srgbClr val="FF0000"/>
                </a:solidFill>
              </a:rPr>
              <a:t>Show #</a:t>
            </a:r>
            <a:r>
              <a:rPr lang="en-US" dirty="0" err="1">
                <a:solidFill>
                  <a:srgbClr val="FF0000"/>
                </a:solidFill>
              </a:rPr>
              <a:t>animallist</a:t>
            </a:r>
            <a:endParaRPr lang="en-US" dirty="0">
              <a:solidFill>
                <a:srgbClr val="FF0000"/>
              </a:solidFill>
            </a:endParaRPr>
          </a:p>
          <a:p>
            <a:r>
              <a:rPr lang="en-US" dirty="0"/>
              <a:t>                } else {     											    //   </a:t>
            </a:r>
            <a:r>
              <a:rPr lang="en-US" dirty="0">
                <a:solidFill>
                  <a:srgbClr val="FF0000"/>
                </a:solidFill>
              </a:rPr>
              <a:t>Else</a:t>
            </a:r>
          </a:p>
          <a:p>
            <a:r>
              <a:rPr lang="en-US" dirty="0"/>
              <a:t>                    </a:t>
            </a:r>
            <a:r>
              <a:rPr lang="en-US" dirty="0" err="1"/>
              <a:t>document.body.children</a:t>
            </a:r>
            <a:r>
              <a:rPr lang="en-US" dirty="0"/>
              <a:t>[1].children[1].</a:t>
            </a:r>
            <a:r>
              <a:rPr lang="en-US" dirty="0" err="1"/>
              <a:t>style.display</a:t>
            </a:r>
            <a:r>
              <a:rPr lang="en-US" dirty="0"/>
              <a:t> = "none";    //        </a:t>
            </a:r>
            <a:r>
              <a:rPr lang="en-US" dirty="0">
                <a:solidFill>
                  <a:srgbClr val="FF0000"/>
                </a:solidFill>
              </a:rPr>
              <a:t>Hide #</a:t>
            </a:r>
            <a:r>
              <a:rPr lang="en-US" dirty="0" err="1">
                <a:solidFill>
                  <a:srgbClr val="FF0000"/>
                </a:solidFill>
              </a:rPr>
              <a:t>animallist</a:t>
            </a:r>
            <a:endParaRPr lang="en-US" dirty="0">
              <a:solidFill>
                <a:srgbClr val="FF0000"/>
              </a:solidFill>
            </a:endParaRPr>
          </a:p>
          <a:p>
            <a:r>
              <a:rPr lang="en-US" dirty="0"/>
              <a:t>                    </a:t>
            </a:r>
            <a:r>
              <a:rPr lang="en-US" dirty="0" err="1"/>
              <a:t>document.body.children</a:t>
            </a:r>
            <a:r>
              <a:rPr lang="en-US" dirty="0"/>
              <a:t>[1].children[0].</a:t>
            </a:r>
            <a:r>
              <a:rPr lang="en-US" dirty="0" err="1"/>
              <a:t>style.display</a:t>
            </a:r>
            <a:r>
              <a:rPr lang="en-US" dirty="0"/>
              <a:t> = "block";   //        </a:t>
            </a:r>
            <a:r>
              <a:rPr lang="en-US" dirty="0">
                <a:solidFill>
                  <a:srgbClr val="FF0000"/>
                </a:solidFill>
              </a:rPr>
              <a:t>Show #</a:t>
            </a:r>
            <a:r>
              <a:rPr lang="en-US" dirty="0" err="1">
                <a:solidFill>
                  <a:srgbClr val="FF0000"/>
                </a:solidFill>
              </a:rPr>
              <a:t>colorlist</a:t>
            </a:r>
            <a:endParaRPr lang="en-US" dirty="0">
              <a:solidFill>
                <a:srgbClr val="FF0000"/>
              </a:solidFill>
            </a:endParaRPr>
          </a:p>
          <a:p>
            <a:r>
              <a:rPr lang="en-US" dirty="0"/>
              <a:t>                }</a:t>
            </a:r>
          </a:p>
          <a:p>
            <a:r>
              <a:rPr lang="en-US" dirty="0"/>
              <a:t>  });</a:t>
            </a:r>
          </a:p>
        </p:txBody>
      </p:sp>
    </p:spTree>
    <p:extLst>
      <p:ext uri="{BB962C8B-B14F-4D97-AF65-F5344CB8AC3E}">
        <p14:creationId xmlns:p14="http://schemas.microsoft.com/office/powerpoint/2010/main" val="27764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8" end="8"/>
                                            </p:txEl>
                                          </p:spTgt>
                                        </p:tgtEl>
                                        <p:attrNameLst>
                                          <p:attrName>style.visibility</p:attrName>
                                        </p:attrNameLst>
                                      </p:cBhvr>
                                      <p:to>
                                        <p:strVal val="visible"/>
                                      </p:to>
                                    </p:set>
                                    <p:animEffect transition="in" filter="fade">
                                      <p:cBhvr>
                                        <p:cTn id="10" dur="500"/>
                                        <p:tgtEl>
                                          <p:spTgt spid="8">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fade">
                                      <p:cBhvr>
                                        <p:cTn id="18" dur="500"/>
                                        <p:tgtEl>
                                          <p:spTgt spid="8">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500"/>
                                        <p:tgtEl>
                                          <p:spTgt spid="8">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5" end="5"/>
                                            </p:txEl>
                                          </p:spTgt>
                                        </p:tgtEl>
                                        <p:attrNameLst>
                                          <p:attrName>style.visibility</p:attrName>
                                        </p:attrNameLst>
                                      </p:cBhvr>
                                      <p:to>
                                        <p:strVal val="visible"/>
                                      </p:to>
                                    </p:set>
                                    <p:animEffect transition="in" filter="fade">
                                      <p:cBhvr>
                                        <p:cTn id="36" dur="500"/>
                                        <p:tgtEl>
                                          <p:spTgt spid="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ACESSING THE DOM</a:t>
            </a:r>
          </a:p>
        </p:txBody>
      </p:sp>
      <p:sp>
        <p:nvSpPr>
          <p:cNvPr id="3" name="Content Placeholder 2"/>
          <p:cNvSpPr>
            <a:spLocks noGrp="1"/>
          </p:cNvSpPr>
          <p:nvPr>
            <p:ph sz="half" idx="1"/>
          </p:nvPr>
        </p:nvSpPr>
        <p:spPr>
          <a:xfrm>
            <a:off x="1447330" y="2010878"/>
            <a:ext cx="9396883" cy="3448595"/>
          </a:xfrm>
        </p:spPr>
        <p:txBody>
          <a:bodyPr/>
          <a:lstStyle/>
          <a:p>
            <a:r>
              <a:rPr lang="en-US" dirty="0" err="1"/>
              <a:t>var</a:t>
            </a:r>
            <a:r>
              <a:rPr lang="en-US" dirty="0"/>
              <a:t> </a:t>
            </a:r>
            <a:r>
              <a:rPr lang="en-US" dirty="0" err="1"/>
              <a:t>colorlist</a:t>
            </a:r>
            <a:r>
              <a:rPr lang="en-US" dirty="0"/>
              <a:t> = </a:t>
            </a:r>
            <a:r>
              <a:rPr lang="en-US" dirty="0" err="1"/>
              <a:t>document.body.children</a:t>
            </a:r>
            <a:r>
              <a:rPr lang="en-US" dirty="0"/>
              <a:t>[1].children[0];</a:t>
            </a:r>
          </a:p>
          <a:p>
            <a:r>
              <a:rPr lang="en-US" dirty="0" err="1"/>
              <a:t>var</a:t>
            </a:r>
            <a:r>
              <a:rPr lang="en-US" dirty="0"/>
              <a:t> </a:t>
            </a:r>
            <a:r>
              <a:rPr lang="en-US" dirty="0" err="1"/>
              <a:t>animallist</a:t>
            </a:r>
            <a:r>
              <a:rPr lang="en-US" dirty="0"/>
              <a:t> = </a:t>
            </a:r>
            <a:r>
              <a:rPr lang="en-US" dirty="0" err="1"/>
              <a:t>document.body.children</a:t>
            </a:r>
            <a:r>
              <a:rPr lang="en-US" dirty="0"/>
              <a:t>[1].children[1];</a:t>
            </a:r>
          </a:p>
          <a:p>
            <a:r>
              <a:rPr lang="en-US" dirty="0" err="1"/>
              <a:t>var</a:t>
            </a:r>
            <a:r>
              <a:rPr lang="en-US" dirty="0"/>
              <a:t> </a:t>
            </a:r>
            <a:r>
              <a:rPr lang="en-US" dirty="0" err="1"/>
              <a:t>firstanimallist</a:t>
            </a:r>
            <a:r>
              <a:rPr lang="en-US" dirty="0"/>
              <a:t> = </a:t>
            </a:r>
            <a:r>
              <a:rPr lang="en-US" dirty="0" err="1"/>
              <a:t>animallist.children</a:t>
            </a:r>
            <a:r>
              <a:rPr lang="en-US" dirty="0"/>
              <a:t>[0];</a:t>
            </a:r>
          </a:p>
          <a:p>
            <a:r>
              <a:rPr lang="en-US" dirty="0" err="1"/>
              <a:t>var</a:t>
            </a:r>
            <a:r>
              <a:rPr lang="en-US" dirty="0"/>
              <a:t> </a:t>
            </a:r>
            <a:r>
              <a:rPr lang="en-US" dirty="0" err="1"/>
              <a:t>firstanimallist</a:t>
            </a:r>
            <a:r>
              <a:rPr lang="en-US" dirty="0"/>
              <a:t> = </a:t>
            </a:r>
            <a:r>
              <a:rPr lang="en-US" dirty="0" err="1"/>
              <a:t>document.body.children</a:t>
            </a:r>
            <a:r>
              <a:rPr lang="en-US" dirty="0"/>
              <a:t>[1].children[1].children[0];</a:t>
            </a:r>
          </a:p>
          <a:p>
            <a:endParaRPr lang="en-US" dirty="0"/>
          </a:p>
        </p:txBody>
      </p:sp>
    </p:spTree>
    <p:extLst>
      <p:ext uri="{BB962C8B-B14F-4D97-AF65-F5344CB8AC3E}">
        <p14:creationId xmlns:p14="http://schemas.microsoft.com/office/powerpoint/2010/main" val="60493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7" name="Content Placeholder 6"/>
          <p:cNvSpPr>
            <a:spLocks noGrp="1"/>
          </p:cNvSpPr>
          <p:nvPr>
            <p:ph sz="half" idx="1"/>
          </p:nvPr>
        </p:nvSpPr>
        <p:spPr>
          <a:xfrm>
            <a:off x="727364" y="2010878"/>
            <a:ext cx="7148945" cy="3448595"/>
          </a:xfrm>
        </p:spPr>
        <p:txBody>
          <a:bodyPr/>
          <a:lstStyle/>
          <a:p>
            <a:pPr lvl="1"/>
            <a:endParaRPr lang="en-US" dirty="0"/>
          </a:p>
          <a:p>
            <a:endParaRPr lang="en-US" dirty="0"/>
          </a:p>
        </p:txBody>
      </p:sp>
      <p:sp>
        <p:nvSpPr>
          <p:cNvPr id="8" name="Rectangle 7"/>
          <p:cNvSpPr/>
          <p:nvPr/>
        </p:nvSpPr>
        <p:spPr>
          <a:xfrm>
            <a:off x="1319644" y="2126499"/>
            <a:ext cx="10068791" cy="2585323"/>
          </a:xfrm>
          <a:prstGeom prst="rect">
            <a:avLst/>
          </a:prstGeom>
        </p:spPr>
        <p:txBody>
          <a:bodyPr wrap="square">
            <a:spAutoFit/>
          </a:bodyPr>
          <a:lstStyle/>
          <a:p>
            <a:r>
              <a:rPr lang="en-US" dirty="0"/>
              <a:t> </a:t>
            </a:r>
            <a:r>
              <a:rPr lang="en-US" dirty="0" err="1"/>
              <a:t>document.body.children</a:t>
            </a:r>
            <a:r>
              <a:rPr lang="en-US" dirty="0"/>
              <a:t>[1].children[2].</a:t>
            </a:r>
            <a:r>
              <a:rPr lang="en-US" dirty="0" err="1"/>
              <a:t>addEventListener</a:t>
            </a:r>
            <a:r>
              <a:rPr lang="en-US" dirty="0"/>
              <a:t>('click', function(e){ // </a:t>
            </a:r>
            <a:r>
              <a:rPr lang="en-US" dirty="0">
                <a:solidFill>
                  <a:srgbClr val="FF0000"/>
                </a:solidFill>
              </a:rPr>
              <a:t>#</a:t>
            </a:r>
            <a:r>
              <a:rPr lang="en-US" dirty="0" err="1">
                <a:solidFill>
                  <a:srgbClr val="FF0000"/>
                </a:solidFill>
              </a:rPr>
              <a:t>switch-list:click</a:t>
            </a:r>
            <a:r>
              <a:rPr lang="en-US" dirty="0">
                <a:solidFill>
                  <a:srgbClr val="FF0000"/>
                </a:solidFill>
              </a:rPr>
              <a:t> </a:t>
            </a:r>
            <a:endParaRPr lang="en-US" dirty="0"/>
          </a:p>
          <a:p>
            <a:r>
              <a:rPr lang="en-US" dirty="0"/>
              <a:t>                if (</a:t>
            </a:r>
            <a:r>
              <a:rPr lang="en-US" dirty="0" err="1"/>
              <a:t>document.body.children</a:t>
            </a:r>
            <a:r>
              <a:rPr lang="en-US" dirty="0"/>
              <a:t>[1].children[0].</a:t>
            </a:r>
            <a:r>
              <a:rPr lang="en-US" dirty="0" err="1"/>
              <a:t>style.display</a:t>
            </a:r>
            <a:r>
              <a:rPr lang="en-US" dirty="0"/>
              <a:t>!="none") { // </a:t>
            </a:r>
            <a:r>
              <a:rPr lang="en-US" dirty="0">
                <a:solidFill>
                  <a:srgbClr val="FF0000"/>
                </a:solidFill>
              </a:rPr>
              <a:t>If #</a:t>
            </a:r>
            <a:r>
              <a:rPr lang="en-US" dirty="0" err="1">
                <a:solidFill>
                  <a:srgbClr val="FF0000"/>
                </a:solidFill>
              </a:rPr>
              <a:t>colorlist</a:t>
            </a:r>
            <a:r>
              <a:rPr lang="en-US" dirty="0">
                <a:solidFill>
                  <a:srgbClr val="FF0000"/>
                </a:solidFill>
              </a:rPr>
              <a:t> is displayed</a:t>
            </a:r>
          </a:p>
          <a:p>
            <a:r>
              <a:rPr lang="en-US" dirty="0"/>
              <a:t>                    </a:t>
            </a:r>
            <a:r>
              <a:rPr lang="en-US" dirty="0" err="1"/>
              <a:t>document.body.children</a:t>
            </a:r>
            <a:r>
              <a:rPr lang="en-US" dirty="0"/>
              <a:t>[1].children[0].</a:t>
            </a:r>
            <a:r>
              <a:rPr lang="en-US" dirty="0" err="1"/>
              <a:t>style.display</a:t>
            </a:r>
            <a:r>
              <a:rPr lang="en-US" dirty="0"/>
              <a:t>="none";     //        </a:t>
            </a:r>
            <a:r>
              <a:rPr lang="en-US" dirty="0">
                <a:solidFill>
                  <a:srgbClr val="FF0000"/>
                </a:solidFill>
              </a:rPr>
              <a:t>Hide #</a:t>
            </a:r>
            <a:r>
              <a:rPr lang="en-US" dirty="0" err="1">
                <a:solidFill>
                  <a:srgbClr val="FF0000"/>
                </a:solidFill>
              </a:rPr>
              <a:t>colorlist</a:t>
            </a:r>
            <a:endParaRPr lang="en-US" dirty="0">
              <a:solidFill>
                <a:srgbClr val="FF0000"/>
              </a:solidFill>
            </a:endParaRPr>
          </a:p>
          <a:p>
            <a:r>
              <a:rPr lang="en-US" dirty="0"/>
              <a:t>                    </a:t>
            </a:r>
            <a:r>
              <a:rPr lang="en-US" dirty="0" err="1"/>
              <a:t>document.body.children</a:t>
            </a:r>
            <a:r>
              <a:rPr lang="en-US" dirty="0"/>
              <a:t>[1].children[1].</a:t>
            </a:r>
            <a:r>
              <a:rPr lang="en-US" dirty="0" err="1"/>
              <a:t>style.display</a:t>
            </a:r>
            <a:r>
              <a:rPr lang="en-US" dirty="0"/>
              <a:t>="block";    //        </a:t>
            </a:r>
            <a:r>
              <a:rPr lang="en-US" dirty="0">
                <a:solidFill>
                  <a:srgbClr val="FF0000"/>
                </a:solidFill>
              </a:rPr>
              <a:t>Show #</a:t>
            </a:r>
            <a:r>
              <a:rPr lang="en-US" dirty="0" err="1">
                <a:solidFill>
                  <a:srgbClr val="FF0000"/>
                </a:solidFill>
              </a:rPr>
              <a:t>animallist</a:t>
            </a:r>
            <a:endParaRPr lang="en-US" dirty="0">
              <a:solidFill>
                <a:srgbClr val="FF0000"/>
              </a:solidFill>
            </a:endParaRPr>
          </a:p>
          <a:p>
            <a:r>
              <a:rPr lang="en-US" dirty="0"/>
              <a:t>                } else {                                                                                     // </a:t>
            </a:r>
            <a:r>
              <a:rPr lang="en-US" dirty="0">
                <a:solidFill>
                  <a:srgbClr val="FF0000"/>
                </a:solidFill>
              </a:rPr>
              <a:t>Else</a:t>
            </a:r>
          </a:p>
          <a:p>
            <a:r>
              <a:rPr lang="en-US" dirty="0"/>
              <a:t>                    </a:t>
            </a:r>
            <a:r>
              <a:rPr lang="en-US" dirty="0" err="1"/>
              <a:t>document.body.children</a:t>
            </a:r>
            <a:r>
              <a:rPr lang="en-US" dirty="0"/>
              <a:t>[1].children[1].</a:t>
            </a:r>
            <a:r>
              <a:rPr lang="en-US" dirty="0" err="1"/>
              <a:t>style.display</a:t>
            </a:r>
            <a:r>
              <a:rPr lang="en-US" dirty="0"/>
              <a:t>="none";     //        </a:t>
            </a:r>
            <a:r>
              <a:rPr lang="en-US" dirty="0">
                <a:solidFill>
                  <a:srgbClr val="FF0000"/>
                </a:solidFill>
              </a:rPr>
              <a:t>Hide #</a:t>
            </a:r>
            <a:r>
              <a:rPr lang="en-US" dirty="0" err="1">
                <a:solidFill>
                  <a:srgbClr val="FF0000"/>
                </a:solidFill>
              </a:rPr>
              <a:t>animallist</a:t>
            </a:r>
            <a:endParaRPr lang="en-US" dirty="0">
              <a:solidFill>
                <a:srgbClr val="FF0000"/>
              </a:solidFill>
            </a:endParaRPr>
          </a:p>
          <a:p>
            <a:r>
              <a:rPr lang="en-US" dirty="0"/>
              <a:t>                    </a:t>
            </a:r>
            <a:r>
              <a:rPr lang="en-US" dirty="0" err="1"/>
              <a:t>document.body.children</a:t>
            </a:r>
            <a:r>
              <a:rPr lang="en-US" dirty="0"/>
              <a:t>[1].children[0].</a:t>
            </a:r>
            <a:r>
              <a:rPr lang="en-US" dirty="0" err="1"/>
              <a:t>style.display</a:t>
            </a:r>
            <a:r>
              <a:rPr lang="en-US" dirty="0"/>
              <a:t>="block";    //        </a:t>
            </a:r>
            <a:r>
              <a:rPr lang="en-US" dirty="0">
                <a:solidFill>
                  <a:srgbClr val="FF0000"/>
                </a:solidFill>
              </a:rPr>
              <a:t>Show #</a:t>
            </a:r>
            <a:r>
              <a:rPr lang="en-US" dirty="0" err="1">
                <a:solidFill>
                  <a:srgbClr val="FF0000"/>
                </a:solidFill>
              </a:rPr>
              <a:t>colorlist</a:t>
            </a:r>
            <a:endParaRPr lang="en-US" dirty="0">
              <a:solidFill>
                <a:srgbClr val="FF0000"/>
              </a:solidFill>
            </a:endParaRPr>
          </a:p>
          <a:p>
            <a:r>
              <a:rPr lang="en-US" dirty="0"/>
              <a:t>                }</a:t>
            </a:r>
          </a:p>
          <a:p>
            <a:r>
              <a:rPr lang="en-US" dirty="0"/>
              <a:t>  });</a:t>
            </a:r>
          </a:p>
        </p:txBody>
      </p:sp>
    </p:spTree>
    <p:extLst>
      <p:ext uri="{BB962C8B-B14F-4D97-AF65-F5344CB8AC3E}">
        <p14:creationId xmlns:p14="http://schemas.microsoft.com/office/powerpoint/2010/main" val="41288523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7" name="Content Placeholder 6"/>
          <p:cNvSpPr>
            <a:spLocks noGrp="1"/>
          </p:cNvSpPr>
          <p:nvPr>
            <p:ph sz="half" idx="1"/>
          </p:nvPr>
        </p:nvSpPr>
        <p:spPr>
          <a:xfrm>
            <a:off x="727364" y="2010878"/>
            <a:ext cx="7148945" cy="3448595"/>
          </a:xfrm>
        </p:spPr>
        <p:txBody>
          <a:bodyPr/>
          <a:lstStyle/>
          <a:p>
            <a:pPr lvl="1"/>
            <a:endParaRPr lang="en-US" dirty="0"/>
          </a:p>
          <a:p>
            <a:endParaRPr lang="en-US" dirty="0"/>
          </a:p>
        </p:txBody>
      </p:sp>
      <p:sp>
        <p:nvSpPr>
          <p:cNvPr id="8" name="Rectangle 7"/>
          <p:cNvSpPr/>
          <p:nvPr/>
        </p:nvSpPr>
        <p:spPr>
          <a:xfrm>
            <a:off x="1319644" y="2126499"/>
            <a:ext cx="10068791" cy="3693319"/>
          </a:xfrm>
          <a:prstGeom prst="rect">
            <a:avLst/>
          </a:prstGeom>
        </p:spPr>
        <p:txBody>
          <a:bodyPr wrap="square">
            <a:spAutoFit/>
          </a:bodyPr>
          <a:lstStyle/>
          <a:p>
            <a:r>
              <a:rPr lang="en-US" dirty="0"/>
              <a:t> </a:t>
            </a:r>
            <a:r>
              <a:rPr lang="en-US" dirty="0" err="1"/>
              <a:t>var</a:t>
            </a:r>
            <a:r>
              <a:rPr lang="en-US" dirty="0"/>
              <a:t> </a:t>
            </a:r>
            <a:r>
              <a:rPr lang="en-US" dirty="0" err="1"/>
              <a:t>btnSwitch</a:t>
            </a:r>
            <a:r>
              <a:rPr lang="en-US" dirty="0"/>
              <a:t> = </a:t>
            </a:r>
            <a:r>
              <a:rPr lang="en-US" dirty="0" err="1"/>
              <a:t>document.body.children</a:t>
            </a:r>
            <a:r>
              <a:rPr lang="en-US" dirty="0"/>
              <a:t>[1].children[2];</a:t>
            </a:r>
          </a:p>
          <a:p>
            <a:r>
              <a:rPr lang="en-US" dirty="0"/>
              <a:t> </a:t>
            </a:r>
            <a:r>
              <a:rPr lang="en-US" dirty="0" err="1"/>
              <a:t>var</a:t>
            </a:r>
            <a:r>
              <a:rPr lang="en-US" dirty="0"/>
              <a:t> </a:t>
            </a:r>
            <a:r>
              <a:rPr lang="en-US" dirty="0" err="1"/>
              <a:t>colorlist</a:t>
            </a:r>
            <a:r>
              <a:rPr lang="en-US" dirty="0"/>
              <a:t> = </a:t>
            </a:r>
            <a:r>
              <a:rPr lang="en-US" dirty="0" err="1"/>
              <a:t>document.body.children</a:t>
            </a:r>
            <a:r>
              <a:rPr lang="en-US" dirty="0"/>
              <a:t>[1].children[0];</a:t>
            </a:r>
          </a:p>
          <a:p>
            <a:r>
              <a:rPr lang="en-US" dirty="0"/>
              <a:t> </a:t>
            </a:r>
            <a:r>
              <a:rPr lang="en-US" dirty="0" err="1"/>
              <a:t>var</a:t>
            </a:r>
            <a:r>
              <a:rPr lang="en-US" dirty="0"/>
              <a:t> </a:t>
            </a:r>
            <a:r>
              <a:rPr lang="en-US" dirty="0" err="1"/>
              <a:t>animallist</a:t>
            </a:r>
            <a:r>
              <a:rPr lang="en-US" dirty="0"/>
              <a:t> = </a:t>
            </a:r>
            <a:r>
              <a:rPr lang="en-US" dirty="0" err="1"/>
              <a:t>document.body.children</a:t>
            </a:r>
            <a:r>
              <a:rPr lang="en-US" dirty="0"/>
              <a:t>[1].children[1];</a:t>
            </a:r>
          </a:p>
          <a:p>
            <a:r>
              <a:rPr lang="en-US" dirty="0"/>
              <a:t> </a:t>
            </a:r>
          </a:p>
          <a:p>
            <a:r>
              <a:rPr lang="en-US" dirty="0"/>
              <a:t> </a:t>
            </a:r>
            <a:r>
              <a:rPr lang="en-US" dirty="0" err="1"/>
              <a:t>btnSwitch.addEventListener</a:t>
            </a:r>
            <a:r>
              <a:rPr lang="en-US" dirty="0"/>
              <a:t>('click', function(e){//  </a:t>
            </a:r>
            <a:r>
              <a:rPr lang="en-US" dirty="0">
                <a:solidFill>
                  <a:srgbClr val="FF0000"/>
                </a:solidFill>
              </a:rPr>
              <a:t>#</a:t>
            </a:r>
            <a:r>
              <a:rPr lang="en-US" dirty="0" err="1">
                <a:solidFill>
                  <a:srgbClr val="FF0000"/>
                </a:solidFill>
              </a:rPr>
              <a:t>switch-list:click</a:t>
            </a:r>
            <a:r>
              <a:rPr lang="en-US" dirty="0">
                <a:solidFill>
                  <a:srgbClr val="FF0000"/>
                </a:solidFill>
              </a:rPr>
              <a:t> </a:t>
            </a:r>
          </a:p>
          <a:p>
            <a:r>
              <a:rPr lang="en-US" dirty="0"/>
              <a:t>            if (</a:t>
            </a:r>
            <a:r>
              <a:rPr lang="en-US" dirty="0" err="1"/>
              <a:t>colorlist.style.display</a:t>
            </a:r>
            <a:r>
              <a:rPr lang="en-US" dirty="0"/>
              <a:t>!="none") {      //   </a:t>
            </a:r>
            <a:r>
              <a:rPr lang="en-US" dirty="0">
                <a:solidFill>
                  <a:srgbClr val="FF0000"/>
                </a:solidFill>
              </a:rPr>
              <a:t>If #</a:t>
            </a:r>
            <a:r>
              <a:rPr lang="en-US" dirty="0" err="1">
                <a:solidFill>
                  <a:srgbClr val="FF0000"/>
                </a:solidFill>
              </a:rPr>
              <a:t>colorlist</a:t>
            </a:r>
            <a:r>
              <a:rPr lang="en-US" dirty="0">
                <a:solidFill>
                  <a:srgbClr val="FF0000"/>
                </a:solidFill>
              </a:rPr>
              <a:t> is displayed</a:t>
            </a:r>
          </a:p>
          <a:p>
            <a:r>
              <a:rPr lang="en-US" dirty="0"/>
              <a:t>                    </a:t>
            </a:r>
            <a:r>
              <a:rPr lang="en-US" dirty="0" err="1"/>
              <a:t>colorlist.style.display</a:t>
            </a:r>
            <a:r>
              <a:rPr lang="en-US" dirty="0"/>
              <a:t>="none";      //           </a:t>
            </a:r>
            <a:r>
              <a:rPr lang="en-US" dirty="0">
                <a:solidFill>
                  <a:srgbClr val="FF0000"/>
                </a:solidFill>
              </a:rPr>
              <a:t>Hide #</a:t>
            </a:r>
            <a:r>
              <a:rPr lang="en-US" dirty="0" err="1">
                <a:solidFill>
                  <a:srgbClr val="FF0000"/>
                </a:solidFill>
              </a:rPr>
              <a:t>colorlist</a:t>
            </a:r>
            <a:endParaRPr lang="en-US" dirty="0">
              <a:solidFill>
                <a:srgbClr val="FF0000"/>
              </a:solidFill>
            </a:endParaRPr>
          </a:p>
          <a:p>
            <a:r>
              <a:rPr lang="en-US" dirty="0"/>
              <a:t>                    </a:t>
            </a:r>
            <a:r>
              <a:rPr lang="en-US" dirty="0" err="1"/>
              <a:t>animallist.style.display</a:t>
            </a:r>
            <a:r>
              <a:rPr lang="en-US" dirty="0"/>
              <a:t>="block";    //          </a:t>
            </a:r>
            <a:r>
              <a:rPr lang="en-US" dirty="0">
                <a:solidFill>
                  <a:srgbClr val="FF0000"/>
                </a:solidFill>
              </a:rPr>
              <a:t>Show #</a:t>
            </a:r>
            <a:r>
              <a:rPr lang="en-US" dirty="0" err="1">
                <a:solidFill>
                  <a:srgbClr val="FF0000"/>
                </a:solidFill>
              </a:rPr>
              <a:t>animallist</a:t>
            </a:r>
            <a:endParaRPr lang="en-US" dirty="0">
              <a:solidFill>
                <a:srgbClr val="FF0000"/>
              </a:solidFill>
            </a:endParaRPr>
          </a:p>
          <a:p>
            <a:r>
              <a:rPr lang="en-US" dirty="0"/>
              <a:t>             } else {                                             //   </a:t>
            </a:r>
            <a:r>
              <a:rPr lang="en-US" dirty="0">
                <a:solidFill>
                  <a:srgbClr val="FF0000"/>
                </a:solidFill>
              </a:rPr>
              <a:t>Else</a:t>
            </a:r>
          </a:p>
          <a:p>
            <a:r>
              <a:rPr lang="en-US" dirty="0"/>
              <a:t>                    </a:t>
            </a:r>
            <a:r>
              <a:rPr lang="en-US" dirty="0" err="1"/>
              <a:t>animallist.style.display</a:t>
            </a:r>
            <a:r>
              <a:rPr lang="en-US" dirty="0"/>
              <a:t>="none";    //           </a:t>
            </a:r>
            <a:r>
              <a:rPr lang="en-US" dirty="0">
                <a:solidFill>
                  <a:srgbClr val="FF0000"/>
                </a:solidFill>
              </a:rPr>
              <a:t>Hide #</a:t>
            </a:r>
            <a:r>
              <a:rPr lang="en-US" dirty="0" err="1">
                <a:solidFill>
                  <a:srgbClr val="FF0000"/>
                </a:solidFill>
              </a:rPr>
              <a:t>animallist</a:t>
            </a:r>
            <a:endParaRPr lang="en-US" dirty="0">
              <a:solidFill>
                <a:srgbClr val="FF0000"/>
              </a:solidFill>
            </a:endParaRPr>
          </a:p>
          <a:p>
            <a:r>
              <a:rPr lang="en-US" dirty="0"/>
              <a:t>                    </a:t>
            </a:r>
            <a:r>
              <a:rPr lang="en-US" dirty="0" err="1"/>
              <a:t>colorlist.style.display</a:t>
            </a:r>
            <a:r>
              <a:rPr lang="en-US" dirty="0"/>
              <a:t>="block";     //           </a:t>
            </a:r>
            <a:r>
              <a:rPr lang="en-US" dirty="0">
                <a:solidFill>
                  <a:srgbClr val="FF0000"/>
                </a:solidFill>
              </a:rPr>
              <a:t>Show #</a:t>
            </a:r>
            <a:r>
              <a:rPr lang="en-US" dirty="0" err="1">
                <a:solidFill>
                  <a:srgbClr val="FF0000"/>
                </a:solidFill>
              </a:rPr>
              <a:t>colorlist</a:t>
            </a:r>
            <a:endParaRPr lang="en-US" dirty="0">
              <a:solidFill>
                <a:srgbClr val="FF0000"/>
              </a:solidFill>
            </a:endParaRPr>
          </a:p>
          <a:p>
            <a:r>
              <a:rPr lang="en-US" dirty="0"/>
              <a:t>             }</a:t>
            </a:r>
          </a:p>
          <a:p>
            <a:r>
              <a:rPr lang="en-US" dirty="0"/>
              <a:t> });</a:t>
            </a:r>
          </a:p>
        </p:txBody>
      </p:sp>
    </p:spTree>
    <p:extLst>
      <p:ext uri="{BB962C8B-B14F-4D97-AF65-F5344CB8AC3E}">
        <p14:creationId xmlns:p14="http://schemas.microsoft.com/office/powerpoint/2010/main" val="34201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5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9" end="9"/>
                                            </p:txEl>
                                          </p:spTgt>
                                        </p:tgtEl>
                                        <p:attrNameLst>
                                          <p:attrName>style.visibility</p:attrName>
                                        </p:attrNameLst>
                                      </p:cBhvr>
                                      <p:to>
                                        <p:strVal val="visible"/>
                                      </p:to>
                                    </p:set>
                                    <p:animEffect transition="in" filter="fade">
                                      <p:cBhvr>
                                        <p:cTn id="22" dur="500"/>
                                        <p:tgtEl>
                                          <p:spTgt spid="8">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xEl>
                                              <p:pRg st="10" end="10"/>
                                            </p:txEl>
                                          </p:spTgt>
                                        </p:tgtEl>
                                        <p:attrNameLst>
                                          <p:attrName>style.visibility</p:attrName>
                                        </p:attrNameLst>
                                      </p:cBhvr>
                                      <p:to>
                                        <p:strVal val="visible"/>
                                      </p:to>
                                    </p:set>
                                    <p:animEffect transition="in" filter="fade">
                                      <p:cBhvr>
                                        <p:cTn id="25" dur="500"/>
                                        <p:tgtEl>
                                          <p:spTgt spid="8">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xEl>
                                              <p:pRg st="11" end="11"/>
                                            </p:txEl>
                                          </p:spTgt>
                                        </p:tgtEl>
                                        <p:attrNameLst>
                                          <p:attrName>style.visibility</p:attrName>
                                        </p:attrNameLst>
                                      </p:cBhvr>
                                      <p:to>
                                        <p:strVal val="visible"/>
                                      </p:to>
                                    </p:set>
                                    <p:animEffect transition="in" filter="fade">
                                      <p:cBhvr>
                                        <p:cTn id="28" dur="500"/>
                                        <p:tgtEl>
                                          <p:spTgt spid="8">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animEffect transition="in" filter="fade">
                                      <p:cBhvr>
                                        <p:cTn id="31"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Handler</a:t>
            </a:r>
          </a:p>
        </p:txBody>
      </p:sp>
      <p:sp>
        <p:nvSpPr>
          <p:cNvPr id="7" name="Content Placeholder 6"/>
          <p:cNvSpPr>
            <a:spLocks noGrp="1"/>
          </p:cNvSpPr>
          <p:nvPr>
            <p:ph sz="half" idx="1"/>
          </p:nvPr>
        </p:nvSpPr>
        <p:spPr>
          <a:xfrm>
            <a:off x="727364" y="2010878"/>
            <a:ext cx="7148945" cy="3448595"/>
          </a:xfrm>
        </p:spPr>
        <p:txBody>
          <a:bodyPr/>
          <a:lstStyle/>
          <a:p>
            <a:pPr lvl="1"/>
            <a:endParaRPr lang="en-US" dirty="0"/>
          </a:p>
          <a:p>
            <a:endParaRPr lang="en-US" dirty="0"/>
          </a:p>
        </p:txBody>
      </p:sp>
      <p:sp>
        <p:nvSpPr>
          <p:cNvPr id="8" name="Rectangle 7"/>
          <p:cNvSpPr/>
          <p:nvPr/>
        </p:nvSpPr>
        <p:spPr>
          <a:xfrm>
            <a:off x="1319644" y="2126499"/>
            <a:ext cx="10068791" cy="3693319"/>
          </a:xfrm>
          <a:prstGeom prst="rect">
            <a:avLst/>
          </a:prstGeom>
        </p:spPr>
        <p:txBody>
          <a:bodyPr wrap="square">
            <a:spAutoFit/>
          </a:bodyPr>
          <a:lstStyle/>
          <a:p>
            <a:r>
              <a:rPr lang="en-US" dirty="0"/>
              <a:t> </a:t>
            </a:r>
            <a:r>
              <a:rPr lang="en-US" dirty="0" err="1"/>
              <a:t>var</a:t>
            </a:r>
            <a:r>
              <a:rPr lang="en-US" dirty="0"/>
              <a:t> </a:t>
            </a:r>
            <a:r>
              <a:rPr lang="en-US" dirty="0" err="1"/>
              <a:t>btnSwitch</a:t>
            </a:r>
            <a:r>
              <a:rPr lang="en-US" dirty="0"/>
              <a:t> = </a:t>
            </a:r>
            <a:r>
              <a:rPr lang="en-US" dirty="0" err="1"/>
              <a:t>document.getElementById</a:t>
            </a:r>
            <a:r>
              <a:rPr lang="en-US" dirty="0"/>
              <a:t>(‘switch-button’);</a:t>
            </a:r>
          </a:p>
          <a:p>
            <a:r>
              <a:rPr lang="en-US" dirty="0"/>
              <a:t> </a:t>
            </a:r>
            <a:r>
              <a:rPr lang="en-US" dirty="0" err="1"/>
              <a:t>var</a:t>
            </a:r>
            <a:r>
              <a:rPr lang="en-US" dirty="0"/>
              <a:t> </a:t>
            </a:r>
            <a:r>
              <a:rPr lang="en-US" dirty="0" err="1"/>
              <a:t>colorlist</a:t>
            </a:r>
            <a:r>
              <a:rPr lang="en-US" dirty="0"/>
              <a:t>   = </a:t>
            </a:r>
            <a:r>
              <a:rPr lang="en-US" dirty="0" err="1"/>
              <a:t>document.getElementById</a:t>
            </a:r>
            <a:r>
              <a:rPr lang="en-US" dirty="0"/>
              <a:t>(‘</a:t>
            </a:r>
            <a:r>
              <a:rPr lang="en-US" dirty="0" err="1"/>
              <a:t>colorlist</a:t>
            </a:r>
            <a:r>
              <a:rPr lang="en-US" dirty="0"/>
              <a:t>’);</a:t>
            </a:r>
          </a:p>
          <a:p>
            <a:r>
              <a:rPr lang="en-US" dirty="0"/>
              <a:t> </a:t>
            </a:r>
            <a:r>
              <a:rPr lang="en-US" dirty="0" err="1"/>
              <a:t>var</a:t>
            </a:r>
            <a:r>
              <a:rPr lang="en-US" dirty="0"/>
              <a:t> </a:t>
            </a:r>
            <a:r>
              <a:rPr lang="en-US" dirty="0" err="1"/>
              <a:t>animallist</a:t>
            </a:r>
            <a:r>
              <a:rPr lang="en-US" dirty="0"/>
              <a:t>  = </a:t>
            </a:r>
            <a:r>
              <a:rPr lang="en-US" dirty="0" err="1"/>
              <a:t>document.getElementById</a:t>
            </a:r>
            <a:r>
              <a:rPr lang="en-US" dirty="0"/>
              <a:t>(‘</a:t>
            </a:r>
            <a:r>
              <a:rPr lang="en-US" dirty="0" err="1"/>
              <a:t>animallist</a:t>
            </a:r>
            <a:r>
              <a:rPr lang="en-US" dirty="0"/>
              <a:t>’);</a:t>
            </a:r>
          </a:p>
          <a:p>
            <a:r>
              <a:rPr lang="en-US" dirty="0"/>
              <a:t> </a:t>
            </a:r>
          </a:p>
          <a:p>
            <a:r>
              <a:rPr lang="en-US" dirty="0"/>
              <a:t> </a:t>
            </a:r>
            <a:r>
              <a:rPr lang="en-US" dirty="0" err="1"/>
              <a:t>btnSwitch.addEventListener</a:t>
            </a:r>
            <a:r>
              <a:rPr lang="en-US" dirty="0"/>
              <a:t>('click', function(e){//  </a:t>
            </a:r>
            <a:r>
              <a:rPr lang="en-US" dirty="0">
                <a:solidFill>
                  <a:srgbClr val="FF0000"/>
                </a:solidFill>
              </a:rPr>
              <a:t>#</a:t>
            </a:r>
            <a:r>
              <a:rPr lang="en-US" dirty="0" err="1">
                <a:solidFill>
                  <a:srgbClr val="FF0000"/>
                </a:solidFill>
              </a:rPr>
              <a:t>switch-list:click</a:t>
            </a:r>
            <a:r>
              <a:rPr lang="en-US" dirty="0">
                <a:solidFill>
                  <a:srgbClr val="FF0000"/>
                </a:solidFill>
              </a:rPr>
              <a:t> </a:t>
            </a:r>
          </a:p>
          <a:p>
            <a:r>
              <a:rPr lang="en-US" dirty="0"/>
              <a:t>            if (</a:t>
            </a:r>
            <a:r>
              <a:rPr lang="en-US" dirty="0" err="1"/>
              <a:t>colorlist.style.display</a:t>
            </a:r>
            <a:r>
              <a:rPr lang="en-US" dirty="0"/>
              <a:t>!="none") {      //    </a:t>
            </a:r>
            <a:r>
              <a:rPr lang="en-US" dirty="0">
                <a:solidFill>
                  <a:srgbClr val="FF0000"/>
                </a:solidFill>
              </a:rPr>
              <a:t>If #</a:t>
            </a:r>
            <a:r>
              <a:rPr lang="en-US" dirty="0" err="1">
                <a:solidFill>
                  <a:srgbClr val="FF0000"/>
                </a:solidFill>
              </a:rPr>
              <a:t>colorlist</a:t>
            </a:r>
            <a:r>
              <a:rPr lang="en-US" dirty="0">
                <a:solidFill>
                  <a:srgbClr val="FF0000"/>
                </a:solidFill>
              </a:rPr>
              <a:t> is displayed</a:t>
            </a:r>
          </a:p>
          <a:p>
            <a:r>
              <a:rPr lang="en-US" dirty="0"/>
              <a:t>                    </a:t>
            </a:r>
            <a:r>
              <a:rPr lang="en-US" dirty="0" err="1"/>
              <a:t>colorlist.style.display</a:t>
            </a:r>
            <a:r>
              <a:rPr lang="en-US" dirty="0"/>
              <a:t>="none";      //           </a:t>
            </a:r>
            <a:r>
              <a:rPr lang="en-US" dirty="0">
                <a:solidFill>
                  <a:srgbClr val="FF0000"/>
                </a:solidFill>
              </a:rPr>
              <a:t>Hide #</a:t>
            </a:r>
            <a:r>
              <a:rPr lang="en-US" dirty="0" err="1">
                <a:solidFill>
                  <a:srgbClr val="FF0000"/>
                </a:solidFill>
              </a:rPr>
              <a:t>colorlist</a:t>
            </a:r>
            <a:endParaRPr lang="en-US" dirty="0">
              <a:solidFill>
                <a:srgbClr val="FF0000"/>
              </a:solidFill>
            </a:endParaRPr>
          </a:p>
          <a:p>
            <a:r>
              <a:rPr lang="en-US" dirty="0"/>
              <a:t>                    </a:t>
            </a:r>
            <a:r>
              <a:rPr lang="en-US" dirty="0" err="1"/>
              <a:t>animallist.style.display</a:t>
            </a:r>
            <a:r>
              <a:rPr lang="en-US" dirty="0"/>
              <a:t>="block";    //           </a:t>
            </a:r>
            <a:r>
              <a:rPr lang="en-US" dirty="0">
                <a:solidFill>
                  <a:srgbClr val="FF0000"/>
                </a:solidFill>
              </a:rPr>
              <a:t>Show #</a:t>
            </a:r>
            <a:r>
              <a:rPr lang="en-US" dirty="0" err="1">
                <a:solidFill>
                  <a:srgbClr val="FF0000"/>
                </a:solidFill>
              </a:rPr>
              <a:t>animallist</a:t>
            </a:r>
            <a:endParaRPr lang="en-US" dirty="0">
              <a:solidFill>
                <a:srgbClr val="FF0000"/>
              </a:solidFill>
            </a:endParaRPr>
          </a:p>
          <a:p>
            <a:r>
              <a:rPr lang="en-US" dirty="0"/>
              <a:t>             } else {                                             //    </a:t>
            </a:r>
            <a:r>
              <a:rPr lang="en-US" dirty="0">
                <a:solidFill>
                  <a:srgbClr val="FF0000"/>
                </a:solidFill>
              </a:rPr>
              <a:t>Else</a:t>
            </a:r>
          </a:p>
          <a:p>
            <a:r>
              <a:rPr lang="en-US" dirty="0"/>
              <a:t>                    </a:t>
            </a:r>
            <a:r>
              <a:rPr lang="en-US" dirty="0" err="1"/>
              <a:t>animallist.style.display</a:t>
            </a:r>
            <a:r>
              <a:rPr lang="en-US" dirty="0"/>
              <a:t>="none";    //           </a:t>
            </a:r>
            <a:r>
              <a:rPr lang="en-US" dirty="0">
                <a:solidFill>
                  <a:srgbClr val="FF0000"/>
                </a:solidFill>
              </a:rPr>
              <a:t>Hide #</a:t>
            </a:r>
            <a:r>
              <a:rPr lang="en-US" dirty="0" err="1">
                <a:solidFill>
                  <a:srgbClr val="FF0000"/>
                </a:solidFill>
              </a:rPr>
              <a:t>animallist</a:t>
            </a:r>
            <a:endParaRPr lang="en-US" dirty="0">
              <a:solidFill>
                <a:srgbClr val="FF0000"/>
              </a:solidFill>
            </a:endParaRPr>
          </a:p>
          <a:p>
            <a:r>
              <a:rPr lang="en-US" dirty="0"/>
              <a:t>                    </a:t>
            </a:r>
            <a:r>
              <a:rPr lang="en-US" dirty="0" err="1"/>
              <a:t>colorlist.style.display</a:t>
            </a:r>
            <a:r>
              <a:rPr lang="en-US" dirty="0"/>
              <a:t>="block";     //           </a:t>
            </a:r>
            <a:r>
              <a:rPr lang="en-US" dirty="0">
                <a:solidFill>
                  <a:srgbClr val="FF0000"/>
                </a:solidFill>
              </a:rPr>
              <a:t>Show #</a:t>
            </a:r>
            <a:r>
              <a:rPr lang="en-US" dirty="0" err="1">
                <a:solidFill>
                  <a:srgbClr val="FF0000"/>
                </a:solidFill>
              </a:rPr>
              <a:t>colorlist</a:t>
            </a:r>
            <a:endParaRPr lang="en-US" dirty="0">
              <a:solidFill>
                <a:srgbClr val="FF0000"/>
              </a:solidFill>
            </a:endParaRPr>
          </a:p>
          <a:p>
            <a:r>
              <a:rPr lang="en-US" dirty="0"/>
              <a:t>             }</a:t>
            </a:r>
          </a:p>
          <a:p>
            <a:r>
              <a:rPr lang="en-US" dirty="0"/>
              <a:t> });</a:t>
            </a:r>
          </a:p>
        </p:txBody>
      </p:sp>
    </p:spTree>
    <p:extLst>
      <p:ext uri="{BB962C8B-B14F-4D97-AF65-F5344CB8AC3E}">
        <p14:creationId xmlns:p14="http://schemas.microsoft.com/office/powerpoint/2010/main" val="932883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 example 2</a:t>
            </a:r>
          </a:p>
        </p:txBody>
      </p:sp>
      <p:sp>
        <p:nvSpPr>
          <p:cNvPr id="3" name="Content Placeholder 2"/>
          <p:cNvSpPr>
            <a:spLocks noGrp="1"/>
          </p:cNvSpPr>
          <p:nvPr>
            <p:ph sz="half" idx="1"/>
          </p:nvPr>
        </p:nvSpPr>
        <p:spPr>
          <a:xfrm>
            <a:off x="1111827" y="2010878"/>
            <a:ext cx="5301944" cy="3448595"/>
          </a:xfrm>
        </p:spPr>
        <p:txBody>
          <a:bodyPr>
            <a:normAutofit fontScale="55000" lnSpcReduction="20000"/>
          </a:bodyPr>
          <a:lstStyle/>
          <a:p>
            <a:pPr marL="0" indent="0">
              <a:spcBef>
                <a:spcPts val="0"/>
              </a:spcBef>
              <a:buNone/>
            </a:pPr>
            <a:r>
              <a:rPr lang="en-US" dirty="0"/>
              <a:t> </a:t>
            </a:r>
            <a:r>
              <a:rPr lang="en-US" sz="2900" dirty="0"/>
              <a:t>&lt;div id="col2"&gt;</a:t>
            </a:r>
          </a:p>
          <a:p>
            <a:pPr marL="0" indent="0">
              <a:spcBef>
                <a:spcPts val="0"/>
              </a:spcBef>
              <a:buNone/>
            </a:pPr>
            <a:r>
              <a:rPr lang="en-US" sz="2900" dirty="0"/>
              <a:t>            &lt;</a:t>
            </a:r>
            <a:r>
              <a:rPr lang="en-US" sz="2900" dirty="0" err="1"/>
              <a:t>ul</a:t>
            </a:r>
            <a:r>
              <a:rPr lang="en-US" sz="2900" dirty="0"/>
              <a:t> id="</a:t>
            </a:r>
            <a:r>
              <a:rPr lang="en-US" sz="2900" dirty="0" err="1"/>
              <a:t>colorlist</a:t>
            </a:r>
            <a:r>
              <a:rPr lang="en-US" sz="2900" dirty="0"/>
              <a:t>"&gt;</a:t>
            </a:r>
          </a:p>
          <a:p>
            <a:pPr marL="0" indent="0">
              <a:spcBef>
                <a:spcPts val="0"/>
              </a:spcBef>
              <a:buNone/>
            </a:pPr>
            <a:r>
              <a:rPr lang="en-US" sz="2900" dirty="0"/>
              <a:t>                    &lt;li&gt;Red&lt;/li&gt; </a:t>
            </a:r>
          </a:p>
          <a:p>
            <a:pPr marL="0" indent="0">
              <a:spcBef>
                <a:spcPts val="0"/>
              </a:spcBef>
              <a:buNone/>
            </a:pPr>
            <a:r>
              <a:rPr lang="en-US" sz="2900" dirty="0"/>
              <a:t>                    &lt;li&gt;Green&lt;/li&gt; </a:t>
            </a:r>
          </a:p>
          <a:p>
            <a:pPr marL="0" indent="0">
              <a:spcBef>
                <a:spcPts val="0"/>
              </a:spcBef>
              <a:buNone/>
            </a:pPr>
            <a:r>
              <a:rPr lang="en-US" sz="2900" dirty="0"/>
              <a:t>            &lt;/</a:t>
            </a:r>
            <a:r>
              <a:rPr lang="en-US" sz="2900" dirty="0" err="1"/>
              <a:t>ul</a:t>
            </a:r>
            <a:r>
              <a:rPr lang="en-US" sz="2900" dirty="0"/>
              <a:t>&gt;</a:t>
            </a:r>
          </a:p>
          <a:p>
            <a:pPr marL="0" indent="0">
              <a:spcBef>
                <a:spcPts val="0"/>
              </a:spcBef>
              <a:buNone/>
            </a:pPr>
            <a:r>
              <a:rPr lang="en-US" sz="2900" dirty="0"/>
              <a:t>            &lt;</a:t>
            </a:r>
            <a:r>
              <a:rPr lang="en-US" sz="2900" dirty="0" err="1"/>
              <a:t>ul</a:t>
            </a:r>
            <a:r>
              <a:rPr lang="en-US" sz="2900" dirty="0"/>
              <a:t> id="</a:t>
            </a:r>
            <a:r>
              <a:rPr lang="en-US" sz="2900" dirty="0" err="1"/>
              <a:t>animallist</a:t>
            </a:r>
            <a:r>
              <a:rPr lang="en-US" sz="2900" dirty="0"/>
              <a:t>"&gt;</a:t>
            </a:r>
          </a:p>
          <a:p>
            <a:pPr marL="0" indent="0">
              <a:spcBef>
                <a:spcPts val="0"/>
              </a:spcBef>
              <a:buNone/>
            </a:pPr>
            <a:r>
              <a:rPr lang="en-US" sz="2900" dirty="0"/>
              <a:t>                    &lt;li&gt;dog&lt;/li&gt;</a:t>
            </a:r>
          </a:p>
          <a:p>
            <a:pPr marL="0" indent="0">
              <a:spcBef>
                <a:spcPts val="0"/>
              </a:spcBef>
              <a:buNone/>
            </a:pPr>
            <a:r>
              <a:rPr lang="en-US" sz="2900" dirty="0"/>
              <a:t> 	    &lt;li&gt;cat&lt;/li&gt;</a:t>
            </a:r>
          </a:p>
          <a:p>
            <a:pPr marL="0" indent="0">
              <a:spcBef>
                <a:spcPts val="0"/>
              </a:spcBef>
              <a:buNone/>
            </a:pPr>
            <a:r>
              <a:rPr lang="en-US" sz="2900" dirty="0"/>
              <a:t>            &lt;/</a:t>
            </a:r>
            <a:r>
              <a:rPr lang="en-US" sz="2900" dirty="0" err="1"/>
              <a:t>ul</a:t>
            </a:r>
            <a:r>
              <a:rPr lang="en-US" sz="2900" dirty="0"/>
              <a:t>&gt;   </a:t>
            </a:r>
          </a:p>
          <a:p>
            <a:pPr marL="0" indent="0">
              <a:spcBef>
                <a:spcPts val="0"/>
              </a:spcBef>
              <a:buNone/>
            </a:pPr>
            <a:r>
              <a:rPr lang="en-US" sz="2900" dirty="0"/>
              <a:t>            &lt;button id="switch-button"&gt;Switch&lt;/button&gt;</a:t>
            </a:r>
          </a:p>
          <a:p>
            <a:pPr marL="0" indent="0">
              <a:spcBef>
                <a:spcPts val="0"/>
              </a:spcBef>
              <a:buNone/>
            </a:pPr>
            <a:r>
              <a:rPr lang="en-US" sz="2900" dirty="0"/>
              <a:t>            </a:t>
            </a:r>
            <a:r>
              <a:rPr lang="en-US" sz="2900" dirty="0">
                <a:solidFill>
                  <a:srgbClr val="FF0000"/>
                </a:solidFill>
              </a:rPr>
              <a:t>&lt;button id="change-color"&gt;Change Color&lt;/button&gt;</a:t>
            </a:r>
          </a:p>
          <a:p>
            <a:pPr marL="0" indent="0">
              <a:spcBef>
                <a:spcPts val="0"/>
              </a:spcBef>
              <a:buNone/>
            </a:pPr>
            <a:r>
              <a:rPr lang="en-US" sz="2900" dirty="0"/>
              <a:t>    &lt;/div&gt;</a:t>
            </a:r>
          </a:p>
        </p:txBody>
      </p:sp>
      <p:sp>
        <p:nvSpPr>
          <p:cNvPr id="4" name="Content Placeholder 3"/>
          <p:cNvSpPr>
            <a:spLocks noGrp="1"/>
          </p:cNvSpPr>
          <p:nvPr>
            <p:ph sz="half" idx="2"/>
          </p:nvPr>
        </p:nvSpPr>
        <p:spPr>
          <a:xfrm>
            <a:off x="6413771" y="1864194"/>
            <a:ext cx="4645152" cy="3594669"/>
          </a:xfrm>
        </p:spPr>
        <p:txBody>
          <a:bodyPr>
            <a:noAutofit/>
          </a:bodyPr>
          <a:lstStyle/>
          <a:p>
            <a:pPr marL="0" indent="0">
              <a:spcBef>
                <a:spcPts val="0"/>
              </a:spcBef>
              <a:buNone/>
            </a:pPr>
            <a:r>
              <a:rPr lang="en-US" sz="1100" dirty="0"/>
              <a:t> </a:t>
            </a:r>
            <a:r>
              <a:rPr lang="en-US" sz="1100" dirty="0" err="1"/>
              <a:t>var</a:t>
            </a:r>
            <a:r>
              <a:rPr lang="en-US" sz="1100" dirty="0"/>
              <a:t> </a:t>
            </a:r>
            <a:r>
              <a:rPr lang="en-US" sz="1100" dirty="0" err="1"/>
              <a:t>btnChange</a:t>
            </a:r>
            <a:r>
              <a:rPr lang="en-US" sz="1100" dirty="0"/>
              <a:t> = </a:t>
            </a:r>
            <a:r>
              <a:rPr lang="en-US" sz="1100" dirty="0" err="1"/>
              <a:t>document.getElementById</a:t>
            </a:r>
            <a:r>
              <a:rPr lang="en-US" sz="1100" dirty="0"/>
              <a:t>('change-color');</a:t>
            </a:r>
          </a:p>
          <a:p>
            <a:pPr marL="0" indent="0">
              <a:spcBef>
                <a:spcPts val="0"/>
              </a:spcBef>
              <a:buNone/>
            </a:pPr>
            <a:r>
              <a:rPr lang="en-US" sz="1100" dirty="0"/>
              <a:t> </a:t>
            </a:r>
            <a:r>
              <a:rPr lang="en-US" sz="1100" dirty="0" err="1"/>
              <a:t>btnChange.addEventListener</a:t>
            </a:r>
            <a:r>
              <a:rPr lang="en-US" sz="1100" dirty="0"/>
              <a:t>('click', function(e){</a:t>
            </a:r>
          </a:p>
          <a:p>
            <a:pPr marL="0" indent="0">
              <a:spcBef>
                <a:spcPts val="0"/>
              </a:spcBef>
              <a:buNone/>
            </a:pPr>
            <a:r>
              <a:rPr lang="en-US" sz="1100" dirty="0"/>
              <a:t>       </a:t>
            </a:r>
            <a:r>
              <a:rPr lang="en-US" sz="1100" dirty="0" err="1"/>
              <a:t>var</a:t>
            </a:r>
            <a:r>
              <a:rPr lang="en-US" sz="1100" dirty="0"/>
              <a:t> col1=</a:t>
            </a:r>
            <a:r>
              <a:rPr lang="en-US" sz="1100" dirty="0" err="1"/>
              <a:t>document.getElementById</a:t>
            </a:r>
            <a:r>
              <a:rPr lang="en-US" sz="1100" dirty="0"/>
              <a:t>('col1');</a:t>
            </a:r>
          </a:p>
          <a:p>
            <a:pPr marL="0" indent="0">
              <a:spcBef>
                <a:spcPts val="0"/>
              </a:spcBef>
              <a:buNone/>
            </a:pPr>
            <a:r>
              <a:rPr lang="en-US" sz="1100" dirty="0"/>
              <a:t>       switch (col1.style.color) {</a:t>
            </a:r>
          </a:p>
          <a:p>
            <a:pPr marL="0" indent="0">
              <a:spcBef>
                <a:spcPts val="0"/>
              </a:spcBef>
              <a:buNone/>
            </a:pPr>
            <a:r>
              <a:rPr lang="en-US" sz="1100" dirty="0"/>
              <a:t>                    case "red":</a:t>
            </a:r>
          </a:p>
          <a:p>
            <a:pPr marL="0" indent="0">
              <a:spcBef>
                <a:spcPts val="0"/>
              </a:spcBef>
              <a:buNone/>
            </a:pPr>
            <a:r>
              <a:rPr lang="en-US" sz="1100" dirty="0"/>
              <a:t>                        col1.style.color="orange";</a:t>
            </a:r>
          </a:p>
          <a:p>
            <a:pPr marL="0" indent="0">
              <a:spcBef>
                <a:spcPts val="0"/>
              </a:spcBef>
              <a:buNone/>
            </a:pPr>
            <a:r>
              <a:rPr lang="en-US" sz="1100" dirty="0"/>
              <a:t>                        break;</a:t>
            </a:r>
          </a:p>
          <a:p>
            <a:pPr marL="0" indent="0">
              <a:spcBef>
                <a:spcPts val="0"/>
              </a:spcBef>
              <a:buNone/>
            </a:pPr>
            <a:r>
              <a:rPr lang="en-US" sz="1100" dirty="0"/>
              <a:t>                   case "green":</a:t>
            </a:r>
          </a:p>
          <a:p>
            <a:pPr marL="0" indent="0">
              <a:spcBef>
                <a:spcPts val="0"/>
              </a:spcBef>
              <a:buNone/>
            </a:pPr>
            <a:r>
              <a:rPr lang="en-US" sz="1100" dirty="0"/>
              <a:t>                        col1.style.color="blue";</a:t>
            </a:r>
          </a:p>
          <a:p>
            <a:pPr marL="0" indent="0">
              <a:spcBef>
                <a:spcPts val="0"/>
              </a:spcBef>
              <a:buNone/>
            </a:pPr>
            <a:r>
              <a:rPr lang="en-US" sz="1100" dirty="0"/>
              <a:t>                        break;</a:t>
            </a:r>
          </a:p>
          <a:p>
            <a:pPr marL="0" indent="0">
              <a:spcBef>
                <a:spcPts val="0"/>
              </a:spcBef>
              <a:buNone/>
            </a:pPr>
            <a:r>
              <a:rPr lang="en-US" sz="1100" dirty="0"/>
              <a:t>                    case "blue":</a:t>
            </a:r>
          </a:p>
          <a:p>
            <a:pPr marL="0" indent="0">
              <a:spcBef>
                <a:spcPts val="0"/>
              </a:spcBef>
              <a:buNone/>
            </a:pPr>
            <a:r>
              <a:rPr lang="en-US" sz="1100" dirty="0"/>
              <a:t>                        col1.style.color="purple";</a:t>
            </a:r>
          </a:p>
          <a:p>
            <a:pPr marL="0" indent="0">
              <a:spcBef>
                <a:spcPts val="0"/>
              </a:spcBef>
              <a:buNone/>
            </a:pPr>
            <a:r>
              <a:rPr lang="en-US" sz="1100" dirty="0"/>
              <a:t>                        break;</a:t>
            </a:r>
          </a:p>
          <a:p>
            <a:pPr marL="0" indent="0">
              <a:spcBef>
                <a:spcPts val="0"/>
              </a:spcBef>
              <a:buNone/>
            </a:pPr>
            <a:r>
              <a:rPr lang="en-US" sz="1100" dirty="0"/>
              <a:t>                    case "black":</a:t>
            </a:r>
          </a:p>
          <a:p>
            <a:pPr marL="0" indent="0">
              <a:spcBef>
                <a:spcPts val="0"/>
              </a:spcBef>
              <a:buNone/>
            </a:pPr>
            <a:r>
              <a:rPr lang="en-US" sz="1100" dirty="0"/>
              <a:t>                        col1.style.color="red";</a:t>
            </a:r>
          </a:p>
          <a:p>
            <a:pPr marL="0" indent="0">
              <a:spcBef>
                <a:spcPts val="0"/>
              </a:spcBef>
              <a:buNone/>
            </a:pPr>
            <a:r>
              <a:rPr lang="en-US" sz="1100" dirty="0"/>
              <a:t>                        break;</a:t>
            </a:r>
          </a:p>
          <a:p>
            <a:pPr marL="0" indent="0">
              <a:spcBef>
                <a:spcPts val="0"/>
              </a:spcBef>
              <a:buNone/>
            </a:pPr>
            <a:r>
              <a:rPr lang="en-US" sz="1100" dirty="0"/>
              <a:t>                    default:</a:t>
            </a:r>
          </a:p>
          <a:p>
            <a:pPr marL="0" indent="0">
              <a:spcBef>
                <a:spcPts val="0"/>
              </a:spcBef>
              <a:buNone/>
            </a:pPr>
            <a:r>
              <a:rPr lang="en-US" sz="1100" dirty="0"/>
              <a:t>                        col1.style.color="red";</a:t>
            </a:r>
          </a:p>
          <a:p>
            <a:pPr marL="0" indent="0">
              <a:spcBef>
                <a:spcPts val="0"/>
              </a:spcBef>
              <a:buNone/>
            </a:pPr>
            <a:r>
              <a:rPr lang="en-US" sz="1100" dirty="0"/>
              <a:t>                        break;</a:t>
            </a:r>
          </a:p>
          <a:p>
            <a:pPr marL="0" indent="0">
              <a:spcBef>
                <a:spcPts val="0"/>
              </a:spcBef>
              <a:buNone/>
            </a:pPr>
            <a:r>
              <a:rPr lang="en-US" sz="1100" dirty="0"/>
              <a:t>           }</a:t>
            </a:r>
          </a:p>
          <a:p>
            <a:pPr marL="0" indent="0">
              <a:spcBef>
                <a:spcPts val="0"/>
              </a:spcBef>
              <a:buNone/>
            </a:pPr>
            <a:r>
              <a:rPr lang="en-US" sz="1100" dirty="0"/>
              <a:t>});</a:t>
            </a:r>
          </a:p>
        </p:txBody>
      </p:sp>
    </p:spTree>
    <p:extLst>
      <p:ext uri="{BB962C8B-B14F-4D97-AF65-F5344CB8AC3E}">
        <p14:creationId xmlns:p14="http://schemas.microsoft.com/office/powerpoint/2010/main" val="78929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animEffect transition="in" filter="fade">
                                      <p:cBhvr>
                                        <p:cTn id="47" dur="500"/>
                                        <p:tgtEl>
                                          <p:spTgt spid="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 end="1"/>
                                            </p:txEl>
                                          </p:spTgt>
                                        </p:tgtEl>
                                        <p:attrNameLst>
                                          <p:attrName>style.visibility</p:attrName>
                                        </p:attrNameLst>
                                      </p:cBhvr>
                                      <p:to>
                                        <p:strVal val="visible"/>
                                      </p:to>
                                    </p:set>
                                    <p:animEffect transition="in" filter="fade">
                                      <p:cBhvr>
                                        <p:cTn id="52" dur="500"/>
                                        <p:tgtEl>
                                          <p:spTgt spid="4">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animEffect transition="in" filter="fade">
                                      <p:cBhvr>
                                        <p:cTn id="55" dur="500"/>
                                        <p:tgtEl>
                                          <p:spTgt spid="4">
                                            <p:txEl>
                                              <p:pRg st="20" end="2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 end="2"/>
                                            </p:txEl>
                                          </p:spTgt>
                                        </p:tgtEl>
                                        <p:attrNameLst>
                                          <p:attrName>style.visibility</p:attrName>
                                        </p:attrNameLst>
                                      </p:cBhvr>
                                      <p:to>
                                        <p:strVal val="visible"/>
                                      </p:to>
                                    </p:set>
                                    <p:animEffect transition="in" filter="fade">
                                      <p:cBhvr>
                                        <p:cTn id="60" dur="500"/>
                                        <p:tgtEl>
                                          <p:spTgt spid="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animEffect transition="in" filter="fade">
                                      <p:cBhvr>
                                        <p:cTn id="65" dur="500"/>
                                        <p:tgtEl>
                                          <p:spTgt spid="4">
                                            <p:txEl>
                                              <p:pRg st="3" end="3"/>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fade">
                                      <p:cBhvr>
                                        <p:cTn id="71" dur="500"/>
                                        <p:tgtEl>
                                          <p:spTgt spid="4">
                                            <p:txEl>
                                              <p:pRg st="5" end="5"/>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4">
                                            <p:txEl>
                                              <p:pRg st="6" end="6"/>
                                            </p:txEl>
                                          </p:spTgt>
                                        </p:tgtEl>
                                        <p:attrNameLst>
                                          <p:attrName>style.visibility</p:attrName>
                                        </p:attrNameLst>
                                      </p:cBhvr>
                                      <p:to>
                                        <p:strVal val="visible"/>
                                      </p:to>
                                    </p:set>
                                    <p:animEffect transition="in" filter="fade">
                                      <p:cBhvr>
                                        <p:cTn id="74" dur="500"/>
                                        <p:tgtEl>
                                          <p:spTgt spid="4">
                                            <p:txEl>
                                              <p:pRg st="6" end="6"/>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fade">
                                      <p:cBhvr>
                                        <p:cTn id="77" dur="500"/>
                                        <p:tgtEl>
                                          <p:spTgt spid="4">
                                            <p:txEl>
                                              <p:pRg st="7" end="7"/>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4">
                                            <p:txEl>
                                              <p:pRg st="8" end="8"/>
                                            </p:txEl>
                                          </p:spTgt>
                                        </p:tgtEl>
                                        <p:attrNameLst>
                                          <p:attrName>style.visibility</p:attrName>
                                        </p:attrNameLst>
                                      </p:cBhvr>
                                      <p:to>
                                        <p:strVal val="visible"/>
                                      </p:to>
                                    </p:set>
                                    <p:animEffect transition="in" filter="fade">
                                      <p:cBhvr>
                                        <p:cTn id="80" dur="500"/>
                                        <p:tgtEl>
                                          <p:spTgt spid="4">
                                            <p:txEl>
                                              <p:pRg st="8" end="8"/>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animEffect transition="in" filter="fade">
                                      <p:cBhvr>
                                        <p:cTn id="83" dur="500"/>
                                        <p:tgtEl>
                                          <p:spTgt spid="4">
                                            <p:txEl>
                                              <p:pRg st="9" end="9"/>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4">
                                            <p:txEl>
                                              <p:pRg st="10" end="10"/>
                                            </p:txEl>
                                          </p:spTgt>
                                        </p:tgtEl>
                                        <p:attrNameLst>
                                          <p:attrName>style.visibility</p:attrName>
                                        </p:attrNameLst>
                                      </p:cBhvr>
                                      <p:to>
                                        <p:strVal val="visible"/>
                                      </p:to>
                                    </p:set>
                                    <p:animEffect transition="in" filter="fade">
                                      <p:cBhvr>
                                        <p:cTn id="86" dur="500"/>
                                        <p:tgtEl>
                                          <p:spTgt spid="4">
                                            <p:txEl>
                                              <p:pRg st="10" end="1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Effect transition="in" filter="fade">
                                      <p:cBhvr>
                                        <p:cTn id="89" dur="500"/>
                                        <p:tgtEl>
                                          <p:spTgt spid="4">
                                            <p:txEl>
                                              <p:pRg st="11" end="1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
                                            <p:txEl>
                                              <p:pRg st="12" end="12"/>
                                            </p:txEl>
                                          </p:spTgt>
                                        </p:tgtEl>
                                        <p:attrNameLst>
                                          <p:attrName>style.visibility</p:attrName>
                                        </p:attrNameLst>
                                      </p:cBhvr>
                                      <p:to>
                                        <p:strVal val="visible"/>
                                      </p:to>
                                    </p:set>
                                    <p:animEffect transition="in" filter="fade">
                                      <p:cBhvr>
                                        <p:cTn id="92" dur="500"/>
                                        <p:tgtEl>
                                          <p:spTgt spid="4">
                                            <p:txEl>
                                              <p:pRg st="12" end="12"/>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4">
                                            <p:txEl>
                                              <p:pRg st="13" end="13"/>
                                            </p:txEl>
                                          </p:spTgt>
                                        </p:tgtEl>
                                        <p:attrNameLst>
                                          <p:attrName>style.visibility</p:attrName>
                                        </p:attrNameLst>
                                      </p:cBhvr>
                                      <p:to>
                                        <p:strVal val="visible"/>
                                      </p:to>
                                    </p:set>
                                    <p:animEffect transition="in" filter="fade">
                                      <p:cBhvr>
                                        <p:cTn id="95" dur="500"/>
                                        <p:tgtEl>
                                          <p:spTgt spid="4">
                                            <p:txEl>
                                              <p:pRg st="13" end="13"/>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4">
                                            <p:txEl>
                                              <p:pRg st="14" end="14"/>
                                            </p:txEl>
                                          </p:spTgt>
                                        </p:tgtEl>
                                        <p:attrNameLst>
                                          <p:attrName>style.visibility</p:attrName>
                                        </p:attrNameLst>
                                      </p:cBhvr>
                                      <p:to>
                                        <p:strVal val="visible"/>
                                      </p:to>
                                    </p:set>
                                    <p:animEffect transition="in" filter="fade">
                                      <p:cBhvr>
                                        <p:cTn id="98" dur="500"/>
                                        <p:tgtEl>
                                          <p:spTgt spid="4">
                                            <p:txEl>
                                              <p:pRg st="14" end="14"/>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4">
                                            <p:txEl>
                                              <p:pRg st="15" end="15"/>
                                            </p:txEl>
                                          </p:spTgt>
                                        </p:tgtEl>
                                        <p:attrNameLst>
                                          <p:attrName>style.visibility</p:attrName>
                                        </p:attrNameLst>
                                      </p:cBhvr>
                                      <p:to>
                                        <p:strVal val="visible"/>
                                      </p:to>
                                    </p:set>
                                    <p:animEffect transition="in" filter="fade">
                                      <p:cBhvr>
                                        <p:cTn id="101" dur="500"/>
                                        <p:tgtEl>
                                          <p:spTgt spid="4">
                                            <p:txEl>
                                              <p:pRg st="15" end="15"/>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4">
                                            <p:txEl>
                                              <p:pRg st="16" end="16"/>
                                            </p:txEl>
                                          </p:spTgt>
                                        </p:tgtEl>
                                        <p:attrNameLst>
                                          <p:attrName>style.visibility</p:attrName>
                                        </p:attrNameLst>
                                      </p:cBhvr>
                                      <p:to>
                                        <p:strVal val="visible"/>
                                      </p:to>
                                    </p:set>
                                    <p:animEffect transition="in" filter="fade">
                                      <p:cBhvr>
                                        <p:cTn id="104" dur="500"/>
                                        <p:tgtEl>
                                          <p:spTgt spid="4">
                                            <p:txEl>
                                              <p:pRg st="16" end="16"/>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
                                            <p:txEl>
                                              <p:pRg st="17" end="17"/>
                                            </p:txEl>
                                          </p:spTgt>
                                        </p:tgtEl>
                                        <p:attrNameLst>
                                          <p:attrName>style.visibility</p:attrName>
                                        </p:attrNameLst>
                                      </p:cBhvr>
                                      <p:to>
                                        <p:strVal val="visible"/>
                                      </p:to>
                                    </p:set>
                                    <p:animEffect transition="in" filter="fade">
                                      <p:cBhvr>
                                        <p:cTn id="107" dur="500"/>
                                        <p:tgtEl>
                                          <p:spTgt spid="4">
                                            <p:txEl>
                                              <p:pRg st="17" end="17"/>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4">
                                            <p:txEl>
                                              <p:pRg st="18" end="18"/>
                                            </p:txEl>
                                          </p:spTgt>
                                        </p:tgtEl>
                                        <p:attrNameLst>
                                          <p:attrName>style.visibility</p:attrName>
                                        </p:attrNameLst>
                                      </p:cBhvr>
                                      <p:to>
                                        <p:strVal val="visible"/>
                                      </p:to>
                                    </p:set>
                                    <p:animEffect transition="in" filter="fade">
                                      <p:cBhvr>
                                        <p:cTn id="110" dur="500"/>
                                        <p:tgtEl>
                                          <p:spTgt spid="4">
                                            <p:txEl>
                                              <p:pRg st="18" end="18"/>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4">
                                            <p:txEl>
                                              <p:pRg st="19" end="19"/>
                                            </p:txEl>
                                          </p:spTgt>
                                        </p:tgtEl>
                                        <p:attrNameLst>
                                          <p:attrName>style.visibility</p:attrName>
                                        </p:attrNameLst>
                                      </p:cBhvr>
                                      <p:to>
                                        <p:strVal val="visible"/>
                                      </p:to>
                                    </p:set>
                                    <p:animEffect transition="in" filter="fade">
                                      <p:cBhvr>
                                        <p:cTn id="113"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sz="half" idx="1"/>
          </p:nvPr>
        </p:nvSpPr>
        <p:spPr>
          <a:xfrm>
            <a:off x="1447331" y="2010878"/>
            <a:ext cx="4645152" cy="4847122"/>
          </a:xfrm>
        </p:spPr>
        <p:txBody>
          <a:bodyPr>
            <a:noAutofit/>
          </a:bodyPr>
          <a:lstStyle/>
          <a:p>
            <a:pPr marL="0" indent="0">
              <a:spcBef>
                <a:spcPts val="0"/>
              </a:spcBef>
              <a:buNone/>
            </a:pPr>
            <a:r>
              <a:rPr lang="en-US" sz="1200" dirty="0"/>
              <a:t>switch (col1.style.color) {</a:t>
            </a:r>
          </a:p>
          <a:p>
            <a:pPr marL="0" indent="0">
              <a:spcBef>
                <a:spcPts val="0"/>
              </a:spcBef>
              <a:buNone/>
            </a:pPr>
            <a:r>
              <a:rPr lang="en-US" sz="1200" dirty="0"/>
              <a:t>                    case "red":</a:t>
            </a:r>
          </a:p>
          <a:p>
            <a:pPr marL="0" indent="0">
              <a:spcBef>
                <a:spcPts val="0"/>
              </a:spcBef>
              <a:buNone/>
            </a:pPr>
            <a:r>
              <a:rPr lang="en-US" sz="1200" dirty="0"/>
              <a:t>                        col1.style.color=“green";</a:t>
            </a:r>
          </a:p>
          <a:p>
            <a:pPr marL="0" indent="0">
              <a:spcBef>
                <a:spcPts val="0"/>
              </a:spcBef>
              <a:buNone/>
            </a:pPr>
            <a:r>
              <a:rPr lang="en-US" sz="1200" dirty="0"/>
              <a:t>                        break;</a:t>
            </a:r>
          </a:p>
          <a:p>
            <a:pPr marL="0" indent="0">
              <a:spcBef>
                <a:spcPts val="0"/>
              </a:spcBef>
              <a:buNone/>
            </a:pPr>
            <a:r>
              <a:rPr lang="en-US" sz="1200" dirty="0"/>
              <a:t>                   case "green":</a:t>
            </a:r>
          </a:p>
          <a:p>
            <a:pPr marL="0" indent="0">
              <a:spcBef>
                <a:spcPts val="0"/>
              </a:spcBef>
              <a:buNone/>
            </a:pPr>
            <a:r>
              <a:rPr lang="en-US" sz="1200" dirty="0"/>
              <a:t>                        col1.style.color="blue";</a:t>
            </a:r>
          </a:p>
          <a:p>
            <a:pPr marL="0" indent="0">
              <a:spcBef>
                <a:spcPts val="0"/>
              </a:spcBef>
              <a:buNone/>
            </a:pPr>
            <a:r>
              <a:rPr lang="en-US" sz="1200" dirty="0"/>
              <a:t>                        break;</a:t>
            </a:r>
          </a:p>
          <a:p>
            <a:pPr marL="0" indent="0">
              <a:spcBef>
                <a:spcPts val="0"/>
              </a:spcBef>
              <a:buNone/>
            </a:pPr>
            <a:r>
              <a:rPr lang="en-US" sz="1200" dirty="0"/>
              <a:t>                    case "blue":</a:t>
            </a:r>
          </a:p>
          <a:p>
            <a:pPr marL="0" indent="0">
              <a:spcBef>
                <a:spcPts val="0"/>
              </a:spcBef>
              <a:buNone/>
            </a:pPr>
            <a:r>
              <a:rPr lang="en-US" sz="1200" dirty="0"/>
              <a:t>                        col1.style.color=“black";</a:t>
            </a:r>
          </a:p>
          <a:p>
            <a:pPr marL="0" indent="0">
              <a:spcBef>
                <a:spcPts val="0"/>
              </a:spcBef>
              <a:buNone/>
            </a:pPr>
            <a:r>
              <a:rPr lang="en-US" sz="1200" dirty="0"/>
              <a:t>                        break;</a:t>
            </a:r>
          </a:p>
          <a:p>
            <a:pPr marL="0" indent="0">
              <a:spcBef>
                <a:spcPts val="0"/>
              </a:spcBef>
              <a:buNone/>
            </a:pPr>
            <a:r>
              <a:rPr lang="en-US" sz="1200" dirty="0"/>
              <a:t>                    case "black":</a:t>
            </a:r>
          </a:p>
          <a:p>
            <a:pPr marL="0" indent="0">
              <a:spcBef>
                <a:spcPts val="0"/>
              </a:spcBef>
              <a:buNone/>
            </a:pPr>
            <a:r>
              <a:rPr lang="en-US" sz="1200" dirty="0"/>
              <a:t>                        col1.style.color=“purple";</a:t>
            </a:r>
          </a:p>
          <a:p>
            <a:pPr marL="0" indent="0">
              <a:spcBef>
                <a:spcPts val="0"/>
              </a:spcBef>
              <a:buNone/>
            </a:pPr>
            <a:r>
              <a:rPr lang="en-US" sz="1200" dirty="0"/>
              <a:t>                        break;</a:t>
            </a:r>
          </a:p>
          <a:p>
            <a:pPr marL="0" indent="0">
              <a:spcBef>
                <a:spcPts val="0"/>
              </a:spcBef>
              <a:buNone/>
            </a:pPr>
            <a:r>
              <a:rPr lang="en-US" sz="1200" dirty="0"/>
              <a:t>                    default:</a:t>
            </a:r>
          </a:p>
          <a:p>
            <a:pPr marL="0" indent="0">
              <a:spcBef>
                <a:spcPts val="0"/>
              </a:spcBef>
              <a:buNone/>
            </a:pPr>
            <a:r>
              <a:rPr lang="en-US" sz="1200" dirty="0"/>
              <a:t>                        col1.style.color="red";</a:t>
            </a:r>
          </a:p>
          <a:p>
            <a:pPr marL="0" indent="0">
              <a:spcBef>
                <a:spcPts val="0"/>
              </a:spcBef>
              <a:buNone/>
            </a:pPr>
            <a:r>
              <a:rPr lang="en-US" sz="1200" dirty="0"/>
              <a:t>                        break;</a:t>
            </a:r>
          </a:p>
          <a:p>
            <a:pPr marL="0" indent="0">
              <a:spcBef>
                <a:spcPts val="0"/>
              </a:spcBef>
              <a:buNone/>
            </a:pPr>
            <a:r>
              <a:rPr lang="en-US" sz="1200" dirty="0"/>
              <a:t>}</a:t>
            </a:r>
          </a:p>
        </p:txBody>
      </p:sp>
      <p:sp>
        <p:nvSpPr>
          <p:cNvPr id="4" name="Content Placeholder 3"/>
          <p:cNvSpPr>
            <a:spLocks noGrp="1"/>
          </p:cNvSpPr>
          <p:nvPr>
            <p:ph sz="half" idx="2"/>
          </p:nvPr>
        </p:nvSpPr>
        <p:spPr/>
        <p:txBody>
          <a:bodyPr>
            <a:normAutofit fontScale="77500" lnSpcReduction="20000"/>
          </a:bodyPr>
          <a:lstStyle/>
          <a:p>
            <a:pPr marL="0" indent="0">
              <a:spcBef>
                <a:spcPts val="0"/>
              </a:spcBef>
              <a:buNone/>
            </a:pPr>
            <a:r>
              <a:rPr lang="en-US" sz="2500" dirty="0"/>
              <a:t>If (col1.style.color==”red”){</a:t>
            </a:r>
          </a:p>
          <a:p>
            <a:pPr marL="457200" lvl="1" indent="0">
              <a:spcBef>
                <a:spcPts val="0"/>
              </a:spcBef>
              <a:buNone/>
            </a:pPr>
            <a:r>
              <a:rPr lang="en-US" sz="2500" dirty="0"/>
              <a:t>col1.style.color=" green ";</a:t>
            </a:r>
          </a:p>
          <a:p>
            <a:pPr marL="0" indent="0">
              <a:spcBef>
                <a:spcPts val="0"/>
              </a:spcBef>
              <a:buNone/>
            </a:pPr>
            <a:r>
              <a:rPr lang="en-US" sz="2500" dirty="0"/>
              <a:t>} else if (col1.style.color==” green”){</a:t>
            </a:r>
          </a:p>
          <a:p>
            <a:pPr marL="457200" lvl="1" indent="0">
              <a:spcBef>
                <a:spcPts val="0"/>
              </a:spcBef>
              <a:buNone/>
            </a:pPr>
            <a:r>
              <a:rPr lang="en-US" sz="2500" dirty="0"/>
              <a:t>col1.style.color=“blue";</a:t>
            </a:r>
          </a:p>
          <a:p>
            <a:pPr marL="0" indent="0">
              <a:spcBef>
                <a:spcPts val="0"/>
              </a:spcBef>
              <a:buNone/>
            </a:pPr>
            <a:r>
              <a:rPr lang="en-US" sz="2500" dirty="0"/>
              <a:t>} else if (col1.style.color==” blue”){</a:t>
            </a:r>
          </a:p>
          <a:p>
            <a:pPr marL="457200" lvl="1" indent="0">
              <a:spcBef>
                <a:spcPts val="0"/>
              </a:spcBef>
              <a:buNone/>
            </a:pPr>
            <a:r>
              <a:rPr lang="en-US" sz="2500" dirty="0"/>
              <a:t>col1.style.color=“black";</a:t>
            </a:r>
          </a:p>
          <a:p>
            <a:pPr marL="0" indent="0">
              <a:spcBef>
                <a:spcPts val="0"/>
              </a:spcBef>
              <a:buNone/>
            </a:pPr>
            <a:r>
              <a:rPr lang="en-US" sz="2500" dirty="0"/>
              <a:t>} else if (col1.style.color==” black”){</a:t>
            </a:r>
          </a:p>
          <a:p>
            <a:pPr marL="457200" lvl="1" indent="0">
              <a:spcBef>
                <a:spcPts val="0"/>
              </a:spcBef>
              <a:buNone/>
            </a:pPr>
            <a:r>
              <a:rPr lang="en-US" sz="2500" dirty="0"/>
              <a:t>col1.style.color=“purple";</a:t>
            </a:r>
          </a:p>
          <a:p>
            <a:pPr marL="0" indent="0">
              <a:spcBef>
                <a:spcPts val="0"/>
              </a:spcBef>
              <a:buNone/>
            </a:pPr>
            <a:r>
              <a:rPr lang="en-US" sz="2500" dirty="0"/>
              <a:t>} else {</a:t>
            </a:r>
          </a:p>
          <a:p>
            <a:pPr marL="457200" lvl="1" indent="0">
              <a:spcBef>
                <a:spcPts val="0"/>
              </a:spcBef>
              <a:buNone/>
            </a:pPr>
            <a:r>
              <a:rPr lang="en-US" sz="2500" dirty="0"/>
              <a:t> col1.style.color="red";</a:t>
            </a:r>
          </a:p>
          <a:p>
            <a:pPr marL="0" indent="0">
              <a:spcBef>
                <a:spcPts val="0"/>
              </a:spcBef>
              <a:buNone/>
            </a:pPr>
            <a:r>
              <a:rPr lang="en-US" sz="2500" dirty="0"/>
              <a:t>}</a:t>
            </a:r>
          </a:p>
          <a:p>
            <a:endParaRPr lang="en-US" dirty="0"/>
          </a:p>
          <a:p>
            <a:endParaRPr lang="en-US" dirty="0"/>
          </a:p>
          <a:p>
            <a:endParaRPr lang="en-US" dirty="0"/>
          </a:p>
        </p:txBody>
      </p:sp>
    </p:spTree>
    <p:extLst>
      <p:ext uri="{BB962C8B-B14F-4D97-AF65-F5344CB8AC3E}">
        <p14:creationId xmlns:p14="http://schemas.microsoft.com/office/powerpoint/2010/main" val="39909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6" end="16"/>
                                            </p:txEl>
                                          </p:spTgt>
                                        </p:tgtEl>
                                        <p:attrNameLst>
                                          <p:attrName>style.visibility</p:attrName>
                                        </p:attrNameLst>
                                      </p:cBhvr>
                                      <p:to>
                                        <p:strVal val="visible"/>
                                      </p:to>
                                    </p:set>
                                    <p:animEffect transition="in" filter="fade">
                                      <p:cBhvr>
                                        <p:cTn id="10" dur="500"/>
                                        <p:tgtEl>
                                          <p:spTgt spid="3">
                                            <p:txEl>
                                              <p:pRg st="16" end="1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fade">
                                      <p:cBhvr>
                                        <p:cTn id="72" dur="500"/>
                                        <p:tgtEl>
                                          <p:spTgt spid="3">
                                            <p:txEl>
                                              <p:pRg st="14" end="14"/>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Effect transition="in" filter="fade">
                                      <p:cBhvr>
                                        <p:cTn id="75" dur="500"/>
                                        <p:tgtEl>
                                          <p:spTgt spid="3">
                                            <p:txEl>
                                              <p:pRg st="15" end="15"/>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0" end="0"/>
                                            </p:txEl>
                                          </p:spTgt>
                                        </p:tgtEl>
                                        <p:attrNameLst>
                                          <p:attrName>style.visibility</p:attrName>
                                        </p:attrNameLst>
                                      </p:cBhvr>
                                      <p:to>
                                        <p:strVal val="visible"/>
                                      </p:to>
                                    </p:set>
                                    <p:animEffect transition="in" filter="fade">
                                      <p:cBhvr>
                                        <p:cTn id="80" dur="500"/>
                                        <p:tgtEl>
                                          <p:spTgt spid="4">
                                            <p:txEl>
                                              <p:pRg st="0" end="0"/>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4">
                                            <p:txEl>
                                              <p:pRg st="1" end="1"/>
                                            </p:txEl>
                                          </p:spTgt>
                                        </p:tgtEl>
                                        <p:attrNameLst>
                                          <p:attrName>style.visibility</p:attrName>
                                        </p:attrNameLst>
                                      </p:cBhvr>
                                      <p:to>
                                        <p:strVal val="visible"/>
                                      </p:to>
                                    </p:set>
                                    <p:animEffect transition="in" filter="fade">
                                      <p:cBhvr>
                                        <p:cTn id="83" dur="500"/>
                                        <p:tgtEl>
                                          <p:spTgt spid="4">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2" end="2"/>
                                            </p:txEl>
                                          </p:spTgt>
                                        </p:tgtEl>
                                        <p:attrNameLst>
                                          <p:attrName>style.visibility</p:attrName>
                                        </p:attrNameLst>
                                      </p:cBhvr>
                                      <p:to>
                                        <p:strVal val="visible"/>
                                      </p:to>
                                    </p:set>
                                    <p:animEffect transition="in" filter="fade">
                                      <p:cBhvr>
                                        <p:cTn id="88" dur="500"/>
                                        <p:tgtEl>
                                          <p:spTgt spid="4">
                                            <p:txEl>
                                              <p:pRg st="2" end="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4">
                                            <p:txEl>
                                              <p:pRg st="3" end="3"/>
                                            </p:txEl>
                                          </p:spTgt>
                                        </p:tgtEl>
                                        <p:attrNameLst>
                                          <p:attrName>style.visibility</p:attrName>
                                        </p:attrNameLst>
                                      </p:cBhvr>
                                      <p:to>
                                        <p:strVal val="visible"/>
                                      </p:to>
                                    </p:set>
                                    <p:animEffect transition="in" filter="fade">
                                      <p:cBhvr>
                                        <p:cTn id="91" dur="500"/>
                                        <p:tgtEl>
                                          <p:spTgt spid="4">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4">
                                            <p:txEl>
                                              <p:pRg st="4" end="4"/>
                                            </p:txEl>
                                          </p:spTgt>
                                        </p:tgtEl>
                                        <p:attrNameLst>
                                          <p:attrName>style.visibility</p:attrName>
                                        </p:attrNameLst>
                                      </p:cBhvr>
                                      <p:to>
                                        <p:strVal val="visible"/>
                                      </p:to>
                                    </p:set>
                                    <p:animEffect transition="in" filter="fade">
                                      <p:cBhvr>
                                        <p:cTn id="96" dur="500"/>
                                        <p:tgtEl>
                                          <p:spTgt spid="4">
                                            <p:txEl>
                                              <p:pRg st="4" end="4"/>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4">
                                            <p:txEl>
                                              <p:pRg st="5" end="5"/>
                                            </p:txEl>
                                          </p:spTgt>
                                        </p:tgtEl>
                                        <p:attrNameLst>
                                          <p:attrName>style.visibility</p:attrName>
                                        </p:attrNameLst>
                                      </p:cBhvr>
                                      <p:to>
                                        <p:strVal val="visible"/>
                                      </p:to>
                                    </p:set>
                                    <p:animEffect transition="in" filter="fade">
                                      <p:cBhvr>
                                        <p:cTn id="99" dur="500"/>
                                        <p:tgtEl>
                                          <p:spTgt spid="4">
                                            <p:txEl>
                                              <p:pRg st="5" end="5"/>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
                                            <p:txEl>
                                              <p:pRg st="6" end="6"/>
                                            </p:txEl>
                                          </p:spTgt>
                                        </p:tgtEl>
                                        <p:attrNameLst>
                                          <p:attrName>style.visibility</p:attrName>
                                        </p:attrNameLst>
                                      </p:cBhvr>
                                      <p:to>
                                        <p:strVal val="visible"/>
                                      </p:to>
                                    </p:set>
                                    <p:animEffect transition="in" filter="fade">
                                      <p:cBhvr>
                                        <p:cTn id="104" dur="500"/>
                                        <p:tgtEl>
                                          <p:spTgt spid="4">
                                            <p:txEl>
                                              <p:pRg st="6" end="6"/>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fade">
                                      <p:cBhvr>
                                        <p:cTn id="107" dur="500"/>
                                        <p:tgtEl>
                                          <p:spTgt spid="4">
                                            <p:txEl>
                                              <p:pRg st="7" end="7"/>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
                                            <p:txEl>
                                              <p:pRg st="8" end="8"/>
                                            </p:txEl>
                                          </p:spTgt>
                                        </p:tgtEl>
                                        <p:attrNameLst>
                                          <p:attrName>style.visibility</p:attrName>
                                        </p:attrNameLst>
                                      </p:cBhvr>
                                      <p:to>
                                        <p:strVal val="visible"/>
                                      </p:to>
                                    </p:set>
                                    <p:animEffect transition="in" filter="fade">
                                      <p:cBhvr>
                                        <p:cTn id="112" dur="500"/>
                                        <p:tgtEl>
                                          <p:spTgt spid="4">
                                            <p:txEl>
                                              <p:pRg st="8" end="8"/>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4">
                                            <p:txEl>
                                              <p:pRg st="9" end="9"/>
                                            </p:txEl>
                                          </p:spTgt>
                                        </p:tgtEl>
                                        <p:attrNameLst>
                                          <p:attrName>style.visibility</p:attrName>
                                        </p:attrNameLst>
                                      </p:cBhvr>
                                      <p:to>
                                        <p:strVal val="visible"/>
                                      </p:to>
                                    </p:set>
                                    <p:animEffect transition="in" filter="fade">
                                      <p:cBhvr>
                                        <p:cTn id="115" dur="500"/>
                                        <p:tgtEl>
                                          <p:spTgt spid="4">
                                            <p:txEl>
                                              <p:pRg st="9" end="9"/>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4">
                                            <p:txEl>
                                              <p:pRg st="10" end="10"/>
                                            </p:txEl>
                                          </p:spTgt>
                                        </p:tgtEl>
                                        <p:attrNameLst>
                                          <p:attrName>style.visibility</p:attrName>
                                        </p:attrNameLst>
                                      </p:cBhvr>
                                      <p:to>
                                        <p:strVal val="visible"/>
                                      </p:to>
                                    </p:set>
                                    <p:animEffect transition="in" filter="fade">
                                      <p:cBhvr>
                                        <p:cTn id="11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 manipulation – example 2</a:t>
            </a:r>
          </a:p>
        </p:txBody>
      </p:sp>
      <p:sp>
        <p:nvSpPr>
          <p:cNvPr id="3" name="Content Placeholder 2"/>
          <p:cNvSpPr>
            <a:spLocks noGrp="1"/>
          </p:cNvSpPr>
          <p:nvPr>
            <p:ph sz="half" idx="1"/>
          </p:nvPr>
        </p:nvSpPr>
        <p:spPr>
          <a:xfrm>
            <a:off x="1111827" y="2010878"/>
            <a:ext cx="5301944" cy="3448595"/>
          </a:xfrm>
        </p:spPr>
        <p:txBody>
          <a:bodyPr>
            <a:normAutofit fontScale="55000" lnSpcReduction="20000"/>
          </a:bodyPr>
          <a:lstStyle/>
          <a:p>
            <a:pPr marL="0" indent="0">
              <a:spcBef>
                <a:spcPts val="0"/>
              </a:spcBef>
              <a:buNone/>
            </a:pPr>
            <a:r>
              <a:rPr lang="en-US" dirty="0"/>
              <a:t> </a:t>
            </a:r>
            <a:r>
              <a:rPr lang="en-US" sz="2900" dirty="0"/>
              <a:t>&lt;div id="col2"&gt;</a:t>
            </a:r>
          </a:p>
          <a:p>
            <a:pPr marL="0" indent="0">
              <a:spcBef>
                <a:spcPts val="0"/>
              </a:spcBef>
              <a:buNone/>
            </a:pPr>
            <a:r>
              <a:rPr lang="en-US" sz="2900" dirty="0"/>
              <a:t>            &lt;</a:t>
            </a:r>
            <a:r>
              <a:rPr lang="en-US" sz="2900" dirty="0" err="1"/>
              <a:t>ul</a:t>
            </a:r>
            <a:r>
              <a:rPr lang="en-US" sz="2900" dirty="0"/>
              <a:t> id="</a:t>
            </a:r>
            <a:r>
              <a:rPr lang="en-US" sz="2900" dirty="0" err="1"/>
              <a:t>colorlist</a:t>
            </a:r>
            <a:r>
              <a:rPr lang="en-US" sz="2900" dirty="0"/>
              <a:t>"&gt;</a:t>
            </a:r>
          </a:p>
          <a:p>
            <a:pPr marL="0" indent="0">
              <a:spcBef>
                <a:spcPts val="0"/>
              </a:spcBef>
              <a:buNone/>
            </a:pPr>
            <a:r>
              <a:rPr lang="en-US" sz="2900" dirty="0"/>
              <a:t>                    &lt;li&gt;Red&lt;/li&gt; </a:t>
            </a:r>
          </a:p>
          <a:p>
            <a:pPr marL="0" indent="0">
              <a:spcBef>
                <a:spcPts val="0"/>
              </a:spcBef>
              <a:buNone/>
            </a:pPr>
            <a:r>
              <a:rPr lang="en-US" sz="2900" dirty="0"/>
              <a:t>                    &lt;li&gt;Green&lt;/li&gt; </a:t>
            </a:r>
          </a:p>
          <a:p>
            <a:pPr marL="0" indent="0">
              <a:spcBef>
                <a:spcPts val="0"/>
              </a:spcBef>
              <a:buNone/>
            </a:pPr>
            <a:r>
              <a:rPr lang="en-US" sz="2900" dirty="0"/>
              <a:t>            &lt;/</a:t>
            </a:r>
            <a:r>
              <a:rPr lang="en-US" sz="2900" dirty="0" err="1"/>
              <a:t>ul</a:t>
            </a:r>
            <a:r>
              <a:rPr lang="en-US" sz="2900" dirty="0"/>
              <a:t>&gt;</a:t>
            </a:r>
          </a:p>
          <a:p>
            <a:pPr marL="0" indent="0">
              <a:spcBef>
                <a:spcPts val="0"/>
              </a:spcBef>
              <a:buNone/>
            </a:pPr>
            <a:r>
              <a:rPr lang="en-US" sz="2900" dirty="0"/>
              <a:t>            &lt;</a:t>
            </a:r>
            <a:r>
              <a:rPr lang="en-US" sz="2900" dirty="0" err="1"/>
              <a:t>ul</a:t>
            </a:r>
            <a:r>
              <a:rPr lang="en-US" sz="2900" dirty="0"/>
              <a:t> id="</a:t>
            </a:r>
            <a:r>
              <a:rPr lang="en-US" sz="2900" dirty="0" err="1"/>
              <a:t>animallist</a:t>
            </a:r>
            <a:r>
              <a:rPr lang="en-US" sz="2900" dirty="0"/>
              <a:t>"&gt;</a:t>
            </a:r>
          </a:p>
          <a:p>
            <a:pPr marL="0" indent="0">
              <a:spcBef>
                <a:spcPts val="0"/>
              </a:spcBef>
              <a:buNone/>
            </a:pPr>
            <a:r>
              <a:rPr lang="en-US" sz="2900" dirty="0"/>
              <a:t>                    &lt;li&gt;dog&lt;/li&gt;</a:t>
            </a:r>
          </a:p>
          <a:p>
            <a:pPr marL="0" indent="0">
              <a:spcBef>
                <a:spcPts val="0"/>
              </a:spcBef>
              <a:buNone/>
            </a:pPr>
            <a:r>
              <a:rPr lang="en-US" sz="2900" dirty="0"/>
              <a:t> 	    &lt;li&gt;cat&lt;/li&gt;</a:t>
            </a:r>
          </a:p>
          <a:p>
            <a:pPr marL="0" indent="0">
              <a:spcBef>
                <a:spcPts val="0"/>
              </a:spcBef>
              <a:buNone/>
            </a:pPr>
            <a:r>
              <a:rPr lang="en-US" sz="2900" dirty="0"/>
              <a:t>            &lt;/</a:t>
            </a:r>
            <a:r>
              <a:rPr lang="en-US" sz="2900" dirty="0" err="1"/>
              <a:t>ul</a:t>
            </a:r>
            <a:r>
              <a:rPr lang="en-US" sz="2900" dirty="0"/>
              <a:t>&gt;   </a:t>
            </a:r>
          </a:p>
          <a:p>
            <a:pPr marL="0" indent="0">
              <a:spcBef>
                <a:spcPts val="0"/>
              </a:spcBef>
              <a:buNone/>
            </a:pPr>
            <a:r>
              <a:rPr lang="en-US" sz="2900" dirty="0"/>
              <a:t>            &lt;button id="switch-button"&gt;Switch&lt;/button&gt;</a:t>
            </a:r>
          </a:p>
          <a:p>
            <a:pPr marL="0" indent="0">
              <a:spcBef>
                <a:spcPts val="0"/>
              </a:spcBef>
              <a:buNone/>
            </a:pPr>
            <a:r>
              <a:rPr lang="en-US" sz="2900" dirty="0"/>
              <a:t>            </a:t>
            </a:r>
            <a:r>
              <a:rPr lang="en-US" sz="2900" dirty="0">
                <a:solidFill>
                  <a:srgbClr val="FF0000"/>
                </a:solidFill>
              </a:rPr>
              <a:t>&lt;button id="change-color"&gt;Change Color&lt;/button&gt;</a:t>
            </a:r>
          </a:p>
          <a:p>
            <a:pPr marL="0" indent="0">
              <a:spcBef>
                <a:spcPts val="0"/>
              </a:spcBef>
              <a:buNone/>
            </a:pPr>
            <a:r>
              <a:rPr lang="en-US" sz="2900" dirty="0"/>
              <a:t>        &lt;/div&gt;</a:t>
            </a:r>
          </a:p>
        </p:txBody>
      </p:sp>
      <p:sp>
        <p:nvSpPr>
          <p:cNvPr id="4" name="Content Placeholder 3"/>
          <p:cNvSpPr>
            <a:spLocks noGrp="1"/>
          </p:cNvSpPr>
          <p:nvPr>
            <p:ph sz="half" idx="2"/>
          </p:nvPr>
        </p:nvSpPr>
        <p:spPr>
          <a:xfrm>
            <a:off x="6413771" y="1864194"/>
            <a:ext cx="4645152" cy="3594669"/>
          </a:xfrm>
        </p:spPr>
        <p:txBody>
          <a:bodyPr>
            <a:noAutofit/>
          </a:bodyPr>
          <a:lstStyle/>
          <a:p>
            <a:pPr marL="0" indent="0">
              <a:spcBef>
                <a:spcPts val="0"/>
              </a:spcBef>
              <a:buNone/>
            </a:pPr>
            <a:r>
              <a:rPr lang="en-US" sz="1100" dirty="0"/>
              <a:t> </a:t>
            </a:r>
            <a:r>
              <a:rPr lang="en-US" sz="1100" dirty="0" err="1"/>
              <a:t>var</a:t>
            </a:r>
            <a:r>
              <a:rPr lang="en-US" sz="1100" dirty="0"/>
              <a:t> </a:t>
            </a:r>
            <a:r>
              <a:rPr lang="en-US" sz="1100" dirty="0" err="1"/>
              <a:t>btnChange</a:t>
            </a:r>
            <a:r>
              <a:rPr lang="en-US" sz="1100" dirty="0"/>
              <a:t> = </a:t>
            </a:r>
            <a:r>
              <a:rPr lang="en-US" sz="1100" dirty="0" err="1"/>
              <a:t>document.getElementById</a:t>
            </a:r>
            <a:r>
              <a:rPr lang="en-US" sz="1100" dirty="0"/>
              <a:t>('change-color');</a:t>
            </a:r>
          </a:p>
          <a:p>
            <a:pPr marL="0" indent="0">
              <a:spcBef>
                <a:spcPts val="0"/>
              </a:spcBef>
              <a:buNone/>
            </a:pPr>
            <a:r>
              <a:rPr lang="en-US" sz="1100" dirty="0"/>
              <a:t> </a:t>
            </a:r>
            <a:r>
              <a:rPr lang="en-US" sz="1100" dirty="0" err="1"/>
              <a:t>btnChange.addEventListener</a:t>
            </a:r>
            <a:r>
              <a:rPr lang="en-US" sz="1100" dirty="0"/>
              <a:t>('click', function(e){</a:t>
            </a:r>
          </a:p>
          <a:p>
            <a:pPr marL="0" indent="0">
              <a:spcBef>
                <a:spcPts val="0"/>
              </a:spcBef>
              <a:buNone/>
            </a:pPr>
            <a:r>
              <a:rPr lang="en-US" sz="1100" dirty="0"/>
              <a:t>      </a:t>
            </a:r>
            <a:r>
              <a:rPr lang="en-US" sz="1100" dirty="0" err="1"/>
              <a:t>var</a:t>
            </a:r>
            <a:r>
              <a:rPr lang="en-US" sz="1100" dirty="0"/>
              <a:t> col1=</a:t>
            </a:r>
            <a:r>
              <a:rPr lang="en-US" sz="1100" dirty="0" err="1"/>
              <a:t>document.getElementById</a:t>
            </a:r>
            <a:r>
              <a:rPr lang="en-US" sz="1100" dirty="0"/>
              <a:t>('col1');</a:t>
            </a:r>
          </a:p>
          <a:p>
            <a:pPr marL="0" indent="0">
              <a:spcBef>
                <a:spcPts val="0"/>
              </a:spcBef>
              <a:buNone/>
            </a:pPr>
            <a:r>
              <a:rPr lang="en-US" sz="1100" dirty="0"/>
              <a:t>      switch (col1.style.color) {</a:t>
            </a:r>
          </a:p>
          <a:p>
            <a:pPr marL="0" indent="0">
              <a:spcBef>
                <a:spcPts val="0"/>
              </a:spcBef>
              <a:buNone/>
            </a:pPr>
            <a:r>
              <a:rPr lang="en-US" sz="1100" dirty="0"/>
              <a:t>                    case "red":</a:t>
            </a:r>
          </a:p>
          <a:p>
            <a:pPr marL="0" indent="0">
              <a:spcBef>
                <a:spcPts val="0"/>
              </a:spcBef>
              <a:buNone/>
            </a:pPr>
            <a:r>
              <a:rPr lang="en-US" sz="1100" dirty="0"/>
              <a:t>                        col1.style.color=“green";</a:t>
            </a:r>
          </a:p>
          <a:p>
            <a:pPr marL="0" indent="0">
              <a:spcBef>
                <a:spcPts val="0"/>
              </a:spcBef>
              <a:buNone/>
            </a:pPr>
            <a:r>
              <a:rPr lang="en-US" sz="1100" dirty="0"/>
              <a:t>                        break;</a:t>
            </a:r>
          </a:p>
          <a:p>
            <a:pPr marL="0" indent="0">
              <a:spcBef>
                <a:spcPts val="0"/>
              </a:spcBef>
              <a:buNone/>
            </a:pPr>
            <a:r>
              <a:rPr lang="en-US" sz="1100" dirty="0"/>
              <a:t>                   case "green":</a:t>
            </a:r>
          </a:p>
          <a:p>
            <a:pPr marL="0" indent="0">
              <a:spcBef>
                <a:spcPts val="0"/>
              </a:spcBef>
              <a:buNone/>
            </a:pPr>
            <a:r>
              <a:rPr lang="en-US" sz="1100" dirty="0"/>
              <a:t>                        col1.style.color="blue";</a:t>
            </a:r>
          </a:p>
          <a:p>
            <a:pPr marL="0" indent="0">
              <a:spcBef>
                <a:spcPts val="0"/>
              </a:spcBef>
              <a:buNone/>
            </a:pPr>
            <a:r>
              <a:rPr lang="en-US" sz="1100" dirty="0"/>
              <a:t>                        break;</a:t>
            </a:r>
          </a:p>
          <a:p>
            <a:pPr marL="0" indent="0">
              <a:spcBef>
                <a:spcPts val="0"/>
              </a:spcBef>
              <a:buNone/>
            </a:pPr>
            <a:r>
              <a:rPr lang="en-US" sz="1100" dirty="0"/>
              <a:t>                    case "blue":</a:t>
            </a:r>
          </a:p>
          <a:p>
            <a:pPr marL="0" indent="0">
              <a:spcBef>
                <a:spcPts val="0"/>
              </a:spcBef>
              <a:buNone/>
            </a:pPr>
            <a:r>
              <a:rPr lang="en-US" sz="1100" dirty="0"/>
              <a:t>                        col1.style.color=“black";</a:t>
            </a:r>
          </a:p>
          <a:p>
            <a:pPr marL="0" indent="0">
              <a:spcBef>
                <a:spcPts val="0"/>
              </a:spcBef>
              <a:buNone/>
            </a:pPr>
            <a:r>
              <a:rPr lang="en-US" sz="1100" dirty="0"/>
              <a:t>                        break;</a:t>
            </a:r>
          </a:p>
          <a:p>
            <a:pPr marL="0" indent="0">
              <a:spcBef>
                <a:spcPts val="0"/>
              </a:spcBef>
              <a:buNone/>
            </a:pPr>
            <a:r>
              <a:rPr lang="en-US" sz="1100" dirty="0"/>
              <a:t>                    case "black":</a:t>
            </a:r>
          </a:p>
          <a:p>
            <a:pPr marL="0" indent="0">
              <a:spcBef>
                <a:spcPts val="0"/>
              </a:spcBef>
              <a:buNone/>
            </a:pPr>
            <a:r>
              <a:rPr lang="en-US" sz="1100" dirty="0"/>
              <a:t>                        col1.style.color=“purple";</a:t>
            </a:r>
          </a:p>
          <a:p>
            <a:pPr marL="0" indent="0">
              <a:spcBef>
                <a:spcPts val="0"/>
              </a:spcBef>
              <a:buNone/>
            </a:pPr>
            <a:r>
              <a:rPr lang="en-US" sz="1100" dirty="0"/>
              <a:t>                        break;</a:t>
            </a:r>
          </a:p>
          <a:p>
            <a:pPr marL="0" indent="0">
              <a:spcBef>
                <a:spcPts val="0"/>
              </a:spcBef>
              <a:buNone/>
            </a:pPr>
            <a:r>
              <a:rPr lang="en-US" sz="1100" dirty="0"/>
              <a:t>                    default:</a:t>
            </a:r>
          </a:p>
          <a:p>
            <a:pPr marL="0" indent="0">
              <a:spcBef>
                <a:spcPts val="0"/>
              </a:spcBef>
              <a:buNone/>
            </a:pPr>
            <a:r>
              <a:rPr lang="en-US" sz="1100" dirty="0"/>
              <a:t>                        col1.style.color="red";</a:t>
            </a:r>
          </a:p>
          <a:p>
            <a:pPr marL="0" indent="0">
              <a:spcBef>
                <a:spcPts val="0"/>
              </a:spcBef>
              <a:buNone/>
            </a:pPr>
            <a:r>
              <a:rPr lang="en-US" sz="1100" dirty="0"/>
              <a:t>                        break;</a:t>
            </a:r>
          </a:p>
          <a:p>
            <a:pPr marL="0" indent="0">
              <a:spcBef>
                <a:spcPts val="0"/>
              </a:spcBef>
              <a:buNone/>
            </a:pPr>
            <a:r>
              <a:rPr lang="en-US" sz="1100" dirty="0"/>
              <a:t>));</a:t>
            </a:r>
          </a:p>
        </p:txBody>
      </p:sp>
    </p:spTree>
    <p:extLst>
      <p:ext uri="{BB962C8B-B14F-4D97-AF65-F5344CB8AC3E}">
        <p14:creationId xmlns:p14="http://schemas.microsoft.com/office/powerpoint/2010/main" val="6373321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and validation</a:t>
            </a:r>
          </a:p>
        </p:txBody>
      </p:sp>
      <p:sp>
        <p:nvSpPr>
          <p:cNvPr id="3" name="Content Placeholder 2"/>
          <p:cNvSpPr>
            <a:spLocks noGrp="1"/>
          </p:cNvSpPr>
          <p:nvPr>
            <p:ph sz="half" idx="1"/>
          </p:nvPr>
        </p:nvSpPr>
        <p:spPr/>
        <p:txBody>
          <a:bodyPr>
            <a:noAutofit/>
          </a:bodyPr>
          <a:lstStyle/>
          <a:p>
            <a:pPr marL="0" indent="0">
              <a:spcBef>
                <a:spcPts val="0"/>
              </a:spcBef>
              <a:buNone/>
            </a:pPr>
            <a:r>
              <a:rPr lang="en-US" sz="1400" dirty="0"/>
              <a:t>         ……</a:t>
            </a:r>
          </a:p>
          <a:p>
            <a:pPr marL="0" indent="0">
              <a:spcBef>
                <a:spcPts val="0"/>
              </a:spcBef>
              <a:buNone/>
            </a:pPr>
            <a:r>
              <a:rPr lang="en-US" sz="1400" dirty="0"/>
              <a:t>         &lt;button id="switch-button"&gt;Switch&lt;/button&gt;</a:t>
            </a:r>
          </a:p>
          <a:p>
            <a:pPr marL="0" indent="0">
              <a:spcBef>
                <a:spcPts val="0"/>
              </a:spcBef>
              <a:buNone/>
            </a:pPr>
            <a:r>
              <a:rPr lang="en-US" sz="1400" dirty="0"/>
              <a:t>         &lt;button id="change-color"&gt;Change Color&lt;/button&gt;</a:t>
            </a:r>
          </a:p>
          <a:p>
            <a:pPr marL="0" indent="0">
              <a:spcBef>
                <a:spcPts val="0"/>
              </a:spcBef>
              <a:buNone/>
            </a:pPr>
            <a:r>
              <a:rPr lang="en-US" sz="1400" dirty="0"/>
              <a:t>&lt;/div&gt;</a:t>
            </a:r>
          </a:p>
          <a:p>
            <a:pPr marL="0" indent="0">
              <a:spcBef>
                <a:spcPts val="0"/>
              </a:spcBef>
              <a:buNone/>
            </a:pPr>
            <a:endParaRPr lang="en-US" sz="1400" dirty="0"/>
          </a:p>
          <a:p>
            <a:pPr marL="0" indent="0">
              <a:spcBef>
                <a:spcPts val="0"/>
              </a:spcBef>
              <a:buNone/>
            </a:pPr>
            <a:r>
              <a:rPr lang="en-US" sz="1400" dirty="0">
                <a:solidFill>
                  <a:srgbClr val="FF0000"/>
                </a:solidFill>
              </a:rPr>
              <a:t>&lt;input id="value1" type="text" value="5"&gt;</a:t>
            </a:r>
          </a:p>
          <a:p>
            <a:pPr marL="0" indent="0">
              <a:spcBef>
                <a:spcPts val="0"/>
              </a:spcBef>
              <a:buNone/>
            </a:pPr>
            <a:r>
              <a:rPr lang="en-US" sz="1400" dirty="0">
                <a:solidFill>
                  <a:srgbClr val="FF0000"/>
                </a:solidFill>
              </a:rPr>
              <a:t>&lt;input id="value2" type="text" value=“6"&gt;</a:t>
            </a:r>
          </a:p>
          <a:p>
            <a:pPr marL="0" indent="0">
              <a:spcBef>
                <a:spcPts val="0"/>
              </a:spcBef>
              <a:buNone/>
            </a:pPr>
            <a:r>
              <a:rPr lang="en-US" sz="1400" dirty="0">
                <a:solidFill>
                  <a:srgbClr val="FF0000"/>
                </a:solidFill>
              </a:rPr>
              <a:t>&lt;button id="multiply"&gt;Multiply&lt;/button&gt;</a:t>
            </a:r>
          </a:p>
          <a:p>
            <a:pPr marL="0" indent="0">
              <a:spcBef>
                <a:spcPts val="0"/>
              </a:spcBef>
              <a:buNone/>
            </a:pPr>
            <a:endParaRPr lang="en-US" sz="1400" dirty="0">
              <a:solidFill>
                <a:srgbClr val="FF0000"/>
              </a:solidFill>
            </a:endParaRPr>
          </a:p>
        </p:txBody>
      </p:sp>
      <p:sp>
        <p:nvSpPr>
          <p:cNvPr id="4" name="Content Placeholder 3"/>
          <p:cNvSpPr>
            <a:spLocks noGrp="1"/>
          </p:cNvSpPr>
          <p:nvPr>
            <p:ph sz="half" idx="2"/>
          </p:nvPr>
        </p:nvSpPr>
        <p:spPr/>
        <p:txBody>
          <a:bodyPr>
            <a:normAutofit/>
          </a:bodyPr>
          <a:lstStyle/>
          <a:p>
            <a:pPr marL="0" indent="0">
              <a:spcBef>
                <a:spcPts val="0"/>
              </a:spcBef>
              <a:buNone/>
            </a:pPr>
            <a:r>
              <a:rPr lang="en-US" dirty="0"/>
              <a:t> </a:t>
            </a:r>
            <a:r>
              <a:rPr lang="en-US" sz="1500" dirty="0" err="1"/>
              <a:t>var</a:t>
            </a:r>
            <a:r>
              <a:rPr lang="en-US" sz="1500" dirty="0"/>
              <a:t> </a:t>
            </a:r>
            <a:r>
              <a:rPr lang="en-US" sz="1500" dirty="0" err="1"/>
              <a:t>btnMultiply</a:t>
            </a:r>
            <a:r>
              <a:rPr lang="en-US" sz="1500" dirty="0"/>
              <a:t>=</a:t>
            </a:r>
            <a:r>
              <a:rPr lang="en-US" sz="1500" dirty="0" err="1"/>
              <a:t>document.getElementById</a:t>
            </a:r>
            <a:r>
              <a:rPr lang="en-US" sz="1500" dirty="0"/>
              <a:t>("multiply");</a:t>
            </a:r>
          </a:p>
          <a:p>
            <a:pPr marL="0" indent="0">
              <a:spcBef>
                <a:spcPts val="0"/>
              </a:spcBef>
              <a:buNone/>
            </a:pPr>
            <a:r>
              <a:rPr lang="en-US" sz="1500" dirty="0"/>
              <a:t> </a:t>
            </a:r>
            <a:r>
              <a:rPr lang="en-US" sz="1500" dirty="0" err="1"/>
              <a:t>var</a:t>
            </a:r>
            <a:r>
              <a:rPr lang="en-US" sz="1500" dirty="0"/>
              <a:t> inputValue1=</a:t>
            </a:r>
            <a:r>
              <a:rPr lang="en-US" sz="1500" dirty="0" err="1"/>
              <a:t>document.getElementById</a:t>
            </a:r>
            <a:r>
              <a:rPr lang="en-US" sz="1500" dirty="0"/>
              <a:t>("value1");</a:t>
            </a:r>
          </a:p>
          <a:p>
            <a:pPr marL="0" indent="0">
              <a:spcBef>
                <a:spcPts val="0"/>
              </a:spcBef>
              <a:buNone/>
            </a:pPr>
            <a:r>
              <a:rPr lang="en-US" sz="1500" dirty="0"/>
              <a:t> </a:t>
            </a:r>
            <a:r>
              <a:rPr lang="en-US" sz="1500" dirty="0" err="1"/>
              <a:t>var</a:t>
            </a:r>
            <a:r>
              <a:rPr lang="en-US" sz="1500" dirty="0"/>
              <a:t> inputValue2=</a:t>
            </a:r>
            <a:r>
              <a:rPr lang="en-US" sz="1500" dirty="0" err="1"/>
              <a:t>document.getElementById</a:t>
            </a:r>
            <a:r>
              <a:rPr lang="en-US" sz="1500" dirty="0"/>
              <a:t>("value2");</a:t>
            </a:r>
          </a:p>
          <a:p>
            <a:pPr marL="0" indent="0">
              <a:spcBef>
                <a:spcPts val="0"/>
              </a:spcBef>
              <a:buNone/>
            </a:pPr>
            <a:r>
              <a:rPr lang="en-US" sz="1500" dirty="0"/>
              <a:t>            </a:t>
            </a:r>
          </a:p>
          <a:p>
            <a:pPr marL="0" indent="0">
              <a:spcBef>
                <a:spcPts val="0"/>
              </a:spcBef>
              <a:buNone/>
            </a:pPr>
            <a:r>
              <a:rPr lang="en-US" sz="1500" dirty="0"/>
              <a:t> </a:t>
            </a:r>
            <a:r>
              <a:rPr lang="en-US" sz="1500" dirty="0" err="1"/>
              <a:t>btnMultiply.addEventListener</a:t>
            </a:r>
            <a:r>
              <a:rPr lang="en-US" sz="1500" dirty="0"/>
              <a:t>('click', function(e) {</a:t>
            </a:r>
          </a:p>
          <a:p>
            <a:pPr marL="0" indent="0">
              <a:spcBef>
                <a:spcPts val="0"/>
              </a:spcBef>
              <a:buNone/>
            </a:pPr>
            <a:r>
              <a:rPr lang="en-US" sz="1500" dirty="0"/>
              <a:t>           </a:t>
            </a:r>
            <a:r>
              <a:rPr lang="en-US" sz="1500" dirty="0" err="1"/>
              <a:t>var</a:t>
            </a:r>
            <a:r>
              <a:rPr lang="en-US" sz="1500" dirty="0"/>
              <a:t> val1=inputValue1.value;</a:t>
            </a:r>
          </a:p>
          <a:p>
            <a:pPr marL="0" indent="0">
              <a:spcBef>
                <a:spcPts val="0"/>
              </a:spcBef>
              <a:buNone/>
            </a:pPr>
            <a:r>
              <a:rPr lang="en-US" sz="1500" dirty="0"/>
              <a:t>           </a:t>
            </a:r>
            <a:r>
              <a:rPr lang="en-US" sz="1500" dirty="0" err="1"/>
              <a:t>var</a:t>
            </a:r>
            <a:r>
              <a:rPr lang="en-US" sz="1500" dirty="0"/>
              <a:t> val2=inputValue2.value;</a:t>
            </a:r>
          </a:p>
          <a:p>
            <a:pPr marL="0" indent="0">
              <a:spcBef>
                <a:spcPts val="0"/>
              </a:spcBef>
              <a:buNone/>
            </a:pPr>
            <a:r>
              <a:rPr lang="en-US" sz="1500" dirty="0"/>
              <a:t>           alert(val1+" X "+val2+" = "+(val1*val2))</a:t>
            </a:r>
          </a:p>
          <a:p>
            <a:pPr marL="0" indent="0">
              <a:spcBef>
                <a:spcPts val="0"/>
              </a:spcBef>
              <a:buNone/>
            </a:pPr>
            <a:r>
              <a:rPr lang="en-US" sz="1500" dirty="0"/>
              <a:t>  });</a:t>
            </a:r>
          </a:p>
        </p:txBody>
      </p:sp>
    </p:spTree>
    <p:extLst>
      <p:ext uri="{BB962C8B-B14F-4D97-AF65-F5344CB8AC3E}">
        <p14:creationId xmlns:p14="http://schemas.microsoft.com/office/powerpoint/2010/main" val="366845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background</a:t>
            </a:r>
          </a:p>
        </p:txBody>
      </p:sp>
      <p:sp>
        <p:nvSpPr>
          <p:cNvPr id="3" name="Content Placeholder 2"/>
          <p:cNvSpPr>
            <a:spLocks noGrp="1"/>
          </p:cNvSpPr>
          <p:nvPr>
            <p:ph idx="1"/>
          </p:nvPr>
        </p:nvSpPr>
        <p:spPr/>
        <p:txBody>
          <a:bodyPr>
            <a:normAutofit fontScale="70000" lnSpcReduction="20000"/>
          </a:bodyPr>
          <a:lstStyle/>
          <a:p>
            <a:r>
              <a:rPr lang="en-US" dirty="0"/>
              <a:t>In 2014 I saw some talks at a GIS conference on open-source GIS programming and the light went on.</a:t>
            </a:r>
          </a:p>
          <a:p>
            <a:r>
              <a:rPr lang="en-US" dirty="0"/>
              <a:t>With an open source approach I could develop web applications on my own for free without spending tens of thousands of dollars on ESRI software.</a:t>
            </a:r>
          </a:p>
          <a:p>
            <a:r>
              <a:rPr lang="en-US" dirty="0"/>
              <a:t>The only cost would be my time and even though I had three decades of experience programming database applications and two decades of experience developing GIS applications in a large number of languages and environments, the web development world sounded like a foreign language.</a:t>
            </a:r>
          </a:p>
          <a:p>
            <a:r>
              <a:rPr lang="en-US" dirty="0"/>
              <a:t>What did all the jargon mean? How did all the pieces work together? Which pieces did I really need to focus on?</a:t>
            </a:r>
          </a:p>
          <a:p>
            <a:r>
              <a:rPr lang="en-US" dirty="0"/>
              <a:t>I began trying to learn it all, and spent extensive amounts of time reading books and taking on-line classes and setting up software and developing applications both at work and for fun.</a:t>
            </a:r>
          </a:p>
          <a:p>
            <a:r>
              <a:rPr lang="en-US" dirty="0"/>
              <a:t>This course is my attempt to share what I learned with others in my position, and help them ease through the process.  If you are a programmer or GIS analyst who is struggling with making the transition to the on-line world then I hope this course can help you.</a:t>
            </a:r>
          </a:p>
          <a:p>
            <a:endParaRPr lang="en-US" dirty="0"/>
          </a:p>
        </p:txBody>
      </p:sp>
    </p:spTree>
    <p:extLst>
      <p:ext uri="{BB962C8B-B14F-4D97-AF65-F5344CB8AC3E}">
        <p14:creationId xmlns:p14="http://schemas.microsoft.com/office/powerpoint/2010/main" val="2266807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and validation</a:t>
            </a:r>
          </a:p>
        </p:txBody>
      </p:sp>
      <p:sp>
        <p:nvSpPr>
          <p:cNvPr id="3" name="Content Placeholder 2"/>
          <p:cNvSpPr>
            <a:spLocks noGrp="1"/>
          </p:cNvSpPr>
          <p:nvPr>
            <p:ph sz="half" idx="1"/>
          </p:nvPr>
        </p:nvSpPr>
        <p:spPr/>
        <p:txBody>
          <a:bodyPr>
            <a:noAutofit/>
          </a:bodyPr>
          <a:lstStyle/>
          <a:p>
            <a:pPr marL="0" indent="0">
              <a:spcBef>
                <a:spcPts val="0"/>
              </a:spcBef>
              <a:buNone/>
            </a:pPr>
            <a:r>
              <a:rPr lang="en-US" sz="1400" dirty="0"/>
              <a:t>         ……</a:t>
            </a:r>
          </a:p>
          <a:p>
            <a:pPr marL="0" indent="0">
              <a:spcBef>
                <a:spcPts val="0"/>
              </a:spcBef>
              <a:buNone/>
            </a:pPr>
            <a:r>
              <a:rPr lang="en-US" sz="1400" dirty="0"/>
              <a:t>         &lt;button id="switch-button"&gt;Switch&lt;/button&gt;</a:t>
            </a:r>
          </a:p>
          <a:p>
            <a:pPr marL="0" indent="0">
              <a:spcBef>
                <a:spcPts val="0"/>
              </a:spcBef>
              <a:buNone/>
            </a:pPr>
            <a:r>
              <a:rPr lang="en-US" sz="1400" dirty="0"/>
              <a:t>         &lt;button id="change-color"&gt;Change Color&lt;/button&gt;</a:t>
            </a:r>
          </a:p>
          <a:p>
            <a:pPr marL="0" indent="0">
              <a:spcBef>
                <a:spcPts val="0"/>
              </a:spcBef>
              <a:buNone/>
            </a:pPr>
            <a:r>
              <a:rPr lang="en-US" sz="1400" dirty="0"/>
              <a:t>&lt;/div&gt;</a:t>
            </a:r>
          </a:p>
          <a:p>
            <a:pPr marL="0" indent="0">
              <a:spcBef>
                <a:spcPts val="0"/>
              </a:spcBef>
              <a:buNone/>
            </a:pPr>
            <a:endParaRPr lang="en-US" sz="1400" dirty="0"/>
          </a:p>
          <a:p>
            <a:pPr marL="0" indent="0">
              <a:spcBef>
                <a:spcPts val="0"/>
              </a:spcBef>
              <a:buNone/>
            </a:pPr>
            <a:r>
              <a:rPr lang="en-US" sz="1400" dirty="0"/>
              <a:t>&lt;input id="value1" type="text" value="5"&gt;</a:t>
            </a:r>
          </a:p>
          <a:p>
            <a:pPr marL="0" indent="0">
              <a:spcBef>
                <a:spcPts val="0"/>
              </a:spcBef>
              <a:buNone/>
            </a:pPr>
            <a:r>
              <a:rPr lang="en-US" sz="1400" dirty="0"/>
              <a:t>&lt;input id="value2" type="text" value=“6"&gt;</a:t>
            </a:r>
          </a:p>
          <a:p>
            <a:pPr marL="0" indent="0">
              <a:spcBef>
                <a:spcPts val="0"/>
              </a:spcBef>
              <a:buNone/>
            </a:pPr>
            <a:r>
              <a:rPr lang="en-US" sz="1400" dirty="0"/>
              <a:t>&lt;button id="multiply"&gt;Multiply&lt;/button&gt;</a:t>
            </a:r>
          </a:p>
          <a:p>
            <a:pPr marL="0" indent="0">
              <a:spcBef>
                <a:spcPts val="0"/>
              </a:spcBef>
              <a:buNone/>
            </a:pPr>
            <a:endParaRPr lang="en-US" sz="1400" dirty="0">
              <a:solidFill>
                <a:srgbClr val="FF0000"/>
              </a:solidFill>
            </a:endParaRPr>
          </a:p>
        </p:txBody>
      </p:sp>
      <p:sp>
        <p:nvSpPr>
          <p:cNvPr id="4" name="Content Placeholder 3"/>
          <p:cNvSpPr>
            <a:spLocks noGrp="1"/>
          </p:cNvSpPr>
          <p:nvPr>
            <p:ph sz="half" idx="2"/>
          </p:nvPr>
        </p:nvSpPr>
        <p:spPr>
          <a:xfrm>
            <a:off x="6413771" y="2017343"/>
            <a:ext cx="5618902" cy="3441520"/>
          </a:xfrm>
        </p:spPr>
        <p:txBody>
          <a:bodyPr>
            <a:normAutofit fontScale="92500" lnSpcReduction="10000"/>
          </a:bodyPr>
          <a:lstStyle/>
          <a:p>
            <a:pPr marL="0" indent="0">
              <a:spcBef>
                <a:spcPts val="0"/>
              </a:spcBef>
              <a:buNone/>
            </a:pPr>
            <a:r>
              <a:rPr lang="en-US" dirty="0"/>
              <a:t> </a:t>
            </a:r>
            <a:r>
              <a:rPr lang="en-US" sz="1500" dirty="0" err="1"/>
              <a:t>var</a:t>
            </a:r>
            <a:r>
              <a:rPr lang="en-US" sz="1500" dirty="0"/>
              <a:t> </a:t>
            </a:r>
            <a:r>
              <a:rPr lang="en-US" sz="1500" dirty="0" err="1"/>
              <a:t>btnMultiply</a:t>
            </a:r>
            <a:r>
              <a:rPr lang="en-US" sz="1500" dirty="0"/>
              <a:t>=</a:t>
            </a:r>
            <a:r>
              <a:rPr lang="en-US" sz="1500" dirty="0" err="1"/>
              <a:t>document.getElementById</a:t>
            </a:r>
            <a:r>
              <a:rPr lang="en-US" sz="1500" dirty="0"/>
              <a:t>("multiply");</a:t>
            </a:r>
          </a:p>
          <a:p>
            <a:pPr marL="0" indent="0">
              <a:spcBef>
                <a:spcPts val="0"/>
              </a:spcBef>
              <a:buNone/>
            </a:pPr>
            <a:r>
              <a:rPr lang="en-US" sz="1500" dirty="0"/>
              <a:t> </a:t>
            </a:r>
            <a:r>
              <a:rPr lang="en-US" sz="1500" dirty="0" err="1"/>
              <a:t>var</a:t>
            </a:r>
            <a:r>
              <a:rPr lang="en-US" sz="1500" dirty="0"/>
              <a:t> inputValue1=</a:t>
            </a:r>
            <a:r>
              <a:rPr lang="en-US" sz="1500" dirty="0" err="1"/>
              <a:t>document.getElementById</a:t>
            </a:r>
            <a:r>
              <a:rPr lang="en-US" sz="1500" dirty="0"/>
              <a:t>("value1");</a:t>
            </a:r>
          </a:p>
          <a:p>
            <a:pPr marL="0" indent="0">
              <a:spcBef>
                <a:spcPts val="0"/>
              </a:spcBef>
              <a:buNone/>
            </a:pPr>
            <a:r>
              <a:rPr lang="en-US" sz="1500" dirty="0"/>
              <a:t> </a:t>
            </a:r>
            <a:r>
              <a:rPr lang="en-US" sz="1500" dirty="0" err="1"/>
              <a:t>var</a:t>
            </a:r>
            <a:r>
              <a:rPr lang="en-US" sz="1500" dirty="0"/>
              <a:t> inputValue2=</a:t>
            </a:r>
            <a:r>
              <a:rPr lang="en-US" sz="1500" dirty="0" err="1"/>
              <a:t>document.getElementById</a:t>
            </a:r>
            <a:r>
              <a:rPr lang="en-US" sz="1500" dirty="0"/>
              <a:t>("value2");</a:t>
            </a:r>
          </a:p>
          <a:p>
            <a:pPr marL="0" indent="0">
              <a:spcBef>
                <a:spcPts val="0"/>
              </a:spcBef>
              <a:buNone/>
            </a:pPr>
            <a:r>
              <a:rPr lang="en-US" sz="1500" dirty="0"/>
              <a:t>            </a:t>
            </a:r>
          </a:p>
          <a:p>
            <a:pPr marL="0" indent="0">
              <a:spcBef>
                <a:spcPts val="0"/>
              </a:spcBef>
              <a:buNone/>
            </a:pPr>
            <a:r>
              <a:rPr lang="en-US" sz="1500" dirty="0"/>
              <a:t> </a:t>
            </a:r>
            <a:r>
              <a:rPr lang="en-US" sz="1500" dirty="0" err="1"/>
              <a:t>btnMultiply.addEventListener</a:t>
            </a:r>
            <a:r>
              <a:rPr lang="en-US" sz="1500" dirty="0"/>
              <a:t>('click', function(e) {</a:t>
            </a:r>
          </a:p>
          <a:p>
            <a:pPr marL="0" indent="0">
              <a:spcBef>
                <a:spcPts val="0"/>
              </a:spcBef>
              <a:buNone/>
            </a:pPr>
            <a:r>
              <a:rPr lang="en-US" sz="1500" dirty="0"/>
              <a:t>           </a:t>
            </a:r>
            <a:r>
              <a:rPr lang="en-US" sz="1500" dirty="0" err="1"/>
              <a:t>var</a:t>
            </a:r>
            <a:r>
              <a:rPr lang="en-US" sz="1500" dirty="0"/>
              <a:t> val1=inputValue1.value;</a:t>
            </a:r>
          </a:p>
          <a:p>
            <a:pPr marL="0" indent="0">
              <a:spcBef>
                <a:spcPts val="0"/>
              </a:spcBef>
              <a:buNone/>
            </a:pPr>
            <a:r>
              <a:rPr lang="en-US" sz="1500" dirty="0"/>
              <a:t>           </a:t>
            </a:r>
            <a:r>
              <a:rPr lang="en-US" sz="1500" dirty="0" err="1"/>
              <a:t>var</a:t>
            </a:r>
            <a:r>
              <a:rPr lang="en-US" sz="1500" dirty="0"/>
              <a:t> val2=inputValue2.value;</a:t>
            </a:r>
          </a:p>
          <a:p>
            <a:pPr marL="0" indent="0">
              <a:spcBef>
                <a:spcPts val="0"/>
              </a:spcBef>
              <a:buNone/>
            </a:pPr>
            <a:r>
              <a:rPr lang="en-US" sz="1500" dirty="0"/>
              <a:t>           </a:t>
            </a:r>
            <a:r>
              <a:rPr lang="en-US" sz="1500" dirty="0">
                <a:solidFill>
                  <a:srgbClr val="FF0000"/>
                </a:solidFill>
              </a:rPr>
              <a:t>if (</a:t>
            </a:r>
            <a:r>
              <a:rPr lang="en-US" sz="1500" dirty="0" err="1">
                <a:solidFill>
                  <a:srgbClr val="FF0000"/>
                </a:solidFill>
              </a:rPr>
              <a:t>isNaN</a:t>
            </a:r>
            <a:r>
              <a:rPr lang="en-US" sz="1500" dirty="0">
                <a:solidFill>
                  <a:srgbClr val="FF0000"/>
                </a:solidFill>
              </a:rPr>
              <a:t>(val1) || </a:t>
            </a:r>
            <a:r>
              <a:rPr lang="en-US" sz="1500" dirty="0" err="1">
                <a:solidFill>
                  <a:srgbClr val="FF0000"/>
                </a:solidFill>
              </a:rPr>
              <a:t>isNaN</a:t>
            </a:r>
            <a:r>
              <a:rPr lang="en-US" sz="1500" dirty="0">
                <a:solidFill>
                  <a:srgbClr val="FF0000"/>
                </a:solidFill>
              </a:rPr>
              <a:t>(val2)) {</a:t>
            </a:r>
          </a:p>
          <a:p>
            <a:pPr marL="0" indent="0">
              <a:spcBef>
                <a:spcPts val="0"/>
              </a:spcBef>
              <a:buNone/>
            </a:pPr>
            <a:r>
              <a:rPr lang="en-US" sz="1500" dirty="0">
                <a:solidFill>
                  <a:srgbClr val="FF0000"/>
                </a:solidFill>
              </a:rPr>
              <a:t>                    alert("At least one of the values is not a number");</a:t>
            </a:r>
          </a:p>
          <a:p>
            <a:pPr marL="0" indent="0">
              <a:spcBef>
                <a:spcPts val="0"/>
              </a:spcBef>
              <a:buNone/>
            </a:pPr>
            <a:r>
              <a:rPr lang="en-US" sz="1500" dirty="0">
                <a:solidFill>
                  <a:srgbClr val="FF0000"/>
                </a:solidFill>
              </a:rPr>
              <a:t>           } else {</a:t>
            </a:r>
          </a:p>
          <a:p>
            <a:pPr marL="0" indent="0">
              <a:spcBef>
                <a:spcPts val="0"/>
              </a:spcBef>
              <a:buNone/>
            </a:pPr>
            <a:r>
              <a:rPr lang="en-US" sz="1500" dirty="0">
                <a:solidFill>
                  <a:srgbClr val="FF0000"/>
                </a:solidFill>
              </a:rPr>
              <a:t>                    alert(val1+" X "+val2+" = "+(val1*val2).</a:t>
            </a:r>
            <a:r>
              <a:rPr lang="en-US" sz="1500" dirty="0" err="1">
                <a:solidFill>
                  <a:srgbClr val="FF0000"/>
                </a:solidFill>
              </a:rPr>
              <a:t>toFixed</a:t>
            </a:r>
            <a:r>
              <a:rPr lang="en-US" sz="1500" dirty="0">
                <a:solidFill>
                  <a:srgbClr val="FF0000"/>
                </a:solidFill>
              </a:rPr>
              <a:t>(2));</a:t>
            </a:r>
          </a:p>
          <a:p>
            <a:pPr marL="0" indent="0">
              <a:spcBef>
                <a:spcPts val="0"/>
              </a:spcBef>
              <a:buNone/>
            </a:pPr>
            <a:r>
              <a:rPr lang="en-US" sz="1500" dirty="0">
                <a:solidFill>
                  <a:srgbClr val="FF0000"/>
                </a:solidFill>
              </a:rPr>
              <a:t>           } </a:t>
            </a:r>
          </a:p>
          <a:p>
            <a:pPr marL="0" indent="0">
              <a:spcBef>
                <a:spcPts val="0"/>
              </a:spcBef>
              <a:buNone/>
            </a:pPr>
            <a:r>
              <a:rPr lang="en-US" sz="1500" dirty="0"/>
              <a:t>});</a:t>
            </a:r>
          </a:p>
        </p:txBody>
      </p:sp>
    </p:spTree>
    <p:extLst>
      <p:ext uri="{BB962C8B-B14F-4D97-AF65-F5344CB8AC3E}">
        <p14:creationId xmlns:p14="http://schemas.microsoft.com/office/powerpoint/2010/main" val="51150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8" end="8"/>
                                            </p:txEl>
                                          </p:spTgt>
                                        </p:tgtEl>
                                        <p:attrNameLst>
                                          <p:attrName>style.visibility</p:attrName>
                                        </p:attrNameLst>
                                      </p:cBhvr>
                                      <p:to>
                                        <p:strVal val="visible"/>
                                      </p:to>
                                    </p:set>
                                    <p:animEffect transition="in" filter="fade">
                                      <p:cBhvr>
                                        <p:cTn id="12" dur="500"/>
                                        <p:tgtEl>
                                          <p:spTgt spid="4">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fade">
                                      <p:cBhvr>
                                        <p:cTn id="17" dur="5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animEffect transition="in" filter="fade">
                                      <p:cBhvr>
                                        <p:cTn id="22" dur="500"/>
                                        <p:tgtEl>
                                          <p:spTgt spid="4">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fade">
                                      <p:cBhvr>
                                        <p:cTn id="2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and validation</a:t>
            </a:r>
          </a:p>
        </p:txBody>
      </p:sp>
      <p:sp>
        <p:nvSpPr>
          <p:cNvPr id="3" name="Content Placeholder 2"/>
          <p:cNvSpPr>
            <a:spLocks noGrp="1"/>
          </p:cNvSpPr>
          <p:nvPr>
            <p:ph sz="half" idx="1"/>
          </p:nvPr>
        </p:nvSpPr>
        <p:spPr/>
        <p:txBody>
          <a:bodyPr>
            <a:noAutofit/>
          </a:bodyPr>
          <a:lstStyle/>
          <a:p>
            <a:pPr marL="0" indent="0">
              <a:spcBef>
                <a:spcPts val="0"/>
              </a:spcBef>
              <a:buNone/>
            </a:pPr>
            <a:r>
              <a:rPr lang="en-US" sz="1400" dirty="0"/>
              <a:t>         ……</a:t>
            </a:r>
          </a:p>
          <a:p>
            <a:pPr marL="0" indent="0">
              <a:spcBef>
                <a:spcPts val="0"/>
              </a:spcBef>
              <a:buNone/>
            </a:pPr>
            <a:r>
              <a:rPr lang="en-US" sz="1400" dirty="0"/>
              <a:t>         &lt;button id="switch-button"&gt;Switch&lt;/button&gt;</a:t>
            </a:r>
          </a:p>
          <a:p>
            <a:pPr marL="0" indent="0">
              <a:spcBef>
                <a:spcPts val="0"/>
              </a:spcBef>
              <a:buNone/>
            </a:pPr>
            <a:r>
              <a:rPr lang="en-US" sz="1400" dirty="0"/>
              <a:t>         &lt;button id="change-color"&gt;Change Color&lt;/button&gt;</a:t>
            </a:r>
          </a:p>
          <a:p>
            <a:pPr marL="0" indent="0">
              <a:spcBef>
                <a:spcPts val="0"/>
              </a:spcBef>
              <a:buNone/>
            </a:pPr>
            <a:r>
              <a:rPr lang="en-US" sz="1400" dirty="0"/>
              <a:t>&lt;/div&gt;</a:t>
            </a:r>
          </a:p>
          <a:p>
            <a:pPr marL="0" indent="0">
              <a:spcBef>
                <a:spcPts val="0"/>
              </a:spcBef>
              <a:buNone/>
            </a:pPr>
            <a:endParaRPr lang="en-US" sz="1400" dirty="0"/>
          </a:p>
          <a:p>
            <a:pPr marL="0" indent="0">
              <a:spcBef>
                <a:spcPts val="0"/>
              </a:spcBef>
              <a:buNone/>
            </a:pPr>
            <a:r>
              <a:rPr lang="en-US" sz="1400" dirty="0"/>
              <a:t>&lt;input id="value1" type="text" value="5"&gt;</a:t>
            </a:r>
          </a:p>
          <a:p>
            <a:pPr marL="0" indent="0">
              <a:spcBef>
                <a:spcPts val="0"/>
              </a:spcBef>
              <a:buNone/>
            </a:pPr>
            <a:r>
              <a:rPr lang="en-US" sz="1400" dirty="0"/>
              <a:t>&lt;input id="value2" type="text" value=“6"&gt;</a:t>
            </a:r>
          </a:p>
          <a:p>
            <a:pPr marL="0" indent="0">
              <a:spcBef>
                <a:spcPts val="0"/>
              </a:spcBef>
              <a:buNone/>
            </a:pPr>
            <a:r>
              <a:rPr lang="en-US" sz="1400" dirty="0"/>
              <a:t>&lt;button id="multiply"&gt;Multiply&lt;/button&gt;</a:t>
            </a:r>
          </a:p>
          <a:p>
            <a:pPr marL="0" indent="0">
              <a:spcBef>
                <a:spcPts val="0"/>
              </a:spcBef>
              <a:buNone/>
            </a:pPr>
            <a:endParaRPr lang="en-US" sz="1400" dirty="0"/>
          </a:p>
          <a:p>
            <a:pPr marL="0" indent="0">
              <a:spcBef>
                <a:spcPts val="0"/>
              </a:spcBef>
              <a:buNone/>
            </a:pPr>
            <a:endParaRPr lang="en-US" sz="1400" dirty="0">
              <a:solidFill>
                <a:srgbClr val="FF0000"/>
              </a:solidFill>
            </a:endParaRPr>
          </a:p>
        </p:txBody>
      </p:sp>
      <p:sp>
        <p:nvSpPr>
          <p:cNvPr id="4" name="Content Placeholder 3"/>
          <p:cNvSpPr>
            <a:spLocks noGrp="1"/>
          </p:cNvSpPr>
          <p:nvPr>
            <p:ph sz="half" idx="2"/>
          </p:nvPr>
        </p:nvSpPr>
        <p:spPr>
          <a:xfrm>
            <a:off x="6413771" y="2017343"/>
            <a:ext cx="5618902" cy="3441520"/>
          </a:xfrm>
        </p:spPr>
        <p:txBody>
          <a:bodyPr>
            <a:normAutofit lnSpcReduction="10000"/>
          </a:bodyPr>
          <a:lstStyle/>
          <a:p>
            <a:pPr marL="0" indent="0">
              <a:spcBef>
                <a:spcPts val="0"/>
              </a:spcBef>
              <a:buNone/>
            </a:pPr>
            <a:r>
              <a:rPr lang="en-US" sz="1500" dirty="0"/>
              <a:t>…..</a:t>
            </a:r>
          </a:p>
          <a:p>
            <a:pPr marL="0" indent="0">
              <a:spcBef>
                <a:spcPts val="0"/>
              </a:spcBef>
              <a:buNone/>
            </a:pPr>
            <a:r>
              <a:rPr lang="en-US" sz="1000" dirty="0" err="1"/>
              <a:t>btnMultiply.addEventListener</a:t>
            </a:r>
            <a:r>
              <a:rPr lang="en-US" sz="1000" dirty="0"/>
              <a:t>('click', function(e) {</a:t>
            </a:r>
          </a:p>
          <a:p>
            <a:pPr marL="0" indent="0">
              <a:spcBef>
                <a:spcPts val="0"/>
              </a:spcBef>
              <a:buNone/>
            </a:pPr>
            <a:r>
              <a:rPr lang="en-US" sz="1000" dirty="0"/>
              <a:t>           </a:t>
            </a:r>
            <a:r>
              <a:rPr lang="en-US" sz="1000" dirty="0" err="1"/>
              <a:t>var</a:t>
            </a:r>
            <a:r>
              <a:rPr lang="en-US" sz="1000" dirty="0"/>
              <a:t> val1=inputValue1.value;</a:t>
            </a:r>
          </a:p>
          <a:p>
            <a:pPr marL="0" indent="0">
              <a:spcBef>
                <a:spcPts val="0"/>
              </a:spcBef>
              <a:buNone/>
            </a:pPr>
            <a:r>
              <a:rPr lang="en-US" sz="1000" dirty="0"/>
              <a:t>           </a:t>
            </a:r>
            <a:r>
              <a:rPr lang="en-US" sz="1000" dirty="0" err="1"/>
              <a:t>var</a:t>
            </a:r>
            <a:r>
              <a:rPr lang="en-US" sz="1000" dirty="0"/>
              <a:t> val2=inputValue2.value;</a:t>
            </a:r>
          </a:p>
          <a:p>
            <a:pPr marL="0" indent="0">
              <a:spcBef>
                <a:spcPts val="0"/>
              </a:spcBef>
              <a:buNone/>
            </a:pPr>
            <a:r>
              <a:rPr lang="en-US" sz="1000" dirty="0"/>
              <a:t>           if (</a:t>
            </a:r>
            <a:r>
              <a:rPr lang="en-US" sz="1000" dirty="0" err="1"/>
              <a:t>isNaN</a:t>
            </a:r>
            <a:r>
              <a:rPr lang="en-US" sz="1000" dirty="0"/>
              <a:t>(val1) || </a:t>
            </a:r>
            <a:r>
              <a:rPr lang="en-US" sz="1000" dirty="0" err="1"/>
              <a:t>isNaN</a:t>
            </a:r>
            <a:r>
              <a:rPr lang="en-US" sz="1000" dirty="0"/>
              <a:t>(val2)) {</a:t>
            </a:r>
          </a:p>
          <a:p>
            <a:pPr marL="0" indent="0">
              <a:spcBef>
                <a:spcPts val="0"/>
              </a:spcBef>
              <a:buNone/>
            </a:pPr>
            <a:r>
              <a:rPr lang="en-US" sz="1000" dirty="0"/>
              <a:t>                    alert("At least one of the values is not a number");</a:t>
            </a:r>
          </a:p>
          <a:p>
            <a:pPr marL="0" indent="0">
              <a:spcBef>
                <a:spcPts val="0"/>
              </a:spcBef>
              <a:buNone/>
            </a:pPr>
            <a:r>
              <a:rPr lang="en-US" sz="1000" dirty="0"/>
              <a:t>           } else {</a:t>
            </a:r>
          </a:p>
          <a:p>
            <a:pPr marL="0" indent="0">
              <a:spcBef>
                <a:spcPts val="0"/>
              </a:spcBef>
              <a:buNone/>
            </a:pPr>
            <a:r>
              <a:rPr lang="en-US" sz="1000" dirty="0"/>
              <a:t>                    alert(val1+" X "+val2+" = "+(val1*val2).</a:t>
            </a:r>
            <a:r>
              <a:rPr lang="en-US" sz="1000" dirty="0" err="1"/>
              <a:t>toFixed</a:t>
            </a:r>
            <a:r>
              <a:rPr lang="en-US" sz="1000" dirty="0"/>
              <a:t>(2));</a:t>
            </a:r>
          </a:p>
          <a:p>
            <a:pPr marL="0" indent="0">
              <a:spcBef>
                <a:spcPts val="0"/>
              </a:spcBef>
              <a:buNone/>
            </a:pPr>
            <a:r>
              <a:rPr lang="en-US" sz="1000" dirty="0"/>
              <a:t>           } </a:t>
            </a:r>
          </a:p>
          <a:p>
            <a:pPr marL="0" indent="0">
              <a:spcBef>
                <a:spcPts val="0"/>
              </a:spcBef>
              <a:buNone/>
            </a:pPr>
            <a:r>
              <a:rPr lang="en-US" sz="1000" dirty="0"/>
              <a:t>});</a:t>
            </a:r>
          </a:p>
          <a:p>
            <a:pPr marL="0" indent="0">
              <a:spcBef>
                <a:spcPts val="0"/>
              </a:spcBef>
              <a:buNone/>
            </a:pPr>
            <a:endParaRPr lang="en-US" sz="1500" dirty="0"/>
          </a:p>
          <a:p>
            <a:pPr marL="0" indent="0">
              <a:spcBef>
                <a:spcPts val="0"/>
              </a:spcBef>
              <a:buNone/>
            </a:pPr>
            <a:r>
              <a:rPr lang="en-US" sz="1500" dirty="0">
                <a:solidFill>
                  <a:srgbClr val="FF0000"/>
                </a:solidFill>
              </a:rPr>
              <a:t>inputValue1.addEventListener('</a:t>
            </a:r>
            <a:r>
              <a:rPr lang="en-US" sz="1500" dirty="0" err="1">
                <a:solidFill>
                  <a:srgbClr val="FF0000"/>
                </a:solidFill>
              </a:rPr>
              <a:t>keyup</a:t>
            </a:r>
            <a:r>
              <a:rPr lang="en-US" sz="1500" dirty="0">
                <a:solidFill>
                  <a:srgbClr val="FF0000"/>
                </a:solidFill>
              </a:rPr>
              <a:t>', function(e) {</a:t>
            </a:r>
          </a:p>
          <a:p>
            <a:pPr marL="0" indent="0">
              <a:spcBef>
                <a:spcPts val="0"/>
              </a:spcBef>
              <a:buNone/>
            </a:pPr>
            <a:r>
              <a:rPr lang="en-US" sz="1500" dirty="0">
                <a:solidFill>
                  <a:srgbClr val="FF0000"/>
                </a:solidFill>
              </a:rPr>
              <a:t>       if (</a:t>
            </a:r>
            <a:r>
              <a:rPr lang="en-US" sz="1500" dirty="0" err="1">
                <a:solidFill>
                  <a:srgbClr val="FF0000"/>
                </a:solidFill>
              </a:rPr>
              <a:t>isNaN</a:t>
            </a:r>
            <a:r>
              <a:rPr lang="en-US" sz="1500" dirty="0">
                <a:solidFill>
                  <a:srgbClr val="FF0000"/>
                </a:solidFill>
              </a:rPr>
              <a:t>(inputValue1.value)) {</a:t>
            </a:r>
          </a:p>
          <a:p>
            <a:pPr marL="0" indent="0">
              <a:spcBef>
                <a:spcPts val="0"/>
              </a:spcBef>
              <a:buNone/>
            </a:pPr>
            <a:r>
              <a:rPr lang="en-US" sz="1500" dirty="0">
                <a:solidFill>
                  <a:srgbClr val="FF0000"/>
                </a:solidFill>
              </a:rPr>
              <a:t>             alert("Please enter a number.");</a:t>
            </a:r>
          </a:p>
          <a:p>
            <a:pPr marL="0" indent="0">
              <a:spcBef>
                <a:spcPts val="0"/>
              </a:spcBef>
              <a:buNone/>
            </a:pPr>
            <a:r>
              <a:rPr lang="en-US" sz="1500" dirty="0">
                <a:solidFill>
                  <a:srgbClr val="FF0000"/>
                </a:solidFill>
              </a:rPr>
              <a:t>       }</a:t>
            </a:r>
          </a:p>
          <a:p>
            <a:pPr marL="0" indent="0">
              <a:spcBef>
                <a:spcPts val="0"/>
              </a:spcBef>
              <a:buNone/>
            </a:pPr>
            <a:r>
              <a:rPr lang="en-US" sz="1500" dirty="0">
                <a:solidFill>
                  <a:srgbClr val="FF0000"/>
                </a:solidFill>
              </a:rPr>
              <a:t>});</a:t>
            </a:r>
          </a:p>
        </p:txBody>
      </p:sp>
    </p:spTree>
    <p:extLst>
      <p:ext uri="{BB962C8B-B14F-4D97-AF65-F5344CB8AC3E}">
        <p14:creationId xmlns:p14="http://schemas.microsoft.com/office/powerpoint/2010/main" val="5222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5" end="15"/>
                                            </p:txEl>
                                          </p:spTgt>
                                        </p:tgtEl>
                                        <p:attrNameLst>
                                          <p:attrName>style.visibility</p:attrName>
                                        </p:attrNameLst>
                                      </p:cBhvr>
                                      <p:to>
                                        <p:strVal val="visible"/>
                                      </p:to>
                                    </p:set>
                                    <p:animEffect transition="in" filter="fade">
                                      <p:cBhvr>
                                        <p:cTn id="10" dur="500"/>
                                        <p:tgtEl>
                                          <p:spTgt spid="4">
                                            <p:txEl>
                                              <p:pRg st="15" end="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animEffect transition="in" filter="fade">
                                      <p:cBhvr>
                                        <p:cTn id="15" dur="500"/>
                                        <p:tgtEl>
                                          <p:spTgt spid="4">
                                            <p:txEl>
                                              <p:pRg st="12" end="1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4" end="14"/>
                                            </p:txEl>
                                          </p:spTgt>
                                        </p:tgtEl>
                                        <p:attrNameLst>
                                          <p:attrName>style.visibility</p:attrName>
                                        </p:attrNameLst>
                                      </p:cBhvr>
                                      <p:to>
                                        <p:strVal val="visible"/>
                                      </p:to>
                                    </p:set>
                                    <p:animEffect transition="in" filter="fade">
                                      <p:cBhvr>
                                        <p:cTn id="18" dur="500"/>
                                        <p:tgtEl>
                                          <p:spTgt spid="4">
                                            <p:txEl>
                                              <p:pRg st="14" end="1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animEffect transition="in" filter="fade">
                                      <p:cBhvr>
                                        <p:cTn id="2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with alerts</a:t>
            </a:r>
            <a:br>
              <a:rPr lang="en-US" dirty="0"/>
            </a:br>
            <a:endParaRPr lang="en-US" dirty="0"/>
          </a:p>
        </p:txBody>
      </p:sp>
      <p:sp>
        <p:nvSpPr>
          <p:cNvPr id="3" name="Content Placeholder 2"/>
          <p:cNvSpPr>
            <a:spLocks noGrp="1"/>
          </p:cNvSpPr>
          <p:nvPr>
            <p:ph sz="half" idx="1"/>
          </p:nvPr>
        </p:nvSpPr>
        <p:spPr>
          <a:xfrm>
            <a:off x="1447330" y="2010878"/>
            <a:ext cx="5105869" cy="3448595"/>
          </a:xfrm>
        </p:spPr>
        <p:txBody>
          <a:bodyPr>
            <a:normAutofit/>
          </a:bodyPr>
          <a:lstStyle/>
          <a:p>
            <a:r>
              <a:rPr lang="en-US" dirty="0"/>
              <a:t>Many people find alerts annoying.</a:t>
            </a:r>
          </a:p>
          <a:p>
            <a:r>
              <a:rPr lang="en-US" dirty="0"/>
              <a:t>The first time a user visits your site and sees an alert everything is fine</a:t>
            </a:r>
          </a:p>
          <a:p>
            <a:r>
              <a:rPr lang="en-US" dirty="0"/>
              <a:t>But the SECOND time they have the option of preventing anymore dialogs by clicking the box.</a:t>
            </a:r>
          </a:p>
          <a:p>
            <a:r>
              <a:rPr lang="en-US" dirty="0"/>
              <a:t>Because of this, alerts are not a reliable method for getting a message to the user.</a:t>
            </a:r>
          </a:p>
        </p:txBody>
      </p:sp>
      <p:pic>
        <p:nvPicPr>
          <p:cNvPr id="8" name="Content Placeholder 7"/>
          <p:cNvPicPr>
            <a:picLocks noGrp="1" noChangeAspect="1"/>
          </p:cNvPicPr>
          <p:nvPr>
            <p:ph sz="half" idx="2"/>
          </p:nvPr>
        </p:nvPicPr>
        <p:blipFill>
          <a:blip r:embed="rId2"/>
          <a:stretch>
            <a:fillRect/>
          </a:stretch>
        </p:blipFill>
        <p:spPr>
          <a:xfrm>
            <a:off x="6645275" y="2557463"/>
            <a:ext cx="4181475" cy="2362200"/>
          </a:xfrm>
          <a:prstGeom prst="rect">
            <a:avLst/>
          </a:prstGeom>
        </p:spPr>
      </p:pic>
    </p:spTree>
    <p:extLst>
      <p:ext uri="{BB962C8B-B14F-4D97-AF65-F5344CB8AC3E}">
        <p14:creationId xmlns:p14="http://schemas.microsoft.com/office/powerpoint/2010/main" val="81713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HOW DO WE COMMUNICATE TO THE user?</a:t>
            </a:r>
          </a:p>
        </p:txBody>
      </p:sp>
      <p:sp>
        <p:nvSpPr>
          <p:cNvPr id="3" name="Content Placeholder 2"/>
          <p:cNvSpPr>
            <a:spLocks noGrp="1"/>
          </p:cNvSpPr>
          <p:nvPr>
            <p:ph idx="1"/>
          </p:nvPr>
        </p:nvSpPr>
        <p:spPr/>
        <p:txBody>
          <a:bodyPr>
            <a:normAutofit lnSpcReduction="10000"/>
          </a:bodyPr>
          <a:lstStyle/>
          <a:p>
            <a:r>
              <a:rPr lang="en-US" dirty="0"/>
              <a:t>Use a third party library such as Impromptu.</a:t>
            </a:r>
          </a:p>
          <a:p>
            <a:r>
              <a:rPr lang="en-US" dirty="0"/>
              <a:t>Simulate alerts through HTML, CSS,  JavaScript</a:t>
            </a:r>
          </a:p>
          <a:p>
            <a:pPr lvl="1"/>
            <a:r>
              <a:rPr lang="en-US" dirty="0"/>
              <a:t>&lt;div&gt; that’s normally hidden with a button to remove it.</a:t>
            </a:r>
          </a:p>
          <a:p>
            <a:pPr lvl="1"/>
            <a:r>
              <a:rPr lang="en-US" dirty="0" err="1"/>
              <a:t>Jquery</a:t>
            </a:r>
            <a:endParaRPr lang="en-US" dirty="0"/>
          </a:p>
          <a:p>
            <a:pPr lvl="1"/>
            <a:r>
              <a:rPr lang="en-US" dirty="0"/>
              <a:t>Bootstrap</a:t>
            </a:r>
          </a:p>
          <a:p>
            <a:r>
              <a:rPr lang="en-US" dirty="0"/>
              <a:t>DOM manipulation</a:t>
            </a:r>
          </a:p>
          <a:p>
            <a:pPr lvl="1"/>
            <a:r>
              <a:rPr lang="en-US" dirty="0"/>
              <a:t>Add or modify text, change colors, border, etc.</a:t>
            </a:r>
          </a:p>
          <a:p>
            <a:pPr marL="0" indent="0">
              <a:buNone/>
            </a:pPr>
            <a:r>
              <a:rPr lang="en-US" dirty="0"/>
              <a:t> </a:t>
            </a:r>
          </a:p>
        </p:txBody>
      </p:sp>
    </p:spTree>
    <p:extLst>
      <p:ext uri="{BB962C8B-B14F-4D97-AF65-F5344CB8AC3E}">
        <p14:creationId xmlns:p14="http://schemas.microsoft.com/office/powerpoint/2010/main" val="288854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and validation</a:t>
            </a:r>
          </a:p>
        </p:txBody>
      </p:sp>
      <p:sp>
        <p:nvSpPr>
          <p:cNvPr id="3" name="Content Placeholder 2"/>
          <p:cNvSpPr>
            <a:spLocks noGrp="1"/>
          </p:cNvSpPr>
          <p:nvPr>
            <p:ph sz="half" idx="1"/>
          </p:nvPr>
        </p:nvSpPr>
        <p:spPr/>
        <p:txBody>
          <a:bodyPr>
            <a:noAutofit/>
          </a:bodyPr>
          <a:lstStyle/>
          <a:p>
            <a:pPr marL="0" indent="0">
              <a:spcBef>
                <a:spcPts val="0"/>
              </a:spcBef>
              <a:buNone/>
            </a:pPr>
            <a:r>
              <a:rPr lang="en-US" sz="1400" dirty="0"/>
              <a:t>         ……</a:t>
            </a:r>
          </a:p>
          <a:p>
            <a:pPr marL="0" indent="0">
              <a:spcBef>
                <a:spcPts val="0"/>
              </a:spcBef>
              <a:buNone/>
            </a:pPr>
            <a:r>
              <a:rPr lang="en-US" sz="1400" dirty="0"/>
              <a:t>         &lt;button id="switch-button"&gt;Switch&lt;/button&gt;</a:t>
            </a:r>
          </a:p>
          <a:p>
            <a:pPr marL="0" indent="0">
              <a:spcBef>
                <a:spcPts val="0"/>
              </a:spcBef>
              <a:buNone/>
            </a:pPr>
            <a:r>
              <a:rPr lang="en-US" sz="1400" dirty="0"/>
              <a:t>         &lt;button id="change-color"&gt;Change Color&lt;/button&gt;</a:t>
            </a:r>
          </a:p>
          <a:p>
            <a:pPr marL="0" indent="0">
              <a:spcBef>
                <a:spcPts val="0"/>
              </a:spcBef>
              <a:buNone/>
            </a:pPr>
            <a:r>
              <a:rPr lang="en-US" sz="1400" dirty="0"/>
              <a:t>&lt;/div&gt;</a:t>
            </a:r>
          </a:p>
          <a:p>
            <a:pPr marL="0" indent="0">
              <a:spcBef>
                <a:spcPts val="0"/>
              </a:spcBef>
              <a:buNone/>
            </a:pPr>
            <a:endParaRPr lang="en-US" sz="1400" dirty="0"/>
          </a:p>
          <a:p>
            <a:pPr marL="0" indent="0">
              <a:spcBef>
                <a:spcPts val="0"/>
              </a:spcBef>
              <a:buNone/>
            </a:pPr>
            <a:r>
              <a:rPr lang="en-US" sz="1400" dirty="0"/>
              <a:t>&lt;input id="value1" type="text" value="5"&gt;</a:t>
            </a:r>
          </a:p>
          <a:p>
            <a:pPr marL="0" indent="0">
              <a:spcBef>
                <a:spcPts val="0"/>
              </a:spcBef>
              <a:buNone/>
            </a:pPr>
            <a:r>
              <a:rPr lang="en-US" sz="1400" dirty="0"/>
              <a:t>&lt;input id="value2" type="text" value=“6"&gt;</a:t>
            </a:r>
          </a:p>
          <a:p>
            <a:pPr marL="0" indent="0">
              <a:spcBef>
                <a:spcPts val="0"/>
              </a:spcBef>
              <a:buNone/>
            </a:pPr>
            <a:r>
              <a:rPr lang="en-US" sz="1400" dirty="0"/>
              <a:t>&lt;button id="multiply"&gt;Multiply&lt;/button&gt;</a:t>
            </a:r>
          </a:p>
          <a:p>
            <a:pPr marL="0" indent="0">
              <a:spcBef>
                <a:spcPts val="0"/>
              </a:spcBef>
              <a:buNone/>
            </a:pPr>
            <a:endParaRPr lang="en-US" sz="1400" dirty="0"/>
          </a:p>
          <a:p>
            <a:pPr marL="0" indent="0">
              <a:spcBef>
                <a:spcPts val="0"/>
              </a:spcBef>
              <a:buNone/>
            </a:pPr>
            <a:endParaRPr lang="en-US" sz="1400" dirty="0">
              <a:solidFill>
                <a:srgbClr val="FF0000"/>
              </a:solidFill>
            </a:endParaRPr>
          </a:p>
        </p:txBody>
      </p:sp>
      <p:sp>
        <p:nvSpPr>
          <p:cNvPr id="4" name="Content Placeholder 3"/>
          <p:cNvSpPr>
            <a:spLocks noGrp="1"/>
          </p:cNvSpPr>
          <p:nvPr>
            <p:ph sz="half" idx="2"/>
          </p:nvPr>
        </p:nvSpPr>
        <p:spPr>
          <a:xfrm>
            <a:off x="6413771" y="2017343"/>
            <a:ext cx="5618902" cy="3441520"/>
          </a:xfrm>
        </p:spPr>
        <p:txBody>
          <a:bodyPr>
            <a:normAutofit fontScale="92500" lnSpcReduction="20000"/>
          </a:bodyPr>
          <a:lstStyle/>
          <a:p>
            <a:pPr marL="0" indent="0">
              <a:spcBef>
                <a:spcPts val="0"/>
              </a:spcBef>
              <a:buNone/>
            </a:pPr>
            <a:r>
              <a:rPr lang="en-US" sz="1500" dirty="0"/>
              <a:t>…..</a:t>
            </a:r>
          </a:p>
          <a:p>
            <a:pPr marL="0" indent="0">
              <a:spcBef>
                <a:spcPts val="0"/>
              </a:spcBef>
              <a:buNone/>
            </a:pPr>
            <a:r>
              <a:rPr lang="en-US" sz="1000" dirty="0" err="1"/>
              <a:t>btnMultiply.addEventListener</a:t>
            </a:r>
            <a:r>
              <a:rPr lang="en-US" sz="1000" dirty="0"/>
              <a:t>('click', function(e) {</a:t>
            </a:r>
          </a:p>
          <a:p>
            <a:pPr marL="0" indent="0">
              <a:spcBef>
                <a:spcPts val="0"/>
              </a:spcBef>
              <a:buNone/>
            </a:pPr>
            <a:r>
              <a:rPr lang="en-US" sz="1000" dirty="0"/>
              <a:t>           </a:t>
            </a:r>
            <a:r>
              <a:rPr lang="en-US" sz="1000" dirty="0" err="1"/>
              <a:t>var</a:t>
            </a:r>
            <a:r>
              <a:rPr lang="en-US" sz="1000" dirty="0"/>
              <a:t> val1=inputValue1.value;</a:t>
            </a:r>
          </a:p>
          <a:p>
            <a:pPr marL="0" indent="0">
              <a:spcBef>
                <a:spcPts val="0"/>
              </a:spcBef>
              <a:buNone/>
            </a:pPr>
            <a:r>
              <a:rPr lang="en-US" sz="1000" dirty="0"/>
              <a:t>           </a:t>
            </a:r>
            <a:r>
              <a:rPr lang="en-US" sz="1000" dirty="0" err="1"/>
              <a:t>var</a:t>
            </a:r>
            <a:r>
              <a:rPr lang="en-US" sz="1000" dirty="0"/>
              <a:t> val2=inputValue2.value;</a:t>
            </a:r>
          </a:p>
          <a:p>
            <a:pPr marL="0" indent="0">
              <a:spcBef>
                <a:spcPts val="0"/>
              </a:spcBef>
              <a:buNone/>
            </a:pPr>
            <a:r>
              <a:rPr lang="en-US" sz="1000" dirty="0"/>
              <a:t>           if (</a:t>
            </a:r>
            <a:r>
              <a:rPr lang="en-US" sz="1000" dirty="0" err="1"/>
              <a:t>isNaN</a:t>
            </a:r>
            <a:r>
              <a:rPr lang="en-US" sz="1000" dirty="0"/>
              <a:t>(val1) || </a:t>
            </a:r>
            <a:r>
              <a:rPr lang="en-US" sz="1000" dirty="0" err="1"/>
              <a:t>isNaN</a:t>
            </a:r>
            <a:r>
              <a:rPr lang="en-US" sz="1000" dirty="0"/>
              <a:t>(val2)) {</a:t>
            </a:r>
          </a:p>
          <a:p>
            <a:pPr marL="0" indent="0">
              <a:spcBef>
                <a:spcPts val="0"/>
              </a:spcBef>
              <a:buNone/>
            </a:pPr>
            <a:r>
              <a:rPr lang="en-US" sz="1000" dirty="0"/>
              <a:t>                    alert("At least one of the values is not a number");</a:t>
            </a:r>
          </a:p>
          <a:p>
            <a:pPr marL="0" indent="0">
              <a:spcBef>
                <a:spcPts val="0"/>
              </a:spcBef>
              <a:buNone/>
            </a:pPr>
            <a:r>
              <a:rPr lang="en-US" sz="1000" dirty="0"/>
              <a:t>           } else {</a:t>
            </a:r>
          </a:p>
          <a:p>
            <a:pPr marL="0" indent="0">
              <a:spcBef>
                <a:spcPts val="0"/>
              </a:spcBef>
              <a:buNone/>
            </a:pPr>
            <a:r>
              <a:rPr lang="en-US" sz="1000" dirty="0"/>
              <a:t>                    alert(val1+" X "+val2+" = "+(val1*val2).</a:t>
            </a:r>
            <a:r>
              <a:rPr lang="en-US" sz="1000" dirty="0" err="1"/>
              <a:t>toFixed</a:t>
            </a:r>
            <a:r>
              <a:rPr lang="en-US" sz="1000" dirty="0"/>
              <a:t>(2));</a:t>
            </a:r>
          </a:p>
          <a:p>
            <a:pPr marL="0" indent="0">
              <a:spcBef>
                <a:spcPts val="0"/>
              </a:spcBef>
              <a:buNone/>
            </a:pPr>
            <a:r>
              <a:rPr lang="en-US" sz="1000" dirty="0"/>
              <a:t>           } </a:t>
            </a:r>
          </a:p>
          <a:p>
            <a:pPr marL="0" indent="0">
              <a:spcBef>
                <a:spcPts val="0"/>
              </a:spcBef>
              <a:buNone/>
            </a:pPr>
            <a:r>
              <a:rPr lang="en-US" sz="1000" dirty="0"/>
              <a:t>});</a:t>
            </a:r>
          </a:p>
          <a:p>
            <a:pPr marL="0" indent="0">
              <a:spcBef>
                <a:spcPts val="0"/>
              </a:spcBef>
              <a:buNone/>
            </a:pPr>
            <a:endParaRPr lang="en-US" sz="1500" dirty="0"/>
          </a:p>
          <a:p>
            <a:pPr marL="0" indent="0">
              <a:spcBef>
                <a:spcPts val="0"/>
              </a:spcBef>
              <a:buNone/>
            </a:pPr>
            <a:r>
              <a:rPr lang="en-US" sz="1500" dirty="0"/>
              <a:t>inputValue1.addEventListener('</a:t>
            </a:r>
            <a:r>
              <a:rPr lang="en-US" sz="1500" dirty="0" err="1"/>
              <a:t>keyup</a:t>
            </a:r>
            <a:r>
              <a:rPr lang="en-US" sz="1500" dirty="0"/>
              <a:t>', function(e) {</a:t>
            </a:r>
          </a:p>
          <a:p>
            <a:pPr marL="0" indent="0">
              <a:spcBef>
                <a:spcPts val="0"/>
              </a:spcBef>
              <a:buNone/>
            </a:pPr>
            <a:r>
              <a:rPr lang="en-US" sz="1500" dirty="0"/>
              <a:t>       if (</a:t>
            </a:r>
            <a:r>
              <a:rPr lang="en-US" sz="1500" dirty="0" err="1"/>
              <a:t>isNaN</a:t>
            </a:r>
            <a:r>
              <a:rPr lang="en-US" sz="1500" dirty="0"/>
              <a:t>(inputValue1.value)) {</a:t>
            </a:r>
          </a:p>
          <a:p>
            <a:pPr marL="0" indent="0">
              <a:spcBef>
                <a:spcPts val="0"/>
              </a:spcBef>
              <a:buNone/>
            </a:pPr>
            <a:r>
              <a:rPr lang="en-US" sz="1500" dirty="0">
                <a:solidFill>
                  <a:srgbClr val="FF0000"/>
                </a:solidFill>
              </a:rPr>
              <a:t>               inputValue1.style.border="2px solid red";</a:t>
            </a:r>
          </a:p>
          <a:p>
            <a:pPr marL="0" indent="0">
              <a:spcBef>
                <a:spcPts val="0"/>
              </a:spcBef>
              <a:buNone/>
            </a:pPr>
            <a:r>
              <a:rPr lang="en-US" sz="1500" dirty="0">
                <a:solidFill>
                  <a:srgbClr val="FF0000"/>
                </a:solidFill>
              </a:rPr>
              <a:t>       } else {</a:t>
            </a:r>
          </a:p>
          <a:p>
            <a:pPr marL="0" indent="0">
              <a:spcBef>
                <a:spcPts val="0"/>
              </a:spcBef>
              <a:buNone/>
            </a:pPr>
            <a:r>
              <a:rPr lang="en-US" sz="1500" dirty="0">
                <a:solidFill>
                  <a:srgbClr val="FF0000"/>
                </a:solidFill>
              </a:rPr>
              <a:t>               inputValue1.style.border="";</a:t>
            </a:r>
          </a:p>
          <a:p>
            <a:pPr marL="0" indent="0">
              <a:spcBef>
                <a:spcPts val="0"/>
              </a:spcBef>
              <a:buNone/>
            </a:pPr>
            <a:r>
              <a:rPr lang="en-US" sz="1500" dirty="0"/>
              <a:t>       }</a:t>
            </a:r>
          </a:p>
          <a:p>
            <a:pPr marL="0" indent="0">
              <a:spcBef>
                <a:spcPts val="0"/>
              </a:spcBef>
              <a:buNone/>
            </a:pPr>
            <a:r>
              <a:rPr lang="en-US" sz="1500" dirty="0"/>
              <a:t>});</a:t>
            </a:r>
          </a:p>
        </p:txBody>
      </p:sp>
    </p:spTree>
    <p:extLst>
      <p:ext uri="{BB962C8B-B14F-4D97-AF65-F5344CB8AC3E}">
        <p14:creationId xmlns:p14="http://schemas.microsoft.com/office/powerpoint/2010/main" val="3968512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PASSing</a:t>
            </a:r>
            <a:r>
              <a:rPr lang="en-US" dirty="0"/>
              <a:t> Functions as parameters</a:t>
            </a:r>
          </a:p>
        </p:txBody>
      </p:sp>
      <p:sp>
        <p:nvSpPr>
          <p:cNvPr id="3" name="Content Placeholder 2"/>
          <p:cNvSpPr>
            <a:spLocks noGrp="1"/>
          </p:cNvSpPr>
          <p:nvPr>
            <p:ph sz="half" idx="1"/>
          </p:nvPr>
        </p:nvSpPr>
        <p:spPr/>
        <p:txBody>
          <a:bodyPr>
            <a:normAutofit fontScale="70000" lnSpcReduction="20000"/>
          </a:bodyPr>
          <a:lstStyle/>
          <a:p>
            <a:pPr marL="0" indent="0">
              <a:spcBef>
                <a:spcPts val="0"/>
              </a:spcBef>
              <a:buNone/>
            </a:pPr>
            <a:r>
              <a:rPr lang="en-US" dirty="0"/>
              <a:t>inputValue1.addEventListener('</a:t>
            </a:r>
            <a:r>
              <a:rPr lang="en-US" dirty="0" err="1"/>
              <a:t>keyup</a:t>
            </a:r>
            <a:r>
              <a:rPr lang="en-US" dirty="0"/>
              <a:t>', </a:t>
            </a:r>
            <a:r>
              <a:rPr lang="en-US" i="1" dirty="0"/>
              <a:t>function(e) {</a:t>
            </a:r>
          </a:p>
          <a:p>
            <a:pPr marL="0" indent="0">
              <a:spcBef>
                <a:spcPts val="0"/>
              </a:spcBef>
              <a:buNone/>
            </a:pPr>
            <a:r>
              <a:rPr lang="en-US" i="1" dirty="0"/>
              <a:t>       if (</a:t>
            </a:r>
            <a:r>
              <a:rPr lang="en-US" i="1" dirty="0" err="1"/>
              <a:t>isNaN</a:t>
            </a:r>
            <a:r>
              <a:rPr lang="en-US" i="1" dirty="0"/>
              <a:t>(inputValue1.value)) {</a:t>
            </a:r>
          </a:p>
          <a:p>
            <a:pPr marL="0" indent="0">
              <a:spcBef>
                <a:spcPts val="0"/>
              </a:spcBef>
              <a:buNone/>
            </a:pPr>
            <a:r>
              <a:rPr lang="en-US" i="1" dirty="0"/>
              <a:t>               inputValue1.style.border="2px solid red";</a:t>
            </a:r>
          </a:p>
          <a:p>
            <a:pPr marL="0" indent="0">
              <a:spcBef>
                <a:spcPts val="0"/>
              </a:spcBef>
              <a:buNone/>
            </a:pPr>
            <a:r>
              <a:rPr lang="en-US" i="1" dirty="0"/>
              <a:t>       } else {</a:t>
            </a:r>
          </a:p>
          <a:p>
            <a:pPr marL="0" indent="0">
              <a:spcBef>
                <a:spcPts val="0"/>
              </a:spcBef>
              <a:buNone/>
            </a:pPr>
            <a:r>
              <a:rPr lang="en-US" i="1" dirty="0"/>
              <a:t>               inputValue1.style.border=""; }</a:t>
            </a:r>
          </a:p>
          <a:p>
            <a:pPr marL="0" indent="0">
              <a:spcBef>
                <a:spcPts val="0"/>
              </a:spcBef>
              <a:buNone/>
            </a:pPr>
            <a:r>
              <a:rPr lang="en-US" i="1" dirty="0"/>
              <a:t>}</a:t>
            </a:r>
            <a:r>
              <a:rPr lang="en-US" dirty="0"/>
              <a:t>);</a:t>
            </a:r>
          </a:p>
          <a:p>
            <a:pPr marL="0" indent="0">
              <a:spcBef>
                <a:spcPts val="0"/>
              </a:spcBef>
              <a:buNone/>
            </a:pPr>
            <a:endParaRPr lang="en-US" dirty="0"/>
          </a:p>
          <a:p>
            <a:pPr marL="0" indent="0">
              <a:spcBef>
                <a:spcPts val="0"/>
              </a:spcBef>
              <a:buNone/>
            </a:pPr>
            <a:r>
              <a:rPr lang="en-US" dirty="0"/>
              <a:t>inputValue</a:t>
            </a:r>
            <a:r>
              <a:rPr lang="en-US" dirty="0">
                <a:solidFill>
                  <a:srgbClr val="FF0000"/>
                </a:solidFill>
              </a:rPr>
              <a:t>2</a:t>
            </a:r>
            <a:r>
              <a:rPr lang="en-US" dirty="0"/>
              <a:t>.addEventListener('</a:t>
            </a:r>
            <a:r>
              <a:rPr lang="en-US" dirty="0" err="1"/>
              <a:t>keyup</a:t>
            </a:r>
            <a:r>
              <a:rPr lang="en-US" dirty="0"/>
              <a:t>', function(e) {</a:t>
            </a:r>
          </a:p>
          <a:p>
            <a:pPr marL="0" indent="0">
              <a:spcBef>
                <a:spcPts val="0"/>
              </a:spcBef>
              <a:buNone/>
            </a:pPr>
            <a:r>
              <a:rPr lang="en-US" dirty="0"/>
              <a:t>       if (</a:t>
            </a:r>
            <a:r>
              <a:rPr lang="en-US" dirty="0" err="1"/>
              <a:t>isNaN</a:t>
            </a:r>
            <a:r>
              <a:rPr lang="en-US" dirty="0"/>
              <a:t>(inputValue</a:t>
            </a:r>
            <a:r>
              <a:rPr lang="en-US" dirty="0">
                <a:solidFill>
                  <a:srgbClr val="FF0000"/>
                </a:solidFill>
              </a:rPr>
              <a:t>2</a:t>
            </a:r>
            <a:r>
              <a:rPr lang="en-US" dirty="0"/>
              <a:t>.value)) {</a:t>
            </a:r>
          </a:p>
          <a:p>
            <a:pPr marL="0" indent="0">
              <a:spcBef>
                <a:spcPts val="0"/>
              </a:spcBef>
              <a:buNone/>
            </a:pPr>
            <a:r>
              <a:rPr lang="en-US" dirty="0"/>
              <a:t>               inputValue</a:t>
            </a:r>
            <a:r>
              <a:rPr lang="en-US" dirty="0">
                <a:solidFill>
                  <a:srgbClr val="FF0000"/>
                </a:solidFill>
              </a:rPr>
              <a:t>2</a:t>
            </a:r>
            <a:r>
              <a:rPr lang="en-US" dirty="0"/>
              <a:t>.style.border="2px solid red";</a:t>
            </a:r>
          </a:p>
          <a:p>
            <a:pPr marL="0" indent="0">
              <a:spcBef>
                <a:spcPts val="0"/>
              </a:spcBef>
              <a:buNone/>
            </a:pPr>
            <a:r>
              <a:rPr lang="en-US" dirty="0"/>
              <a:t>       } else {</a:t>
            </a:r>
          </a:p>
          <a:p>
            <a:pPr marL="0" indent="0">
              <a:spcBef>
                <a:spcPts val="0"/>
              </a:spcBef>
              <a:buNone/>
            </a:pPr>
            <a:r>
              <a:rPr lang="en-US" dirty="0"/>
              <a:t>               inputValue</a:t>
            </a:r>
            <a:r>
              <a:rPr lang="en-US" dirty="0">
                <a:solidFill>
                  <a:srgbClr val="FF0000"/>
                </a:solidFill>
              </a:rPr>
              <a:t>2</a:t>
            </a:r>
            <a:r>
              <a:rPr lang="en-US" dirty="0"/>
              <a:t>.style.border="";</a:t>
            </a:r>
          </a:p>
          <a:p>
            <a:pPr marL="0" indent="0">
              <a:spcBef>
                <a:spcPts val="0"/>
              </a:spcBef>
              <a:buNone/>
            </a:pPr>
            <a:r>
              <a:rPr lang="en-US" dirty="0"/>
              <a:t>       }</a:t>
            </a:r>
          </a:p>
          <a:p>
            <a:pPr marL="0" indent="0">
              <a:spcBef>
                <a:spcPts val="0"/>
              </a:spcBef>
              <a:buNone/>
            </a:pPr>
            <a:r>
              <a:rPr lang="en-US" dirty="0"/>
              <a:t>});</a:t>
            </a:r>
          </a:p>
        </p:txBody>
      </p:sp>
      <p:sp>
        <p:nvSpPr>
          <p:cNvPr id="4" name="Content Placeholder 3"/>
          <p:cNvSpPr>
            <a:spLocks noGrp="1"/>
          </p:cNvSpPr>
          <p:nvPr>
            <p:ph sz="half" idx="2"/>
          </p:nvPr>
        </p:nvSpPr>
        <p:spPr>
          <a:xfrm>
            <a:off x="6041340" y="2010878"/>
            <a:ext cx="5451817" cy="3441520"/>
          </a:xfrm>
        </p:spPr>
        <p:txBody>
          <a:bodyPr>
            <a:normAutofit fontScale="70000" lnSpcReduction="20000"/>
          </a:bodyPr>
          <a:lstStyle/>
          <a:p>
            <a:pPr marL="0" indent="0">
              <a:buNone/>
            </a:pPr>
            <a:r>
              <a:rPr lang="en-US" dirty="0"/>
              <a:t>function </a:t>
            </a:r>
            <a:r>
              <a:rPr lang="en-US" dirty="0" err="1"/>
              <a:t>validateNumber</a:t>
            </a:r>
            <a:r>
              <a:rPr lang="en-US" dirty="0"/>
              <a:t>() {</a:t>
            </a:r>
          </a:p>
          <a:p>
            <a:pPr marL="0" indent="0">
              <a:spcBef>
                <a:spcPts val="0"/>
              </a:spcBef>
              <a:buNone/>
            </a:pPr>
            <a:r>
              <a:rPr lang="en-US" dirty="0"/>
              <a:t>           if (</a:t>
            </a:r>
            <a:r>
              <a:rPr lang="en-US" dirty="0" err="1"/>
              <a:t>isNaN</a:t>
            </a:r>
            <a:r>
              <a:rPr lang="en-US" dirty="0"/>
              <a:t>(</a:t>
            </a:r>
            <a:r>
              <a:rPr lang="en-US" dirty="0" err="1">
                <a:solidFill>
                  <a:srgbClr val="FF0000"/>
                </a:solidFill>
              </a:rPr>
              <a:t>this</a:t>
            </a:r>
            <a:r>
              <a:rPr lang="en-US" dirty="0" err="1"/>
              <a:t>.value</a:t>
            </a:r>
            <a:r>
              <a:rPr lang="en-US" dirty="0"/>
              <a:t>)) {</a:t>
            </a:r>
          </a:p>
          <a:p>
            <a:pPr marL="0" indent="0">
              <a:spcBef>
                <a:spcPts val="0"/>
              </a:spcBef>
              <a:buNone/>
            </a:pPr>
            <a:r>
              <a:rPr lang="en-US" dirty="0"/>
              <a:t>                  </a:t>
            </a:r>
            <a:r>
              <a:rPr lang="en-US" dirty="0" err="1">
                <a:solidFill>
                  <a:srgbClr val="FF0000"/>
                </a:solidFill>
              </a:rPr>
              <a:t>this</a:t>
            </a:r>
            <a:r>
              <a:rPr lang="en-US" dirty="0" err="1"/>
              <a:t>.style.border</a:t>
            </a:r>
            <a:r>
              <a:rPr lang="en-US" dirty="0"/>
              <a:t>="2px solid red";</a:t>
            </a:r>
          </a:p>
          <a:p>
            <a:pPr marL="0" indent="0">
              <a:spcBef>
                <a:spcPts val="0"/>
              </a:spcBef>
              <a:buNone/>
            </a:pPr>
            <a:r>
              <a:rPr lang="en-US" dirty="0"/>
              <a:t>            } else {</a:t>
            </a:r>
          </a:p>
          <a:p>
            <a:pPr marL="0" indent="0">
              <a:spcBef>
                <a:spcPts val="0"/>
              </a:spcBef>
              <a:buNone/>
            </a:pPr>
            <a:r>
              <a:rPr lang="en-US" dirty="0"/>
              <a:t>                  </a:t>
            </a:r>
            <a:r>
              <a:rPr lang="en-US" dirty="0" err="1">
                <a:solidFill>
                  <a:srgbClr val="FF0000"/>
                </a:solidFill>
              </a:rPr>
              <a:t>this</a:t>
            </a:r>
            <a:r>
              <a:rPr lang="en-US" dirty="0" err="1"/>
              <a:t>.style.border</a:t>
            </a:r>
            <a:r>
              <a:rPr lang="en-US" dirty="0"/>
              <a:t>=""; </a:t>
            </a:r>
          </a:p>
          <a:p>
            <a:pPr marL="0" indent="0">
              <a:spcBef>
                <a:spcPts val="0"/>
              </a:spcBef>
              <a:buNone/>
            </a:pPr>
            <a:r>
              <a:rPr lang="en-US" dirty="0"/>
              <a:t>}</a:t>
            </a:r>
          </a:p>
          <a:p>
            <a:pPr marL="0" indent="0">
              <a:spcBef>
                <a:spcPts val="0"/>
              </a:spcBef>
              <a:buNone/>
            </a:pPr>
            <a:endParaRPr lang="en-US" dirty="0"/>
          </a:p>
          <a:p>
            <a:pPr marL="0" indent="0">
              <a:spcBef>
                <a:spcPts val="0"/>
              </a:spcBef>
              <a:buNone/>
            </a:pPr>
            <a:r>
              <a:rPr lang="en-US" dirty="0"/>
              <a:t>inputValue1.addEventListener(‘</a:t>
            </a:r>
            <a:r>
              <a:rPr lang="en-US" dirty="0" err="1"/>
              <a:t>keyup</a:t>
            </a:r>
            <a:r>
              <a:rPr lang="en-US" dirty="0"/>
              <a:t>', </a:t>
            </a:r>
            <a:r>
              <a:rPr lang="en-US" dirty="0" err="1">
                <a:solidFill>
                  <a:srgbClr val="FF0000"/>
                </a:solidFill>
              </a:rPr>
              <a:t>validateNumber</a:t>
            </a:r>
            <a:r>
              <a:rPr lang="en-US" dirty="0"/>
              <a:t>)</a:t>
            </a:r>
          </a:p>
          <a:p>
            <a:pPr marL="0" indent="0">
              <a:spcBef>
                <a:spcPts val="0"/>
              </a:spcBef>
              <a:buNone/>
            </a:pPr>
            <a:endParaRPr lang="en-US" dirty="0"/>
          </a:p>
          <a:p>
            <a:pPr marL="0" indent="0">
              <a:spcBef>
                <a:spcPts val="0"/>
              </a:spcBef>
              <a:buNone/>
            </a:pPr>
            <a:r>
              <a:rPr lang="en-US" dirty="0"/>
              <a:t>inputValue2.addEventListener(‘</a:t>
            </a:r>
            <a:r>
              <a:rPr lang="en-US" dirty="0" err="1"/>
              <a:t>keyup</a:t>
            </a:r>
            <a:r>
              <a:rPr lang="en-US" dirty="0"/>
              <a:t>', </a:t>
            </a:r>
            <a:r>
              <a:rPr lang="en-US" dirty="0" err="1">
                <a:solidFill>
                  <a:srgbClr val="FF0000"/>
                </a:solidFill>
              </a:rPr>
              <a:t>validateNumber</a:t>
            </a:r>
            <a:r>
              <a:rPr lang="en-US" dirty="0"/>
              <a:t>)</a:t>
            </a:r>
          </a:p>
          <a:p>
            <a:pPr marL="0" indent="0">
              <a:spcBef>
                <a:spcPts val="0"/>
              </a:spcBef>
              <a:buNone/>
            </a:pPr>
            <a:endParaRPr lang="en-US" dirty="0"/>
          </a:p>
          <a:p>
            <a:pPr marL="0" indent="0">
              <a:spcBef>
                <a:spcPts val="0"/>
              </a:spcBef>
              <a:buNone/>
            </a:pPr>
            <a:endParaRPr lang="en-US" dirty="0"/>
          </a:p>
        </p:txBody>
      </p:sp>
    </p:spTree>
    <p:extLst>
      <p:ext uri="{BB962C8B-B14F-4D97-AF65-F5344CB8AC3E}">
        <p14:creationId xmlns:p14="http://schemas.microsoft.com/office/powerpoint/2010/main" val="66096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animEffect transition="in" filter="fade">
                                      <p:cBhvr>
                                        <p:cTn id="25" dur="500"/>
                                        <p:tgtEl>
                                          <p:spTgt spid="3">
                                            <p:txEl>
                                              <p:pRg st="13" end="1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fade">
                                      <p:cBhvr>
                                        <p:cTn id="39" dur="500"/>
                                        <p:tgtEl>
                                          <p:spTgt spid="4">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500"/>
                                        <p:tgtEl>
                                          <p:spTgt spid="4">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fade">
                                      <p:cBhvr>
                                        <p:cTn id="45" dur="500"/>
                                        <p:tgtEl>
                                          <p:spTgt spid="4">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fade">
                                      <p:cBhvr>
                                        <p:cTn id="50" dur="1000"/>
                                        <p:tgtEl>
                                          <p:spTgt spid="4">
                                            <p:txEl>
                                              <p:pRg st="7" end="7"/>
                                            </p:txEl>
                                          </p:spTgt>
                                        </p:tgtEl>
                                      </p:cBhvr>
                                    </p:animEffect>
                                    <p:anim calcmode="lin" valueType="num">
                                      <p:cBhvr>
                                        <p:cTn id="5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animEffect transition="in" filter="fade">
                                      <p:cBhvr>
                                        <p:cTn id="57" dur="1000"/>
                                        <p:tgtEl>
                                          <p:spTgt spid="4">
                                            <p:txEl>
                                              <p:pRg st="9" end="9"/>
                                            </p:txEl>
                                          </p:spTgt>
                                        </p:tgtEl>
                                      </p:cBhvr>
                                    </p:animEffect>
                                    <p:anim calcmode="lin" valueType="num">
                                      <p:cBhvr>
                                        <p:cTn id="58"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and validation</a:t>
            </a:r>
          </a:p>
        </p:txBody>
      </p:sp>
      <p:sp>
        <p:nvSpPr>
          <p:cNvPr id="3" name="Content Placeholder 2"/>
          <p:cNvSpPr>
            <a:spLocks noGrp="1"/>
          </p:cNvSpPr>
          <p:nvPr>
            <p:ph sz="half" idx="1"/>
          </p:nvPr>
        </p:nvSpPr>
        <p:spPr/>
        <p:txBody>
          <a:bodyPr>
            <a:noAutofit/>
          </a:bodyPr>
          <a:lstStyle/>
          <a:p>
            <a:pPr marL="0" indent="0">
              <a:spcBef>
                <a:spcPts val="0"/>
              </a:spcBef>
              <a:buNone/>
            </a:pPr>
            <a:r>
              <a:rPr lang="en-US" sz="1400" dirty="0"/>
              <a:t>         ……</a:t>
            </a:r>
          </a:p>
          <a:p>
            <a:pPr marL="0" indent="0">
              <a:spcBef>
                <a:spcPts val="0"/>
              </a:spcBef>
              <a:buNone/>
            </a:pPr>
            <a:r>
              <a:rPr lang="en-US" sz="1400" dirty="0"/>
              <a:t>         &lt;button id="switch-button"&gt;Switch&lt;/button&gt;</a:t>
            </a:r>
          </a:p>
          <a:p>
            <a:pPr marL="0" indent="0">
              <a:spcBef>
                <a:spcPts val="0"/>
              </a:spcBef>
              <a:buNone/>
            </a:pPr>
            <a:r>
              <a:rPr lang="en-US" sz="1400" dirty="0"/>
              <a:t>         &lt;button id="change-color"&gt;Change Color&lt;/button&gt;</a:t>
            </a:r>
          </a:p>
          <a:p>
            <a:pPr marL="0" indent="0">
              <a:spcBef>
                <a:spcPts val="0"/>
              </a:spcBef>
              <a:buNone/>
            </a:pPr>
            <a:r>
              <a:rPr lang="en-US" sz="1400" dirty="0"/>
              <a:t>&lt;/div&gt;</a:t>
            </a:r>
          </a:p>
          <a:p>
            <a:pPr marL="0" indent="0">
              <a:spcBef>
                <a:spcPts val="0"/>
              </a:spcBef>
              <a:buNone/>
            </a:pPr>
            <a:endParaRPr lang="en-US" sz="1400" dirty="0"/>
          </a:p>
          <a:p>
            <a:pPr marL="0" indent="0">
              <a:spcBef>
                <a:spcPts val="0"/>
              </a:spcBef>
              <a:buNone/>
            </a:pPr>
            <a:r>
              <a:rPr lang="en-US" sz="1400" dirty="0"/>
              <a:t>&lt;input id="value1" type="text" value="5"&gt;</a:t>
            </a:r>
          </a:p>
          <a:p>
            <a:pPr marL="0" indent="0">
              <a:spcBef>
                <a:spcPts val="0"/>
              </a:spcBef>
              <a:buNone/>
            </a:pPr>
            <a:r>
              <a:rPr lang="en-US" sz="1400" dirty="0"/>
              <a:t>&lt;input id="value2" type="text" value=“6"&gt;</a:t>
            </a:r>
          </a:p>
          <a:p>
            <a:pPr marL="0" indent="0">
              <a:spcBef>
                <a:spcPts val="0"/>
              </a:spcBef>
              <a:buNone/>
            </a:pPr>
            <a:r>
              <a:rPr lang="en-US" sz="1400" dirty="0"/>
              <a:t>&lt;button id="multiply"&gt;Multiply&lt;/button&gt;</a:t>
            </a:r>
          </a:p>
          <a:p>
            <a:pPr marL="0" indent="0">
              <a:spcBef>
                <a:spcPts val="0"/>
              </a:spcBef>
              <a:buNone/>
            </a:pPr>
            <a:r>
              <a:rPr lang="sv-SE" sz="1400" dirty="0"/>
              <a:t> </a:t>
            </a:r>
            <a:r>
              <a:rPr lang="sv-SE" sz="1400" dirty="0">
                <a:solidFill>
                  <a:srgbClr val="FF0000"/>
                </a:solidFill>
              </a:rPr>
              <a:t>&lt;hr&gt;</a:t>
            </a:r>
          </a:p>
          <a:p>
            <a:pPr marL="0" indent="0">
              <a:spcBef>
                <a:spcPts val="0"/>
              </a:spcBef>
              <a:buNone/>
            </a:pPr>
            <a:r>
              <a:rPr lang="sv-SE" sz="1400" dirty="0">
                <a:solidFill>
                  <a:srgbClr val="FF0000"/>
                </a:solidFill>
              </a:rPr>
              <a:t> &lt;p id="result"&gt;&lt;/p&gt;</a:t>
            </a:r>
            <a:endParaRPr lang="en-US" sz="1400" dirty="0">
              <a:solidFill>
                <a:srgbClr val="FF0000"/>
              </a:solidFill>
            </a:endParaRPr>
          </a:p>
          <a:p>
            <a:pPr marL="0" indent="0">
              <a:spcBef>
                <a:spcPts val="0"/>
              </a:spcBef>
              <a:buNone/>
            </a:pPr>
            <a:endParaRPr lang="en-US" sz="1400" dirty="0"/>
          </a:p>
          <a:p>
            <a:pPr marL="0" indent="0">
              <a:spcBef>
                <a:spcPts val="0"/>
              </a:spcBef>
              <a:buNone/>
            </a:pPr>
            <a:endParaRPr lang="en-US" sz="1400" dirty="0">
              <a:solidFill>
                <a:srgbClr val="FF0000"/>
              </a:solidFill>
            </a:endParaRPr>
          </a:p>
        </p:txBody>
      </p:sp>
      <p:sp>
        <p:nvSpPr>
          <p:cNvPr id="4" name="Content Placeholder 3"/>
          <p:cNvSpPr>
            <a:spLocks noGrp="1"/>
          </p:cNvSpPr>
          <p:nvPr>
            <p:ph sz="half" idx="2"/>
          </p:nvPr>
        </p:nvSpPr>
        <p:spPr>
          <a:xfrm>
            <a:off x="6413771" y="2017343"/>
            <a:ext cx="5618902" cy="3441520"/>
          </a:xfrm>
        </p:spPr>
        <p:txBody>
          <a:bodyPr>
            <a:normAutofit/>
          </a:bodyPr>
          <a:lstStyle/>
          <a:p>
            <a:pPr marL="0" indent="0">
              <a:spcBef>
                <a:spcPts val="0"/>
              </a:spcBef>
              <a:buNone/>
            </a:pPr>
            <a:r>
              <a:rPr lang="en-US" sz="1300" dirty="0"/>
              <a:t>…..</a:t>
            </a:r>
          </a:p>
          <a:p>
            <a:pPr marL="0" indent="0">
              <a:spcBef>
                <a:spcPts val="0"/>
              </a:spcBef>
              <a:buNone/>
            </a:pPr>
            <a:r>
              <a:rPr lang="en-US" sz="1300" dirty="0" err="1">
                <a:solidFill>
                  <a:srgbClr val="FF0000"/>
                </a:solidFill>
              </a:rPr>
              <a:t>var</a:t>
            </a:r>
            <a:r>
              <a:rPr lang="en-US" sz="1300" dirty="0">
                <a:solidFill>
                  <a:srgbClr val="FF0000"/>
                </a:solidFill>
              </a:rPr>
              <a:t> result=</a:t>
            </a:r>
            <a:r>
              <a:rPr lang="en-US" sz="1300" dirty="0" err="1">
                <a:solidFill>
                  <a:srgbClr val="FF0000"/>
                </a:solidFill>
              </a:rPr>
              <a:t>document.getElementById</a:t>
            </a:r>
            <a:r>
              <a:rPr lang="en-US" sz="1300" dirty="0">
                <a:solidFill>
                  <a:srgbClr val="FF0000"/>
                </a:solidFill>
              </a:rPr>
              <a:t>(‘result’)</a:t>
            </a:r>
          </a:p>
          <a:p>
            <a:pPr marL="0" indent="0">
              <a:spcBef>
                <a:spcPts val="0"/>
              </a:spcBef>
              <a:buNone/>
            </a:pPr>
            <a:r>
              <a:rPr lang="en-US" sz="1300" dirty="0" err="1"/>
              <a:t>btnMultiply.addEventListener</a:t>
            </a:r>
            <a:r>
              <a:rPr lang="en-US" sz="1300" dirty="0"/>
              <a:t>('click', function(e) {</a:t>
            </a:r>
          </a:p>
          <a:p>
            <a:pPr marL="0" indent="0">
              <a:spcBef>
                <a:spcPts val="0"/>
              </a:spcBef>
              <a:buNone/>
            </a:pPr>
            <a:r>
              <a:rPr lang="en-US" sz="1300" dirty="0"/>
              <a:t>           </a:t>
            </a:r>
            <a:r>
              <a:rPr lang="en-US" sz="1300" dirty="0" err="1"/>
              <a:t>var</a:t>
            </a:r>
            <a:r>
              <a:rPr lang="en-US" sz="1300" dirty="0"/>
              <a:t> val1=inputValue1.value;</a:t>
            </a:r>
          </a:p>
          <a:p>
            <a:pPr marL="0" indent="0">
              <a:spcBef>
                <a:spcPts val="0"/>
              </a:spcBef>
              <a:buNone/>
            </a:pPr>
            <a:r>
              <a:rPr lang="en-US" sz="1300" dirty="0"/>
              <a:t>           </a:t>
            </a:r>
            <a:r>
              <a:rPr lang="en-US" sz="1300" dirty="0" err="1"/>
              <a:t>var</a:t>
            </a:r>
            <a:r>
              <a:rPr lang="en-US" sz="1300" dirty="0"/>
              <a:t> val2=inputValue2.value;</a:t>
            </a:r>
          </a:p>
          <a:p>
            <a:pPr marL="0" indent="0">
              <a:spcBef>
                <a:spcPts val="0"/>
              </a:spcBef>
              <a:buNone/>
            </a:pPr>
            <a:r>
              <a:rPr lang="en-US" sz="1300" dirty="0"/>
              <a:t>           if (</a:t>
            </a:r>
            <a:r>
              <a:rPr lang="en-US" sz="1300" dirty="0" err="1"/>
              <a:t>isNaN</a:t>
            </a:r>
            <a:r>
              <a:rPr lang="en-US" sz="1300" dirty="0"/>
              <a:t>(val1) || </a:t>
            </a:r>
            <a:r>
              <a:rPr lang="en-US" sz="1300" dirty="0" err="1"/>
              <a:t>isNaN</a:t>
            </a:r>
            <a:r>
              <a:rPr lang="en-US" sz="1300" dirty="0"/>
              <a:t>(val2)) {</a:t>
            </a:r>
          </a:p>
          <a:p>
            <a:pPr marL="0" indent="0">
              <a:spcBef>
                <a:spcPts val="0"/>
              </a:spcBef>
              <a:buNone/>
            </a:pPr>
            <a:r>
              <a:rPr lang="en-US" sz="1300" dirty="0">
                <a:solidFill>
                  <a:srgbClr val="FF0000"/>
                </a:solidFill>
              </a:rPr>
              <a:t>                    </a:t>
            </a:r>
            <a:r>
              <a:rPr lang="en-US" sz="1300" dirty="0" err="1">
                <a:solidFill>
                  <a:srgbClr val="FF0000"/>
                </a:solidFill>
              </a:rPr>
              <a:t>result.innerHTML</a:t>
            </a:r>
            <a:r>
              <a:rPr lang="en-US" sz="1300" dirty="0">
                <a:solidFill>
                  <a:srgbClr val="FF0000"/>
                </a:solidFill>
              </a:rPr>
              <a:t>="One or both of the input values is invalid";</a:t>
            </a:r>
          </a:p>
          <a:p>
            <a:pPr marL="0" indent="0">
              <a:spcBef>
                <a:spcPts val="0"/>
              </a:spcBef>
              <a:buNone/>
            </a:pPr>
            <a:r>
              <a:rPr lang="en-US" sz="1300" dirty="0">
                <a:solidFill>
                  <a:srgbClr val="FF0000"/>
                </a:solidFill>
              </a:rPr>
              <a:t>                    </a:t>
            </a:r>
            <a:r>
              <a:rPr lang="en-US" sz="1300" dirty="0" err="1">
                <a:solidFill>
                  <a:srgbClr val="FF0000"/>
                </a:solidFill>
              </a:rPr>
              <a:t>result.style.color</a:t>
            </a:r>
            <a:r>
              <a:rPr lang="en-US" sz="1300" dirty="0">
                <a:solidFill>
                  <a:srgbClr val="FF0000"/>
                </a:solidFill>
              </a:rPr>
              <a:t>="red";</a:t>
            </a:r>
          </a:p>
          <a:p>
            <a:pPr marL="0" indent="0">
              <a:spcBef>
                <a:spcPts val="0"/>
              </a:spcBef>
              <a:buNone/>
            </a:pPr>
            <a:r>
              <a:rPr lang="en-US" sz="1300" dirty="0"/>
              <a:t>           } else {</a:t>
            </a:r>
          </a:p>
          <a:p>
            <a:pPr marL="0" indent="0">
              <a:spcBef>
                <a:spcPts val="0"/>
              </a:spcBef>
              <a:buNone/>
            </a:pPr>
            <a:r>
              <a:rPr lang="en-US" sz="1300" dirty="0">
                <a:solidFill>
                  <a:srgbClr val="FF0000"/>
                </a:solidFill>
              </a:rPr>
              <a:t>                    </a:t>
            </a:r>
            <a:r>
              <a:rPr lang="en-US" sz="1300" dirty="0" err="1">
                <a:solidFill>
                  <a:srgbClr val="FF0000"/>
                </a:solidFill>
              </a:rPr>
              <a:t>result.innerHTML</a:t>
            </a:r>
            <a:r>
              <a:rPr lang="en-US" sz="1300" dirty="0">
                <a:solidFill>
                  <a:srgbClr val="FF0000"/>
                </a:solidFill>
              </a:rPr>
              <a:t>=val1+" X "+val2+" = " + val1*val2;</a:t>
            </a:r>
          </a:p>
          <a:p>
            <a:pPr marL="0" indent="0">
              <a:spcBef>
                <a:spcPts val="0"/>
              </a:spcBef>
              <a:buNone/>
            </a:pPr>
            <a:r>
              <a:rPr lang="en-US" sz="1300" dirty="0">
                <a:solidFill>
                  <a:srgbClr val="FF0000"/>
                </a:solidFill>
              </a:rPr>
              <a:t>                    </a:t>
            </a:r>
            <a:r>
              <a:rPr lang="en-US" sz="1300" dirty="0" err="1">
                <a:solidFill>
                  <a:srgbClr val="FF0000"/>
                </a:solidFill>
              </a:rPr>
              <a:t>result.style.color</a:t>
            </a:r>
            <a:r>
              <a:rPr lang="en-US" sz="1300" dirty="0">
                <a:solidFill>
                  <a:srgbClr val="FF0000"/>
                </a:solidFill>
              </a:rPr>
              <a:t>="green";</a:t>
            </a:r>
          </a:p>
          <a:p>
            <a:pPr marL="0" indent="0">
              <a:spcBef>
                <a:spcPts val="0"/>
              </a:spcBef>
              <a:buNone/>
            </a:pPr>
            <a:r>
              <a:rPr lang="en-US" sz="1300" dirty="0"/>
              <a:t>           } </a:t>
            </a:r>
          </a:p>
          <a:p>
            <a:pPr marL="0" indent="0">
              <a:spcBef>
                <a:spcPts val="0"/>
              </a:spcBef>
              <a:buNone/>
            </a:pPr>
            <a:r>
              <a:rPr lang="en-US" sz="1300" dirty="0"/>
              <a:t>});</a:t>
            </a:r>
          </a:p>
          <a:p>
            <a:pPr marL="0" indent="0">
              <a:spcBef>
                <a:spcPts val="0"/>
              </a:spcBef>
              <a:buNone/>
            </a:pPr>
            <a:r>
              <a:rPr lang="en-US" sz="1300" dirty="0"/>
              <a:t>……</a:t>
            </a:r>
          </a:p>
          <a:p>
            <a:pPr marL="0" indent="0">
              <a:spcBef>
                <a:spcPts val="0"/>
              </a:spcBef>
              <a:buNone/>
            </a:pPr>
            <a:endParaRPr lang="en-US" sz="1500" dirty="0"/>
          </a:p>
          <a:p>
            <a:pPr marL="0" indent="0">
              <a:spcBef>
                <a:spcPts val="0"/>
              </a:spcBef>
              <a:buNone/>
            </a:pPr>
            <a:endParaRPr lang="en-US" sz="1500" dirty="0"/>
          </a:p>
        </p:txBody>
      </p:sp>
    </p:spTree>
    <p:extLst>
      <p:ext uri="{BB962C8B-B14F-4D97-AF65-F5344CB8AC3E}">
        <p14:creationId xmlns:p14="http://schemas.microsoft.com/office/powerpoint/2010/main" val="218930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in </a:t>
            </a:r>
            <a:r>
              <a:rPr lang="en-US" dirty="0" err="1"/>
              <a:t>javascript</a:t>
            </a:r>
            <a:endParaRPr lang="en-US" dirty="0"/>
          </a:p>
        </p:txBody>
      </p:sp>
      <p:sp>
        <p:nvSpPr>
          <p:cNvPr id="3" name="Content Placeholder 2"/>
          <p:cNvSpPr>
            <a:spLocks noGrp="1"/>
          </p:cNvSpPr>
          <p:nvPr>
            <p:ph sz="half" idx="1"/>
          </p:nvPr>
        </p:nvSpPr>
        <p:spPr/>
        <p:txBody>
          <a:bodyPr/>
          <a:lstStyle/>
          <a:p>
            <a:r>
              <a:rPr lang="en-US" dirty="0"/>
              <a:t>While Loop</a:t>
            </a:r>
          </a:p>
          <a:p>
            <a:pPr marL="457200" lvl="1" indent="0">
              <a:buNone/>
            </a:pPr>
            <a:r>
              <a:rPr lang="en-US" dirty="0" err="1"/>
              <a:t>var</a:t>
            </a:r>
            <a:r>
              <a:rPr lang="en-US" dirty="0"/>
              <a:t> </a:t>
            </a:r>
            <a:r>
              <a:rPr lang="en-US" dirty="0" err="1"/>
              <a:t>i</a:t>
            </a:r>
            <a:r>
              <a:rPr lang="en-US" dirty="0"/>
              <a:t>=0;</a:t>
            </a:r>
          </a:p>
          <a:p>
            <a:pPr marL="457200" lvl="1" indent="0">
              <a:buNone/>
            </a:pPr>
            <a:r>
              <a:rPr lang="en-US" dirty="0"/>
              <a:t>while (</a:t>
            </a:r>
            <a:r>
              <a:rPr lang="en-US" dirty="0" err="1"/>
              <a:t>i</a:t>
            </a:r>
            <a:r>
              <a:rPr lang="en-US" dirty="0"/>
              <a:t>&lt;9){</a:t>
            </a:r>
          </a:p>
          <a:p>
            <a:pPr marL="914400" lvl="2" indent="0">
              <a:buNone/>
            </a:pPr>
            <a:r>
              <a:rPr lang="en-US" sz="1800" dirty="0"/>
              <a:t>alert(</a:t>
            </a:r>
            <a:r>
              <a:rPr lang="en-US" sz="1800" dirty="0" err="1"/>
              <a:t>i</a:t>
            </a:r>
            <a:r>
              <a:rPr lang="en-US" sz="1800" dirty="0"/>
              <a:t>);</a:t>
            </a:r>
          </a:p>
          <a:p>
            <a:pPr marL="914400" lvl="2" indent="0">
              <a:buNone/>
            </a:pPr>
            <a:r>
              <a:rPr lang="en-US" sz="1800" dirty="0" err="1"/>
              <a:t>i</a:t>
            </a:r>
            <a:r>
              <a:rPr lang="en-US" sz="1800" dirty="0"/>
              <a:t>++; // </a:t>
            </a:r>
            <a:r>
              <a:rPr lang="en-US" sz="1800" dirty="0" err="1"/>
              <a:t>i</a:t>
            </a:r>
            <a:r>
              <a:rPr lang="en-US" sz="1800" dirty="0"/>
              <a:t>=i+1</a:t>
            </a:r>
          </a:p>
          <a:p>
            <a:pPr marL="457200" lvl="1" indent="0">
              <a:buNone/>
            </a:pPr>
            <a:r>
              <a:rPr lang="en-US" dirty="0"/>
              <a:t>}</a:t>
            </a:r>
          </a:p>
        </p:txBody>
      </p:sp>
      <p:sp>
        <p:nvSpPr>
          <p:cNvPr id="4" name="Content Placeholder 3"/>
          <p:cNvSpPr>
            <a:spLocks noGrp="1"/>
          </p:cNvSpPr>
          <p:nvPr>
            <p:ph sz="half" idx="2"/>
          </p:nvPr>
        </p:nvSpPr>
        <p:spPr/>
        <p:txBody>
          <a:bodyPr/>
          <a:lstStyle/>
          <a:p>
            <a:r>
              <a:rPr lang="en-US" dirty="0"/>
              <a:t>For Loop</a:t>
            </a:r>
          </a:p>
          <a:p>
            <a:pPr marL="457200" lvl="1" indent="0">
              <a:buNone/>
            </a:pPr>
            <a:r>
              <a:rPr lang="en-US" sz="1600" dirty="0"/>
              <a:t>for (</a:t>
            </a:r>
            <a:r>
              <a:rPr lang="en-US" sz="1600" dirty="0" err="1"/>
              <a:t>var</a:t>
            </a:r>
            <a:r>
              <a:rPr lang="en-US" sz="1600" dirty="0"/>
              <a:t> </a:t>
            </a:r>
            <a:r>
              <a:rPr lang="en-US" sz="1600" dirty="0" err="1"/>
              <a:t>i</a:t>
            </a:r>
            <a:r>
              <a:rPr lang="en-US" sz="1600" dirty="0"/>
              <a:t>=0;i&lt;</a:t>
            </a:r>
            <a:r>
              <a:rPr lang="en-US" sz="1600" dirty="0" err="1"/>
              <a:t>myArray.length;i</a:t>
            </a:r>
            <a:r>
              <a:rPr lang="en-US" sz="1600" dirty="0"/>
              <a:t>++){</a:t>
            </a:r>
          </a:p>
          <a:p>
            <a:pPr marL="914400" lvl="2" indent="0">
              <a:buNone/>
            </a:pPr>
            <a:r>
              <a:rPr lang="en-US" dirty="0"/>
              <a:t>alert(</a:t>
            </a:r>
            <a:r>
              <a:rPr lang="en-US" dirty="0" err="1"/>
              <a:t>myArray</a:t>
            </a:r>
            <a:r>
              <a:rPr lang="en-US" dirty="0"/>
              <a:t>[</a:t>
            </a:r>
            <a:r>
              <a:rPr lang="en-US" dirty="0" err="1"/>
              <a:t>i</a:t>
            </a:r>
            <a:r>
              <a:rPr lang="en-US" dirty="0"/>
              <a:t>]);</a:t>
            </a:r>
          </a:p>
          <a:p>
            <a:pPr marL="457200" lvl="1" indent="0">
              <a:buNone/>
            </a:pPr>
            <a:r>
              <a:rPr lang="en-US" sz="1600" dirty="0"/>
              <a:t>}</a:t>
            </a:r>
          </a:p>
        </p:txBody>
      </p:sp>
    </p:spTree>
    <p:extLst>
      <p:ext uri="{BB962C8B-B14F-4D97-AF65-F5344CB8AC3E}">
        <p14:creationId xmlns:p14="http://schemas.microsoft.com/office/powerpoint/2010/main" val="23023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arn(inVertic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arn(inVertical)">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fade">
                                      <p:cBhvr>
                                        <p:cTn id="41" dur="500"/>
                                        <p:tgtEl>
                                          <p:spTgt spid="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4">
                                            <p:txEl>
                                              <p:pRg st="1" end="1"/>
                                            </p:txEl>
                                          </p:spTgt>
                                        </p:tgtEl>
                                        <p:attrNameLst>
                                          <p:attrName>style.visibility</p:attrName>
                                        </p:attrNameLst>
                                      </p:cBhvr>
                                      <p:to>
                                        <p:strVal val="visible"/>
                                      </p:to>
                                    </p:set>
                                    <p:animEffect transition="in" filter="fade">
                                      <p:cBhvr>
                                        <p:cTn id="46" dur="1000"/>
                                        <p:tgtEl>
                                          <p:spTgt spid="4">
                                            <p:txEl>
                                              <p:pRg st="1" end="1"/>
                                            </p:txEl>
                                          </p:spTgt>
                                        </p:tgtEl>
                                      </p:cBhvr>
                                    </p:animEffect>
                                    <p:anim calcmode="lin" valueType="num">
                                      <p:cBhvr>
                                        <p:cTn id="4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fade">
                                      <p:cBhvr>
                                        <p:cTn id="51" dur="1000"/>
                                        <p:tgtEl>
                                          <p:spTgt spid="4">
                                            <p:txEl>
                                              <p:pRg st="3" end="3"/>
                                            </p:txEl>
                                          </p:spTgt>
                                        </p:tgtEl>
                                      </p:cBhvr>
                                    </p:animEffect>
                                    <p:anim calcmode="lin" valueType="num">
                                      <p:cBhvr>
                                        <p:cTn id="52"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animEffect transition="in" filter="barn(inVertical)">
                                      <p:cBhvr>
                                        <p:cTn id="58"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a:t>
            </a:r>
            <a:r>
              <a:rPr lang="en-US" dirty="0" err="1"/>
              <a:t>javascript</a:t>
            </a:r>
            <a:endParaRPr lang="en-US" dirty="0"/>
          </a:p>
        </p:txBody>
      </p:sp>
      <p:sp>
        <p:nvSpPr>
          <p:cNvPr id="3" name="Content Placeholder 2"/>
          <p:cNvSpPr>
            <a:spLocks noGrp="1"/>
          </p:cNvSpPr>
          <p:nvPr>
            <p:ph sz="half" idx="1"/>
          </p:nvPr>
        </p:nvSpPr>
        <p:spPr>
          <a:xfrm>
            <a:off x="1226128" y="2010878"/>
            <a:ext cx="5060372" cy="3448595"/>
          </a:xfrm>
        </p:spPr>
        <p:txBody>
          <a:bodyPr>
            <a:normAutofit fontScale="85000" lnSpcReduction="10000"/>
          </a:bodyPr>
          <a:lstStyle/>
          <a:p>
            <a:r>
              <a:rPr lang="en-US" dirty="0"/>
              <a:t>Arrays are indexed numerically using the [ ] notation.</a:t>
            </a:r>
          </a:p>
          <a:p>
            <a:r>
              <a:rPr lang="en-US" dirty="0"/>
              <a:t>Arrays can hold any type of objects</a:t>
            </a:r>
          </a:p>
          <a:p>
            <a:r>
              <a:rPr lang="en-US" dirty="0" err="1"/>
              <a:t>Arrrays</a:t>
            </a:r>
            <a:r>
              <a:rPr lang="en-US" dirty="0"/>
              <a:t> can hold different types of objects in the same array.</a:t>
            </a:r>
          </a:p>
          <a:p>
            <a:r>
              <a:rPr lang="en-US" dirty="0"/>
              <a:t>An empty array is created using </a:t>
            </a:r>
          </a:p>
          <a:p>
            <a:pPr lvl="1"/>
            <a:r>
              <a:rPr lang="en-US" dirty="0" err="1"/>
              <a:t>var</a:t>
            </a:r>
            <a:r>
              <a:rPr lang="en-US" dirty="0"/>
              <a:t> </a:t>
            </a:r>
            <a:r>
              <a:rPr lang="en-US" dirty="0" err="1"/>
              <a:t>myArray</a:t>
            </a:r>
            <a:r>
              <a:rPr lang="en-US" dirty="0"/>
              <a:t>=[ ];</a:t>
            </a:r>
          </a:p>
          <a:p>
            <a:r>
              <a:rPr lang="en-US" dirty="0"/>
              <a:t>You can add items to an array at initiation using</a:t>
            </a:r>
          </a:p>
          <a:p>
            <a:pPr lvl="1"/>
            <a:r>
              <a:rPr lang="en-US" dirty="0" err="1"/>
              <a:t>var</a:t>
            </a:r>
            <a:r>
              <a:rPr lang="en-US" dirty="0"/>
              <a:t> </a:t>
            </a:r>
            <a:r>
              <a:rPr lang="en-US" dirty="0" err="1"/>
              <a:t>myArray</a:t>
            </a:r>
            <a:r>
              <a:rPr lang="en-US" dirty="0"/>
              <a:t>=[45, ‘dog’, [1,2,3], {color:red;size:10}]</a:t>
            </a:r>
          </a:p>
        </p:txBody>
      </p:sp>
      <p:sp>
        <p:nvSpPr>
          <p:cNvPr id="4" name="Content Placeholder 3"/>
          <p:cNvSpPr>
            <a:spLocks noGrp="1"/>
          </p:cNvSpPr>
          <p:nvPr>
            <p:ph sz="half" idx="2"/>
          </p:nvPr>
        </p:nvSpPr>
        <p:spPr/>
        <p:txBody>
          <a:bodyPr>
            <a:normAutofit fontScale="85000" lnSpcReduction="10000"/>
          </a:bodyPr>
          <a:lstStyle/>
          <a:p>
            <a:r>
              <a:rPr lang="en-US" dirty="0" err="1"/>
              <a:t>myArray</a:t>
            </a:r>
            <a:r>
              <a:rPr lang="en-US" dirty="0"/>
              <a:t>[0] = 45;</a:t>
            </a:r>
          </a:p>
          <a:p>
            <a:r>
              <a:rPr lang="en-US" dirty="0" err="1"/>
              <a:t>myArray</a:t>
            </a:r>
            <a:r>
              <a:rPr lang="en-US" dirty="0"/>
              <a:t>[1] =  ‘dog’;</a:t>
            </a:r>
          </a:p>
          <a:p>
            <a:r>
              <a:rPr lang="en-US" dirty="0" err="1"/>
              <a:t>myArray</a:t>
            </a:r>
            <a:r>
              <a:rPr lang="en-US" dirty="0"/>
              <a:t>[2] = [1,2,3];</a:t>
            </a:r>
          </a:p>
          <a:p>
            <a:r>
              <a:rPr lang="en-US" dirty="0" err="1"/>
              <a:t>myArray</a:t>
            </a:r>
            <a:r>
              <a:rPr lang="en-US" dirty="0"/>
              <a:t>[2][2]=3;</a:t>
            </a:r>
          </a:p>
          <a:p>
            <a:r>
              <a:rPr lang="en-US" dirty="0" err="1"/>
              <a:t>myArray</a:t>
            </a:r>
            <a:r>
              <a:rPr lang="en-US" dirty="0"/>
              <a:t>[3]={color:red;size:10};</a:t>
            </a:r>
          </a:p>
          <a:p>
            <a:r>
              <a:rPr lang="en-US" dirty="0" err="1"/>
              <a:t>myArray</a:t>
            </a:r>
            <a:r>
              <a:rPr lang="en-US" dirty="0"/>
              <a:t>[3].size = 10;</a:t>
            </a:r>
          </a:p>
          <a:p>
            <a:endParaRPr lang="en-US" dirty="0"/>
          </a:p>
        </p:txBody>
      </p:sp>
    </p:spTree>
    <p:extLst>
      <p:ext uri="{BB962C8B-B14F-4D97-AF65-F5344CB8AC3E}">
        <p14:creationId xmlns:p14="http://schemas.microsoft.com/office/powerpoint/2010/main" val="372144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animEffect transition="in" filter="fade">
                                      <p:cBhvr>
                                        <p:cTn id="38" dur="1000"/>
                                        <p:tgtEl>
                                          <p:spTgt spid="4">
                                            <p:txEl>
                                              <p:pRg st="0" end="0"/>
                                            </p:txEl>
                                          </p:spTgt>
                                        </p:tgtEl>
                                      </p:cBhvr>
                                    </p:animEffect>
                                    <p:anim calcmode="lin" valueType="num">
                                      <p:cBhvr>
                                        <p:cTn id="3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1000"/>
                                        <p:tgtEl>
                                          <p:spTgt spid="4">
                                            <p:txEl>
                                              <p:pRg st="1" end="1"/>
                                            </p:txEl>
                                          </p:spTgt>
                                        </p:tgtEl>
                                      </p:cBhvr>
                                    </p:animEffect>
                                    <p:anim calcmode="lin" valueType="num">
                                      <p:cBhvr>
                                        <p:cTn id="4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1000"/>
                                        <p:tgtEl>
                                          <p:spTgt spid="4">
                                            <p:txEl>
                                              <p:pRg st="2" end="2"/>
                                            </p:txEl>
                                          </p:spTgt>
                                        </p:tgtEl>
                                      </p:cBhvr>
                                    </p:animEffect>
                                    <p:anim calcmode="lin" valueType="num">
                                      <p:cBhvr>
                                        <p:cTn id="5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1000"/>
                                        <p:tgtEl>
                                          <p:spTgt spid="4">
                                            <p:txEl>
                                              <p:pRg st="3" end="3"/>
                                            </p:txEl>
                                          </p:spTgt>
                                        </p:tgtEl>
                                      </p:cBhvr>
                                    </p:animEffect>
                                    <p:anim calcmode="lin" valueType="num">
                                      <p:cBhvr>
                                        <p:cTn id="6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1000"/>
                                        <p:tgtEl>
                                          <p:spTgt spid="4">
                                            <p:txEl>
                                              <p:pRg st="4" end="4"/>
                                            </p:txEl>
                                          </p:spTgt>
                                        </p:tgtEl>
                                      </p:cBhvr>
                                    </p:animEffect>
                                    <p:anim calcmode="lin" valueType="num">
                                      <p:cBhvr>
                                        <p:cTn id="6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Effect transition="in" filter="fade">
                                      <p:cBhvr>
                                        <p:cTn id="73" dur="1000"/>
                                        <p:tgtEl>
                                          <p:spTgt spid="4">
                                            <p:txEl>
                                              <p:pRg st="5" end="5"/>
                                            </p:txEl>
                                          </p:spTgt>
                                        </p:tgtEl>
                                      </p:cBhvr>
                                    </p:animEffect>
                                    <p:anim calcmode="lin" valueType="num">
                                      <p:cBhvr>
                                        <p:cTn id="7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a:t>
            </a:r>
            <a:r>
              <a:rPr lang="en-US" dirty="0" err="1"/>
              <a:t>javascript</a:t>
            </a:r>
            <a:r>
              <a:rPr lang="en-US" dirty="0"/>
              <a:t> </a:t>
            </a:r>
            <a:r>
              <a:rPr lang="en-US" sz="2000" dirty="0"/>
              <a:t>(cont’d)</a:t>
            </a:r>
            <a:endParaRPr lang="en-US" dirty="0"/>
          </a:p>
        </p:txBody>
      </p:sp>
      <p:sp>
        <p:nvSpPr>
          <p:cNvPr id="3" name="Content Placeholder 2"/>
          <p:cNvSpPr>
            <a:spLocks noGrp="1"/>
          </p:cNvSpPr>
          <p:nvPr>
            <p:ph sz="half" idx="1"/>
          </p:nvPr>
        </p:nvSpPr>
        <p:spPr/>
        <p:txBody>
          <a:bodyPr>
            <a:normAutofit lnSpcReduction="10000"/>
          </a:bodyPr>
          <a:lstStyle/>
          <a:p>
            <a:r>
              <a:rPr lang="en-US" dirty="0"/>
              <a:t>Arrays have a length property holding the number of elements in an array.</a:t>
            </a:r>
          </a:p>
          <a:p>
            <a:pPr lvl="1"/>
            <a:r>
              <a:rPr lang="en-US" dirty="0" err="1"/>
              <a:t>myArray.length</a:t>
            </a:r>
            <a:r>
              <a:rPr lang="en-US" dirty="0"/>
              <a:t> = 4;</a:t>
            </a:r>
          </a:p>
          <a:p>
            <a:r>
              <a:rPr lang="en-US" dirty="0"/>
              <a:t>You can add an element to an array in three ways.</a:t>
            </a:r>
          </a:p>
          <a:p>
            <a:pPr lvl="1"/>
            <a:r>
              <a:rPr lang="en-US" dirty="0" err="1"/>
              <a:t>myArray</a:t>
            </a:r>
            <a:r>
              <a:rPr lang="en-US" dirty="0"/>
              <a:t>[</a:t>
            </a:r>
            <a:r>
              <a:rPr lang="en-US" dirty="0" err="1"/>
              <a:t>myArray.length</a:t>
            </a:r>
            <a:r>
              <a:rPr lang="en-US" dirty="0"/>
              <a:t>]=‘Bob’;</a:t>
            </a:r>
          </a:p>
          <a:p>
            <a:pPr lvl="1"/>
            <a:r>
              <a:rPr lang="en-US" dirty="0" err="1"/>
              <a:t>myArray.push</a:t>
            </a:r>
            <a:r>
              <a:rPr lang="en-US" dirty="0"/>
              <a:t>(‘Bob’);</a:t>
            </a:r>
          </a:p>
          <a:p>
            <a:pPr lvl="1"/>
            <a:r>
              <a:rPr lang="en-US" dirty="0" err="1"/>
              <a:t>myArray.push</a:t>
            </a:r>
            <a:r>
              <a:rPr lang="en-US" dirty="0"/>
              <a:t>(‘Bob’, ‘Bill’,103);</a:t>
            </a:r>
          </a:p>
          <a:p>
            <a:pPr lvl="1"/>
            <a:r>
              <a:rPr lang="en-US" dirty="0" err="1"/>
              <a:t>myArray.unshift</a:t>
            </a:r>
            <a:r>
              <a:rPr lang="en-US" dirty="0"/>
              <a:t>(‘Bob’, ‘Bill’, 103)</a:t>
            </a:r>
          </a:p>
        </p:txBody>
      </p:sp>
      <p:sp>
        <p:nvSpPr>
          <p:cNvPr id="4" name="Content Placeholder 3"/>
          <p:cNvSpPr>
            <a:spLocks noGrp="1"/>
          </p:cNvSpPr>
          <p:nvPr>
            <p:ph sz="half" idx="2"/>
          </p:nvPr>
        </p:nvSpPr>
        <p:spPr/>
        <p:txBody>
          <a:bodyPr>
            <a:normAutofit lnSpcReduction="10000"/>
          </a:bodyPr>
          <a:lstStyle/>
          <a:p>
            <a:r>
              <a:rPr lang="en-US" dirty="0"/>
              <a:t>Deleting elements from an array</a:t>
            </a:r>
          </a:p>
          <a:p>
            <a:pPr lvl="1"/>
            <a:r>
              <a:rPr lang="en-US" dirty="0"/>
              <a:t>From the top </a:t>
            </a:r>
          </a:p>
          <a:p>
            <a:pPr lvl="2"/>
            <a:r>
              <a:rPr lang="en-US" dirty="0"/>
              <a:t>x=</a:t>
            </a:r>
            <a:r>
              <a:rPr lang="en-US" dirty="0" err="1"/>
              <a:t>myArray.pop</a:t>
            </a:r>
            <a:r>
              <a:rPr lang="en-US" dirty="0"/>
              <a:t>();</a:t>
            </a:r>
          </a:p>
          <a:p>
            <a:pPr lvl="1"/>
            <a:r>
              <a:rPr lang="en-US" dirty="0"/>
              <a:t>From the bottom</a:t>
            </a:r>
          </a:p>
          <a:p>
            <a:pPr lvl="2"/>
            <a:r>
              <a:rPr lang="en-US" dirty="0"/>
              <a:t>x=</a:t>
            </a:r>
            <a:r>
              <a:rPr lang="en-US" dirty="0" err="1"/>
              <a:t>myArray.shift</a:t>
            </a:r>
            <a:r>
              <a:rPr lang="en-US" dirty="0"/>
              <a:t>();</a:t>
            </a:r>
          </a:p>
        </p:txBody>
      </p:sp>
    </p:spTree>
    <p:extLst>
      <p:ext uri="{BB962C8B-B14F-4D97-AF65-F5344CB8AC3E}">
        <p14:creationId xmlns:p14="http://schemas.microsoft.com/office/powerpoint/2010/main" val="22201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0" end="0"/>
                                            </p:txEl>
                                          </p:spTgt>
                                        </p:tgtEl>
                                        <p:attrNameLst>
                                          <p:attrName>style.visibility</p:attrName>
                                        </p:attrNameLst>
                                      </p:cBhvr>
                                      <p:to>
                                        <p:strVal val="visible"/>
                                      </p:to>
                                    </p:set>
                                    <p:animEffect transition="in" filter="fade">
                                      <p:cBhvr>
                                        <p:cTn id="52" dur="500"/>
                                        <p:tgtEl>
                                          <p:spTgt spid="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
                                            <p:txEl>
                                              <p:pRg st="1" end="1"/>
                                            </p:txEl>
                                          </p:spTgt>
                                        </p:tgtEl>
                                        <p:attrNameLst>
                                          <p:attrName>style.visibility</p:attrName>
                                        </p:attrNameLst>
                                      </p:cBhvr>
                                      <p:to>
                                        <p:strVal val="visible"/>
                                      </p:to>
                                    </p:set>
                                    <p:animEffect transition="in" filter="fade">
                                      <p:cBhvr>
                                        <p:cTn id="57" dur="1000"/>
                                        <p:tgtEl>
                                          <p:spTgt spid="4">
                                            <p:txEl>
                                              <p:pRg st="1" end="1"/>
                                            </p:txEl>
                                          </p:spTgt>
                                        </p:tgtEl>
                                      </p:cBhvr>
                                    </p:animEffect>
                                    <p:anim calcmode="lin" valueType="num">
                                      <p:cBhvr>
                                        <p:cTn id="5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4">
                                            <p:txEl>
                                              <p:pRg st="2" end="2"/>
                                            </p:txEl>
                                          </p:spTgt>
                                        </p:tgtEl>
                                        <p:attrNameLst>
                                          <p:attrName>style.visibility</p:attrName>
                                        </p:attrNameLst>
                                      </p:cBhvr>
                                      <p:to>
                                        <p:strVal val="visible"/>
                                      </p:to>
                                    </p:set>
                                    <p:animEffect transition="in" filter="barn(inVertical)">
                                      <p:cBhvr>
                                        <p:cTn id="64" dur="500"/>
                                        <p:tgtEl>
                                          <p:spTgt spid="4">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1000"/>
                                        <p:tgtEl>
                                          <p:spTgt spid="4">
                                            <p:txEl>
                                              <p:pRg st="3" end="3"/>
                                            </p:txEl>
                                          </p:spTgt>
                                        </p:tgtEl>
                                      </p:cBhvr>
                                    </p:animEffect>
                                    <p:anim calcmode="lin" valueType="num">
                                      <p:cBhvr>
                                        <p:cTn id="7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4">
                                            <p:txEl>
                                              <p:pRg st="4" end="4"/>
                                            </p:txEl>
                                          </p:spTgt>
                                        </p:tgtEl>
                                        <p:attrNameLst>
                                          <p:attrName>style.visibility</p:attrName>
                                        </p:attrNameLst>
                                      </p:cBhvr>
                                      <p:to>
                                        <p:strVal val="visible"/>
                                      </p:to>
                                    </p:set>
                                    <p:animEffect transition="in" filter="barn(inVertical)">
                                      <p:cBhvr>
                                        <p:cTn id="7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philosophy</a:t>
            </a:r>
          </a:p>
        </p:txBody>
      </p:sp>
      <p:sp>
        <p:nvSpPr>
          <p:cNvPr id="3" name="Content Placeholder 2"/>
          <p:cNvSpPr>
            <a:spLocks noGrp="1"/>
          </p:cNvSpPr>
          <p:nvPr>
            <p:ph idx="1"/>
          </p:nvPr>
        </p:nvSpPr>
        <p:spPr/>
        <p:txBody>
          <a:bodyPr/>
          <a:lstStyle/>
          <a:p>
            <a:r>
              <a:rPr lang="en-US" dirty="0"/>
              <a:t>Although this is a course on web application development you will not learn much code.</a:t>
            </a:r>
          </a:p>
          <a:p>
            <a:r>
              <a:rPr lang="en-US" dirty="0"/>
              <a:t>You will see some code in examples of course, but there are many courses available to teach you the actual nuts and bolts of writing code.</a:t>
            </a:r>
          </a:p>
          <a:p>
            <a:r>
              <a:rPr lang="en-US" dirty="0"/>
              <a:t>I believe that it is more important to understand things conceptually before diving into the details.  Web programming, in particular, has a lot of bits and pieces that aren’t intuitively obvious, even to experienced desktop developers.  This course is intended to fill in those gaps.</a:t>
            </a:r>
          </a:p>
        </p:txBody>
      </p:sp>
    </p:spTree>
    <p:extLst>
      <p:ext uri="{BB962C8B-B14F-4D97-AF65-F5344CB8AC3E}">
        <p14:creationId xmlns:p14="http://schemas.microsoft.com/office/powerpoint/2010/main" val="268198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in </a:t>
            </a:r>
            <a:r>
              <a:rPr lang="en-US" dirty="0" err="1"/>
              <a:t>javascript</a:t>
            </a:r>
            <a:endParaRPr lang="en-US" dirty="0"/>
          </a:p>
        </p:txBody>
      </p:sp>
      <p:sp>
        <p:nvSpPr>
          <p:cNvPr id="3" name="Content Placeholder 2"/>
          <p:cNvSpPr>
            <a:spLocks noGrp="1"/>
          </p:cNvSpPr>
          <p:nvPr>
            <p:ph sz="half" idx="1"/>
          </p:nvPr>
        </p:nvSpPr>
        <p:spPr>
          <a:xfrm>
            <a:off x="1447331" y="2010878"/>
            <a:ext cx="4645152" cy="4132747"/>
          </a:xfrm>
        </p:spPr>
        <p:txBody>
          <a:bodyPr>
            <a:normAutofit fontScale="77500" lnSpcReduction="20000"/>
          </a:bodyPr>
          <a:lstStyle/>
          <a:p>
            <a:r>
              <a:rPr lang="en-US" dirty="0"/>
              <a:t>Everything in JavaScript is an object</a:t>
            </a:r>
          </a:p>
          <a:p>
            <a:r>
              <a:rPr lang="en-US" dirty="0"/>
              <a:t>Unlike many programming languages you don’t have to define an object class.</a:t>
            </a:r>
          </a:p>
          <a:p>
            <a:r>
              <a:rPr lang="en-US" dirty="0"/>
              <a:t>You can create your own objects on the fly using the following notation</a:t>
            </a:r>
          </a:p>
          <a:p>
            <a:pPr marL="457200" lvl="1" indent="0">
              <a:spcBef>
                <a:spcPts val="0"/>
              </a:spcBef>
              <a:buNone/>
            </a:pPr>
            <a:r>
              <a:rPr lang="en-US" dirty="0" err="1"/>
              <a:t>myDog</a:t>
            </a:r>
            <a:r>
              <a:rPr lang="en-US" dirty="0"/>
              <a:t> = {</a:t>
            </a:r>
          </a:p>
          <a:p>
            <a:pPr marL="457200" lvl="1" indent="0">
              <a:spcBef>
                <a:spcPts val="0"/>
              </a:spcBef>
              <a:buNone/>
            </a:pPr>
            <a:r>
              <a:rPr lang="en-US" dirty="0"/>
              <a:t>	</a:t>
            </a:r>
            <a:r>
              <a:rPr lang="en-US" dirty="0" err="1"/>
              <a:t>species:”dog</a:t>
            </a:r>
            <a:r>
              <a:rPr lang="en-US" dirty="0"/>
              <a:t>”,</a:t>
            </a:r>
          </a:p>
          <a:p>
            <a:pPr marL="914400" lvl="2" indent="0">
              <a:spcBef>
                <a:spcPts val="0"/>
              </a:spcBef>
              <a:buNone/>
            </a:pPr>
            <a:r>
              <a:rPr lang="en-US" sz="1800" dirty="0" err="1"/>
              <a:t>color:”blue</a:t>
            </a:r>
            <a:r>
              <a:rPr lang="en-US" sz="1800" dirty="0"/>
              <a:t>”,</a:t>
            </a:r>
          </a:p>
          <a:p>
            <a:pPr marL="914400" lvl="2" indent="0">
              <a:spcBef>
                <a:spcPts val="0"/>
              </a:spcBef>
              <a:buNone/>
            </a:pPr>
            <a:r>
              <a:rPr lang="en-US" sz="1800" dirty="0" err="1"/>
              <a:t>name:”Lola</a:t>
            </a:r>
            <a:r>
              <a:rPr lang="en-US" sz="1800" dirty="0"/>
              <a:t>”,</a:t>
            </a:r>
          </a:p>
          <a:p>
            <a:pPr marL="914400" lvl="2" indent="0">
              <a:spcBef>
                <a:spcPts val="0"/>
              </a:spcBef>
              <a:buNone/>
            </a:pPr>
            <a:r>
              <a:rPr lang="en-US" sz="1800" dirty="0"/>
              <a:t>age: 14,</a:t>
            </a:r>
          </a:p>
          <a:p>
            <a:pPr marL="914400" lvl="2" indent="0">
              <a:spcBef>
                <a:spcPts val="0"/>
              </a:spcBef>
              <a:buNone/>
            </a:pPr>
            <a:r>
              <a:rPr lang="en-US" sz="1800" dirty="0"/>
              <a:t>legs: [‘front-left’, ‘front-right’, ‘rear-left’, ‘rear-right’],</a:t>
            </a:r>
          </a:p>
          <a:p>
            <a:pPr marL="914400" lvl="2" indent="0">
              <a:spcBef>
                <a:spcPts val="0"/>
              </a:spcBef>
              <a:buNone/>
            </a:pPr>
            <a:r>
              <a:rPr lang="en-US" sz="1800" dirty="0" err="1"/>
              <a:t>displayAge:function</a:t>
            </a:r>
            <a:r>
              <a:rPr lang="en-US" sz="1800" dirty="0"/>
              <a:t>(){</a:t>
            </a:r>
          </a:p>
          <a:p>
            <a:pPr marL="914400" lvl="2" indent="0">
              <a:spcBef>
                <a:spcPts val="0"/>
              </a:spcBef>
              <a:buNone/>
            </a:pPr>
            <a:r>
              <a:rPr lang="en-US" sz="1800" dirty="0"/>
              <a:t>      alert(“Lola is 14 years old”);</a:t>
            </a:r>
          </a:p>
          <a:p>
            <a:pPr marL="914400" lvl="2" indent="0">
              <a:spcBef>
                <a:spcPts val="0"/>
              </a:spcBef>
              <a:buNone/>
            </a:pPr>
            <a:r>
              <a:rPr lang="en-US" sz="1800" dirty="0"/>
              <a:t>}</a:t>
            </a:r>
          </a:p>
          <a:p>
            <a:pPr marL="457200" lvl="1" indent="0">
              <a:spcBef>
                <a:spcPts val="0"/>
              </a:spcBef>
              <a:buNone/>
            </a:pPr>
            <a:r>
              <a:rPr lang="en-US" dirty="0"/>
              <a:t>}</a:t>
            </a:r>
          </a:p>
          <a:p>
            <a:pPr lvl="1"/>
            <a:endParaRPr lang="en-US" dirty="0"/>
          </a:p>
          <a:p>
            <a:pPr lvl="1"/>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You reference an objects properties and/or methods using the ‘dot’ notation.</a:t>
            </a:r>
          </a:p>
          <a:p>
            <a:r>
              <a:rPr lang="en-US" dirty="0"/>
              <a:t>myDog.name = “Lola”;</a:t>
            </a:r>
          </a:p>
          <a:p>
            <a:r>
              <a:rPr lang="en-US" dirty="0" err="1"/>
              <a:t>myDog.legs</a:t>
            </a:r>
            <a:r>
              <a:rPr lang="en-US" dirty="0"/>
              <a:t>[2] = ‘rear-left’</a:t>
            </a:r>
          </a:p>
          <a:p>
            <a:r>
              <a:rPr lang="en-US" dirty="0" err="1"/>
              <a:t>myDog.displayAge</a:t>
            </a:r>
            <a:r>
              <a:rPr lang="en-US" dirty="0"/>
              <a:t>();</a:t>
            </a:r>
          </a:p>
        </p:txBody>
      </p:sp>
    </p:spTree>
    <p:extLst>
      <p:ext uri="{BB962C8B-B14F-4D97-AF65-F5344CB8AC3E}">
        <p14:creationId xmlns:p14="http://schemas.microsoft.com/office/powerpoint/2010/main" val="156381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1000"/>
                                        <p:tgtEl>
                                          <p:spTgt spid="3">
                                            <p:txEl>
                                              <p:pRg st="12" end="12"/>
                                            </p:txEl>
                                          </p:spTgt>
                                        </p:tgtEl>
                                      </p:cBhvr>
                                    </p:animEffect>
                                    <p:anim calcmode="lin" valueType="num">
                                      <p:cBhvr>
                                        <p:cTn id="2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barn(inVertic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barn(inVertic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barn(inVertic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barn(inVertical)">
                                      <p:cBhvr>
                                        <p:cTn id="54" dur="5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barn(inVertical)">
                                      <p:cBhvr>
                                        <p:cTn id="59" dur="500"/>
                                        <p:tgtEl>
                                          <p:spTgt spid="3">
                                            <p:txEl>
                                              <p:pRg st="9" end="9"/>
                                            </p:txEl>
                                          </p:spTgt>
                                        </p:tgtEl>
                                      </p:cBhvr>
                                    </p:animEffect>
                                  </p:childTnLst>
                                </p:cTn>
                              </p:par>
                              <p:par>
                                <p:cTn id="60" presetID="16" presetClass="entr" presetSubtype="21" fill="hold" nodeType="with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par>
                                <p:cTn id="63" presetID="16" presetClass="entr" presetSubtype="21"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barn(inVertical)">
                                      <p:cBhvr>
                                        <p:cTn id="65" dur="500"/>
                                        <p:tgtEl>
                                          <p:spTgt spid="3">
                                            <p:txEl>
                                              <p:pRg st="11"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0" end="0"/>
                                            </p:txEl>
                                          </p:spTgt>
                                        </p:tgtEl>
                                        <p:attrNameLst>
                                          <p:attrName>style.visibility</p:attrName>
                                        </p:attrNameLst>
                                      </p:cBhvr>
                                      <p:to>
                                        <p:strVal val="visible"/>
                                      </p:to>
                                    </p:set>
                                    <p:animEffect transition="in" filter="fade">
                                      <p:cBhvr>
                                        <p:cTn id="70" dur="500"/>
                                        <p:tgtEl>
                                          <p:spTgt spid="4">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 end="1"/>
                                            </p:txEl>
                                          </p:spTgt>
                                        </p:tgtEl>
                                        <p:attrNameLst>
                                          <p:attrName>style.visibility</p:attrName>
                                        </p:attrNameLst>
                                      </p:cBhvr>
                                      <p:to>
                                        <p:strVal val="visible"/>
                                      </p:to>
                                    </p:set>
                                    <p:animEffect transition="in" filter="fade">
                                      <p:cBhvr>
                                        <p:cTn id="75" dur="500"/>
                                        <p:tgtEl>
                                          <p:spTgt spid="4">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2" end="2"/>
                                            </p:txEl>
                                          </p:spTgt>
                                        </p:tgtEl>
                                        <p:attrNameLst>
                                          <p:attrName>style.visibility</p:attrName>
                                        </p:attrNameLst>
                                      </p:cBhvr>
                                      <p:to>
                                        <p:strVal val="visible"/>
                                      </p:to>
                                    </p:set>
                                    <p:animEffect transition="in" filter="fade">
                                      <p:cBhvr>
                                        <p:cTn id="80" dur="500"/>
                                        <p:tgtEl>
                                          <p:spTgt spid="4">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3" end="3"/>
                                            </p:txEl>
                                          </p:spTgt>
                                        </p:tgtEl>
                                        <p:attrNameLst>
                                          <p:attrName>style.visibility</p:attrName>
                                        </p:attrNameLst>
                                      </p:cBhvr>
                                      <p:to>
                                        <p:strVal val="visible"/>
                                      </p:to>
                                    </p:set>
                                    <p:animEffect transition="in" filter="fade">
                                      <p:cBhvr>
                                        <p:cTn id="8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Literals and JSON</a:t>
            </a:r>
          </a:p>
        </p:txBody>
      </p:sp>
      <p:sp>
        <p:nvSpPr>
          <p:cNvPr id="3" name="Content Placeholder 2"/>
          <p:cNvSpPr>
            <a:spLocks noGrp="1"/>
          </p:cNvSpPr>
          <p:nvPr>
            <p:ph sz="half" idx="1"/>
          </p:nvPr>
        </p:nvSpPr>
        <p:spPr/>
        <p:txBody>
          <a:bodyPr>
            <a:normAutofit fontScale="92500" lnSpcReduction="10000"/>
          </a:bodyPr>
          <a:lstStyle/>
          <a:p>
            <a:pPr lvl="1">
              <a:spcBef>
                <a:spcPts val="0"/>
              </a:spcBef>
            </a:pPr>
            <a:r>
              <a:rPr lang="en-US" dirty="0"/>
              <a:t>Object Literal and Binary Objects</a:t>
            </a:r>
          </a:p>
          <a:p>
            <a:pPr marL="457200" lvl="1" indent="0">
              <a:spcBef>
                <a:spcPts val="0"/>
              </a:spcBef>
              <a:buNone/>
            </a:pPr>
            <a:r>
              <a:rPr lang="en-US" dirty="0" err="1"/>
              <a:t>var</a:t>
            </a:r>
            <a:r>
              <a:rPr lang="en-US" dirty="0"/>
              <a:t> </a:t>
            </a:r>
            <a:r>
              <a:rPr lang="en-US" dirty="0" err="1"/>
              <a:t>myDog</a:t>
            </a:r>
            <a:r>
              <a:rPr lang="en-US" dirty="0"/>
              <a:t> = </a:t>
            </a:r>
            <a:r>
              <a:rPr lang="en-US" sz="2200" dirty="0">
                <a:solidFill>
                  <a:srgbClr val="FF0000"/>
                </a:solidFill>
              </a:rPr>
              <a:t>{</a:t>
            </a:r>
            <a:r>
              <a:rPr lang="en-US" sz="2200" dirty="0" err="1">
                <a:solidFill>
                  <a:srgbClr val="FF0000"/>
                </a:solidFill>
              </a:rPr>
              <a:t>species:”dog</a:t>
            </a:r>
            <a:r>
              <a:rPr lang="en-US" sz="2200" dirty="0">
                <a:solidFill>
                  <a:srgbClr val="FF0000"/>
                </a:solidFill>
              </a:rPr>
              <a:t>”,</a:t>
            </a:r>
          </a:p>
          <a:p>
            <a:pPr marL="914400" lvl="2" indent="0">
              <a:spcBef>
                <a:spcPts val="0"/>
              </a:spcBef>
              <a:buNone/>
            </a:pPr>
            <a:r>
              <a:rPr lang="en-US" sz="2200" dirty="0" err="1">
                <a:solidFill>
                  <a:srgbClr val="FF0000"/>
                </a:solidFill>
              </a:rPr>
              <a:t>color:”blue</a:t>
            </a:r>
            <a:r>
              <a:rPr lang="en-US" sz="2200" dirty="0">
                <a:solidFill>
                  <a:srgbClr val="FF0000"/>
                </a:solidFill>
              </a:rPr>
              <a:t>”,</a:t>
            </a:r>
          </a:p>
          <a:p>
            <a:pPr marL="914400" lvl="2" indent="0">
              <a:spcBef>
                <a:spcPts val="0"/>
              </a:spcBef>
              <a:buNone/>
            </a:pPr>
            <a:r>
              <a:rPr lang="en-US" sz="2200" dirty="0" err="1">
                <a:solidFill>
                  <a:srgbClr val="FF0000"/>
                </a:solidFill>
              </a:rPr>
              <a:t>name:”Lola</a:t>
            </a:r>
            <a:r>
              <a:rPr lang="en-US" sz="2200" dirty="0">
                <a:solidFill>
                  <a:srgbClr val="FF0000"/>
                </a:solidFill>
              </a:rPr>
              <a:t>”,</a:t>
            </a:r>
          </a:p>
          <a:p>
            <a:pPr marL="914400" lvl="2" indent="0">
              <a:spcBef>
                <a:spcPts val="0"/>
              </a:spcBef>
              <a:buNone/>
            </a:pPr>
            <a:r>
              <a:rPr lang="en-US" sz="2200" dirty="0">
                <a:solidFill>
                  <a:srgbClr val="FF0000"/>
                </a:solidFill>
              </a:rPr>
              <a:t>age: 14,</a:t>
            </a:r>
          </a:p>
          <a:p>
            <a:pPr marL="914400" lvl="2" indent="0">
              <a:spcBef>
                <a:spcPts val="0"/>
              </a:spcBef>
              <a:buNone/>
            </a:pPr>
            <a:r>
              <a:rPr lang="en-US" sz="2200" dirty="0">
                <a:solidFill>
                  <a:srgbClr val="FF0000"/>
                </a:solidFill>
              </a:rPr>
              <a:t>legs: [‘front-left’, ‘front-right’, ‘rear-</a:t>
            </a:r>
          </a:p>
          <a:p>
            <a:pPr marL="914400" lvl="2" indent="0">
              <a:spcBef>
                <a:spcPts val="0"/>
              </a:spcBef>
              <a:buNone/>
            </a:pPr>
            <a:r>
              <a:rPr lang="en-US" sz="2200" dirty="0">
                <a:solidFill>
                  <a:srgbClr val="FF0000"/>
                </a:solidFill>
              </a:rPr>
              <a:t>       left’, ‘rear-right’]</a:t>
            </a:r>
          </a:p>
          <a:p>
            <a:pPr marL="457200" lvl="1" indent="0">
              <a:spcBef>
                <a:spcPts val="0"/>
              </a:spcBef>
              <a:buNone/>
            </a:pPr>
            <a:r>
              <a:rPr lang="en-US" sz="2200" dirty="0">
                <a:solidFill>
                  <a:srgbClr val="FF0000"/>
                </a:solidFill>
              </a:rPr>
              <a:t>}</a:t>
            </a:r>
            <a:r>
              <a:rPr lang="en-US" sz="2200" dirty="0"/>
              <a:t>;</a:t>
            </a:r>
          </a:p>
          <a:p>
            <a:pPr marL="457200" lvl="1" indent="0">
              <a:spcBef>
                <a:spcPts val="0"/>
              </a:spcBef>
              <a:buNone/>
            </a:pPr>
            <a:endParaRPr lang="en-US" sz="2200" dirty="0">
              <a:solidFill>
                <a:srgbClr val="FF0000"/>
              </a:solidFill>
            </a:endParaRPr>
          </a:p>
          <a:p>
            <a:pPr marL="457200" lvl="1" indent="0">
              <a:spcBef>
                <a:spcPts val="0"/>
              </a:spcBef>
              <a:buNone/>
            </a:pPr>
            <a:r>
              <a:rPr lang="en-US" dirty="0" err="1"/>
              <a:t>myDogJSON</a:t>
            </a:r>
            <a:r>
              <a:rPr lang="en-US" dirty="0"/>
              <a:t>=</a:t>
            </a:r>
            <a:r>
              <a:rPr lang="en-US" dirty="0" err="1"/>
              <a:t>JSON.stringify</a:t>
            </a:r>
            <a:r>
              <a:rPr lang="en-US" dirty="0"/>
              <a:t>(</a:t>
            </a:r>
            <a:r>
              <a:rPr lang="en-US" dirty="0" err="1"/>
              <a:t>myDog</a:t>
            </a:r>
            <a:r>
              <a:rPr lang="en-US" dirty="0"/>
              <a:t>);</a:t>
            </a:r>
          </a:p>
          <a:p>
            <a:pPr lvl="1"/>
            <a:endParaRPr lang="en-US" dirty="0"/>
          </a:p>
          <a:p>
            <a:pPr lvl="1"/>
            <a:endParaRPr lang="en-US" dirty="0"/>
          </a:p>
        </p:txBody>
      </p:sp>
      <p:sp>
        <p:nvSpPr>
          <p:cNvPr id="4" name="Content Placeholder 3"/>
          <p:cNvSpPr>
            <a:spLocks noGrp="1"/>
          </p:cNvSpPr>
          <p:nvPr>
            <p:ph sz="half" idx="2"/>
          </p:nvPr>
        </p:nvSpPr>
        <p:spPr/>
        <p:txBody>
          <a:bodyPr>
            <a:normAutofit fontScale="92500" lnSpcReduction="10000"/>
          </a:bodyPr>
          <a:lstStyle/>
          <a:p>
            <a:r>
              <a:rPr lang="en-US" dirty="0"/>
              <a:t>JSON</a:t>
            </a:r>
          </a:p>
          <a:p>
            <a:pPr marL="0" indent="0">
              <a:spcBef>
                <a:spcPts val="0"/>
              </a:spcBef>
              <a:buNone/>
            </a:pPr>
            <a:r>
              <a:rPr lang="en-US" dirty="0" err="1"/>
              <a:t>var</a:t>
            </a:r>
            <a:r>
              <a:rPr lang="en-US" dirty="0"/>
              <a:t> </a:t>
            </a:r>
            <a:r>
              <a:rPr lang="en-US" dirty="0" err="1"/>
              <a:t>myDogJSON</a:t>
            </a:r>
            <a:r>
              <a:rPr lang="en-US" dirty="0"/>
              <a:t> = </a:t>
            </a:r>
            <a:r>
              <a:rPr lang="en-US" dirty="0">
                <a:solidFill>
                  <a:srgbClr val="FF0000"/>
                </a:solidFill>
              </a:rPr>
              <a:t>‘</a:t>
            </a:r>
            <a:r>
              <a:rPr lang="en-US" dirty="0"/>
              <a:t>{</a:t>
            </a:r>
            <a:r>
              <a:rPr lang="en-US" dirty="0">
                <a:solidFill>
                  <a:srgbClr val="FF0000"/>
                </a:solidFill>
              </a:rPr>
              <a:t>"</a:t>
            </a:r>
            <a:r>
              <a:rPr lang="en-US" dirty="0" err="1"/>
              <a:t>species</a:t>
            </a:r>
            <a:r>
              <a:rPr lang="en-US" dirty="0" err="1">
                <a:solidFill>
                  <a:srgbClr val="FF0000"/>
                </a:solidFill>
              </a:rPr>
              <a:t>"</a:t>
            </a:r>
            <a:r>
              <a:rPr lang="en-US" dirty="0" err="1"/>
              <a:t>:"dog</a:t>
            </a:r>
            <a:r>
              <a:rPr lang="en-US" dirty="0"/>
              <a:t>",</a:t>
            </a:r>
          </a:p>
          <a:p>
            <a:pPr marL="0" indent="0">
              <a:spcBef>
                <a:spcPts val="0"/>
              </a:spcBef>
              <a:buNone/>
            </a:pPr>
            <a:r>
              <a:rPr lang="en-US" dirty="0">
                <a:solidFill>
                  <a:srgbClr val="FF0000"/>
                </a:solidFill>
              </a:rPr>
              <a:t>       "</a:t>
            </a:r>
            <a:r>
              <a:rPr lang="en-US" dirty="0" err="1"/>
              <a:t>color</a:t>
            </a:r>
            <a:r>
              <a:rPr lang="en-US" dirty="0" err="1">
                <a:solidFill>
                  <a:srgbClr val="FF0000"/>
                </a:solidFill>
              </a:rPr>
              <a:t>"</a:t>
            </a:r>
            <a:r>
              <a:rPr lang="en-US" dirty="0" err="1"/>
              <a:t>:"blue</a:t>
            </a:r>
            <a:r>
              <a:rPr lang="en-US" dirty="0"/>
              <a:t>",</a:t>
            </a:r>
          </a:p>
          <a:p>
            <a:pPr marL="0" indent="0">
              <a:spcBef>
                <a:spcPts val="0"/>
              </a:spcBef>
              <a:buNone/>
            </a:pPr>
            <a:r>
              <a:rPr lang="en-US" dirty="0">
                <a:solidFill>
                  <a:srgbClr val="FF0000"/>
                </a:solidFill>
              </a:rPr>
              <a:t>       "</a:t>
            </a:r>
            <a:r>
              <a:rPr lang="en-US" dirty="0" err="1"/>
              <a:t>name</a:t>
            </a:r>
            <a:r>
              <a:rPr lang="en-US" dirty="0" err="1">
                <a:solidFill>
                  <a:srgbClr val="FF0000"/>
                </a:solidFill>
              </a:rPr>
              <a:t>"</a:t>
            </a:r>
            <a:r>
              <a:rPr lang="en-US" dirty="0" err="1"/>
              <a:t>:"Lola</a:t>
            </a:r>
            <a:r>
              <a:rPr lang="en-US" dirty="0"/>
              <a:t>",</a:t>
            </a:r>
          </a:p>
          <a:p>
            <a:pPr marL="0" indent="0">
              <a:spcBef>
                <a:spcPts val="0"/>
              </a:spcBef>
              <a:buNone/>
            </a:pPr>
            <a:r>
              <a:rPr lang="en-US" dirty="0">
                <a:solidFill>
                  <a:srgbClr val="FF0000"/>
                </a:solidFill>
              </a:rPr>
              <a:t>       "</a:t>
            </a:r>
            <a:r>
              <a:rPr lang="en-US" dirty="0"/>
              <a:t>age</a:t>
            </a:r>
            <a:r>
              <a:rPr lang="en-US" dirty="0">
                <a:solidFill>
                  <a:srgbClr val="FF0000"/>
                </a:solidFill>
              </a:rPr>
              <a:t>"</a:t>
            </a:r>
            <a:r>
              <a:rPr lang="en-US" dirty="0"/>
              <a:t>:14,</a:t>
            </a:r>
          </a:p>
          <a:p>
            <a:pPr marL="0" indent="0">
              <a:spcBef>
                <a:spcPts val="0"/>
              </a:spcBef>
              <a:buNone/>
            </a:pPr>
            <a:r>
              <a:rPr lang="en-US" dirty="0">
                <a:solidFill>
                  <a:srgbClr val="FF0000"/>
                </a:solidFill>
              </a:rPr>
              <a:t>       "</a:t>
            </a:r>
            <a:r>
              <a:rPr lang="en-US" dirty="0"/>
              <a:t>legs</a:t>
            </a:r>
            <a:r>
              <a:rPr lang="en-US" dirty="0">
                <a:solidFill>
                  <a:srgbClr val="FF0000"/>
                </a:solidFill>
              </a:rPr>
              <a:t>"</a:t>
            </a:r>
            <a:r>
              <a:rPr lang="en-US" dirty="0"/>
              <a:t>:["front-</a:t>
            </a:r>
            <a:r>
              <a:rPr lang="en-US" dirty="0" err="1"/>
              <a:t>left","front</a:t>
            </a:r>
            <a:r>
              <a:rPr lang="en-US" dirty="0"/>
              <a:t>-</a:t>
            </a:r>
            <a:r>
              <a:rPr lang="en-US" dirty="0" err="1"/>
              <a:t>right","rear</a:t>
            </a:r>
            <a:r>
              <a:rPr lang="en-US" dirty="0"/>
              <a:t>-</a:t>
            </a:r>
          </a:p>
          <a:p>
            <a:pPr marL="0" indent="0">
              <a:spcBef>
                <a:spcPts val="0"/>
              </a:spcBef>
              <a:buNone/>
            </a:pPr>
            <a:r>
              <a:rPr lang="en-US" dirty="0"/>
              <a:t>                </a:t>
            </a:r>
            <a:r>
              <a:rPr lang="en-US" dirty="0" err="1"/>
              <a:t>left","rear</a:t>
            </a:r>
            <a:r>
              <a:rPr lang="en-US" dirty="0"/>
              <a:t>-right"]</a:t>
            </a:r>
          </a:p>
          <a:p>
            <a:pPr marL="0" indent="0">
              <a:spcBef>
                <a:spcPts val="0"/>
              </a:spcBef>
              <a:buNone/>
            </a:pPr>
            <a:r>
              <a:rPr lang="en-US" dirty="0"/>
              <a:t>}</a:t>
            </a:r>
            <a:r>
              <a:rPr lang="en-US" dirty="0">
                <a:solidFill>
                  <a:srgbClr val="FF0000"/>
                </a:solidFill>
              </a:rPr>
              <a:t>’</a:t>
            </a:r>
            <a:r>
              <a:rPr lang="en-US" dirty="0"/>
              <a:t>;</a:t>
            </a:r>
          </a:p>
          <a:p>
            <a:pPr marL="0" indent="0">
              <a:spcBef>
                <a:spcPts val="0"/>
              </a:spcBef>
              <a:buNone/>
            </a:pPr>
            <a:endParaRPr lang="en-US" dirty="0"/>
          </a:p>
          <a:p>
            <a:pPr marL="0" indent="0">
              <a:spcBef>
                <a:spcPts val="0"/>
              </a:spcBef>
              <a:buNone/>
            </a:pPr>
            <a:r>
              <a:rPr lang="en-US" dirty="0" err="1"/>
              <a:t>myDog</a:t>
            </a:r>
            <a:r>
              <a:rPr lang="en-US" dirty="0"/>
              <a:t> = </a:t>
            </a:r>
            <a:r>
              <a:rPr lang="en-US" dirty="0" err="1"/>
              <a:t>JSON.parse</a:t>
            </a:r>
            <a:r>
              <a:rPr lang="en-US" dirty="0"/>
              <a:t>(</a:t>
            </a:r>
            <a:r>
              <a:rPr lang="en-US" dirty="0" err="1"/>
              <a:t>myDogJSON</a:t>
            </a:r>
            <a:r>
              <a:rPr lang="en-US" dirty="0"/>
              <a:t>);</a:t>
            </a:r>
          </a:p>
        </p:txBody>
      </p:sp>
    </p:spTree>
    <p:extLst>
      <p:ext uri="{BB962C8B-B14F-4D97-AF65-F5344CB8AC3E}">
        <p14:creationId xmlns:p14="http://schemas.microsoft.com/office/powerpoint/2010/main" val="109274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Effect transition="in" filter="fade">
                                      <p:cBhvr>
                                        <p:cTn id="54" dur="500"/>
                                        <p:tgtEl>
                                          <p:spTgt spid="4">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1" end="1"/>
                                            </p:txEl>
                                          </p:spTgt>
                                        </p:tgtEl>
                                        <p:attrNameLst>
                                          <p:attrName>style.visibility</p:attrName>
                                        </p:attrNameLst>
                                      </p:cBhvr>
                                      <p:to>
                                        <p:strVal val="visible"/>
                                      </p:to>
                                    </p:set>
                                    <p:animEffect transition="in" filter="fade">
                                      <p:cBhvr>
                                        <p:cTn id="59" dur="500"/>
                                        <p:tgtEl>
                                          <p:spTgt spid="4">
                                            <p:txEl>
                                              <p:pRg st="1" end="1"/>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500"/>
                                        <p:tgtEl>
                                          <p:spTgt spid="4">
                                            <p:txEl>
                                              <p:pRg st="2" end="2"/>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
                                            <p:txEl>
                                              <p:pRg st="3" end="3"/>
                                            </p:txEl>
                                          </p:spTgt>
                                        </p:tgtEl>
                                        <p:attrNameLst>
                                          <p:attrName>style.visibility</p:attrName>
                                        </p:attrNameLst>
                                      </p:cBhvr>
                                      <p:to>
                                        <p:strVal val="visible"/>
                                      </p:to>
                                    </p:set>
                                    <p:animEffect transition="in" filter="fade">
                                      <p:cBhvr>
                                        <p:cTn id="65" dur="500"/>
                                        <p:tgtEl>
                                          <p:spTgt spid="4">
                                            <p:txEl>
                                              <p:pRg st="3" end="3"/>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
                                            <p:txEl>
                                              <p:pRg st="4" end="4"/>
                                            </p:txEl>
                                          </p:spTgt>
                                        </p:tgtEl>
                                        <p:attrNameLst>
                                          <p:attrName>style.visibility</p:attrName>
                                        </p:attrNameLst>
                                      </p:cBhvr>
                                      <p:to>
                                        <p:strVal val="visible"/>
                                      </p:to>
                                    </p:set>
                                    <p:animEffect transition="in" filter="fade">
                                      <p:cBhvr>
                                        <p:cTn id="68" dur="500"/>
                                        <p:tgtEl>
                                          <p:spTgt spid="4">
                                            <p:txEl>
                                              <p:pRg st="4" end="4"/>
                                            </p:tx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fade">
                                      <p:cBhvr>
                                        <p:cTn id="71" dur="500"/>
                                        <p:tgtEl>
                                          <p:spTgt spid="4">
                                            <p:txEl>
                                              <p:pRg st="5" end="5"/>
                                            </p:tx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
                                            <p:txEl>
                                              <p:pRg st="6" end="6"/>
                                            </p:txEl>
                                          </p:spTgt>
                                        </p:tgtEl>
                                        <p:attrNameLst>
                                          <p:attrName>style.visibility</p:attrName>
                                        </p:attrNameLst>
                                      </p:cBhvr>
                                      <p:to>
                                        <p:strVal val="visible"/>
                                      </p:to>
                                    </p:set>
                                    <p:animEffect transition="in" filter="fade">
                                      <p:cBhvr>
                                        <p:cTn id="74" dur="500"/>
                                        <p:tgtEl>
                                          <p:spTgt spid="4">
                                            <p:txEl>
                                              <p:pRg st="6" end="6"/>
                                            </p:tx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fade">
                                      <p:cBhvr>
                                        <p:cTn id="77" dur="500"/>
                                        <p:tgtEl>
                                          <p:spTgt spid="4">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9" end="9"/>
                                            </p:txEl>
                                          </p:spTgt>
                                        </p:tgtEl>
                                        <p:attrNameLst>
                                          <p:attrName>style.visibility</p:attrName>
                                        </p:attrNameLst>
                                      </p:cBhvr>
                                      <p:to>
                                        <p:strVal val="visible"/>
                                      </p:to>
                                    </p:set>
                                    <p:animEffect transition="in" filter="fade">
                                      <p:cBhvr>
                                        <p:cTn id="8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Frameworks, libraries, API’s, plug-ins</a:t>
            </a:r>
          </a:p>
        </p:txBody>
      </p:sp>
      <p:sp>
        <p:nvSpPr>
          <p:cNvPr id="3" name="Content Placeholder 2"/>
          <p:cNvSpPr>
            <a:spLocks noGrp="1"/>
          </p:cNvSpPr>
          <p:nvPr>
            <p:ph idx="1"/>
          </p:nvPr>
        </p:nvSpPr>
        <p:spPr>
          <a:xfrm>
            <a:off x="1451579" y="2015732"/>
            <a:ext cx="9603275" cy="3730441"/>
          </a:xfrm>
        </p:spPr>
        <p:txBody>
          <a:bodyPr>
            <a:normAutofit fontScale="70000" lnSpcReduction="20000"/>
          </a:bodyPr>
          <a:lstStyle/>
          <a:p>
            <a:r>
              <a:rPr lang="en-US" dirty="0"/>
              <a:t>Bootstrap – CSS library for responsive web sites.</a:t>
            </a:r>
          </a:p>
          <a:p>
            <a:pPr lvl="1"/>
            <a:r>
              <a:rPr lang="en-US" dirty="0"/>
              <a:t>Layout, formatting tables and forms, lists, menus, tooltips, etc.</a:t>
            </a:r>
          </a:p>
          <a:p>
            <a:r>
              <a:rPr lang="en-US" dirty="0" err="1"/>
              <a:t>JQuery</a:t>
            </a:r>
            <a:r>
              <a:rPr lang="en-US" dirty="0"/>
              <a:t> – Very popular for manipulating the DOM, event handlers, animations, AJAX, etc.</a:t>
            </a:r>
          </a:p>
          <a:p>
            <a:r>
              <a:rPr lang="en-US" dirty="0" err="1"/>
              <a:t>JQuery</a:t>
            </a:r>
            <a:r>
              <a:rPr lang="en-US" dirty="0"/>
              <a:t> Mobile – for mobile devices.</a:t>
            </a:r>
          </a:p>
          <a:p>
            <a:r>
              <a:rPr lang="en-US" dirty="0"/>
              <a:t>Dojo – Similar functionality to </a:t>
            </a:r>
            <a:r>
              <a:rPr lang="en-US" dirty="0" err="1"/>
              <a:t>JQuery</a:t>
            </a:r>
            <a:r>
              <a:rPr lang="en-US" dirty="0"/>
              <a:t>, less popular but common in GIS applications.</a:t>
            </a:r>
          </a:p>
          <a:p>
            <a:r>
              <a:rPr lang="en-US" dirty="0"/>
              <a:t>Leaflet.js – Mapping library</a:t>
            </a:r>
          </a:p>
          <a:p>
            <a:pPr lvl="1"/>
            <a:r>
              <a:rPr lang="en-US" dirty="0"/>
              <a:t>Accessing different types of data</a:t>
            </a:r>
          </a:p>
          <a:p>
            <a:pPr lvl="1"/>
            <a:r>
              <a:rPr lang="en-US" dirty="0"/>
              <a:t>Editing</a:t>
            </a:r>
          </a:p>
          <a:p>
            <a:pPr lvl="1"/>
            <a:r>
              <a:rPr lang="en-US" dirty="0"/>
              <a:t>Measuring</a:t>
            </a:r>
          </a:p>
          <a:p>
            <a:pPr lvl="1"/>
            <a:r>
              <a:rPr lang="en-US" dirty="0"/>
              <a:t>Routing</a:t>
            </a:r>
          </a:p>
          <a:p>
            <a:r>
              <a:rPr lang="en-US" dirty="0"/>
              <a:t>Turf.js – JavaScript library for GIS operations.</a:t>
            </a:r>
          </a:p>
          <a:p>
            <a:r>
              <a:rPr lang="en-US" dirty="0"/>
              <a:t>Impromptu – Deal with the alert box issue and make stylized popups with forms and pages.</a:t>
            </a:r>
          </a:p>
          <a:p>
            <a:endParaRPr lang="en-US" dirty="0"/>
          </a:p>
          <a:p>
            <a:endParaRPr lang="en-US" dirty="0"/>
          </a:p>
          <a:p>
            <a:endParaRPr lang="en-US" dirty="0"/>
          </a:p>
        </p:txBody>
      </p:sp>
    </p:spTree>
    <p:extLst>
      <p:ext uri="{BB962C8B-B14F-4D97-AF65-F5344CB8AC3E}">
        <p14:creationId xmlns:p14="http://schemas.microsoft.com/office/powerpoint/2010/main" val="339289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500"/>
                                        <p:tgtEl>
                                          <p:spTgt spid="3">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frameworks</a:t>
            </a:r>
          </a:p>
        </p:txBody>
      </p:sp>
      <p:sp>
        <p:nvSpPr>
          <p:cNvPr id="3" name="Content Placeholder 2"/>
          <p:cNvSpPr>
            <a:spLocks noGrp="1"/>
          </p:cNvSpPr>
          <p:nvPr>
            <p:ph idx="1"/>
          </p:nvPr>
        </p:nvSpPr>
        <p:spPr/>
        <p:txBody>
          <a:bodyPr>
            <a:normAutofit fontScale="70000" lnSpcReduction="20000"/>
          </a:bodyPr>
          <a:lstStyle/>
          <a:p>
            <a:r>
              <a:rPr lang="en-US" dirty="0"/>
              <a:t>Not a product, but a programming philosophy for organizing your code</a:t>
            </a:r>
          </a:p>
          <a:p>
            <a:r>
              <a:rPr lang="en-US" dirty="0"/>
              <a:t>Model – View – Controller</a:t>
            </a:r>
          </a:p>
          <a:p>
            <a:pPr lvl="1"/>
            <a:r>
              <a:rPr lang="en-US" dirty="0"/>
              <a:t>Model – Data access</a:t>
            </a:r>
          </a:p>
          <a:p>
            <a:pPr lvl="1"/>
            <a:r>
              <a:rPr lang="en-US" dirty="0"/>
              <a:t>View – User Interface</a:t>
            </a:r>
          </a:p>
          <a:p>
            <a:pPr lvl="1"/>
            <a:r>
              <a:rPr lang="en-US" dirty="0"/>
              <a:t>Controller – Connects user interface to data.</a:t>
            </a:r>
          </a:p>
          <a:p>
            <a:r>
              <a:rPr lang="en-US" dirty="0"/>
              <a:t>Adaptations – MVA, MVP, HMVC, MVVM</a:t>
            </a:r>
          </a:p>
          <a:p>
            <a:r>
              <a:rPr lang="en-US" dirty="0"/>
              <a:t>MVC Frameworks exist in many languages</a:t>
            </a:r>
          </a:p>
          <a:p>
            <a:pPr lvl="1"/>
            <a:r>
              <a:rPr lang="en-US" dirty="0"/>
              <a:t>Django – Python</a:t>
            </a:r>
          </a:p>
          <a:p>
            <a:pPr lvl="1"/>
            <a:r>
              <a:rPr lang="en-US" dirty="0"/>
              <a:t>Rails – Ruby</a:t>
            </a:r>
          </a:p>
          <a:p>
            <a:pPr lvl="1"/>
            <a:r>
              <a:rPr lang="en-US" dirty="0"/>
              <a:t>ASP.NET MVC – Microsoft</a:t>
            </a:r>
          </a:p>
          <a:p>
            <a:pPr lvl="1"/>
            <a:r>
              <a:rPr lang="en-US" dirty="0" err="1"/>
              <a:t>CodeIgnitor</a:t>
            </a:r>
            <a:r>
              <a:rPr lang="en-US" dirty="0"/>
              <a:t>, Cake, </a:t>
            </a:r>
            <a:r>
              <a:rPr lang="en-US" dirty="0" err="1"/>
              <a:t>Laravel</a:t>
            </a:r>
            <a:r>
              <a:rPr lang="en-US" dirty="0"/>
              <a:t> – PHP</a:t>
            </a:r>
          </a:p>
          <a:p>
            <a:pPr lvl="1"/>
            <a:r>
              <a:rPr lang="en-US" dirty="0"/>
              <a:t>Angular, Backbone, Ember - JavaScript</a:t>
            </a:r>
          </a:p>
        </p:txBody>
      </p:sp>
    </p:spTree>
    <p:extLst>
      <p:ext uri="{BB962C8B-B14F-4D97-AF65-F5344CB8AC3E}">
        <p14:creationId xmlns:p14="http://schemas.microsoft.com/office/powerpoint/2010/main" val="3062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1000"/>
                                        <p:tgtEl>
                                          <p:spTgt spid="3">
                                            <p:txEl>
                                              <p:pRg st="10" end="10"/>
                                            </p:txEl>
                                          </p:spTgt>
                                        </p:tgtEl>
                                      </p:cBhvr>
                                    </p:animEffect>
                                    <p:anim calcmode="lin" valueType="num">
                                      <p:cBhvr>
                                        <p:cTn id="7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animEffect transition="in" filter="fade">
                                      <p:cBhvr>
                                        <p:cTn id="76" dur="1000"/>
                                        <p:tgtEl>
                                          <p:spTgt spid="3">
                                            <p:txEl>
                                              <p:pRg st="11" end="11"/>
                                            </p:txEl>
                                          </p:spTgt>
                                        </p:tgtEl>
                                      </p:cBhvr>
                                    </p:animEffect>
                                    <p:anim calcmode="lin" valueType="num">
                                      <p:cBhvr>
                                        <p:cTn id="7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BOOTSTRap</a:t>
            </a:r>
            <a:endParaRPr lang="en-US" dirty="0"/>
          </a:p>
        </p:txBody>
      </p:sp>
      <p:sp>
        <p:nvSpPr>
          <p:cNvPr id="3" name="Content Placeholder 2"/>
          <p:cNvSpPr>
            <a:spLocks noGrp="1"/>
          </p:cNvSpPr>
          <p:nvPr>
            <p:ph idx="1"/>
          </p:nvPr>
        </p:nvSpPr>
        <p:spPr/>
        <p:txBody>
          <a:bodyPr>
            <a:normAutofit fontScale="77500" lnSpcReduction="20000"/>
          </a:bodyPr>
          <a:lstStyle/>
          <a:p>
            <a:r>
              <a:rPr lang="en-US" dirty="0"/>
              <a:t>CSS Library</a:t>
            </a:r>
          </a:p>
          <a:p>
            <a:pPr lvl="1"/>
            <a:r>
              <a:rPr lang="en-US" dirty="0"/>
              <a:t>Cross Browser Compatibility</a:t>
            </a:r>
          </a:p>
          <a:p>
            <a:pPr lvl="1"/>
            <a:r>
              <a:rPr lang="en-US" dirty="0"/>
              <a:t>Pre-defined classes</a:t>
            </a:r>
          </a:p>
          <a:p>
            <a:r>
              <a:rPr lang="en-US" dirty="0"/>
              <a:t>Responsive Design</a:t>
            </a:r>
          </a:p>
          <a:p>
            <a:pPr lvl="1"/>
            <a:r>
              <a:rPr lang="en-US" dirty="0"/>
              <a:t>Grid design</a:t>
            </a:r>
          </a:p>
          <a:p>
            <a:pPr lvl="2"/>
            <a:r>
              <a:rPr lang="en-US" dirty="0"/>
              <a:t>12 columns</a:t>
            </a:r>
          </a:p>
          <a:p>
            <a:pPr lvl="2"/>
            <a:r>
              <a:rPr lang="en-US" dirty="0"/>
              <a:t>4 screen size classes</a:t>
            </a:r>
          </a:p>
          <a:p>
            <a:pPr lvl="3"/>
            <a:r>
              <a:rPr lang="en-US" dirty="0" err="1"/>
              <a:t>xs</a:t>
            </a:r>
            <a:r>
              <a:rPr lang="en-US" dirty="0"/>
              <a:t>, small, medium, large</a:t>
            </a:r>
          </a:p>
          <a:p>
            <a:r>
              <a:rPr lang="en-US" dirty="0" err="1"/>
              <a:t>Glyphicons</a:t>
            </a:r>
            <a:r>
              <a:rPr lang="en-US" dirty="0"/>
              <a:t> – Fonts for standard web symbols.</a:t>
            </a:r>
          </a:p>
          <a:p>
            <a:r>
              <a:rPr lang="en-US" dirty="0" err="1"/>
              <a:t>Javascript</a:t>
            </a:r>
            <a:r>
              <a:rPr lang="en-US" dirty="0"/>
              <a:t> Library – tooltips, dialogs, etc.</a:t>
            </a:r>
          </a:p>
          <a:p>
            <a:r>
              <a:rPr lang="en-US" dirty="0"/>
              <a:t>Makes your pages responsive, pretty, and standardized.</a:t>
            </a:r>
          </a:p>
          <a:p>
            <a:endParaRPr lang="en-US" dirty="0"/>
          </a:p>
          <a:p>
            <a:endParaRPr lang="en-US" dirty="0"/>
          </a:p>
        </p:txBody>
      </p:sp>
    </p:spTree>
    <p:extLst>
      <p:ext uri="{BB962C8B-B14F-4D97-AF65-F5344CB8AC3E}">
        <p14:creationId xmlns:p14="http://schemas.microsoft.com/office/powerpoint/2010/main" val="20334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barn(inVertical)">
                                      <p:cBhvr>
                                        <p:cTn id="43" dur="500"/>
                                        <p:tgtEl>
                                          <p:spTgt spid="3">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barn(inVertical)">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a:t>
            </a:r>
            <a:r>
              <a:rPr lang="en-US" sz="2000" dirty="0"/>
              <a:t>”write less, do more”</a:t>
            </a:r>
            <a:endParaRPr lang="en-US" dirty="0"/>
          </a:p>
        </p:txBody>
      </p:sp>
      <p:sp>
        <p:nvSpPr>
          <p:cNvPr id="3" name="Content Placeholder 2"/>
          <p:cNvSpPr>
            <a:spLocks noGrp="1"/>
          </p:cNvSpPr>
          <p:nvPr>
            <p:ph idx="1"/>
          </p:nvPr>
        </p:nvSpPr>
        <p:spPr/>
        <p:txBody>
          <a:bodyPr>
            <a:normAutofit fontScale="85000" lnSpcReduction="10000"/>
          </a:bodyPr>
          <a:lstStyle/>
          <a:p>
            <a:r>
              <a:rPr lang="en-US" dirty="0"/>
              <a:t>Cross Browser Compatibility</a:t>
            </a:r>
          </a:p>
          <a:p>
            <a:r>
              <a:rPr lang="en-US" dirty="0" err="1"/>
              <a:t>Javascript</a:t>
            </a:r>
            <a:r>
              <a:rPr lang="en-US" dirty="0"/>
              <a:t> Library for DOM manipulation</a:t>
            </a:r>
          </a:p>
          <a:p>
            <a:pPr lvl="1"/>
            <a:r>
              <a:rPr lang="en-US" dirty="0"/>
              <a:t>Respond to Events</a:t>
            </a:r>
          </a:p>
          <a:p>
            <a:pPr lvl="1"/>
            <a:r>
              <a:rPr lang="en-US" dirty="0"/>
              <a:t>Add and remove classes, attributes, and CSS</a:t>
            </a:r>
          </a:p>
          <a:p>
            <a:pPr lvl="1"/>
            <a:r>
              <a:rPr lang="en-US" dirty="0"/>
              <a:t>Modify content</a:t>
            </a:r>
          </a:p>
          <a:p>
            <a:r>
              <a:rPr lang="en-US" dirty="0"/>
              <a:t>Other Functionality</a:t>
            </a:r>
          </a:p>
          <a:p>
            <a:pPr lvl="1"/>
            <a:r>
              <a:rPr lang="en-US" dirty="0"/>
              <a:t>AJAX – communicate with server from within </a:t>
            </a:r>
            <a:r>
              <a:rPr lang="en-US" dirty="0" err="1"/>
              <a:t>Javascript</a:t>
            </a:r>
            <a:endParaRPr lang="en-US" dirty="0"/>
          </a:p>
          <a:p>
            <a:pPr lvl="1"/>
            <a:r>
              <a:rPr lang="en-US" dirty="0"/>
              <a:t>Animations</a:t>
            </a:r>
          </a:p>
          <a:p>
            <a:pPr lvl="1"/>
            <a:r>
              <a:rPr lang="en-US" dirty="0"/>
              <a:t>Validation</a:t>
            </a:r>
          </a:p>
          <a:p>
            <a:pPr lvl="1"/>
            <a:r>
              <a:rPr lang="en-US" dirty="0" err="1"/>
              <a:t>JQuery</a:t>
            </a:r>
            <a:r>
              <a:rPr lang="en-US" dirty="0"/>
              <a:t> UI – User interface – Tabs, Dialogs, Menu’s, etc.</a:t>
            </a:r>
          </a:p>
          <a:p>
            <a:pPr lvl="1"/>
            <a:endParaRPr lang="en-US" dirty="0"/>
          </a:p>
          <a:p>
            <a:pPr lvl="1"/>
            <a:endParaRPr lang="en-US" dirty="0"/>
          </a:p>
        </p:txBody>
      </p:sp>
    </p:spTree>
    <p:extLst>
      <p:ext uri="{BB962C8B-B14F-4D97-AF65-F5344CB8AC3E}">
        <p14:creationId xmlns:p14="http://schemas.microsoft.com/office/powerpoint/2010/main" val="106844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Jquery</a:t>
            </a:r>
            <a:r>
              <a:rPr lang="en-US" dirty="0"/>
              <a:t> – Step 1 </a:t>
            </a:r>
            <a:r>
              <a:rPr lang="en-US" sz="1800" dirty="0"/>
              <a:t>SELECT a </a:t>
            </a:r>
            <a:r>
              <a:rPr lang="en-US" sz="1800" dirty="0" err="1"/>
              <a:t>dom</a:t>
            </a:r>
            <a:r>
              <a:rPr lang="en-US" sz="1800" dirty="0"/>
              <a:t> element or group of </a:t>
            </a:r>
            <a:r>
              <a:rPr lang="en-US" sz="1800" dirty="0" err="1"/>
              <a:t>dom</a:t>
            </a:r>
            <a:r>
              <a:rPr lang="en-US" sz="1800" dirty="0"/>
              <a:t> elements</a:t>
            </a:r>
            <a:endParaRPr lang="en-US" dirty="0"/>
          </a:p>
        </p:txBody>
      </p:sp>
      <p:sp>
        <p:nvSpPr>
          <p:cNvPr id="5" name="Content Placeholder 4"/>
          <p:cNvSpPr>
            <a:spLocks noGrp="1"/>
          </p:cNvSpPr>
          <p:nvPr>
            <p:ph sz="half" idx="1"/>
          </p:nvPr>
        </p:nvSpPr>
        <p:spPr/>
        <p:txBody>
          <a:bodyPr/>
          <a:lstStyle/>
          <a:p>
            <a:r>
              <a:rPr lang="en-US" dirty="0"/>
              <a:t>Document</a:t>
            </a:r>
          </a:p>
          <a:p>
            <a:r>
              <a:rPr lang="en-US" dirty="0"/>
              <a:t>Tags</a:t>
            </a:r>
          </a:p>
          <a:p>
            <a:r>
              <a:rPr lang="en-US" dirty="0"/>
              <a:t>Classes</a:t>
            </a:r>
          </a:p>
          <a:p>
            <a:r>
              <a:rPr lang="en-US" dirty="0"/>
              <a:t>ID</a:t>
            </a:r>
          </a:p>
        </p:txBody>
      </p:sp>
      <p:sp>
        <p:nvSpPr>
          <p:cNvPr id="6" name="Content Placeholder 5"/>
          <p:cNvSpPr>
            <a:spLocks noGrp="1"/>
          </p:cNvSpPr>
          <p:nvPr>
            <p:ph sz="half" idx="2"/>
          </p:nvPr>
        </p:nvSpPr>
        <p:spPr/>
        <p:txBody>
          <a:bodyPr/>
          <a:lstStyle/>
          <a:p>
            <a:r>
              <a:rPr lang="en-US" dirty="0"/>
              <a:t>$(document)</a:t>
            </a:r>
          </a:p>
          <a:p>
            <a:r>
              <a:rPr lang="en-US" dirty="0"/>
              <a:t>$(“p”)</a:t>
            </a:r>
          </a:p>
          <a:p>
            <a:r>
              <a:rPr lang="en-US" dirty="0"/>
              <a:t>$(“.link-buttons”)</a:t>
            </a:r>
          </a:p>
          <a:p>
            <a:r>
              <a:rPr lang="en-US" dirty="0"/>
              <a:t>$(“#my-link”)</a:t>
            </a:r>
          </a:p>
        </p:txBody>
      </p:sp>
    </p:spTree>
    <p:extLst>
      <p:ext uri="{BB962C8B-B14F-4D97-AF65-F5344CB8AC3E}">
        <p14:creationId xmlns:p14="http://schemas.microsoft.com/office/powerpoint/2010/main" val="23040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anim calcmode="lin" valueType="num">
                                      <p:cBhvr>
                                        <p:cTn id="1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Jquery</a:t>
            </a:r>
            <a:r>
              <a:rPr lang="en-US" dirty="0"/>
              <a:t> – Selectors (Advanced)</a:t>
            </a:r>
          </a:p>
        </p:txBody>
      </p:sp>
      <p:sp>
        <p:nvSpPr>
          <p:cNvPr id="5" name="Content Placeholder 4"/>
          <p:cNvSpPr>
            <a:spLocks noGrp="1"/>
          </p:cNvSpPr>
          <p:nvPr>
            <p:ph sz="half" idx="1"/>
          </p:nvPr>
        </p:nvSpPr>
        <p:spPr/>
        <p:txBody>
          <a:bodyPr/>
          <a:lstStyle/>
          <a:p>
            <a:r>
              <a:rPr lang="en-US" dirty="0"/>
              <a:t>$(“#</a:t>
            </a:r>
            <a:r>
              <a:rPr lang="en-US" dirty="0" err="1"/>
              <a:t>navBar</a:t>
            </a:r>
            <a:r>
              <a:rPr lang="en-US" dirty="0"/>
              <a:t> a”)</a:t>
            </a:r>
          </a:p>
          <a:p>
            <a:r>
              <a:rPr lang="en-US" dirty="0"/>
              <a:t>$(“</a:t>
            </a:r>
            <a:r>
              <a:rPr lang="en-US" dirty="0" err="1"/>
              <a:t>img</a:t>
            </a:r>
            <a:r>
              <a:rPr lang="en-US" dirty="0"/>
              <a:t>[alt]”)</a:t>
            </a:r>
          </a:p>
          <a:p>
            <a:r>
              <a:rPr lang="en-US" dirty="0"/>
              <a:t>$(“#col2 p:first”)</a:t>
            </a:r>
          </a:p>
          <a:p>
            <a:r>
              <a:rPr lang="en-US" dirty="0"/>
              <a:t>$(“</a:t>
            </a:r>
            <a:r>
              <a:rPr lang="en-US" dirty="0" err="1"/>
              <a:t>tr:odd</a:t>
            </a:r>
            <a:r>
              <a:rPr lang="en-US" dirty="0"/>
              <a:t>”)</a:t>
            </a:r>
          </a:p>
          <a:p>
            <a:r>
              <a:rPr lang="en-US" dirty="0"/>
              <a:t>$(“</a:t>
            </a:r>
            <a:r>
              <a:rPr lang="en-US" dirty="0" err="1"/>
              <a:t>a:not</a:t>
            </a:r>
            <a:r>
              <a:rPr lang="en-US" dirty="0"/>
              <a:t>(#</a:t>
            </a:r>
            <a:r>
              <a:rPr lang="en-US" dirty="0" err="1"/>
              <a:t>googleLink</a:t>
            </a:r>
            <a:r>
              <a:rPr lang="en-US" dirty="0"/>
              <a:t>)”)</a:t>
            </a:r>
          </a:p>
          <a:p>
            <a:r>
              <a:rPr lang="en-US" dirty="0"/>
              <a:t>$(“</a:t>
            </a:r>
            <a:r>
              <a:rPr lang="en-US" dirty="0" err="1"/>
              <a:t>p:hidden</a:t>
            </a:r>
            <a:r>
              <a:rPr lang="en-US" dirty="0"/>
              <a:t>”)</a:t>
            </a:r>
          </a:p>
        </p:txBody>
      </p:sp>
      <p:sp>
        <p:nvSpPr>
          <p:cNvPr id="6" name="Content Placeholder 5"/>
          <p:cNvSpPr>
            <a:spLocks noGrp="1"/>
          </p:cNvSpPr>
          <p:nvPr>
            <p:ph sz="half" idx="2"/>
          </p:nvPr>
        </p:nvSpPr>
        <p:spPr>
          <a:xfrm>
            <a:off x="4104409" y="2017343"/>
            <a:ext cx="6954514" cy="3441520"/>
          </a:xfrm>
        </p:spPr>
        <p:txBody>
          <a:bodyPr/>
          <a:lstStyle/>
          <a:p>
            <a:r>
              <a:rPr lang="en-US" dirty="0"/>
              <a:t>Descendants (a tags within the </a:t>
            </a:r>
            <a:r>
              <a:rPr lang="en-US" dirty="0" err="1"/>
              <a:t>navBar</a:t>
            </a:r>
            <a:r>
              <a:rPr lang="en-US" dirty="0"/>
              <a:t> element)</a:t>
            </a:r>
          </a:p>
          <a:p>
            <a:r>
              <a:rPr lang="en-US" dirty="0"/>
              <a:t>Attributes (image tags with the alt attribute set)</a:t>
            </a:r>
          </a:p>
          <a:p>
            <a:r>
              <a:rPr lang="en-US" dirty="0"/>
              <a:t>Filters (first paragraph in the col2 element)</a:t>
            </a:r>
          </a:p>
          <a:p>
            <a:r>
              <a:rPr lang="en-US" dirty="0"/>
              <a:t>Filters (odd table rows)</a:t>
            </a:r>
          </a:p>
          <a:p>
            <a:r>
              <a:rPr lang="en-US" dirty="0"/>
              <a:t>Filters (Links except the one with an id of </a:t>
            </a:r>
            <a:r>
              <a:rPr lang="en-US" dirty="0" err="1"/>
              <a:t>googleLink</a:t>
            </a:r>
            <a:r>
              <a:rPr lang="en-US" dirty="0"/>
              <a:t>)</a:t>
            </a:r>
          </a:p>
          <a:p>
            <a:r>
              <a:rPr lang="en-US" dirty="0"/>
              <a:t>Filters (hidden paragraphs)</a:t>
            </a:r>
          </a:p>
        </p:txBody>
      </p:sp>
    </p:spTree>
    <p:extLst>
      <p:ext uri="{BB962C8B-B14F-4D97-AF65-F5344CB8AC3E}">
        <p14:creationId xmlns:p14="http://schemas.microsoft.com/office/powerpoint/2010/main" val="261344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1000"/>
                                        <p:tgtEl>
                                          <p:spTgt spid="6">
                                            <p:txEl>
                                              <p:pRg st="0" end="0"/>
                                            </p:txEl>
                                          </p:spTgt>
                                        </p:tgtEl>
                                      </p:cBhvr>
                                    </p:animEffect>
                                    <p:anim calcmode="lin" valueType="num">
                                      <p:cBhvr>
                                        <p:cTn id="1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1000"/>
                                        <p:tgtEl>
                                          <p:spTgt spid="6">
                                            <p:txEl>
                                              <p:pRg st="1" end="1"/>
                                            </p:txEl>
                                          </p:spTgt>
                                        </p:tgtEl>
                                      </p:cBhvr>
                                    </p:animEffect>
                                    <p:anim calcmode="lin" valueType="num">
                                      <p:cBhvr>
                                        <p:cTn id="21"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1000"/>
                                        <p:tgtEl>
                                          <p:spTgt spid="6">
                                            <p:txEl>
                                              <p:pRg st="2" end="2"/>
                                            </p:txEl>
                                          </p:spTgt>
                                        </p:tgtEl>
                                      </p:cBhvr>
                                    </p:animEffect>
                                    <p:anim calcmode="lin" valueType="num">
                                      <p:cBhvr>
                                        <p:cTn id="3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fade">
                                      <p:cBhvr>
                                        <p:cTn id="40" dur="1000"/>
                                        <p:tgtEl>
                                          <p:spTgt spid="6">
                                            <p:txEl>
                                              <p:pRg st="3" end="3"/>
                                            </p:txEl>
                                          </p:spTgt>
                                        </p:tgtEl>
                                      </p:cBhvr>
                                    </p:animEffect>
                                    <p:anim calcmode="lin" valueType="num">
                                      <p:cBhvr>
                                        <p:cTn id="41"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500"/>
                                        <p:tgtEl>
                                          <p:spTgt spid="5">
                                            <p:txEl>
                                              <p:pRg st="4" end="4"/>
                                            </p:tx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1000"/>
                                        <p:tgtEl>
                                          <p:spTgt spid="6">
                                            <p:txEl>
                                              <p:pRg st="4" end="4"/>
                                            </p:txEl>
                                          </p:spTgt>
                                        </p:tgtEl>
                                      </p:cBhvr>
                                    </p:animEffect>
                                    <p:anim calcmode="lin" valueType="num">
                                      <p:cBhvr>
                                        <p:cTn id="5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fade">
                                      <p:cBhvr>
                                        <p:cTn id="57" dur="500"/>
                                        <p:tgtEl>
                                          <p:spTgt spid="5">
                                            <p:txEl>
                                              <p:pRg st="5" end="5"/>
                                            </p:txEl>
                                          </p:spTgt>
                                        </p:tgtEl>
                                      </p:cBhvr>
                                    </p:animEffect>
                                  </p:childTnLst>
                                </p:cTn>
                              </p:par>
                              <p:par>
                                <p:cTn id="58" presetID="42" presetClass="entr" presetSubtype="0" fill="hold" nodeType="with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fade">
                                      <p:cBhvr>
                                        <p:cTn id="60" dur="1000"/>
                                        <p:tgtEl>
                                          <p:spTgt spid="6">
                                            <p:txEl>
                                              <p:pRg st="5" end="5"/>
                                            </p:txEl>
                                          </p:spTgt>
                                        </p:tgtEl>
                                      </p:cBhvr>
                                    </p:animEffect>
                                    <p:anim calcmode="lin" valueType="num">
                                      <p:cBhvr>
                                        <p:cTn id="61"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step 2 </a:t>
            </a:r>
            <a:r>
              <a:rPr lang="en-US" sz="2000" dirty="0"/>
              <a:t>Do something with the elements you selected</a:t>
            </a:r>
            <a:endParaRPr lang="en-US" dirty="0"/>
          </a:p>
        </p:txBody>
      </p:sp>
      <p:sp>
        <p:nvSpPr>
          <p:cNvPr id="3" name="Content Placeholder 2"/>
          <p:cNvSpPr>
            <a:spLocks noGrp="1"/>
          </p:cNvSpPr>
          <p:nvPr>
            <p:ph sz="half" idx="1"/>
          </p:nvPr>
        </p:nvSpPr>
        <p:spPr>
          <a:xfrm>
            <a:off x="1447331" y="2010878"/>
            <a:ext cx="4645152" cy="3895247"/>
          </a:xfrm>
        </p:spPr>
        <p:txBody>
          <a:bodyPr>
            <a:normAutofit fontScale="77500" lnSpcReduction="20000"/>
          </a:bodyPr>
          <a:lstStyle/>
          <a:p>
            <a:r>
              <a:rPr lang="en-US" dirty="0"/>
              <a:t>Run code automatically when the page is loaded</a:t>
            </a:r>
          </a:p>
          <a:p>
            <a:r>
              <a:rPr lang="en-US" dirty="0"/>
              <a:t>Add an event handler</a:t>
            </a:r>
          </a:p>
          <a:p>
            <a:endParaRPr lang="en-US" dirty="0"/>
          </a:p>
          <a:p>
            <a:r>
              <a:rPr lang="en-US" dirty="0"/>
              <a:t>Hide or display an element</a:t>
            </a:r>
          </a:p>
          <a:p>
            <a:endParaRPr lang="en-US" dirty="0"/>
          </a:p>
          <a:p>
            <a:r>
              <a:rPr lang="en-US" dirty="0"/>
              <a:t>Get the content</a:t>
            </a:r>
          </a:p>
          <a:p>
            <a:r>
              <a:rPr lang="en-US" dirty="0"/>
              <a:t>Replace the content</a:t>
            </a:r>
          </a:p>
          <a:p>
            <a:r>
              <a:rPr lang="en-US" dirty="0"/>
              <a:t>Add or Remove a class</a:t>
            </a:r>
          </a:p>
          <a:p>
            <a:endParaRPr lang="en-US" dirty="0"/>
          </a:p>
        </p:txBody>
      </p:sp>
      <p:sp>
        <p:nvSpPr>
          <p:cNvPr id="4" name="Content Placeholder 3"/>
          <p:cNvSpPr>
            <a:spLocks noGrp="1"/>
          </p:cNvSpPr>
          <p:nvPr>
            <p:ph sz="half" idx="2"/>
          </p:nvPr>
        </p:nvSpPr>
        <p:spPr/>
        <p:txBody>
          <a:bodyPr>
            <a:normAutofit fontScale="77500" lnSpcReduction="20000"/>
          </a:bodyPr>
          <a:lstStyle/>
          <a:p>
            <a:pPr marL="0" indent="0">
              <a:spcBef>
                <a:spcPts val="0"/>
              </a:spcBef>
              <a:buNone/>
            </a:pPr>
            <a:r>
              <a:rPr lang="en-US" sz="2100" dirty="0"/>
              <a:t>$(document).ready(function(){})</a:t>
            </a:r>
          </a:p>
          <a:p>
            <a:pPr marL="0" indent="0">
              <a:spcBef>
                <a:spcPts val="0"/>
              </a:spcBef>
              <a:buNone/>
            </a:pPr>
            <a:endParaRPr lang="en-US" sz="1600" dirty="0"/>
          </a:p>
          <a:p>
            <a:pPr marL="0" indent="0">
              <a:spcBef>
                <a:spcPts val="0"/>
              </a:spcBef>
              <a:buNone/>
            </a:pPr>
            <a:r>
              <a:rPr lang="en-US" sz="1600" dirty="0"/>
              <a:t>$(“#</a:t>
            </a:r>
            <a:r>
              <a:rPr lang="en-US" sz="1600" dirty="0" err="1"/>
              <a:t>myButton</a:t>
            </a:r>
            <a:r>
              <a:rPr lang="en-US" sz="1600" dirty="0"/>
              <a:t>”).click(function(){</a:t>
            </a:r>
          </a:p>
          <a:p>
            <a:pPr marL="0" indent="0">
              <a:spcBef>
                <a:spcPts val="0"/>
              </a:spcBef>
              <a:buNone/>
            </a:pPr>
            <a:r>
              <a:rPr lang="en-US" sz="1600" dirty="0"/>
              <a:t>	alert(“You clicked </a:t>
            </a:r>
            <a:r>
              <a:rPr lang="en-US" sz="1600" dirty="0" err="1"/>
              <a:t>myButton</a:t>
            </a:r>
            <a:r>
              <a:rPr lang="en-US" sz="1600" dirty="0"/>
              <a:t>”);</a:t>
            </a:r>
          </a:p>
          <a:p>
            <a:pPr marL="0" indent="0">
              <a:spcBef>
                <a:spcPts val="0"/>
              </a:spcBef>
              <a:buNone/>
            </a:pPr>
            <a:r>
              <a:rPr lang="en-US" sz="1600" dirty="0"/>
              <a:t>});</a:t>
            </a:r>
          </a:p>
          <a:p>
            <a:pPr marL="0" indent="0">
              <a:buNone/>
            </a:pPr>
            <a:r>
              <a:rPr lang="en-US" dirty="0"/>
              <a:t>$(“.lights”).hide(); </a:t>
            </a:r>
          </a:p>
          <a:p>
            <a:pPr marL="0" indent="0">
              <a:buNone/>
            </a:pPr>
            <a:r>
              <a:rPr lang="en-US" dirty="0"/>
              <a:t>$(“.lights”).show();</a:t>
            </a:r>
          </a:p>
          <a:p>
            <a:pPr marL="0" indent="0">
              <a:buNone/>
            </a:pPr>
            <a:r>
              <a:rPr lang="en-US" dirty="0" err="1"/>
              <a:t>var</a:t>
            </a:r>
            <a:r>
              <a:rPr lang="en-US" dirty="0"/>
              <a:t> </a:t>
            </a:r>
            <a:r>
              <a:rPr lang="en-US" dirty="0" err="1"/>
              <a:t>frstHTML</a:t>
            </a:r>
            <a:r>
              <a:rPr lang="en-US" dirty="0"/>
              <a:t> = $(“</a:t>
            </a:r>
            <a:r>
              <a:rPr lang="en-US" dirty="0" err="1"/>
              <a:t>p:first</a:t>
            </a:r>
            <a:r>
              <a:rPr lang="en-US" dirty="0"/>
              <a:t>”).html();</a:t>
            </a:r>
          </a:p>
          <a:p>
            <a:pPr marL="0" indent="0">
              <a:buNone/>
            </a:pPr>
            <a:r>
              <a:rPr lang="en-US" dirty="0"/>
              <a:t>$(“</a:t>
            </a:r>
            <a:r>
              <a:rPr lang="en-US" dirty="0" err="1"/>
              <a:t>p:first</a:t>
            </a:r>
            <a:r>
              <a:rPr lang="en-US" dirty="0"/>
              <a:t>”).html(“Replacing with this”);</a:t>
            </a:r>
          </a:p>
          <a:p>
            <a:pPr marL="0" indent="0">
              <a:buNone/>
            </a:pPr>
            <a:r>
              <a:rPr lang="en-US" dirty="0"/>
              <a:t>$(“.lights”).</a:t>
            </a:r>
            <a:r>
              <a:rPr lang="en-US" dirty="0" err="1"/>
              <a:t>addClass</a:t>
            </a:r>
            <a:r>
              <a:rPr lang="en-US" dirty="0"/>
              <a:t>(“text-center”); </a:t>
            </a:r>
          </a:p>
          <a:p>
            <a:pPr marL="0" indent="0">
              <a:buNone/>
            </a:pPr>
            <a:r>
              <a:rPr lang="en-US" dirty="0"/>
              <a:t>$(“.lights”).</a:t>
            </a:r>
            <a:r>
              <a:rPr lang="en-US" dirty="0" err="1"/>
              <a:t>removeClass</a:t>
            </a:r>
            <a:r>
              <a:rPr lang="en-US" dirty="0"/>
              <a:t>(“text-center”);</a:t>
            </a:r>
          </a:p>
          <a:p>
            <a:pPr marL="0" indent="0">
              <a:buNone/>
            </a:pPr>
            <a:endParaRPr lang="en-US" dirty="0"/>
          </a:p>
        </p:txBody>
      </p:sp>
    </p:spTree>
    <p:extLst>
      <p:ext uri="{BB962C8B-B14F-4D97-AF65-F5344CB8AC3E}">
        <p14:creationId xmlns:p14="http://schemas.microsoft.com/office/powerpoint/2010/main" val="7114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anim calcmode="lin" valueType="num">
                                      <p:cBhvr>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1000"/>
                                        <p:tgtEl>
                                          <p:spTgt spid="4">
                                            <p:txEl>
                                              <p:pRg st="3" end="3"/>
                                            </p:txEl>
                                          </p:spTgt>
                                        </p:tgtEl>
                                      </p:cBhvr>
                                    </p:animEffect>
                                    <p:anim calcmode="lin" valueType="num">
                                      <p:cBhvr>
                                        <p:cTn id="2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1000"/>
                                        <p:tgtEl>
                                          <p:spTgt spid="4">
                                            <p:txEl>
                                              <p:pRg st="4" end="4"/>
                                            </p:txEl>
                                          </p:spTgt>
                                        </p:tgtEl>
                                      </p:cBhvr>
                                    </p:animEffect>
                                    <p:anim calcmode="lin" valueType="num">
                                      <p:cBhvr>
                                        <p:cTn id="3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fade">
                                      <p:cBhvr>
                                        <p:cTn id="40" dur="1000"/>
                                        <p:tgtEl>
                                          <p:spTgt spid="4">
                                            <p:txEl>
                                              <p:pRg st="5" end="5"/>
                                            </p:txEl>
                                          </p:spTgt>
                                        </p:tgtEl>
                                      </p:cBhvr>
                                    </p:animEffect>
                                    <p:anim calcmode="lin" valueType="num">
                                      <p:cBhvr>
                                        <p:cTn id="4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fade">
                                      <p:cBhvr>
                                        <p:cTn id="45" dur="1000"/>
                                        <p:tgtEl>
                                          <p:spTgt spid="4">
                                            <p:txEl>
                                              <p:pRg st="6" end="6"/>
                                            </p:txEl>
                                          </p:spTgt>
                                        </p:tgtEl>
                                      </p:cBhvr>
                                    </p:animEffect>
                                    <p:anim calcmode="lin" valueType="num">
                                      <p:cBhvr>
                                        <p:cTn id="4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42" presetClass="entr" presetSubtype="0" fill="hold" nodeType="with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fade">
                                      <p:cBhvr>
                                        <p:cTn id="55" dur="1000"/>
                                        <p:tgtEl>
                                          <p:spTgt spid="4">
                                            <p:txEl>
                                              <p:pRg st="7" end="7"/>
                                            </p:txEl>
                                          </p:spTgt>
                                        </p:tgtEl>
                                      </p:cBhvr>
                                    </p:animEffect>
                                    <p:anim calcmode="lin" valueType="num">
                                      <p:cBhvr>
                                        <p:cTn id="5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Effect transition="in" filter="fade">
                                      <p:cBhvr>
                                        <p:cTn id="62" dur="500"/>
                                        <p:tgtEl>
                                          <p:spTgt spid="3">
                                            <p:txEl>
                                              <p:pRg st="6" end="6"/>
                                            </p:txEl>
                                          </p:spTgt>
                                        </p:tgtEl>
                                      </p:cBhvr>
                                    </p:animEffect>
                                  </p:childTnLst>
                                </p:cTn>
                              </p:par>
                              <p:par>
                                <p:cTn id="63" presetID="42" presetClass="entr" presetSubtype="0"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fade">
                                      <p:cBhvr>
                                        <p:cTn id="65" dur="1000"/>
                                        <p:tgtEl>
                                          <p:spTgt spid="4">
                                            <p:txEl>
                                              <p:pRg st="8" end="8"/>
                                            </p:txEl>
                                          </p:spTgt>
                                        </p:tgtEl>
                                      </p:cBhvr>
                                    </p:animEffect>
                                    <p:anim calcmode="lin" valueType="num">
                                      <p:cBhvr>
                                        <p:cTn id="6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42"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fade">
                                      <p:cBhvr>
                                        <p:cTn id="75" dur="1000"/>
                                        <p:tgtEl>
                                          <p:spTgt spid="4">
                                            <p:txEl>
                                              <p:pRg st="9" end="9"/>
                                            </p:txEl>
                                          </p:spTgt>
                                        </p:tgtEl>
                                      </p:cBhvr>
                                    </p:animEffect>
                                    <p:anim calcmode="lin" valueType="num">
                                      <p:cBhvr>
                                        <p:cTn id="76"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4">
                                            <p:txEl>
                                              <p:pRg st="9" end="9"/>
                                            </p:txEl>
                                          </p:spTgt>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4">
                                            <p:txEl>
                                              <p:pRg st="10" end="10"/>
                                            </p:txEl>
                                          </p:spTgt>
                                        </p:tgtEl>
                                        <p:attrNameLst>
                                          <p:attrName>style.visibility</p:attrName>
                                        </p:attrNameLst>
                                      </p:cBhvr>
                                      <p:to>
                                        <p:strVal val="visible"/>
                                      </p:to>
                                    </p:set>
                                    <p:animEffect transition="in" filter="fade">
                                      <p:cBhvr>
                                        <p:cTn id="80" dur="1000"/>
                                        <p:tgtEl>
                                          <p:spTgt spid="4">
                                            <p:txEl>
                                              <p:pRg st="10" end="10"/>
                                            </p:txEl>
                                          </p:spTgt>
                                        </p:tgtEl>
                                      </p:cBhvr>
                                    </p:animEffect>
                                    <p:anim calcmode="lin" valueType="num">
                                      <p:cBhvr>
                                        <p:cTn id="81"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82"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step 2 </a:t>
            </a:r>
            <a:r>
              <a:rPr lang="en-US" sz="2000" dirty="0"/>
              <a:t>Do something with the elements you selected</a:t>
            </a:r>
            <a:endParaRPr lang="en-US" dirty="0"/>
          </a:p>
        </p:txBody>
      </p:sp>
      <p:sp>
        <p:nvSpPr>
          <p:cNvPr id="3" name="Content Placeholder 2"/>
          <p:cNvSpPr>
            <a:spLocks noGrp="1"/>
          </p:cNvSpPr>
          <p:nvPr>
            <p:ph sz="half" idx="1"/>
          </p:nvPr>
        </p:nvSpPr>
        <p:spPr/>
        <p:txBody>
          <a:bodyPr>
            <a:normAutofit/>
          </a:bodyPr>
          <a:lstStyle/>
          <a:p>
            <a:r>
              <a:rPr lang="en-US" dirty="0"/>
              <a:t>Read the CSS</a:t>
            </a:r>
          </a:p>
          <a:p>
            <a:r>
              <a:rPr lang="en-US" dirty="0"/>
              <a:t>Change the CSS</a:t>
            </a:r>
          </a:p>
          <a:p>
            <a:r>
              <a:rPr lang="en-US" dirty="0"/>
              <a:t>Read an HTML attribute</a:t>
            </a:r>
          </a:p>
          <a:p>
            <a:r>
              <a:rPr lang="en-US" dirty="0"/>
              <a:t>Change an HTML attribute </a:t>
            </a:r>
          </a:p>
          <a:p>
            <a:r>
              <a:rPr lang="en-US" dirty="0"/>
              <a:t>Read an HTML form element</a:t>
            </a:r>
          </a:p>
          <a:p>
            <a:r>
              <a:rPr lang="en-US" dirty="0"/>
              <a:t>Change an HTML form element</a:t>
            </a:r>
          </a:p>
          <a:p>
            <a:endParaRPr lang="en-US" dirty="0"/>
          </a:p>
        </p:txBody>
      </p:sp>
      <p:sp>
        <p:nvSpPr>
          <p:cNvPr id="4" name="Content Placeholder 3"/>
          <p:cNvSpPr>
            <a:spLocks noGrp="1"/>
          </p:cNvSpPr>
          <p:nvPr>
            <p:ph sz="half" idx="2"/>
          </p:nvPr>
        </p:nvSpPr>
        <p:spPr>
          <a:xfrm>
            <a:off x="5403272" y="2017343"/>
            <a:ext cx="6026727" cy="3441520"/>
          </a:xfrm>
        </p:spPr>
        <p:txBody>
          <a:bodyPr>
            <a:normAutofit/>
          </a:bodyPr>
          <a:lstStyle/>
          <a:p>
            <a:pPr marL="0" indent="0">
              <a:buNone/>
            </a:pPr>
            <a:r>
              <a:rPr lang="en-US" dirty="0" err="1"/>
              <a:t>var</a:t>
            </a:r>
            <a:r>
              <a:rPr lang="en-US" dirty="0"/>
              <a:t> size = $(“#header”).</a:t>
            </a:r>
            <a:r>
              <a:rPr lang="en-US" dirty="0" err="1"/>
              <a:t>css</a:t>
            </a:r>
            <a:r>
              <a:rPr lang="en-US" dirty="0"/>
              <a:t>(“font-size”);</a:t>
            </a:r>
          </a:p>
          <a:p>
            <a:pPr marL="0" indent="0">
              <a:buNone/>
            </a:pPr>
            <a:r>
              <a:rPr lang="en-US" dirty="0"/>
              <a:t>$(“.main-points”). </a:t>
            </a:r>
            <a:r>
              <a:rPr lang="en-US" dirty="0" err="1"/>
              <a:t>css</a:t>
            </a:r>
            <a:r>
              <a:rPr lang="en-US" dirty="0"/>
              <a:t>(“font-weight”, “bold”);</a:t>
            </a:r>
          </a:p>
          <a:p>
            <a:pPr marL="0" indent="0">
              <a:buNone/>
            </a:pPr>
            <a:r>
              <a:rPr lang="en-US" dirty="0" err="1"/>
              <a:t>var</a:t>
            </a:r>
            <a:r>
              <a:rPr lang="en-US" dirty="0"/>
              <a:t> </a:t>
            </a:r>
            <a:r>
              <a:rPr lang="en-US" dirty="0" err="1"/>
              <a:t>headerSrc</a:t>
            </a:r>
            <a:r>
              <a:rPr lang="en-US" dirty="0"/>
              <a:t> = $(“#</a:t>
            </a:r>
            <a:r>
              <a:rPr lang="en-US" dirty="0" err="1"/>
              <a:t>header_image</a:t>
            </a:r>
            <a:r>
              <a:rPr lang="en-US" dirty="0"/>
              <a:t>”).</a:t>
            </a:r>
            <a:r>
              <a:rPr lang="en-US" dirty="0" err="1"/>
              <a:t>attr</a:t>
            </a:r>
            <a:r>
              <a:rPr lang="en-US" dirty="0"/>
              <a:t>(“</a:t>
            </a:r>
            <a:r>
              <a:rPr lang="en-US" dirty="0" err="1"/>
              <a:t>src</a:t>
            </a:r>
            <a:r>
              <a:rPr lang="en-US" dirty="0"/>
              <a:t>”);</a:t>
            </a:r>
          </a:p>
          <a:p>
            <a:pPr marL="0" indent="0">
              <a:buNone/>
            </a:pPr>
            <a:r>
              <a:rPr lang="en-US" dirty="0"/>
              <a:t>$(“#</a:t>
            </a:r>
            <a:r>
              <a:rPr lang="en-US" dirty="0" err="1"/>
              <a:t>header_image</a:t>
            </a:r>
            <a:r>
              <a:rPr lang="en-US" dirty="0"/>
              <a:t>”).</a:t>
            </a:r>
            <a:r>
              <a:rPr lang="en-US" dirty="0" err="1"/>
              <a:t>attr</a:t>
            </a:r>
            <a:r>
              <a:rPr lang="en-US" dirty="0"/>
              <a:t>(“</a:t>
            </a:r>
            <a:r>
              <a:rPr lang="en-US" dirty="0" err="1"/>
              <a:t>src</a:t>
            </a:r>
            <a:r>
              <a:rPr lang="en-US" dirty="0"/>
              <a:t>”,“images/header2.jpg”);</a:t>
            </a:r>
          </a:p>
          <a:p>
            <a:pPr marL="0" indent="0">
              <a:buNone/>
            </a:pPr>
            <a:r>
              <a:rPr lang="en-US" dirty="0" err="1"/>
              <a:t>var</a:t>
            </a:r>
            <a:r>
              <a:rPr lang="en-US" dirty="0"/>
              <a:t> name = $(“#name”).</a:t>
            </a:r>
            <a:r>
              <a:rPr lang="en-US" dirty="0" err="1"/>
              <a:t>val</a:t>
            </a:r>
            <a:r>
              <a:rPr lang="en-US" dirty="0"/>
              <a:t>();</a:t>
            </a:r>
          </a:p>
          <a:p>
            <a:pPr marL="0" indent="0">
              <a:buNone/>
            </a:pPr>
            <a:r>
              <a:rPr lang="en-US" dirty="0"/>
              <a:t>$(“#name”).</a:t>
            </a:r>
            <a:r>
              <a:rPr lang="en-US" dirty="0" err="1"/>
              <a:t>val</a:t>
            </a:r>
            <a:r>
              <a:rPr lang="en-US" dirty="0"/>
              <a:t>(“Joe Smith”);</a:t>
            </a:r>
          </a:p>
          <a:p>
            <a:pPr marL="0" indent="0">
              <a:buNone/>
            </a:pPr>
            <a:endParaRPr lang="en-US" dirty="0"/>
          </a:p>
        </p:txBody>
      </p:sp>
    </p:spTree>
    <p:extLst>
      <p:ext uri="{BB962C8B-B14F-4D97-AF65-F5344CB8AC3E}">
        <p14:creationId xmlns:p14="http://schemas.microsoft.com/office/powerpoint/2010/main" val="319684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42"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anim calcmode="lin" valueType="num">
                                      <p:cBhvr>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1000"/>
                                        <p:tgtEl>
                                          <p:spTgt spid="4">
                                            <p:txEl>
                                              <p:pRg st="2" end="2"/>
                                            </p:txEl>
                                          </p:spTgt>
                                        </p:tgtEl>
                                      </p:cBhvr>
                                    </p:animEffect>
                                    <p:anim calcmode="lin" valueType="num">
                                      <p:cBhvr>
                                        <p:cTn id="3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par>
                                <p:cTn id="38" presetID="42" presetClass="entr" presetSubtype="0" fill="hold" nodeType="with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500"/>
                                        <p:tgtEl>
                                          <p:spTgt spid="3">
                                            <p:txEl>
                                              <p:pRg st="4" end="4"/>
                                            </p:txEl>
                                          </p:spTgt>
                                        </p:tgtEl>
                                      </p:cBhvr>
                                    </p:animEffect>
                                  </p:childTnLst>
                                </p:cTn>
                              </p:par>
                              <p:par>
                                <p:cTn id="48" presetID="42" presetClass="entr" presetSubtype="0" fill="hold" nodeType="with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fade">
                                      <p:cBhvr>
                                        <p:cTn id="50" dur="1000"/>
                                        <p:tgtEl>
                                          <p:spTgt spid="4">
                                            <p:txEl>
                                              <p:pRg st="4" end="4"/>
                                            </p:txEl>
                                          </p:spTgt>
                                        </p:tgtEl>
                                      </p:cBhvr>
                                    </p:animEffect>
                                    <p:anim calcmode="lin" valueType="num">
                                      <p:cBhvr>
                                        <p:cTn id="5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fade">
                                      <p:cBhvr>
                                        <p:cTn id="57" dur="500"/>
                                        <p:tgtEl>
                                          <p:spTgt spid="3">
                                            <p:txEl>
                                              <p:pRg st="5" end="5"/>
                                            </p:txEl>
                                          </p:spTgt>
                                        </p:tgtEl>
                                      </p:cBhvr>
                                    </p:animEffect>
                                  </p:childTnLst>
                                </p:cTn>
                              </p:par>
                              <p:par>
                                <p:cTn id="58" presetID="42" presetClass="entr" presetSubtype="0" fill="hold" nodeType="withEffect">
                                  <p:stCondLst>
                                    <p:cond delay="0"/>
                                  </p:stCondLst>
                                  <p:childTnLst>
                                    <p:set>
                                      <p:cBhvr>
                                        <p:cTn id="59" dur="1" fill="hold">
                                          <p:stCondLst>
                                            <p:cond delay="0"/>
                                          </p:stCondLst>
                                        </p:cTn>
                                        <p:tgtEl>
                                          <p:spTgt spid="4">
                                            <p:txEl>
                                              <p:pRg st="5" end="5"/>
                                            </p:txEl>
                                          </p:spTgt>
                                        </p:tgtEl>
                                        <p:attrNameLst>
                                          <p:attrName>style.visibility</p:attrName>
                                        </p:attrNameLst>
                                      </p:cBhvr>
                                      <p:to>
                                        <p:strVal val="visible"/>
                                      </p:to>
                                    </p:set>
                                    <p:animEffect transition="in" filter="fade">
                                      <p:cBhvr>
                                        <p:cTn id="60" dur="1000"/>
                                        <p:tgtEl>
                                          <p:spTgt spid="4">
                                            <p:txEl>
                                              <p:pRg st="5" end="5"/>
                                            </p:txEl>
                                          </p:spTgt>
                                        </p:tgtEl>
                                      </p:cBhvr>
                                    </p:animEffect>
                                    <p:anim calcmode="lin" valueType="num">
                                      <p:cBhvr>
                                        <p:cTn id="61"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62"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GOALS - Understanding</a:t>
            </a:r>
          </a:p>
        </p:txBody>
      </p:sp>
      <p:sp>
        <p:nvSpPr>
          <p:cNvPr id="3" name="Content Placeholder 2"/>
          <p:cNvSpPr>
            <a:spLocks noGrp="1"/>
          </p:cNvSpPr>
          <p:nvPr>
            <p:ph idx="1"/>
          </p:nvPr>
        </p:nvSpPr>
        <p:spPr/>
        <p:txBody>
          <a:bodyPr>
            <a:normAutofit lnSpcReduction="10000"/>
          </a:bodyPr>
          <a:lstStyle/>
          <a:p>
            <a:r>
              <a:rPr lang="en-US" dirty="0"/>
              <a:t>Understand the basics of client-server architecture and how it differs from single-user applications</a:t>
            </a:r>
          </a:p>
          <a:p>
            <a:r>
              <a:rPr lang="en-US" dirty="0"/>
              <a:t>Understand the basics of client side technologies (HTML, CSS, JavaScript)</a:t>
            </a:r>
          </a:p>
          <a:p>
            <a:r>
              <a:rPr lang="en-US" dirty="0"/>
              <a:t>Understand the basics of server-side technologies (PHP, SQL, Databases)</a:t>
            </a:r>
          </a:p>
          <a:p>
            <a:r>
              <a:rPr lang="en-US" dirty="0"/>
              <a:t>Understand how to communicate between client and server (AJAX)</a:t>
            </a:r>
          </a:p>
          <a:p>
            <a:r>
              <a:rPr lang="en-US" dirty="0"/>
              <a:t>Understand commonly available libraries and frameworks (</a:t>
            </a:r>
            <a:r>
              <a:rPr lang="en-US" dirty="0" err="1"/>
              <a:t>JQuery</a:t>
            </a:r>
            <a:r>
              <a:rPr lang="en-US" dirty="0"/>
              <a:t>, </a:t>
            </a:r>
            <a:r>
              <a:rPr lang="en-US" dirty="0" err="1"/>
              <a:t>Boostrap</a:t>
            </a:r>
            <a:r>
              <a:rPr lang="en-US" dirty="0"/>
              <a:t>)</a:t>
            </a:r>
          </a:p>
          <a:p>
            <a:r>
              <a:rPr lang="en-US" dirty="0"/>
              <a:t>Understand the tools available for geospatial applications (Leaflet, Turf, </a:t>
            </a:r>
            <a:r>
              <a:rPr lang="en-US" dirty="0" err="1"/>
              <a:t>PostGIS</a:t>
            </a:r>
            <a:r>
              <a:rPr lang="en-US" dirty="0"/>
              <a:t>, GeoJSON)</a:t>
            </a:r>
          </a:p>
          <a:p>
            <a:endParaRPr lang="en-US" dirty="0"/>
          </a:p>
        </p:txBody>
      </p:sp>
    </p:spTree>
    <p:extLst>
      <p:ext uri="{BB962C8B-B14F-4D97-AF65-F5344CB8AC3E}">
        <p14:creationId xmlns:p14="http://schemas.microsoft.com/office/powerpoint/2010/main" val="16021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 step 2 </a:t>
            </a:r>
            <a:r>
              <a:rPr lang="en-US" sz="2000" dirty="0"/>
              <a:t>Do something with the elements you selected</a:t>
            </a:r>
            <a:endParaRPr lang="en-US" dirty="0"/>
          </a:p>
        </p:txBody>
      </p:sp>
      <p:sp>
        <p:nvSpPr>
          <p:cNvPr id="3" name="Content Placeholder 2"/>
          <p:cNvSpPr>
            <a:spLocks noGrp="1"/>
          </p:cNvSpPr>
          <p:nvPr>
            <p:ph sz="half" idx="1"/>
          </p:nvPr>
        </p:nvSpPr>
        <p:spPr/>
        <p:txBody>
          <a:bodyPr>
            <a:normAutofit/>
          </a:bodyPr>
          <a:lstStyle/>
          <a:p>
            <a:r>
              <a:rPr lang="en-US" dirty="0"/>
              <a:t>Loop through a set</a:t>
            </a:r>
          </a:p>
          <a:p>
            <a:endParaRPr lang="en-US" dirty="0"/>
          </a:p>
          <a:p>
            <a:endParaRPr lang="en-US" dirty="0"/>
          </a:p>
          <a:p>
            <a:pPr marL="0" indent="0">
              <a:buNone/>
            </a:pPr>
            <a:r>
              <a:rPr lang="en-US" dirty="0"/>
              <a:t>$(“.</a:t>
            </a:r>
            <a:r>
              <a:rPr lang="en-US" dirty="0" err="1"/>
              <a:t>numericField</a:t>
            </a:r>
            <a:r>
              <a:rPr lang="en-US" dirty="0"/>
              <a:t>”).on(“</a:t>
            </a:r>
            <a:r>
              <a:rPr lang="en-US" dirty="0" err="1"/>
              <a:t>keyup</a:t>
            </a:r>
            <a:r>
              <a:rPr lang="en-US" dirty="0"/>
              <a:t>”, function(){</a:t>
            </a:r>
          </a:p>
          <a:p>
            <a:pPr marL="0" indent="0">
              <a:buNone/>
            </a:pPr>
            <a:endParaRPr lang="en-US" dirty="0"/>
          </a:p>
          <a:p>
            <a:pPr marL="0" indent="0">
              <a:buNone/>
            </a:pPr>
            <a:r>
              <a:rPr lang="en-US" dirty="0"/>
              <a:t>});</a:t>
            </a:r>
          </a:p>
          <a:p>
            <a:endParaRPr lang="en-US" dirty="0"/>
          </a:p>
        </p:txBody>
      </p:sp>
      <p:sp>
        <p:nvSpPr>
          <p:cNvPr id="4" name="Content Placeholder 3"/>
          <p:cNvSpPr>
            <a:spLocks noGrp="1"/>
          </p:cNvSpPr>
          <p:nvPr>
            <p:ph sz="half" idx="2"/>
          </p:nvPr>
        </p:nvSpPr>
        <p:spPr>
          <a:xfrm>
            <a:off x="6092483" y="2017953"/>
            <a:ext cx="5150480" cy="3441520"/>
          </a:xfrm>
        </p:spPr>
        <p:txBody>
          <a:bodyPr>
            <a:normAutofit/>
          </a:bodyPr>
          <a:lstStyle/>
          <a:p>
            <a:pPr marL="0" indent="0">
              <a:spcBef>
                <a:spcPts val="0"/>
              </a:spcBef>
              <a:buNone/>
            </a:pPr>
            <a:r>
              <a:rPr lang="en-US" dirty="0">
                <a:solidFill>
                  <a:srgbClr val="FF0000"/>
                </a:solidFill>
              </a:rPr>
              <a:t>$(“#</a:t>
            </a:r>
            <a:r>
              <a:rPr lang="en-US" dirty="0" err="1">
                <a:solidFill>
                  <a:srgbClr val="FF0000"/>
                </a:solidFill>
              </a:rPr>
              <a:t>myForm_submit</a:t>
            </a:r>
            <a:r>
              <a:rPr lang="en-US" dirty="0">
                <a:solidFill>
                  <a:srgbClr val="FF0000"/>
                </a:solidFill>
              </a:rPr>
              <a:t>”).click(function(){</a:t>
            </a:r>
          </a:p>
          <a:p>
            <a:pPr marL="0" indent="0">
              <a:spcBef>
                <a:spcPts val="0"/>
              </a:spcBef>
              <a:buNone/>
            </a:pPr>
            <a:r>
              <a:rPr lang="en-US" dirty="0"/>
              <a:t>       $(“.</a:t>
            </a:r>
            <a:r>
              <a:rPr lang="en-US" dirty="0" err="1"/>
              <a:t>numericField</a:t>
            </a:r>
            <a:r>
              <a:rPr lang="en-US" dirty="0"/>
              <a:t>”).each(function(){</a:t>
            </a:r>
          </a:p>
          <a:p>
            <a:pPr marL="0" indent="0">
              <a:spcBef>
                <a:spcPts val="0"/>
              </a:spcBef>
              <a:buNone/>
            </a:pPr>
            <a:r>
              <a:rPr lang="en-US" dirty="0"/>
              <a:t>	if (</a:t>
            </a:r>
            <a:r>
              <a:rPr lang="en-US" dirty="0" err="1"/>
              <a:t>isNan</a:t>
            </a:r>
            <a:r>
              <a:rPr lang="en-US" dirty="0"/>
              <a:t>($(</a:t>
            </a:r>
            <a:r>
              <a:rPr lang="en-US" dirty="0">
                <a:solidFill>
                  <a:srgbClr val="0070C0"/>
                </a:solidFill>
              </a:rPr>
              <a:t>this</a:t>
            </a:r>
            <a:r>
              <a:rPr lang="en-US" dirty="0"/>
              <a:t>).</a:t>
            </a:r>
            <a:r>
              <a:rPr lang="en-US" dirty="0" err="1"/>
              <a:t>val</a:t>
            </a:r>
            <a:r>
              <a:rPr lang="en-US" dirty="0"/>
              <a:t>()) {</a:t>
            </a:r>
          </a:p>
          <a:p>
            <a:pPr marL="0" indent="0">
              <a:spcBef>
                <a:spcPts val="0"/>
              </a:spcBef>
              <a:buNone/>
            </a:pPr>
            <a:r>
              <a:rPr lang="en-US" dirty="0"/>
              <a:t>	       $(</a:t>
            </a:r>
            <a:r>
              <a:rPr lang="en-US" dirty="0">
                <a:solidFill>
                  <a:srgbClr val="0070C0"/>
                </a:solidFill>
              </a:rPr>
              <a:t>this</a:t>
            </a:r>
            <a:r>
              <a:rPr lang="en-US" dirty="0"/>
              <a:t>).</a:t>
            </a:r>
            <a:r>
              <a:rPr lang="en-US" dirty="0" err="1"/>
              <a:t>addClass</a:t>
            </a:r>
            <a:r>
              <a:rPr lang="en-US" dirty="0"/>
              <a:t>(“has-error”);</a:t>
            </a:r>
          </a:p>
          <a:p>
            <a:pPr marL="0" indent="0">
              <a:spcBef>
                <a:spcPts val="0"/>
              </a:spcBef>
              <a:buNone/>
            </a:pPr>
            <a:r>
              <a:rPr lang="en-US" dirty="0"/>
              <a:t>	} else {</a:t>
            </a:r>
          </a:p>
          <a:p>
            <a:pPr marL="0" indent="0">
              <a:spcBef>
                <a:spcPts val="0"/>
              </a:spcBef>
              <a:buNone/>
            </a:pPr>
            <a:r>
              <a:rPr lang="en-US" dirty="0"/>
              <a:t>	       $(</a:t>
            </a:r>
            <a:r>
              <a:rPr lang="en-US" dirty="0">
                <a:solidFill>
                  <a:srgbClr val="0070C0"/>
                </a:solidFill>
              </a:rPr>
              <a:t>this</a:t>
            </a:r>
            <a:r>
              <a:rPr lang="en-US" dirty="0"/>
              <a:t>).</a:t>
            </a:r>
            <a:r>
              <a:rPr lang="en-US" dirty="0" err="1"/>
              <a:t>removeClass</a:t>
            </a:r>
            <a:r>
              <a:rPr lang="en-US" dirty="0"/>
              <a:t>(“has-error”);</a:t>
            </a:r>
          </a:p>
          <a:p>
            <a:pPr marL="0" indent="0">
              <a:spcBef>
                <a:spcPts val="0"/>
              </a:spcBef>
              <a:buNone/>
            </a:pPr>
            <a:r>
              <a:rPr lang="en-US" dirty="0"/>
              <a:t>	} // if </a:t>
            </a:r>
            <a:r>
              <a:rPr lang="en-US" dirty="0" err="1"/>
              <a:t>NaN</a:t>
            </a:r>
            <a:endParaRPr lang="en-US" dirty="0"/>
          </a:p>
          <a:p>
            <a:pPr marL="0" indent="0">
              <a:spcBef>
                <a:spcPts val="0"/>
              </a:spcBef>
              <a:buNone/>
            </a:pPr>
            <a:r>
              <a:rPr lang="en-US" dirty="0"/>
              <a:t>        });</a:t>
            </a:r>
            <a:r>
              <a:rPr lang="en-US" dirty="0">
                <a:solidFill>
                  <a:srgbClr val="FF0000"/>
                </a:solidFill>
              </a:rPr>
              <a:t> </a:t>
            </a:r>
            <a:r>
              <a:rPr lang="en-US" dirty="0"/>
              <a:t>// each numeric field</a:t>
            </a:r>
          </a:p>
          <a:p>
            <a:pPr marL="0" indent="0">
              <a:spcBef>
                <a:spcPts val="0"/>
              </a:spcBef>
              <a:buNone/>
            </a:pPr>
            <a:r>
              <a:rPr lang="en-US" dirty="0">
                <a:solidFill>
                  <a:srgbClr val="FF0000"/>
                </a:solidFill>
              </a:rPr>
              <a:t>});</a:t>
            </a:r>
            <a:r>
              <a:rPr lang="en-US" dirty="0"/>
              <a:t> </a:t>
            </a:r>
            <a:r>
              <a:rPr lang="en-US" dirty="0">
                <a:solidFill>
                  <a:srgbClr val="FF0000"/>
                </a:solidFill>
              </a:rPr>
              <a:t>// click </a:t>
            </a:r>
            <a:r>
              <a:rPr lang="en-US" dirty="0" err="1">
                <a:solidFill>
                  <a:srgbClr val="FF0000"/>
                </a:solidFill>
              </a:rPr>
              <a:t>myForm_submit</a:t>
            </a:r>
            <a:endParaRPr lang="en-US" dirty="0">
              <a:solidFill>
                <a:srgbClr val="FF0000"/>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280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4">
                                            <p:txEl>
                                              <p:pRg st="8" end="8"/>
                                            </p:txEl>
                                          </p:spTgt>
                                        </p:tgtEl>
                                        <p:attrNameLst>
                                          <p:attrName>style.visibility</p:attrName>
                                        </p:attrNameLst>
                                      </p:cBhvr>
                                      <p:to>
                                        <p:strVal val="visible"/>
                                      </p:to>
                                    </p:set>
                                    <p:anim calcmode="lin" valueType="num">
                                      <p:cBhvr additive="base">
                                        <p:cTn id="1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1000"/>
                                        <p:tgtEl>
                                          <p:spTgt spid="4">
                                            <p:txEl>
                                              <p:pRg st="7" end="7"/>
                                            </p:txEl>
                                          </p:spTgt>
                                        </p:tgtEl>
                                      </p:cBhvr>
                                    </p:animEffect>
                                    <p:anim calcmode="lin" valueType="num">
                                      <p:cBhvr>
                                        <p:cTn id="2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1000"/>
                                        <p:tgtEl>
                                          <p:spTgt spid="4">
                                            <p:txEl>
                                              <p:pRg st="4" end="4"/>
                                            </p:txEl>
                                          </p:spTgt>
                                        </p:tgtEl>
                                      </p:cBhvr>
                                    </p:animEffect>
                                    <p:anim calcmode="lin" valueType="num">
                                      <p:cBhvr>
                                        <p:cTn id="3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animEffect transition="in" filter="fade">
                                      <p:cBhvr>
                                        <p:cTn id="49" dur="1000"/>
                                        <p:tgtEl>
                                          <p:spTgt spid="4">
                                            <p:txEl>
                                              <p:pRg st="3" end="3"/>
                                            </p:txEl>
                                          </p:spTgt>
                                        </p:tgtEl>
                                      </p:cBhvr>
                                    </p:animEffect>
                                    <p:anim calcmode="lin" valueType="num">
                                      <p:cBhvr>
                                        <p:cTn id="5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1000"/>
                                        <p:tgtEl>
                                          <p:spTgt spid="4">
                                            <p:txEl>
                                              <p:pRg st="5" end="5"/>
                                            </p:txEl>
                                          </p:spTgt>
                                        </p:tgtEl>
                                      </p:cBhvr>
                                    </p:animEffect>
                                    <p:anim calcmode="lin" valueType="num">
                                      <p:cBhvr>
                                        <p:cTn id="5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Geospatial data on the web</a:t>
            </a:r>
          </a:p>
        </p:txBody>
      </p:sp>
      <p:sp>
        <p:nvSpPr>
          <p:cNvPr id="3" name="Content Placeholder 2"/>
          <p:cNvSpPr>
            <a:spLocks noGrp="1"/>
          </p:cNvSpPr>
          <p:nvPr>
            <p:ph idx="1"/>
          </p:nvPr>
        </p:nvSpPr>
        <p:spPr/>
        <p:txBody>
          <a:bodyPr>
            <a:normAutofit fontScale="77500" lnSpcReduction="20000"/>
          </a:bodyPr>
          <a:lstStyle/>
          <a:p>
            <a:r>
              <a:rPr lang="en-US" dirty="0"/>
              <a:t>Binary Formats</a:t>
            </a:r>
          </a:p>
          <a:p>
            <a:pPr lvl="1"/>
            <a:r>
              <a:rPr lang="en-US" dirty="0"/>
              <a:t>ESRI</a:t>
            </a:r>
          </a:p>
          <a:p>
            <a:pPr lvl="2"/>
            <a:r>
              <a:rPr lang="en-US" dirty="0"/>
              <a:t>Coverages, Shapefile, Personal Geodatabase, File Geodatabase, Enterprise Geodatabase</a:t>
            </a:r>
          </a:p>
          <a:p>
            <a:pPr lvl="1"/>
            <a:r>
              <a:rPr lang="en-US" dirty="0"/>
              <a:t>Open Source</a:t>
            </a:r>
          </a:p>
          <a:p>
            <a:pPr lvl="2"/>
            <a:r>
              <a:rPr lang="en-US" dirty="0"/>
              <a:t>Shapefile, </a:t>
            </a:r>
            <a:r>
              <a:rPr lang="en-US" dirty="0" err="1"/>
              <a:t>PostGIS</a:t>
            </a:r>
            <a:r>
              <a:rPr lang="en-US" dirty="0"/>
              <a:t>., </a:t>
            </a:r>
            <a:r>
              <a:rPr lang="en-US" dirty="0" err="1"/>
              <a:t>Spatiallite</a:t>
            </a:r>
            <a:endParaRPr lang="en-US" dirty="0"/>
          </a:p>
          <a:p>
            <a:r>
              <a:rPr lang="en-US" dirty="0"/>
              <a:t>Text Based Formats</a:t>
            </a:r>
          </a:p>
          <a:p>
            <a:pPr lvl="1"/>
            <a:r>
              <a:rPr lang="en-US" dirty="0"/>
              <a:t>XML based formats</a:t>
            </a:r>
          </a:p>
          <a:p>
            <a:pPr lvl="2"/>
            <a:r>
              <a:rPr lang="en-US" dirty="0"/>
              <a:t>KML - Google</a:t>
            </a:r>
          </a:p>
          <a:p>
            <a:pPr lvl="2"/>
            <a:r>
              <a:rPr lang="en-US" dirty="0"/>
              <a:t>GPX – GPS</a:t>
            </a:r>
          </a:p>
          <a:p>
            <a:pPr lvl="1"/>
            <a:r>
              <a:rPr lang="en-US" dirty="0"/>
              <a:t>JSON based formats</a:t>
            </a:r>
          </a:p>
          <a:p>
            <a:pPr lvl="2"/>
            <a:r>
              <a:rPr lang="en-US" dirty="0" err="1"/>
              <a:t>geoJSON</a:t>
            </a:r>
            <a:endParaRPr lang="en-US" dirty="0"/>
          </a:p>
          <a:p>
            <a:pPr lvl="2"/>
            <a:r>
              <a:rPr lang="en-US" dirty="0" err="1"/>
              <a:t>topoJSON</a:t>
            </a:r>
            <a:endParaRPr lang="en-US" dirty="0"/>
          </a:p>
          <a:p>
            <a:pPr lvl="2"/>
            <a:endParaRPr lang="en-US" dirty="0"/>
          </a:p>
        </p:txBody>
      </p:sp>
    </p:spTree>
    <p:extLst>
      <p:ext uri="{BB962C8B-B14F-4D97-AF65-F5344CB8AC3E}">
        <p14:creationId xmlns:p14="http://schemas.microsoft.com/office/powerpoint/2010/main" val="381212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a:t>
            </a:r>
          </a:p>
        </p:txBody>
      </p:sp>
      <p:sp>
        <p:nvSpPr>
          <p:cNvPr id="3" name="Content Placeholder 2"/>
          <p:cNvSpPr>
            <a:spLocks noGrp="1"/>
          </p:cNvSpPr>
          <p:nvPr>
            <p:ph sz="half" idx="1"/>
          </p:nvPr>
        </p:nvSpPr>
        <p:spPr>
          <a:xfrm>
            <a:off x="1447331" y="2010878"/>
            <a:ext cx="4645152" cy="3940217"/>
          </a:xfrm>
        </p:spPr>
        <p:txBody>
          <a:bodyPr>
            <a:normAutofit fontScale="47500" lnSpcReduction="20000"/>
          </a:bodyPr>
          <a:lstStyle/>
          <a:p>
            <a:r>
              <a:rPr lang="en-US" sz="2900" dirty="0"/>
              <a:t>GPX</a:t>
            </a:r>
          </a:p>
          <a:p>
            <a:pPr marL="0" indent="0">
              <a:spcBef>
                <a:spcPts val="0"/>
              </a:spcBef>
              <a:buNone/>
            </a:pPr>
            <a:r>
              <a:rPr lang="en-US" sz="2900" dirty="0"/>
              <a:t>&lt;time&gt;2016-10-17T10:08:03Z&lt;/time&gt;</a:t>
            </a:r>
          </a:p>
          <a:p>
            <a:pPr marL="0" indent="0">
              <a:spcBef>
                <a:spcPts val="0"/>
              </a:spcBef>
              <a:buNone/>
            </a:pPr>
            <a:r>
              <a:rPr lang="en-US" sz="2900" dirty="0"/>
              <a:t> &lt;</a:t>
            </a:r>
            <a:r>
              <a:rPr lang="en-US" sz="2900" dirty="0" err="1"/>
              <a:t>wpt</a:t>
            </a:r>
            <a:r>
              <a:rPr lang="en-US" sz="2900" dirty="0"/>
              <a:t> </a:t>
            </a:r>
            <a:r>
              <a:rPr lang="en-US" sz="2900" dirty="0" err="1"/>
              <a:t>lat</a:t>
            </a:r>
            <a:r>
              <a:rPr lang="en-US" sz="2900" dirty="0"/>
              <a:t>="20.38333" </a:t>
            </a:r>
            <a:r>
              <a:rPr lang="en-US" sz="2900" dirty="0" err="1"/>
              <a:t>lon</a:t>
            </a:r>
            <a:r>
              <a:rPr lang="en-US" sz="2900" dirty="0"/>
              <a:t>="-100"&gt;</a:t>
            </a:r>
          </a:p>
          <a:p>
            <a:pPr marL="0" indent="0">
              <a:spcBef>
                <a:spcPts val="0"/>
              </a:spcBef>
              <a:buNone/>
            </a:pPr>
            <a:r>
              <a:rPr lang="en-US" sz="2900" dirty="0"/>
              <a:t>   &lt;name&gt;1&lt;/name&gt;</a:t>
            </a:r>
          </a:p>
          <a:p>
            <a:pPr marL="0" indent="0">
              <a:spcBef>
                <a:spcPts val="0"/>
              </a:spcBef>
              <a:buNone/>
            </a:pPr>
            <a:r>
              <a:rPr lang="en-US" sz="2900" dirty="0"/>
              <a:t>   &lt;</a:t>
            </a:r>
            <a:r>
              <a:rPr lang="en-US" sz="2900" dirty="0" err="1"/>
              <a:t>cmt</a:t>
            </a:r>
            <a:r>
              <a:rPr lang="en-US" sz="2900" dirty="0"/>
              <a:t>&gt;08:54 17-Oct-16&lt;/</a:t>
            </a:r>
            <a:r>
              <a:rPr lang="en-US" sz="2900" dirty="0" err="1"/>
              <a:t>cmt</a:t>
            </a:r>
            <a:r>
              <a:rPr lang="en-US" sz="2900" dirty="0"/>
              <a:t>&gt;</a:t>
            </a:r>
          </a:p>
          <a:p>
            <a:pPr marL="0" indent="0">
              <a:spcBef>
                <a:spcPts val="0"/>
              </a:spcBef>
              <a:buNone/>
            </a:pPr>
            <a:r>
              <a:rPr lang="en-US" sz="2900" dirty="0"/>
              <a:t> &lt;/</a:t>
            </a:r>
            <a:r>
              <a:rPr lang="en-US" sz="2900" dirty="0" err="1"/>
              <a:t>wpt</a:t>
            </a:r>
            <a:r>
              <a:rPr lang="en-US" sz="2900" dirty="0"/>
              <a:t>&gt;</a:t>
            </a:r>
          </a:p>
          <a:p>
            <a:pPr marL="0" indent="0">
              <a:spcBef>
                <a:spcPts val="0"/>
              </a:spcBef>
              <a:buNone/>
            </a:pPr>
            <a:r>
              <a:rPr lang="en-US" sz="2900" dirty="0"/>
              <a:t> &lt;</a:t>
            </a:r>
            <a:r>
              <a:rPr lang="en-US" sz="2900" dirty="0" err="1"/>
              <a:t>wpt</a:t>
            </a:r>
            <a:r>
              <a:rPr lang="en-US" sz="2900" dirty="0"/>
              <a:t> </a:t>
            </a:r>
            <a:r>
              <a:rPr lang="en-US" sz="2900" dirty="0" err="1"/>
              <a:t>lat</a:t>
            </a:r>
            <a:r>
              <a:rPr lang="en-US" sz="2900" dirty="0"/>
              <a:t>="20.51667" </a:t>
            </a:r>
            <a:r>
              <a:rPr lang="en-US" sz="2900" dirty="0" err="1"/>
              <a:t>lon</a:t>
            </a:r>
            <a:r>
              <a:rPr lang="en-US" sz="2900" dirty="0"/>
              <a:t>="-100.81667"&gt;</a:t>
            </a:r>
          </a:p>
          <a:p>
            <a:pPr marL="0" indent="0">
              <a:spcBef>
                <a:spcPts val="0"/>
              </a:spcBef>
              <a:buNone/>
            </a:pPr>
            <a:r>
              <a:rPr lang="en-US" sz="2900" dirty="0"/>
              <a:t>   &lt;name&gt;2&lt;/name&gt;</a:t>
            </a:r>
          </a:p>
          <a:p>
            <a:pPr marL="0" indent="0">
              <a:spcBef>
                <a:spcPts val="0"/>
              </a:spcBef>
              <a:buNone/>
            </a:pPr>
            <a:r>
              <a:rPr lang="en-US" sz="2900" dirty="0"/>
              <a:t>   &lt;</a:t>
            </a:r>
            <a:r>
              <a:rPr lang="en-US" sz="2900" dirty="0" err="1"/>
              <a:t>cmt</a:t>
            </a:r>
            <a:r>
              <a:rPr lang="en-US" sz="2900" dirty="0"/>
              <a:t>&gt;08:54 17-Oct-16&lt;/</a:t>
            </a:r>
            <a:r>
              <a:rPr lang="en-US" sz="2900" dirty="0" err="1"/>
              <a:t>cmt</a:t>
            </a:r>
            <a:r>
              <a:rPr lang="en-US" sz="2900" dirty="0"/>
              <a:t>&gt;</a:t>
            </a:r>
          </a:p>
          <a:p>
            <a:pPr marL="0" indent="0">
              <a:spcBef>
                <a:spcPts val="0"/>
              </a:spcBef>
              <a:buNone/>
            </a:pPr>
            <a:r>
              <a:rPr lang="en-US" sz="2900" dirty="0"/>
              <a:t> &lt;/</a:t>
            </a:r>
            <a:r>
              <a:rPr lang="en-US" sz="2900" dirty="0" err="1"/>
              <a:t>wpt</a:t>
            </a:r>
            <a:r>
              <a:rPr lang="en-US" sz="2900" dirty="0"/>
              <a:t>&gt;</a:t>
            </a:r>
          </a:p>
          <a:p>
            <a:pPr marL="0" indent="0">
              <a:spcBef>
                <a:spcPts val="0"/>
              </a:spcBef>
              <a:buNone/>
            </a:pPr>
            <a:r>
              <a:rPr lang="en-US" sz="2900" dirty="0"/>
              <a:t> &lt;</a:t>
            </a:r>
            <a:r>
              <a:rPr lang="en-US" sz="2900" dirty="0" err="1"/>
              <a:t>wpt</a:t>
            </a:r>
            <a:r>
              <a:rPr lang="en-US" sz="2900" dirty="0"/>
              <a:t> </a:t>
            </a:r>
            <a:r>
              <a:rPr lang="en-US" sz="2900" dirty="0" err="1"/>
              <a:t>lat</a:t>
            </a:r>
            <a:r>
              <a:rPr lang="en-US" sz="2900" dirty="0"/>
              <a:t>="20.6" </a:t>
            </a:r>
            <a:r>
              <a:rPr lang="en-US" sz="2900" dirty="0" err="1"/>
              <a:t>lon</a:t>
            </a:r>
            <a:r>
              <a:rPr lang="en-US" sz="2900" dirty="0"/>
              <a:t>="-100.38333"&gt;</a:t>
            </a:r>
          </a:p>
          <a:p>
            <a:pPr marL="0" indent="0">
              <a:spcBef>
                <a:spcPts val="0"/>
              </a:spcBef>
              <a:buNone/>
            </a:pPr>
            <a:r>
              <a:rPr lang="en-US" sz="2900" dirty="0"/>
              <a:t>   &lt;name&gt;3&lt;/name&gt;</a:t>
            </a:r>
          </a:p>
          <a:p>
            <a:pPr marL="0" indent="0">
              <a:spcBef>
                <a:spcPts val="0"/>
              </a:spcBef>
              <a:buNone/>
            </a:pPr>
            <a:r>
              <a:rPr lang="en-US" sz="2900" dirty="0"/>
              <a:t>   &lt;</a:t>
            </a:r>
            <a:r>
              <a:rPr lang="en-US" sz="2900" dirty="0" err="1"/>
              <a:t>cmt</a:t>
            </a:r>
            <a:r>
              <a:rPr lang="en-US" sz="2900" dirty="0"/>
              <a:t>&gt;08:54 17-Oct-16&lt;/</a:t>
            </a:r>
            <a:r>
              <a:rPr lang="en-US" sz="2900" dirty="0" err="1"/>
              <a:t>cmt</a:t>
            </a:r>
            <a:r>
              <a:rPr lang="en-US" sz="2900" dirty="0"/>
              <a:t>&gt;</a:t>
            </a:r>
          </a:p>
          <a:p>
            <a:pPr marL="0" indent="0">
              <a:spcBef>
                <a:spcPts val="0"/>
              </a:spcBef>
              <a:buNone/>
            </a:pPr>
            <a:r>
              <a:rPr lang="en-US" sz="2900" dirty="0"/>
              <a:t> &lt;/</a:t>
            </a:r>
            <a:r>
              <a:rPr lang="en-US" sz="2900" dirty="0" err="1"/>
              <a:t>wpt</a:t>
            </a:r>
            <a:r>
              <a:rPr lang="en-US" sz="2900" dirty="0"/>
              <a:t>&gt;</a:t>
            </a:r>
          </a:p>
          <a:p>
            <a:pPr marL="0" indent="0">
              <a:spcBef>
                <a:spcPts val="0"/>
              </a:spcBef>
              <a:buNone/>
            </a:pPr>
            <a:r>
              <a:rPr lang="en-US" sz="2900" dirty="0"/>
              <a:t> &lt;</a:t>
            </a:r>
            <a:r>
              <a:rPr lang="en-US" sz="2900" dirty="0" err="1"/>
              <a:t>wpt</a:t>
            </a:r>
            <a:r>
              <a:rPr lang="en-US" sz="2900" dirty="0"/>
              <a:t> </a:t>
            </a:r>
            <a:r>
              <a:rPr lang="en-US" sz="2900" dirty="0" err="1"/>
              <a:t>lat</a:t>
            </a:r>
            <a:r>
              <a:rPr lang="en-US" sz="2900" dirty="0"/>
              <a:t>="21.3" </a:t>
            </a:r>
            <a:r>
              <a:rPr lang="en-US" sz="2900" dirty="0" err="1"/>
              <a:t>lon</a:t>
            </a:r>
            <a:r>
              <a:rPr lang="en-US" sz="2900" dirty="0"/>
              <a:t>="-100.51667"&gt;</a:t>
            </a:r>
          </a:p>
          <a:p>
            <a:pPr marL="0" indent="0">
              <a:spcBef>
                <a:spcPts val="0"/>
              </a:spcBef>
              <a:buNone/>
            </a:pPr>
            <a:r>
              <a:rPr lang="en-US" sz="2900" dirty="0"/>
              <a:t>   &lt;name&gt;4&lt;/name&gt;</a:t>
            </a:r>
          </a:p>
          <a:p>
            <a:pPr marL="0" indent="0">
              <a:spcBef>
                <a:spcPts val="0"/>
              </a:spcBef>
              <a:buNone/>
            </a:pPr>
            <a:r>
              <a:rPr lang="en-US" sz="2900" dirty="0"/>
              <a:t>   &lt;</a:t>
            </a:r>
            <a:r>
              <a:rPr lang="en-US" sz="2900" dirty="0" err="1"/>
              <a:t>cmt</a:t>
            </a:r>
            <a:r>
              <a:rPr lang="en-US" sz="2900" dirty="0"/>
              <a:t>&gt;08:54 17-Oct-16&lt;/</a:t>
            </a:r>
            <a:r>
              <a:rPr lang="en-US" sz="2900" dirty="0" err="1"/>
              <a:t>cmt</a:t>
            </a:r>
            <a:r>
              <a:rPr lang="en-US" sz="2900" dirty="0"/>
              <a:t>&gt;</a:t>
            </a:r>
          </a:p>
          <a:p>
            <a:pPr marL="0" indent="0">
              <a:spcBef>
                <a:spcPts val="0"/>
              </a:spcBef>
              <a:buNone/>
            </a:pPr>
            <a:r>
              <a:rPr lang="en-US" sz="2900" dirty="0"/>
              <a:t> &lt;/</a:t>
            </a:r>
            <a:r>
              <a:rPr lang="en-US" sz="2900" dirty="0" err="1"/>
              <a:t>wpt</a:t>
            </a:r>
            <a:r>
              <a:rPr lang="en-US" sz="2900" dirty="0"/>
              <a:t>&gt;</a:t>
            </a:r>
          </a:p>
          <a:p>
            <a:endParaRPr lang="en-US" dirty="0"/>
          </a:p>
          <a:p>
            <a:pPr lvl="2"/>
            <a:endParaRPr lang="en-US" dirty="0"/>
          </a:p>
        </p:txBody>
      </p:sp>
      <p:sp>
        <p:nvSpPr>
          <p:cNvPr id="4" name="Content Placeholder 3"/>
          <p:cNvSpPr>
            <a:spLocks noGrp="1"/>
          </p:cNvSpPr>
          <p:nvPr>
            <p:ph sz="half" idx="2"/>
          </p:nvPr>
        </p:nvSpPr>
        <p:spPr>
          <a:xfrm>
            <a:off x="6413771" y="2017342"/>
            <a:ext cx="4645152" cy="4203575"/>
          </a:xfrm>
        </p:spPr>
        <p:txBody>
          <a:bodyPr>
            <a:normAutofit fontScale="47500" lnSpcReduction="20000"/>
          </a:bodyPr>
          <a:lstStyle/>
          <a:p>
            <a:r>
              <a:rPr lang="en-US" sz="2900" dirty="0"/>
              <a:t>KML</a:t>
            </a:r>
          </a:p>
          <a:p>
            <a:pPr marL="0" indent="0">
              <a:spcBef>
                <a:spcPts val="0"/>
              </a:spcBef>
              <a:buNone/>
            </a:pPr>
            <a:r>
              <a:rPr lang="en-US" dirty="0"/>
              <a:t>&lt;/description&gt;</a:t>
            </a:r>
          </a:p>
          <a:p>
            <a:pPr marL="0" indent="0">
              <a:spcBef>
                <a:spcPts val="0"/>
              </a:spcBef>
              <a:buNone/>
            </a:pPr>
            <a:r>
              <a:rPr lang="en-US" dirty="0"/>
              <a:t>      &lt;</a:t>
            </a:r>
            <a:r>
              <a:rPr lang="en-US" dirty="0" err="1"/>
              <a:t>styleUrl</a:t>
            </a:r>
            <a:r>
              <a:rPr lang="en-US" dirty="0"/>
              <a:t>&gt;#IconStyle00&lt;/</a:t>
            </a:r>
            <a:r>
              <a:rPr lang="en-US" dirty="0" err="1"/>
              <a:t>styleUrl</a:t>
            </a:r>
            <a:r>
              <a:rPr lang="en-US" dirty="0"/>
              <a:t>&gt;</a:t>
            </a:r>
          </a:p>
          <a:p>
            <a:pPr marL="0" indent="0">
              <a:spcBef>
                <a:spcPts val="0"/>
              </a:spcBef>
              <a:buNone/>
            </a:pPr>
            <a:r>
              <a:rPr lang="en-US" dirty="0"/>
              <a:t>      &lt;</a:t>
            </a:r>
            <a:r>
              <a:rPr lang="en-US" dirty="0" err="1"/>
              <a:t>MultiGeometry</a:t>
            </a:r>
            <a:r>
              <a:rPr lang="en-US" dirty="0"/>
              <a:t>&gt;</a:t>
            </a:r>
          </a:p>
          <a:p>
            <a:pPr marL="0" indent="0">
              <a:spcBef>
                <a:spcPts val="0"/>
              </a:spcBef>
              <a:buNone/>
            </a:pPr>
            <a:r>
              <a:rPr lang="en-US" dirty="0"/>
              <a:t>        &lt;Point&gt;</a:t>
            </a:r>
          </a:p>
          <a:p>
            <a:pPr marL="0" indent="0">
              <a:spcBef>
                <a:spcPts val="0"/>
              </a:spcBef>
              <a:buNone/>
            </a:pPr>
            <a:r>
              <a:rPr lang="en-US" dirty="0"/>
              <a:t>        &lt;</a:t>
            </a:r>
            <a:r>
              <a:rPr lang="en-US" dirty="0" err="1"/>
              <a:t>altitudeMode</a:t>
            </a:r>
            <a:r>
              <a:rPr lang="en-US" dirty="0"/>
              <a:t>&gt;</a:t>
            </a:r>
            <a:r>
              <a:rPr lang="en-US" dirty="0" err="1"/>
              <a:t>clampToGround</a:t>
            </a:r>
            <a:r>
              <a:rPr lang="en-US" dirty="0"/>
              <a:t>&lt;/</a:t>
            </a:r>
            <a:r>
              <a:rPr lang="en-US" dirty="0" err="1"/>
              <a:t>altitudeMode</a:t>
            </a:r>
            <a:r>
              <a:rPr lang="en-US" dirty="0"/>
              <a:t>&gt;</a:t>
            </a:r>
          </a:p>
          <a:p>
            <a:pPr marL="0" indent="0">
              <a:spcBef>
                <a:spcPts val="0"/>
              </a:spcBef>
              <a:buNone/>
            </a:pPr>
            <a:r>
              <a:rPr lang="en-US" dirty="0"/>
              <a:t>          &lt;coordinates&gt; -100.5166700003203,21.29999999980021,0&lt;/coordinates&gt;</a:t>
            </a:r>
          </a:p>
          <a:p>
            <a:pPr marL="0" indent="0">
              <a:spcBef>
                <a:spcPts val="0"/>
              </a:spcBef>
              <a:buNone/>
            </a:pPr>
            <a:r>
              <a:rPr lang="en-US" dirty="0"/>
              <a:t>        &lt;/Point&gt;</a:t>
            </a:r>
          </a:p>
          <a:p>
            <a:pPr marL="0" indent="0">
              <a:spcBef>
                <a:spcPts val="0"/>
              </a:spcBef>
              <a:buNone/>
            </a:pPr>
            <a:r>
              <a:rPr lang="en-US" dirty="0"/>
              <a:t>      &lt;/</a:t>
            </a:r>
            <a:r>
              <a:rPr lang="en-US" dirty="0" err="1"/>
              <a:t>MultiGeometry</a:t>
            </a:r>
            <a:r>
              <a:rPr lang="en-US" dirty="0"/>
              <a:t>&gt;</a:t>
            </a:r>
          </a:p>
          <a:p>
            <a:pPr marL="0" indent="0">
              <a:spcBef>
                <a:spcPts val="0"/>
              </a:spcBef>
              <a:buNone/>
            </a:pPr>
            <a:r>
              <a:rPr lang="en-US" dirty="0"/>
              <a:t>    &lt;/</a:t>
            </a:r>
            <a:r>
              <a:rPr lang="en-US" dirty="0" err="1"/>
              <a:t>Placemark</a:t>
            </a:r>
            <a:r>
              <a:rPr lang="en-US" dirty="0"/>
              <a:t>&gt;</a:t>
            </a:r>
          </a:p>
          <a:p>
            <a:pPr marL="0" indent="0">
              <a:spcBef>
                <a:spcPts val="0"/>
              </a:spcBef>
              <a:buNone/>
            </a:pPr>
            <a:r>
              <a:rPr lang="en-US" dirty="0"/>
              <a:t>  &lt;/Folder&gt;</a:t>
            </a:r>
          </a:p>
          <a:p>
            <a:pPr marL="0" indent="0">
              <a:spcBef>
                <a:spcPts val="0"/>
              </a:spcBef>
              <a:buNone/>
            </a:pPr>
            <a:r>
              <a:rPr lang="en-US" dirty="0"/>
              <a:t>  &lt;Style id="IconStyle00"&gt;</a:t>
            </a:r>
          </a:p>
          <a:p>
            <a:pPr marL="0" indent="0">
              <a:spcBef>
                <a:spcPts val="0"/>
              </a:spcBef>
              <a:buNone/>
            </a:pPr>
            <a:r>
              <a:rPr lang="en-US" dirty="0"/>
              <a:t>    &lt;</a:t>
            </a:r>
            <a:r>
              <a:rPr lang="en-US" dirty="0" err="1"/>
              <a:t>IconStyle</a:t>
            </a:r>
            <a:r>
              <a:rPr lang="en-US" dirty="0"/>
              <a:t>&gt;</a:t>
            </a:r>
          </a:p>
          <a:p>
            <a:pPr marL="0" indent="0">
              <a:spcBef>
                <a:spcPts val="0"/>
              </a:spcBef>
              <a:buNone/>
            </a:pPr>
            <a:r>
              <a:rPr lang="en-US" dirty="0"/>
              <a:t>      &lt;Icon&gt;&lt;</a:t>
            </a:r>
            <a:r>
              <a:rPr lang="en-US" dirty="0" err="1"/>
              <a:t>href</a:t>
            </a:r>
            <a:r>
              <a:rPr lang="en-US" dirty="0"/>
              <a:t>&gt;Layer0_Symbol_153b24f0_0.png&lt;/</a:t>
            </a:r>
            <a:r>
              <a:rPr lang="en-US" dirty="0" err="1"/>
              <a:t>href</a:t>
            </a:r>
            <a:r>
              <a:rPr lang="en-US" dirty="0"/>
              <a:t>&gt;&lt;/Icon&gt;</a:t>
            </a:r>
          </a:p>
          <a:p>
            <a:pPr marL="0" indent="0">
              <a:spcBef>
                <a:spcPts val="0"/>
              </a:spcBef>
              <a:buNone/>
            </a:pPr>
            <a:r>
              <a:rPr lang="en-US" dirty="0"/>
              <a:t>      &lt;scale&gt;0.250000&lt;/scale&gt;</a:t>
            </a:r>
          </a:p>
          <a:p>
            <a:pPr marL="0" indent="0">
              <a:spcBef>
                <a:spcPts val="0"/>
              </a:spcBef>
              <a:buNone/>
            </a:pPr>
            <a:r>
              <a:rPr lang="en-US" dirty="0"/>
              <a:t>    &lt;/</a:t>
            </a:r>
            <a:r>
              <a:rPr lang="en-US" dirty="0" err="1"/>
              <a:t>IconStyle</a:t>
            </a:r>
            <a:r>
              <a:rPr lang="en-US" dirty="0"/>
              <a:t>&gt;</a:t>
            </a:r>
          </a:p>
          <a:p>
            <a:pPr marL="0" indent="0">
              <a:spcBef>
                <a:spcPts val="0"/>
              </a:spcBef>
              <a:buNone/>
            </a:pPr>
            <a:r>
              <a:rPr lang="en-US" dirty="0"/>
              <a:t>    &lt;</a:t>
            </a:r>
            <a:r>
              <a:rPr lang="en-US" dirty="0" err="1"/>
              <a:t>LabelStyle</a:t>
            </a:r>
            <a:r>
              <a:rPr lang="en-US" dirty="0"/>
              <a:t>&gt;</a:t>
            </a:r>
          </a:p>
          <a:p>
            <a:pPr marL="0" indent="0">
              <a:spcBef>
                <a:spcPts val="0"/>
              </a:spcBef>
              <a:buNone/>
            </a:pPr>
            <a:r>
              <a:rPr lang="en-US" dirty="0"/>
              <a:t>      &lt;color&gt;00000000&lt;/color&gt;</a:t>
            </a:r>
          </a:p>
          <a:p>
            <a:pPr marL="0" indent="0">
              <a:spcBef>
                <a:spcPts val="0"/>
              </a:spcBef>
              <a:buNone/>
            </a:pPr>
            <a:r>
              <a:rPr lang="en-US" dirty="0"/>
              <a:t>      &lt;scale&gt;0.000000&lt;/scale&gt;</a:t>
            </a:r>
          </a:p>
          <a:p>
            <a:pPr marL="0" indent="0">
              <a:spcBef>
                <a:spcPts val="0"/>
              </a:spcBef>
              <a:buNone/>
            </a:pPr>
            <a:r>
              <a:rPr lang="en-US" dirty="0"/>
              <a:t>    &lt;/</a:t>
            </a:r>
            <a:r>
              <a:rPr lang="en-US" dirty="0" err="1"/>
              <a:t>LabelStyle</a:t>
            </a:r>
            <a:r>
              <a:rPr lang="en-US" dirty="0"/>
              <a:t>&gt;</a:t>
            </a:r>
          </a:p>
          <a:p>
            <a:pPr marL="0" indent="0">
              <a:spcBef>
                <a:spcPts val="0"/>
              </a:spcBef>
              <a:buNone/>
            </a:pPr>
            <a:r>
              <a:rPr lang="en-US" dirty="0"/>
              <a:t>    &lt;</a:t>
            </a:r>
            <a:r>
              <a:rPr lang="en-US" dirty="0" err="1"/>
              <a:t>PolyStyle</a:t>
            </a:r>
            <a:r>
              <a:rPr lang="en-US" dirty="0"/>
              <a:t>&gt;</a:t>
            </a:r>
          </a:p>
          <a:p>
            <a:pPr marL="0" indent="0">
              <a:spcBef>
                <a:spcPts val="0"/>
              </a:spcBef>
              <a:buNone/>
            </a:pPr>
            <a:r>
              <a:rPr lang="en-US" dirty="0"/>
              <a:t>      &lt;color&gt;ff000000&lt;/color&gt;</a:t>
            </a:r>
          </a:p>
          <a:p>
            <a:pPr marL="0" indent="0">
              <a:spcBef>
                <a:spcPts val="0"/>
              </a:spcBef>
              <a:buNone/>
            </a:pPr>
            <a:r>
              <a:rPr lang="en-US" dirty="0"/>
              <a:t>      &lt;outline&gt;0&lt;/outline&gt;</a:t>
            </a:r>
          </a:p>
          <a:p>
            <a:pPr marL="0" indent="0">
              <a:spcBef>
                <a:spcPts val="0"/>
              </a:spcBef>
              <a:buNone/>
            </a:pPr>
            <a:r>
              <a:rPr lang="en-US" dirty="0"/>
              <a:t>    &lt;/</a:t>
            </a:r>
            <a:r>
              <a:rPr lang="en-US" dirty="0" err="1"/>
              <a:t>PolyStyle</a:t>
            </a:r>
            <a:r>
              <a:rPr lang="en-US" dirty="0"/>
              <a:t>&gt;</a:t>
            </a:r>
          </a:p>
          <a:p>
            <a:pPr marL="0" indent="0">
              <a:spcBef>
                <a:spcPts val="0"/>
              </a:spcBef>
              <a:buNone/>
            </a:pPr>
            <a:r>
              <a:rPr lang="en-US" dirty="0"/>
              <a:t>  &lt;/Style&gt;</a:t>
            </a:r>
          </a:p>
          <a:p>
            <a:pPr marL="0" indent="0">
              <a:spcBef>
                <a:spcPts val="0"/>
              </a:spcBef>
              <a:buNone/>
            </a:pPr>
            <a:r>
              <a:rPr lang="en-US" dirty="0"/>
              <a:t>&lt;/Document&gt;</a:t>
            </a:r>
          </a:p>
          <a:p>
            <a:endParaRPr lang="en-US" dirty="0"/>
          </a:p>
        </p:txBody>
      </p:sp>
    </p:spTree>
    <p:extLst>
      <p:ext uri="{BB962C8B-B14F-4D97-AF65-F5344CB8AC3E}">
        <p14:creationId xmlns:p14="http://schemas.microsoft.com/office/powerpoint/2010/main" val="8187627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endParaRPr lang="en-US" dirty="0"/>
          </a:p>
        </p:txBody>
      </p:sp>
      <p:sp>
        <p:nvSpPr>
          <p:cNvPr id="5" name="Content Placeholder 2"/>
          <p:cNvSpPr>
            <a:spLocks noGrp="1"/>
          </p:cNvSpPr>
          <p:nvPr>
            <p:ph sz="half" idx="1"/>
          </p:nvPr>
        </p:nvSpPr>
        <p:spPr>
          <a:xfrm>
            <a:off x="1447330" y="2010878"/>
            <a:ext cx="9607521" cy="3700374"/>
          </a:xfrm>
        </p:spPr>
        <p:txBody>
          <a:bodyPr>
            <a:normAutofit fontScale="77500" lnSpcReduction="20000"/>
          </a:bodyPr>
          <a:lstStyle/>
          <a:p>
            <a:r>
              <a:rPr lang="en-US" dirty="0"/>
              <a:t>A specification for creating, identifying, and storing geospatial data in JavaScript Object Notation</a:t>
            </a:r>
          </a:p>
          <a:p>
            <a:r>
              <a:rPr lang="en-US" dirty="0"/>
              <a:t>Mapping API’s</a:t>
            </a:r>
          </a:p>
          <a:p>
            <a:pPr lvl="1"/>
            <a:r>
              <a:rPr lang="en-US" dirty="0"/>
              <a:t>Leaflet</a:t>
            </a:r>
          </a:p>
          <a:p>
            <a:pPr lvl="1"/>
            <a:r>
              <a:rPr lang="en-US" dirty="0"/>
              <a:t>Google</a:t>
            </a:r>
          </a:p>
          <a:p>
            <a:pPr lvl="1"/>
            <a:r>
              <a:rPr lang="en-US" dirty="0" err="1"/>
              <a:t>OpenLayers</a:t>
            </a:r>
            <a:endParaRPr lang="en-US" dirty="0"/>
          </a:p>
          <a:p>
            <a:pPr lvl="1"/>
            <a:r>
              <a:rPr lang="en-US" dirty="0"/>
              <a:t>ESRI????</a:t>
            </a:r>
          </a:p>
          <a:p>
            <a:r>
              <a:rPr lang="en-US" dirty="0"/>
              <a:t>Other software</a:t>
            </a:r>
          </a:p>
          <a:p>
            <a:pPr lvl="1"/>
            <a:r>
              <a:rPr lang="en-US" dirty="0"/>
              <a:t>QGIS</a:t>
            </a:r>
          </a:p>
          <a:p>
            <a:pPr lvl="1"/>
            <a:r>
              <a:rPr lang="en-US" dirty="0" err="1"/>
              <a:t>PostGIS</a:t>
            </a:r>
            <a:endParaRPr lang="en-US" dirty="0"/>
          </a:p>
          <a:p>
            <a:pPr lvl="1"/>
            <a:r>
              <a:rPr lang="en-US" dirty="0"/>
              <a:t>Turf.js</a:t>
            </a:r>
          </a:p>
          <a:p>
            <a:pPr lvl="1"/>
            <a:r>
              <a:rPr lang="en-US" dirty="0"/>
              <a:t>PHP</a:t>
            </a:r>
          </a:p>
          <a:p>
            <a:pPr lvl="1"/>
            <a:r>
              <a:rPr lang="en-US" dirty="0"/>
              <a:t>Databases</a:t>
            </a:r>
          </a:p>
          <a:p>
            <a:endParaRPr lang="en-US" dirty="0"/>
          </a:p>
          <a:p>
            <a:pPr lvl="2"/>
            <a:endParaRPr lang="en-US" dirty="0"/>
          </a:p>
        </p:txBody>
      </p:sp>
    </p:spTree>
    <p:extLst>
      <p:ext uri="{BB962C8B-B14F-4D97-AF65-F5344CB8AC3E}">
        <p14:creationId xmlns:p14="http://schemas.microsoft.com/office/powerpoint/2010/main" val="127074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Effect transition="in" filter="fade">
                                      <p:cBhvr>
                                        <p:cTn id="38" dur="1000"/>
                                        <p:tgtEl>
                                          <p:spTgt spid="5">
                                            <p:txEl>
                                              <p:pRg st="5" end="5"/>
                                            </p:txEl>
                                          </p:spTgt>
                                        </p:tgtEl>
                                      </p:cBhvr>
                                    </p:animEffect>
                                    <p:anim calcmode="lin" valueType="num">
                                      <p:cBhvr>
                                        <p:cTn id="3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fad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fade">
                                      <p:cBhvr>
                                        <p:cTn id="50" dur="1000"/>
                                        <p:tgtEl>
                                          <p:spTgt spid="5">
                                            <p:txEl>
                                              <p:pRg st="7" end="7"/>
                                            </p:txEl>
                                          </p:spTgt>
                                        </p:tgtEl>
                                      </p:cBhvr>
                                    </p:animEffect>
                                    <p:anim calcmode="lin" valueType="num">
                                      <p:cBhvr>
                                        <p:cTn id="51"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1000"/>
                                        <p:tgtEl>
                                          <p:spTgt spid="5">
                                            <p:txEl>
                                              <p:pRg st="8" end="8"/>
                                            </p:txEl>
                                          </p:spTgt>
                                        </p:tgtEl>
                                      </p:cBhvr>
                                    </p:animEffect>
                                    <p:anim calcmode="lin" valueType="num">
                                      <p:cBhvr>
                                        <p:cTn id="5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5">
                                            <p:txEl>
                                              <p:pRg st="9" end="9"/>
                                            </p:txEl>
                                          </p:spTgt>
                                        </p:tgtEl>
                                        <p:attrNameLst>
                                          <p:attrName>style.visibility</p:attrName>
                                        </p:attrNameLst>
                                      </p:cBhvr>
                                      <p:to>
                                        <p:strVal val="visible"/>
                                      </p:to>
                                    </p:set>
                                    <p:animEffect transition="in" filter="fade">
                                      <p:cBhvr>
                                        <p:cTn id="64" dur="1000"/>
                                        <p:tgtEl>
                                          <p:spTgt spid="5">
                                            <p:txEl>
                                              <p:pRg st="9" end="9"/>
                                            </p:txEl>
                                          </p:spTgt>
                                        </p:tgtEl>
                                      </p:cBhvr>
                                    </p:animEffect>
                                    <p:anim calcmode="lin" valueType="num">
                                      <p:cBhvr>
                                        <p:cTn id="65"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animEffect transition="in" filter="fade">
                                      <p:cBhvr>
                                        <p:cTn id="71" dur="1000"/>
                                        <p:tgtEl>
                                          <p:spTgt spid="5">
                                            <p:txEl>
                                              <p:pRg st="10" end="10"/>
                                            </p:txEl>
                                          </p:spTgt>
                                        </p:tgtEl>
                                      </p:cBhvr>
                                    </p:animEffect>
                                    <p:anim calcmode="lin" valueType="num">
                                      <p:cBhvr>
                                        <p:cTn id="72"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5">
                                            <p:txEl>
                                              <p:pRg st="11" end="11"/>
                                            </p:txEl>
                                          </p:spTgt>
                                        </p:tgtEl>
                                        <p:attrNameLst>
                                          <p:attrName>style.visibility</p:attrName>
                                        </p:attrNameLst>
                                      </p:cBhvr>
                                      <p:to>
                                        <p:strVal val="visible"/>
                                      </p:to>
                                    </p:set>
                                    <p:animEffect transition="in" filter="fade">
                                      <p:cBhvr>
                                        <p:cTn id="78" dur="1000"/>
                                        <p:tgtEl>
                                          <p:spTgt spid="5">
                                            <p:txEl>
                                              <p:pRg st="11" end="11"/>
                                            </p:txEl>
                                          </p:spTgt>
                                        </p:tgtEl>
                                      </p:cBhvr>
                                    </p:animEffect>
                                    <p:anim calcmode="lin" valueType="num">
                                      <p:cBhvr>
                                        <p:cTn id="79"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r>
              <a:rPr lang="en-US" dirty="0"/>
              <a:t> - point</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{“type”: “Point”,</a:t>
            </a:r>
          </a:p>
          <a:p>
            <a:pPr marL="0" indent="0">
              <a:buNone/>
            </a:pPr>
            <a:r>
              <a:rPr lang="en-US" dirty="0"/>
              <a:t>  “coordinates”:[-108.5, 33.7]</a:t>
            </a:r>
          </a:p>
          <a:p>
            <a:pPr marL="0" indent="0">
              <a:buNone/>
            </a:pPr>
            <a:r>
              <a:rPr lang="en-US" dirty="0"/>
              <a:t>}</a:t>
            </a:r>
          </a:p>
          <a:p>
            <a:pPr marL="0" indent="0">
              <a:buNone/>
            </a:pPr>
            <a:endParaRPr lang="en-US" dirty="0"/>
          </a:p>
          <a:p>
            <a:pPr marL="0" indent="0">
              <a:buNone/>
            </a:pPr>
            <a:r>
              <a:rPr lang="en-US" dirty="0"/>
              <a:t>coordinates[0] = -108.5</a:t>
            </a:r>
          </a:p>
          <a:p>
            <a:pPr marL="0" indent="0">
              <a:buNone/>
            </a:pPr>
            <a:r>
              <a:rPr lang="en-US" dirty="0"/>
              <a:t>coordinates[1] = 33.7</a:t>
            </a:r>
          </a:p>
        </p:txBody>
      </p:sp>
      <p:sp>
        <p:nvSpPr>
          <p:cNvPr id="4" name="Content Placeholder 3"/>
          <p:cNvSpPr>
            <a:spLocks noGrp="1"/>
          </p:cNvSpPr>
          <p:nvPr>
            <p:ph sz="half" idx="2"/>
          </p:nvPr>
        </p:nvSpPr>
        <p:spPr>
          <a:xfrm>
            <a:off x="6413771" y="2017342"/>
            <a:ext cx="4645152" cy="3858801"/>
          </a:xfrm>
        </p:spPr>
        <p:txBody>
          <a:bodyPr>
            <a:normAutofit fontScale="92500" lnSpcReduction="10000"/>
          </a:bodyPr>
          <a:lstStyle/>
          <a:p>
            <a:pPr marL="0" indent="0">
              <a:buNone/>
            </a:pPr>
            <a:r>
              <a:rPr lang="en-US" dirty="0"/>
              <a:t>{“type”: “MultiPoint”,</a:t>
            </a:r>
          </a:p>
          <a:p>
            <a:pPr marL="0" indent="0">
              <a:buNone/>
            </a:pPr>
            <a:r>
              <a:rPr lang="en-US" dirty="0"/>
              <a:t>  “coordinates”:[</a:t>
            </a:r>
            <a:r>
              <a:rPr lang="en-US" dirty="0">
                <a:solidFill>
                  <a:srgbClr val="FF0000"/>
                </a:solidFill>
              </a:rPr>
              <a:t>[-108.5, 33.7]</a:t>
            </a:r>
            <a:r>
              <a:rPr lang="en-US" dirty="0"/>
              <a:t>, </a:t>
            </a:r>
            <a:r>
              <a:rPr lang="en-US" dirty="0">
                <a:solidFill>
                  <a:schemeClr val="accent4"/>
                </a:solidFill>
              </a:rPr>
              <a:t>[-108.4, 33.5]</a:t>
            </a:r>
            <a:r>
              <a:rPr lang="en-US" dirty="0"/>
              <a:t>, </a:t>
            </a:r>
            <a:r>
              <a:rPr lang="en-US" dirty="0">
                <a:solidFill>
                  <a:srgbClr val="00B050"/>
                </a:solidFill>
              </a:rPr>
              <a:t>[-108.6, 33.2]</a:t>
            </a:r>
            <a:r>
              <a:rPr lang="en-US" dirty="0"/>
              <a:t>]</a:t>
            </a:r>
          </a:p>
          <a:p>
            <a:pPr marL="0" indent="0">
              <a:buNone/>
            </a:pPr>
            <a:r>
              <a:rPr lang="en-US" dirty="0"/>
              <a:t>}</a:t>
            </a:r>
          </a:p>
          <a:p>
            <a:pPr marL="0" indent="0">
              <a:buNone/>
            </a:pPr>
            <a:endParaRPr lang="en-US" dirty="0"/>
          </a:p>
          <a:p>
            <a:pPr marL="0" indent="0">
              <a:buNone/>
            </a:pPr>
            <a:r>
              <a:rPr lang="en-US" dirty="0"/>
              <a:t>coordinates[1][0] = -108.4</a:t>
            </a:r>
          </a:p>
          <a:p>
            <a:pPr marL="0" indent="0">
              <a:buNone/>
            </a:pPr>
            <a:r>
              <a:rPr lang="en-US" dirty="0"/>
              <a:t>coordinates[0][1] = ??????</a:t>
            </a:r>
          </a:p>
          <a:p>
            <a:pPr marL="0" indent="0">
              <a:buNone/>
            </a:pPr>
            <a:r>
              <a:rPr lang="en-US" dirty="0"/>
              <a:t>coordinates[2,0] = ??????</a:t>
            </a:r>
          </a:p>
          <a:p>
            <a:pPr marL="0" indent="0">
              <a:buNone/>
            </a:pPr>
            <a:r>
              <a:rPr lang="en-US" dirty="0"/>
              <a:t>coordinates[0,2] =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9430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r>
              <a:rPr lang="en-US" dirty="0"/>
              <a:t> - Line</a:t>
            </a:r>
          </a:p>
        </p:txBody>
      </p:sp>
      <p:sp>
        <p:nvSpPr>
          <p:cNvPr id="3" name="Content Placeholder 2"/>
          <p:cNvSpPr>
            <a:spLocks noGrp="1"/>
          </p:cNvSpPr>
          <p:nvPr>
            <p:ph sz="half" idx="1"/>
          </p:nvPr>
        </p:nvSpPr>
        <p:spPr/>
        <p:txBody>
          <a:bodyPr/>
          <a:lstStyle/>
          <a:p>
            <a:pPr marL="0" indent="0">
              <a:buNone/>
            </a:pPr>
            <a:r>
              <a:rPr lang="en-US" dirty="0"/>
              <a:t>{“type”: “</a:t>
            </a:r>
            <a:r>
              <a:rPr lang="en-US" dirty="0" err="1"/>
              <a:t>LineString</a:t>
            </a:r>
            <a:r>
              <a:rPr lang="en-US" dirty="0"/>
              <a:t>”,</a:t>
            </a:r>
          </a:p>
          <a:p>
            <a:pPr marL="0" indent="0">
              <a:buNone/>
            </a:pPr>
            <a:r>
              <a:rPr lang="en-US" dirty="0"/>
              <a:t> “coordinates”:[</a:t>
            </a:r>
            <a:r>
              <a:rPr lang="en-US" dirty="0">
                <a:solidFill>
                  <a:srgbClr val="FF0000"/>
                </a:solidFill>
              </a:rPr>
              <a:t>[-108.5, 33.7], [-108.4, 33.5], [-108.6, 33.2]</a:t>
            </a:r>
            <a:r>
              <a:rPr lang="en-US" dirty="0"/>
              <a:t>]</a:t>
            </a:r>
          </a:p>
          <a:p>
            <a:pPr marL="0" indent="0">
              <a:buNone/>
            </a:pPr>
            <a:r>
              <a:rPr lang="en-US" dirty="0"/>
              <a:t>}</a:t>
            </a:r>
          </a:p>
        </p:txBody>
      </p:sp>
      <p:sp>
        <p:nvSpPr>
          <p:cNvPr id="4" name="Content Placeholder 3"/>
          <p:cNvSpPr>
            <a:spLocks noGrp="1"/>
          </p:cNvSpPr>
          <p:nvPr>
            <p:ph sz="half" idx="2"/>
          </p:nvPr>
        </p:nvSpPr>
        <p:spPr/>
        <p:txBody>
          <a:bodyPr/>
          <a:lstStyle/>
          <a:p>
            <a:pPr marL="0" indent="0">
              <a:buNone/>
            </a:pPr>
            <a:r>
              <a:rPr lang="en-US" dirty="0"/>
              <a:t>{“type”: “</a:t>
            </a:r>
            <a:r>
              <a:rPr lang="en-US" dirty="0" err="1"/>
              <a:t>MultiLineString</a:t>
            </a:r>
            <a:r>
              <a:rPr lang="en-US" dirty="0"/>
              <a:t>”,</a:t>
            </a:r>
          </a:p>
          <a:p>
            <a:pPr marL="0" indent="0">
              <a:buNone/>
            </a:pPr>
            <a:r>
              <a:rPr lang="en-US" dirty="0"/>
              <a:t>  “coordinates”:[</a:t>
            </a:r>
            <a:r>
              <a:rPr lang="en-US" dirty="0">
                <a:solidFill>
                  <a:srgbClr val="FF0000"/>
                </a:solidFill>
              </a:rPr>
              <a:t>[[-108.5, 33.7], [-108.4, 33.5], [-108.6, 33.2]]</a:t>
            </a:r>
            <a:r>
              <a:rPr lang="en-US" dirty="0"/>
              <a:t>, </a:t>
            </a:r>
            <a:r>
              <a:rPr lang="en-US" dirty="0">
                <a:solidFill>
                  <a:srgbClr val="002060"/>
                </a:solidFill>
              </a:rPr>
              <a:t>[[-108.5, 33.7], [-108.4, 33.5], [-108.6, 33.2]]</a:t>
            </a:r>
            <a:r>
              <a:rPr lang="en-US" dirty="0"/>
              <a:t>, </a:t>
            </a:r>
            <a:r>
              <a:rPr lang="en-US" dirty="0">
                <a:solidFill>
                  <a:srgbClr val="104819"/>
                </a:solidFill>
              </a:rPr>
              <a:t>[[-108.5, 33.7], [-108.4, 33.5], [-108.6, 33.2]]</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763231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r>
              <a:rPr lang="en-US" dirty="0"/>
              <a:t> - POLYGON</a:t>
            </a:r>
          </a:p>
        </p:txBody>
      </p:sp>
      <p:sp>
        <p:nvSpPr>
          <p:cNvPr id="3" name="Content Placeholder 2"/>
          <p:cNvSpPr>
            <a:spLocks noGrp="1"/>
          </p:cNvSpPr>
          <p:nvPr>
            <p:ph sz="half" idx="1"/>
          </p:nvPr>
        </p:nvSpPr>
        <p:spPr/>
        <p:txBody>
          <a:bodyPr/>
          <a:lstStyle/>
          <a:p>
            <a:pPr marL="0" indent="0">
              <a:buNone/>
            </a:pPr>
            <a:r>
              <a:rPr lang="en-US" dirty="0"/>
              <a:t>{“type”: “Polygon”,</a:t>
            </a:r>
          </a:p>
          <a:p>
            <a:pPr marL="0" indent="0">
              <a:buNone/>
            </a:pPr>
            <a:r>
              <a:rPr lang="en-US" dirty="0"/>
              <a:t> “coordinates”:[</a:t>
            </a:r>
            <a:r>
              <a:rPr lang="en-US" dirty="0">
                <a:solidFill>
                  <a:srgbClr val="FF0000"/>
                </a:solidFill>
              </a:rPr>
              <a:t>[[-108.5, 33.7], [-108.4, 33.5], [-108.6, 33.2], [-108.5, 33.7]], </a:t>
            </a:r>
            <a:r>
              <a:rPr lang="en-US" dirty="0">
                <a:solidFill>
                  <a:srgbClr val="002060"/>
                </a:solidFill>
              </a:rPr>
              <a:t>[[-108.5, 33.7], [-108.4, 33.5], [-108.6, 33.2], [-108.5, 33.7]]</a:t>
            </a:r>
            <a:r>
              <a:rPr lang="en-US" dirty="0"/>
              <a:t>]</a:t>
            </a:r>
          </a:p>
          <a:p>
            <a:pPr marL="0" indent="0">
              <a:buNone/>
            </a:pPr>
            <a:r>
              <a:rPr lang="en-US" dirty="0"/>
              <a:t>}</a:t>
            </a:r>
          </a:p>
        </p:txBody>
      </p:sp>
      <p:sp>
        <p:nvSpPr>
          <p:cNvPr id="4" name="Content Placeholder 3"/>
          <p:cNvSpPr>
            <a:spLocks noGrp="1"/>
          </p:cNvSpPr>
          <p:nvPr>
            <p:ph sz="half" idx="2"/>
          </p:nvPr>
        </p:nvSpPr>
        <p:spPr/>
        <p:txBody>
          <a:bodyPr/>
          <a:lstStyle/>
          <a:p>
            <a:pPr marL="0" indent="0">
              <a:buNone/>
            </a:pPr>
            <a:r>
              <a:rPr lang="en-US" dirty="0"/>
              <a:t>{“type”: “</a:t>
            </a:r>
            <a:r>
              <a:rPr lang="en-US" dirty="0" err="1"/>
              <a:t>MultiPolygon</a:t>
            </a:r>
            <a:r>
              <a:rPr lang="en-US" dirty="0"/>
              <a:t>”,</a:t>
            </a:r>
          </a:p>
          <a:p>
            <a:pPr marL="0" indent="0">
              <a:buNone/>
            </a:pPr>
            <a:r>
              <a:rPr lang="en-US" dirty="0"/>
              <a:t>  “coordinates”:[</a:t>
            </a:r>
            <a:r>
              <a:rPr lang="en-US" dirty="0">
                <a:solidFill>
                  <a:schemeClr val="accent3">
                    <a:lumMod val="50000"/>
                  </a:schemeClr>
                </a:solidFill>
              </a:rPr>
              <a:t>[</a:t>
            </a:r>
            <a:r>
              <a:rPr lang="en-US" dirty="0">
                <a:solidFill>
                  <a:srgbClr val="FF0000"/>
                </a:solidFill>
              </a:rPr>
              <a:t>[[-108.5, 33.7], [-108.4, 33.5], [-108.6, 33.2], [-108.5, 33.7]]</a:t>
            </a:r>
            <a:r>
              <a:rPr lang="en-US" dirty="0"/>
              <a:t>, </a:t>
            </a:r>
            <a:r>
              <a:rPr lang="en-US" dirty="0">
                <a:solidFill>
                  <a:srgbClr val="002060"/>
                </a:solidFill>
              </a:rPr>
              <a:t>[[-108.5, 33.7], [-108.4, 33.5], [-108.6, 33.2], [-108.5, 33.7]]</a:t>
            </a:r>
            <a:r>
              <a:rPr lang="en-US" dirty="0">
                <a:solidFill>
                  <a:schemeClr val="accent3">
                    <a:lumMod val="50000"/>
                  </a:schemeClr>
                </a:solidFill>
              </a:rPr>
              <a:t>]</a:t>
            </a:r>
            <a:r>
              <a:rPr lang="en-US" dirty="0"/>
              <a:t>, </a:t>
            </a:r>
          </a:p>
          <a:p>
            <a:pPr marL="0" indent="0">
              <a:buNone/>
            </a:pPr>
            <a:r>
              <a:rPr lang="en-US" dirty="0">
                <a:solidFill>
                  <a:schemeClr val="accent3">
                    <a:lumMod val="50000"/>
                  </a:schemeClr>
                </a:solidFill>
              </a:rPr>
              <a:t>[</a:t>
            </a:r>
            <a:r>
              <a:rPr lang="en-US" dirty="0">
                <a:solidFill>
                  <a:srgbClr val="104819"/>
                </a:solidFill>
              </a:rPr>
              <a:t>[[-108.5, 33.7], [-108.4, 33.5], [-108.6, 33.2], [-108.5, 33.7]]</a:t>
            </a:r>
            <a:r>
              <a:rPr lang="en-US" dirty="0">
                <a:solidFill>
                  <a:schemeClr val="accent3">
                    <a:lumMod val="50000"/>
                  </a:schemeClr>
                </a:solidFill>
              </a:rPr>
              <a:t>]</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791641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r>
              <a:rPr lang="en-US" dirty="0"/>
              <a:t> – features AND </a:t>
            </a:r>
            <a:r>
              <a:rPr lang="en-US" dirty="0" err="1"/>
              <a:t>featurecollections</a:t>
            </a:r>
            <a:endParaRPr lang="en-US" dirty="0"/>
          </a:p>
        </p:txBody>
      </p:sp>
      <p:sp>
        <p:nvSpPr>
          <p:cNvPr id="3" name="Content Placeholder 2"/>
          <p:cNvSpPr>
            <a:spLocks noGrp="1"/>
          </p:cNvSpPr>
          <p:nvPr>
            <p:ph sz="half" idx="1"/>
          </p:nvPr>
        </p:nvSpPr>
        <p:spPr>
          <a:xfrm>
            <a:off x="1447331" y="2010878"/>
            <a:ext cx="4454705" cy="3448595"/>
          </a:xfrm>
        </p:spPr>
        <p:txBody>
          <a:bodyPr>
            <a:normAutofit fontScale="70000" lnSpcReduction="20000"/>
          </a:bodyPr>
          <a:lstStyle/>
          <a:p>
            <a:pPr marL="0" indent="0">
              <a:buNone/>
            </a:pPr>
            <a:r>
              <a:rPr lang="en-US" dirty="0"/>
              <a:t>{</a:t>
            </a:r>
            <a:r>
              <a:rPr lang="en-US" dirty="0">
                <a:solidFill>
                  <a:srgbClr val="FF0000"/>
                </a:solidFill>
              </a:rPr>
              <a:t>“</a:t>
            </a:r>
            <a:r>
              <a:rPr lang="en-US" dirty="0" err="1">
                <a:solidFill>
                  <a:srgbClr val="FF0000"/>
                </a:solidFill>
              </a:rPr>
              <a:t>type”</a:t>
            </a:r>
            <a:r>
              <a:rPr lang="en-US" dirty="0" err="1"/>
              <a:t>:</a:t>
            </a:r>
            <a:r>
              <a:rPr lang="en-US" dirty="0" err="1">
                <a:solidFill>
                  <a:srgbClr val="104819"/>
                </a:solidFill>
              </a:rPr>
              <a:t>”feature</a:t>
            </a:r>
            <a:r>
              <a:rPr lang="en-US" dirty="0">
                <a:solidFill>
                  <a:srgbClr val="104819"/>
                </a:solidFill>
              </a:rPr>
              <a:t>”</a:t>
            </a:r>
            <a:r>
              <a:rPr lang="en-US" dirty="0"/>
              <a:t>,</a:t>
            </a:r>
          </a:p>
          <a:p>
            <a:pPr marL="0" indent="0">
              <a:buNone/>
            </a:pPr>
            <a:r>
              <a:rPr lang="en-US" dirty="0">
                <a:solidFill>
                  <a:srgbClr val="FF0000"/>
                </a:solidFill>
              </a:rPr>
              <a:t>“geometry”</a:t>
            </a:r>
            <a:r>
              <a:rPr lang="en-US" dirty="0"/>
              <a:t>: </a:t>
            </a:r>
            <a:r>
              <a:rPr lang="en-US" dirty="0">
                <a:solidFill>
                  <a:srgbClr val="104819"/>
                </a:solidFill>
              </a:rPr>
              <a:t>{“type”: “Point”,</a:t>
            </a:r>
          </a:p>
          <a:p>
            <a:pPr marL="0" indent="0">
              <a:buNone/>
            </a:pPr>
            <a:r>
              <a:rPr lang="en-US" dirty="0">
                <a:solidFill>
                  <a:srgbClr val="104819"/>
                </a:solidFill>
              </a:rPr>
              <a:t> 	 “coordinates”:[-108.5, 33.7]</a:t>
            </a:r>
          </a:p>
          <a:p>
            <a:pPr marL="0" indent="0">
              <a:buNone/>
            </a:pPr>
            <a:r>
              <a:rPr lang="en-US" dirty="0">
                <a:solidFill>
                  <a:srgbClr val="104819"/>
                </a:solidFill>
              </a:rPr>
              <a:t>       },</a:t>
            </a:r>
          </a:p>
          <a:p>
            <a:pPr marL="0" indent="0">
              <a:buNone/>
            </a:pPr>
            <a:r>
              <a:rPr lang="en-US" dirty="0">
                <a:solidFill>
                  <a:srgbClr val="FF0000"/>
                </a:solidFill>
              </a:rPr>
              <a:t>“properties”</a:t>
            </a:r>
            <a:r>
              <a:rPr lang="en-US" dirty="0"/>
              <a:t>: </a:t>
            </a:r>
            <a:r>
              <a:rPr lang="en-US" dirty="0">
                <a:solidFill>
                  <a:srgbClr val="104819"/>
                </a:solidFill>
              </a:rPr>
              <a:t>{“</a:t>
            </a:r>
            <a:r>
              <a:rPr lang="en-US" dirty="0" err="1">
                <a:solidFill>
                  <a:srgbClr val="104819"/>
                </a:solidFill>
              </a:rPr>
              <a:t>species”:”Bald</a:t>
            </a:r>
            <a:r>
              <a:rPr lang="en-US" dirty="0">
                <a:solidFill>
                  <a:srgbClr val="104819"/>
                </a:solidFill>
              </a:rPr>
              <a:t> Eagle”,</a:t>
            </a:r>
          </a:p>
          <a:p>
            <a:pPr marL="0" indent="0">
              <a:buNone/>
            </a:pPr>
            <a:r>
              <a:rPr lang="en-US" dirty="0">
                <a:solidFill>
                  <a:srgbClr val="104819"/>
                </a:solidFill>
              </a:rPr>
              <a:t>	“</a:t>
            </a:r>
            <a:r>
              <a:rPr lang="en-US" dirty="0" err="1">
                <a:solidFill>
                  <a:srgbClr val="104819"/>
                </a:solidFill>
              </a:rPr>
              <a:t>sex”:”male</a:t>
            </a:r>
            <a:r>
              <a:rPr lang="en-US" dirty="0">
                <a:solidFill>
                  <a:srgbClr val="104819"/>
                </a:solidFill>
              </a:rPr>
              <a:t>”,</a:t>
            </a:r>
          </a:p>
          <a:p>
            <a:pPr marL="0" indent="0">
              <a:buNone/>
            </a:pPr>
            <a:r>
              <a:rPr lang="en-US" dirty="0">
                <a:solidFill>
                  <a:srgbClr val="104819"/>
                </a:solidFill>
              </a:rPr>
              <a:t>	“age”:7</a:t>
            </a:r>
          </a:p>
          <a:p>
            <a:pPr marL="0" indent="0">
              <a:buNone/>
            </a:pPr>
            <a:r>
              <a:rPr lang="en-US" dirty="0">
                <a:solidFill>
                  <a:srgbClr val="104819"/>
                </a:solidFill>
              </a:rPr>
              <a:t>       }</a:t>
            </a:r>
          </a:p>
          <a:p>
            <a:pPr marL="0" indent="0">
              <a:buNone/>
            </a:pPr>
            <a:r>
              <a:rPr lang="en-US" dirty="0"/>
              <a:t>}</a:t>
            </a:r>
          </a:p>
          <a:p>
            <a:pPr marL="0" indent="0">
              <a:buNone/>
            </a:pPr>
            <a:r>
              <a:rPr lang="en-US" dirty="0"/>
              <a:t>	</a:t>
            </a:r>
          </a:p>
          <a:p>
            <a:pPr marL="0" indent="0">
              <a:buNone/>
            </a:pPr>
            <a:endParaRPr lang="en-US" dirty="0"/>
          </a:p>
        </p:txBody>
      </p:sp>
      <p:sp>
        <p:nvSpPr>
          <p:cNvPr id="6" name="Content Placeholder 2"/>
          <p:cNvSpPr>
            <a:spLocks noGrp="1"/>
          </p:cNvSpPr>
          <p:nvPr>
            <p:ph sz="half" idx="1"/>
          </p:nvPr>
        </p:nvSpPr>
        <p:spPr>
          <a:xfrm>
            <a:off x="6286501" y="2010878"/>
            <a:ext cx="4526972" cy="3963895"/>
          </a:xfrm>
        </p:spPr>
        <p:txBody>
          <a:bodyPr>
            <a:normAutofit fontScale="62500" lnSpcReduction="20000"/>
          </a:bodyPr>
          <a:lstStyle/>
          <a:p>
            <a:pPr marL="0" indent="0">
              <a:spcBef>
                <a:spcPts val="0"/>
              </a:spcBef>
              <a:buNone/>
            </a:pPr>
            <a:r>
              <a:rPr lang="en-US" dirty="0"/>
              <a:t>{</a:t>
            </a:r>
            <a:r>
              <a:rPr lang="en-US" dirty="0">
                <a:solidFill>
                  <a:srgbClr val="FF0000"/>
                </a:solidFill>
              </a:rPr>
              <a:t>“type”</a:t>
            </a:r>
            <a:r>
              <a:rPr lang="en-US" dirty="0"/>
              <a:t>:</a:t>
            </a:r>
            <a:r>
              <a:rPr lang="en-US" dirty="0">
                <a:solidFill>
                  <a:srgbClr val="104819"/>
                </a:solidFill>
              </a:rPr>
              <a:t>”</a:t>
            </a:r>
            <a:r>
              <a:rPr lang="en-US" dirty="0" err="1">
                <a:solidFill>
                  <a:srgbClr val="104819"/>
                </a:solidFill>
              </a:rPr>
              <a:t>featureCollection</a:t>
            </a:r>
            <a:r>
              <a:rPr lang="en-US" dirty="0">
                <a:solidFill>
                  <a:srgbClr val="104819"/>
                </a:solidFill>
              </a:rPr>
              <a:t>”</a:t>
            </a:r>
            <a:r>
              <a:rPr lang="en-US" dirty="0"/>
              <a:t>,</a:t>
            </a:r>
          </a:p>
          <a:p>
            <a:pPr marL="0" indent="0">
              <a:spcBef>
                <a:spcPts val="0"/>
              </a:spcBef>
              <a:buNone/>
            </a:pPr>
            <a:r>
              <a:rPr lang="en-US" dirty="0">
                <a:solidFill>
                  <a:srgbClr val="FF0000"/>
                </a:solidFill>
              </a:rPr>
              <a:t>“features”</a:t>
            </a:r>
            <a:r>
              <a:rPr lang="en-US" dirty="0"/>
              <a:t>: [</a:t>
            </a:r>
            <a:r>
              <a:rPr lang="en-US" dirty="0">
                <a:solidFill>
                  <a:schemeClr val="accent3">
                    <a:lumMod val="75000"/>
                  </a:schemeClr>
                </a:solidFill>
              </a:rPr>
              <a:t>{“</a:t>
            </a:r>
            <a:r>
              <a:rPr lang="en-US" dirty="0" err="1">
                <a:solidFill>
                  <a:schemeClr val="accent3">
                    <a:lumMod val="75000"/>
                  </a:schemeClr>
                </a:solidFill>
              </a:rPr>
              <a:t>type”:”feature</a:t>
            </a:r>
            <a:r>
              <a:rPr lang="en-US" dirty="0">
                <a:solidFill>
                  <a:schemeClr val="accent3">
                    <a:lumMod val="75000"/>
                  </a:schemeClr>
                </a:solidFill>
              </a:rPr>
              <a:t>”,</a:t>
            </a:r>
          </a:p>
          <a:p>
            <a:pPr marL="0" indent="0">
              <a:spcBef>
                <a:spcPts val="0"/>
              </a:spcBef>
              <a:buNone/>
            </a:pPr>
            <a:r>
              <a:rPr lang="en-US" dirty="0">
                <a:solidFill>
                  <a:schemeClr val="accent3">
                    <a:lumMod val="75000"/>
                  </a:schemeClr>
                </a:solidFill>
              </a:rPr>
              <a:t>          “geometry”: {“type”: “Point”,</a:t>
            </a:r>
          </a:p>
          <a:p>
            <a:pPr marL="0" indent="0">
              <a:spcBef>
                <a:spcPts val="0"/>
              </a:spcBef>
              <a:buNone/>
            </a:pPr>
            <a:r>
              <a:rPr lang="en-US" dirty="0">
                <a:solidFill>
                  <a:schemeClr val="accent3">
                    <a:lumMod val="75000"/>
                  </a:schemeClr>
                </a:solidFill>
              </a:rPr>
              <a:t> 	 “coordinates”:[-108.5, 33.7]</a:t>
            </a:r>
          </a:p>
          <a:p>
            <a:pPr marL="0" indent="0">
              <a:spcBef>
                <a:spcPts val="0"/>
              </a:spcBef>
              <a:buNone/>
            </a:pPr>
            <a:r>
              <a:rPr lang="en-US" dirty="0">
                <a:solidFill>
                  <a:schemeClr val="accent3">
                    <a:lumMod val="75000"/>
                  </a:schemeClr>
                </a:solidFill>
              </a:rPr>
              <a:t>               },</a:t>
            </a:r>
          </a:p>
          <a:p>
            <a:pPr marL="0" indent="0">
              <a:spcBef>
                <a:spcPts val="0"/>
              </a:spcBef>
              <a:buNone/>
            </a:pPr>
            <a:r>
              <a:rPr lang="en-US" dirty="0">
                <a:solidFill>
                  <a:schemeClr val="accent3">
                    <a:lumMod val="75000"/>
                  </a:schemeClr>
                </a:solidFill>
              </a:rPr>
              <a:t>         “properties”: {“</a:t>
            </a:r>
            <a:r>
              <a:rPr lang="en-US" dirty="0" err="1">
                <a:solidFill>
                  <a:schemeClr val="accent3">
                    <a:lumMod val="75000"/>
                  </a:schemeClr>
                </a:solidFill>
              </a:rPr>
              <a:t>species”:”Bald</a:t>
            </a:r>
            <a:r>
              <a:rPr lang="en-US" dirty="0">
                <a:solidFill>
                  <a:schemeClr val="accent3">
                    <a:lumMod val="75000"/>
                  </a:schemeClr>
                </a:solidFill>
              </a:rPr>
              <a:t> Eagle”,</a:t>
            </a:r>
          </a:p>
          <a:p>
            <a:pPr marL="0" indent="0">
              <a:spcBef>
                <a:spcPts val="0"/>
              </a:spcBef>
              <a:buNone/>
            </a:pPr>
            <a:r>
              <a:rPr lang="en-US" dirty="0">
                <a:solidFill>
                  <a:schemeClr val="accent3">
                    <a:lumMod val="75000"/>
                  </a:schemeClr>
                </a:solidFill>
              </a:rPr>
              <a:t>	“</a:t>
            </a:r>
            <a:r>
              <a:rPr lang="en-US" dirty="0" err="1">
                <a:solidFill>
                  <a:schemeClr val="accent3">
                    <a:lumMod val="75000"/>
                  </a:schemeClr>
                </a:solidFill>
              </a:rPr>
              <a:t>sex”:”male</a:t>
            </a:r>
            <a:r>
              <a:rPr lang="en-US" dirty="0">
                <a:solidFill>
                  <a:schemeClr val="accent3">
                    <a:lumMod val="75000"/>
                  </a:schemeClr>
                </a:solidFill>
              </a:rPr>
              <a:t>”,</a:t>
            </a:r>
          </a:p>
          <a:p>
            <a:pPr marL="0" indent="0">
              <a:spcBef>
                <a:spcPts val="0"/>
              </a:spcBef>
              <a:buNone/>
            </a:pPr>
            <a:r>
              <a:rPr lang="en-US" dirty="0">
                <a:solidFill>
                  <a:schemeClr val="accent3">
                    <a:lumMod val="75000"/>
                  </a:schemeClr>
                </a:solidFill>
              </a:rPr>
              <a:t>	“age”:7</a:t>
            </a:r>
          </a:p>
          <a:p>
            <a:pPr marL="0" indent="0">
              <a:spcBef>
                <a:spcPts val="0"/>
              </a:spcBef>
              <a:buNone/>
            </a:pPr>
            <a:r>
              <a:rPr lang="en-US" dirty="0">
                <a:solidFill>
                  <a:schemeClr val="accent3">
                    <a:lumMod val="75000"/>
                  </a:schemeClr>
                </a:solidFill>
              </a:rPr>
              <a:t>              }</a:t>
            </a:r>
          </a:p>
          <a:p>
            <a:pPr marL="0" indent="0">
              <a:spcBef>
                <a:spcPts val="0"/>
              </a:spcBef>
              <a:buNone/>
            </a:pPr>
            <a:r>
              <a:rPr lang="en-US" dirty="0">
                <a:solidFill>
                  <a:schemeClr val="accent3">
                    <a:lumMod val="75000"/>
                  </a:schemeClr>
                </a:solidFill>
              </a:rPr>
              <a:t>        },</a:t>
            </a:r>
            <a:r>
              <a:rPr lang="en-US" dirty="0">
                <a:solidFill>
                  <a:srgbClr val="002060"/>
                </a:solidFill>
              </a:rPr>
              <a:t> {“</a:t>
            </a:r>
            <a:r>
              <a:rPr lang="en-US" dirty="0" err="1">
                <a:solidFill>
                  <a:srgbClr val="002060"/>
                </a:solidFill>
              </a:rPr>
              <a:t>type”:”feature</a:t>
            </a:r>
            <a:r>
              <a:rPr lang="en-US" dirty="0">
                <a:solidFill>
                  <a:srgbClr val="002060"/>
                </a:solidFill>
              </a:rPr>
              <a:t>”,</a:t>
            </a:r>
          </a:p>
          <a:p>
            <a:pPr marL="0" indent="0">
              <a:spcBef>
                <a:spcPts val="0"/>
              </a:spcBef>
              <a:buNone/>
            </a:pPr>
            <a:r>
              <a:rPr lang="en-US" dirty="0">
                <a:solidFill>
                  <a:srgbClr val="002060"/>
                </a:solidFill>
              </a:rPr>
              <a:t>          “geometry”: {“type”: “Point”,</a:t>
            </a:r>
          </a:p>
          <a:p>
            <a:pPr marL="0" indent="0">
              <a:spcBef>
                <a:spcPts val="0"/>
              </a:spcBef>
              <a:buNone/>
            </a:pPr>
            <a:r>
              <a:rPr lang="en-US" dirty="0">
                <a:solidFill>
                  <a:srgbClr val="002060"/>
                </a:solidFill>
              </a:rPr>
              <a:t> 	 “coordinates”:[-109.1, 32.5]</a:t>
            </a:r>
          </a:p>
          <a:p>
            <a:pPr marL="0" indent="0">
              <a:spcBef>
                <a:spcPts val="0"/>
              </a:spcBef>
              <a:buNone/>
            </a:pPr>
            <a:r>
              <a:rPr lang="en-US" dirty="0">
                <a:solidFill>
                  <a:srgbClr val="002060"/>
                </a:solidFill>
              </a:rPr>
              <a:t>               },</a:t>
            </a:r>
          </a:p>
          <a:p>
            <a:pPr marL="0" indent="0">
              <a:spcBef>
                <a:spcPts val="0"/>
              </a:spcBef>
              <a:buNone/>
            </a:pPr>
            <a:r>
              <a:rPr lang="en-US" dirty="0">
                <a:solidFill>
                  <a:srgbClr val="002060"/>
                </a:solidFill>
              </a:rPr>
              <a:t>         “properties”: {“</a:t>
            </a:r>
            <a:r>
              <a:rPr lang="en-US" dirty="0" err="1">
                <a:solidFill>
                  <a:srgbClr val="002060"/>
                </a:solidFill>
              </a:rPr>
              <a:t>species”:”Golden</a:t>
            </a:r>
            <a:r>
              <a:rPr lang="en-US" dirty="0">
                <a:solidFill>
                  <a:srgbClr val="002060"/>
                </a:solidFill>
              </a:rPr>
              <a:t> Eagle”,</a:t>
            </a:r>
          </a:p>
          <a:p>
            <a:pPr marL="0" indent="0">
              <a:spcBef>
                <a:spcPts val="0"/>
              </a:spcBef>
              <a:buNone/>
            </a:pPr>
            <a:r>
              <a:rPr lang="en-US" dirty="0">
                <a:solidFill>
                  <a:srgbClr val="002060"/>
                </a:solidFill>
              </a:rPr>
              <a:t>	“</a:t>
            </a:r>
            <a:r>
              <a:rPr lang="en-US" dirty="0" err="1">
                <a:solidFill>
                  <a:srgbClr val="002060"/>
                </a:solidFill>
              </a:rPr>
              <a:t>sex”:”female</a:t>
            </a:r>
            <a:r>
              <a:rPr lang="en-US" dirty="0">
                <a:solidFill>
                  <a:srgbClr val="002060"/>
                </a:solidFill>
              </a:rPr>
              <a:t>”,</a:t>
            </a:r>
          </a:p>
          <a:p>
            <a:pPr marL="0" indent="0">
              <a:spcBef>
                <a:spcPts val="0"/>
              </a:spcBef>
              <a:buNone/>
            </a:pPr>
            <a:r>
              <a:rPr lang="en-US" dirty="0">
                <a:solidFill>
                  <a:srgbClr val="002060"/>
                </a:solidFill>
              </a:rPr>
              <a:t>	“age”:2</a:t>
            </a:r>
          </a:p>
          <a:p>
            <a:pPr marL="0" indent="0">
              <a:spcBef>
                <a:spcPts val="0"/>
              </a:spcBef>
              <a:buNone/>
            </a:pPr>
            <a:r>
              <a:rPr lang="en-US" dirty="0">
                <a:solidFill>
                  <a:srgbClr val="002060"/>
                </a:solidFill>
              </a:rPr>
              <a:t>              }</a:t>
            </a:r>
          </a:p>
          <a:p>
            <a:pPr marL="0" indent="0">
              <a:spcBef>
                <a:spcPts val="0"/>
              </a:spcBef>
              <a:buNone/>
            </a:pPr>
            <a:r>
              <a:rPr lang="en-US" dirty="0">
                <a:solidFill>
                  <a:srgbClr val="002060"/>
                </a:solidFill>
              </a:rPr>
              <a:t>        }]</a:t>
            </a:r>
          </a:p>
          <a:p>
            <a:pPr marL="0" indent="0">
              <a:spcBef>
                <a:spcPts val="0"/>
              </a:spcBef>
              <a:buNone/>
            </a:pPr>
            <a:r>
              <a:rPr lang="en-US" dirty="0"/>
              <a:t>}</a:t>
            </a:r>
          </a:p>
          <a:p>
            <a:pPr marL="0" indent="0">
              <a:buNone/>
            </a:pPr>
            <a:endParaRPr lang="en-US" dirty="0"/>
          </a:p>
        </p:txBody>
      </p:sp>
    </p:spTree>
    <p:extLst>
      <p:ext uri="{BB962C8B-B14F-4D97-AF65-F5344CB8AC3E}">
        <p14:creationId xmlns:p14="http://schemas.microsoft.com/office/powerpoint/2010/main" val="13767498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geojson</a:t>
            </a:r>
            <a:endParaRPr lang="en-US" dirty="0"/>
          </a:p>
        </p:txBody>
      </p:sp>
      <p:sp>
        <p:nvSpPr>
          <p:cNvPr id="3" name="Content Placeholder 2"/>
          <p:cNvSpPr>
            <a:spLocks noGrp="1"/>
          </p:cNvSpPr>
          <p:nvPr>
            <p:ph idx="1"/>
          </p:nvPr>
        </p:nvSpPr>
        <p:spPr>
          <a:xfrm>
            <a:off x="1451579" y="2015732"/>
            <a:ext cx="9603275" cy="3740832"/>
          </a:xfrm>
        </p:spPr>
        <p:txBody>
          <a:bodyPr>
            <a:normAutofit fontScale="92500" lnSpcReduction="20000"/>
          </a:bodyPr>
          <a:lstStyle/>
          <a:p>
            <a:pPr marL="0" indent="0">
              <a:spcBef>
                <a:spcPts val="0"/>
              </a:spcBef>
              <a:buNone/>
            </a:pPr>
            <a:r>
              <a:rPr lang="en-US" dirty="0" err="1"/>
              <a:t>var</a:t>
            </a:r>
            <a:r>
              <a:rPr lang="en-US" dirty="0"/>
              <a:t> county = {  "type": "</a:t>
            </a:r>
            <a:r>
              <a:rPr lang="en-US" dirty="0" err="1"/>
              <a:t>FeatureCollection</a:t>
            </a:r>
            <a:r>
              <a:rPr lang="en-US" dirty="0"/>
              <a:t>",</a:t>
            </a:r>
          </a:p>
          <a:p>
            <a:pPr marL="0" indent="0">
              <a:spcBef>
                <a:spcPts val="0"/>
              </a:spcBef>
              <a:buNone/>
            </a:pPr>
            <a:r>
              <a:rPr lang="en-US" dirty="0"/>
              <a:t>    		"features": [ {   "type": "Feature", </a:t>
            </a:r>
          </a:p>
          <a:p>
            <a:pPr marL="0" indent="0">
              <a:spcBef>
                <a:spcPts val="0"/>
              </a:spcBef>
              <a:buNone/>
            </a:pPr>
            <a:r>
              <a:rPr lang="en-US" dirty="0"/>
              <a:t>	           		"properties": { "id": 1180, </a:t>
            </a:r>
          </a:p>
          <a:p>
            <a:pPr marL="0" indent="0">
              <a:spcBef>
                <a:spcPts val="0"/>
              </a:spcBef>
              <a:buNone/>
            </a:pPr>
            <a:r>
              <a:rPr lang="en-US" dirty="0"/>
              <a:t>	             	                 	"name": "San Juan del Rio", </a:t>
            </a:r>
          </a:p>
          <a:p>
            <a:pPr marL="0" indent="0">
              <a:spcBef>
                <a:spcPts val="0"/>
              </a:spcBef>
              <a:buNone/>
            </a:pPr>
            <a:r>
              <a:rPr lang="en-US" dirty="0"/>
              <a:t>		                 	"population": 118173.000000, </a:t>
            </a:r>
          </a:p>
          <a:p>
            <a:pPr marL="0" indent="0">
              <a:spcBef>
                <a:spcPts val="0"/>
              </a:spcBef>
              <a:buNone/>
            </a:pPr>
            <a:r>
              <a:rPr lang="en-US" dirty="0"/>
              <a:t>		                 	"country": "Mexico", </a:t>
            </a:r>
          </a:p>
          <a:p>
            <a:pPr marL="0" indent="0">
              <a:spcBef>
                <a:spcPts val="0"/>
              </a:spcBef>
              <a:buNone/>
            </a:pPr>
            <a:r>
              <a:rPr lang="en-US" dirty="0"/>
              <a:t>		                 	"state": "Queretaro", </a:t>
            </a:r>
          </a:p>
          <a:p>
            <a:pPr marL="0" indent="0">
              <a:spcBef>
                <a:spcPts val="0"/>
              </a:spcBef>
              <a:buNone/>
            </a:pPr>
            <a:r>
              <a:rPr lang="en-US" dirty="0"/>
              <a:t>		                 	"county": "San Juan del Rio“  }, </a:t>
            </a:r>
          </a:p>
          <a:p>
            <a:pPr marL="0" indent="0">
              <a:spcBef>
                <a:spcPts val="0"/>
              </a:spcBef>
              <a:buNone/>
            </a:pPr>
            <a:r>
              <a:rPr lang="en-US" dirty="0"/>
              <a:t>	          		 "geometry": { "type": "MultiPoint", </a:t>
            </a:r>
          </a:p>
          <a:p>
            <a:pPr marL="0" indent="0">
              <a:spcBef>
                <a:spcPts val="0"/>
              </a:spcBef>
              <a:buNone/>
            </a:pPr>
            <a:r>
              <a:rPr lang="en-US" dirty="0"/>
              <a:t>		                	"coordinates": [ [ -99.999, 20.3833 ] ] } </a:t>
            </a:r>
          </a:p>
          <a:p>
            <a:pPr marL="0" indent="0">
              <a:spcBef>
                <a:spcPts val="0"/>
              </a:spcBef>
              <a:buNone/>
            </a:pPr>
            <a:r>
              <a:rPr lang="en-US" dirty="0"/>
              <a:t>	    }]</a:t>
            </a:r>
          </a:p>
          <a:p>
            <a:pPr marL="0" indent="0">
              <a:spcBef>
                <a:spcPts val="0"/>
              </a:spcBef>
              <a:buNone/>
            </a:pPr>
            <a:r>
              <a:rPr lang="en-US" dirty="0"/>
              <a:t>}</a:t>
            </a:r>
          </a:p>
        </p:txBody>
      </p:sp>
    </p:spTree>
    <p:extLst>
      <p:ext uri="{BB962C8B-B14F-4D97-AF65-F5344CB8AC3E}">
        <p14:creationId xmlns:p14="http://schemas.microsoft.com/office/powerpoint/2010/main" val="37553867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t>
            </a:r>
            <a:r>
              <a:rPr lang="en-US" dirty="0" err="1"/>
              <a:t>api’s</a:t>
            </a:r>
            <a:r>
              <a:rPr lang="en-US" dirty="0"/>
              <a:t> for the web</a:t>
            </a:r>
          </a:p>
        </p:txBody>
      </p:sp>
      <p:sp>
        <p:nvSpPr>
          <p:cNvPr id="3" name="Content Placeholder 2"/>
          <p:cNvSpPr>
            <a:spLocks noGrp="1"/>
          </p:cNvSpPr>
          <p:nvPr>
            <p:ph sz="half" idx="1"/>
          </p:nvPr>
        </p:nvSpPr>
        <p:spPr/>
        <p:txBody>
          <a:bodyPr>
            <a:normAutofit fontScale="85000" lnSpcReduction="20000"/>
          </a:bodyPr>
          <a:lstStyle/>
          <a:p>
            <a:r>
              <a:rPr lang="en-US" dirty="0"/>
              <a:t>Google Maps API</a:t>
            </a:r>
          </a:p>
          <a:p>
            <a:pPr lvl="1"/>
            <a:r>
              <a:rPr lang="en-US" dirty="0"/>
              <a:t>Pro: Familiarity</a:t>
            </a:r>
          </a:p>
          <a:p>
            <a:pPr lvl="1"/>
            <a:r>
              <a:rPr lang="en-US" dirty="0"/>
              <a:t>Pro: Perspective, </a:t>
            </a:r>
            <a:r>
              <a:rPr lang="en-US" dirty="0" err="1"/>
              <a:t>Streetview</a:t>
            </a:r>
            <a:endParaRPr lang="en-US" dirty="0"/>
          </a:p>
          <a:p>
            <a:pPr lvl="1"/>
            <a:r>
              <a:rPr lang="en-US" dirty="0"/>
              <a:t>Con: Proprietary</a:t>
            </a:r>
          </a:p>
          <a:p>
            <a:pPr lvl="1"/>
            <a:r>
              <a:rPr lang="en-US" dirty="0"/>
              <a:t>Con: Limited to Google background maps</a:t>
            </a:r>
          </a:p>
          <a:p>
            <a:r>
              <a:rPr lang="en-US" dirty="0"/>
              <a:t>Leaflet</a:t>
            </a:r>
          </a:p>
          <a:p>
            <a:pPr lvl="1"/>
            <a:r>
              <a:rPr lang="en-US" dirty="0"/>
              <a:t>Pro: Open Source</a:t>
            </a:r>
          </a:p>
          <a:p>
            <a:pPr lvl="1"/>
            <a:r>
              <a:rPr lang="en-US" dirty="0"/>
              <a:t>Pro: Small Footprint</a:t>
            </a:r>
          </a:p>
          <a:p>
            <a:pPr lvl="1"/>
            <a:r>
              <a:rPr lang="en-US" dirty="0"/>
              <a:t>Pro: Newer codebase</a:t>
            </a:r>
          </a:p>
          <a:p>
            <a:pPr lvl="1"/>
            <a:r>
              <a:rPr lang="en-US" dirty="0"/>
              <a:t>Pro: Easy to use</a:t>
            </a:r>
          </a:p>
          <a:p>
            <a:pPr lvl="1"/>
            <a:r>
              <a:rPr lang="en-US" dirty="0"/>
              <a:t>Con: Limited in scope(but lots of plug-ins) </a:t>
            </a:r>
          </a:p>
        </p:txBody>
      </p:sp>
      <p:sp>
        <p:nvSpPr>
          <p:cNvPr id="4" name="Content Placeholder 3"/>
          <p:cNvSpPr>
            <a:spLocks noGrp="1"/>
          </p:cNvSpPr>
          <p:nvPr>
            <p:ph sz="half" idx="2"/>
          </p:nvPr>
        </p:nvSpPr>
        <p:spPr/>
        <p:txBody>
          <a:bodyPr>
            <a:normAutofit fontScale="85000" lnSpcReduction="20000"/>
          </a:bodyPr>
          <a:lstStyle/>
          <a:p>
            <a:r>
              <a:rPr lang="en-US" dirty="0"/>
              <a:t>Open Layers</a:t>
            </a:r>
          </a:p>
          <a:p>
            <a:pPr lvl="1"/>
            <a:r>
              <a:rPr lang="en-US" dirty="0"/>
              <a:t>Pro: Open Source</a:t>
            </a:r>
          </a:p>
          <a:p>
            <a:pPr lvl="1"/>
            <a:r>
              <a:rPr lang="en-US" dirty="0"/>
              <a:t>Pro: Many features</a:t>
            </a:r>
          </a:p>
          <a:p>
            <a:pPr lvl="1"/>
            <a:r>
              <a:rPr lang="en-US" dirty="0"/>
              <a:t>Pro: Rotation, 3D</a:t>
            </a:r>
          </a:p>
          <a:p>
            <a:pPr lvl="1"/>
            <a:r>
              <a:rPr lang="en-US" dirty="0"/>
              <a:t>Con: Large footprint</a:t>
            </a:r>
          </a:p>
          <a:p>
            <a:pPr lvl="1"/>
            <a:r>
              <a:rPr lang="en-US" dirty="0"/>
              <a:t>Con: Learning curve</a:t>
            </a:r>
          </a:p>
          <a:p>
            <a:r>
              <a:rPr lang="en-US" dirty="0"/>
              <a:t>ESRI </a:t>
            </a:r>
            <a:r>
              <a:rPr lang="en-US" dirty="0" err="1"/>
              <a:t>Javascript</a:t>
            </a:r>
            <a:r>
              <a:rPr lang="en-US" dirty="0"/>
              <a:t> API</a:t>
            </a:r>
          </a:p>
          <a:p>
            <a:pPr lvl="1"/>
            <a:r>
              <a:rPr lang="en-US" dirty="0"/>
              <a:t>Con: Proprietary</a:t>
            </a:r>
          </a:p>
          <a:p>
            <a:pPr lvl="1"/>
            <a:r>
              <a:rPr lang="en-US" dirty="0"/>
              <a:t>Pro: Many Features</a:t>
            </a:r>
          </a:p>
          <a:p>
            <a:pPr lvl="1"/>
            <a:r>
              <a:rPr lang="en-US" dirty="0"/>
              <a:t>Pro: Integrates well with ESRI products if you use them.</a:t>
            </a:r>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210165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0" end="0"/>
                                            </p:txEl>
                                          </p:spTgt>
                                        </p:tgtEl>
                                        <p:attrNameLst>
                                          <p:attrName>style.visibility</p:attrName>
                                        </p:attrNameLst>
                                      </p:cBhvr>
                                      <p:to>
                                        <p:strVal val="visible"/>
                                      </p:to>
                                    </p:set>
                                    <p:animEffect transition="in" filter="fade">
                                      <p:cBhvr>
                                        <p:cTn id="80" dur="500"/>
                                        <p:tgtEl>
                                          <p:spTgt spid="4">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animEffect transition="in" filter="fade">
                                      <p:cBhvr>
                                        <p:cTn id="85" dur="1000"/>
                                        <p:tgtEl>
                                          <p:spTgt spid="4">
                                            <p:txEl>
                                              <p:pRg st="1" end="1"/>
                                            </p:txEl>
                                          </p:spTgt>
                                        </p:tgtEl>
                                      </p:cBhvr>
                                    </p:animEffect>
                                    <p:anim calcmode="lin" valueType="num">
                                      <p:cBhvr>
                                        <p:cTn id="8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8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1000"/>
                                        <p:tgtEl>
                                          <p:spTgt spid="4">
                                            <p:txEl>
                                              <p:pRg st="2" end="2"/>
                                            </p:txEl>
                                          </p:spTgt>
                                        </p:tgtEl>
                                      </p:cBhvr>
                                    </p:animEffect>
                                    <p:anim calcmode="lin" valueType="num">
                                      <p:cBhvr>
                                        <p:cTn id="9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4">
                                            <p:txEl>
                                              <p:pRg st="3" end="3"/>
                                            </p:txEl>
                                          </p:spTgt>
                                        </p:tgtEl>
                                        <p:attrNameLst>
                                          <p:attrName>style.visibility</p:attrName>
                                        </p:attrNameLst>
                                      </p:cBhvr>
                                      <p:to>
                                        <p:strVal val="visible"/>
                                      </p:to>
                                    </p:set>
                                    <p:animEffect transition="in" filter="fade">
                                      <p:cBhvr>
                                        <p:cTn id="99" dur="1000"/>
                                        <p:tgtEl>
                                          <p:spTgt spid="4">
                                            <p:txEl>
                                              <p:pRg st="3" end="3"/>
                                            </p:txEl>
                                          </p:spTgt>
                                        </p:tgtEl>
                                      </p:cBhvr>
                                    </p:animEffect>
                                    <p:anim calcmode="lin" valueType="num">
                                      <p:cBhvr>
                                        <p:cTn id="10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0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4">
                                            <p:txEl>
                                              <p:pRg st="4" end="4"/>
                                            </p:txEl>
                                          </p:spTgt>
                                        </p:tgtEl>
                                        <p:attrNameLst>
                                          <p:attrName>style.visibility</p:attrName>
                                        </p:attrNameLst>
                                      </p:cBhvr>
                                      <p:to>
                                        <p:strVal val="visible"/>
                                      </p:to>
                                    </p:set>
                                    <p:animEffect transition="in" filter="fade">
                                      <p:cBhvr>
                                        <p:cTn id="106" dur="1000"/>
                                        <p:tgtEl>
                                          <p:spTgt spid="4">
                                            <p:txEl>
                                              <p:pRg st="4" end="4"/>
                                            </p:txEl>
                                          </p:spTgt>
                                        </p:tgtEl>
                                      </p:cBhvr>
                                    </p:animEffect>
                                    <p:anim calcmode="lin" valueType="num">
                                      <p:cBhvr>
                                        <p:cTn id="107"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4">
                                            <p:txEl>
                                              <p:pRg st="5" end="5"/>
                                            </p:txEl>
                                          </p:spTgt>
                                        </p:tgtEl>
                                        <p:attrNameLst>
                                          <p:attrName>style.visibility</p:attrName>
                                        </p:attrNameLst>
                                      </p:cBhvr>
                                      <p:to>
                                        <p:strVal val="visible"/>
                                      </p:to>
                                    </p:set>
                                    <p:animEffect transition="in" filter="fade">
                                      <p:cBhvr>
                                        <p:cTn id="113" dur="1000"/>
                                        <p:tgtEl>
                                          <p:spTgt spid="4">
                                            <p:txEl>
                                              <p:pRg st="5" end="5"/>
                                            </p:txEl>
                                          </p:spTgt>
                                        </p:tgtEl>
                                      </p:cBhvr>
                                    </p:animEffect>
                                    <p:anim calcmode="lin" valueType="num">
                                      <p:cBhvr>
                                        <p:cTn id="11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1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fade">
                                      <p:cBhvr>
                                        <p:cTn id="120" dur="500"/>
                                        <p:tgtEl>
                                          <p:spTgt spid="4">
                                            <p:txEl>
                                              <p:pRg st="6" end="6"/>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4">
                                            <p:txEl>
                                              <p:pRg st="7" end="7"/>
                                            </p:txEl>
                                          </p:spTgt>
                                        </p:tgtEl>
                                        <p:attrNameLst>
                                          <p:attrName>style.visibility</p:attrName>
                                        </p:attrNameLst>
                                      </p:cBhvr>
                                      <p:to>
                                        <p:strVal val="visible"/>
                                      </p:to>
                                    </p:set>
                                    <p:animEffect transition="in" filter="fade">
                                      <p:cBhvr>
                                        <p:cTn id="125" dur="1000"/>
                                        <p:tgtEl>
                                          <p:spTgt spid="4">
                                            <p:txEl>
                                              <p:pRg st="7" end="7"/>
                                            </p:txEl>
                                          </p:spTgt>
                                        </p:tgtEl>
                                      </p:cBhvr>
                                    </p:animEffect>
                                    <p:anim calcmode="lin" valueType="num">
                                      <p:cBhvr>
                                        <p:cTn id="126"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127"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4">
                                            <p:txEl>
                                              <p:pRg st="8" end="8"/>
                                            </p:txEl>
                                          </p:spTgt>
                                        </p:tgtEl>
                                        <p:attrNameLst>
                                          <p:attrName>style.visibility</p:attrName>
                                        </p:attrNameLst>
                                      </p:cBhvr>
                                      <p:to>
                                        <p:strVal val="visible"/>
                                      </p:to>
                                    </p:set>
                                    <p:animEffect transition="in" filter="fade">
                                      <p:cBhvr>
                                        <p:cTn id="132" dur="1000"/>
                                        <p:tgtEl>
                                          <p:spTgt spid="4">
                                            <p:txEl>
                                              <p:pRg st="8" end="8"/>
                                            </p:txEl>
                                          </p:spTgt>
                                        </p:tgtEl>
                                      </p:cBhvr>
                                    </p:animEffect>
                                    <p:anim calcmode="lin" valueType="num">
                                      <p:cBhvr>
                                        <p:cTn id="13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3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nodeType="clickEffect">
                                  <p:stCondLst>
                                    <p:cond delay="0"/>
                                  </p:stCondLst>
                                  <p:childTnLst>
                                    <p:set>
                                      <p:cBhvr>
                                        <p:cTn id="138" dur="1" fill="hold">
                                          <p:stCondLst>
                                            <p:cond delay="0"/>
                                          </p:stCondLst>
                                        </p:cTn>
                                        <p:tgtEl>
                                          <p:spTgt spid="4">
                                            <p:txEl>
                                              <p:pRg st="9" end="9"/>
                                            </p:txEl>
                                          </p:spTgt>
                                        </p:tgtEl>
                                        <p:attrNameLst>
                                          <p:attrName>style.visibility</p:attrName>
                                        </p:attrNameLst>
                                      </p:cBhvr>
                                      <p:to>
                                        <p:strVal val="visible"/>
                                      </p:to>
                                    </p:set>
                                    <p:animEffect transition="in" filter="fade">
                                      <p:cBhvr>
                                        <p:cTn id="139" dur="1000"/>
                                        <p:tgtEl>
                                          <p:spTgt spid="4">
                                            <p:txEl>
                                              <p:pRg st="9" end="9"/>
                                            </p:txEl>
                                          </p:spTgt>
                                        </p:tgtEl>
                                      </p:cBhvr>
                                    </p:animEffect>
                                    <p:anim calcmode="lin" valueType="num">
                                      <p:cBhvr>
                                        <p:cTn id="140"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41"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43340</TotalTime>
  <Words>43200</Words>
  <Application>Microsoft Office PowerPoint</Application>
  <PresentationFormat>Widescreen</PresentationFormat>
  <Paragraphs>5658</Paragraphs>
  <Slides>224</Slides>
  <Notes>176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224</vt:i4>
      </vt:variant>
    </vt:vector>
  </HeadingPairs>
  <TitlesOfParts>
    <vt:vector size="228" baseType="lpstr">
      <vt:lpstr>Arial</vt:lpstr>
      <vt:lpstr>Calibri</vt:lpstr>
      <vt:lpstr>Gill Sans MT</vt:lpstr>
      <vt:lpstr>Gallery</vt:lpstr>
      <vt:lpstr>Introduction to Web programming for gis applications</vt:lpstr>
      <vt:lpstr>Who this course is for</vt:lpstr>
      <vt:lpstr>Who this course is for</vt:lpstr>
      <vt:lpstr>My background</vt:lpstr>
      <vt:lpstr>My background</vt:lpstr>
      <vt:lpstr>My background</vt:lpstr>
      <vt:lpstr>My background</vt:lpstr>
      <vt:lpstr>Course philosophy</vt:lpstr>
      <vt:lpstr>Course GOALS - Understanding</vt:lpstr>
      <vt:lpstr>How is programming for the web different than a single user desktop environment? </vt:lpstr>
      <vt:lpstr>Client-server architecture</vt:lpstr>
      <vt:lpstr>Client-server architecture</vt:lpstr>
      <vt:lpstr>Major components</vt:lpstr>
      <vt:lpstr>MINOR COMPONENTS</vt:lpstr>
      <vt:lpstr>Client side</vt:lpstr>
      <vt:lpstr>Client side</vt:lpstr>
      <vt:lpstr>Client side</vt:lpstr>
      <vt:lpstr>Client side</vt:lpstr>
      <vt:lpstr>HTML document structure</vt:lpstr>
      <vt:lpstr>HTML</vt:lpstr>
      <vt:lpstr>HTML</vt:lpstr>
      <vt:lpstr>HTML Tables</vt:lpstr>
      <vt:lpstr>HTML Forms</vt:lpstr>
      <vt:lpstr>CSS</vt:lpstr>
      <vt:lpstr>CSS – Selectors &amp; Rules</vt:lpstr>
      <vt:lpstr>CSS – Where it lives</vt:lpstr>
      <vt:lpstr>CSS - Precedence</vt:lpstr>
      <vt:lpstr>CSS - Precedence</vt:lpstr>
      <vt:lpstr>CSS - Precedence</vt:lpstr>
      <vt:lpstr>CSS - Precedence</vt:lpstr>
      <vt:lpstr>CSS – Pseudo-Selectors</vt:lpstr>
      <vt:lpstr>Colors on the web</vt:lpstr>
      <vt:lpstr>CSS – Primary uses</vt:lpstr>
      <vt:lpstr>Beyond CSS</vt:lpstr>
      <vt:lpstr>Document object model (DOM)</vt:lpstr>
      <vt:lpstr>What is an object?</vt:lpstr>
      <vt:lpstr>What is an object?</vt:lpstr>
      <vt:lpstr>Inheriting from an object</vt:lpstr>
      <vt:lpstr>Inheriting from an object</vt:lpstr>
      <vt:lpstr>ABSTRACTION AND INSTANTIATION</vt:lpstr>
      <vt:lpstr>OBJECTS in COMPUTERS</vt:lpstr>
      <vt:lpstr>Document object model (DOM)</vt:lpstr>
      <vt:lpstr>DOCUMENT OBJECT MODEL (DOM)</vt:lpstr>
      <vt:lpstr>Important properties of HTML Elements</vt:lpstr>
      <vt:lpstr>Events</vt:lpstr>
      <vt:lpstr>DOCUMENT OBJECT MODEL (DOM)</vt:lpstr>
      <vt:lpstr>JAVASCRIPT</vt:lpstr>
      <vt:lpstr>How do we access the DOM?</vt:lpstr>
      <vt:lpstr>DOCUMENT OBJECT MODEL (DOM)</vt:lpstr>
      <vt:lpstr>ACESSING THE DOM</vt:lpstr>
      <vt:lpstr>DOCUMENT OBJECT MODEL (DOM)</vt:lpstr>
      <vt:lpstr>ACESSING THE DOM</vt:lpstr>
      <vt:lpstr>DOCUMENT OBJECT MODEL (DOM)</vt:lpstr>
      <vt:lpstr>JAVASCRIPT</vt:lpstr>
      <vt:lpstr>DOCUMENT OBJECT MODEL (DOM)</vt:lpstr>
      <vt:lpstr>JAVASCRIPT</vt:lpstr>
      <vt:lpstr>Important properties of HTML Elements</vt:lpstr>
      <vt:lpstr>JAVASCRIPT</vt:lpstr>
      <vt:lpstr>Event Handler</vt:lpstr>
      <vt:lpstr>JAVASCRIPT Conditional statements</vt:lpstr>
      <vt:lpstr>Event Handler</vt:lpstr>
      <vt:lpstr>ACESSING THE DOM</vt:lpstr>
      <vt:lpstr>Event Handler</vt:lpstr>
      <vt:lpstr>Event Handler</vt:lpstr>
      <vt:lpstr>Event Handler</vt:lpstr>
      <vt:lpstr>Dom manipulation – example 2</vt:lpstr>
      <vt:lpstr>SWITCH statement</vt:lpstr>
      <vt:lpstr>Dom manipulation – example 2</vt:lpstr>
      <vt:lpstr>Calculations and validation</vt:lpstr>
      <vt:lpstr>Calculations and validation</vt:lpstr>
      <vt:lpstr>Calculations and validation</vt:lpstr>
      <vt:lpstr>The problem with alerts </vt:lpstr>
      <vt:lpstr>SO HOW DO WE COMMUNICATE TO THE user?</vt:lpstr>
      <vt:lpstr>Calculations and validation</vt:lpstr>
      <vt:lpstr>PASSing Functions as parameters</vt:lpstr>
      <vt:lpstr>Calculations and validation</vt:lpstr>
      <vt:lpstr>Loops in javascript</vt:lpstr>
      <vt:lpstr>Array’s in javascript</vt:lpstr>
      <vt:lpstr>Arrays in javascript (cont’d)</vt:lpstr>
      <vt:lpstr>Objects in javascript</vt:lpstr>
      <vt:lpstr>Object Literals and JSON</vt:lpstr>
      <vt:lpstr>Frameworks, libraries, API’s, plug-ins</vt:lpstr>
      <vt:lpstr>MVC frameworks</vt:lpstr>
      <vt:lpstr>BOOTSTRap</vt:lpstr>
      <vt:lpstr>Jquery - ”write less, do more”</vt:lpstr>
      <vt:lpstr>Jquery – Step 1 SELECT a dom element or group of dom elements</vt:lpstr>
      <vt:lpstr>Jquery – Selectors (Advanced)</vt:lpstr>
      <vt:lpstr>Jquery – step 2 Do something with the elements you selected</vt:lpstr>
      <vt:lpstr>Jquery – step 2 Do something with the elements you selected</vt:lpstr>
      <vt:lpstr>Jquery – step 2 Do something with the elements you selected</vt:lpstr>
      <vt:lpstr>Geospatial data on the web</vt:lpstr>
      <vt:lpstr>XML</vt:lpstr>
      <vt:lpstr>geojson</vt:lpstr>
      <vt:lpstr>Geojson - point</vt:lpstr>
      <vt:lpstr>Geojson - Line</vt:lpstr>
      <vt:lpstr>Geojson - POLYGON</vt:lpstr>
      <vt:lpstr>Geojson – features AND featurecollections</vt:lpstr>
      <vt:lpstr>geojson</vt:lpstr>
      <vt:lpstr>Mapping api’s for the web</vt:lpstr>
      <vt:lpstr>What do you get with a Mapping api?</vt:lpstr>
      <vt:lpstr>WHAT CAN YOU DO WITH A MAPPING API on the client side</vt:lpstr>
      <vt:lpstr>BUT…..</vt:lpstr>
      <vt:lpstr>What you need a database server for</vt:lpstr>
      <vt:lpstr>PowerPoint Presentation</vt:lpstr>
      <vt:lpstr>EDITORS</vt:lpstr>
      <vt:lpstr>Editors</vt:lpstr>
      <vt:lpstr>Lets make a map!</vt:lpstr>
      <vt:lpstr>HTML</vt:lpstr>
      <vt:lpstr>css</vt:lpstr>
      <vt:lpstr>Javascript</vt:lpstr>
      <vt:lpstr>Javascript – Add data</vt:lpstr>
      <vt:lpstr>Javascript – handle dom event</vt:lpstr>
      <vt:lpstr>Javascript – handle map event</vt:lpstr>
      <vt:lpstr>Javascript – add external data</vt:lpstr>
      <vt:lpstr>PowerPoint Presentation</vt:lpstr>
      <vt:lpstr>Javascript – add external data</vt:lpstr>
      <vt:lpstr>Javascript – build html from geojson</vt:lpstr>
      <vt:lpstr>Javascript - analysis</vt:lpstr>
      <vt:lpstr>QGIS</vt:lpstr>
      <vt:lpstr>SUmmary</vt:lpstr>
      <vt:lpstr>SUmmary</vt:lpstr>
      <vt:lpstr>Server side technologies</vt:lpstr>
      <vt:lpstr>databases</vt:lpstr>
      <vt:lpstr>SQL</vt:lpstr>
      <vt:lpstr>Popular enterprise databases (RDBMS)</vt:lpstr>
      <vt:lpstr>Popular enterprise databases (No SQL)</vt:lpstr>
      <vt:lpstr>Databases and geospatial data</vt:lpstr>
      <vt:lpstr>Databases and geospatial data</vt:lpstr>
      <vt:lpstr>Technology stack used in this course</vt:lpstr>
      <vt:lpstr>Server options</vt:lpstr>
      <vt:lpstr>What do I use the server for?</vt:lpstr>
      <vt:lpstr>Common Frustrations</vt:lpstr>
      <vt:lpstr>Common Frustrations</vt:lpstr>
      <vt:lpstr>Common Frustrations</vt:lpstr>
      <vt:lpstr>takeaways</vt:lpstr>
      <vt:lpstr>SQL - introduction</vt:lpstr>
      <vt:lpstr>SQL - ArcGIS</vt:lpstr>
      <vt:lpstr>SQL - access</vt:lpstr>
      <vt:lpstr>SQL - CREATE</vt:lpstr>
      <vt:lpstr>SQL - CREATE</vt:lpstr>
      <vt:lpstr>SQL - INSERT</vt:lpstr>
      <vt:lpstr>SQL - retrieve</vt:lpstr>
      <vt:lpstr>SQL - retrieve</vt:lpstr>
      <vt:lpstr>SQL - UPDATE</vt:lpstr>
      <vt:lpstr>SQL - DELETE</vt:lpstr>
      <vt:lpstr>SQL - DELETE</vt:lpstr>
      <vt:lpstr>So I have a sql statement…..</vt:lpstr>
      <vt:lpstr>So I have a sql statement…..</vt:lpstr>
      <vt:lpstr>overview</vt:lpstr>
      <vt:lpstr>PHP - intro</vt:lpstr>
      <vt:lpstr>PHP - strings</vt:lpstr>
      <vt:lpstr>PHP - arrays</vt:lpstr>
      <vt:lpstr>PHP – array functions</vt:lpstr>
      <vt:lpstr>Communication with server - GET</vt:lpstr>
      <vt:lpstr>Communication with server - POST</vt:lpstr>
      <vt:lpstr>Communication with server</vt:lpstr>
      <vt:lpstr>Communication with server - GET</vt:lpstr>
      <vt:lpstr>Communication with server</vt:lpstr>
      <vt:lpstr>PHP – conditional statements</vt:lpstr>
      <vt:lpstr>PHP - loops</vt:lpstr>
      <vt:lpstr>PHP - loops</vt:lpstr>
      <vt:lpstr>Security note – SQL injection</vt:lpstr>
      <vt:lpstr>SOLUTION – USE pdo</vt:lpstr>
      <vt:lpstr>SOLUTION – USE pdo</vt:lpstr>
      <vt:lpstr>SOLUTION – USE pdo</vt:lpstr>
      <vt:lpstr>Php - problems</vt:lpstr>
      <vt:lpstr>AJAX</vt:lpstr>
      <vt:lpstr>AJAX – HTML and javascript  (query_nests_ajax.html)</vt:lpstr>
      <vt:lpstr>AJAX – HTML and javascript  (query_nests_ajax.html)</vt:lpstr>
      <vt:lpstr>$.ajax options</vt:lpstr>
      <vt:lpstr>AJAX – HTML and javascript  (query_nests_ajax.html)</vt:lpstr>
      <vt:lpstr>AJAX – php (QUERY_nestS_ajax.php)</vt:lpstr>
      <vt:lpstr>AJAX - RESPONSE</vt:lpstr>
      <vt:lpstr>AJAX – HTML and javascript  (query_nests_ajax.html)</vt:lpstr>
      <vt:lpstr>AJAX – HTML and javascript  (query_nests_ajax.html)</vt:lpstr>
      <vt:lpstr>AJAX – php (QUERY_nestS_ajax.php)</vt:lpstr>
      <vt:lpstr>AJAX - RESPONSE</vt:lpstr>
      <vt:lpstr>AJAX – HTML and javascript</vt:lpstr>
      <vt:lpstr>AJAX - RESPONSE</vt:lpstr>
      <vt:lpstr>AJAX - RESPONSE</vt:lpstr>
      <vt:lpstr>Geojson – features AND featurecollections</vt:lpstr>
      <vt:lpstr>AJAX – php (QUERY_nestS_ajax.php)</vt:lpstr>
      <vt:lpstr>GeoJSON</vt:lpstr>
      <vt:lpstr>AJAX – HTML (query_nests_ajax.html)</vt:lpstr>
      <vt:lpstr>AJAX – javascript (query_nests_ajax.html)</vt:lpstr>
      <vt:lpstr>postgis</vt:lpstr>
      <vt:lpstr>Simple features for sQL - geometry</vt:lpstr>
      <vt:lpstr>Simple features for SQL –spatial reference</vt:lpstr>
      <vt:lpstr>SFS - functions</vt:lpstr>
      <vt:lpstr>SFS – spatial analysis</vt:lpstr>
      <vt:lpstr>Postgis – beyond SFS</vt:lpstr>
      <vt:lpstr>Why Geography?</vt:lpstr>
      <vt:lpstr>Postgis – beyond SFS</vt:lpstr>
      <vt:lpstr>Postgis – spatial indexing</vt:lpstr>
      <vt:lpstr>Postgis – loading (And exporting) data</vt:lpstr>
      <vt:lpstr>Postgis – examples (Single Table)</vt:lpstr>
      <vt:lpstr>Postgis – examples (multiple Tables)</vt:lpstr>
      <vt:lpstr>Server side example</vt:lpstr>
      <vt:lpstr>Server side example - setup</vt:lpstr>
      <vt:lpstr>AJAX – php (load_attractions.php)</vt:lpstr>
      <vt:lpstr>AJAX – HTML and javascript</vt:lpstr>
      <vt:lpstr>Server side example – Add new attraction</vt:lpstr>
      <vt:lpstr>Server side example – Add new attraction</vt:lpstr>
      <vt:lpstr>Server side example – HTML</vt:lpstr>
      <vt:lpstr>Server side example – CSS</vt:lpstr>
      <vt:lpstr>Server side example – Javascript</vt:lpstr>
      <vt:lpstr>Server side example – PHP</vt:lpstr>
      <vt:lpstr>Server side example</vt:lpstr>
      <vt:lpstr>Server side example – edit/delete attraction</vt:lpstr>
      <vt:lpstr>Server side example – edit/delete attraction</vt:lpstr>
      <vt:lpstr>Server side example – HTML</vt:lpstr>
      <vt:lpstr>Server side example – CSS</vt:lpstr>
      <vt:lpstr>Server side example – Javascript</vt:lpstr>
      <vt:lpstr>Server side example – PHP</vt:lpstr>
      <vt:lpstr>Server side example</vt:lpstr>
      <vt:lpstr>Server side example – filter attractions</vt:lpstr>
      <vt:lpstr>Server side example – filter attractions</vt:lpstr>
      <vt:lpstr>Server side example</vt:lpstr>
      <vt:lpstr>Server side example </vt:lpstr>
      <vt:lpstr>Server side example</vt:lpstr>
      <vt:lpstr>Server side example – HTML</vt:lpstr>
      <vt:lpstr>Server side example – Javascript</vt:lpstr>
      <vt:lpstr>Server side example – PHP</vt:lpstr>
      <vt:lpstr>Server side example – PHP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Web programming for gis applications</dc:title>
  <dc:creator>Mike Miller</dc:creator>
  <cp:lastModifiedBy>Mike Miller</cp:lastModifiedBy>
  <cp:revision>1244</cp:revision>
  <dcterms:created xsi:type="dcterms:W3CDTF">2016-09-04T13:49:08Z</dcterms:created>
  <dcterms:modified xsi:type="dcterms:W3CDTF">2017-02-27T17:44:21Z</dcterms:modified>
</cp:coreProperties>
</file>