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A476A7E-5AE3-474F-B4E9-A95F878E9E50}">
  <a:tblStyle styleId="{6A476A7E-5AE3-474F-B4E9-A95F878E9E5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4BA7B45-7156-40E1-9819-9EF6ED02D8C2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Algoritmo de Mezcla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High Performance Computing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Aceleración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{A4BA7B45-7156-40E1-9819-9EF6ED02D8C2}</a:tableStyleId>
              </a:tblPr>
              <a:tblGrid>
                <a:gridCol w="3295300"/>
                <a:gridCol w="3304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highlight>
                            <a:srgbClr val="B7B7B7"/>
                          </a:highlight>
                        </a:rPr>
                        <a:t>TAMAÑOS</a:t>
                      </a:r>
                    </a:p>
                  </a:txBody>
                  <a:tcPr marT="25400" marB="25400" marR="25400" marL="25400" anchor="b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highlight>
                            <a:srgbClr val="B7B7B7"/>
                          </a:highlight>
                        </a:rPr>
                        <a:t>Secuencial/Paralelo</a:t>
                      </a:r>
                    </a:p>
                  </a:txBody>
                  <a:tcPr marT="25400" marB="25400" marR="25400" marL="25400" anchor="b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256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9.557809331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512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10.16685714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1,024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7.413011336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2,048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8.25295152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4,096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10.78751069</a:t>
                      </a:r>
                    </a:p>
                  </a:txBody>
                  <a:tcPr marT="25400" marB="25400" marR="25400" marL="25400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Gráfica de aceleración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350" y="1141412"/>
            <a:ext cx="5638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Código 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__global__ void gpu_mergesort(long* source, long* dest, long size, long width, long slices, dim3* threads, dim3* blocks)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unsigned int idx = getIdx(threads, blocks);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long start = width*idx*slices, </a:t>
            </a:r>
          </a:p>
          <a:p>
            <a:pPr indent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middle,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end;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for (long slice = 0; slice &lt; slices; slice++)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if (start &gt;= size)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 break;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middle = min(start + (width &gt;&gt; 1), size);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end = min(start + width, size);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gpu_bottomUpMerge(source, dest, start, middle, end);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start += width;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__device__ void gpu_bottomUpMerge(long* source, long* dest, long start, long middle, long end)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long i = start;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long j = middle;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for (long k = start; k &lt; end; k++)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if (i &lt; middle &amp;&amp; (j &gt;= end || source[i] &lt; source[j]))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 dest[k] = source[i];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 i++;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} else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 dest[k] = source[j];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 j++;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__device__ unsigned int getIdx(dim3* threads, dim3* blocks)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int x;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return threadIdx.x 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threadIdx.y * (x  = threads-&gt;x) 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threadIdx.z * (x *= threads-&gt;y) 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blockIdx.x  * (x *= threads-&gt;z) 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blockIdx.y  * (x *= blocks-&gt;z) 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          blockIdx.z  * (x *= blocks-&gt;y);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730407" y="93165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Teoría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Algoritmo de Mezcla Visual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312" y="1725062"/>
            <a:ext cx="3785375" cy="22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Implementación en Paralelo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37" y="1331200"/>
            <a:ext cx="59501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Variables a tener en cuenta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047000"/>
            <a:ext cx="8520599" cy="304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s-419"/>
              <a:t>width: Tamaño del corte.</a:t>
            </a:r>
          </a:p>
          <a:p>
            <a:pPr rtl="0" algn="ctr">
              <a:spcBef>
                <a:spcPts val="0"/>
              </a:spcBef>
              <a:buNone/>
            </a:pPr>
            <a:r>
              <a:rPr lang="es-419"/>
              <a:t>N: Número de elemento en el Array.</a:t>
            </a:r>
          </a:p>
          <a:p>
            <a:pPr rtl="0" algn="ctr">
              <a:spcBef>
                <a:spcPts val="0"/>
              </a:spcBef>
              <a:buNone/>
            </a:pPr>
            <a:r>
              <a:rPr lang="es-419"/>
              <a:t>k: Número de hilos.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Complejidad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-419" sz="2400">
                <a:latin typeface="Oswald"/>
                <a:ea typeface="Oswald"/>
                <a:cs typeface="Oswald"/>
                <a:sym typeface="Oswald"/>
              </a:rPr>
              <a:t>Secuencial:</a:t>
            </a:r>
          </a:p>
          <a:p>
            <a:pPr rtl="0">
              <a:spcBef>
                <a:spcPts val="0"/>
              </a:spcBef>
              <a:buNone/>
            </a:pPr>
            <a:r>
              <a:rPr lang="es-419" sz="2400">
                <a:latin typeface="Oswald"/>
                <a:ea typeface="Oswald"/>
                <a:cs typeface="Oswald"/>
                <a:sym typeface="Oswald"/>
              </a:rPr>
              <a:t>O(n log 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rtl="0">
              <a:spcBef>
                <a:spcPts val="0"/>
              </a:spcBef>
              <a:buNone/>
            </a:pPr>
            <a:r>
              <a:rPr b="1" lang="es-419" sz="2400">
                <a:latin typeface="Oswald"/>
                <a:ea typeface="Oswald"/>
                <a:cs typeface="Oswald"/>
                <a:sym typeface="Oswald"/>
              </a:rPr>
              <a:t>Paralelo:</a:t>
            </a:r>
          </a:p>
          <a:p>
            <a:pPr>
              <a:spcBef>
                <a:spcPts val="0"/>
              </a:spcBef>
              <a:buNone/>
            </a:pPr>
            <a:r>
              <a:rPr lang="es-419" sz="2400">
                <a:latin typeface="Oswald"/>
                <a:ea typeface="Oswald"/>
                <a:cs typeface="Oswald"/>
                <a:sym typeface="Oswald"/>
              </a:rPr>
              <a:t>O(n log n/k)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Resultados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Resultados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{6A476A7E-5AE3-474F-B4E9-A95F878E9E50}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highlight>
                            <a:srgbClr val="B7B7B7"/>
                          </a:highlight>
                        </a:rPr>
                        <a:t>TAMAÑOS</a:t>
                      </a:r>
                    </a:p>
                  </a:txBody>
                  <a:tcPr marT="25400" marB="25400" marR="25400" marL="25400" anchor="b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highlight>
                            <a:srgbClr val="B7B7B7"/>
                          </a:highlight>
                        </a:rPr>
                        <a:t>Tiempo Secuencial</a:t>
                      </a:r>
                    </a:p>
                  </a:txBody>
                  <a:tcPr marT="25400" marB="25400" marR="25400" marL="25400" anchor="b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highlight>
                            <a:srgbClr val="B7B7B7"/>
                          </a:highlight>
                        </a:rPr>
                        <a:t>Tiempo Paralelo</a:t>
                      </a:r>
                    </a:p>
                  </a:txBody>
                  <a:tcPr marT="25400" marB="25400" marR="25400" marL="25400" anchor="b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256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0.00047120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0.0000493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512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0.00088960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0.0000875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1,024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0.00150410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0.0002029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2,048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0.00328550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0.0003981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4,096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0.00630530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0.0005845</a:t>
                      </a:r>
                    </a:p>
                  </a:txBody>
                  <a:tcPr marT="25400" marB="25400" marR="25400" marL="25400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/>
              <a:t>Tiempo secuencial vs Tiempo paralelo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875" y="1370012"/>
            <a:ext cx="49911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