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503" r:id="rId2"/>
    <p:sldId id="697" r:id="rId3"/>
    <p:sldId id="577" r:id="rId4"/>
    <p:sldId id="694" r:id="rId5"/>
    <p:sldId id="698" r:id="rId6"/>
    <p:sldId id="626" r:id="rId7"/>
    <p:sldId id="700" r:id="rId8"/>
    <p:sldId id="701" r:id="rId9"/>
    <p:sldId id="69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3"/>
    <p:restoredTop sz="81402"/>
  </p:normalViewPr>
  <p:slideViewPr>
    <p:cSldViewPr snapToGrid="0" snapToObjects="1">
      <p:cViewPr>
        <p:scale>
          <a:sx n="197" d="100"/>
          <a:sy n="197" d="100"/>
        </p:scale>
        <p:origin x="88" y="-12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2EED6-DB2B-764F-A8A4-2C57DA740FC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BBAB3-A60F-ED44-B298-CD7CAF8B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usamega.com/powerball-jackpot.asp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Slidoc</a:t>
            </a:r>
            <a:r>
              <a:rPr lang="en-US" dirty="0" smtClean="0"/>
              <a:t>: --pace=1</a:t>
            </a:r>
          </a:p>
          <a:p>
            <a:r>
              <a:rPr lang="en-US" dirty="0" err="1" smtClean="0"/>
              <a:t>SlideText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Powerball jackpot analysis: </a:t>
            </a:r>
            <a:r>
              <a:rPr lang="en-US" dirty="0" smtClean="0">
                <a:hlinkClick r:id="rId3"/>
              </a:rPr>
              <a:t>https://www.usamega.com/powerball-jackpot.asp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Slidoc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err="1" smtClean="0"/>
              <a:t>SlideText</a:t>
            </a:r>
            <a:r>
              <a:rPr lang="en-US" baseline="0" dirty="0" smtClean="0"/>
              <a:t>: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![image1](</a:t>
            </a:r>
            <a:r>
              <a:rPr lang="en-US" baseline="0" dirty="0" err="1" smtClean="0"/>
              <a:t>temimage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Answer: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os210.slidoc.org/intera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62380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Lecture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19: </a:t>
            </a:r>
            <a:r>
              <a:rPr lang="en-US" sz="2400" dirty="0"/>
              <a:t>Discounting </a:t>
            </a:r>
            <a:r>
              <a:rPr lang="en-US" sz="2400" dirty="0" smtClean="0"/>
              <a:t> and Climate Change Policy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 smtClean="0"/>
              <a:t> </a:t>
            </a:r>
            <a:r>
              <a:rPr lang="en-US" sz="3200" dirty="0" smtClean="0"/>
              <a:t>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10: </a:t>
            </a:r>
            <a:r>
              <a:rPr lang="en-US" sz="3200" dirty="0" smtClean="0"/>
              <a:t>Discounting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- Chapter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11: </a:t>
            </a:r>
            <a:r>
              <a:rPr lang="en-US" sz="3200" dirty="0" smtClean="0"/>
              <a:t>Climate change policy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GEOS210-500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the movie’s portrayal change your opinion about any issue? If yes, which issue(s)?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text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437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Which curve will eventually grow faster than all the others?</a:t>
            </a:r>
          </a:p>
          <a:p>
            <a:r>
              <a:rPr lang="en-US" dirty="0" smtClean="0"/>
              <a:t>A.. Y = ax + b</a:t>
            </a:r>
            <a:endParaRPr lang="en-US" dirty="0"/>
          </a:p>
          <a:p>
            <a:r>
              <a:rPr lang="en-US" dirty="0" smtClean="0"/>
              <a:t>B.. Y = x&lt;sup&gt;5&lt;/sup&gt;</a:t>
            </a:r>
          </a:p>
          <a:p>
            <a:r>
              <a:rPr lang="en-US" dirty="0" smtClean="0"/>
              <a:t>C.. </a:t>
            </a:r>
            <a:r>
              <a:rPr lang="en-US" dirty="0"/>
              <a:t>Y = </a:t>
            </a:r>
            <a:r>
              <a:rPr lang="en-US" dirty="0" smtClean="0"/>
              <a:t>2&lt;sup&gt;x&lt;/</a:t>
            </a:r>
            <a:r>
              <a:rPr lang="en-US" dirty="0"/>
              <a:t>sup&gt;</a:t>
            </a:r>
          </a:p>
          <a:p>
            <a:r>
              <a:rPr lang="en-US" dirty="0" smtClean="0"/>
              <a:t>D.. </a:t>
            </a:r>
            <a:r>
              <a:rPr lang="en-US" dirty="0"/>
              <a:t>Y = </a:t>
            </a:r>
            <a:r>
              <a:rPr lang="en-US" dirty="0" smtClean="0"/>
              <a:t>ax + b + x&lt;sup&gt;50&lt;/</a:t>
            </a:r>
            <a:r>
              <a:rPr lang="en-US" dirty="0"/>
              <a:t>sup&gt;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Respond using one of two ways:</a:t>
            </a:r>
          </a:p>
          <a:p>
            <a:endParaRPr lang="en-US" dirty="0"/>
          </a:p>
          <a:p>
            <a:r>
              <a:rPr lang="en-US" dirty="0"/>
              <a:t>- Text 40404: </a:t>
            </a:r>
            <a:r>
              <a:rPr lang="en-US" dirty="0" smtClean="0"/>
              <a:t>d </a:t>
            </a:r>
            <a:r>
              <a:rPr lang="en-US" dirty="0"/>
              <a:t>geos210 answer </a:t>
            </a:r>
            <a:r>
              <a:rPr lang="en-US" dirty="0" smtClean="0"/>
              <a:t>explanation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/>
              <a:t>Open </a:t>
            </a:r>
            <a:r>
              <a:rPr lang="en-US" smtClean="0"/>
              <a:t>&lt;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geos210.slidoc.org/interact</a:t>
            </a:r>
            <a:r>
              <a:rPr lang="en-US" smtClean="0"/>
              <a:t>&gt; </a:t>
            </a:r>
            <a:r>
              <a:rPr lang="en-US" dirty="0" smtClean="0"/>
              <a:t>and </a:t>
            </a:r>
            <a:r>
              <a:rPr lang="en-US" dirty="0"/>
              <a:t>send  </a:t>
            </a:r>
            <a:r>
              <a:rPr lang="en-US" dirty="0" smtClean="0"/>
              <a:t>answer explanation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93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exponential growth processes go on forever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A.. Yes</a:t>
            </a:r>
            <a:r>
              <a:rPr lang="en-US" dirty="0"/>
              <a:t>, and it is </a:t>
            </a:r>
            <a:r>
              <a:rPr lang="en-US" dirty="0" smtClean="0"/>
              <a:t>catastrophic \(e^{\alpha x}\)</a:t>
            </a:r>
            <a:endParaRPr lang="en-US" dirty="0" smtClean="0"/>
          </a:p>
          <a:p>
            <a:r>
              <a:rPr lang="en-US" dirty="0" smtClean="0"/>
              <a:t>B.. </a:t>
            </a:r>
            <a:r>
              <a:rPr lang="en-US" dirty="0"/>
              <a:t>Yes, this is the problem of the end </a:t>
            </a:r>
            <a:r>
              <a:rPr lang="en-US" dirty="0" smtClean="0"/>
              <a:t>game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.. No</a:t>
            </a:r>
            <a:r>
              <a:rPr lang="en-US" dirty="0"/>
              <a:t>, the mathematical exponential function levels out at some value.</a:t>
            </a:r>
          </a:p>
          <a:p>
            <a:r>
              <a:rPr lang="en-US" dirty="0"/>
              <a:t>D</a:t>
            </a:r>
            <a:r>
              <a:rPr lang="en-US" dirty="0" smtClean="0"/>
              <a:t>.. No</a:t>
            </a:r>
            <a:r>
              <a:rPr lang="en-US" dirty="0"/>
              <a:t>, a limiting process stops the increase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D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073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“suspects”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Continental drift</a:t>
            </a:r>
          </a:p>
          <a:p>
            <a:endParaRPr lang="en-US" dirty="0" smtClean="0"/>
          </a:p>
          <a:p>
            <a:r>
              <a:rPr lang="en-US" dirty="0" smtClean="0"/>
              <a:t>The sun</a:t>
            </a:r>
          </a:p>
          <a:p>
            <a:endParaRPr lang="en-US" dirty="0" smtClean="0"/>
          </a:p>
          <a:p>
            <a:r>
              <a:rPr lang="en-US" dirty="0" smtClean="0"/>
              <a:t>The Earth’s orbit</a:t>
            </a:r>
          </a:p>
          <a:p>
            <a:endParaRPr lang="en-US" dirty="0" smtClean="0"/>
          </a:p>
          <a:p>
            <a:r>
              <a:rPr lang="en-US" dirty="0" smtClean="0"/>
              <a:t>Internal variability</a:t>
            </a:r>
          </a:p>
          <a:p>
            <a:endParaRPr lang="en-US" dirty="0"/>
          </a:p>
          <a:p>
            <a:r>
              <a:rPr lang="en-US" dirty="0" smtClean="0"/>
              <a:t>Greenhouse gases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505097"/>
            <a:ext cx="5901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Instant vs. delayed gratification: Powerball Jackpot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3219" y="1717436"/>
            <a:ext cx="59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 smtClean="0"/>
              <a:t>Jackpot for Sat., Nov 12, 2016 is $258,000,000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3219" y="2991331"/>
            <a:ext cx="6136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Which option would </a:t>
            </a:r>
            <a:r>
              <a:rPr lang="en-US" sz="2000" dirty="0"/>
              <a:t>y</a:t>
            </a:r>
            <a:r>
              <a:rPr lang="en-US" sz="2000" dirty="0" smtClean="0"/>
              <a:t>ou take:</a:t>
            </a:r>
          </a:p>
          <a:p>
            <a:endParaRPr lang="en-US" sz="2000" dirty="0"/>
          </a:p>
          <a:p>
            <a:r>
              <a:rPr lang="en-US" sz="2000" dirty="0" smtClean="0"/>
              <a:t>A.. </a:t>
            </a:r>
            <a:r>
              <a:rPr lang="en-US" sz="2000" i="1" dirty="0"/>
              <a:t>Annuity</a:t>
            </a:r>
            <a:r>
              <a:rPr lang="en-US" sz="2000" dirty="0"/>
              <a:t>: 30 average annual payments of $</a:t>
            </a:r>
            <a:r>
              <a:rPr lang="en-US" sz="2000" dirty="0" smtClean="0"/>
              <a:t>8,600,000</a:t>
            </a:r>
          </a:p>
          <a:p>
            <a:endParaRPr lang="en-US" sz="2000" dirty="0"/>
          </a:p>
          <a:p>
            <a:r>
              <a:rPr lang="en-US" sz="2000" dirty="0" smtClean="0"/>
              <a:t>B.. </a:t>
            </a:r>
            <a:r>
              <a:rPr lang="en-US" sz="2000" i="1" dirty="0"/>
              <a:t>Lump sum</a:t>
            </a:r>
            <a:r>
              <a:rPr lang="en-US" sz="2000" dirty="0"/>
              <a:t>: $</a:t>
            </a:r>
            <a:r>
              <a:rPr lang="en-US" sz="2000" dirty="0" smtClean="0"/>
              <a:t>170,700,000</a:t>
            </a:r>
          </a:p>
          <a:p>
            <a:endParaRPr lang="en-US" sz="2000" dirty="0"/>
          </a:p>
          <a:p>
            <a:r>
              <a:rPr lang="en-US" sz="2000" dirty="0" smtClean="0"/>
              <a:t>Explain why</a:t>
            </a:r>
          </a:p>
          <a:p>
            <a:endParaRPr lang="en-US" sz="2000" dirty="0"/>
          </a:p>
          <a:p>
            <a:r>
              <a:rPr lang="en-US" sz="2000" dirty="0" smtClean="0"/>
              <a:t>Answer: choice; explain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0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2077"/>
            <a:ext cx="7886700" cy="5774886"/>
          </a:xfrm>
        </p:spPr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value of </a:t>
            </a:r>
            <a:r>
              <a:rPr lang="en-US" dirty="0"/>
              <a:t>$1 in </a:t>
            </a:r>
            <a:r>
              <a:rPr lang="en-US"/>
              <a:t>climate </a:t>
            </a:r>
            <a:r>
              <a:rPr lang="en-US" smtClean="0"/>
              <a:t>damages</a:t>
            </a:r>
            <a:endParaRPr lang="en-US" dirty="0" smtClean="0"/>
          </a:p>
          <a:p>
            <a:r>
              <a:rPr lang="en-US" dirty="0" smtClean="0"/>
              <a:t>Answer: text</a:t>
            </a:r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153" y="1698507"/>
            <a:ext cx="4150469" cy="336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6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2077"/>
            <a:ext cx="7886700" cy="5774886"/>
          </a:xfrm>
        </p:spPr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value of </a:t>
            </a:r>
            <a:r>
              <a:rPr lang="en-US" dirty="0"/>
              <a:t>$1 in climate damages</a:t>
            </a:r>
            <a:endParaRPr lang="en-US" dirty="0" smtClean="0"/>
          </a:p>
          <a:p>
            <a:r>
              <a:rPr lang="en-US" dirty="0" smtClean="0"/>
              <a:t>![image1](‘height=400‘)</a:t>
            </a:r>
          </a:p>
          <a:p>
            <a:endParaRPr lang="en-US" dirty="0" smtClean="0"/>
          </a:p>
          <a:p>
            <a:r>
              <a:rPr lang="en-US" dirty="0" smtClean="0"/>
              <a:t>Answer: text</a:t>
            </a:r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40" y="1698507"/>
            <a:ext cx="3118282" cy="25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4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Present value</a:t>
            </a:r>
            <a:br>
              <a:rPr lang="en-US" sz="3600" dirty="0" smtClean="0"/>
            </a:br>
            <a:r>
              <a:rPr lang="en-US" sz="3600" dirty="0" smtClean="0"/>
              <a:t> of $1 in climate damages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81" y="1690689"/>
            <a:ext cx="4906187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2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52671</TotalTime>
  <Words>306</Words>
  <Application>Microsoft Macintosh PowerPoint</Application>
  <PresentationFormat>On-screen Show (4:3)</PresentationFormat>
  <Paragraphs>78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Lecture 19: Discounting  and Climate Change Policy   - Chapter 10: Discounting   - Chapter 11: Climate change policy</vt:lpstr>
      <vt:lpstr>Before the Flood</vt:lpstr>
      <vt:lpstr>Growth</vt:lpstr>
      <vt:lpstr>Exponential growth</vt:lpstr>
      <vt:lpstr>The “suspects”</vt:lpstr>
      <vt:lpstr>PowerPoint Presentation</vt:lpstr>
      <vt:lpstr>PowerPoint Presentation</vt:lpstr>
      <vt:lpstr>PowerPoint Presentation</vt:lpstr>
      <vt:lpstr>Present value  of $1 in climate damages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Saravanan</dc:creator>
  <cp:lastModifiedBy>R. Saravanan</cp:lastModifiedBy>
  <cp:revision>232</cp:revision>
  <dcterms:created xsi:type="dcterms:W3CDTF">2016-09-06T20:14:58Z</dcterms:created>
  <dcterms:modified xsi:type="dcterms:W3CDTF">2016-11-28T15:23:34Z</dcterms:modified>
</cp:coreProperties>
</file>