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06" r:id="rId2"/>
  </p:sldMasterIdLst>
  <p:notesMasterIdLst>
    <p:notesMasterId r:id="rId17"/>
  </p:notesMasterIdLst>
  <p:handoutMasterIdLst>
    <p:handoutMasterId r:id="rId18"/>
  </p:handoutMasterIdLst>
  <p:sldIdLst>
    <p:sldId id="256" r:id="rId3"/>
    <p:sldId id="257" r:id="rId4"/>
    <p:sldId id="347" r:id="rId5"/>
    <p:sldId id="346" r:id="rId6"/>
    <p:sldId id="348" r:id="rId7"/>
    <p:sldId id="345" r:id="rId8"/>
    <p:sldId id="349" r:id="rId9"/>
    <p:sldId id="259" r:id="rId10"/>
    <p:sldId id="261" r:id="rId11"/>
    <p:sldId id="353" r:id="rId12"/>
    <p:sldId id="351" r:id="rId13"/>
    <p:sldId id="356" r:id="rId14"/>
    <p:sldId id="357" r:id="rId15"/>
    <p:sldId id="339" r:id="rId16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eorge Georgiev" initials="GG" lastIdx="1" clrIdx="0"/>
  <p:cmAuthor id="1" name="Todor Stoyanov" initials="TS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56" autoAdjust="0"/>
    <p:restoredTop sz="94451" autoAdjust="0"/>
  </p:normalViewPr>
  <p:slideViewPr>
    <p:cSldViewPr>
      <p:cViewPr varScale="1">
        <p:scale>
          <a:sx n="70" d="100"/>
          <a:sy n="70" d="100"/>
        </p:scale>
        <p:origin x="74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2544"/>
    </p:cViewPr>
  </p:sorterViewPr>
  <p:notesViewPr>
    <p:cSldViewPr>
      <p:cViewPr varScale="1">
        <p:scale>
          <a:sx n="84" d="100"/>
          <a:sy n="84" d="100"/>
        </p:scale>
        <p:origin x="-3162" y="-78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6/15/2014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6/15/2014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686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189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494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467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21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535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929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452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600" b="1" dirty="0" smtClean="0">
                <a:solidFill>
                  <a:srgbClr val="CCFF66">
                    <a:lumMod val="75000"/>
                  </a:srgbClr>
                </a:solidFill>
                <a:effectLst>
                  <a:reflection blurRad="6350" stA="55000" endA="300" endPos="45500" dir="5400000" sy="-100000" algn="bl" rotWithShape="0"/>
                </a:effectLst>
                <a:latin typeface="Corbel"/>
              </a:rPr>
              <a:t>?</a:t>
            </a:r>
            <a:endParaRPr lang="en-US" sz="9600" b="1" dirty="0">
              <a:solidFill>
                <a:srgbClr val="CCFF66">
                  <a:lumMod val="75000"/>
                </a:srgbClr>
              </a:solidFill>
              <a:effectLst>
                <a:reflection blurRad="6350" stA="55000" endA="300" endPos="45500" dir="5400000" sy="-100000" algn="bl" rotWithShape="0"/>
              </a:effectLst>
              <a:latin typeface="Corbel"/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800" dirty="0" smtClean="0">
                <a:solidFill>
                  <a:srgbClr val="46A6BD">
                    <a:lumMod val="60000"/>
                    <a:lumOff val="40000"/>
                  </a:srgbClr>
                </a:solidFill>
                <a:effectLst>
                  <a:reflection blurRad="6350" stA="55000" endA="300" endPos="45500" dir="5400000" sy="-100000" algn="bl" rotWithShape="0"/>
                </a:effectLst>
                <a:latin typeface="Corbel"/>
              </a:rPr>
              <a:t>?</a:t>
            </a:r>
            <a:endParaRPr lang="en-US" sz="8800" dirty="0">
              <a:solidFill>
                <a:srgbClr val="46A6BD">
                  <a:lumMod val="60000"/>
                  <a:lumOff val="40000"/>
                </a:srgbClr>
              </a:solidFill>
              <a:effectLst>
                <a:reflection blurRad="6350" stA="55000" endA="300" endPos="45500" dir="5400000" sy="-100000" algn="bl" rotWithShape="0"/>
              </a:effectLst>
              <a:latin typeface="Corbel"/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  <a:latin typeface="Corbel"/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  <a:latin typeface="Corbel"/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800" b="1" dirty="0" smtClean="0">
                <a:ln w="11430"/>
                <a:gradFill>
                  <a:gsLst>
                    <a:gs pos="0">
                      <a:srgbClr val="5488BC">
                        <a:tint val="90000"/>
                        <a:satMod val="120000"/>
                      </a:srgbClr>
                    </a:gs>
                    <a:gs pos="25000">
                      <a:srgbClr val="5488BC">
                        <a:tint val="93000"/>
                        <a:satMod val="120000"/>
                      </a:srgbClr>
                    </a:gs>
                    <a:gs pos="50000">
                      <a:srgbClr val="5488BC">
                        <a:shade val="89000"/>
                        <a:satMod val="110000"/>
                      </a:srgbClr>
                    </a:gs>
                    <a:gs pos="75000">
                      <a:srgbClr val="5488BC">
                        <a:tint val="93000"/>
                        <a:satMod val="120000"/>
                      </a:srgbClr>
                    </a:gs>
                    <a:gs pos="100000">
                      <a:srgbClr val="5488BC">
                        <a:tint val="90000"/>
                        <a:satMod val="120000"/>
                      </a:srgb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  <a:latin typeface="Corbel"/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rgbClr val="5488BC">
                      <a:tint val="90000"/>
                      <a:satMod val="120000"/>
                    </a:srgbClr>
                  </a:gs>
                  <a:gs pos="25000">
                    <a:srgbClr val="5488BC">
                      <a:tint val="93000"/>
                      <a:satMod val="120000"/>
                    </a:srgbClr>
                  </a:gs>
                  <a:gs pos="50000">
                    <a:srgbClr val="5488BC">
                      <a:shade val="89000"/>
                      <a:satMod val="110000"/>
                    </a:srgbClr>
                  </a:gs>
                  <a:gs pos="75000">
                    <a:srgbClr val="5488BC">
                      <a:tint val="93000"/>
                      <a:satMod val="120000"/>
                    </a:srgbClr>
                  </a:gs>
                  <a:gs pos="100000">
                    <a:srgbClr val="5488BC">
                      <a:tint val="90000"/>
                      <a:satMod val="120000"/>
                    </a:srgb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  <a:latin typeface="Corbel"/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5600" dirty="0" smtClean="0">
                <a:solidFill>
                  <a:srgbClr val="CCFF33">
                    <a:lumMod val="75000"/>
                  </a:srgbClr>
                </a:solidFill>
                <a:effectLst>
                  <a:reflection blurRad="6350" stA="55000" endA="300" endPos="45500" dir="5400000" sy="-100000" algn="bl" rotWithShape="0"/>
                </a:effectLst>
                <a:latin typeface="Corbel"/>
              </a:rPr>
              <a:t>?</a:t>
            </a:r>
            <a:endParaRPr lang="en-US" sz="5600" dirty="0">
              <a:solidFill>
                <a:srgbClr val="CCFF33">
                  <a:lumMod val="75000"/>
                </a:srgbClr>
              </a:solidFill>
              <a:effectLst>
                <a:reflection blurRad="6350" stA="55000" endA="300" endPos="45500" dir="5400000" sy="-100000" algn="bl" rotWithShape="0"/>
              </a:effectLst>
              <a:latin typeface="Corbel"/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"/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  <a:latin typeface="Corbel"/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3600" dirty="0" smtClean="0">
                <a:solidFill>
                  <a:srgbClr val="CCFF33">
                    <a:lumMod val="40000"/>
                    <a:lumOff val="60000"/>
                  </a:srgbClr>
                </a:solidFill>
                <a:effectLst>
                  <a:reflection blurRad="6350" stA="55000" endA="300" endPos="45500" dir="5400000" sy="-100000" algn="bl" rotWithShape="0"/>
                </a:effectLst>
                <a:latin typeface="Corbel"/>
              </a:rPr>
              <a:t>?</a:t>
            </a:r>
            <a:endParaRPr lang="en-US" sz="3600" dirty="0">
              <a:solidFill>
                <a:srgbClr val="CCFF33">
                  <a:lumMod val="40000"/>
                  <a:lumOff val="60000"/>
                </a:srgbClr>
              </a:solidFill>
              <a:effectLst>
                <a:reflection blurRad="6350" stA="55000" endA="300" endPos="45500" dir="5400000" sy="-100000" algn="bl" rotWithShape="0"/>
              </a:effectLst>
              <a:latin typeface="Corbel"/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  <a:latin typeface="Corbel"/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  <a:latin typeface="Corbel"/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  <a:latin typeface="Corbel"/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  <a:latin typeface="Corbel"/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3600" dirty="0" smtClean="0">
                <a:solidFill>
                  <a:srgbClr val="CCFF33">
                    <a:lumMod val="40000"/>
                    <a:lumOff val="60000"/>
                  </a:srgbClr>
                </a:solidFill>
                <a:effectLst>
                  <a:reflection blurRad="6350" stA="55000" endA="300" endPos="45500" dir="5400000" sy="-100000" algn="bl" rotWithShape="0"/>
                </a:effectLst>
                <a:latin typeface="Corbel"/>
              </a:rPr>
              <a:t>?</a:t>
            </a:r>
            <a:endParaRPr lang="en-US" sz="3600" dirty="0">
              <a:solidFill>
                <a:srgbClr val="CCFF33">
                  <a:lumMod val="40000"/>
                  <a:lumOff val="60000"/>
                </a:srgbClr>
              </a:solidFill>
              <a:effectLst>
                <a:reflection blurRad="6350" stA="55000" endA="300" endPos="45500" dir="5400000" sy="-100000" algn="bl" rotWithShape="0"/>
              </a:effectLst>
              <a:latin typeface="Corbel"/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6000" b="1" dirty="0" smtClean="0">
                <a:ln w="1905"/>
                <a:gradFill>
                  <a:gsLst>
                    <a:gs pos="0">
                      <a:srgbClr val="5488BC">
                        <a:shade val="20000"/>
                        <a:satMod val="200000"/>
                      </a:srgbClr>
                    </a:gs>
                    <a:gs pos="78000">
                      <a:srgbClr val="5488BC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5488BC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rbel"/>
              </a:rPr>
              <a:t>?</a:t>
            </a:r>
            <a:endParaRPr lang="en-US" sz="6000" b="1" dirty="0">
              <a:ln w="1905"/>
              <a:gradFill>
                <a:gsLst>
                  <a:gs pos="0">
                    <a:srgbClr val="5488BC">
                      <a:shade val="20000"/>
                      <a:satMod val="200000"/>
                    </a:srgbClr>
                  </a:gs>
                  <a:gs pos="78000">
                    <a:srgbClr val="5488BC">
                      <a:tint val="90000"/>
                      <a:shade val="89000"/>
                      <a:satMod val="220000"/>
                    </a:srgbClr>
                  </a:gs>
                  <a:gs pos="100000">
                    <a:srgbClr val="5488BC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orbel"/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4000" dirty="0" smtClean="0">
                <a:solidFill>
                  <a:srgbClr val="F8BD52">
                    <a:lumMod val="60000"/>
                    <a:lumOff val="40000"/>
                  </a:srgbClr>
                </a:solidFill>
                <a:effectLst>
                  <a:reflection blurRad="6350" stA="55000" endA="300" endPos="45500" dir="5400000" sy="-100000" algn="bl" rotWithShape="0"/>
                </a:effectLst>
                <a:latin typeface="Corbel"/>
              </a:rPr>
              <a:t>?</a:t>
            </a:r>
            <a:endParaRPr lang="en-US" sz="4000" dirty="0">
              <a:solidFill>
                <a:srgbClr val="F8BD52">
                  <a:lumMod val="60000"/>
                  <a:lumOff val="40000"/>
                </a:srgbClr>
              </a:solidFill>
              <a:effectLst>
                <a:reflection blurRad="6350" stA="55000" endA="300" endPos="45500" dir="5400000" sy="-100000" algn="bl" rotWithShape="0"/>
              </a:effectLst>
              <a:latin typeface="Corbel"/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4000" b="1" spc="150" dirty="0" smtClean="0">
                <a:ln w="11430"/>
                <a:solidFill>
                  <a:srgbClr val="F8BD52">
                    <a:lumMod val="60000"/>
                    <a:lumOff val="40000"/>
                  </a:srgb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Corbel"/>
              </a:rPr>
              <a:t>?</a:t>
            </a:r>
            <a:endParaRPr lang="en-US" sz="4000" b="1" spc="150" dirty="0">
              <a:ln w="11430"/>
              <a:solidFill>
                <a:srgbClr val="F8BD52">
                  <a:lumMod val="60000"/>
                  <a:lumOff val="40000"/>
                </a:srgb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Corbel"/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3600" b="1" dirty="0" smtClean="0">
                <a:ln w="19050">
                  <a:solidFill>
                    <a:srgbClr val="F8BD52">
                      <a:lumMod val="75000"/>
                      <a:alpha val="50000"/>
                    </a:srgbClr>
                  </a:solidFill>
                  <a:prstDash val="solid"/>
                  <a:miter lim="800000"/>
                </a:ln>
                <a:solidFill>
                  <a:srgbClr val="F8BD52">
                    <a:lumMod val="20000"/>
                    <a:lumOff val="80000"/>
                    <a:alpha val="25000"/>
                  </a:srgb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rbel"/>
              </a:rPr>
              <a:t>?</a:t>
            </a:r>
            <a:endParaRPr lang="en-US" sz="4000" b="1" dirty="0">
              <a:ln w="19050">
                <a:solidFill>
                  <a:srgbClr val="F8BD52">
                    <a:lumMod val="75000"/>
                    <a:alpha val="50000"/>
                  </a:srgbClr>
                </a:solidFill>
                <a:prstDash val="solid"/>
                <a:miter lim="800000"/>
              </a:ln>
              <a:solidFill>
                <a:srgbClr val="F8BD52">
                  <a:lumMod val="20000"/>
                  <a:lumOff val="80000"/>
                  <a:alpha val="25000"/>
                </a:srgb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Corbel"/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4400" dirty="0" smtClean="0">
                <a:ln>
                  <a:solidFill>
                    <a:srgbClr val="FF6F61">
                      <a:lumMod val="40000"/>
                      <a:lumOff val="60000"/>
                    </a:srgbClr>
                  </a:solidFill>
                </a:ln>
                <a:solidFill>
                  <a:srgbClr val="5488BC">
                    <a:lumMod val="60000"/>
                    <a:lumOff val="40000"/>
                  </a:srgbClr>
                </a:solidFill>
                <a:effectLst>
                  <a:reflection blurRad="6350" stA="55000" endA="300" endPos="45500" dir="5400000" sy="-100000" algn="bl" rotWithShape="0"/>
                </a:effectLst>
                <a:latin typeface="Corbel"/>
              </a:rPr>
              <a:t>?</a:t>
            </a:r>
            <a:endParaRPr lang="en-US" sz="4400" dirty="0">
              <a:ln>
                <a:solidFill>
                  <a:srgbClr val="FF6F61">
                    <a:lumMod val="40000"/>
                    <a:lumOff val="60000"/>
                  </a:srgbClr>
                </a:solidFill>
              </a:ln>
              <a:solidFill>
                <a:srgbClr val="5488BC">
                  <a:lumMod val="60000"/>
                  <a:lumOff val="40000"/>
                </a:srgbClr>
              </a:solidFill>
              <a:effectLst>
                <a:reflection blurRad="6350" stA="55000" endA="300" endPos="45500" dir="5400000" sy="-100000" algn="bl" rotWithShape="0"/>
              </a:effectLst>
              <a:latin typeface="Corbel"/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ln>
                  <a:solidFill>
                    <a:srgbClr val="CCFF66">
                      <a:lumMod val="75000"/>
                    </a:srgbClr>
                  </a:solidFill>
                </a:ln>
                <a:solidFill>
                  <a:srgbClr val="F8BD52">
                    <a:lumMod val="60000"/>
                    <a:lumOff val="40000"/>
                  </a:srgbClr>
                </a:solidFill>
                <a:effectLst>
                  <a:reflection blurRad="6350" stA="55000" endA="300" endPos="45500" dir="5400000" sy="-100000" algn="bl" rotWithShape="0"/>
                </a:effectLst>
                <a:latin typeface="Corbel"/>
              </a:rPr>
              <a:t>?</a:t>
            </a:r>
            <a:endParaRPr lang="en-US" sz="2800" dirty="0">
              <a:ln>
                <a:solidFill>
                  <a:srgbClr val="CCFF66">
                    <a:lumMod val="75000"/>
                  </a:srgbClr>
                </a:solidFill>
              </a:ln>
              <a:solidFill>
                <a:srgbClr val="F8BD52">
                  <a:lumMod val="60000"/>
                  <a:lumOff val="40000"/>
                </a:srgbClr>
              </a:solidFill>
              <a:effectLst>
                <a:reflection blurRad="6350" stA="55000" endA="300" endPos="45500" dir="5400000" sy="-100000" algn="bl" rotWithShape="0"/>
              </a:effectLst>
              <a:latin typeface="Corbel"/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ln w="31550" cmpd="sng">
                  <a:solidFill>
                    <a:srgbClr val="CCFF33">
                      <a:lumMod val="20000"/>
                      <a:lumOff val="80000"/>
                    </a:srgbClr>
                  </a:solidFill>
                  <a:prstDash val="solid"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Corbel"/>
              </a:rPr>
              <a:t>?</a:t>
            </a:r>
            <a:endParaRPr lang="en-US" sz="2800" dirty="0">
              <a:ln w="31550" cmpd="sng">
                <a:solidFill>
                  <a:srgbClr val="CCFF33">
                    <a:lumMod val="20000"/>
                    <a:lumOff val="80000"/>
                  </a:srgbClr>
                </a:solidFill>
                <a:prstDash val="solid"/>
              </a:ln>
              <a:solidFill>
                <a:srgbClr val="CCFF66">
                  <a:lumMod val="20000"/>
                  <a:lumOff val="80000"/>
                </a:srgbClr>
              </a:solidFill>
              <a:effectLst>
                <a:reflection blurRad="6350" stA="55000" endA="300" endPos="45500" dir="5400000" sy="-100000" algn="bl" rotWithShape="0"/>
              </a:effectLst>
              <a:latin typeface="Corbel"/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3200" dirty="0" smtClean="0">
                <a:ln>
                  <a:solidFill>
                    <a:srgbClr val="CC4757">
                      <a:lumMod val="40000"/>
                      <a:lumOff val="60000"/>
                    </a:srgbClr>
                  </a:solidFill>
                </a:ln>
                <a:solidFill>
                  <a:srgbClr val="F8BD52">
                    <a:lumMod val="60000"/>
                    <a:lumOff val="40000"/>
                  </a:srgbClr>
                </a:solidFill>
                <a:effectLst>
                  <a:reflection blurRad="6350" stA="55000" endA="300" endPos="45500" dir="5400000" sy="-100000" algn="bl" rotWithShape="0"/>
                </a:effectLst>
                <a:latin typeface="Corbel"/>
              </a:rPr>
              <a:t>?</a:t>
            </a:r>
            <a:endParaRPr lang="en-US" sz="3200" dirty="0">
              <a:ln>
                <a:solidFill>
                  <a:srgbClr val="CC4757">
                    <a:lumMod val="40000"/>
                    <a:lumOff val="60000"/>
                  </a:srgbClr>
                </a:solidFill>
              </a:ln>
              <a:solidFill>
                <a:srgbClr val="F8BD52">
                  <a:lumMod val="60000"/>
                  <a:lumOff val="40000"/>
                </a:srgbClr>
              </a:solidFill>
              <a:effectLst>
                <a:reflection blurRad="6350" stA="55000" endA="300" endPos="45500" dir="5400000" sy="-100000" algn="bl" rotWithShape="0"/>
              </a:effectLst>
              <a:latin typeface="Corbel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7600" b="1" spc="150" dirty="0" smtClean="0">
                <a:ln w="11430"/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Corbel"/>
              </a:rPr>
              <a:t>Questions?</a:t>
            </a:r>
            <a:endParaRPr lang="en-US" sz="7600" b="1" spc="150" dirty="0">
              <a:ln w="11430"/>
              <a:solidFill>
                <a:srgbClr val="CCFF66">
                  <a:lumMod val="40000"/>
                  <a:lumOff val="60000"/>
                </a:srgb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Corbel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870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469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82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6FAC6DE-0C93-43E9-9490-939C72003513}" type="slidenum">
              <a:rPr lang="en-US" smtClean="0">
                <a:solidFill>
                  <a:srgbClr val="CCFF66"/>
                </a:solidFill>
                <a:latin typeface="Corbel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srgbClr val="CCFF66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101277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6FAC6DE-0C93-43E9-9490-939C72003513}" type="slidenum">
              <a:rPr lang="en-US" smtClean="0">
                <a:solidFill>
                  <a:srgbClr val="CCFF66"/>
                </a:solidFill>
                <a:latin typeface="Corbel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srgbClr val="CCFF66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265634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9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8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11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10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  <a:latin typeface="Corbel"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  <a:latin typeface="Corbel"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курсове и уроци по програмиране, уеб дизайн – безплатно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програмиране за деца – безплатни курсове и уроци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  <a:latin typeface="Corbel"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  <a:latin typeface="Corbel"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  <a:latin typeface="Corbel"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  <a:latin typeface="Corbel"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уроци по програмиране и уеб дизайн за ученици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  <a:latin typeface="Corbel"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  <a:latin typeface="Corbel"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безплатен курс "Разработка на софтуер в cloud среда"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  <a:latin typeface="Corbel"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  <a:latin typeface="Corbel"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  <a:latin typeface="Corbel"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  <a:latin typeface="Corbel"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безплатен курс "Качествен програмен код"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  <a:latin typeface="Corbel"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  <a:latin typeface="Corbel"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  <a:latin typeface="Corbel"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  <a:latin typeface="Corbel"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  <a:latin typeface="Corbel"/>
                </a:rPr>
                <a:t>курсове и уроци по </a:t>
              </a: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програмиране – Телерик академия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  <a:latin typeface="Corbel"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  <a:latin typeface="Corbel"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free C# book, безплатна книга C#, книга Java, книга C#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  <a:latin typeface="Corbel"/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  <a:latin typeface="Corbel"/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Николай Костов - блог за програмиране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  <a:latin typeface="Corbel"/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  <a:latin typeface="Corbel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82911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facebook.com/groups/575414105908875/" TargetMode="External"/><Relationship Id="rId2" Type="http://schemas.openxmlformats.org/officeDocument/2006/relationships/hyperlink" Target="https://github.com/drumev/OOP-William-Faulkner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schoolacademy.telerik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652" y="1650064"/>
            <a:ext cx="8839200" cy="1524000"/>
          </a:xfrm>
        </p:spPr>
        <p:txBody>
          <a:bodyPr/>
          <a:lstStyle/>
          <a:p>
            <a:r>
              <a:rPr lang="en-US" sz="4800" dirty="0"/>
              <a:t>Teamwork </a:t>
            </a:r>
            <a:r>
              <a:rPr lang="en-US" sz="4800" dirty="0" smtClean="0"/>
              <a:t>project - JS UI &amp; DOM   </a:t>
            </a:r>
            <a:r>
              <a:rPr lang="bg-BG" sz="4800" dirty="0" smtClean="0"/>
              <a:t> </a:t>
            </a:r>
            <a:r>
              <a:rPr lang="en-US" sz="4800" dirty="0" smtClean="0"/>
              <a:t>2014, July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2943" y="3310482"/>
            <a:ext cx="8153400" cy="569120"/>
          </a:xfrm>
        </p:spPr>
        <p:txBody>
          <a:bodyPr/>
          <a:lstStyle/>
          <a:p>
            <a:r>
              <a:rPr lang="en-US" dirty="0">
                <a:effectLst/>
              </a:rPr>
              <a:t>C</a:t>
            </a:r>
            <a:r>
              <a:rPr lang="bg-BG" dirty="0" err="1">
                <a:effectLst/>
              </a:rPr>
              <a:t>lient-side</a:t>
            </a:r>
            <a:r>
              <a:rPr lang="bg-BG" dirty="0">
                <a:effectLst/>
              </a:rPr>
              <a:t> </a:t>
            </a:r>
            <a:r>
              <a:rPr lang="bg-BG" dirty="0" err="1">
                <a:effectLst/>
              </a:rPr>
              <a:t>JavaScript</a:t>
            </a:r>
            <a:r>
              <a:rPr lang="bg-BG" dirty="0">
                <a:effectLst/>
              </a:rPr>
              <a:t> </a:t>
            </a:r>
            <a:r>
              <a:rPr lang="bg-BG" dirty="0" err="1">
                <a:effectLst/>
              </a:rPr>
              <a:t>application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78595" y="5154260"/>
            <a:ext cx="3886200" cy="630942"/>
          </a:xfrm>
        </p:spPr>
        <p:txBody>
          <a:bodyPr/>
          <a:lstStyle/>
          <a:p>
            <a:pPr algn="ctr"/>
            <a:r>
              <a:rPr lang="en-US" sz="3500" dirty="0" smtClean="0"/>
              <a:t>Team </a:t>
            </a:r>
            <a:r>
              <a:rPr lang="en-US" sz="3500" dirty="0" err="1" smtClean="0"/>
              <a:t>Ermac</a:t>
            </a:r>
            <a:endParaRPr lang="en-US" sz="3500" dirty="0" smtClean="0"/>
          </a:p>
        </p:txBody>
      </p:sp>
      <p:pic>
        <p:nvPicPr>
          <p:cNvPr id="9" name="Picture 4" descr="C:\NAKOV\Telerik-Academy-Course-2009\Telerik-Academy-logo-lar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099" y="457200"/>
            <a:ext cx="3130885" cy="914400"/>
          </a:xfrm>
          <a:prstGeom prst="roundRect">
            <a:avLst>
              <a:gd name="adj" fmla="val 5054"/>
            </a:avLst>
          </a:prstGeom>
          <a:noFill/>
        </p:spPr>
      </p:pic>
      <p:sp>
        <p:nvSpPr>
          <p:cNvPr id="11" name="TextBox 10"/>
          <p:cNvSpPr txBox="1"/>
          <p:nvPr/>
        </p:nvSpPr>
        <p:spPr>
          <a:xfrm rot="162465">
            <a:off x="848520" y="1026101"/>
            <a:ext cx="3821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  <a:hlinkClick r:id="rId3"/>
              </a:rPr>
              <a:t>http://academy.telerik.com</a:t>
            </a:r>
            <a:endParaRPr lang="en-US" sz="2400" b="1" dirty="0">
              <a:ln w="1905"/>
              <a:solidFill>
                <a:schemeClr val="tx1">
                  <a:lumMod val="40000"/>
                  <a:lumOff val="6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99659"/>
            <a:ext cx="4038600" cy="277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23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bg-BG" dirty="0" smtClean="0"/>
          </a:p>
          <a:p>
            <a:pPr lvl="1"/>
            <a:r>
              <a:rPr lang="en-US" sz="2800" dirty="0">
                <a:effectLst/>
              </a:rPr>
              <a:t>The main goal of the game is to fly with a spaceship as long as it’s possible</a:t>
            </a:r>
            <a:r>
              <a:rPr lang="en-US" sz="2800" dirty="0" smtClean="0"/>
              <a:t>.</a:t>
            </a:r>
          </a:p>
          <a:p>
            <a:r>
              <a:rPr lang="en-US" dirty="0" smtClean="0"/>
              <a:t>Project opportunities</a:t>
            </a:r>
            <a:endParaRPr lang="en-US" dirty="0"/>
          </a:p>
          <a:p>
            <a:pPr lvl="1"/>
            <a:r>
              <a:rPr lang="en-US" sz="2800" dirty="0" smtClean="0">
                <a:effectLst/>
              </a:rPr>
              <a:t>Easy to Implement logic</a:t>
            </a:r>
          </a:p>
          <a:p>
            <a:pPr lvl="1"/>
            <a:r>
              <a:rPr lang="en-US" sz="2800" dirty="0" smtClean="0">
                <a:effectLst/>
              </a:rPr>
              <a:t>Many possibilities for all kind of features, animations, conditions and so on.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03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8178278"/>
              </p:ext>
            </p:extLst>
          </p:nvPr>
        </p:nvGraphicFramePr>
        <p:xfrm>
          <a:off x="228600" y="1464426"/>
          <a:ext cx="8686800" cy="36409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200"/>
                <a:gridCol w="4419600"/>
              </a:tblGrid>
              <a:tr h="653242">
                <a:tc>
                  <a:txBody>
                    <a:bodyPr/>
                    <a:lstStyle/>
                    <a:p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</a:rPr>
                        <a:t>HTML5 Canvas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</a:rPr>
                        <a:t>Achieved</a:t>
                      </a:r>
                      <a:endParaRPr lang="bg-BG" dirty="0"/>
                    </a:p>
                  </a:txBody>
                  <a:tcPr/>
                </a:tc>
              </a:tr>
              <a:tr h="5576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</a:rPr>
                        <a:t>SVG</a:t>
                      </a:r>
                      <a:endParaRPr kumimoji="0" lang="bg-BG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CFF66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</a:rPr>
                        <a:t>Achieved</a:t>
                      </a:r>
                      <a:endParaRPr lang="bg-BG" dirty="0"/>
                    </a:p>
                  </a:txBody>
                  <a:tcPr/>
                </a:tc>
              </a:tr>
              <a:tr h="6373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</a:rPr>
                        <a:t>Git repository</a:t>
                      </a:r>
                      <a:endParaRPr kumimoji="0" lang="bg-BG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CFF66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</a:rPr>
                        <a:t>Achieved</a:t>
                      </a:r>
                      <a:endParaRPr kumimoji="0" lang="bg-BG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CFF66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</a:txBody>
                  <a:tcPr/>
                </a:tc>
              </a:tr>
              <a:tr h="6373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</a:rPr>
                        <a:t>jQuery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</a:rPr>
                        <a:t>Achieved</a:t>
                      </a:r>
                      <a:endParaRPr lang="bg-BG" dirty="0"/>
                    </a:p>
                  </a:txBody>
                  <a:tcPr/>
                </a:tc>
              </a:tr>
              <a:tr h="6373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</a:rPr>
                        <a:t>Unit-tests</a:t>
                      </a:r>
                      <a:endParaRPr kumimoji="0" lang="bg-BG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CFF66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</a:rPr>
                        <a:t>Achieved</a:t>
                      </a:r>
                      <a:endParaRPr kumimoji="0" lang="bg-BG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CFF66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OOP </a:t>
                      </a:r>
                      <a:endParaRPr kumimoji="0" lang="bg-BG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CFF66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Achieved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CFF66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3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Contribution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r>
              <a:rPr lang="en-US" dirty="0" err="1" smtClean="0"/>
              <a:t>Git</a:t>
            </a:r>
            <a:endParaRPr lang="bg-BG" dirty="0" smtClean="0"/>
          </a:p>
          <a:p>
            <a:pPr lvl="1"/>
            <a:r>
              <a:rPr lang="en-US" sz="2800" dirty="0" smtClean="0"/>
              <a:t>~70 commits, participated by almost every one in the team acting in any hour in the day and night</a:t>
            </a:r>
          </a:p>
          <a:p>
            <a:pPr lvl="1"/>
            <a:r>
              <a:rPr lang="bg-BG" sz="2800" u="sng" dirty="0">
                <a:effectLst/>
                <a:hlinkClick r:id="rId2"/>
              </a:rPr>
              <a:t>https</a:t>
            </a:r>
            <a:r>
              <a:rPr lang="bg-BG" sz="2800" u="sng" dirty="0" smtClean="0">
                <a:effectLst/>
                <a:hlinkClick r:id="rId2"/>
              </a:rPr>
              <a:t>:</a:t>
            </a:r>
            <a:r>
              <a:rPr lang="en-US" sz="2800" u="sng" dirty="0" smtClean="0">
                <a:effectLst/>
                <a:hlinkClick r:id="rId2"/>
              </a:rPr>
              <a:t>//github.com/mitov90/</a:t>
            </a:r>
            <a:r>
              <a:rPr lang="en-US" sz="2800" u="sng" dirty="0" err="1" smtClean="0">
                <a:effectLst/>
                <a:hlinkClick r:id="rId2"/>
              </a:rPr>
              <a:t>BrainGame</a:t>
            </a:r>
            <a:endParaRPr lang="en-US" sz="2800" dirty="0" smtClean="0"/>
          </a:p>
          <a:p>
            <a:r>
              <a:rPr lang="en-US" dirty="0" smtClean="0"/>
              <a:t>Facebook</a:t>
            </a:r>
            <a:endParaRPr lang="en-US" dirty="0"/>
          </a:p>
          <a:p>
            <a:pPr lvl="1"/>
            <a:r>
              <a:rPr lang="en-US" sz="2800" dirty="0" smtClean="0">
                <a:effectLst/>
              </a:rPr>
              <a:t>Polls for the most important decisions </a:t>
            </a:r>
          </a:p>
          <a:p>
            <a:pPr lvl="1"/>
            <a:r>
              <a:rPr lang="en-US" sz="2800" dirty="0" smtClean="0">
                <a:effectLst/>
              </a:rPr>
              <a:t>Pictures from the offline meeting</a:t>
            </a:r>
          </a:p>
          <a:p>
            <a:pPr lvl="1"/>
            <a:r>
              <a:rPr lang="en-US" sz="2800" dirty="0">
                <a:effectLst/>
              </a:rPr>
              <a:t>Files and opinions </a:t>
            </a:r>
            <a:r>
              <a:rPr lang="en-US" sz="2800" dirty="0" smtClean="0">
                <a:effectLst/>
              </a:rPr>
              <a:t>transfers</a:t>
            </a:r>
          </a:p>
          <a:p>
            <a:pPr lvl="1"/>
            <a:r>
              <a:rPr lang="en-US" sz="2800" dirty="0">
                <a:effectLst/>
                <a:hlinkClick r:id="rId3"/>
              </a:rPr>
              <a:t>https://</a:t>
            </a:r>
            <a:r>
              <a:rPr lang="en-US" sz="2800" dirty="0" smtClean="0">
                <a:effectLst/>
                <a:hlinkClick r:id="rId3"/>
              </a:rPr>
              <a:t>facebook.com/groups/575414105908875/</a:t>
            </a:r>
            <a:endParaRPr lang="en-US" sz="2800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65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343150"/>
            <a:ext cx="7924800" cy="1485902"/>
          </a:xfrm>
        </p:spPr>
        <p:txBody>
          <a:bodyPr/>
          <a:lstStyle/>
          <a:p>
            <a:r>
              <a:rPr lang="en-US" dirty="0" smtClean="0"/>
              <a:t>Brain Game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786003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53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r>
              <a:rPr lang="en-US" sz="3600" dirty="0" err="1" smtClean="0"/>
              <a:t>CatchBall</a:t>
            </a:r>
            <a:r>
              <a:rPr lang="en-US" sz="3600" dirty="0" smtClean="0"/>
              <a:t> Realization</a:t>
            </a:r>
            <a:endParaRPr lang="bg-BG" sz="36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48416" y="2971799"/>
            <a:ext cx="5642984" cy="13716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527114" y="4715840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3464797" flipH="1">
            <a:off x="968763" y="4574331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74335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756950" flipH="1">
            <a:off x="4765843" y="1417276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104110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904475" y="836467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985327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222010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186146" flipH="1">
            <a:off x="6185957" y="4402802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9460650" flipH="1">
            <a:off x="2921606" y="2356458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62600" y="6400800"/>
            <a:ext cx="352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hlinkClick r:id="rId2"/>
              </a:rPr>
              <a:t>http://academy.telerik.com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6955981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1226364"/>
            <a:ext cx="6125308" cy="533400"/>
          </a:xfrm>
        </p:spPr>
        <p:txBody>
          <a:bodyPr/>
          <a:lstStyle/>
          <a:p>
            <a:r>
              <a:rPr lang="en-US" dirty="0" smtClean="0"/>
              <a:t>Starring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5264964"/>
            <a:ext cx="5591908" cy="569120"/>
          </a:xfrm>
        </p:spPr>
        <p:txBody>
          <a:bodyPr/>
          <a:lstStyle/>
          <a:p>
            <a:r>
              <a:rPr lang="en-US" dirty="0" smtClean="0"/>
              <a:t>Human Resources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9800"/>
            <a:ext cx="9144000" cy="260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38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Collaborator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7776071"/>
              </p:ext>
            </p:extLst>
          </p:nvPr>
        </p:nvGraphicFramePr>
        <p:xfrm>
          <a:off x="228600" y="1447800"/>
          <a:ext cx="8686800" cy="3246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5200"/>
                <a:gridCol w="5181600"/>
              </a:tblGrid>
              <a:tr h="533400">
                <a:tc>
                  <a:txBody>
                    <a:bodyPr/>
                    <a:lstStyle/>
                    <a:p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</a:rPr>
                        <a:t>Names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</a:rPr>
                        <a:t>Irina </a:t>
                      </a:r>
                      <a:r>
                        <a:rPr kumimoji="0" lang="en-US" sz="2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</a:rPr>
                        <a:t>Kezhova</a:t>
                      </a:r>
                      <a:endParaRPr lang="bg-BG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</a:rPr>
                        <a:t>Main Project Role</a:t>
                      </a:r>
                      <a:endParaRPr kumimoji="0" lang="bg-BG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CFF66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</a:rPr>
                        <a:t>Excuses finder</a:t>
                      </a:r>
                      <a:endParaRPr lang="bg-BG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</a:rPr>
                        <a:t>Additional Roles</a:t>
                      </a:r>
                      <a:endParaRPr kumimoji="0" lang="bg-BG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CFF66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</a:rPr>
                        <a:t>Not available</a:t>
                      </a:r>
                      <a:endParaRPr kumimoji="0" lang="bg-BG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CFF66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</a:txBody>
                  <a:tcPr/>
                </a:tc>
              </a:tr>
              <a:tr h="15757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</a:rPr>
                        <a:t>Profile avatar</a:t>
                      </a:r>
                      <a:endParaRPr kumimoji="0" lang="bg-BG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CFF66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  <a:p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CFF66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  <a:p>
                      <a:endParaRPr lang="bg-BG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3276600"/>
            <a:ext cx="20574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23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Collaborator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0668307"/>
              </p:ext>
            </p:extLst>
          </p:nvPr>
        </p:nvGraphicFramePr>
        <p:xfrm>
          <a:off x="228600" y="1447800"/>
          <a:ext cx="8686800" cy="3246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5200"/>
                <a:gridCol w="5181600"/>
              </a:tblGrid>
              <a:tr h="533400">
                <a:tc>
                  <a:txBody>
                    <a:bodyPr/>
                    <a:lstStyle/>
                    <a:p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</a:rPr>
                        <a:t>Names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</a:rPr>
                        <a:t>Dzhenko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</a:rPr>
                        <a:t>Penev</a:t>
                      </a:r>
                      <a:endParaRPr lang="bg-BG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</a:rPr>
                        <a:t>Main Project Role</a:t>
                      </a:r>
                      <a:endParaRPr kumimoji="0" lang="bg-BG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CFF66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</a:rPr>
                        <a:t>Architecture Design (OOP)</a:t>
                      </a:r>
                      <a:endParaRPr lang="bg-BG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</a:rPr>
                        <a:t>Additional Roles</a:t>
                      </a:r>
                      <a:endParaRPr kumimoji="0" lang="bg-BG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CFF66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</a:rPr>
                        <a:t>One man army</a:t>
                      </a:r>
                      <a:endParaRPr kumimoji="0" lang="bg-BG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CFF66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</a:txBody>
                  <a:tcPr/>
                </a:tc>
              </a:tr>
              <a:tr h="15757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</a:rPr>
                        <a:t>Profile avatar</a:t>
                      </a:r>
                      <a:endParaRPr kumimoji="0" lang="bg-BG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CFF66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  <a:p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CFF66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  <a:p>
                      <a:endParaRPr lang="bg-BG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3200400"/>
            <a:ext cx="22098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87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Collaborator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5822112"/>
              </p:ext>
            </p:extLst>
          </p:nvPr>
        </p:nvGraphicFramePr>
        <p:xfrm>
          <a:off x="228600" y="1447800"/>
          <a:ext cx="8686800" cy="3246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5200"/>
                <a:gridCol w="5181600"/>
              </a:tblGrid>
              <a:tr h="533400">
                <a:tc>
                  <a:txBody>
                    <a:bodyPr/>
                    <a:lstStyle/>
                    <a:p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</a:rPr>
                        <a:t>Names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</a:rPr>
                        <a:t>Zhiko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</a:rPr>
                        <a:t>Mitov</a:t>
                      </a:r>
                      <a:endParaRPr lang="bg-BG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</a:rPr>
                        <a:t>Main Project Role</a:t>
                      </a:r>
                      <a:endParaRPr kumimoji="0" lang="bg-BG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CFF66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</a:rPr>
                        <a:t>Algorithms</a:t>
                      </a:r>
                      <a:endParaRPr lang="bg-BG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</a:rPr>
                        <a:t>Additional Roles</a:t>
                      </a:r>
                      <a:endParaRPr kumimoji="0" lang="bg-BG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CFF66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</a:rPr>
                        <a:t>Requirements, Specifications</a:t>
                      </a:r>
                      <a:endParaRPr kumimoji="0" lang="bg-BG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CFF66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</a:txBody>
                  <a:tcPr/>
                </a:tc>
              </a:tr>
              <a:tr h="15757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</a:rPr>
                        <a:t>Profile avatar</a:t>
                      </a:r>
                      <a:endParaRPr kumimoji="0" lang="bg-BG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CFF66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  <a:p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CFF66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  <a:p>
                      <a:endParaRPr lang="bg-BG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3276600"/>
            <a:ext cx="20574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29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Collaborator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4298690"/>
              </p:ext>
            </p:extLst>
          </p:nvPr>
        </p:nvGraphicFramePr>
        <p:xfrm>
          <a:off x="228600" y="1447800"/>
          <a:ext cx="8686800" cy="3246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5200"/>
                <a:gridCol w="5181600"/>
              </a:tblGrid>
              <a:tr h="533400">
                <a:tc>
                  <a:txBody>
                    <a:bodyPr/>
                    <a:lstStyle/>
                    <a:p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</a:rPr>
                        <a:t>Names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</a:rPr>
                        <a:t>Teodor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</a:rPr>
                        <a:t>Mihov</a:t>
                      </a:r>
                      <a:endParaRPr lang="bg-BG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</a:rPr>
                        <a:t>Main Project Role</a:t>
                      </a:r>
                      <a:endParaRPr kumimoji="0" lang="bg-BG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CFF66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</a:rPr>
                        <a:t>KineticJS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</a:rPr>
                        <a:t> graphic</a:t>
                      </a:r>
                      <a:endParaRPr lang="bg-BG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</a:rPr>
                        <a:t>Additional Roles</a:t>
                      </a:r>
                      <a:endParaRPr kumimoji="0" lang="bg-BG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CFF66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</a:rPr>
                        <a:t>Algorithms, Coordination</a:t>
                      </a:r>
                      <a:endParaRPr kumimoji="0" lang="bg-BG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CFF66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</a:txBody>
                  <a:tcPr/>
                </a:tc>
              </a:tr>
              <a:tr h="15757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</a:rPr>
                        <a:t>Profile avatar</a:t>
                      </a:r>
                      <a:endParaRPr kumimoji="0" lang="bg-BG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CFF66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  <a:p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CFF66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  <a:p>
                      <a:endParaRPr lang="bg-BG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3200400"/>
            <a:ext cx="20574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82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Collaborator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6843635"/>
              </p:ext>
            </p:extLst>
          </p:nvPr>
        </p:nvGraphicFramePr>
        <p:xfrm>
          <a:off x="228600" y="1447800"/>
          <a:ext cx="8686800" cy="3246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5200"/>
                <a:gridCol w="5181600"/>
              </a:tblGrid>
              <a:tr h="533400">
                <a:tc>
                  <a:txBody>
                    <a:bodyPr/>
                    <a:lstStyle/>
                    <a:p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</a:rPr>
                        <a:t>Names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</a:rPr>
                        <a:t>Marko </a:t>
                      </a:r>
                      <a:r>
                        <a:rPr kumimoji="0" lang="en-US" sz="2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</a:rPr>
                        <a:t>Kalaksyzov</a:t>
                      </a:r>
                      <a:endParaRPr lang="bg-BG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</a:rPr>
                        <a:t>Main Project Role</a:t>
                      </a:r>
                      <a:endParaRPr kumimoji="0" lang="bg-BG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CFF66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</a:rPr>
                        <a:t>UI</a:t>
                      </a:r>
                      <a:endParaRPr lang="bg-BG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</a:rPr>
                        <a:t>Additional Roles</a:t>
                      </a:r>
                      <a:endParaRPr kumimoji="0" lang="bg-BG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CFF66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</a:rPr>
                        <a:t>Requirements, Support</a:t>
                      </a:r>
                      <a:endParaRPr kumimoji="0" lang="bg-BG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CFF66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</a:txBody>
                  <a:tcPr/>
                </a:tc>
              </a:tr>
              <a:tr h="15757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</a:rPr>
                        <a:t>Profile avatar</a:t>
                      </a:r>
                      <a:endParaRPr kumimoji="0" lang="bg-BG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CFF66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  <a:p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CFF66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  <a:p>
                      <a:endParaRPr lang="bg-BG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32004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2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Collaborator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8105065"/>
              </p:ext>
            </p:extLst>
          </p:nvPr>
        </p:nvGraphicFramePr>
        <p:xfrm>
          <a:off x="228600" y="1447800"/>
          <a:ext cx="8686800" cy="3246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5200"/>
                <a:gridCol w="5181600"/>
              </a:tblGrid>
              <a:tr h="533400">
                <a:tc>
                  <a:txBody>
                    <a:bodyPr/>
                    <a:lstStyle/>
                    <a:p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</a:rPr>
                        <a:t>Names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</a:rPr>
                        <a:t>Meroslav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</a:rPr>
                        <a:t>Tsaakoff</a:t>
                      </a:r>
                      <a:endParaRPr lang="bg-BG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</a:rPr>
                        <a:t>Main Project Role</a:t>
                      </a:r>
                      <a:endParaRPr kumimoji="0" lang="bg-BG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CFF66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</a:rPr>
                        <a:t>SVG Animations</a:t>
                      </a:r>
                      <a:endParaRPr lang="bg-BG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</a:rPr>
                        <a:t>Additional Roles</a:t>
                      </a:r>
                      <a:endParaRPr kumimoji="0" lang="bg-BG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CFF66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</a:rPr>
                        <a:t>Documentation</a:t>
                      </a:r>
                      <a:endParaRPr kumimoji="0" lang="bg-BG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CFF66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</a:txBody>
                  <a:tcPr/>
                </a:tc>
              </a:tr>
              <a:tr h="15757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</a:rPr>
                        <a:t>Profile avatar</a:t>
                      </a:r>
                      <a:endParaRPr kumimoji="0" lang="bg-BG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CFF66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  <a:p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CFF66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  <a:p>
                      <a:endParaRPr lang="bg-BG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3352800"/>
            <a:ext cx="1909289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6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0541" y="843497"/>
            <a:ext cx="7924800" cy="685800"/>
          </a:xfrm>
        </p:spPr>
        <p:txBody>
          <a:bodyPr/>
          <a:lstStyle/>
          <a:p>
            <a:r>
              <a:rPr lang="en-US" dirty="0" smtClean="0"/>
              <a:t>Project Realization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9388" y="5410200"/>
            <a:ext cx="7924800" cy="569120"/>
          </a:xfrm>
        </p:spPr>
        <p:txBody>
          <a:bodyPr/>
          <a:lstStyle/>
          <a:p>
            <a:r>
              <a:rPr lang="en-US" dirty="0" smtClean="0"/>
              <a:t>Description, Implementation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981200"/>
            <a:ext cx="4651576" cy="312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78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7309</TotalTime>
  <Words>262</Words>
  <Application>Microsoft Office PowerPoint</Application>
  <PresentationFormat>On-screen Show (4:3)</PresentationFormat>
  <Paragraphs>127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Calibri</vt:lpstr>
      <vt:lpstr>Cambria</vt:lpstr>
      <vt:lpstr>Consolas</vt:lpstr>
      <vt:lpstr>Corbel</vt:lpstr>
      <vt:lpstr>Wingdings 2</vt:lpstr>
      <vt:lpstr>Telerik Academy</vt:lpstr>
      <vt:lpstr>1_Telerik Academy</vt:lpstr>
      <vt:lpstr>Teamwork project - JS UI &amp; DOM    2014, July</vt:lpstr>
      <vt:lpstr>Starring</vt:lpstr>
      <vt:lpstr>Collaborator</vt:lpstr>
      <vt:lpstr>Collaborator</vt:lpstr>
      <vt:lpstr>Collaborator</vt:lpstr>
      <vt:lpstr>Collaborator</vt:lpstr>
      <vt:lpstr>Collaborator</vt:lpstr>
      <vt:lpstr>Collaborator</vt:lpstr>
      <vt:lpstr>Project Realization</vt:lpstr>
      <vt:lpstr>Description</vt:lpstr>
      <vt:lpstr>Requirements</vt:lpstr>
      <vt:lpstr>Team Contribution</vt:lpstr>
      <vt:lpstr>Brain Game</vt:lpstr>
      <vt:lpstr>CatchBall Realization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Училищна софтуерна академия</dc:title>
  <dc:subject>Telerik Software Academy</dc:subject>
  <dc:creator>Svetlin Nakov</dc:creator>
  <cp:keywords>telerik software academy, school academy, училищна софтуерна академия, академия на Телерик за ученици, free courses for developers</cp:keywords>
  <cp:lastModifiedBy>Georgi Cakov</cp:lastModifiedBy>
  <cp:revision>920</cp:revision>
  <dcterms:created xsi:type="dcterms:W3CDTF">2007-12-08T16:03:35Z</dcterms:created>
  <dcterms:modified xsi:type="dcterms:W3CDTF">2014-06-15T18:45:14Z</dcterms:modified>
  <cp:category>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