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6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347" r:id="rId5"/>
    <p:sldId id="346" r:id="rId6"/>
    <p:sldId id="348" r:id="rId7"/>
    <p:sldId id="345" r:id="rId8"/>
    <p:sldId id="349" r:id="rId9"/>
    <p:sldId id="259" r:id="rId10"/>
    <p:sldId id="261" r:id="rId11"/>
    <p:sldId id="353" r:id="rId12"/>
    <p:sldId id="358" r:id="rId13"/>
    <p:sldId id="359" r:id="rId14"/>
    <p:sldId id="351" r:id="rId15"/>
    <p:sldId id="356" r:id="rId16"/>
    <p:sldId id="357" r:id="rId17"/>
    <p:sldId id="339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6" autoAdjust="0"/>
    <p:restoredTop sz="94451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8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8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9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6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3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2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52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latin typeface="Corbel"/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rbel"/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orbel"/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orbel"/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rbel"/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rbel"/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rbel"/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orbel"/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orbel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7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6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6FAC6DE-0C93-43E9-9490-939C72003513}" type="slidenum">
              <a:rPr lang="en-US" smtClean="0">
                <a:solidFill>
                  <a:srgbClr val="CCFF66"/>
                </a:solidFill>
                <a:latin typeface="Corb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CCFF66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0127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6FAC6DE-0C93-43E9-9490-939C72003513}" type="slidenum">
              <a:rPr lang="en-US" smtClean="0">
                <a:solidFill>
                  <a:srgbClr val="CCFF66"/>
                </a:solidFill>
                <a:latin typeface="Corb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CCFF66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6563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8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11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10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курсове и уроци по </a:t>
              </a: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9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com/groups/575414105908875/" TargetMode="External"/><Relationship Id="rId2" Type="http://schemas.openxmlformats.org/officeDocument/2006/relationships/hyperlink" Target="https://github.com/drumev/OOP-William-Faulkn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52" y="1650064"/>
            <a:ext cx="8839200" cy="1524000"/>
          </a:xfrm>
        </p:spPr>
        <p:txBody>
          <a:bodyPr/>
          <a:lstStyle/>
          <a:p>
            <a:r>
              <a:rPr lang="en-US" sz="4800" dirty="0"/>
              <a:t>Teamwork </a:t>
            </a:r>
            <a:r>
              <a:rPr lang="en-US" sz="4800" dirty="0" smtClean="0"/>
              <a:t>project - JS UI &amp; DOM   </a:t>
            </a:r>
            <a:r>
              <a:rPr lang="bg-BG" sz="4800" dirty="0" smtClean="0"/>
              <a:t> </a:t>
            </a:r>
            <a:r>
              <a:rPr lang="en-US" sz="4800" dirty="0" smtClean="0"/>
              <a:t>2014, July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943" y="3310482"/>
            <a:ext cx="8153400" cy="569120"/>
          </a:xfrm>
        </p:spPr>
        <p:txBody>
          <a:bodyPr/>
          <a:lstStyle/>
          <a:p>
            <a:r>
              <a:rPr lang="en-US" dirty="0">
                <a:effectLst/>
              </a:rPr>
              <a:t>C</a:t>
            </a:r>
            <a:r>
              <a:rPr lang="bg-BG" dirty="0" err="1">
                <a:effectLst/>
              </a:rPr>
              <a:t>lient-side</a:t>
            </a:r>
            <a:r>
              <a:rPr lang="bg-BG" dirty="0">
                <a:effectLst/>
              </a:rPr>
              <a:t> </a:t>
            </a:r>
            <a:r>
              <a:rPr lang="bg-BG" dirty="0" err="1">
                <a:effectLst/>
              </a:rPr>
              <a:t>JavaScript</a:t>
            </a:r>
            <a:r>
              <a:rPr lang="bg-BG" dirty="0">
                <a:effectLst/>
              </a:rPr>
              <a:t> </a:t>
            </a:r>
            <a:r>
              <a:rPr lang="bg-BG" dirty="0" err="1">
                <a:effectLst/>
              </a:rPr>
              <a:t>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8595" y="5154260"/>
            <a:ext cx="3886200" cy="630942"/>
          </a:xfrm>
        </p:spPr>
        <p:txBody>
          <a:bodyPr/>
          <a:lstStyle/>
          <a:p>
            <a:pPr algn="ctr"/>
            <a:r>
              <a:rPr lang="en-US" sz="3500" dirty="0" smtClean="0"/>
              <a:t>Team </a:t>
            </a:r>
            <a:r>
              <a:rPr lang="en-US" sz="3500" dirty="0" err="1" smtClean="0"/>
              <a:t>Ermac</a:t>
            </a:r>
            <a:endParaRPr lang="en-US" sz="3500" dirty="0" smtClean="0"/>
          </a:p>
        </p:txBody>
      </p:sp>
      <p:pic>
        <p:nvPicPr>
          <p:cNvPr id="9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99" y="457200"/>
            <a:ext cx="3130885" cy="914400"/>
          </a:xfrm>
          <a:prstGeom prst="roundRect">
            <a:avLst>
              <a:gd name="adj" fmla="val 5054"/>
            </a:avLst>
          </a:prstGeom>
          <a:noFill/>
        </p:spPr>
      </p:pic>
      <p:sp>
        <p:nvSpPr>
          <p:cNvPr id="11" name="TextBox 10"/>
          <p:cNvSpPr txBox="1"/>
          <p:nvPr/>
        </p:nvSpPr>
        <p:spPr>
          <a:xfrm rot="162465">
            <a:off x="848520" y="1026101"/>
            <a:ext cx="382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3"/>
              </a:rPr>
              <a:t>http://academy.telerik.com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9659"/>
            <a:ext cx="403860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bg-BG" dirty="0" smtClean="0"/>
          </a:p>
          <a:p>
            <a:pPr lvl="1"/>
            <a:r>
              <a:rPr lang="en-US" sz="2800" dirty="0">
                <a:effectLst/>
              </a:rPr>
              <a:t>The main goal of the game is to fly with a spaceship as long as it’s possible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Project opportunities</a:t>
            </a:r>
            <a:endParaRPr lang="en-US" dirty="0"/>
          </a:p>
          <a:p>
            <a:pPr lvl="1"/>
            <a:r>
              <a:rPr lang="en-US" sz="2800" dirty="0" smtClean="0">
                <a:effectLst/>
              </a:rPr>
              <a:t>Easy to Implement logic</a:t>
            </a:r>
          </a:p>
          <a:p>
            <a:pPr lvl="1"/>
            <a:r>
              <a:rPr lang="en-US" sz="2800" dirty="0" smtClean="0">
                <a:effectLst/>
              </a:rPr>
              <a:t>Many possibilities for all kind of features, animations, conditions and so on.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Play: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effectLst/>
              </a:rPr>
              <a:t>The spaceship flies in a horizontal direction from left to right, and from the right side it has to avoid the appearing meteors</a:t>
            </a:r>
          </a:p>
          <a:p>
            <a:pPr lvl="0"/>
            <a:r>
              <a:rPr lang="en-US" sz="2000" dirty="0">
                <a:effectLst/>
              </a:rPr>
              <a:t>Navigation is realized by the keys: a, s, d, w or with the arrows to avoid the meteors</a:t>
            </a:r>
          </a:p>
          <a:p>
            <a:pPr lvl="0"/>
            <a:r>
              <a:rPr lang="en-US" sz="2000" dirty="0">
                <a:effectLst/>
              </a:rPr>
              <a:t>The right panel represents a separate task, which solving gives the player additional fuel</a:t>
            </a:r>
          </a:p>
          <a:p>
            <a:pPr lvl="0"/>
            <a:r>
              <a:rPr lang="en-US" sz="2000" dirty="0">
                <a:effectLst/>
              </a:rPr>
              <a:t>After starting the game in the right panel appears an equation and several color bubbles</a:t>
            </a:r>
          </a:p>
          <a:p>
            <a:pPr lvl="0"/>
            <a:r>
              <a:rPr lang="en-US" sz="2000" dirty="0">
                <a:effectLst/>
              </a:rPr>
              <a:t>Selecting the correct answers of the equations with the mouse rises the fuel only if the selected bubble’s color corresponds to the color of the bubble with the equation inside</a:t>
            </a:r>
          </a:p>
          <a:p>
            <a:pPr lvl="0"/>
            <a:r>
              <a:rPr lang="en-US" sz="2000" dirty="0">
                <a:effectLst/>
              </a:rPr>
              <a:t>Selecting a wrong answer or a bubble with a different color than the equation’s will decrease the player’s fuel</a:t>
            </a:r>
          </a:p>
          <a:p>
            <a:pPr lvl="0"/>
            <a:r>
              <a:rPr lang="en-US" sz="2000" dirty="0">
                <a:effectLst/>
              </a:rPr>
              <a:t>The bottom panel shows the current fuel</a:t>
            </a:r>
          </a:p>
          <a:p>
            <a:pPr lvl="0"/>
            <a:r>
              <a:rPr lang="en-US" sz="2000" dirty="0">
                <a:effectLst/>
              </a:rPr>
              <a:t>The game has three levels of difficulty: normal, nightmare and hell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the Game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02991"/>
            <a:ext cx="8686800" cy="54140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6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178278"/>
              </p:ext>
            </p:extLst>
          </p:nvPr>
        </p:nvGraphicFramePr>
        <p:xfrm>
          <a:off x="228600" y="1464426"/>
          <a:ext cx="8686800" cy="3640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4419600"/>
              </a:tblGrid>
              <a:tr h="653242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HTML5 Canvas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lang="bg-BG" dirty="0"/>
                    </a:p>
                  </a:txBody>
                  <a:tcPr/>
                </a:tc>
              </a:tr>
              <a:tr h="557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SVG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lang="bg-BG" dirty="0"/>
                    </a:p>
                  </a:txBody>
                  <a:tcPr/>
                </a:tc>
              </a:tr>
              <a:tr h="637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Git repository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637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jQuery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lang="bg-BG" dirty="0"/>
                    </a:p>
                  </a:txBody>
                  <a:tcPr/>
                </a:tc>
              </a:tr>
              <a:tr h="637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Unit-tests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OOP 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Achieved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bg-BG" dirty="0" smtClean="0"/>
          </a:p>
          <a:p>
            <a:pPr lvl="1"/>
            <a:r>
              <a:rPr lang="en-US" sz="2800" dirty="0" smtClean="0"/>
              <a:t>~70 commits, participated by almost every one in the team acting in any hour in the day and night</a:t>
            </a:r>
          </a:p>
          <a:p>
            <a:pPr lvl="1"/>
            <a:r>
              <a:rPr lang="bg-BG" sz="2800" u="sng" dirty="0">
                <a:effectLst/>
                <a:hlinkClick r:id="rId2"/>
              </a:rPr>
              <a:t>https</a:t>
            </a:r>
            <a:r>
              <a:rPr lang="bg-BG" sz="2800" u="sng" dirty="0" smtClean="0">
                <a:effectLst/>
                <a:hlinkClick r:id="rId2"/>
              </a:rPr>
              <a:t>:</a:t>
            </a:r>
            <a:r>
              <a:rPr lang="en-US" sz="2800" u="sng" dirty="0" smtClean="0">
                <a:effectLst/>
                <a:hlinkClick r:id="rId2"/>
              </a:rPr>
              <a:t>//github.com/mitov90/</a:t>
            </a:r>
            <a:r>
              <a:rPr lang="en-US" sz="2800" u="sng" dirty="0" err="1" smtClean="0">
                <a:effectLst/>
                <a:hlinkClick r:id="rId2"/>
              </a:rPr>
              <a:t>BrainGame</a:t>
            </a:r>
            <a:endParaRPr lang="en-US" sz="2800" dirty="0" smtClean="0"/>
          </a:p>
          <a:p>
            <a:r>
              <a:rPr lang="en-US" dirty="0" smtClean="0"/>
              <a:t>Facebook</a:t>
            </a:r>
            <a:endParaRPr lang="en-US" dirty="0"/>
          </a:p>
          <a:p>
            <a:pPr lvl="1"/>
            <a:r>
              <a:rPr lang="en-US" sz="2800" dirty="0" smtClean="0">
                <a:effectLst/>
              </a:rPr>
              <a:t>Polls for the most important decisions </a:t>
            </a:r>
          </a:p>
          <a:p>
            <a:pPr lvl="1"/>
            <a:r>
              <a:rPr lang="en-US" sz="2800" dirty="0" smtClean="0">
                <a:effectLst/>
              </a:rPr>
              <a:t>Pictures from the offline meeting</a:t>
            </a:r>
          </a:p>
          <a:p>
            <a:pPr lvl="1"/>
            <a:r>
              <a:rPr lang="en-US" sz="2800" dirty="0">
                <a:effectLst/>
              </a:rPr>
              <a:t>Files and opinions </a:t>
            </a:r>
            <a:r>
              <a:rPr lang="en-US" sz="2800" dirty="0" smtClean="0">
                <a:effectLst/>
              </a:rPr>
              <a:t>transfers</a:t>
            </a:r>
          </a:p>
          <a:p>
            <a:pPr lvl="1"/>
            <a:r>
              <a:rPr lang="en-US" sz="2800" dirty="0">
                <a:effectLst/>
                <a:hlinkClick r:id="rId3"/>
              </a:rPr>
              <a:t>https://</a:t>
            </a:r>
            <a:r>
              <a:rPr lang="en-US" sz="2800" dirty="0" smtClean="0">
                <a:effectLst/>
                <a:hlinkClick r:id="rId3"/>
              </a:rPr>
              <a:t>facebook.com/groups/575414105908875/</a:t>
            </a:r>
            <a:endParaRPr lang="en-US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43150"/>
            <a:ext cx="7924800" cy="1485902"/>
          </a:xfrm>
        </p:spPr>
        <p:txBody>
          <a:bodyPr/>
          <a:lstStyle/>
          <a:p>
            <a:r>
              <a:rPr lang="en-US" dirty="0" smtClean="0"/>
              <a:t>Brain Game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err="1" smtClean="0"/>
              <a:t>CatchBall</a:t>
            </a:r>
            <a:r>
              <a:rPr lang="en-US" sz="3600" dirty="0" smtClean="0"/>
              <a:t> Realization</a:t>
            </a:r>
            <a:endParaRPr lang="bg-BG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6400800"/>
            <a:ext cx="35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9559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226364"/>
            <a:ext cx="6125308" cy="533400"/>
          </a:xfrm>
        </p:spPr>
        <p:txBody>
          <a:bodyPr/>
          <a:lstStyle/>
          <a:p>
            <a:r>
              <a:rPr lang="en-US" dirty="0" smtClean="0"/>
              <a:t>Starring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64964"/>
            <a:ext cx="5591908" cy="569120"/>
          </a:xfrm>
        </p:spPr>
        <p:txBody>
          <a:bodyPr/>
          <a:lstStyle/>
          <a:p>
            <a:r>
              <a:rPr lang="en-US" dirty="0" smtClean="0"/>
              <a:t>Human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26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776071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Irina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Kezhova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Excuses finder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Not available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766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68307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Dzhenko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Penev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Architecture Design (OOP)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One man army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004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822112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Zhiko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Mitov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Algorithms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Requirements, Specifications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766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298690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Teodor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Mihov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KineticJS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graphic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Algorithms, Coordination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00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843635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Marko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Kalaksyzov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UI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Requirements, Support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004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105065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Meroslav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Tsaakoff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SVG Animations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Documentation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352800"/>
            <a:ext cx="190928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41" y="843497"/>
            <a:ext cx="7924800" cy="685800"/>
          </a:xfrm>
        </p:spPr>
        <p:txBody>
          <a:bodyPr/>
          <a:lstStyle/>
          <a:p>
            <a:r>
              <a:rPr lang="en-US" dirty="0" smtClean="0"/>
              <a:t>Project Realization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388" y="5410200"/>
            <a:ext cx="7924800" cy="569120"/>
          </a:xfrm>
        </p:spPr>
        <p:txBody>
          <a:bodyPr/>
          <a:lstStyle/>
          <a:p>
            <a:r>
              <a:rPr lang="en-US" dirty="0" smtClean="0"/>
              <a:t>Description,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81200"/>
            <a:ext cx="4651576" cy="31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7313</TotalTime>
  <Words>418</Words>
  <Application>Microsoft Office PowerPoint</Application>
  <PresentationFormat>On-screen Show (4:3)</PresentationFormat>
  <Paragraphs>139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Wingdings 2</vt:lpstr>
      <vt:lpstr>Telerik Academy</vt:lpstr>
      <vt:lpstr>1_Telerik Academy</vt:lpstr>
      <vt:lpstr>Teamwork project - JS UI &amp; DOM    2014, July</vt:lpstr>
      <vt:lpstr>Starring</vt:lpstr>
      <vt:lpstr>Collaborator</vt:lpstr>
      <vt:lpstr>Collaborator</vt:lpstr>
      <vt:lpstr>Collaborator</vt:lpstr>
      <vt:lpstr>Collaborator</vt:lpstr>
      <vt:lpstr>Collaborator</vt:lpstr>
      <vt:lpstr>Collaborator</vt:lpstr>
      <vt:lpstr>Project Realization</vt:lpstr>
      <vt:lpstr>Description</vt:lpstr>
      <vt:lpstr>How to Play: Instructions</vt:lpstr>
      <vt:lpstr>Screenshot of the Game</vt:lpstr>
      <vt:lpstr>Requirements</vt:lpstr>
      <vt:lpstr>Team Contribution</vt:lpstr>
      <vt:lpstr>Brain Game</vt:lpstr>
      <vt:lpstr>CatchBall Realization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Marko Kolaksazov</cp:lastModifiedBy>
  <cp:revision>921</cp:revision>
  <dcterms:created xsi:type="dcterms:W3CDTF">2007-12-08T16:03:35Z</dcterms:created>
  <dcterms:modified xsi:type="dcterms:W3CDTF">2014-06-19T07:40:51Z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