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320" r:id="rId2"/>
    <p:sldId id="322" r:id="rId3"/>
    <p:sldId id="384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3" r:id="rId12"/>
    <p:sldId id="392" r:id="rId13"/>
    <p:sldId id="395" r:id="rId14"/>
    <p:sldId id="394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8" r:id="rId36"/>
    <p:sldId id="419" r:id="rId37"/>
    <p:sldId id="417" r:id="rId38"/>
    <p:sldId id="416" r:id="rId39"/>
    <p:sldId id="420" r:id="rId40"/>
    <p:sldId id="421" r:id="rId41"/>
    <p:sldId id="422" r:id="rId42"/>
    <p:sldId id="423" r:id="rId43"/>
    <p:sldId id="424" r:id="rId44"/>
    <p:sldId id="358" r:id="rId45"/>
    <p:sldId id="363" r:id="rId46"/>
  </p:sldIdLst>
  <p:sldSz cx="9144000" cy="6858000" type="screen4x3"/>
  <p:notesSz cx="6881813" cy="92964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tgeorge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ommonjs.org/wiki/Promises/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kowal/q" TargetMode="External"/><Relationship Id="rId2" Type="http://schemas.openxmlformats.org/officeDocument/2006/relationships/hyperlink" Target="http://promises-aplus.github.io/promises-spec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kowal/q/wiki/API-Referenc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domenic/388997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600200"/>
            <a:ext cx="8686800" cy="1524000"/>
          </a:xfrm>
        </p:spPr>
        <p:txBody>
          <a:bodyPr/>
          <a:lstStyle/>
          <a:p>
            <a:r>
              <a:rPr lang="en-US" dirty="0" smtClean="0"/>
              <a:t>Promises and Asynchronous Programming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94530"/>
            <a:ext cx="8229600" cy="569120"/>
          </a:xfrm>
        </p:spPr>
        <p:txBody>
          <a:bodyPr/>
          <a:lstStyle/>
          <a:p>
            <a:r>
              <a:rPr lang="en-US" dirty="0" smtClean="0"/>
              <a:t>Callback-oriented asynchrony, </a:t>
            </a:r>
            <a:r>
              <a:rPr lang="en-US" dirty="0" err="1" smtClean="0"/>
              <a:t>CommonJS</a:t>
            </a:r>
            <a:r>
              <a:rPr lang="en-US" dirty="0" smtClean="0"/>
              <a:t> Promise/A, Promises in Q, Promises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George Georgiev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http://itgeorge.net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Callback with Value Needed by Other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285998"/>
            <a:ext cx="82296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Using Browser-provided </a:t>
            </a:r>
            <a:r>
              <a:rPr lang="en-US" dirty="0" err="1" smtClean="0"/>
              <a:t>Async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733800"/>
            <a:ext cx="8229600" cy="533400"/>
          </a:xfrm>
        </p:spPr>
        <p:txBody>
          <a:bodyPr/>
          <a:lstStyle/>
          <a:p>
            <a:r>
              <a:rPr lang="en-US" dirty="0" smtClean="0"/>
              <a:t>How to access browser APIs asynchronously</a:t>
            </a:r>
          </a:p>
        </p:txBody>
      </p:sp>
    </p:spTree>
    <p:extLst>
      <p:ext uri="{BB962C8B-B14F-4D97-AF65-F5344CB8AC3E}">
        <p14:creationId xmlns:p14="http://schemas.microsoft.com/office/powerpoint/2010/main" val="29511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/>
              <a:t>Using Browser-provided </a:t>
            </a:r>
            <a:r>
              <a:rPr lang="en-US" dirty="0" smtClean="0"/>
              <a:t>Asynchronous </a:t>
            </a:r>
            <a:r>
              <a:rPr lang="en-US" dirty="0"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do asynchronous browser APIs work?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JavaScript runs in one thread of the browser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browser can create other threads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For its own needs, including </a:t>
            </a:r>
            <a:r>
              <a:rPr lang="en-US" dirty="0" err="1" smtClean="0"/>
              <a:t>async</a:t>
            </a:r>
            <a:r>
              <a:rPr lang="en-US" dirty="0" smtClean="0"/>
              <a:t> APIs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How do we use asynchronous APIs with JS?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Request some browser API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Pass arguments for what you want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callback methods to execute when the API has processed your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8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/>
              <a:t>Using Browser-provided </a:t>
            </a:r>
            <a:r>
              <a:rPr lang="en-US" dirty="0" smtClean="0"/>
              <a:t>Asynchronous </a:t>
            </a:r>
            <a:r>
              <a:rPr lang="en-US" dirty="0"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Using the </a:t>
            </a:r>
            <a:r>
              <a:rPr lang="en-US" dirty="0" err="1" smtClean="0"/>
              <a:t>Geolocation</a:t>
            </a:r>
            <a:r>
              <a:rPr lang="en-US" dirty="0" smtClean="0"/>
              <a:t> API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Locating the device takes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request the current position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Call </a:t>
            </a:r>
            <a:r>
              <a:rPr lang="en-US" dirty="0" err="1" smtClean="0"/>
              <a:t>navigator.geolocation.getCurrentPosition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Pass in a success and error handler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i.e. pass in callback functions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Process the data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Visualize it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Callback-based usage of the </a:t>
            </a:r>
            <a:r>
              <a:rPr lang="en-US" dirty="0" err="1" smtClean="0"/>
              <a:t>Geolocation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Summary on callback-based usage of </a:t>
            </a:r>
            <a:r>
              <a:rPr lang="en-US" dirty="0" err="1" smtClean="0"/>
              <a:t>Geolocation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 need some function nesting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want to have good function cohesion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rovide separate functions for different operations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What will happen with a larger application?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Lots of levels of nesting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Nightmarish error-handling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Errors are easy to get lost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Handling needs to happen in inappropriate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362198"/>
            <a:ext cx="82296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733800"/>
            <a:ext cx="8229600" cy="533400"/>
          </a:xfrm>
        </p:spPr>
        <p:txBody>
          <a:bodyPr/>
          <a:lstStyle/>
          <a:p>
            <a:r>
              <a:rPr lang="en-US" dirty="0" smtClean="0"/>
              <a:t>The evolution of Callback-oriented programming</a:t>
            </a:r>
          </a:p>
          <a:p>
            <a:r>
              <a:rPr lang="en-US" dirty="0" smtClean="0"/>
              <a:t>(switch on your imagination)</a:t>
            </a:r>
          </a:p>
        </p:txBody>
      </p:sp>
    </p:spTree>
    <p:extLst>
      <p:ext uri="{BB962C8B-B14F-4D97-AF65-F5344CB8AC3E}">
        <p14:creationId xmlns:p14="http://schemas.microsoft.com/office/powerpoint/2010/main" val="19215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promise is an object which represents an eventual (future)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Methods "promise" they will return a value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Correct or representing an error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Promises can be in one of three states: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Fulfilled (resolved, </a:t>
            </a:r>
            <a:r>
              <a:rPr lang="en-US" dirty="0" err="1" smtClean="0"/>
              <a:t>succeded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Rejected (an error happened)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Pending (unfulfilled yet, still being computed)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Promise objects can be used in code as if their value is known</a:t>
            </a:r>
          </a:p>
          <a:p>
            <a:pPr lvl="1"/>
            <a:r>
              <a:rPr lang="en-US" dirty="0" smtClean="0"/>
              <a:t>Actually we attach code which executes</a:t>
            </a:r>
          </a:p>
          <a:p>
            <a:pPr lvl="2"/>
            <a:r>
              <a:rPr lang="en-US" dirty="0" smtClean="0"/>
              <a:t>When the promise is fulfilled</a:t>
            </a:r>
          </a:p>
          <a:p>
            <a:pPr lvl="2"/>
            <a:r>
              <a:rPr lang="en-US" dirty="0" smtClean="0"/>
              <a:t>When the promise is rejected</a:t>
            </a:r>
          </a:p>
          <a:p>
            <a:pPr lvl="2"/>
            <a:r>
              <a:rPr lang="en-US" dirty="0" smtClean="0"/>
              <a:t>When the promise reports progress (optionally)</a:t>
            </a:r>
          </a:p>
          <a:p>
            <a:r>
              <a:rPr lang="en-US" dirty="0" smtClean="0"/>
              <a:t>Promises are a pattern </a:t>
            </a:r>
          </a:p>
          <a:p>
            <a:pPr lvl="1"/>
            <a:r>
              <a:rPr lang="en-US" dirty="0" smtClean="0"/>
              <a:t>No defined implementation, but strict requirements</a:t>
            </a:r>
          </a:p>
          <a:p>
            <a:pPr lvl="1"/>
            <a:r>
              <a:rPr lang="en-US" dirty="0" smtClean="0"/>
              <a:t>Initially described in </a:t>
            </a:r>
            <a:r>
              <a:rPr lang="en-US" dirty="0" err="1" smtClean="0">
                <a:hlinkClick r:id="rId2"/>
              </a:rPr>
              <a:t>CommonJS</a:t>
            </a:r>
            <a:r>
              <a:rPr lang="en-US" dirty="0" smtClean="0">
                <a:hlinkClick r:id="rId2"/>
              </a:rPr>
              <a:t> Promises/A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specifically:</a:t>
            </a:r>
          </a:p>
          <a:p>
            <a:pPr lvl="1"/>
            <a:r>
              <a:rPr lang="en-US" dirty="0" smtClean="0"/>
              <a:t>Each promise has a .then() method accepting 3 parameters:</a:t>
            </a:r>
          </a:p>
          <a:p>
            <a:pPr lvl="2"/>
            <a:r>
              <a:rPr lang="en-US" dirty="0" smtClean="0"/>
              <a:t>Success, Error and Progress function</a:t>
            </a:r>
          </a:p>
          <a:p>
            <a:pPr lvl="2"/>
            <a:r>
              <a:rPr lang="en-US" dirty="0" smtClean="0"/>
              <a:t>All parameters are optional</a:t>
            </a:r>
          </a:p>
          <a:p>
            <a:pPr lvl="1"/>
            <a:r>
              <a:rPr lang="en-US" dirty="0" smtClean="0"/>
              <a:t>So we can write: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sz="1600" dirty="0" smtClean="0"/>
              <a:t>* Provided  </a:t>
            </a:r>
            <a:r>
              <a:rPr lang="en-US" sz="1600" dirty="0" err="1" smtClean="0"/>
              <a:t>promiseMeSomething</a:t>
            </a:r>
            <a:r>
              <a:rPr lang="en-US" sz="1600" dirty="0" smtClean="0"/>
              <a:t> returns a promise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4419600"/>
            <a:ext cx="7543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promiseMeSomething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.then(function (value)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//handle success here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function (reason)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//handle error here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Asynchrony in JavaScript</a:t>
            </a:r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Callback-oriented programming</a:t>
            </a:r>
          </a:p>
          <a:p>
            <a:pPr marL="652448" lvl="1" indent="-304785" eaLnBrk="1" hangingPunct="1">
              <a:lnSpc>
                <a:spcPct val="95000"/>
              </a:lnSpc>
            </a:pPr>
            <a:r>
              <a:rPr lang="en-US" dirty="0" smtClean="0"/>
              <a:t>Simple callbacks</a:t>
            </a:r>
          </a:p>
          <a:p>
            <a:pPr marL="652448" lvl="1" indent="-304785" eaLnBrk="1" hangingPunct="1">
              <a:lnSpc>
                <a:spcPct val="95000"/>
              </a:lnSpc>
            </a:pPr>
            <a:r>
              <a:rPr lang="en-US" dirty="0" smtClean="0"/>
              <a:t>"Passing values" in callbacks</a:t>
            </a:r>
          </a:p>
          <a:p>
            <a:pPr marL="652448" lvl="1" indent="-304785" eaLnBrk="1" hangingPunct="1">
              <a:lnSpc>
                <a:spcPct val="95000"/>
              </a:lnSpc>
            </a:pPr>
            <a:r>
              <a:rPr lang="en-US" dirty="0" smtClean="0"/>
              <a:t>Example: </a:t>
            </a:r>
            <a:r>
              <a:rPr lang="en-US" dirty="0" err="1" smtClean="0"/>
              <a:t>Geolocation</a:t>
            </a:r>
            <a:endParaRPr lang="en-US" dirty="0" smtClean="0"/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Promises</a:t>
            </a:r>
          </a:p>
          <a:p>
            <a:pPr marL="652448" lvl="1" indent="-304785" eaLnBrk="1" hangingPunct="1">
              <a:lnSpc>
                <a:spcPct val="95000"/>
              </a:lnSpc>
            </a:pPr>
            <a:r>
              <a:rPr lang="en-US" dirty="0" smtClean="0"/>
              <a:t>Overview</a:t>
            </a:r>
          </a:p>
          <a:p>
            <a:pPr marL="652448" lvl="1" indent="-304785" eaLnBrk="1" hangingPunct="1">
              <a:lnSpc>
                <a:spcPct val="95000"/>
              </a:lnSpc>
            </a:pPr>
            <a:r>
              <a:rPr lang="en-US" dirty="0" err="1" smtClean="0"/>
              <a:t>CommonJS</a:t>
            </a:r>
            <a:r>
              <a:rPr lang="en-US" dirty="0" smtClean="0"/>
              <a:t> Promise/A and A+</a:t>
            </a:r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Using the Q Promise Library</a:t>
            </a:r>
          </a:p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Promises in </a:t>
            </a:r>
            <a:r>
              <a:rPr lang="en-US" dirty="0" err="1" smtClean="0"/>
              <a:t>jQuery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http://t0.gstatic.com/images?q=tbn:ANd9GcSOhIpLZpMVyaj2216C0pf5moi79kSzxAquFn4kzUbsGIi_pm2DOQ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2590800" cy="223750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0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.then() method returns a promise in turn</a:t>
            </a:r>
          </a:p>
          <a:p>
            <a:pPr lvl="1"/>
            <a:r>
              <a:rPr lang="en-US" dirty="0" smtClean="0"/>
              <a:t>Meaning promises can be chained: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Promises enable us to:</a:t>
            </a:r>
          </a:p>
          <a:p>
            <a:pPr lvl="1"/>
            <a:r>
              <a:rPr lang="en-US" dirty="0" smtClean="0"/>
              <a:t>Remove the callback functions from the parameters and attach them to the "result"</a:t>
            </a:r>
          </a:p>
          <a:p>
            <a:pPr lvl="1"/>
            <a:r>
              <a:rPr lang="en-US" dirty="0" smtClean="0"/>
              <a:t>Make a sequence of operations happen</a:t>
            </a:r>
          </a:p>
          <a:p>
            <a:pPr lvl="1"/>
            <a:r>
              <a:rPr lang="en-US" dirty="0" smtClean="0"/>
              <a:t>Catch errors when we can process them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9235" y="2286000"/>
            <a:ext cx="7543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asyncComputeTheAnswerToEverything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.then(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addTwo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printResult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onError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455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full and modern description of Promises:</a:t>
            </a:r>
          </a:p>
          <a:p>
            <a:pPr lvl="1"/>
            <a:r>
              <a:rPr lang="en-US" dirty="0" err="1" smtClean="0"/>
              <a:t>CommonJS</a:t>
            </a:r>
            <a:r>
              <a:rPr lang="en-US" dirty="0" smtClean="0"/>
              <a:t> Promises/A+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http://promises-aplus.github.io/promises-spec/</a:t>
            </a:r>
            <a:endParaRPr lang="en-US" dirty="0" smtClean="0"/>
          </a:p>
          <a:p>
            <a:pPr lvl="1"/>
            <a:r>
              <a:rPr lang="en-US" dirty="0" smtClean="0"/>
              <a:t>An improvement of the Promises/A description</a:t>
            </a:r>
          </a:p>
          <a:p>
            <a:pPr lvl="1"/>
            <a:r>
              <a:rPr lang="en-US" dirty="0" smtClean="0"/>
              <a:t>Better explanation of border cases</a:t>
            </a:r>
          </a:p>
          <a:p>
            <a:pPr lvl="1"/>
            <a:r>
              <a:rPr lang="en-US" dirty="0" smtClean="0"/>
              <a:t>Several libraries fulfill the A+ spec:</a:t>
            </a:r>
          </a:p>
          <a:p>
            <a:pPr lvl="2"/>
            <a:r>
              <a:rPr lang="en-US" dirty="0" smtClean="0"/>
              <a:t>A notable example is Kris </a:t>
            </a:r>
            <a:r>
              <a:rPr lang="en-US" dirty="0" err="1" smtClean="0"/>
              <a:t>Kowal's</a:t>
            </a:r>
            <a:r>
              <a:rPr lang="en-US" dirty="0" smtClean="0"/>
              <a:t> Q library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github.com/kriskowal/q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362198"/>
            <a:ext cx="82296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8229600" cy="533400"/>
          </a:xfrm>
        </p:spPr>
        <p:txBody>
          <a:bodyPr/>
          <a:lstStyle/>
          <a:p>
            <a:r>
              <a:rPr lang="en-US" dirty="0" smtClean="0"/>
              <a:t>A rich </a:t>
            </a:r>
            <a:r>
              <a:rPr lang="en-US" dirty="0" err="1" smtClean="0"/>
              <a:t>CommonJS</a:t>
            </a:r>
            <a:r>
              <a:rPr lang="en-US" dirty="0"/>
              <a:t> </a:t>
            </a:r>
            <a:r>
              <a:rPr lang="en-US" dirty="0" smtClean="0"/>
              <a:t>Promises/A+ library</a:t>
            </a:r>
          </a:p>
        </p:txBody>
      </p:sp>
    </p:spTree>
    <p:extLst>
      <p:ext uri="{BB962C8B-B14F-4D97-AF65-F5344CB8AC3E}">
        <p14:creationId xmlns:p14="http://schemas.microsoft.com/office/powerpoint/2010/main" val="7288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ways of using the Q module:</a:t>
            </a:r>
          </a:p>
          <a:p>
            <a:pPr lvl="1"/>
            <a:r>
              <a:rPr lang="en-US" dirty="0" smtClean="0"/>
              <a:t>Option 1: Download it from the Q repository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Add the q.js or q.min.js file to your project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Reference it with a &lt;script&gt; tag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The Q library will create a global Q object you can use</a:t>
            </a:r>
          </a:p>
          <a:p>
            <a:pPr lvl="1"/>
            <a:r>
              <a:rPr lang="en-US" dirty="0" smtClean="0"/>
              <a:t>Option 2: Using </a:t>
            </a:r>
            <a:r>
              <a:rPr lang="en-US" dirty="0" err="1" smtClean="0"/>
              <a:t>NuGet</a:t>
            </a:r>
            <a:r>
              <a:rPr lang="en-US" dirty="0" smtClean="0"/>
              <a:t> in Visual Studio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Open the Package Manager Console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Type </a:t>
            </a:r>
          </a:p>
          <a:p>
            <a:pPr marL="1163638" lvl="2" indent="-514350">
              <a:buFont typeface="+mj-lt"/>
              <a:buAutoNum type="arabicPeriod"/>
            </a:pPr>
            <a:r>
              <a:rPr lang="en-US" dirty="0" smtClean="0"/>
              <a:t>Go to step 2 in the previous 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5762655"/>
            <a:ext cx="2667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Install-Package Q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8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9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Promises with Q</a:t>
            </a:r>
          </a:p>
          <a:p>
            <a:pPr lvl="1"/>
            <a:r>
              <a:rPr lang="en-US" dirty="0" smtClean="0"/>
              <a:t>We can make a regular function into a Promise</a:t>
            </a:r>
          </a:p>
          <a:p>
            <a:pPr lvl="1"/>
            <a:r>
              <a:rPr lang="en-US" dirty="0" smtClean="0"/>
              <a:t>i.e. we take the return value as the value of the function</a:t>
            </a:r>
          </a:p>
          <a:p>
            <a:pPr lvl="1"/>
            <a:r>
              <a:rPr lang="en-US" dirty="0" smtClean="0"/>
              <a:t>Using the function </a:t>
            </a:r>
          </a:p>
          <a:p>
            <a:pPr lvl="1"/>
            <a:r>
              <a:rPr lang="en-US" dirty="0" smtClean="0"/>
              <a:t>First parameter is the function to call</a:t>
            </a:r>
          </a:p>
          <a:p>
            <a:pPr lvl="1"/>
            <a:r>
              <a:rPr lang="en-US" dirty="0" smtClean="0"/>
              <a:t>The following parameters are passed into the called function</a:t>
            </a:r>
          </a:p>
          <a:p>
            <a:pPr lvl="1"/>
            <a:r>
              <a:rPr lang="en-US" dirty="0" smtClean="0"/>
              <a:t>The return value of .</a:t>
            </a:r>
            <a:r>
              <a:rPr lang="en-US" dirty="0" err="1" smtClean="0"/>
              <a:t>fcall</a:t>
            </a:r>
            <a:r>
              <a:rPr lang="en-US" dirty="0" smtClean="0"/>
              <a:t>() is a promise with the function's return value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4800" y="3429000"/>
            <a:ext cx="1752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Q.fcall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Promises from Function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 Promise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Promises from callback-based functions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Often we need to wrap a callback in a promise</a:t>
            </a:r>
          </a:p>
          <a:p>
            <a:pPr lvl="1">
              <a:spcAft>
                <a:spcPts val="0"/>
              </a:spcAft>
            </a:pPr>
            <a:r>
              <a:rPr lang="en-US" dirty="0" smtClean="0"/>
              <a:t>We can use the Deferred object in Q</a:t>
            </a:r>
          </a:p>
          <a:p>
            <a:pPr lvl="2">
              <a:spcAft>
                <a:spcPts val="0"/>
              </a:spcAft>
            </a:pPr>
            <a:endParaRPr lang="en-US" dirty="0" smtClean="0"/>
          </a:p>
          <a:p>
            <a:pPr lvl="1">
              <a:spcAft>
                <a:spcPts val="0"/>
              </a:spcAft>
            </a:pPr>
            <a:r>
              <a:rPr lang="en-US" dirty="0" smtClean="0"/>
              <a:t>Deferred is an object which can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self-fulfill itself with some argument: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Or self-reject itself with an error: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Get the promise which will be fulfilled/rejected: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649089"/>
            <a:ext cx="4495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 = </a:t>
            </a: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Q.defer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4113112"/>
            <a:ext cx="4267200" cy="381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deferred.resolve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(result)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5060575"/>
            <a:ext cx="4267200" cy="381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deferred.reject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(reason)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5970232"/>
            <a:ext cx="4267200" cy="381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deferred.promise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Promises from Callback-based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.then() method in the Q library</a:t>
            </a:r>
          </a:p>
          <a:p>
            <a:pPr lvl="1"/>
            <a:r>
              <a:rPr lang="en-US" dirty="0" smtClean="0"/>
              <a:t>Follows the specification</a:t>
            </a:r>
          </a:p>
          <a:p>
            <a:pPr lvl="1"/>
            <a:r>
              <a:rPr lang="en-US" dirty="0" smtClean="0"/>
              <a:t>Success, error and progress handlers</a:t>
            </a:r>
          </a:p>
          <a:p>
            <a:pPr lvl="1"/>
            <a:r>
              <a:rPr lang="en-US" dirty="0" smtClean="0"/>
              <a:t>Value returned from the promise is passed to the success handler</a:t>
            </a:r>
          </a:p>
          <a:p>
            <a:pPr lvl="1"/>
            <a:r>
              <a:rPr lang="en-US" dirty="0" smtClean="0"/>
              <a:t>Errors in the promise are passed to the error handler</a:t>
            </a:r>
          </a:p>
          <a:p>
            <a:pPr lvl="1"/>
            <a:r>
              <a:rPr lang="en-US" dirty="0" smtClean="0"/>
              <a:t>Any progress data the promise reports is passed to the progress handler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990598"/>
            <a:ext cx="82296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/>
              <a:t>Asynchrony in JavaScript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229600" cy="533400"/>
          </a:xfrm>
        </p:spPr>
        <p:txBody>
          <a:bodyPr/>
          <a:lstStyle/>
          <a:p>
            <a:r>
              <a:rPr lang="en-US" dirty="0" smtClean="0"/>
              <a:t>How to do 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352800"/>
            <a:ext cx="3051928" cy="228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52800"/>
            <a:ext cx="343524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Full-featured .then() in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Chaining promises</a:t>
            </a:r>
          </a:p>
          <a:p>
            <a:pPr lvl="1"/>
            <a:r>
              <a:rPr lang="en-US" dirty="0" smtClean="0"/>
              <a:t>Each .then() method returns a new promise</a:t>
            </a:r>
          </a:p>
          <a:p>
            <a:pPr lvl="1"/>
            <a:r>
              <a:rPr lang="en-US" dirty="0" smtClean="0"/>
              <a:t>The value of the promise is:</a:t>
            </a:r>
          </a:p>
          <a:p>
            <a:pPr lvl="2"/>
            <a:r>
              <a:rPr lang="en-US" dirty="0" smtClean="0"/>
              <a:t>The return value of the success handler, if the previous promise is fulfilled</a:t>
            </a:r>
          </a:p>
          <a:p>
            <a:pPr lvl="2"/>
            <a:r>
              <a:rPr lang="en-US" dirty="0" smtClean="0"/>
              <a:t>The error data if the previous promise failed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Promise Chaining in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propagation</a:t>
            </a:r>
          </a:p>
          <a:p>
            <a:pPr lvl="1"/>
            <a:r>
              <a:rPr lang="en-US" dirty="0" smtClean="0"/>
              <a:t>Errors are propagated  up the promise chain</a:t>
            </a:r>
          </a:p>
          <a:p>
            <a:pPr lvl="1"/>
            <a:r>
              <a:rPr lang="en-US" dirty="0" smtClean="0"/>
              <a:t>The first error handler processes the error</a:t>
            </a:r>
          </a:p>
          <a:p>
            <a:pPr lvl="2"/>
            <a:r>
              <a:rPr lang="en-US" dirty="0" smtClean="0"/>
              <a:t>All promises after the error are in the rejected state</a:t>
            </a:r>
          </a:p>
          <a:p>
            <a:pPr lvl="2"/>
            <a:r>
              <a:rPr lang="en-US" dirty="0" smtClean="0"/>
              <a:t>No success handler will be called</a:t>
            </a:r>
          </a:p>
          <a:p>
            <a:r>
              <a:rPr lang="en-US" dirty="0" smtClean="0"/>
              <a:t>.done() function</a:t>
            </a:r>
          </a:p>
          <a:p>
            <a:pPr lvl="1"/>
            <a:r>
              <a:rPr lang="en-US" dirty="0" smtClean="0"/>
              <a:t>Good practice to place at the end of chain</a:t>
            </a:r>
          </a:p>
          <a:p>
            <a:pPr lvl="1"/>
            <a:r>
              <a:rPr lang="en-US" dirty="0" smtClean="0"/>
              <a:t>If no error handler is triggered, done will throw an exception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Propagation in 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4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br>
              <a:rPr lang="en-US" dirty="0" smtClean="0"/>
            </a:br>
            <a:r>
              <a:rPr lang="en-US" dirty="0" smtClean="0"/>
              <a:t>to get a promise for a collection of promises:</a:t>
            </a:r>
          </a:p>
          <a:p>
            <a:pPr lvl="1"/>
            <a:r>
              <a:rPr lang="en-US" dirty="0" smtClean="0"/>
              <a:t>Fulfilled when all promises are fulfilled</a:t>
            </a:r>
          </a:p>
          <a:p>
            <a:pPr lvl="2"/>
            <a:r>
              <a:rPr lang="en-US" dirty="0" smtClean="0"/>
              <a:t>Success handler gets the results as an array</a:t>
            </a:r>
          </a:p>
          <a:p>
            <a:pPr lvl="1"/>
            <a:r>
              <a:rPr lang="en-US" dirty="0" smtClean="0"/>
              <a:t>Rejected if any promise is rejected</a:t>
            </a:r>
          </a:p>
          <a:p>
            <a:pPr lvl="2"/>
            <a:r>
              <a:rPr lang="en-US" dirty="0" smtClean="0"/>
              <a:t>Error handler gets the error of the first rejected</a:t>
            </a:r>
          </a:p>
          <a:p>
            <a:r>
              <a:rPr lang="en-US" dirty="0" smtClean="0"/>
              <a:t>Use                        instead of                   to spread the array of results into                       of success handler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990600"/>
            <a:ext cx="525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Q.all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([promise1, promise2, …)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1940" y="4642327"/>
            <a:ext cx="1752600" cy="4196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spread()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0225" y="4642327"/>
            <a:ext cx="1371600" cy="4196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.then()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3014" y="5162260"/>
            <a:ext cx="169881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arguments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 of Promises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 Promise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know the basics of the Q library and Promises</a:t>
            </a:r>
          </a:p>
          <a:p>
            <a:pPr lvl="1"/>
            <a:r>
              <a:rPr lang="en-US" dirty="0" smtClean="0"/>
              <a:t>There's a lot more functionality in Q</a:t>
            </a:r>
          </a:p>
          <a:p>
            <a:pPr lvl="2"/>
            <a:r>
              <a:rPr lang="en-US" dirty="0" smtClean="0"/>
              <a:t>E.g. each promise instance method has a 'static' counterpart:</a:t>
            </a:r>
          </a:p>
          <a:p>
            <a:pPr lvl="2"/>
            <a:r>
              <a:rPr lang="en-US" dirty="0" smtClean="0"/>
              <a:t>                                         and  </a:t>
            </a:r>
          </a:p>
          <a:p>
            <a:pPr lvl="1"/>
            <a:r>
              <a:rPr lang="en-US" dirty="0" smtClean="0"/>
              <a:t>Read the </a:t>
            </a:r>
            <a:r>
              <a:rPr lang="en-US" dirty="0" smtClean="0">
                <a:hlinkClick r:id="rId2"/>
              </a:rPr>
              <a:t>documentation</a:t>
            </a:r>
            <a:endParaRPr lang="en-US" dirty="0" smtClean="0"/>
          </a:p>
          <a:p>
            <a:r>
              <a:rPr lang="en-US" dirty="0" smtClean="0"/>
              <a:t>We will re-write the </a:t>
            </a:r>
            <a:r>
              <a:rPr lang="en-US" dirty="0" err="1" smtClean="0"/>
              <a:t>Geolocation</a:t>
            </a:r>
            <a:r>
              <a:rPr lang="en-US" dirty="0" smtClean="0"/>
              <a:t> example</a:t>
            </a:r>
          </a:p>
          <a:p>
            <a:pPr lvl="1"/>
            <a:r>
              <a:rPr lang="en-US" dirty="0" smtClean="0"/>
              <a:t>Without callbacks</a:t>
            </a:r>
            <a:endParaRPr lang="en-US" dirty="0"/>
          </a:p>
          <a:p>
            <a:pPr lvl="1"/>
            <a:r>
              <a:rPr lang="en-US" dirty="0" smtClean="0"/>
              <a:t>With promises and promise chains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3814465"/>
            <a:ext cx="274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promise.then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3814465"/>
            <a:ext cx="3276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Q.then</a:t>
            </a:r>
            <a:r>
              <a:rPr lang="en-US" sz="24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(promise, …)</a:t>
            </a:r>
            <a:endParaRPr lang="en-US" sz="24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7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r>
              <a:rPr lang="en-US" dirty="0" smtClean="0"/>
              <a:t> with Q Promises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1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362198"/>
            <a:ext cx="82296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Promises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8229600" cy="533400"/>
          </a:xfrm>
        </p:spPr>
        <p:txBody>
          <a:bodyPr/>
          <a:lstStyle/>
          <a:p>
            <a:r>
              <a:rPr lang="en-US" dirty="0" smtClean="0"/>
              <a:t>Creation, Usage, Specifics</a:t>
            </a:r>
          </a:p>
        </p:txBody>
      </p:sp>
    </p:spTree>
    <p:extLst>
      <p:ext uri="{BB962C8B-B14F-4D97-AF65-F5344CB8AC3E}">
        <p14:creationId xmlns:p14="http://schemas.microsoft.com/office/powerpoint/2010/main" val="33951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/>
              <a:t>Asynchrony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is single-threaded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Long-running operations block other operations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Asynchronous operations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Break up long operations into shorter ones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So other operations can "squeeze in"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Delayed execution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Postpone heavy operations to the end of the event loop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To give event handlers the ability to respond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supports </a:t>
            </a:r>
            <a:r>
              <a:rPr lang="en-US" dirty="0" err="1" smtClean="0"/>
              <a:t>CommonJS</a:t>
            </a:r>
            <a:r>
              <a:rPr lang="en-US" dirty="0" smtClean="0"/>
              <a:t> Promises/A</a:t>
            </a:r>
          </a:p>
          <a:p>
            <a:pPr lvl="1"/>
            <a:r>
              <a:rPr lang="en-US" dirty="0" smtClean="0"/>
              <a:t>Since </a:t>
            </a:r>
            <a:r>
              <a:rPr lang="en-US" dirty="0" err="1" smtClean="0"/>
              <a:t>jQuery</a:t>
            </a:r>
            <a:r>
              <a:rPr lang="en-US" dirty="0" smtClean="0"/>
              <a:t> 1.5</a:t>
            </a:r>
          </a:p>
          <a:p>
            <a:pPr lvl="1"/>
            <a:r>
              <a:rPr lang="en-US" dirty="0" smtClean="0"/>
              <a:t>* almost (details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.then() didn't return a promise until </a:t>
            </a:r>
            <a:r>
              <a:rPr lang="en-US" dirty="0" err="1" smtClean="0"/>
              <a:t>jQuery</a:t>
            </a:r>
            <a:r>
              <a:rPr lang="en-US" dirty="0" smtClean="0"/>
              <a:t> 1.8</a:t>
            </a:r>
          </a:p>
          <a:p>
            <a:pPr lvl="3"/>
            <a:r>
              <a:rPr lang="en-US" dirty="0" smtClean="0"/>
              <a:t>.pipe() was used</a:t>
            </a:r>
          </a:p>
          <a:p>
            <a:pPr lvl="2"/>
            <a:r>
              <a:rPr lang="en-US" dirty="0" smtClean="0"/>
              <a:t>Errors in handlers don't propagate up</a:t>
            </a:r>
          </a:p>
          <a:p>
            <a:r>
              <a:rPr lang="en-US" dirty="0" smtClean="0"/>
              <a:t>Generally, </a:t>
            </a:r>
            <a:r>
              <a:rPr lang="en-US" dirty="0" err="1" smtClean="0"/>
              <a:t>jQuery</a:t>
            </a:r>
            <a:r>
              <a:rPr lang="en-US" dirty="0" smtClean="0"/>
              <a:t> promises look and feel the same as Q promises</a:t>
            </a:r>
          </a:p>
          <a:p>
            <a:pPr lvl="1"/>
            <a:r>
              <a:rPr lang="en-US" dirty="0" smtClean="0"/>
              <a:t>Use them the same way, but be cautious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jQuery.Deferred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Extended, mutable promise</a:t>
            </a:r>
          </a:p>
          <a:p>
            <a:pPr lvl="2"/>
            <a:r>
              <a:rPr lang="en-US" dirty="0" smtClean="0"/>
              <a:t>Just like in Q</a:t>
            </a:r>
          </a:p>
          <a:p>
            <a:pPr lvl="1"/>
            <a:r>
              <a:rPr lang="en-US" dirty="0" smtClean="0"/>
              <a:t>Can resolve and reject itself with arguments</a:t>
            </a:r>
          </a:p>
          <a:p>
            <a:pPr lvl="1"/>
            <a:r>
              <a:rPr lang="en-US" dirty="0" smtClean="0"/>
              <a:t>Can retrieve an immutable promise object</a:t>
            </a:r>
          </a:p>
          <a:p>
            <a:pPr lvl="2"/>
            <a:r>
              <a:rPr lang="en-US" dirty="0" smtClean="0"/>
              <a:t>Which in fact will be resolved/rejected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4648200"/>
            <a:ext cx="7010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 =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jQuery.Deferred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//$.Deferred()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d.resolve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(result); //resolves the deferred, calling success handlers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d.reject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(reason); // rejects the deferred, calling error handlers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d.promise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//note: here promise is a function</a:t>
            </a:r>
          </a:p>
        </p:txBody>
      </p:sp>
    </p:spTree>
    <p:extLst>
      <p:ext uri="{BB962C8B-B14F-4D97-AF65-F5344CB8AC3E}">
        <p14:creationId xmlns:p14="http://schemas.microsoft.com/office/powerpoint/2010/main" val="4047488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and Using Promises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in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Specifics of error propagation in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Calling reject (from deferred) works as expected</a:t>
            </a:r>
          </a:p>
          <a:p>
            <a:pPr lvl="2"/>
            <a:r>
              <a:rPr lang="en-US" dirty="0" smtClean="0"/>
              <a:t>Only error handlers are called</a:t>
            </a:r>
          </a:p>
          <a:p>
            <a:pPr lvl="1"/>
            <a:r>
              <a:rPr lang="en-US" dirty="0" smtClean="0"/>
              <a:t>Errors in success/error handlers are not propagated</a:t>
            </a:r>
          </a:p>
          <a:p>
            <a:pPr lvl="2"/>
            <a:r>
              <a:rPr lang="en-US" dirty="0" smtClean="0"/>
              <a:t>Thrown exceptions will not be processed by error handlers in the chain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4953000"/>
            <a:ext cx="7010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promiseMeSomething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().then(function(){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invalid code //throws an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}).then(function(){}, function(err){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//this error handler will not be called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459453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Promises and Asynchronous Programming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18277140" flipH="1">
            <a:off x="438513" y="3116670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55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8194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Asynchrony in </a:t>
            </a:r>
            <a:r>
              <a:rPr lang="en-US" dirty="0" smtClean="0"/>
              <a:t>JavaScript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Browsers provide some asynchronous APIs</a:t>
            </a:r>
          </a:p>
          <a:p>
            <a:pPr lvl="1"/>
            <a:r>
              <a:rPr lang="en-US" dirty="0" smtClean="0"/>
              <a:t>Web workers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 err="1" smtClean="0"/>
              <a:t>Geolocation</a:t>
            </a:r>
            <a:endParaRPr lang="en-US" dirty="0" smtClean="0"/>
          </a:p>
          <a:p>
            <a:pPr lvl="1"/>
            <a:r>
              <a:rPr lang="en-US" dirty="0" smtClean="0"/>
              <a:t>CSS3 animations, etc.</a:t>
            </a:r>
          </a:p>
          <a:p>
            <a:r>
              <a:rPr lang="en-US" dirty="0" smtClean="0"/>
              <a:t>All of the above require callbacks</a:t>
            </a:r>
          </a:p>
          <a:p>
            <a:pPr lvl="1"/>
            <a:r>
              <a:rPr lang="en-US" dirty="0" smtClean="0"/>
              <a:t>Functions to call at some point</a:t>
            </a:r>
          </a:p>
          <a:p>
            <a:pPr lvl="2"/>
            <a:r>
              <a:rPr lang="en-US" dirty="0" smtClean="0"/>
              <a:t>When beginning to do work</a:t>
            </a:r>
          </a:p>
          <a:p>
            <a:pPr lvl="2"/>
            <a:r>
              <a:rPr lang="en-US" dirty="0" smtClean="0"/>
              <a:t>After the work is done to transmit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" y="1904998"/>
            <a:ext cx="8763000" cy="1295402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Callback-oriented Programming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505202"/>
            <a:ext cx="8229600" cy="533400"/>
          </a:xfrm>
        </p:spPr>
        <p:txBody>
          <a:bodyPr/>
          <a:lstStyle/>
          <a:p>
            <a:r>
              <a:rPr lang="en-US" dirty="0" smtClean="0"/>
              <a:t>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124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Callback-oriented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Callback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function pointer passed to another function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other function can call the passed 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other function can give arguments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 of callbacks: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Event handlers are sort-of callbacks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/>
              <a:t>setTimeout</a:t>
            </a:r>
            <a:r>
              <a:rPr lang="en-US" dirty="0" smtClean="0"/>
              <a:t> and </a:t>
            </a:r>
            <a:r>
              <a:rPr lang="en-US" dirty="0" err="1" smtClean="0"/>
              <a:t>setInterval</a:t>
            </a:r>
            <a:r>
              <a:rPr lang="en-US" dirty="0" smtClean="0"/>
              <a:t> take a callback argument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 OOP patterns use callbacks for _super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7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Callback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 smtClean="0"/>
              <a:t>Callback-oriented Programming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Callback-oriented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Functions get passed to each other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Each functions calls the passed ones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 continue the work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To process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Inversion of control principle ("don't call us, we'll call you")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Problems: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"Return" values by passing to other functions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Heavily nested functions are hard to understand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Errors and exceptions are a nightmare to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2768</TotalTime>
  <Words>1471</Words>
  <Application>Microsoft Office PowerPoint</Application>
  <PresentationFormat>On-screen Show (4:3)</PresentationFormat>
  <Paragraphs>331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Telerik Academy</vt:lpstr>
      <vt:lpstr>Promises and Asynchronous Programming </vt:lpstr>
      <vt:lpstr>Table of Contents</vt:lpstr>
      <vt:lpstr>Asynchrony in JavaScript</vt:lpstr>
      <vt:lpstr>Asynchrony in JavaScript</vt:lpstr>
      <vt:lpstr>Asynchrony in JavaScript (2)</vt:lpstr>
      <vt:lpstr>Callback-oriented Programming</vt:lpstr>
      <vt:lpstr>Callback-oriented Programming</vt:lpstr>
      <vt:lpstr>Simple Callback</vt:lpstr>
      <vt:lpstr>Callback-oriented Programming (2)</vt:lpstr>
      <vt:lpstr>Callback with Value Needed by Other Method</vt:lpstr>
      <vt:lpstr>Using Browser-provided Async APIs</vt:lpstr>
      <vt:lpstr>Using Browser-provided Asynchronous APIs</vt:lpstr>
      <vt:lpstr>Using Browser-provided Asynchronous APIs</vt:lpstr>
      <vt:lpstr>Callback-based usage of the Geolocation API</vt:lpstr>
      <vt:lpstr>Summary on callback-based usage of Geolocation</vt:lpstr>
      <vt:lpstr>Promises</vt:lpstr>
      <vt:lpstr>Promises</vt:lpstr>
      <vt:lpstr>Promises</vt:lpstr>
      <vt:lpstr>Promises</vt:lpstr>
      <vt:lpstr>Promises</vt:lpstr>
      <vt:lpstr>Promises</vt:lpstr>
      <vt:lpstr>The Q Promise Library</vt:lpstr>
      <vt:lpstr>The Q Promise Library</vt:lpstr>
      <vt:lpstr>Getting Started with Q</vt:lpstr>
      <vt:lpstr>The Q Promise Library</vt:lpstr>
      <vt:lpstr>Creating Promises from Function Values</vt:lpstr>
      <vt:lpstr>The Q Promise Library</vt:lpstr>
      <vt:lpstr>Creating Promises from Callback-based Functions</vt:lpstr>
      <vt:lpstr>The Q Promise Library</vt:lpstr>
      <vt:lpstr>Full-featured .then() in Q</vt:lpstr>
      <vt:lpstr>The Q Promise Library</vt:lpstr>
      <vt:lpstr>Promise Chaining in Q</vt:lpstr>
      <vt:lpstr>The Q Promise Library</vt:lpstr>
      <vt:lpstr>Error Propagation in Q</vt:lpstr>
      <vt:lpstr>The Q Promise Library</vt:lpstr>
      <vt:lpstr>Collections of Promises</vt:lpstr>
      <vt:lpstr>The Q Promise Library</vt:lpstr>
      <vt:lpstr>Geolocation with Q Promises</vt:lpstr>
      <vt:lpstr>Promises in jQuery</vt:lpstr>
      <vt:lpstr>Promises in jQuery</vt:lpstr>
      <vt:lpstr>Promises in jQuery</vt:lpstr>
      <vt:lpstr>Creating and Using Promises in jQuery</vt:lpstr>
      <vt:lpstr>Promises in jQuery</vt:lpstr>
      <vt:lpstr>Promises and Asynchronous Programming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Georgi Georgiev</cp:lastModifiedBy>
  <cp:revision>904</cp:revision>
  <dcterms:created xsi:type="dcterms:W3CDTF">2007-12-08T16:03:35Z</dcterms:created>
  <dcterms:modified xsi:type="dcterms:W3CDTF">2013-06-11T11:53:04Z</dcterms:modified>
  <cp:category>software engineering</cp:category>
</cp:coreProperties>
</file>