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6" r:id="rId35"/>
    <p:sldId id="317" r:id="rId36"/>
    <p:sldId id="313" r:id="rId37"/>
    <p:sldId id="314" r:id="rId38"/>
    <p:sldId id="315" r:id="rId39"/>
    <p:sldId id="292" r:id="rId40"/>
    <p:sldId id="293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294" r:id="rId54"/>
    <p:sldId id="295" r:id="rId55"/>
    <p:sldId id="298" r:id="rId56"/>
    <p:sldId id="299" r:id="rId57"/>
  </p:sldIdLst>
  <p:sldSz cx="9144000" cy="6858000" type="screen4x3"/>
  <p:notesSz cx="6881813" cy="92964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9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19-Jun-13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19-Jun-13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094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gif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com/docs/Code/RestTalk/pages/3" TargetMode="External"/><Relationship Id="rId2" Type="http://schemas.openxmlformats.org/officeDocument/2006/relationships/hyperlink" Target="http://mysite.com/docs/Code/RestTal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example.com/dir/pag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2.com/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www.fiddler2.com/fiddler2/" TargetMode="Externa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and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WWW,  HTTP, AJAX, JSONP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/>
              <a:t>K</a:t>
            </a:r>
            <a:r>
              <a:rPr lang="en-US" dirty="0" smtClean="0"/>
              <a:t>ostov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183868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800219"/>
          </a:xfrm>
        </p:spPr>
        <p:txBody>
          <a:bodyPr/>
          <a:lstStyle/>
          <a:p>
            <a:pPr marL="0"/>
            <a:r>
              <a:rPr lang="en-US" dirty="0" smtClean="0"/>
              <a:t>Senior Software Developer and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5755957"/>
            <a:ext cx="3352800" cy="40011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http://nikolay.it</a:t>
            </a:r>
            <a:endParaRPr lang="en-US" dirty="0"/>
          </a:p>
        </p:txBody>
      </p:sp>
      <p:pic>
        <p:nvPicPr>
          <p:cNvPr id="10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531180"/>
            <a:ext cx="3962400" cy="1839686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1" name="Picture 2" descr="http://www.iconarchive.com/icons/babasse/imod/256/html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478" y="3200400"/>
            <a:ext cx="1378227" cy="12192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pic>
        <p:nvPicPr>
          <p:cNvPr id="12" name="Picture 4" descr="http://section508.gov/docs/gettysburg2008/Web2pt0_2008_NBR_files/images/image28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498" y="457200"/>
            <a:ext cx="1375102" cy="1565114"/>
          </a:xfrm>
          <a:prstGeom prst="roundRect">
            <a:avLst>
              <a:gd name="adj" fmla="val 64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3" name="Picture 6" descr="http://www.jidesoft.com/icon/macosx/macos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411243">
            <a:off x="4377293" y="258387"/>
            <a:ext cx="2023902" cy="1806334"/>
          </a:xfrm>
          <a:prstGeom prst="rect">
            <a:avLst/>
          </a:prstGeom>
          <a:noFill/>
        </p:spPr>
      </p:pic>
      <p:pic>
        <p:nvPicPr>
          <p:cNvPr id="14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 rotWithShape="1">
          <a:blip r:embed="rId7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057028">
            <a:off x="765531" y="842215"/>
            <a:ext cx="2902197" cy="10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2" y="17028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696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bg.wikipedia.org:80/wiki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/%D0%A2%D0%B5%D0%BB%D0%B5%D1%80%D0%B8%D0%B3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628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?&amp;q=C# .NET 4.0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43400" y="3884793"/>
            <a:ext cx="4410740" cy="425648"/>
          </a:xfrm>
          <a:prstGeom prst="wedgeRoundRectCallout">
            <a:avLst>
              <a:gd name="adj1" fmla="val -40395"/>
              <a:gd name="adj2" fmla="val 10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NET+4.0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106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8400" y="5224841"/>
            <a:ext cx="6315740" cy="425648"/>
          </a:xfrm>
          <a:prstGeom prst="wedgeRoundRectCallout">
            <a:avLst>
              <a:gd name="adj1" fmla="val 3245"/>
              <a:gd name="adj2" fmla="val 1310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HTML, XML</a:t>
            </a:r>
            <a:r>
              <a:rPr lang="en-US" dirty="0"/>
              <a:t>, JSON, RSS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80"/>
            <a:ext cx="7924800" cy="569120"/>
          </a:xfrm>
        </p:spPr>
        <p:txBody>
          <a:bodyPr/>
          <a:lstStyle/>
          <a:p>
            <a:r>
              <a:rPr lang="en-US" dirty="0"/>
              <a:t>Comparing the Common </a:t>
            </a:r>
            <a:r>
              <a:rPr lang="en-US" dirty="0" smtClean="0"/>
              <a:t>Web Data </a:t>
            </a:r>
            <a:r>
              <a:rPr lang="en-US" dirty="0"/>
              <a:t>Formats</a:t>
            </a:r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8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HTML</a:t>
            </a:r>
            <a:endParaRPr lang="en-US" sz="3600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HTML</a:t>
            </a:r>
            <a:endParaRPr lang="en-US" sz="3600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WYSIWYG HTML editors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612775" y="1171689"/>
            <a:ext cx="7920038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32159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05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smtClean="0"/>
              <a:t>structures and </a:t>
            </a:r>
            <a:r>
              <a:rPr lang="en-US" dirty="0"/>
              <a:t>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5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17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WWW and URL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HTML, XML</a:t>
            </a:r>
            <a:r>
              <a:rPr lang="en-US" dirty="0"/>
              <a:t>, JSON, </a:t>
            </a:r>
            <a:r>
              <a:rPr lang="en-US" dirty="0" smtClean="0"/>
              <a:t>RSS, </a:t>
            </a:r>
            <a:r>
              <a:rPr lang="en-US" dirty="0"/>
              <a:t>JSONP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HTTP Protocol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Response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AJAX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Same-Origin Policy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Workarounds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JSONP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88249" y="2110784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9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46113" y="1600200"/>
            <a:ext cx="7886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/academy/about.aspx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38800" cy="914400"/>
          </a:xfrm>
        </p:spPr>
        <p:txBody>
          <a:bodyPr/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84213" y="3735455"/>
            <a:ext cx="7848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Microsoft-HTTPAPI/2.0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601662" y="939225"/>
            <a:ext cx="31321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4589463" y="2434649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029200" y="5171552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1662" y="3048000"/>
            <a:ext cx="33607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78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8781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22313" y="1929348"/>
            <a:ext cx="76596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/academy/winter-2009-2010.aspx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24485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434649"/>
            <a:ext cx="3106737" cy="527804"/>
          </a:xfrm>
          <a:prstGeom prst="wedgeRoundRectCallout">
            <a:avLst>
              <a:gd name="adj1" fmla="val -65207"/>
              <a:gd name="adj2" fmla="val -650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8937" y="4419600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68726" y="5334000"/>
            <a:ext cx="4114800" cy="527804"/>
          </a:xfrm>
          <a:prstGeom prst="wedgeRoundRectCallout">
            <a:avLst>
              <a:gd name="adj1" fmla="val -71209"/>
              <a:gd name="adj2" fmla="val -134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977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9144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41864" y="2057400"/>
            <a:ext cx="3106737" cy="527804"/>
          </a:xfrm>
          <a:prstGeom prst="wedgeRoundRectCallout">
            <a:avLst>
              <a:gd name="adj1" fmla="val -62127"/>
              <a:gd name="adj2" fmla="val -609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7800" y="4143433"/>
            <a:ext cx="2379664" cy="527804"/>
          </a:xfrm>
          <a:prstGeom prst="wedgeRoundRectCallout">
            <a:avLst>
              <a:gd name="adj1" fmla="val -66548"/>
              <a:gd name="adj2" fmla="val -327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90232" y="5029200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contains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2384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Conditional HTTP GET – </a:t>
            </a:r>
            <a:r>
              <a:rPr lang="en-US" sz="3700" dirty="0"/>
              <a:t>Example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3810000"/>
            <a:ext cx="8496300" cy="26670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Fetches the </a:t>
            </a:r>
            <a:r>
              <a:rPr lang="en-US" sz="3000" dirty="0"/>
              <a:t>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Server replies with 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 Modified</a:t>
            </a:r>
            <a:r>
              <a:rPr lang="en-US" sz="2800" dirty="0"/>
              <a:t>” if </a:t>
            </a:r>
            <a:r>
              <a:rPr lang="en-US" sz="2800" dirty="0" smtClean="0"/>
              <a:t>the resource </a:t>
            </a:r>
            <a:r>
              <a:rPr lang="en-US" sz="2800" dirty="0"/>
              <a:t>has </a:t>
            </a:r>
            <a:r>
              <a:rPr lang="en-US" sz="2800" dirty="0" smtClean="0"/>
              <a:t>not been </a:t>
            </a:r>
            <a:r>
              <a:rPr lang="en-US" sz="2800" dirty="0"/>
              <a:t>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728663" y="1804734"/>
            <a:ext cx="757713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/academy/join.aspx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3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715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646113" y="2026682"/>
            <a:ext cx="7742237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82823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91200" y="3313056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0" y="5501806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7782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646113" y="1703360"/>
            <a:ext cx="7742237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/img/telerik-logo.gif was not found on this server.&lt;P&gt;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0" y="1524000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9432" y="2587305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15500" y="5915528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6785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isangate.net/services/images/www-ho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108950"/>
            <a:ext cx="3181350" cy="2638426"/>
          </a:xfrm>
          <a:prstGeom prst="roundRect">
            <a:avLst>
              <a:gd name="adj" fmla="val 37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www.jidesoft.com/blog/wp-content/uploads/2008/06/vis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483288">
            <a:off x="5294930" y="1572888"/>
            <a:ext cx="3352800" cy="2992374"/>
          </a:xfrm>
          <a:prstGeom prst="rect">
            <a:avLst/>
          </a:prstGeom>
          <a:noFill/>
        </p:spPr>
      </p:pic>
      <p:pic>
        <p:nvPicPr>
          <p:cNvPr id="29700" name="Picture 4" descr="http://smnet.co.uk/Links/files/www-icon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8" b="12987"/>
          <a:stretch>
            <a:fillRect/>
          </a:stretch>
        </p:blipFill>
        <p:spPr bwMode="auto">
          <a:xfrm rot="20449672">
            <a:off x="393772" y="2014157"/>
            <a:ext cx="2667000" cy="238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495800"/>
            <a:ext cx="8229600" cy="685800"/>
          </a:xfrm>
        </p:spPr>
        <p:txBody>
          <a:bodyPr/>
          <a:lstStyle/>
          <a:p>
            <a:r>
              <a:rPr lang="en-US" dirty="0" smtClean="0"/>
              <a:t>WWW and URL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298279"/>
            <a:ext cx="8229600" cy="569120"/>
          </a:xfrm>
        </p:spPr>
        <p:txBody>
          <a:bodyPr/>
          <a:lstStyle/>
          <a:p>
            <a:r>
              <a:rPr lang="en-US" dirty="0" smtClean="0"/>
              <a:t>What is WWW? What is URL?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6113" y="3319841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36334" y="2209800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7885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attachment;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57400" y="5334000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63" y="2286000"/>
            <a:ext cx="757713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academy.telerik.com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62" y="51149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http://www.telerik.com/academy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Web Services and SOA Architecture</a:t>
            </a:r>
            <a:endParaRPr lang="en-US" dirty="0"/>
          </a:p>
        </p:txBody>
      </p:sp>
      <p:pic>
        <p:nvPicPr>
          <p:cNvPr id="1026" name="Picture 2" descr="http://upload.wikimedia.org/wikipedia/commons/4/4a/Webservic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" t="-7339" r="-3333" b="-7339"/>
          <a:stretch/>
        </p:blipFill>
        <p:spPr bwMode="auto">
          <a:xfrm>
            <a:off x="1447800" y="2971800"/>
            <a:ext cx="2438400" cy="2381250"/>
          </a:xfrm>
          <a:prstGeom prst="roundRect">
            <a:avLst>
              <a:gd name="adj" fmla="val 2558"/>
            </a:avLst>
          </a:prstGeom>
          <a:solidFill>
            <a:srgbClr val="FFFFFF"/>
          </a:solidFill>
        </p:spPr>
      </p:pic>
      <p:pic>
        <p:nvPicPr>
          <p:cNvPr id="1028" name="Picture 4" descr="http://upload.wikimedia.org/wikipedia/he/a/aa/SOA_Web_Servi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3" t="-3200" r="-1" b="-1"/>
          <a:stretch/>
        </p:blipFill>
        <p:spPr bwMode="auto">
          <a:xfrm>
            <a:off x="4648200" y="2971800"/>
            <a:ext cx="3048000" cy="2381379"/>
          </a:xfrm>
          <a:prstGeom prst="roundRect">
            <a:avLst>
              <a:gd name="adj" fmla="val 2558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562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web service is a method of communication between two devices in WWW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server device exposes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client consumes these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services are a main part of the SOA architecture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 and Business logic on the server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server exposes public services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logic on the client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Consumes these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1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 smtClean="0"/>
              <a:t>"Representational </a:t>
            </a:r>
            <a:r>
              <a:rPr lang="en-US" sz="2800" dirty="0"/>
              <a:t>state transfer (REST) is a style of software architecture for distributed hypermedia systems such as the World Wide Web</a:t>
            </a:r>
            <a:r>
              <a:rPr lang="en-US" sz="2800" dirty="0" smtClean="0"/>
              <a:t>."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3886200"/>
            <a:ext cx="8534400" cy="27432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6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Resources are used as common data files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resource has an URI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interface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</a:p>
        </p:txBody>
      </p:sp>
    </p:spTree>
    <p:extLst>
      <p:ext uri="{BB962C8B-B14F-4D97-AF65-F5344CB8AC3E}">
        <p14:creationId xmlns:p14="http://schemas.microsoft.com/office/powerpoint/2010/main" val="10484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URI for a resource, multiple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a new </a:t>
            </a:r>
            <a:r>
              <a:rPr lang="en-US" sz="2800" dirty="0" smtClean="0"/>
              <a:t>document "RestTalk" in category "Code"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PUT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Get the </a:t>
            </a:r>
            <a:r>
              <a:rPr lang="en-US" sz="2800" dirty="0" smtClean="0"/>
              <a:t>document / some page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 smtClean="0"/>
          </a:p>
          <a:p>
            <a:pPr lvl="2">
              <a:lnSpc>
                <a:spcPct val="100000"/>
              </a:lnSpc>
            </a:pPr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mysite.com/docs/Code/RestTalk/pages/3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Remove the </a:t>
            </a:r>
            <a:r>
              <a:rPr lang="en-US" sz="2800" dirty="0" smtClean="0"/>
              <a:t>document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DELETE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Retrieve metadata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HEAD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16879"/>
            <a:ext cx="7924800" cy="569120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10">
            <a:off x="408740" y="2569076"/>
            <a:ext cx="3016768" cy="1791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488">
            <a:off x="5380679" y="2512076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5840">
            <a:off x="3525886" y="4042760"/>
            <a:ext cx="1952270" cy="22311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59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5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styles of AJAX</a:t>
            </a:r>
          </a:p>
          <a:p>
            <a:pPr lvl="1"/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 </a:t>
            </a:r>
            <a:r>
              <a:rPr lang="en-US" dirty="0"/>
              <a:t>(AHAH)</a:t>
            </a:r>
          </a:p>
          <a:p>
            <a:pPr lvl="1"/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AJAX is a group of technologies working together</a:t>
            </a:r>
          </a:p>
          <a:p>
            <a:pPr lvl="1"/>
            <a:r>
              <a:rPr lang="en-US" dirty="0" smtClean="0"/>
              <a:t>HTML &amp; CSS for presentation</a:t>
            </a:r>
          </a:p>
          <a:p>
            <a:pPr lvl="1"/>
            <a:r>
              <a:rPr lang="en-US" dirty="0" smtClean="0"/>
              <a:t>The DOM for data display &amp; interaction</a:t>
            </a:r>
          </a:p>
          <a:p>
            <a:pPr lvl="1"/>
            <a:r>
              <a:rPr lang="en-US" dirty="0" smtClean="0"/>
              <a:t>XML (or JSON) for data interchange</a:t>
            </a:r>
          </a:p>
          <a:p>
            <a:pPr lvl="1"/>
            <a:r>
              <a:rPr lang="en-US" dirty="0" err="1" smtClean="0"/>
              <a:t>XMLHttpRequest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JavaScript to use the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00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uses HTTP</a:t>
            </a:r>
          </a:p>
          <a:p>
            <a:pPr lvl="1"/>
            <a:r>
              <a:rPr lang="en-US" dirty="0"/>
              <a:t>Requests have </a:t>
            </a:r>
            <a:r>
              <a:rPr lang="en-US" dirty="0" smtClean="0"/>
              <a:t>headers – GET, POST, HEAD, etc.</a:t>
            </a:r>
          </a:p>
          <a:p>
            <a:pPr lvl="1"/>
            <a:r>
              <a:rPr lang="en-US" dirty="0" smtClean="0"/>
              <a:t>Requests have bodies – XML, JSON or plain text</a:t>
            </a:r>
            <a:endParaRPr lang="en-US" dirty="0"/>
          </a:p>
          <a:p>
            <a:pPr lvl="1"/>
            <a:r>
              <a:rPr lang="en-US" dirty="0" smtClean="0"/>
              <a:t>The request must target a resource with a URI</a:t>
            </a:r>
          </a:p>
          <a:p>
            <a:pPr lvl="1"/>
            <a:r>
              <a:rPr lang="en-US" dirty="0" smtClean="0"/>
              <a:t>The resource must understand the request</a:t>
            </a:r>
          </a:p>
          <a:p>
            <a:pPr lvl="2"/>
            <a:r>
              <a:rPr lang="en-US" dirty="0" smtClean="0"/>
              <a:t>Server-side logic</a:t>
            </a:r>
          </a:p>
          <a:p>
            <a:pPr lvl="1"/>
            <a:r>
              <a:rPr lang="en-US" dirty="0" smtClean="0"/>
              <a:t>Requests get a HTTP Response</a:t>
            </a:r>
          </a:p>
          <a:p>
            <a:pPr lvl="2"/>
            <a:r>
              <a:rPr lang="en-US" dirty="0" smtClean="0"/>
              <a:t>Header with a body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3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685800"/>
          </a:xfrm>
        </p:spPr>
        <p:txBody>
          <a:bodyPr/>
          <a:lstStyle/>
          <a:p>
            <a:r>
              <a:rPr lang="en-US" dirty="0" smtClean="0"/>
              <a:t>The Same Origin Policy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088479"/>
            <a:ext cx="7924800" cy="569120"/>
          </a:xfrm>
        </p:spPr>
        <p:txBody>
          <a:bodyPr/>
          <a:lstStyle/>
          <a:p>
            <a:r>
              <a:rPr lang="en-US" dirty="0" smtClean="0"/>
              <a:t>i.e. Don't talk to strangers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concept for browser-side programming languages</a:t>
            </a:r>
          </a:p>
          <a:p>
            <a:r>
              <a:rPr lang="en-US" dirty="0" smtClean="0"/>
              <a:t>Scripts running on pages from the same site</a:t>
            </a:r>
          </a:p>
          <a:p>
            <a:pPr lvl="1"/>
            <a:r>
              <a:rPr lang="en-US" dirty="0" smtClean="0"/>
              <a:t>i.e. the same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origin</a:t>
            </a:r>
            <a:endParaRPr lang="en-US" dirty="0" smtClean="0"/>
          </a:p>
          <a:p>
            <a:pPr lvl="1"/>
            <a:r>
              <a:rPr lang="en-US" dirty="0" smtClean="0"/>
              <a:t>Can access each other without restriction</a:t>
            </a:r>
          </a:p>
          <a:p>
            <a:r>
              <a:rPr lang="en-US" dirty="0" smtClean="0"/>
              <a:t>Scripts cannot access pages on different sites</a:t>
            </a:r>
          </a:p>
          <a:p>
            <a:r>
              <a:rPr lang="en-US" dirty="0" smtClean="0"/>
              <a:t>This also applies to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pPr lvl="1"/>
            <a:r>
              <a:rPr lang="en-US" dirty="0" smtClean="0"/>
              <a:t>Sent only between pages with same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origin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78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Determination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 is defined using</a:t>
            </a:r>
          </a:p>
          <a:p>
            <a:pPr lvl="1"/>
            <a:r>
              <a:rPr lang="en-US" dirty="0" smtClean="0"/>
              <a:t>Domain name (e.g. example.com)</a:t>
            </a:r>
          </a:p>
          <a:p>
            <a:pPr lvl="1"/>
            <a:r>
              <a:rPr lang="en-US" dirty="0" smtClean="0"/>
              <a:t>Application layer protocol (e.g. http)</a:t>
            </a:r>
          </a:p>
          <a:p>
            <a:pPr lvl="1"/>
            <a:r>
              <a:rPr lang="en-US" dirty="0" smtClean="0"/>
              <a:t>Port number (not all browsers!)</a:t>
            </a:r>
          </a:p>
          <a:p>
            <a:pPr lvl="1"/>
            <a:r>
              <a:rPr lang="en-US" dirty="0" smtClean="0"/>
              <a:t>Two resources are of the same origin if all of the above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8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Determination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have a resource at </a:t>
            </a:r>
            <a:r>
              <a:rPr lang="en-US" b="0" dirty="0">
                <a:effectLst/>
                <a:hlinkClick r:id="rId2"/>
              </a:rPr>
              <a:t>http://</a:t>
            </a:r>
            <a:r>
              <a:rPr lang="en-US" b="0" dirty="0" smtClean="0">
                <a:effectLst/>
                <a:hlinkClick r:id="rId2"/>
              </a:rPr>
              <a:t>www.example.com/dir/page.html</a:t>
            </a:r>
            <a:r>
              <a:rPr lang="en-US" b="0" dirty="0" smtClean="0">
                <a:effectLst/>
              </a:rPr>
              <a:t> </a:t>
            </a:r>
          </a:p>
          <a:p>
            <a:r>
              <a:rPr lang="en-US" dirty="0"/>
              <a:t>The following table shows outcomes of origin checks with resources at similar URLs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3985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7" y="3352800"/>
            <a:ext cx="7910246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74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Same 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Same origin policy is sometimes too restrictive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Large sites with lots of subdomains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Accessing web services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Ways of "relaxing"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document.domain</a:t>
            </a:r>
            <a:r>
              <a:rPr lang="en-US" dirty="0" smtClean="0"/>
              <a:t> – can be set to a </a:t>
            </a:r>
            <a:r>
              <a:rPr lang="en-US" dirty="0" err="1" smtClean="0"/>
              <a:t>superdomain</a:t>
            </a:r>
            <a:r>
              <a:rPr lang="en-US" dirty="0" smtClean="0"/>
              <a:t> when in proper subdomain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Cross document </a:t>
            </a:r>
            <a:r>
              <a:rPr lang="en-US" dirty="0" smtClean="0"/>
              <a:t>messaging – HTML5, </a:t>
            </a:r>
            <a:r>
              <a:rPr lang="en-US" dirty="0" err="1" smtClean="0"/>
              <a:t>postMessage</a:t>
            </a:r>
            <a:r>
              <a:rPr lang="en-US" dirty="0" smtClean="0"/>
              <a:t>() to page in 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Cross Origin Resource Sharing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Workaround – JSONP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5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685800"/>
          </a:xfrm>
        </p:spPr>
        <p:txBody>
          <a:bodyPr/>
          <a:lstStyle/>
          <a:p>
            <a:r>
              <a:rPr lang="en-US" dirty="0" smtClean="0"/>
              <a:t>JSONP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088479"/>
            <a:ext cx="7924800" cy="569120"/>
          </a:xfrm>
        </p:spPr>
        <p:txBody>
          <a:bodyPr/>
          <a:lstStyle/>
          <a:p>
            <a:r>
              <a:rPr lang="en-US" dirty="0" smtClean="0"/>
              <a:t>i.e. not listening to mommy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JSON with padding (also JSON prefix)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Same origin policy denies cross-origin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But not for the &lt;script&gt; tag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&lt;script&gt; tag can be exploited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Retrieve JS code and the browser executes it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 the case of a service, we get a JSON object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script tag can have a callback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We receive </a:t>
            </a:r>
            <a:r>
              <a:rPr lang="en-US" dirty="0" err="1" smtClean="0"/>
              <a:t>parseResponse</a:t>
            </a:r>
            <a:r>
              <a:rPr lang="en-US" dirty="0" smtClean="0"/>
              <a:t>(…)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49625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http://server2.example.com/Users/1234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jsonp=parseResponse"&gt;&lt;/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7513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14401"/>
            <a:ext cx="8610600" cy="575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Internet – provides data transfer </a:t>
            </a:r>
            <a:r>
              <a:rPr lang="en-US" sz="2800" dirty="0" smtClean="0"/>
              <a:t>channels over the TCP </a:t>
            </a:r>
            <a:r>
              <a:rPr lang="en-US" sz="2800" dirty="0"/>
              <a:t>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servers – </a:t>
            </a:r>
            <a:r>
              <a:rPr lang="en-US" sz="2800" dirty="0" smtClean="0"/>
              <a:t>IIS, Apache</a:t>
            </a:r>
            <a:r>
              <a:rPr lang="en-US" sz="2800" dirty="0"/>
              <a:t>, </a:t>
            </a:r>
            <a:r>
              <a:rPr lang="en-US" sz="2800" dirty="0" smtClean="0"/>
              <a:t>Tomcat, GWS,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After the script URL, we add a query parameter ?</a:t>
            </a:r>
            <a:r>
              <a:rPr lang="en-US" dirty="0" err="1" smtClean="0"/>
              <a:t>jsonp</a:t>
            </a:r>
            <a:r>
              <a:rPr lang="en-US" dirty="0" smtClean="0"/>
              <a:t>= (or ?callback=)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This parameter tells the server what to return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server wraps its return value in the specified callback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Example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server returns a JSON object {"age":"5"}</a:t>
            </a:r>
            <a:r>
              <a:rPr lang="en-US" dirty="0"/>
              <a:t> 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the query parameter is ?callback=</a:t>
            </a:r>
            <a:r>
              <a:rPr lang="en-US" dirty="0" err="1" smtClean="0"/>
              <a:t>parseResponse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The browser executes the following JS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2062" y="5791200"/>
            <a:ext cx="4986338" cy="472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parseResponse({"age":"5"})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06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 – the "Padding"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callback function in the example is called the "padding"</a:t>
            </a:r>
          </a:p>
          <a:p>
            <a:r>
              <a:rPr lang="en-US" dirty="0" smtClean="0"/>
              <a:t>Typically its used to pass the JSON to a function, which acts as a handler, but it can be anything else</a:t>
            </a:r>
          </a:p>
          <a:p>
            <a:pPr lvl="1"/>
            <a:r>
              <a:rPr lang="en-US" dirty="0" smtClean="0"/>
              <a:t>Variable assignment, if statement, etc.</a:t>
            </a:r>
          </a:p>
          <a:p>
            <a:pPr lvl="1"/>
            <a:r>
              <a:rPr lang="en-US" dirty="0" smtClean="0"/>
              <a:t>What we receive is JS code, not JSON</a:t>
            </a:r>
          </a:p>
          <a:p>
            <a:pPr lvl="2"/>
            <a:r>
              <a:rPr lang="en-US" dirty="0" smtClean="0"/>
              <a:t>This is a security concern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9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685800"/>
          </a:xfrm>
        </p:spPr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698079"/>
            <a:ext cx="8229600" cy="569120"/>
          </a:xfrm>
        </p:spPr>
        <p:txBody>
          <a:bodyPr/>
          <a:lstStyle/>
          <a:p>
            <a:r>
              <a:rPr lang="en-US" dirty="0" smtClean="0"/>
              <a:t>Simulating and Tracking Web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686800" cy="56388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 smtClean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must have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 – </a:t>
            </a:r>
            <a:r>
              <a:rPr lang="en-US" dirty="0" smtClean="0">
                <a:hlinkClick r:id="rId2"/>
              </a:rPr>
              <a:t>www.getfirebug.com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tool (by Telerik) – </a:t>
            </a:r>
            <a:r>
              <a:rPr lang="en-US" dirty="0" smtClean="0">
                <a:hlinkClick r:id="rId3"/>
              </a:rPr>
              <a:t>www.fiddler2.com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4065" y="1066799"/>
            <a:ext cx="1426535" cy="1159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Fiddler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9934" y="4318559"/>
            <a:ext cx="2845981" cy="863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339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Developer </a:t>
            </a:r>
            <a:r>
              <a:rPr lang="en-US" dirty="0" smtClean="0"/>
              <a:t>Tools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Wireshark</a:t>
            </a:r>
            <a:r>
              <a:rPr lang="en-US" dirty="0"/>
              <a:t> packet </a:t>
            </a:r>
            <a:r>
              <a:rPr lang="en-US" dirty="0" smtClean="0"/>
              <a:t>analyzer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Low-level packet sniffer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</a:t>
            </a:r>
            <a:r>
              <a:rPr lang="en-US" dirty="0"/>
              <a:t>the </a:t>
            </a:r>
            <a:r>
              <a:rPr lang="en-US" dirty="0" smtClean="0"/>
              <a:t>entire IP </a:t>
            </a:r>
            <a:r>
              <a:rPr lang="en-US" dirty="0"/>
              <a:t>network </a:t>
            </a:r>
            <a:r>
              <a:rPr lang="en-US" dirty="0" smtClean="0"/>
              <a:t>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reconstruct the HTTP </a:t>
            </a:r>
            <a:r>
              <a:rPr lang="en-US" dirty="0" smtClean="0"/>
              <a:t>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intercept any (unencrypted)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IP, ICMP, TCP, UDP, HTTP, DNS, SMTP, POP3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intercept passwords sent in </a:t>
            </a:r>
            <a:r>
              <a:rPr lang="en-US" dirty="0"/>
              <a:t>clear-text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5" descr="http://www.security.org.my/uploads/wireshark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43000"/>
            <a:ext cx="2438400" cy="875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07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Technologies Basics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3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Servers </a:t>
            </a:r>
            <a:r>
              <a:rPr lang="en-US" sz="3000" dirty="0" smtClean="0"/>
              <a:t>send the requested resource as a response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reply with an </a:t>
            </a:r>
            <a:r>
              <a:rPr lang="en-US" sz="2800" dirty="0"/>
              <a:t>error message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HTML </a:t>
            </a:r>
            <a:r>
              <a:rPr lang="en-US" sz="2800" dirty="0"/>
              <a:t>text, graphics, </a:t>
            </a:r>
            <a:r>
              <a:rPr lang="en-US" sz="2800" dirty="0" smtClean="0"/>
              <a:t>animations </a:t>
            </a:r>
            <a:r>
              <a:rPr lang="en-US" sz="2800" dirty="0"/>
              <a:t>and other files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sites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066799"/>
            <a:ext cx="8610600" cy="55054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Client’s browser renders Web pages returned by the Web servers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Pages are </a:t>
            </a:r>
            <a:r>
              <a:rPr lang="en-US" sz="2800" dirty="0" smtClean="0"/>
              <a:t>in HTML </a:t>
            </a:r>
            <a:r>
              <a:rPr lang="en-US" sz="2800" dirty="0"/>
              <a:t>(Hyper Text Markup Language)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Browsers shows the text, </a:t>
            </a:r>
            <a:r>
              <a:rPr lang="en-US" sz="2800" dirty="0" smtClean="0"/>
              <a:t>graphics, sounds, etc.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HTML pages contain hyperlinks </a:t>
            </a:r>
            <a:r>
              <a:rPr lang="en-US" sz="2800" dirty="0" smtClean="0"/>
              <a:t>to other </a:t>
            </a:r>
            <a:r>
              <a:rPr lang="en-US" sz="2800" dirty="0"/>
              <a:t>pages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TCP, </a:t>
            </a:r>
            <a:r>
              <a:rPr lang="en-US" sz="2800" dirty="0"/>
              <a:t>DNS, HTTP, </a:t>
            </a:r>
            <a:r>
              <a:rPr lang="en-US" sz="2800" dirty="0" smtClean="0"/>
              <a:t>FTP, …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HTTP </a:t>
            </a:r>
            <a:r>
              <a:rPr lang="en-US" sz="3000" dirty="0"/>
              <a:t>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URL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1742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It is just a formatted </a:t>
            </a:r>
            <a:r>
              <a:rPr lang="en-US" sz="3000" dirty="0" smtClean="0"/>
              <a:t>string, consisting of: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with </a:t>
            </a:r>
            <a:r>
              <a:rPr lang="en-US" sz="2800" dirty="0" smtClean="0"/>
              <a:t>the server </a:t>
            </a:r>
            <a:r>
              <a:rPr lang="en-US" sz="2800" dirty="0"/>
              <a:t>(e.g.,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Name of the server or IP </a:t>
            </a:r>
            <a:r>
              <a:rPr lang="en-US" sz="2800" dirty="0" smtClean="0"/>
              <a:t>address + optional port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Path </a:t>
            </a:r>
            <a:r>
              <a:rPr lang="en-US" sz="2800" dirty="0"/>
              <a:t>and name of the resource (</a:t>
            </a:r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763588" y="2133600"/>
            <a:ext cx="76184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http://yoursite.com:8080/path/index.php?id=27&amp;lang=en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9602" y="1524000"/>
            <a:ext cx="792479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47" y="4191000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  <p:extLst>
      <p:ext uri="{BB962C8B-B14F-4D97-AF65-F5344CB8AC3E}">
        <p14:creationId xmlns:p14="http://schemas.microsoft.com/office/powerpoint/2010/main" val="3584964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71451133cd83ebc4e1af2b24f9363a5b6c9b8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2318</TotalTime>
  <Words>3025</Words>
  <Application>Microsoft Office PowerPoint</Application>
  <PresentationFormat>On-screen Show (4:3)</PresentationFormat>
  <Paragraphs>545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HTTP and AJAX</vt:lpstr>
      <vt:lpstr>Table of Contents</vt:lpstr>
      <vt:lpstr>WWW and URL</vt:lpstr>
      <vt:lpstr>What is WWW?</vt:lpstr>
      <vt:lpstr>WWW Components</vt:lpstr>
      <vt:lpstr>WWW Infrastructure</vt:lpstr>
      <vt:lpstr>WWW Infrastructure (2)</vt:lpstr>
      <vt:lpstr>URL</vt:lpstr>
      <vt:lpstr>URL Encoding</vt:lpstr>
      <vt:lpstr>URL – Examples</vt:lpstr>
      <vt:lpstr>HTML, XML, JSON, RSS</vt:lpstr>
      <vt:lpstr>HTML</vt:lpstr>
      <vt:lpstr>HTML</vt:lpstr>
      <vt:lpstr>HTML – Example</vt:lpstr>
      <vt:lpstr>XML</vt:lpstr>
      <vt:lpstr>RSS</vt:lpstr>
      <vt:lpstr>RSS – Example</vt:lpstr>
      <vt:lpstr>JSON</vt:lpstr>
      <vt:lpstr>The HTTP Protocol</vt:lpstr>
      <vt:lpstr>HTTP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Browser Redirection</vt:lpstr>
      <vt:lpstr>Web Services</vt:lpstr>
      <vt:lpstr>Web Services</vt:lpstr>
      <vt:lpstr>RESTful Web Services</vt:lpstr>
      <vt:lpstr>What is REST?</vt:lpstr>
      <vt:lpstr>RESTful Services</vt:lpstr>
      <vt:lpstr>AJAX</vt:lpstr>
      <vt:lpstr>AJAX</vt:lpstr>
      <vt:lpstr>AJAX</vt:lpstr>
      <vt:lpstr>AJAX</vt:lpstr>
      <vt:lpstr>The Same Origin Policy</vt:lpstr>
      <vt:lpstr>Same Origin Policy</vt:lpstr>
      <vt:lpstr>Origin Determination Rules</vt:lpstr>
      <vt:lpstr>Origin Determination Example</vt:lpstr>
      <vt:lpstr>Relaxing Same Origin Policy</vt:lpstr>
      <vt:lpstr>JSONP</vt:lpstr>
      <vt:lpstr>JSONP</vt:lpstr>
      <vt:lpstr>JSONP – How it Works</vt:lpstr>
      <vt:lpstr>JSONP – the "Padding"</vt:lpstr>
      <vt:lpstr>Web Developer Tools</vt:lpstr>
      <vt:lpstr>Web Developer Tools</vt:lpstr>
      <vt:lpstr>Web Developer Tools (2)</vt:lpstr>
      <vt:lpstr>Web Technologies Basics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Doncho Minkov</cp:lastModifiedBy>
  <cp:revision>405</cp:revision>
  <dcterms:created xsi:type="dcterms:W3CDTF">2007-12-08T16:03:35Z</dcterms:created>
  <dcterms:modified xsi:type="dcterms:W3CDTF">2013-06-19T13:27:18Z</dcterms:modified>
  <cp:category>software engineering</cp:category>
</cp:coreProperties>
</file>