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1" r:id="rId3"/>
    <p:sldId id="304" r:id="rId4"/>
    <p:sldId id="257" r:id="rId5"/>
    <p:sldId id="373" r:id="rId6"/>
    <p:sldId id="292" r:id="rId7"/>
    <p:sldId id="334" r:id="rId8"/>
    <p:sldId id="369" r:id="rId9"/>
    <p:sldId id="335" r:id="rId10"/>
    <p:sldId id="336" r:id="rId11"/>
    <p:sldId id="305" r:id="rId12"/>
    <p:sldId id="370" r:id="rId13"/>
    <p:sldId id="356" r:id="rId14"/>
    <p:sldId id="303" r:id="rId15"/>
    <p:sldId id="357" r:id="rId16"/>
    <p:sldId id="358" r:id="rId17"/>
    <p:sldId id="371" r:id="rId18"/>
    <p:sldId id="359" r:id="rId19"/>
    <p:sldId id="360" r:id="rId20"/>
    <p:sldId id="361" r:id="rId21"/>
    <p:sldId id="372" r:id="rId22"/>
    <p:sldId id="362" r:id="rId23"/>
    <p:sldId id="363" r:id="rId24"/>
    <p:sldId id="364" r:id="rId25"/>
    <p:sldId id="374" r:id="rId26"/>
    <p:sldId id="365" r:id="rId27"/>
    <p:sldId id="366" r:id="rId28"/>
    <p:sldId id="367" r:id="rId29"/>
    <p:sldId id="375" r:id="rId30"/>
    <p:sldId id="368" r:id="rId31"/>
    <p:sldId id="331" r:id="rId32"/>
    <p:sldId id="332" r:id="rId33"/>
    <p:sldId id="288" r:id="rId34"/>
    <p:sldId id="3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54CF-8F80-40BB-95A8-2FE61EFD4042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FA8-044F-4FAD-B4E5-CDA232E7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77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7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51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Handbook" TargetMode="External"/><Relationship Id="rId2" Type="http://schemas.openxmlformats.org/officeDocument/2006/relationships/hyperlink" Target="http://www.typescriptlang.org/Content/TypeScript%20Language%20Specificat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ypescriptlang.org/Playground" TargetMode="External"/><Relationship Id="rId4" Type="http://schemas.openxmlformats.org/officeDocument/2006/relationships/hyperlink" Target="http://www.typescriptlang.org/Sampl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wanted OOP – now you have it!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persiadevelopers.com/images/article/typescript-review/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966">
            <a:off x="546531" y="2315696"/>
            <a:ext cx="1600073" cy="16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ms-assets.tutsplus.com/legacy-courses/CRS-564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79" y="4894962"/>
            <a:ext cx="2212721" cy="1532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314387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2163185"/>
            <a:ext cx="8229600" cy="569120"/>
          </a:xfrm>
        </p:spPr>
        <p:txBody>
          <a:bodyPr/>
          <a:lstStyle/>
          <a:p>
            <a:r>
              <a:rPr lang="en-US" dirty="0" smtClean="0"/>
              <a:t>Interfaces? Interesting…</a:t>
            </a:r>
            <a:endParaRPr lang="en-US" dirty="0"/>
          </a:p>
        </p:txBody>
      </p:sp>
      <p:pic>
        <p:nvPicPr>
          <p:cNvPr id="6148" name="Picture 4" descr="http://avant.mur.at/weixler/studinfo/CMS/reactable_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13" y="2946465"/>
            <a:ext cx="4663440" cy="29395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82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18079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extend other interfaces</a:t>
            </a:r>
          </a:p>
        </p:txBody>
      </p:sp>
      <p:pic>
        <p:nvPicPr>
          <p:cNvPr id="2050" name="Picture 2" descr="http://www.the-webdesign.net/wp-content/uploads/2013/12/flat-user-interface-psd-freeb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04" y="2734734"/>
            <a:ext cx="3455807" cy="24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7290"/>
            <a:ext cx="7086600" cy="83820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9791" y="1311813"/>
            <a:ext cx="83386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Person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firstName: string;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lastName: string;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age?: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9791" y="3750213"/>
            <a:ext cx="83386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extends Person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yearsExperience: number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vehicles: Vehicle[];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addVehicle(vehicle: Vehicle): void;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removeVehicle(vehicle: Vehicle): Vehicle;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411" y="120465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132298"/>
            <a:ext cx="8229600" cy="569120"/>
          </a:xfrm>
        </p:spPr>
        <p:txBody>
          <a:bodyPr/>
          <a:lstStyle/>
          <a:p>
            <a:r>
              <a:rPr lang="en-US" dirty="0" smtClean="0"/>
              <a:t>Classes? Are you sure?</a:t>
            </a:r>
            <a:endParaRPr lang="en-US" dirty="0"/>
          </a:p>
        </p:txBody>
      </p:sp>
      <p:pic>
        <p:nvPicPr>
          <p:cNvPr id="7170" name="Picture 2" descr="http://www.washington.edu/dreamproject/files/2012/09/cla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15" y="2993328"/>
            <a:ext cx="3850592" cy="28879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7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r>
              <a:rPr lang="en-US" dirty="0" smtClean="0"/>
              <a:t>Can implement properties</a:t>
            </a:r>
          </a:p>
          <a:p>
            <a:r>
              <a:rPr lang="en-US" dirty="0" smtClean="0"/>
              <a:t>Can have constructors</a:t>
            </a:r>
          </a:p>
          <a:p>
            <a:r>
              <a:rPr lang="en-US" dirty="0" smtClean="0"/>
              <a:t>Can have methods</a:t>
            </a:r>
          </a:p>
          <a:p>
            <a:r>
              <a:rPr lang="en-US" dirty="0" smtClean="0"/>
              <a:t>Have this referring to the current instance</a:t>
            </a:r>
          </a:p>
          <a:p>
            <a:r>
              <a:rPr lang="en-US" dirty="0" smtClean="0"/>
              <a:t>Can extend other classes (super is base)</a:t>
            </a:r>
          </a:p>
          <a:p>
            <a:r>
              <a:rPr lang="en-US" dirty="0" smtClean="0"/>
              <a:t>Can define private/public parts</a:t>
            </a:r>
          </a:p>
          <a:p>
            <a:r>
              <a:rPr lang="en-US" dirty="0" smtClean="0"/>
              <a:t>Can define getters or setters</a:t>
            </a:r>
          </a:p>
          <a:p>
            <a:r>
              <a:rPr lang="en-US" dirty="0" smtClean="0"/>
              <a:t>Can define static parts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927" y="836325"/>
            <a:ext cx="8338657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CarDriver extends BasePerson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LicenseNumber: string = '1234-5678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_health: number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vehicles: Vehicle[];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public experience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number)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super(name);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health()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health(newHealth: number)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CurrentLicenseNumber(): 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addVehicle(vehicle: Vehicle)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greet() : string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super.greet()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…;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5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411" y="107020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053457"/>
            <a:ext cx="8229600" cy="569120"/>
          </a:xfrm>
        </p:spPr>
        <p:txBody>
          <a:bodyPr/>
          <a:lstStyle/>
          <a:p>
            <a:r>
              <a:rPr lang="en-US" dirty="0" smtClean="0"/>
              <a:t>Modules? You mean namespaces or what?</a:t>
            </a:r>
            <a:endParaRPr lang="en-US" dirty="0"/>
          </a:p>
        </p:txBody>
      </p:sp>
      <p:pic>
        <p:nvPicPr>
          <p:cNvPr id="8194" name="Picture 2" descr="http://epe.si/sites/default/files/pictures/jigs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61" y="2970593"/>
            <a:ext cx="2857500" cy="284797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5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667512" y="1066800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What &amp; Why?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Basic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Interfaces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Classes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Modules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Functions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Generics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7" y="1980725"/>
            <a:ext cx="3750484" cy="28053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123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Organize your code into subsystems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Created by the module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Define the public parts by export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 split one module into different files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 compile them to a single 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Possibility of external modules (node/require)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used with external libraries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2" y="1348140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Drivers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export class BasePerson implements Person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export class CarDriver extends BasePerson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2" y="4990651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someDriver = new Drivers.CarDriver(…);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186032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008076"/>
            <a:ext cx="8229600" cy="569120"/>
          </a:xfrm>
        </p:spPr>
        <p:txBody>
          <a:bodyPr/>
          <a:lstStyle/>
          <a:p>
            <a:r>
              <a:rPr lang="en-US" dirty="0" smtClean="0"/>
              <a:t>Lambdas? You got to be kidding me!</a:t>
            </a:r>
            <a:endParaRPr lang="en-US" dirty="0"/>
          </a:p>
        </p:txBody>
      </p:sp>
      <p:pic>
        <p:nvPicPr>
          <p:cNvPr id="3074" name="Picture 2" descr="http://i.imgur.com/oZZuh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"/>
          <a:stretch/>
        </p:blipFill>
        <p:spPr bwMode="auto">
          <a:xfrm>
            <a:off x="3059641" y="2794000"/>
            <a:ext cx="3112559" cy="3175000"/>
          </a:xfrm>
          <a:prstGeom prst="roundRect">
            <a:avLst>
              <a:gd name="adj" fmla="val 433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22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have overloads based on their parameters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4" y="1702583"/>
            <a:ext cx="833865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calculateSum(x: number, y: number, z?: number, ...restNumbers: number[]): number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sum = x +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i = 0; i &lt; restNumbers.length;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restNumbers[i];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(x: number, y: number)=&gt; number = calculateSum;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calcSum = (x, y) =&gt; x + y;</a:t>
            </a:r>
          </a:p>
        </p:txBody>
      </p:sp>
    </p:spTree>
    <p:extLst>
      <p:ext uri="{BB962C8B-B14F-4D97-AF65-F5344CB8AC3E}">
        <p14:creationId xmlns:p14="http://schemas.microsoft.com/office/powerpoint/2010/main" val="28110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9099" y="957432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1754076"/>
            <a:ext cx="8229600" cy="569120"/>
          </a:xfrm>
        </p:spPr>
        <p:txBody>
          <a:bodyPr/>
          <a:lstStyle/>
          <a:p>
            <a:r>
              <a:rPr lang="en-US" dirty="0" smtClean="0"/>
              <a:t>Generics? Yeah, right!</a:t>
            </a:r>
            <a:endParaRPr lang="en-US" dirty="0"/>
          </a:p>
        </p:txBody>
      </p:sp>
      <p:pic>
        <p:nvPicPr>
          <p:cNvPr id="4098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493432"/>
            <a:ext cx="3200400" cy="34194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5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3" y="1678199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Generic </a:t>
            </a:r>
            <a:r>
              <a:rPr lang="en-US" dirty="0"/>
              <a:t>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constrains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22" name="Picture 2" descr="http://dmpmnxvfdwr3.cloudfront.net/wp-content/uploads/2013/07/comme-des-garcons-shirt-x-the-generic-man-2013-fall-collection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33" y="1893428"/>
            <a:ext cx="3634256" cy="24247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9207" y="1266093"/>
            <a:ext cx="833865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List&lt;T&gt;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private _collection: T[];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add(item: 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this._collection.push(item);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remove(item: 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count()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this._collection.length;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78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Getting ready for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2" descr="http://10consulting.com/assets/2012-10-12-typescript-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71" y="3205402"/>
            <a:ext cx="6296025" cy="2438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8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More is better!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71" y="3051496"/>
            <a:ext cx="2186730" cy="21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www.typescriptlang.org/Content/TypeScript%20Language%20Specification.pdf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Handbook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www.typescriptlang.org/Handbook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www.typescriptlang.org/Samples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Training room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www.typescriptlang.org/Playground</a:t>
            </a:r>
            <a:r>
              <a:rPr lang="en-US" dirty="0" smtClean="0"/>
              <a:t>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* Create a class hierarchy by your choice with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</a:t>
            </a:r>
            <a:r>
              <a:rPr lang="en-US" sz="2800" dirty="0"/>
              <a:t>c</a:t>
            </a:r>
            <a:r>
              <a:rPr lang="en-US" sz="2800" dirty="0" smtClean="0"/>
              <a:t>onsisting of the following:</a:t>
            </a:r>
          </a:p>
          <a:p>
            <a:pPr marL="752476" lvl="1" indent="-404813"/>
            <a:r>
              <a:rPr lang="en-US" sz="2400" dirty="0" smtClean="0"/>
              <a:t>At least 2 modules</a:t>
            </a:r>
          </a:p>
          <a:p>
            <a:pPr marL="752476" lvl="1" indent="-404813"/>
            <a:r>
              <a:rPr lang="en-US" sz="2400" dirty="0" smtClean="0"/>
              <a:t>At least 3 interfaces</a:t>
            </a:r>
          </a:p>
          <a:p>
            <a:pPr marL="752476" lvl="1" indent="-404813"/>
            <a:r>
              <a:rPr lang="en-US" sz="2400" dirty="0" smtClean="0"/>
              <a:t>At least 6 classes</a:t>
            </a:r>
          </a:p>
          <a:p>
            <a:pPr marL="752476" lvl="1" indent="-404813"/>
            <a:r>
              <a:rPr lang="en-US" sz="2400" dirty="0" smtClean="0"/>
              <a:t>At least 2 uses of inheritance</a:t>
            </a:r>
          </a:p>
          <a:p>
            <a:pPr marL="752476" lvl="1" indent="-404813"/>
            <a:r>
              <a:rPr lang="en-US" sz="2400" dirty="0" smtClean="0"/>
              <a:t>At least 12 methods</a:t>
            </a:r>
          </a:p>
          <a:p>
            <a:pPr marL="752476" lvl="1" indent="-404813"/>
            <a:r>
              <a:rPr lang="en-US" sz="2400" dirty="0" smtClean="0"/>
              <a:t>At least one generic use</a:t>
            </a:r>
          </a:p>
          <a:p>
            <a:pPr marL="752476" lvl="1" indent="-404813"/>
            <a:r>
              <a:rPr lang="en-US" sz="2400" dirty="0" smtClean="0"/>
              <a:t>At least one static use</a:t>
            </a:r>
          </a:p>
          <a:p>
            <a:pPr marL="752476" lvl="1" indent="-404813"/>
            <a:r>
              <a:rPr lang="en-US" sz="2400" dirty="0" smtClean="0"/>
              <a:t>Everything </a:t>
            </a:r>
            <a:r>
              <a:rPr lang="en-US" sz="2400" dirty="0"/>
              <a:t>should be strongly typed</a:t>
            </a:r>
          </a:p>
          <a:p>
            <a:pPr marL="347663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71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518"/>
            <a:ext cx="8686800" cy="5791200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Typed superset of JavaScript</a:t>
            </a:r>
          </a:p>
          <a:p>
            <a:pPr lvl="1"/>
            <a:r>
              <a:rPr lang="en-US" dirty="0" smtClean="0"/>
              <a:t>Any browser</a:t>
            </a:r>
          </a:p>
          <a:p>
            <a:pPr lvl="1"/>
            <a:r>
              <a:rPr lang="en-US" dirty="0" smtClean="0"/>
              <a:t>Any OS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Starts with JS, ends with JS</a:t>
            </a:r>
          </a:p>
          <a:p>
            <a:r>
              <a:rPr lang="en-US" dirty="0" smtClean="0"/>
              <a:t>More information here:</a:t>
            </a:r>
          </a:p>
          <a:p>
            <a:pPr lvl="1"/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84" y="2265028"/>
            <a:ext cx="2044382" cy="1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Basic JavaScript knowledge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Basic OOP knowledge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Inheritance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http://pad3.whstatic.com/images/thumb/5/51/Know-What-to-Get-Your-Boyfriend-for-His-Birthday-Step-1-Version-2.jpg/670px-Know-What-to-Get-Your-Boyfriend-for-His-Birthday-Step-1-Version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/>
        </p:blipFill>
        <p:spPr bwMode="auto">
          <a:xfrm rot="1040212">
            <a:off x="5058521" y="2853264"/>
            <a:ext cx="3776416" cy="26500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Types? Where?</a:t>
            </a:r>
            <a:endParaRPr lang="en-US" dirty="0"/>
          </a:p>
        </p:txBody>
      </p:sp>
      <p:pic>
        <p:nvPicPr>
          <p:cNvPr id="5122" name="Picture 2" descr="http://fc06.deviantart.net/fs70/i/2012/239/a/5/basic_animal_party_by_starwberrie-d5clsp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57" y="2948320"/>
            <a:ext cx="6236081" cy="29863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3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- text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 smtClean="0"/>
              <a:t> – integer or floating point number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 smtClean="0"/>
              <a:t> – collection of types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– base object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enumeration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 smtClean="0"/>
              <a:t> – dynamic types, can be everything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 smtClean="0"/>
              <a:t> – no value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4" y="1243584"/>
            <a:ext cx="833865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currentName: string;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hasPassed: boolean;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averageMark: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currentCourses: string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[]; // Array&lt;string&gt;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additionalInfo: any;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currentState: State;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State { Onsight, Online, NotEnrolled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setStudent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string, passed: boolean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mark: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courses: string[], info: any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State) :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7074</TotalTime>
  <Words>1071</Words>
  <Application>Microsoft Office PowerPoint</Application>
  <PresentationFormat>On-screen Show (4:3)</PresentationFormat>
  <Paragraphs>250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Wingdings 2</vt:lpstr>
      <vt:lpstr>Telerik Academy</vt:lpstr>
      <vt:lpstr>TypeScript Overview</vt:lpstr>
      <vt:lpstr>Table of Contents</vt:lpstr>
      <vt:lpstr>What &amp; Why</vt:lpstr>
      <vt:lpstr>What &amp; Why</vt:lpstr>
      <vt:lpstr>What &amp; Why</vt:lpstr>
      <vt:lpstr>What &amp; Why</vt:lpstr>
      <vt:lpstr>Basic Types</vt:lpstr>
      <vt:lpstr>Basic Types</vt:lpstr>
      <vt:lpstr>Basic Types</vt:lpstr>
      <vt:lpstr>Basic Types</vt:lpstr>
      <vt:lpstr>Interfaces</vt:lpstr>
      <vt:lpstr>Interfaces</vt:lpstr>
      <vt:lpstr>Interfaces</vt:lpstr>
      <vt:lpstr>Interfaces</vt:lpstr>
      <vt:lpstr>Classes</vt:lpstr>
      <vt:lpstr>Classes</vt:lpstr>
      <vt:lpstr>Classes</vt:lpstr>
      <vt:lpstr>Classes</vt:lpstr>
      <vt:lpstr>Modules</vt:lpstr>
      <vt:lpstr>Modules</vt:lpstr>
      <vt:lpstr>Modules</vt:lpstr>
      <vt:lpstr>Modules</vt:lpstr>
      <vt:lpstr>Functions</vt:lpstr>
      <vt:lpstr>Functions</vt:lpstr>
      <vt:lpstr>Functions</vt:lpstr>
      <vt:lpstr>Functions</vt:lpstr>
      <vt:lpstr>Generics</vt:lpstr>
      <vt:lpstr>Generics</vt:lpstr>
      <vt:lpstr>Generics</vt:lpstr>
      <vt:lpstr>Generics</vt:lpstr>
      <vt:lpstr>Additional Info</vt:lpstr>
      <vt:lpstr>Additional Info</vt:lpstr>
      <vt:lpstr>TypeScript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Martin Nikolov</cp:lastModifiedBy>
  <cp:revision>1192</cp:revision>
  <dcterms:created xsi:type="dcterms:W3CDTF">2013-08-20T09:14:50Z</dcterms:created>
  <dcterms:modified xsi:type="dcterms:W3CDTF">2014-07-03T09:36:56Z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