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87" r:id="rId19"/>
    <p:sldId id="274" r:id="rId20"/>
    <p:sldId id="275" r:id="rId21"/>
    <p:sldId id="288" r:id="rId22"/>
    <p:sldId id="276" r:id="rId23"/>
    <p:sldId id="277" r:id="rId24"/>
    <p:sldId id="278" r:id="rId25"/>
    <p:sldId id="279" r:id="rId26"/>
    <p:sldId id="280" r:id="rId27"/>
    <p:sldId id="291" r:id="rId28"/>
    <p:sldId id="292" r:id="rId29"/>
    <p:sldId id="293" r:id="rId30"/>
    <p:sldId id="294" r:id="rId31"/>
    <p:sldId id="281" r:id="rId32"/>
    <p:sldId id="282" r:id="rId33"/>
    <p:sldId id="289" r:id="rId34"/>
    <p:sldId id="283" r:id="rId35"/>
    <p:sldId id="284" r:id="rId36"/>
    <p:sldId id="290" r:id="rId37"/>
    <p:sldId id="285" r:id="rId38"/>
    <p:sldId id="286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B3C6"/>
    <a:srgbClr val="0085B4"/>
    <a:srgbClr val="B4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45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286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CF7485E-AF2B-4E23-85F5-48DAD2696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48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6CF7485E-AF2B-4E23-85F5-48DAD2696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87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692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57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702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forums.academy.telerik.com/" TargetMode="External"/><Relationship Id="rId13" Type="http://schemas.openxmlformats.org/officeDocument/2006/relationships/hyperlink" Target="http://schoolacademy.telerik.com/" TargetMode="External"/><Relationship Id="rId18" Type="http://schemas.openxmlformats.org/officeDocument/2006/relationships/hyperlink" Target="http://codecourse.telerik.com/" TargetMode="External"/><Relationship Id="rId26" Type="http://schemas.openxmlformats.org/officeDocument/2006/relationships/hyperlink" Target="http://csharpfundamentals.telerik.com/" TargetMode="Externa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academy.telerik.com/" TargetMode="External"/><Relationship Id="rId7" Type="http://schemas.openxmlformats.org/officeDocument/2006/relationships/theme" Target="../theme/theme1.xml"/><Relationship Id="rId12" Type="http://schemas.openxmlformats.org/officeDocument/2006/relationships/hyperlink" Target="http://html5course.telerik.com/" TargetMode="External"/><Relationship Id="rId17" Type="http://schemas.openxmlformats.org/officeDocument/2006/relationships/hyperlink" Target="http://www.nakov.com/" TargetMode="External"/><Relationship Id="rId25" Type="http://schemas.openxmlformats.org/officeDocument/2006/relationships/hyperlink" Target="http://www.nikolay.it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bgcoder.com/" TargetMode="External"/><Relationship Id="rId20" Type="http://schemas.openxmlformats.org/officeDocument/2006/relationships/hyperlink" Target="http://aspnetcourse.telerik.com/" TargetMode="External"/><Relationship Id="rId2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seocourse.telerik.com/" TargetMode="External"/><Relationship Id="rId24" Type="http://schemas.openxmlformats.org/officeDocument/2006/relationships/hyperlink" Target="http://www.minkov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clouddevcourse.telerik.com/" TargetMode="External"/><Relationship Id="rId23" Type="http://schemas.openxmlformats.org/officeDocument/2006/relationships/hyperlink" Target="http://www.introprogramming.info/" TargetMode="External"/><Relationship Id="rId28" Type="http://schemas.openxmlformats.org/officeDocument/2006/relationships/image" Target="../media/image2.png"/><Relationship Id="rId10" Type="http://schemas.openxmlformats.org/officeDocument/2006/relationships/hyperlink" Target="http://www.telerik-kids.com/" TargetMode="External"/><Relationship Id="rId19" Type="http://schemas.openxmlformats.org/officeDocument/2006/relationships/hyperlink" Target="http://algoacademy.telerik.com/" TargetMode="External"/><Relationship Id="rId31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kursove-uroci-knigi-obuchenie-programirane-web-design-csharp.info/" TargetMode="External"/><Relationship Id="rId14" Type="http://schemas.openxmlformats.org/officeDocument/2006/relationships/hyperlink" Target="http://mvccourse.telerik.com/" TargetMode="External"/><Relationship Id="rId22" Type="http://schemas.openxmlformats.org/officeDocument/2006/relationships/hyperlink" Target="http://mobiledevcourse.telerik.com/" TargetMode="External"/><Relationship Id="rId27" Type="http://schemas.openxmlformats.org/officeDocument/2006/relationships/image" Target="../media/image1.png"/><Relationship Id="rId3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8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9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10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1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2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3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4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5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6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7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8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9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20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1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2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3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4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5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6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30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870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academy.telerik.com/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microsoft.com/office/2007/relationships/hdphoto" Target="../media/hdphoto6.wdp"/><Relationship Id="rId11" Type="http://schemas.openxmlformats.org/officeDocument/2006/relationships/image" Target="../media/image20.png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microsoft.com/office/2007/relationships/hdphoto" Target="../media/hdphoto5.wdp"/><Relationship Id="rId9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aws.amazon.com/console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indows.azur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Relationship Id="rId4" Type="http://schemas.microsoft.com/office/2007/relationships/hdphoto" Target="../media/hdphoto4.wd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appharbor.com/applications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png"/><Relationship Id="rId4" Type="http://schemas.microsoft.com/office/2007/relationships/hdphoto" Target="../media/hdphoto8.wdp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hyperlink" Target="http://clouddevcourse.telerik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microsoft.com/office/2007/relationships/hdphoto" Target="../media/hdphoto6.wdp"/><Relationship Id="rId11" Type="http://schemas.openxmlformats.org/officeDocument/2006/relationships/image" Target="../media/image20.png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microsoft.com/office/2007/relationships/hdphoto" Target="../media/hdphoto5.wdp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5688" y="1905501"/>
            <a:ext cx="8341112" cy="1385455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sz="5200" dirty="0" smtClean="0"/>
              <a:t>Cloud Technologies and Cloud Platforms – Overview</a:t>
            </a:r>
            <a:endParaRPr lang="en-US" sz="5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385843"/>
            <a:ext cx="8229600" cy="569120"/>
          </a:xfrm>
        </p:spPr>
        <p:txBody>
          <a:bodyPr/>
          <a:lstStyle/>
          <a:p>
            <a:r>
              <a:rPr lang="en-US" dirty="0" smtClean="0"/>
              <a:t>Cloud: a New Paradigm for Developers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6632"/>
          <a:stretch/>
        </p:blipFill>
        <p:spPr bwMode="auto">
          <a:xfrm>
            <a:off x="5969466" y="4314321"/>
            <a:ext cx="2739685" cy="2111879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cloud, sun, weather icon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54015" y="4638355"/>
            <a:ext cx="1959268" cy="156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2057400" y="371705"/>
            <a:ext cx="6565900" cy="1244599"/>
            <a:chOff x="2133600" y="279399"/>
            <a:chExt cx="6489700" cy="1270000"/>
          </a:xfrm>
        </p:grpSpPr>
        <p:pic>
          <p:nvPicPr>
            <p:cNvPr id="1032" name="Picture 8" descr="http://i979.photobucket.com/albums/ae277/kaydenflow/Clouds.png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1600" y="279401"/>
              <a:ext cx="3441700" cy="1244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8" descr="http://i979.photobucket.com/albums/ae277/kaydenflow/Clouds.png"/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0200" y="279399"/>
              <a:ext cx="2863774" cy="1244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8" descr="http://i979.photobucket.com/albums/ae277/kaydenflow/Clouds.png"/>
            <p:cNvPicPr>
              <a:picLocks noChangeAspect="1" noChangeArrowheads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600" y="304800"/>
              <a:ext cx="3124200" cy="1244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21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8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2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Web Services and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73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</a:t>
            </a:r>
            <a:r>
              <a:rPr lang="en-US" smtClean="0"/>
              <a:t>Cloud Works?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cloud everyone consumes a portion of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shared computing resources</a:t>
            </a:r>
          </a:p>
          <a:p>
            <a:pPr lvl="1"/>
            <a:r>
              <a:rPr lang="en-US" dirty="0" smtClean="0"/>
              <a:t>CPU, memory, storage, IO, networking, etc.</a:t>
            </a:r>
          </a:p>
          <a:p>
            <a:r>
              <a:rPr lang="en-US" dirty="0" smtClean="0"/>
              <a:t>If you business is small, you consume less</a:t>
            </a:r>
          </a:p>
          <a:p>
            <a:pPr lvl="1"/>
            <a:r>
              <a:rPr lang="en-US" dirty="0" smtClean="0"/>
              <a:t>If your business is growing, you consume more resources from the cloud</a:t>
            </a:r>
          </a:p>
          <a:p>
            <a:r>
              <a:rPr lang="en-US" dirty="0" smtClean="0"/>
              <a:t>Pay as you go</a:t>
            </a:r>
          </a:p>
          <a:p>
            <a:pPr lvl="1"/>
            <a:r>
              <a:rPr lang="en-US" dirty="0" smtClean="0"/>
              <a:t>Start for free, pay when you</a:t>
            </a:r>
            <a:br>
              <a:rPr lang="en-US" dirty="0" smtClean="0"/>
            </a:br>
            <a:r>
              <a:rPr lang="en-US" dirty="0" smtClean="0"/>
              <a:t>grow and need more resources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2050" name="Picture 2" descr="http://4.bp.blogspot.com/-nUOcd4u3GvU/TtWIqPY0l-I/AAAAAAAAc5k/BmChimAvQTc/s1600/Daily%2BTelegraph%2BCloud%2BComputing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8" t="32342" r="39238" b="21810"/>
          <a:stretch/>
        </p:blipFill>
        <p:spPr bwMode="auto">
          <a:xfrm>
            <a:off x="6328695" y="4724399"/>
            <a:ext cx="2258155" cy="1600201"/>
          </a:xfrm>
          <a:prstGeom prst="rect">
            <a:avLst/>
          </a:prstGeom>
          <a:noFill/>
          <a:ln w="3175">
            <a:solidFill>
              <a:schemeClr val="accent5">
                <a:lumMod val="40000"/>
                <a:lumOff val="60000"/>
                <a:alpha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26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 – Example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Suppose we have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mail server software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needs computing resources (CPU, disk operations, networking, etc.) only when sending or receiving emails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It the rest of the time it does nothing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mail server on dedicated machine will use less than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% of its power and resources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You can run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100</a:t>
            </a:r>
            <a:r>
              <a:rPr lang="en-US" dirty="0" smtClean="0"/>
              <a:t> mail servers in the cloud for the same job on the same hardware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Less hardware, reduces costs, increased quality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99900"/>
            <a:ext cx="7086600" cy="914400"/>
          </a:xfrm>
        </p:spPr>
        <p:txBody>
          <a:bodyPr/>
          <a:lstStyle/>
          <a:p>
            <a:r>
              <a:rPr lang="en-US" dirty="0" smtClean="0"/>
              <a:t>Cloud == Computing</a:t>
            </a:r>
            <a:br>
              <a:rPr lang="en-US" dirty="0" smtClean="0"/>
            </a:br>
            <a:r>
              <a:rPr lang="en-US" dirty="0" smtClean="0"/>
              <a:t> Resources on Demand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71650"/>
            <a:ext cx="8686800" cy="5410200"/>
          </a:xfrm>
        </p:spPr>
        <p:txBody>
          <a:bodyPr/>
          <a:lstStyle/>
          <a:p>
            <a:r>
              <a:rPr lang="en-US" dirty="0" smtClean="0"/>
              <a:t>Cloud computing benefits</a:t>
            </a:r>
          </a:p>
          <a:p>
            <a:pPr lvl="1"/>
            <a:r>
              <a:rPr lang="en-US" dirty="0" smtClean="0"/>
              <a:t>Computing on demand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pay as you go</a:t>
            </a:r>
          </a:p>
          <a:p>
            <a:pPr lvl="1"/>
            <a:r>
              <a:rPr lang="en-US" dirty="0" smtClean="0"/>
              <a:t>Rent a hosting + CPU power + RAM + storage + IO operations + networking + other services</a:t>
            </a:r>
          </a:p>
          <a:p>
            <a:r>
              <a:rPr lang="en-US" dirty="0" smtClean="0"/>
              <a:t>Cloud has better support and reliability</a:t>
            </a:r>
          </a:p>
          <a:p>
            <a:pPr lvl="1"/>
            <a:r>
              <a:rPr lang="en-US" dirty="0" smtClean="0"/>
              <a:t>Your data lives in a professional data center</a:t>
            </a:r>
          </a:p>
          <a:p>
            <a:pPr lvl="1"/>
            <a:r>
              <a:rPr lang="en-US" dirty="0" smtClean="0"/>
              <a:t>Has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24</a:t>
            </a:r>
            <a:r>
              <a:rPr lang="en-US" dirty="0" smtClean="0"/>
              <a:t> x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7</a:t>
            </a:r>
            <a:r>
              <a:rPr lang="en-US" dirty="0" smtClean="0"/>
              <a:t> monitoring + backup + support</a:t>
            </a:r>
          </a:p>
          <a:p>
            <a:pPr lvl="1"/>
            <a:r>
              <a:rPr lang="en-US" dirty="0" smtClean="0"/>
              <a:t>Reduces costs: rent a piece of a data center instead build you own IT infrastructure</a:t>
            </a:r>
          </a:p>
          <a:p>
            <a:pPr lvl="1"/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41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/ Private / Hybrid Cloud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Public clouds</a:t>
            </a:r>
          </a:p>
          <a:p>
            <a:pPr lvl="1"/>
            <a:r>
              <a:rPr lang="en-US" dirty="0" smtClean="0"/>
              <a:t>IT infrastructure, platform or service publicly accessible from Internet (free or paid)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Private clouds</a:t>
            </a:r>
          </a:p>
          <a:p>
            <a:pPr lvl="1"/>
            <a:r>
              <a:rPr lang="en-US" dirty="0" smtClean="0"/>
              <a:t>Cloud infrastructure (hardware + software) for internal use only, e.g. for banking / government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Hybrid clouds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Mix of private and public cloud infrastructure and services, e.g. private cloud + backup in Amazon 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76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Clouds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43149"/>
            <a:ext cx="8686800" cy="577140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Public clouds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Provide computing resources on demand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Publicly in Internet, for everyone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Paid or free of charge (to some limit)</a:t>
            </a:r>
          </a:p>
          <a:p>
            <a:pPr lvl="2"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Could be IaaS, PaaS, SaaS or mix of them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Examples of public clouds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sz="2800" dirty="0" smtClean="0"/>
              <a:t>Amazon AWS, Google App Engine, Windows Azure, </a:t>
            </a:r>
            <a:r>
              <a:rPr lang="en-US" sz="2800" dirty="0" err="1"/>
              <a:t>Heroku</a:t>
            </a:r>
            <a:r>
              <a:rPr lang="en-US" sz="2800" dirty="0"/>
              <a:t>, </a:t>
            </a:r>
            <a:r>
              <a:rPr lang="en-US" sz="2800" dirty="0" smtClean="0"/>
              <a:t>App Fog</a:t>
            </a:r>
            <a:r>
              <a:rPr lang="en-US" sz="2800" dirty="0"/>
              <a:t>, Rackspace, </a:t>
            </a:r>
            <a:r>
              <a:rPr lang="en-US" sz="2800" dirty="0" smtClean="0"/>
              <a:t>Force.com </a:t>
            </a:r>
            <a:r>
              <a:rPr lang="en-US" sz="2800" dirty="0" err="1" smtClean="0"/>
              <a:t>AppForce</a:t>
            </a:r>
            <a:r>
              <a:rPr lang="en-US" sz="2800" dirty="0" smtClean="0"/>
              <a:t>, </a:t>
            </a:r>
            <a:r>
              <a:rPr lang="en-US" sz="2800" dirty="0" err="1" smtClean="0"/>
              <a:t>Engineyard</a:t>
            </a:r>
            <a:r>
              <a:rPr lang="en-US" sz="2800" dirty="0" smtClean="0"/>
              <a:t>, </a:t>
            </a:r>
            <a:r>
              <a:rPr lang="en-US" sz="2800" dirty="0" err="1" smtClean="0"/>
              <a:t>AppHarbor</a:t>
            </a:r>
            <a:r>
              <a:rPr lang="en-US" sz="2800" dirty="0" smtClean="0"/>
              <a:t>, </a:t>
            </a:r>
            <a:r>
              <a:rPr lang="en-US" sz="2800" dirty="0" err="1" smtClean="0"/>
              <a:t>Apprenda</a:t>
            </a:r>
            <a:r>
              <a:rPr lang="en-US" sz="2800" dirty="0"/>
              <a:t>, Cloud Foundry, </a:t>
            </a:r>
            <a:r>
              <a:rPr lang="en-US" sz="2800" dirty="0" err="1"/>
              <a:t>OpenShift</a:t>
            </a:r>
            <a:r>
              <a:rPr lang="en-US" sz="2800" dirty="0" smtClean="0"/>
              <a:t>, </a:t>
            </a:r>
            <a:r>
              <a:rPr lang="en-US" sz="2800" dirty="0" err="1" smtClean="0"/>
              <a:t>CloudBees</a:t>
            </a:r>
            <a:r>
              <a:rPr lang="en-US" sz="2800" dirty="0" smtClean="0"/>
              <a:t>, HP Cloud</a:t>
            </a:r>
            <a:r>
              <a:rPr lang="en-US" sz="2800" dirty="0"/>
              <a:t>, Oracle Public Cloud, </a:t>
            </a:r>
            <a:r>
              <a:rPr lang="en-US" sz="2800" dirty="0" smtClean="0"/>
              <a:t>Salesforce, </a:t>
            </a:r>
            <a:r>
              <a:rPr lang="en-US" sz="2800" dirty="0" err="1" smtClean="0"/>
              <a:t>Zoho</a:t>
            </a:r>
            <a:r>
              <a:rPr lang="en-US" sz="2800" dirty="0" smtClean="0"/>
              <a:t>, WordPress.com, …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28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181601"/>
            <a:ext cx="7924800" cy="685800"/>
          </a:xfrm>
        </p:spPr>
        <p:txBody>
          <a:bodyPr/>
          <a:lstStyle/>
          <a:p>
            <a:r>
              <a:rPr lang="en-US" dirty="0" smtClean="0"/>
              <a:t>Cloud Computing Models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907880"/>
            <a:ext cx="7924800" cy="569120"/>
          </a:xfrm>
        </p:spPr>
        <p:txBody>
          <a:bodyPr/>
          <a:lstStyle/>
          <a:p>
            <a:r>
              <a:rPr lang="en-US" dirty="0" smtClean="0"/>
              <a:t>IaaS, PaaS, SaaS</a:t>
            </a:r>
            <a:endParaRPr lang="bg-BG" dirty="0"/>
          </a:p>
        </p:txBody>
      </p:sp>
      <p:pic>
        <p:nvPicPr>
          <p:cNvPr id="3074" name="Picture 2" descr="http://zhen.org/zen20/wp-content/uploads/2008/06/iaas-paas-saa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92" t="-3127" r="-1387" b="-3408"/>
          <a:stretch/>
        </p:blipFill>
        <p:spPr bwMode="auto">
          <a:xfrm>
            <a:off x="1500250" y="1180308"/>
            <a:ext cx="6119750" cy="3620292"/>
          </a:xfrm>
          <a:prstGeom prst="roundRect">
            <a:avLst>
              <a:gd name="adj" fmla="val 1187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42676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Infrastructure as a Service (IaaS)</a:t>
            </a:r>
          </a:p>
          <a:p>
            <a:pPr lvl="1"/>
            <a:r>
              <a:rPr lang="en-US" dirty="0" smtClean="0"/>
              <a:t>Virtual machines in the cloud on demand</a:t>
            </a:r>
          </a:p>
          <a:p>
            <a:pPr lvl="1"/>
            <a:r>
              <a:rPr lang="en-US" dirty="0" smtClean="0"/>
              <a:t>Users install the OS and software they need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Platform as a Service (PaaS)</a:t>
            </a:r>
          </a:p>
          <a:p>
            <a:pPr lvl="1"/>
            <a:r>
              <a:rPr lang="en-US" dirty="0" smtClean="0"/>
              <a:t>Platform, services and APIs for developers</a:t>
            </a:r>
          </a:p>
          <a:p>
            <a:pPr lvl="1"/>
            <a:r>
              <a:rPr lang="en-US" dirty="0" smtClean="0"/>
              <a:t>E.g. Java + JBoss + JSF + JPA + MongoDB or</a:t>
            </a:r>
            <a:r>
              <a:rPr lang="en-US" dirty="0"/>
              <a:t> </a:t>
            </a:r>
            <a:r>
              <a:rPr lang="en-US" dirty="0" smtClean="0"/>
              <a:t>JavaScript </a:t>
            </a:r>
            <a:r>
              <a:rPr lang="en-US" dirty="0"/>
              <a:t>+ Node.js + MongoDB + RabbitMQ</a:t>
            </a:r>
            <a:endParaRPr lang="en-US" dirty="0" smtClean="0"/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Software as a Service (SaaS)</a:t>
            </a:r>
          </a:p>
          <a:p>
            <a:pPr lvl="1"/>
            <a:r>
              <a:rPr lang="en-US" dirty="0" smtClean="0"/>
              <a:t>Hosted application on demand (e.g. WordPress)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82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SaaS, PaaS and IaaS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1026" name="Picture 2" descr="IaaS, PaaS и Sa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72" t="-4143" r="-2172" b="-4143"/>
          <a:stretch/>
        </p:blipFill>
        <p:spPr bwMode="auto">
          <a:xfrm>
            <a:off x="655320" y="1447800"/>
            <a:ext cx="7787640" cy="4754880"/>
          </a:xfrm>
          <a:prstGeom prst="roundRect">
            <a:avLst>
              <a:gd name="adj" fmla="val 1282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13562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244601"/>
            <a:ext cx="7924800" cy="685800"/>
          </a:xfrm>
        </p:spPr>
        <p:txBody>
          <a:bodyPr/>
          <a:lstStyle/>
          <a:p>
            <a:r>
              <a:rPr lang="en-US" noProof="1" smtClean="0"/>
              <a:t>IaaS</a:t>
            </a:r>
            <a:endParaRPr lang="en-US" noProof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2047080"/>
            <a:ext cx="7924800" cy="569120"/>
          </a:xfrm>
        </p:spPr>
        <p:txBody>
          <a:bodyPr/>
          <a:lstStyle/>
          <a:p>
            <a:r>
              <a:rPr lang="en-US" dirty="0" smtClean="0"/>
              <a:t>Infrastructure as a Service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22300" y="2895601"/>
            <a:ext cx="7912100" cy="3309879"/>
            <a:chOff x="622300" y="2895601"/>
            <a:chExt cx="7912100" cy="3309879"/>
          </a:xfrm>
        </p:grpSpPr>
        <p:grpSp>
          <p:nvGrpSpPr>
            <p:cNvPr id="6" name="Group 5"/>
            <p:cNvGrpSpPr/>
            <p:nvPr/>
          </p:nvGrpSpPr>
          <p:grpSpPr>
            <a:xfrm>
              <a:off x="622300" y="3429000"/>
              <a:ext cx="7912100" cy="2413002"/>
              <a:chOff x="2133600" y="279399"/>
              <a:chExt cx="6489700" cy="1270000"/>
            </a:xfrm>
          </p:grpSpPr>
          <p:pic>
            <p:nvPicPr>
              <p:cNvPr id="7" name="Picture 8" descr="http://i979.photobucket.com/albums/ae277/kaydenflow/Clouds.png"/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81600" y="279401"/>
                <a:ext cx="3441700" cy="12445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8" descr="http://i979.photobucket.com/albums/ae277/kaydenflow/Clouds.png"/>
              <p:cNvPicPr>
                <a:picLocks noChangeAspect="1" noChangeArrowheads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40200" y="279399"/>
                <a:ext cx="2863774" cy="12445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8" descr="http://i979.photobucket.com/albums/ae277/kaydenflow/Clouds.png"/>
              <p:cNvPicPr>
                <a:picLocks noChangeAspect="1" noChangeArrowheads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33600" y="304800"/>
                <a:ext cx="3124200" cy="12445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1" name="Picture 4" descr="apple, computer, laptop, macbook, macbook pro, pro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136574" y="2895601"/>
              <a:ext cx="1855354" cy="1699266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4" name="Picture 2" descr="hosting, server ico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7824" y="3113784"/>
              <a:ext cx="1965454" cy="1965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55664" y="3678627"/>
              <a:ext cx="1890885" cy="1890885"/>
            </a:xfrm>
            <a:prstGeom prst="rect">
              <a:avLst/>
            </a:prstGeom>
          </p:spPr>
        </p:pic>
        <p:pic>
          <p:nvPicPr>
            <p:cNvPr id="3078" name="Picture 6" descr="backup, ibm, server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6343" y="4292860"/>
              <a:ext cx="1912620" cy="1912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 descr="modem, router, wireless, wlan icon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0973" y="4545332"/>
              <a:ext cx="1371030" cy="13710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2" name="Picture 10" descr="database icon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763" y="4622802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881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IaaS (Infrastructure as a Service)</a:t>
            </a:r>
            <a:endParaRPr lang="bg-BG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28700"/>
            <a:ext cx="8686800" cy="5676900"/>
          </a:xfrm>
        </p:spPr>
        <p:txBody>
          <a:bodyPr/>
          <a:lstStyle/>
          <a:p>
            <a:r>
              <a:rPr lang="en-US" dirty="0"/>
              <a:t>IaaS (Infrastructure as a Service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IaaS ≈ rent a virtual machine (VPS)</a:t>
            </a:r>
          </a:p>
          <a:p>
            <a:pPr lvl="1"/>
            <a:r>
              <a:rPr lang="en-US" dirty="0" smtClean="0"/>
              <a:t>You could modify your resources as you go</a:t>
            </a:r>
          </a:p>
          <a:p>
            <a:pPr lvl="2"/>
            <a:r>
              <a:rPr lang="en-US" dirty="0" smtClean="0"/>
              <a:t>Dedicated resources + shared resources</a:t>
            </a:r>
          </a:p>
          <a:p>
            <a:pPr lvl="2"/>
            <a:r>
              <a:rPr lang="en-US" dirty="0" smtClean="0"/>
              <a:t>E.g. add more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100</a:t>
            </a:r>
            <a:r>
              <a:rPr lang="en-US" dirty="0" smtClean="0"/>
              <a:t> GB HDD storage +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/>
              <a:t> GB RAM</a:t>
            </a:r>
          </a:p>
          <a:p>
            <a:pPr lvl="1"/>
            <a:r>
              <a:rPr lang="en-US" dirty="0" smtClean="0"/>
              <a:t>Most IaaS providers give you an API for managing your cloud infrastructure</a:t>
            </a:r>
          </a:p>
          <a:p>
            <a:pPr lvl="2"/>
            <a:r>
              <a:rPr lang="en-US" dirty="0" smtClean="0"/>
              <a:t>E.g. create a new virtual machine / allocate more resources / network config / install software / etc.</a:t>
            </a:r>
          </a:p>
          <a:p>
            <a:pPr lvl="2"/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9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/>
              <a:t>The Coming of the Cloud Technologies</a:t>
            </a:r>
          </a:p>
          <a:p>
            <a:r>
              <a:rPr lang="en-US" dirty="0"/>
              <a:t>What is </a:t>
            </a:r>
            <a:r>
              <a:rPr lang="en-US" dirty="0" smtClean="0"/>
              <a:t>Cloud Computing?</a:t>
            </a:r>
          </a:p>
          <a:p>
            <a:r>
              <a:rPr lang="en-US" dirty="0"/>
              <a:t>Cloud Computing </a:t>
            </a:r>
            <a:r>
              <a:rPr lang="en-US" dirty="0" smtClean="0"/>
              <a:t>Models</a:t>
            </a:r>
          </a:p>
          <a:p>
            <a:pPr lvl="1"/>
            <a:r>
              <a:rPr lang="en-US" dirty="0" smtClean="0"/>
              <a:t>IaaS</a:t>
            </a:r>
          </a:p>
          <a:p>
            <a:pPr lvl="1"/>
            <a:r>
              <a:rPr lang="en-US" dirty="0" smtClean="0"/>
              <a:t>PaaS</a:t>
            </a:r>
          </a:p>
          <a:p>
            <a:pPr lvl="1"/>
            <a:r>
              <a:rPr lang="en-US" dirty="0"/>
              <a:t>PaaS Architecture</a:t>
            </a:r>
          </a:p>
          <a:p>
            <a:pPr lvl="1"/>
            <a:r>
              <a:rPr lang="en-US" dirty="0" smtClean="0"/>
              <a:t>PaaS Development Stacks</a:t>
            </a:r>
          </a:p>
          <a:p>
            <a:pPr lvl="1"/>
            <a:r>
              <a:rPr lang="en-US" dirty="0" smtClean="0"/>
              <a:t>Transition PaaS Platforms</a:t>
            </a:r>
          </a:p>
          <a:p>
            <a:pPr lvl="1"/>
            <a:r>
              <a:rPr lang="en-US" dirty="0" smtClean="0"/>
              <a:t>SaaS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613400" y="1689100"/>
            <a:ext cx="2997200" cy="3835400"/>
            <a:chOff x="6491297" y="88325"/>
            <a:chExt cx="2402053" cy="2702704"/>
          </a:xfrm>
        </p:grpSpPr>
        <p:pic>
          <p:nvPicPr>
            <p:cNvPr id="10" name="Picture 9" descr="http://images1.wikia.nocookie.net/__cb20100325163945/fantendo/images/b/bb/Lakitu_Cloud.png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21289880">
              <a:off x="6491297" y="1160967"/>
              <a:ext cx="2312718" cy="1630062"/>
            </a:xfrm>
            <a:prstGeom prst="roundRect">
              <a:avLst>
                <a:gd name="adj" fmla="val 2515"/>
              </a:avLst>
            </a:prstGeom>
            <a:noFill/>
            <a:effectLst>
              <a:glow rad="63500">
                <a:schemeClr val="accent6">
                  <a:satMod val="175000"/>
                  <a:alpha val="15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http://cdn1.iconfinder.com/data/icons/LUMINA/communications/png/400/address_book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357617">
              <a:off x="7098726" y="88325"/>
              <a:ext cx="1794624" cy="1794624"/>
            </a:xfrm>
            <a:prstGeom prst="roundRect">
              <a:avLst>
                <a:gd name="adj" fmla="val 2515"/>
              </a:avLst>
            </a:prstGeom>
            <a:noFill/>
            <a:effectLst>
              <a:glow rad="63500">
                <a:schemeClr val="accent6">
                  <a:satMod val="175000"/>
                  <a:alpha val="15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9391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IaaS Pricing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09402"/>
            <a:ext cx="8686800" cy="5696197"/>
          </a:xfrm>
        </p:spPr>
        <p:txBody>
          <a:bodyPr/>
          <a:lstStyle/>
          <a:p>
            <a:r>
              <a:rPr lang="en-US" dirty="0" smtClean="0"/>
              <a:t>IaaS providers offer different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pricing models</a:t>
            </a:r>
          </a:p>
          <a:p>
            <a:pPr lvl="1"/>
            <a:r>
              <a:rPr lang="en-US" dirty="0" smtClean="0"/>
              <a:t>Fixed price per month for a virtual server</a:t>
            </a:r>
          </a:p>
          <a:p>
            <a:pPr lvl="2"/>
            <a:r>
              <a:rPr lang="en-US" dirty="0" smtClean="0"/>
              <a:t>Offered by most hosting companies</a:t>
            </a:r>
          </a:p>
          <a:p>
            <a:pPr lvl="1"/>
            <a:r>
              <a:rPr lang="en-US" dirty="0" smtClean="0"/>
              <a:t>Pricing based on computing hours</a:t>
            </a:r>
          </a:p>
          <a:p>
            <a:pPr lvl="2"/>
            <a:r>
              <a:rPr lang="en-US" dirty="0" smtClean="0"/>
              <a:t>E.g. Amazon EC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/>
              <a:t>, Rackspace Cloud Servers, Windows Azure Compute</a:t>
            </a:r>
          </a:p>
          <a:p>
            <a:pPr lvl="1"/>
            <a:r>
              <a:rPr lang="en-US" dirty="0" smtClean="0"/>
              <a:t>Pricing per resources used. e.g.</a:t>
            </a:r>
          </a:p>
          <a:p>
            <a:pPr lvl="2"/>
            <a:r>
              <a:rPr lang="en-US" dirty="0" smtClean="0"/>
              <a:t>E.g.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$0.125</a:t>
            </a:r>
            <a:r>
              <a:rPr lang="en-US" dirty="0"/>
              <a:t> per </a:t>
            </a:r>
            <a:r>
              <a:rPr lang="en-US" dirty="0" smtClean="0"/>
              <a:t>GB storage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$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0.040</a:t>
            </a:r>
            <a:r>
              <a:rPr lang="en-US" dirty="0" smtClean="0"/>
              <a:t> per </a:t>
            </a:r>
            <a:r>
              <a:rPr lang="en-US" dirty="0"/>
              <a:t>CPU hour,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$0.06</a:t>
            </a:r>
            <a:r>
              <a:rPr lang="en-US" dirty="0" smtClean="0"/>
              <a:t> </a:t>
            </a:r>
            <a:r>
              <a:rPr lang="en-US" dirty="0"/>
              <a:t>per </a:t>
            </a:r>
            <a:r>
              <a:rPr lang="en-US" dirty="0" smtClean="0"/>
              <a:t>GB data transfer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3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5080001"/>
            <a:ext cx="7924800" cy="685800"/>
          </a:xfrm>
        </p:spPr>
        <p:txBody>
          <a:bodyPr/>
          <a:lstStyle/>
          <a:p>
            <a:r>
              <a:rPr lang="en-US" dirty="0" smtClean="0"/>
              <a:t>PaaS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806280"/>
            <a:ext cx="7924800" cy="569120"/>
          </a:xfrm>
        </p:spPr>
        <p:txBody>
          <a:bodyPr/>
          <a:lstStyle/>
          <a:p>
            <a:r>
              <a:rPr lang="en-US" dirty="0" smtClean="0"/>
              <a:t>Platform as a Service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213209" y="1123876"/>
            <a:ext cx="6735216" cy="3312368"/>
          </a:xfrm>
          <a:prstGeom prst="roundRect">
            <a:avLst>
              <a:gd name="adj" fmla="val 2684"/>
            </a:avLst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2" descr="cloud, sun, weathe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6400" y="359141"/>
            <a:ext cx="2033736" cy="203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loud, rain, snow, sun, sunny, weather icon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89658" y="1771580"/>
            <a:ext cx="1798342" cy="131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4"/>
          <p:cNvSpPr/>
          <p:nvPr/>
        </p:nvSpPr>
        <p:spPr>
          <a:xfrm flipV="1">
            <a:off x="1205084" y="3867736"/>
            <a:ext cx="6745116" cy="920164"/>
          </a:xfrm>
          <a:prstGeom prst="round2SameRect">
            <a:avLst/>
          </a:prstGeom>
          <a:gradFill rotWithShape="1">
            <a:gsLst>
              <a:gs pos="0">
                <a:srgbClr val="4BACC6">
                  <a:lumMod val="20000"/>
                  <a:lumOff val="8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31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25281" y="4025900"/>
            <a:ext cx="4506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 w="12700">
                  <a:solidFill>
                    <a:srgbClr val="8064A2">
                      <a:lumMod val="50000"/>
                    </a:srgbClr>
                  </a:solidFill>
                  <a:prstDash val="solid"/>
                </a:ln>
                <a:solidFill>
                  <a:srgbClr val="FFFF99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</a:rPr>
              <a:t>PaaS Cloud Platforms</a:t>
            </a:r>
            <a:endParaRPr kumimoji="0" lang="en-US" sz="3600" b="1" i="0" u="none" strike="noStrike" kern="0" cap="none" spc="0" normalizeH="0" baseline="0" noProof="0" dirty="0">
              <a:ln w="12700">
                <a:solidFill>
                  <a:srgbClr val="8064A2">
                    <a:lumMod val="50000"/>
                  </a:srgbClr>
                </a:solidFill>
                <a:prstDash val="solid"/>
              </a:ln>
              <a:solidFill>
                <a:srgbClr val="FFFF99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</a:endParaRPr>
          </a:p>
        </p:txBody>
      </p:sp>
      <p:pic>
        <p:nvPicPr>
          <p:cNvPr id="11" name="Picture 6" descr="http://www.lenanderson.net/images/aZURE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77474">
            <a:off x="899653" y="2471436"/>
            <a:ext cx="1586352" cy="1438292"/>
          </a:xfrm>
          <a:prstGeom prst="roundRect">
            <a:avLst>
              <a:gd name="adj" fmla="val 9064"/>
            </a:avLst>
          </a:prstGeom>
          <a:noFill/>
          <a:effectLst>
            <a:glow rad="101600">
              <a:srgbClr val="4BACC6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http://nearshoreamericas.com/wp-content/uploads/2011/12/Amazon-Cloud-Computing-Logo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443984">
            <a:off x="5401070" y="2826857"/>
            <a:ext cx="2703806" cy="985817"/>
          </a:xfrm>
          <a:prstGeom prst="rect">
            <a:avLst/>
          </a:prstGeom>
          <a:noFill/>
          <a:effectLst>
            <a:glow rad="228600">
              <a:srgbClr val="4BACC6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 rot="21182414">
            <a:off x="3702096" y="3153795"/>
            <a:ext cx="9028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50" normalizeH="0" baseline="0" noProof="0" dirty="0" smtClean="0">
                <a:ln w="28575">
                  <a:solidFill>
                    <a:sysClr val="windowText" lastClr="000000">
                      <a:alpha val="6500"/>
                    </a:sysClr>
                  </a:solidFill>
                  <a:prstDash val="solid"/>
                </a:ln>
                <a:solidFill>
                  <a:srgbClr val="4F81BD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</a:rPr>
              <a:t>C#</a:t>
            </a:r>
            <a:endParaRPr kumimoji="0" lang="en-US" sz="4400" b="1" i="0" u="none" strike="noStrike" kern="0" cap="none" spc="50" normalizeH="0" baseline="0" noProof="0" dirty="0">
              <a:ln w="28575">
                <a:solidFill>
                  <a:sysClr val="windowText" lastClr="000000">
                    <a:alpha val="6500"/>
                  </a:sysClr>
                </a:solidFill>
                <a:prstDash val="solid"/>
              </a:ln>
              <a:solidFill>
                <a:srgbClr val="4F81BD">
                  <a:tint val="3000"/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uLnTx/>
              <a:uFillTx/>
            </a:endParaRPr>
          </a:p>
        </p:txBody>
      </p:sp>
      <p:sp>
        <p:nvSpPr>
          <p:cNvPr id="14" name="TextBox 13"/>
          <p:cNvSpPr txBox="1"/>
          <p:nvPr/>
        </p:nvSpPr>
        <p:spPr>
          <a:xfrm rot="437227">
            <a:off x="6165071" y="2115967"/>
            <a:ext cx="12698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uLnTx/>
                <a:uFillTx/>
              </a:rPr>
              <a:t>Java</a:t>
            </a:r>
            <a:endParaRPr kumimoji="0" lang="en-US" sz="4400" b="1" i="0" u="none" strike="noStrike" kern="0" cap="none" spc="0" normalizeH="0" baseline="0" noProof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uLnTx/>
              <a:uFillTx/>
            </a:endParaRPr>
          </a:p>
        </p:txBody>
      </p:sp>
      <p:pic>
        <p:nvPicPr>
          <p:cNvPr id="15" name="Picture 17" descr="http://2.bp.blogspot.com/-HQjJ_LFR6QA/Tb2SfZvJlFI/AAAAAAAAAB8/Y6tlkGlVIGY/s1600/appengine.png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436437">
            <a:off x="2117095" y="728347"/>
            <a:ext cx="1493847" cy="1477699"/>
          </a:xfrm>
          <a:prstGeom prst="roundRect">
            <a:avLst>
              <a:gd name="adj" fmla="val 9064"/>
            </a:avLst>
          </a:prstGeom>
          <a:noFill/>
          <a:effectLst>
            <a:glow rad="101600">
              <a:srgbClr val="4BACC6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 rot="21363637">
            <a:off x="4019537" y="1169216"/>
            <a:ext cx="1399743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 w="11430"/>
                <a:gradFill>
                  <a:gsLst>
                    <a:gs pos="0">
                      <a:srgbClr val="F79646">
                        <a:tint val="90000"/>
                        <a:satMod val="120000"/>
                      </a:srgbClr>
                    </a:gs>
                    <a:gs pos="25000">
                      <a:srgbClr val="F79646">
                        <a:tint val="93000"/>
                        <a:satMod val="120000"/>
                      </a:srgbClr>
                    </a:gs>
                    <a:gs pos="50000">
                      <a:srgbClr val="F79646">
                        <a:shade val="89000"/>
                        <a:satMod val="110000"/>
                      </a:srgbClr>
                    </a:gs>
                    <a:gs pos="75000">
                      <a:srgbClr val="F79646">
                        <a:tint val="93000"/>
                        <a:satMod val="120000"/>
                      </a:srgbClr>
                    </a:gs>
                    <a:gs pos="100000">
                      <a:srgbClr val="F79646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glow rad="101600">
                    <a:sysClr val="windowText" lastClr="000000">
                      <a:alpha val="60000"/>
                    </a:sys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</a:rPr>
              <a:t>HTML </a:t>
            </a:r>
            <a:r>
              <a:rPr kumimoji="0" lang="en-US" sz="2800" b="1" i="0" u="none" strike="noStrike" kern="0" cap="none" spc="0" normalizeH="0" baseline="0" noProof="0" dirty="0" smtClean="0">
                <a:ln w="11430"/>
                <a:gradFill>
                  <a:gsLst>
                    <a:gs pos="0">
                      <a:srgbClr val="F79646">
                        <a:tint val="90000"/>
                        <a:satMod val="120000"/>
                      </a:srgbClr>
                    </a:gs>
                    <a:gs pos="25000">
                      <a:srgbClr val="F79646">
                        <a:tint val="93000"/>
                        <a:satMod val="120000"/>
                      </a:srgbClr>
                    </a:gs>
                    <a:gs pos="50000">
                      <a:srgbClr val="F79646">
                        <a:shade val="89000"/>
                        <a:satMod val="110000"/>
                      </a:srgbClr>
                    </a:gs>
                    <a:gs pos="75000">
                      <a:srgbClr val="F79646">
                        <a:tint val="93000"/>
                        <a:satMod val="120000"/>
                      </a:srgbClr>
                    </a:gs>
                    <a:gs pos="100000">
                      <a:srgbClr val="F79646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glow rad="101600">
                    <a:sysClr val="windowText" lastClr="000000">
                      <a:alpha val="60000"/>
                    </a:sys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5</a:t>
            </a:r>
            <a:endParaRPr kumimoji="0" lang="en-US" sz="2800" b="1" i="0" u="none" strike="noStrike" kern="0" cap="none" spc="0" normalizeH="0" baseline="0" noProof="0" dirty="0">
              <a:ln w="11430"/>
              <a:gradFill>
                <a:gsLst>
                  <a:gs pos="0">
                    <a:srgbClr val="F79646">
                      <a:tint val="90000"/>
                      <a:satMod val="120000"/>
                    </a:srgbClr>
                  </a:gs>
                  <a:gs pos="25000">
                    <a:srgbClr val="F79646">
                      <a:tint val="93000"/>
                      <a:satMod val="120000"/>
                    </a:srgbClr>
                  </a:gs>
                  <a:gs pos="50000">
                    <a:srgbClr val="F79646">
                      <a:shade val="89000"/>
                      <a:satMod val="110000"/>
                    </a:srgbClr>
                  </a:gs>
                  <a:gs pos="75000">
                    <a:srgbClr val="F79646">
                      <a:tint val="93000"/>
                      <a:satMod val="120000"/>
                    </a:srgbClr>
                  </a:gs>
                  <a:gs pos="100000">
                    <a:srgbClr val="F79646">
                      <a:tint val="90000"/>
                      <a:satMod val="120000"/>
                    </a:srgbClr>
                  </a:gs>
                </a:gsLst>
                <a:lin ang="5400000"/>
              </a:gradFill>
              <a:effectLst>
                <a:glow rad="101600">
                  <a:sysClr val="windowText" lastClr="000000">
                    <a:alpha val="60000"/>
                  </a:sys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7" name="Picture 19" descr="database, networking, storage icon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79363" y="2452230"/>
            <a:ext cx="1029037" cy="102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 rot="21298819">
            <a:off x="5284822" y="2256137"/>
            <a:ext cx="867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504D">
                    <a:lumMod val="75000"/>
                  </a:srgbClr>
                </a:solidFill>
                <a:effectLst>
                  <a:outerShdw blurRad="50800" algn="tl" rotWithShape="0">
                    <a:srgbClr val="000000"/>
                  </a:outerShdw>
                </a:effectLst>
                <a:uLnTx/>
                <a:uFillTx/>
              </a:rPr>
              <a:t>PHP</a:t>
            </a:r>
            <a:endParaRPr kumimoji="0" lang="en-US" sz="2800" b="1" i="0" u="none" strike="noStrike" kern="0" cap="none" spc="0" normalizeH="0" baseline="0" noProof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C0504D">
                  <a:lumMod val="75000"/>
                </a:srgbClr>
              </a:solidFill>
              <a:effectLst>
                <a:outerShdw blurRad="50800" algn="tl" rotWithShape="0">
                  <a:srgbClr val="000000"/>
                </a:outerShdw>
              </a:effectLst>
              <a:uLnTx/>
              <a:uFillTx/>
            </a:endParaRPr>
          </a:p>
        </p:txBody>
      </p:sp>
      <p:sp>
        <p:nvSpPr>
          <p:cNvPr id="19" name="TextBox 18"/>
          <p:cNvSpPr txBox="1"/>
          <p:nvPr/>
        </p:nvSpPr>
        <p:spPr>
          <a:xfrm rot="337587">
            <a:off x="7151984" y="2047005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7964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Python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F79646">
                  <a:lumMod val="20000"/>
                  <a:lumOff val="8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</p:txBody>
      </p:sp>
      <p:pic>
        <p:nvPicPr>
          <p:cNvPr id="20" name="Picture 21" descr="cog, gear, preferences, settings icon"/>
          <p:cNvPicPr>
            <a:picLocks noChangeAspect="1" noChangeArrowheads="1"/>
          </p:cNvPicPr>
          <p:nvPr/>
        </p:nvPicPr>
        <p:blipFill>
          <a:blip r:embed="rId11" cstate="screen">
            <a:duotone>
              <a:prstClr val="black"/>
              <a:srgbClr val="F79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85640" y="2018541"/>
            <a:ext cx="584524" cy="58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 rot="1307462">
            <a:off x="3892752" y="2045485"/>
            <a:ext cx="81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4F81BD">
                        <a:tint val="40000"/>
                        <a:satMod val="250000"/>
                      </a:srgbClr>
                    </a:gs>
                    <a:gs pos="9000">
                      <a:srgbClr val="4F81BD">
                        <a:tint val="52000"/>
                        <a:satMod val="300000"/>
                      </a:srgbClr>
                    </a:gs>
                    <a:gs pos="50000">
                      <a:srgbClr val="4F81BD">
                        <a:shade val="20000"/>
                        <a:satMod val="300000"/>
                      </a:srgbClr>
                    </a:gs>
                    <a:gs pos="79000">
                      <a:srgbClr val="4F81BD">
                        <a:tint val="52000"/>
                        <a:satMod val="300000"/>
                      </a:srgbClr>
                    </a:gs>
                    <a:gs pos="100000">
                      <a:srgbClr val="4F81BD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  <a:uLnTx/>
                <a:uFillTx/>
              </a:rPr>
              <a:t>coding</a:t>
            </a:r>
            <a:endParaRPr kumimoji="0" lang="en-US" sz="1800" b="1" i="0" u="none" strike="noStrike" kern="0" cap="none" spc="0" normalizeH="0" baseline="0" noProof="0" dirty="0">
              <a:ln w="10541" cmpd="sng">
                <a:solidFill>
                  <a:srgbClr val="4F81BD">
                    <a:shade val="88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4F81BD">
                      <a:tint val="40000"/>
                      <a:satMod val="250000"/>
                    </a:srgbClr>
                  </a:gs>
                  <a:gs pos="9000">
                    <a:srgbClr val="4F81BD">
                      <a:tint val="52000"/>
                      <a:satMod val="300000"/>
                    </a:srgbClr>
                  </a:gs>
                  <a:gs pos="50000">
                    <a:srgbClr val="4F81BD">
                      <a:shade val="20000"/>
                      <a:satMod val="300000"/>
                    </a:srgbClr>
                  </a:gs>
                  <a:gs pos="79000">
                    <a:srgbClr val="4F81BD">
                      <a:tint val="52000"/>
                      <a:satMod val="300000"/>
                    </a:srgbClr>
                  </a:gs>
                  <a:gs pos="100000">
                    <a:srgbClr val="4F81BD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  <a:uLnTx/>
              <a:uFillTx/>
            </a:endParaRPr>
          </a:p>
        </p:txBody>
      </p:sp>
      <p:sp>
        <p:nvSpPr>
          <p:cNvPr id="22" name="TextBox 21"/>
          <p:cNvSpPr txBox="1"/>
          <p:nvPr/>
        </p:nvSpPr>
        <p:spPr>
          <a:xfrm rot="564961">
            <a:off x="4620913" y="3181654"/>
            <a:ext cx="620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</a:rPr>
              <a:t>Ruby</a:t>
            </a:r>
            <a:endParaRPr kumimoji="0" lang="en-US" sz="1600" i="0" u="none" strike="noStrike" kern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7795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PaaS (Platform as a Service)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PaaS ≈ rent a complete development platform</a:t>
            </a:r>
          </a:p>
          <a:p>
            <a:pPr lvl="1"/>
            <a:r>
              <a:rPr lang="en-US" sz="2900" dirty="0" smtClean="0"/>
              <a:t>Full technological stack as a service</a:t>
            </a:r>
          </a:p>
          <a:p>
            <a:pPr lvl="2"/>
            <a:r>
              <a:rPr lang="en-US" dirty="0" smtClean="0"/>
              <a:t>E.g</a:t>
            </a:r>
            <a:r>
              <a:rPr lang="en-US" dirty="0"/>
              <a:t>. </a:t>
            </a:r>
            <a:r>
              <a:rPr lang="en-US" dirty="0" smtClean="0"/>
              <a:t>Linux + Python </a:t>
            </a:r>
            <a:r>
              <a:rPr lang="en-US" dirty="0"/>
              <a:t>+ Django + MongoDB + </a:t>
            </a:r>
            <a:r>
              <a:rPr lang="en-US" dirty="0" err="1" smtClean="0"/>
              <a:t>cron</a:t>
            </a:r>
            <a:r>
              <a:rPr lang="en-US" dirty="0" smtClean="0"/>
              <a:t> </a:t>
            </a:r>
            <a:r>
              <a:rPr lang="en-US" dirty="0"/>
              <a:t>jobs + </a:t>
            </a:r>
            <a:r>
              <a:rPr lang="en-US" noProof="1" smtClean="0"/>
              <a:t>Nginx</a:t>
            </a:r>
            <a:r>
              <a:rPr lang="en-US" dirty="0" smtClean="0"/>
              <a:t> </a:t>
            </a:r>
            <a:r>
              <a:rPr lang="en-US" dirty="0"/>
              <a:t>load balancer + </a:t>
            </a:r>
            <a:r>
              <a:rPr lang="en-US" noProof="1" smtClean="0"/>
              <a:t>Gunicorn</a:t>
            </a:r>
            <a:r>
              <a:rPr lang="en-US" dirty="0" smtClean="0"/>
              <a:t> </a:t>
            </a:r>
            <a:r>
              <a:rPr lang="en-US" dirty="0"/>
              <a:t>web server</a:t>
            </a:r>
            <a:endParaRPr lang="en-US" dirty="0" smtClean="0"/>
          </a:p>
          <a:p>
            <a:pPr lvl="1"/>
            <a:r>
              <a:rPr lang="en-US" sz="2900" dirty="0" smtClean="0"/>
              <a:t>Back-end technologies</a:t>
            </a:r>
          </a:p>
          <a:p>
            <a:pPr lvl="2"/>
            <a:r>
              <a:rPr lang="en-US" dirty="0" smtClean="0"/>
              <a:t>E.g. relational and NoSQL DBs, blob storage, …</a:t>
            </a:r>
          </a:p>
          <a:p>
            <a:pPr lvl="1"/>
            <a:r>
              <a:rPr lang="en-US" sz="2900" dirty="0" smtClean="0"/>
              <a:t>Business-tier technologies and languages</a:t>
            </a:r>
          </a:p>
          <a:p>
            <a:pPr lvl="2"/>
            <a:r>
              <a:rPr lang="en-US" dirty="0" smtClean="0"/>
              <a:t>E.g. Java, Java EE, PHP, Python, Ruby, C#, JS</a:t>
            </a:r>
          </a:p>
          <a:p>
            <a:pPr lvl="1"/>
            <a:r>
              <a:rPr lang="en-US" sz="2900" dirty="0" smtClean="0"/>
              <a:t>Frameworks: Django, Rails, Symfony, Spring, JSF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18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PaaS Platform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3400" y="5796621"/>
            <a:ext cx="8077200" cy="680379"/>
          </a:xfrm>
          <a:prstGeom prst="roundRect">
            <a:avLst>
              <a:gd name="adj" fmla="val 811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44000" anchor="ctr" anchorCtr="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Operating Systems</a:t>
            </a:r>
            <a:r>
              <a:rPr lang="en-US" sz="28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sz="28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Linux /  Windows / other</a:t>
            </a:r>
            <a:endParaRPr lang="en-US" sz="2400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226169" y="3781613"/>
            <a:ext cx="4349262" cy="1841953"/>
          </a:xfrm>
          <a:prstGeom prst="roundRect">
            <a:avLst>
              <a:gd name="adj" fmla="val 811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44000" anchor="ctr" anchorCtr="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Back-End Technologies</a:t>
            </a:r>
            <a:r>
              <a:rPr lang="en-US" sz="28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Relational DBs, NoSQL DBs,</a:t>
            </a:r>
            <a:b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Blob Storage, Message Queues, Notifications, CDN, Email, …</a:t>
            </a:r>
            <a:endParaRPr lang="en-US" sz="2400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33400" y="1815647"/>
            <a:ext cx="8042030" cy="1841953"/>
          </a:xfrm>
          <a:prstGeom prst="roundRect">
            <a:avLst>
              <a:gd name="adj" fmla="val 811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44000" anchor="ctr" anchorCtr="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Middle-Tier Languages and Frameworks</a:t>
            </a:r>
            <a:r>
              <a:rPr lang="en-US" sz="28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PHP, Java, C</a:t>
            </a:r>
            <a:r>
              <a:rPr lang="en-US" sz="24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#, Python, Ruby, JavaScript</a:t>
            </a: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Symfony, </a:t>
            </a:r>
            <a:r>
              <a:rPr lang="en-US" sz="2400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CakePHP</a:t>
            </a: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400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Zend</a:t>
            </a: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Framework, JSF, ADF, </a:t>
            </a:r>
            <a:r>
              <a:rPr lang="en-US" sz="2400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Django</a:t>
            </a: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Rails, Sinatra, Play, ASP.NET, ASP.NET MVC, Node.js</a:t>
            </a:r>
            <a:endParaRPr lang="en-US" sz="2400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33399" y="990600"/>
            <a:ext cx="8042031" cy="680379"/>
          </a:xfrm>
          <a:prstGeom prst="roundRect">
            <a:avLst>
              <a:gd name="adj" fmla="val 811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44000" anchor="ctr" anchorCtr="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Front-End</a:t>
            </a:r>
            <a:r>
              <a:rPr lang="en-US" sz="28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sz="28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JavaScript / Mobile Front-Ends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33400" y="3784972"/>
            <a:ext cx="3505200" cy="1841953"/>
          </a:xfrm>
          <a:prstGeom prst="roundRect">
            <a:avLst>
              <a:gd name="adj" fmla="val 811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44000" anchor="ctr" anchorCtr="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Computing Nodes</a:t>
            </a:r>
            <a:r>
              <a:rPr lang="en-US" sz="2800" b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Amazon EC2, Azure Compute, App Engine </a:t>
            </a:r>
            <a:r>
              <a:rPr lang="en-US" sz="2400" noProof="1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Backends</a:t>
            </a:r>
            <a:r>
              <a:rPr lang="en-US" sz="2400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…</a:t>
            </a:r>
            <a:endParaRPr lang="en-US" sz="2400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61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PaaS Services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Back-Ends on the Cloud</a:t>
            </a:r>
          </a:p>
          <a:p>
            <a:pPr lvl="1"/>
            <a:r>
              <a:rPr lang="en-US" dirty="0" smtClean="0"/>
              <a:t>Relational DBs</a:t>
            </a:r>
          </a:p>
          <a:p>
            <a:pPr lvl="2"/>
            <a:r>
              <a:rPr lang="en-US" dirty="0" smtClean="0"/>
              <a:t>MySQL, Oracle, PostgreSQL, MS SQL Server, …</a:t>
            </a:r>
          </a:p>
          <a:p>
            <a:pPr lvl="1"/>
            <a:r>
              <a:rPr lang="en-US" dirty="0" smtClean="0"/>
              <a:t>Non-relational DBs</a:t>
            </a:r>
          </a:p>
          <a:p>
            <a:pPr lvl="2"/>
            <a:r>
              <a:rPr lang="bg-BG" dirty="0" err="1" smtClean="0"/>
              <a:t>Amazon</a:t>
            </a:r>
            <a:r>
              <a:rPr lang="bg-BG" dirty="0" smtClean="0"/>
              <a:t> </a:t>
            </a:r>
            <a:r>
              <a:rPr lang="bg-BG" dirty="0" err="1"/>
              <a:t>SimpleDB</a:t>
            </a:r>
            <a:r>
              <a:rPr lang="bg-BG" dirty="0"/>
              <a:t>, </a:t>
            </a:r>
            <a:r>
              <a:rPr lang="bg-BG" dirty="0" err="1"/>
              <a:t>App</a:t>
            </a:r>
            <a:r>
              <a:rPr lang="bg-BG" dirty="0"/>
              <a:t> </a:t>
            </a:r>
            <a:r>
              <a:rPr lang="bg-BG" dirty="0" err="1"/>
              <a:t>Engine</a:t>
            </a:r>
            <a:r>
              <a:rPr lang="bg-BG" dirty="0"/>
              <a:t> </a:t>
            </a:r>
            <a:r>
              <a:rPr lang="bg-BG" dirty="0" err="1"/>
              <a:t>Datastore</a:t>
            </a:r>
            <a:r>
              <a:rPr lang="en-US" dirty="0"/>
              <a:t>, Azure Tables, </a:t>
            </a:r>
            <a:r>
              <a:rPr lang="en-US" dirty="0" err="1" smtClean="0"/>
              <a:t>Cloudant</a:t>
            </a:r>
            <a:r>
              <a:rPr lang="en-US" dirty="0" smtClean="0"/>
              <a:t> (</a:t>
            </a:r>
            <a:r>
              <a:rPr lang="en-US" dirty="0" err="1" smtClean="0"/>
              <a:t>CouchDB</a:t>
            </a:r>
            <a:r>
              <a:rPr lang="en-US" dirty="0" smtClean="0"/>
              <a:t> + </a:t>
            </a:r>
            <a:r>
              <a:rPr lang="en-US" dirty="0" err="1" smtClean="0"/>
              <a:t>MapReduce</a:t>
            </a:r>
            <a:r>
              <a:rPr lang="en-US" dirty="0" smtClean="0"/>
              <a:t>), MongoDB, </a:t>
            </a:r>
            <a:r>
              <a:rPr lang="en-US" dirty="0" err="1" smtClean="0"/>
              <a:t>Redis</a:t>
            </a:r>
            <a:r>
              <a:rPr lang="en-US" dirty="0" smtClean="0"/>
              <a:t>, </a:t>
            </a:r>
            <a:r>
              <a:rPr lang="en-US" dirty="0" err="1" smtClean="0"/>
              <a:t>Couchbase</a:t>
            </a:r>
            <a:r>
              <a:rPr lang="en-US" dirty="0" smtClean="0"/>
              <a:t>, Cassandra</a:t>
            </a:r>
          </a:p>
          <a:p>
            <a:pPr lvl="1"/>
            <a:r>
              <a:rPr lang="en-US" dirty="0" smtClean="0"/>
              <a:t>Blob storage / file storage</a:t>
            </a:r>
          </a:p>
          <a:p>
            <a:pPr lvl="2"/>
            <a:r>
              <a:rPr lang="en-US" dirty="0" smtClean="0"/>
              <a:t>Amazon S3, Azure Blobs, App </a:t>
            </a:r>
            <a:r>
              <a:rPr lang="en-US" dirty="0"/>
              <a:t>Engine </a:t>
            </a:r>
            <a:r>
              <a:rPr lang="en-US" dirty="0" err="1" smtClean="0"/>
              <a:t>Blobstore</a:t>
            </a:r>
            <a:r>
              <a:rPr lang="en-US" dirty="0" smtClean="0"/>
              <a:t>, Rackspace Cloud Files, Dropbox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4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PaaS Services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Middle-Tier on the Cloud</a:t>
            </a:r>
          </a:p>
          <a:p>
            <a:pPr lvl="1"/>
            <a:r>
              <a:rPr lang="en-US" dirty="0"/>
              <a:t>Computing nodes</a:t>
            </a:r>
          </a:p>
          <a:p>
            <a:pPr lvl="2"/>
            <a:r>
              <a:rPr lang="en-US" dirty="0"/>
              <a:t>Amazon EC2, Azure Compute, App Engine </a:t>
            </a:r>
            <a:r>
              <a:rPr lang="en-US" noProof="1" smtClean="0"/>
              <a:t>Backends</a:t>
            </a:r>
            <a:r>
              <a:rPr lang="en-US" dirty="0" smtClean="0"/>
              <a:t>, </a:t>
            </a:r>
            <a:r>
              <a:rPr lang="en-US" dirty="0"/>
              <a:t>Rackspace Cloud Servers, …</a:t>
            </a:r>
          </a:p>
          <a:p>
            <a:pPr lvl="1"/>
            <a:r>
              <a:rPr lang="en-US" dirty="0" smtClean="0"/>
              <a:t>Languages</a:t>
            </a:r>
          </a:p>
          <a:p>
            <a:pPr lvl="2"/>
            <a:r>
              <a:rPr lang="en-US" dirty="0"/>
              <a:t>PHP, Java, C#, Python, Ruby, </a:t>
            </a:r>
            <a:r>
              <a:rPr lang="en-US" dirty="0" smtClean="0"/>
              <a:t>JavaScript</a:t>
            </a:r>
          </a:p>
          <a:p>
            <a:pPr lvl="1"/>
            <a:r>
              <a:rPr lang="en-US" dirty="0" smtClean="0"/>
              <a:t>Frameworks</a:t>
            </a:r>
          </a:p>
          <a:p>
            <a:pPr lvl="2"/>
            <a:r>
              <a:rPr lang="en-US" dirty="0" smtClean="0"/>
              <a:t>Symfony</a:t>
            </a:r>
            <a:r>
              <a:rPr lang="en-US" dirty="0"/>
              <a:t>, Zend Framework, JSF, ADF, Django, </a:t>
            </a:r>
            <a:r>
              <a:rPr lang="en-US" dirty="0" smtClean="0"/>
              <a:t>Rails, ASP.NET</a:t>
            </a:r>
            <a:r>
              <a:rPr lang="en-US" dirty="0"/>
              <a:t>, ASP.NET MVC, </a:t>
            </a:r>
            <a:r>
              <a:rPr lang="en-US" dirty="0" smtClean="0"/>
              <a:t>Node.js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19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PaaS Services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Other PaaS Services and APIs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Queues</a:t>
            </a:r>
          </a:p>
          <a:p>
            <a:pPr lvl="2">
              <a:lnSpc>
                <a:spcPct val="100000"/>
              </a:lnSpc>
            </a:pPr>
            <a:r>
              <a:rPr lang="bg-BG" dirty="0" err="1" smtClean="0"/>
              <a:t>Amazon</a:t>
            </a:r>
            <a:r>
              <a:rPr lang="bg-BG" dirty="0" smtClean="0"/>
              <a:t> </a:t>
            </a:r>
            <a:r>
              <a:rPr lang="bg-BG" dirty="0"/>
              <a:t>SQS, </a:t>
            </a:r>
            <a:r>
              <a:rPr lang="en-US" dirty="0"/>
              <a:t>Google Task Queues, Azure </a:t>
            </a:r>
            <a:r>
              <a:rPr lang="en-US" dirty="0" smtClean="0"/>
              <a:t>Queues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Notification services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Amazon </a:t>
            </a:r>
            <a:r>
              <a:rPr lang="en-US" dirty="0"/>
              <a:t>SNS, Windows Push </a:t>
            </a:r>
            <a:r>
              <a:rPr lang="en-US" dirty="0" smtClean="0"/>
              <a:t>Notifications, Apple Push Notification Service, </a:t>
            </a:r>
            <a:r>
              <a:rPr lang="en-US" dirty="0" err="1" smtClean="0"/>
              <a:t>PubNub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en-US" dirty="0" smtClean="0"/>
              <a:t>Email services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CDN </a:t>
            </a:r>
            <a:r>
              <a:rPr lang="en-US" dirty="0"/>
              <a:t>(content delivery networks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DNS, load balancing, quality of services, logging, monitoring, … and many others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030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PaaS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80988" y="1017488"/>
            <a:ext cx="8558212" cy="5601072"/>
          </a:xfrm>
          <a:prstGeom prst="rect">
            <a:avLst/>
          </a:prstGeom>
        </p:spPr>
        <p:txBody>
          <a:bodyPr/>
          <a:lstStyle/>
          <a:p>
            <a:pPr marL="355600" indent="-355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The typical cloud </a:t>
            </a: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architecture </a:t>
            </a: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is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multi-tier</a:t>
            </a: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,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SOA</a:t>
            </a: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,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highly-scalable</a:t>
            </a:r>
            <a:r>
              <a:rPr lang="en-US" sz="28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and </a:t>
            </a:r>
            <a:r>
              <a:rPr 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highly-available</a:t>
            </a:r>
          </a:p>
          <a:p>
            <a:pPr marL="355600" indent="-355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355600" indent="-355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800" b="1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355600" indent="-355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800" b="1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355600" indent="-355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355600" indent="-355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800" b="1" dirty="0" smtClean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355600" indent="-355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800" b="1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355600" indent="-35560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800" b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At each tier different managed services, technologies and languages can run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64088" y="3361929"/>
            <a:ext cx="4315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…</a:t>
            </a:r>
            <a:endParaRPr lang="bg-BG" sz="2200" b="1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1560" y="2209800"/>
            <a:ext cx="504056" cy="3168353"/>
          </a:xfrm>
          <a:prstGeom prst="rect">
            <a:avLst/>
          </a:prstGeom>
          <a:solidFill>
            <a:srgbClr val="FF6647">
              <a:alpha val="80000"/>
            </a:srgbClr>
          </a:solidFill>
          <a:ln w="3175">
            <a:solidFill>
              <a:srgbClr val="E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1"/>
          <a:lstStyle/>
          <a:p>
            <a:pPr algn="ctr"/>
            <a:r>
              <a:rPr lang="en-US" sz="2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Monitoring</a:t>
            </a:r>
            <a:endParaRPr lang="bg-BG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028384" y="2209800"/>
            <a:ext cx="504056" cy="3168353"/>
          </a:xfrm>
          <a:prstGeom prst="rect">
            <a:avLst/>
          </a:prstGeom>
          <a:solidFill>
            <a:srgbClr val="FF7575">
              <a:alpha val="80000"/>
            </a:srgbClr>
          </a:solidFill>
          <a:ln w="3175">
            <a:solidFill>
              <a:srgbClr val="FF47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1"/>
          <a:lstStyle/>
          <a:p>
            <a:pPr algn="ctr"/>
            <a:r>
              <a:rPr lang="en-US" sz="2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Administration</a:t>
            </a:r>
            <a:endParaRPr lang="bg-BG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1" name="Straight Arrow Connector 20"/>
          <p:cNvCxnSpPr>
            <a:endCxn id="7" idx="0"/>
          </p:cNvCxnSpPr>
          <p:nvPr/>
        </p:nvCxnSpPr>
        <p:spPr>
          <a:xfrm>
            <a:off x="2231740" y="2881875"/>
            <a:ext cx="0" cy="26403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8" idx="0"/>
          </p:cNvCxnSpPr>
          <p:nvPr/>
        </p:nvCxnSpPr>
        <p:spPr>
          <a:xfrm>
            <a:off x="4319972" y="2881875"/>
            <a:ext cx="0" cy="26403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9" idx="0"/>
          </p:cNvCxnSpPr>
          <p:nvPr/>
        </p:nvCxnSpPr>
        <p:spPr>
          <a:xfrm flipH="1">
            <a:off x="6912260" y="2881875"/>
            <a:ext cx="6700" cy="26403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2" idx="0"/>
          </p:cNvCxnSpPr>
          <p:nvPr/>
        </p:nvCxnSpPr>
        <p:spPr>
          <a:xfrm>
            <a:off x="1901592" y="4154017"/>
            <a:ext cx="0" cy="27698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915816" y="4154016"/>
            <a:ext cx="0" cy="27698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779912" y="4154016"/>
            <a:ext cx="0" cy="27698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860032" y="4154016"/>
            <a:ext cx="0" cy="27698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19" idx="0"/>
          </p:cNvCxnSpPr>
          <p:nvPr/>
        </p:nvCxnSpPr>
        <p:spPr>
          <a:xfrm>
            <a:off x="7056276" y="4154017"/>
            <a:ext cx="0" cy="27698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1331640" y="4431001"/>
            <a:ext cx="1139904" cy="947152"/>
          </a:xfrm>
          <a:prstGeom prst="roundRect">
            <a:avLst>
              <a:gd name="adj" fmla="val 0"/>
            </a:avLst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Data-bases</a:t>
            </a:r>
            <a:endParaRPr lang="bg-BG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699792" y="4431001"/>
            <a:ext cx="1512168" cy="947152"/>
          </a:xfrm>
          <a:prstGeom prst="roundRect">
            <a:avLst>
              <a:gd name="adj" fmla="val 0"/>
            </a:avLst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Storage Services</a:t>
            </a:r>
            <a:endParaRPr lang="bg-BG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427984" y="4431001"/>
            <a:ext cx="1656184" cy="947152"/>
          </a:xfrm>
          <a:prstGeom prst="roundRect">
            <a:avLst>
              <a:gd name="adj" fmla="val 0"/>
            </a:avLst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Back-End Services</a:t>
            </a:r>
            <a:endParaRPr lang="bg-BG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300192" y="4431001"/>
            <a:ext cx="1512168" cy="947152"/>
          </a:xfrm>
          <a:prstGeom prst="roundRect">
            <a:avLst>
              <a:gd name="adj" fmla="val 0"/>
            </a:avLst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 Services</a:t>
            </a:r>
            <a:endParaRPr lang="bg-BG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331640" y="2209800"/>
            <a:ext cx="6480720" cy="672075"/>
          </a:xfrm>
          <a:prstGeom prst="roundRect">
            <a:avLst>
              <a:gd name="adj" fmla="val 0"/>
            </a:avLst>
          </a:prstGeom>
          <a:solidFill>
            <a:srgbClr val="FFC000">
              <a:alpha val="70000"/>
            </a:srgbClr>
          </a:solidFill>
          <a:ln w="3175">
            <a:solidFill>
              <a:srgbClr val="DAA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Load Balancer</a:t>
            </a:r>
            <a:endParaRPr lang="bg-BG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419872" y="3145905"/>
            <a:ext cx="1800200" cy="1008112"/>
          </a:xfrm>
          <a:prstGeom prst="roundRect">
            <a:avLst>
              <a:gd name="adj" fmla="val 0"/>
            </a:avLst>
          </a:prstGeom>
          <a:solidFill>
            <a:srgbClr val="00B0F0">
              <a:alpha val="70000"/>
            </a:srgbClr>
          </a:solidFill>
          <a:ln w="3175">
            <a:solidFill>
              <a:srgbClr val="62B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Computing Node</a:t>
            </a:r>
            <a:endParaRPr lang="bg-BG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012160" y="3145905"/>
            <a:ext cx="1800200" cy="1008112"/>
          </a:xfrm>
          <a:prstGeom prst="roundRect">
            <a:avLst>
              <a:gd name="adj" fmla="val 0"/>
            </a:avLst>
          </a:prstGeom>
          <a:solidFill>
            <a:srgbClr val="00B0F0">
              <a:alpha val="70000"/>
            </a:srgbClr>
          </a:solidFill>
          <a:ln w="3175">
            <a:solidFill>
              <a:srgbClr val="62B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Computing Node</a:t>
            </a:r>
            <a:endParaRPr lang="bg-BG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331640" y="3145905"/>
            <a:ext cx="1800200" cy="1008112"/>
          </a:xfrm>
          <a:prstGeom prst="roundRect">
            <a:avLst>
              <a:gd name="adj" fmla="val 0"/>
            </a:avLst>
          </a:prstGeom>
          <a:solidFill>
            <a:srgbClr val="00B0F0">
              <a:alpha val="70000"/>
            </a:srgbClr>
          </a:solidFill>
          <a:ln w="3175">
            <a:solidFill>
              <a:srgbClr val="62B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Computing Node</a:t>
            </a:r>
            <a:endParaRPr lang="bg-BG" sz="22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503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Architecture</a:t>
            </a:r>
            <a:endParaRPr lang="bg-BG" dirty="0"/>
          </a:p>
        </p:txBody>
      </p:sp>
      <p:cxnSp>
        <p:nvCxnSpPr>
          <p:cNvPr id="5" name="Straight Arrow Connector 4"/>
          <p:cNvCxnSpPr>
            <a:endCxn id="8" idx="0"/>
          </p:cNvCxnSpPr>
          <p:nvPr/>
        </p:nvCxnSpPr>
        <p:spPr>
          <a:xfrm>
            <a:off x="1724258" y="4068276"/>
            <a:ext cx="0" cy="29222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059832" y="4069928"/>
            <a:ext cx="0" cy="288032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9" idx="0"/>
          </p:cNvCxnSpPr>
          <p:nvPr/>
        </p:nvCxnSpPr>
        <p:spPr>
          <a:xfrm>
            <a:off x="4278444" y="4065736"/>
            <a:ext cx="0" cy="29222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1337931" y="4360500"/>
            <a:ext cx="772654" cy="792088"/>
          </a:xfrm>
          <a:prstGeom prst="roundRect">
            <a:avLst>
              <a:gd name="adj" fmla="val 0"/>
            </a:avLst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RDB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954408" y="4357960"/>
            <a:ext cx="648072" cy="792088"/>
          </a:xfrm>
          <a:prstGeom prst="roundRect">
            <a:avLst>
              <a:gd name="adj" fmla="val 0"/>
            </a:avLst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5536" y="1117600"/>
            <a:ext cx="720080" cy="4032448"/>
          </a:xfrm>
          <a:prstGeom prst="rect">
            <a:avLst/>
          </a:prstGeom>
          <a:solidFill>
            <a:srgbClr val="FF6647">
              <a:alpha val="80000"/>
            </a:srgbClr>
          </a:solidFill>
          <a:ln w="3175">
            <a:solidFill>
              <a:srgbClr val="E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1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AWS SDK for Java, C#, PHP,</a:t>
            </a:r>
            <a:b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+ VS / Eclipse Plugins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hlinkClick r:id="rId2"/>
          </p:cNvPr>
          <p:cNvSpPr/>
          <p:nvPr/>
        </p:nvSpPr>
        <p:spPr>
          <a:xfrm>
            <a:off x="7884368" y="1117600"/>
            <a:ext cx="864096" cy="4032448"/>
          </a:xfrm>
          <a:prstGeom prst="rect">
            <a:avLst/>
          </a:prstGeom>
          <a:solidFill>
            <a:srgbClr val="FF7575">
              <a:alpha val="80000"/>
            </a:srgbClr>
          </a:solidFill>
          <a:ln w="3175">
            <a:solidFill>
              <a:srgbClr val="FF47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1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AWS Management Console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Straight Arrow Connector 11"/>
          <p:cNvCxnSpPr>
            <a:stCxn id="13" idx="2"/>
            <a:endCxn id="15" idx="0"/>
          </p:cNvCxnSpPr>
          <p:nvPr/>
        </p:nvCxnSpPr>
        <p:spPr>
          <a:xfrm>
            <a:off x="4499992" y="1645659"/>
            <a:ext cx="0" cy="26403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331640" y="1909690"/>
            <a:ext cx="6336704" cy="576062"/>
          </a:xfrm>
          <a:prstGeom prst="roundRect">
            <a:avLst>
              <a:gd name="adj" fmla="val 0"/>
            </a:avLst>
          </a:prstGeom>
          <a:solidFill>
            <a:srgbClr val="00B0F0">
              <a:alpha val="70000"/>
            </a:srgbClr>
          </a:solidFill>
          <a:ln w="3175">
            <a:solidFill>
              <a:srgbClr val="62B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</a:t>
            </a: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Instances + Storage (EBS)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331640" y="2485752"/>
            <a:ext cx="6336704" cy="792088"/>
          </a:xfrm>
          <a:prstGeom prst="roundRect">
            <a:avLst>
              <a:gd name="adj" fmla="val 0"/>
            </a:avLst>
          </a:prstGeom>
          <a:solidFill>
            <a:srgbClr val="00B0F0">
              <a:alpha val="70000"/>
            </a:srgbClr>
          </a:solidFill>
          <a:ln w="3175">
            <a:solidFill>
              <a:srgbClr val="62B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 OS and development platform</a:t>
            </a:r>
            <a:b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 / Java / PHP / Python / Ruby / …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148064" y="4065736"/>
            <a:ext cx="0" cy="28956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156176" y="4069928"/>
            <a:ext cx="0" cy="27698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331640" y="5455860"/>
            <a:ext cx="6336704" cy="905624"/>
          </a:xfrm>
          <a:prstGeom prst="roundRect">
            <a:avLst>
              <a:gd name="adj" fmla="val 0"/>
            </a:avLst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 AWS / external services</a:t>
            </a:r>
            <a:b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(ElastiCache, CloudFront CDN, SES, …)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312700" y="4357960"/>
            <a:ext cx="1451580" cy="792088"/>
          </a:xfrm>
          <a:prstGeom prst="roundRect">
            <a:avLst>
              <a:gd name="adj" fmla="val 0"/>
            </a:avLst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DynamoDB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739368" y="4357960"/>
            <a:ext cx="864096" cy="792088"/>
          </a:xfrm>
          <a:prstGeom prst="roundRect">
            <a:avLst>
              <a:gd name="adj" fmla="val 0"/>
            </a:avLst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SQS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788024" y="4357960"/>
            <a:ext cx="792088" cy="792088"/>
          </a:xfrm>
          <a:prstGeom prst="roundRect">
            <a:avLst>
              <a:gd name="adj" fmla="val 0"/>
            </a:avLst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EBS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804248" y="4357960"/>
            <a:ext cx="864096" cy="792088"/>
          </a:xfrm>
          <a:prstGeom prst="roundRect">
            <a:avLst>
              <a:gd name="adj" fmla="val 0"/>
            </a:avLst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SWF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7236296" y="4069928"/>
            <a:ext cx="0" cy="27698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215292" y="4065736"/>
            <a:ext cx="0" cy="138758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3851920" y="4069928"/>
            <a:ext cx="0" cy="138758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700776" y="4065736"/>
            <a:ext cx="0" cy="138758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5667360" y="4069928"/>
            <a:ext cx="0" cy="138758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6701760" y="4069928"/>
            <a:ext cx="0" cy="138758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1331640" y="1117600"/>
            <a:ext cx="6336704" cy="528059"/>
          </a:xfrm>
          <a:prstGeom prst="roundRect">
            <a:avLst>
              <a:gd name="adj" fmla="val 0"/>
            </a:avLst>
          </a:prstGeom>
          <a:solidFill>
            <a:srgbClr val="FFC000">
              <a:alpha val="70000"/>
            </a:srgbClr>
          </a:solidFill>
          <a:ln w="3175">
            <a:solidFill>
              <a:srgbClr val="DAA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Elastic Load Balancing (ELB)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331640" y="3277840"/>
            <a:ext cx="6336704" cy="792088"/>
          </a:xfrm>
          <a:prstGeom prst="roundRect">
            <a:avLst>
              <a:gd name="adj" fmla="val 0"/>
            </a:avLst>
          </a:prstGeom>
          <a:solidFill>
            <a:srgbClr val="00B0F0">
              <a:alpha val="70000"/>
            </a:srgbClr>
          </a:solidFill>
          <a:ln w="3175">
            <a:solidFill>
              <a:srgbClr val="62B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 development framework (.NET / Java EE /</a:t>
            </a:r>
            <a:b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Symfony / Zend / Django / Rails / Node.js)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66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/>
          <p:cNvCxnSpPr/>
          <p:nvPr/>
        </p:nvCxnSpPr>
        <p:spPr>
          <a:xfrm>
            <a:off x="1901592" y="4287160"/>
            <a:ext cx="0" cy="27698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987824" y="4287159"/>
            <a:ext cx="0" cy="27698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707904" y="4287159"/>
            <a:ext cx="0" cy="27698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6" idx="0"/>
          </p:cNvCxnSpPr>
          <p:nvPr/>
        </p:nvCxnSpPr>
        <p:spPr>
          <a:xfrm>
            <a:off x="4613528" y="4293638"/>
            <a:ext cx="0" cy="270506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228184" y="4287160"/>
            <a:ext cx="0" cy="27698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1331640" y="4564144"/>
            <a:ext cx="1139904" cy="947152"/>
          </a:xfrm>
          <a:prstGeom prst="roundRect">
            <a:avLst>
              <a:gd name="adj" fmla="val 0"/>
            </a:avLst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Azure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684552" y="4564144"/>
            <a:ext cx="1224136" cy="947152"/>
          </a:xfrm>
          <a:prstGeom prst="roundRect">
            <a:avLst>
              <a:gd name="adj" fmla="val 0"/>
            </a:avLst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Tables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109472" y="4564144"/>
            <a:ext cx="1008112" cy="947152"/>
          </a:xfrm>
          <a:prstGeom prst="roundRect">
            <a:avLst>
              <a:gd name="adj" fmla="val 0"/>
            </a:avLst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Blobs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Windows Azure – Architecture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95536" y="1117601"/>
            <a:ext cx="720080" cy="4370770"/>
          </a:xfrm>
          <a:prstGeom prst="rect">
            <a:avLst/>
          </a:prstGeom>
          <a:solidFill>
            <a:srgbClr val="FF6647">
              <a:alpha val="80000"/>
            </a:srgbClr>
          </a:solidFill>
          <a:ln w="3175">
            <a:solidFill>
              <a:srgbClr val="E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1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 Studio + Azure Tools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>
            <a:hlinkClick r:id="rId2"/>
          </p:cNvPr>
          <p:cNvSpPr/>
          <p:nvPr/>
        </p:nvSpPr>
        <p:spPr>
          <a:xfrm>
            <a:off x="7884368" y="1117601"/>
            <a:ext cx="864096" cy="4370770"/>
          </a:xfrm>
          <a:prstGeom prst="rect">
            <a:avLst/>
          </a:prstGeom>
          <a:solidFill>
            <a:srgbClr val="FF7575">
              <a:alpha val="80000"/>
            </a:srgbClr>
          </a:solidFill>
          <a:ln w="3175">
            <a:solidFill>
              <a:srgbClr val="FF47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1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Azure</a:t>
            </a:r>
            <a:b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Management Portal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303748" y="1789675"/>
            <a:ext cx="0" cy="26403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608004" y="1789675"/>
            <a:ext cx="0" cy="26403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491880" y="2053705"/>
            <a:ext cx="2232248" cy="864095"/>
          </a:xfrm>
          <a:prstGeom prst="roundRect">
            <a:avLst>
              <a:gd name="adj" fmla="val 0"/>
            </a:avLst>
          </a:prstGeom>
          <a:solidFill>
            <a:srgbClr val="00B0F0">
              <a:alpha val="70000"/>
            </a:srgbClr>
          </a:solidFill>
          <a:ln w="3175">
            <a:solidFill>
              <a:srgbClr val="62B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</a:t>
            </a:r>
            <a:b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Worker role)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955392" y="2053705"/>
            <a:ext cx="1712952" cy="864095"/>
          </a:xfrm>
          <a:prstGeom prst="roundRect">
            <a:avLst>
              <a:gd name="adj" fmla="val 0"/>
            </a:avLst>
          </a:prstGeom>
          <a:solidFill>
            <a:srgbClr val="00B0F0">
              <a:alpha val="70000"/>
            </a:srgbClr>
          </a:solidFill>
          <a:ln w="3175">
            <a:solidFill>
              <a:srgbClr val="62B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</a:t>
            </a:r>
            <a:b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VM role)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331640" y="2053705"/>
            <a:ext cx="1944216" cy="864095"/>
          </a:xfrm>
          <a:prstGeom prst="roundRect">
            <a:avLst>
              <a:gd name="adj" fmla="val 0"/>
            </a:avLst>
          </a:prstGeom>
          <a:solidFill>
            <a:srgbClr val="00B0F0">
              <a:alpha val="70000"/>
            </a:srgbClr>
          </a:solidFill>
          <a:ln w="3175">
            <a:solidFill>
              <a:srgbClr val="62B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</a:t>
            </a:r>
            <a:b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role)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331640" y="2917800"/>
            <a:ext cx="1944216" cy="648072"/>
          </a:xfrm>
          <a:prstGeom prst="roundRect">
            <a:avLst>
              <a:gd name="adj" fmla="val 0"/>
            </a:avLst>
          </a:prstGeom>
          <a:solidFill>
            <a:srgbClr val="00B0F0">
              <a:alpha val="70000"/>
            </a:srgbClr>
          </a:solidFill>
          <a:ln w="3175">
            <a:solidFill>
              <a:srgbClr val="62B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VM running </a:t>
            </a: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IIS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6" name="Straight Arrow Connector 45"/>
          <p:cNvCxnSpPr>
            <a:stCxn id="7" idx="3"/>
            <a:endCxn id="8" idx="1"/>
          </p:cNvCxnSpPr>
          <p:nvPr/>
        </p:nvCxnSpPr>
        <p:spPr>
          <a:xfrm>
            <a:off x="3275856" y="2485753"/>
            <a:ext cx="216024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9" idx="0"/>
          </p:cNvCxnSpPr>
          <p:nvPr/>
        </p:nvCxnSpPr>
        <p:spPr>
          <a:xfrm>
            <a:off x="6811868" y="1789675"/>
            <a:ext cx="0" cy="26403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491880" y="2917800"/>
            <a:ext cx="2232248" cy="648072"/>
          </a:xfrm>
          <a:prstGeom prst="roundRect">
            <a:avLst>
              <a:gd name="adj" fmla="val 0"/>
            </a:avLst>
          </a:prstGeom>
          <a:solidFill>
            <a:srgbClr val="00B0F0">
              <a:alpha val="70000"/>
            </a:srgbClr>
          </a:solidFill>
          <a:ln w="3175">
            <a:solidFill>
              <a:srgbClr val="62B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VM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5955392" y="2917799"/>
            <a:ext cx="1712952" cy="648072"/>
          </a:xfrm>
          <a:prstGeom prst="roundRect">
            <a:avLst>
              <a:gd name="adj" fmla="val 0"/>
            </a:avLst>
          </a:prstGeom>
          <a:solidFill>
            <a:srgbClr val="00B0F0">
              <a:alpha val="70000"/>
            </a:srgbClr>
          </a:solidFill>
          <a:ln w="3175">
            <a:solidFill>
              <a:srgbClr val="62B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VM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5311512" y="4564143"/>
            <a:ext cx="1287760" cy="947152"/>
          </a:xfrm>
          <a:prstGeom prst="roundRect">
            <a:avLst>
              <a:gd name="adj" fmla="val 0"/>
            </a:avLst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Queues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6807480" y="4564143"/>
            <a:ext cx="860864" cy="947152"/>
          </a:xfrm>
          <a:prstGeom prst="roundRect">
            <a:avLst>
              <a:gd name="adj" fmla="val 0"/>
            </a:avLst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CDN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5564872" y="4291351"/>
            <a:ext cx="0" cy="27698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7308304" y="4291857"/>
            <a:ext cx="0" cy="27698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ounded Rectangle 72"/>
          <p:cNvSpPr/>
          <p:nvPr/>
        </p:nvSpPr>
        <p:spPr>
          <a:xfrm>
            <a:off x="1331640" y="5723409"/>
            <a:ext cx="6336704" cy="661000"/>
          </a:xfrm>
          <a:prstGeom prst="roundRect">
            <a:avLst>
              <a:gd name="adj" fmla="val 0"/>
            </a:avLst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 Azure / external services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2571016" y="4296177"/>
            <a:ext cx="0" cy="142301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4011176" y="4296177"/>
            <a:ext cx="0" cy="142301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204832" y="4296177"/>
            <a:ext cx="0" cy="142301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6701760" y="4296177"/>
            <a:ext cx="0" cy="142301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1331640" y="1117600"/>
            <a:ext cx="6336704" cy="672075"/>
          </a:xfrm>
          <a:prstGeom prst="roundRect">
            <a:avLst>
              <a:gd name="adj" fmla="val 0"/>
            </a:avLst>
          </a:prstGeom>
          <a:solidFill>
            <a:srgbClr val="FFC000">
              <a:alpha val="70000"/>
            </a:srgbClr>
          </a:solidFill>
          <a:ln w="3175">
            <a:solidFill>
              <a:srgbClr val="DAA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Azure Load Balancer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3491880" y="3565871"/>
            <a:ext cx="2232248" cy="720081"/>
          </a:xfrm>
          <a:prstGeom prst="roundRect">
            <a:avLst>
              <a:gd name="adj" fmla="val 0"/>
            </a:avLst>
          </a:prstGeom>
          <a:solidFill>
            <a:srgbClr val="00B0F0">
              <a:alpha val="70000"/>
            </a:srgbClr>
          </a:solidFill>
          <a:ln w="3175">
            <a:solidFill>
              <a:srgbClr val="62B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 / .NET code / Java code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5955392" y="3565871"/>
            <a:ext cx="1712952" cy="720082"/>
          </a:xfrm>
          <a:prstGeom prst="roundRect">
            <a:avLst>
              <a:gd name="adj" fmla="val 0"/>
            </a:avLst>
          </a:prstGeom>
          <a:solidFill>
            <a:srgbClr val="00B0F0">
              <a:alpha val="70000"/>
            </a:srgbClr>
          </a:solidFill>
          <a:ln w="3175">
            <a:solidFill>
              <a:srgbClr val="62B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 software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331640" y="3565872"/>
            <a:ext cx="1944216" cy="720081"/>
          </a:xfrm>
          <a:prstGeom prst="roundRect">
            <a:avLst>
              <a:gd name="adj" fmla="val 0"/>
            </a:avLst>
          </a:prstGeom>
          <a:solidFill>
            <a:srgbClr val="00B0F0">
              <a:alpha val="70000"/>
            </a:srgbClr>
          </a:solidFill>
          <a:ln w="3175">
            <a:solidFill>
              <a:srgbClr val="62B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ASP.NET / PHP / other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417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105401"/>
            <a:ext cx="7924800" cy="685800"/>
          </a:xfrm>
        </p:spPr>
        <p:txBody>
          <a:bodyPr/>
          <a:lstStyle/>
          <a:p>
            <a:r>
              <a:rPr lang="en-US" dirty="0" smtClean="0"/>
              <a:t>The Cloud </a:t>
            </a:r>
            <a:r>
              <a:rPr lang="en-US" smtClean="0"/>
              <a:t>is Coming …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831680"/>
            <a:ext cx="7924800" cy="569120"/>
          </a:xfrm>
        </p:spPr>
        <p:txBody>
          <a:bodyPr/>
          <a:lstStyle/>
          <a:p>
            <a:r>
              <a:rPr lang="en-US" dirty="0" smtClean="0"/>
              <a:t>We Can’t Stop It. Better Join It!</a:t>
            </a:r>
            <a:endParaRPr lang="bg-BG" dirty="0"/>
          </a:p>
        </p:txBody>
      </p:sp>
      <p:pic>
        <p:nvPicPr>
          <p:cNvPr id="1026" name="Picture 2" descr="http://a3.stalker.bg/11_06_22/4_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08"/>
          <a:stretch/>
        </p:blipFill>
        <p:spPr bwMode="auto">
          <a:xfrm>
            <a:off x="2093025" y="1790205"/>
            <a:ext cx="4953000" cy="3010395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mages3.wikia.nocookie.net/__cb20100114162807/playcrafter/images/9/94/Climbable_Cloud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04800"/>
            <a:ext cx="3187436" cy="165725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89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AppHarbor Architecture</a:t>
            </a:r>
            <a:endParaRPr lang="bg-BG" dirty="0"/>
          </a:p>
        </p:txBody>
      </p:sp>
      <p:cxnSp>
        <p:nvCxnSpPr>
          <p:cNvPr id="25" name="Straight Arrow Connector 24"/>
          <p:cNvCxnSpPr>
            <a:endCxn id="31" idx="0"/>
          </p:cNvCxnSpPr>
          <p:nvPr/>
        </p:nvCxnSpPr>
        <p:spPr>
          <a:xfrm>
            <a:off x="2627784" y="4362406"/>
            <a:ext cx="0" cy="28288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148064" y="4362406"/>
            <a:ext cx="0" cy="28288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52" idx="0"/>
          </p:cNvCxnSpPr>
          <p:nvPr/>
        </p:nvCxnSpPr>
        <p:spPr>
          <a:xfrm>
            <a:off x="6912260" y="4362406"/>
            <a:ext cx="0" cy="28288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1331640" y="4645294"/>
            <a:ext cx="2592288" cy="845617"/>
          </a:xfrm>
          <a:prstGeom prst="roundRect">
            <a:avLst>
              <a:gd name="adj" fmla="val 0"/>
            </a:avLst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Managed SQL Server / MySQL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139952" y="4645294"/>
            <a:ext cx="1800200" cy="845617"/>
          </a:xfrm>
          <a:prstGeom prst="roundRect">
            <a:avLst>
              <a:gd name="adj" fmla="val 0"/>
            </a:avLst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MongoDB, CouchDB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95536" y="1117601"/>
            <a:ext cx="720080" cy="4386010"/>
          </a:xfrm>
          <a:prstGeom prst="rect">
            <a:avLst/>
          </a:prstGeom>
          <a:solidFill>
            <a:srgbClr val="FF6647">
              <a:alpha val="80000"/>
            </a:srgbClr>
          </a:solidFill>
          <a:ln w="3175">
            <a:solidFill>
              <a:srgbClr val="E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1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 Studio + </a:t>
            </a:r>
            <a:r>
              <a:rPr lang="en-US" sz="2000" b="1" dirty="0" err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Rectangle 34">
            <a:hlinkClick r:id="rId2"/>
          </p:cNvPr>
          <p:cNvSpPr/>
          <p:nvPr/>
        </p:nvSpPr>
        <p:spPr>
          <a:xfrm>
            <a:off x="7884368" y="1117600"/>
            <a:ext cx="864096" cy="4386009"/>
          </a:xfrm>
          <a:prstGeom prst="rect">
            <a:avLst/>
          </a:prstGeom>
          <a:solidFill>
            <a:srgbClr val="FF7575">
              <a:alpha val="80000"/>
            </a:srgbClr>
          </a:solidFill>
          <a:ln w="3175">
            <a:solidFill>
              <a:srgbClr val="FF47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 anchorCtr="1"/>
          <a:lstStyle/>
          <a:p>
            <a:pPr algn="ctr"/>
            <a:r>
              <a:rPr lang="en-US" sz="2000" b="1" dirty="0" err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AppHarbor</a:t>
            </a: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Applications</a:t>
            </a:r>
            <a:b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Management </a:t>
            </a: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6" name="Straight Arrow Connector 35"/>
          <p:cNvCxnSpPr>
            <a:endCxn id="41" idx="0"/>
          </p:cNvCxnSpPr>
          <p:nvPr/>
        </p:nvCxnSpPr>
        <p:spPr>
          <a:xfrm>
            <a:off x="2843808" y="1789675"/>
            <a:ext cx="0" cy="26403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9" idx="0"/>
          </p:cNvCxnSpPr>
          <p:nvPr/>
        </p:nvCxnSpPr>
        <p:spPr>
          <a:xfrm>
            <a:off x="6140936" y="1789675"/>
            <a:ext cx="0" cy="26403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4613528" y="2053705"/>
            <a:ext cx="3054816" cy="864095"/>
          </a:xfrm>
          <a:prstGeom prst="roundRect">
            <a:avLst>
              <a:gd name="adj" fmla="val 0"/>
            </a:avLst>
          </a:prstGeom>
          <a:solidFill>
            <a:srgbClr val="00B0F0">
              <a:alpha val="70000"/>
            </a:srgbClr>
          </a:solidFill>
          <a:ln w="3175">
            <a:solidFill>
              <a:srgbClr val="62B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 workers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331640" y="2053705"/>
            <a:ext cx="3024336" cy="864095"/>
          </a:xfrm>
          <a:prstGeom prst="roundRect">
            <a:avLst>
              <a:gd name="adj" fmla="val 0"/>
            </a:avLst>
          </a:prstGeom>
          <a:solidFill>
            <a:srgbClr val="00B0F0">
              <a:alpha val="70000"/>
            </a:srgbClr>
          </a:solidFill>
          <a:ln w="3175">
            <a:solidFill>
              <a:srgbClr val="62B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worker instances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331640" y="2917800"/>
            <a:ext cx="3024336" cy="730175"/>
          </a:xfrm>
          <a:prstGeom prst="roundRect">
            <a:avLst>
              <a:gd name="adj" fmla="val 0"/>
            </a:avLst>
          </a:prstGeom>
          <a:solidFill>
            <a:srgbClr val="00B0F0">
              <a:alpha val="70000"/>
            </a:srgbClr>
          </a:solidFill>
          <a:ln w="3175">
            <a:solidFill>
              <a:srgbClr val="62B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Managed IIS environment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331640" y="3637879"/>
            <a:ext cx="3024336" cy="720081"/>
          </a:xfrm>
          <a:prstGeom prst="roundRect">
            <a:avLst>
              <a:gd name="adj" fmla="val 0"/>
            </a:avLst>
          </a:prstGeom>
          <a:solidFill>
            <a:srgbClr val="00B0F0">
              <a:alpha val="70000"/>
            </a:srgbClr>
          </a:solidFill>
          <a:ln w="3175">
            <a:solidFill>
              <a:srgbClr val="62B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 / ASP.NET MVC /</a:t>
            </a:r>
            <a:b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Forms / WCF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4" name="Straight Arrow Connector 43"/>
          <p:cNvCxnSpPr>
            <a:stCxn id="41" idx="3"/>
            <a:endCxn id="39" idx="1"/>
          </p:cNvCxnSpPr>
          <p:nvPr/>
        </p:nvCxnSpPr>
        <p:spPr>
          <a:xfrm>
            <a:off x="4355976" y="2485753"/>
            <a:ext cx="257552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4613528" y="2917799"/>
            <a:ext cx="3054816" cy="730175"/>
          </a:xfrm>
          <a:prstGeom prst="roundRect">
            <a:avLst>
              <a:gd name="adj" fmla="val 0"/>
            </a:avLst>
          </a:prstGeom>
          <a:solidFill>
            <a:srgbClr val="00B0F0">
              <a:alpha val="70000"/>
            </a:srgbClr>
          </a:solidFill>
          <a:ln w="3175">
            <a:solidFill>
              <a:srgbClr val="62B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Managed Windows environment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4613528" y="3637879"/>
            <a:ext cx="3054816" cy="720081"/>
          </a:xfrm>
          <a:prstGeom prst="roundRect">
            <a:avLst>
              <a:gd name="adj" fmla="val 0"/>
            </a:avLst>
          </a:prstGeom>
          <a:solidFill>
            <a:srgbClr val="00B0F0">
              <a:alpha val="70000"/>
            </a:srgbClr>
          </a:solidFill>
          <a:ln w="3175">
            <a:solidFill>
              <a:srgbClr val="62B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 code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6156176" y="4645293"/>
            <a:ext cx="1512168" cy="845617"/>
          </a:xfrm>
          <a:prstGeom prst="roundRect">
            <a:avLst>
              <a:gd name="adj" fmla="val 0"/>
            </a:avLst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IronMQ, RabitMQ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1331640" y="5734620"/>
            <a:ext cx="6336704" cy="638168"/>
          </a:xfrm>
          <a:prstGeom prst="roundRect">
            <a:avLst>
              <a:gd name="adj" fmla="val 0"/>
            </a:avLst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 AppHarbor Add-On Services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>
            <a:off x="4041656" y="4362406"/>
            <a:ext cx="0" cy="137221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6053688" y="4360500"/>
            <a:ext cx="0" cy="137412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1331640" y="1117600"/>
            <a:ext cx="6336704" cy="672075"/>
          </a:xfrm>
          <a:prstGeom prst="roundRect">
            <a:avLst>
              <a:gd name="adj" fmla="val 0"/>
            </a:avLst>
          </a:prstGeom>
          <a:solidFill>
            <a:srgbClr val="FFC000">
              <a:alpha val="70000"/>
            </a:srgbClr>
          </a:solidFill>
          <a:ln w="3175">
            <a:solidFill>
              <a:srgbClr val="DAA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Load Balancer (Nginx)</a:t>
            </a:r>
            <a:endParaRPr lang="bg-BG" sz="2000" b="1" dirty="0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068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Classical PaaS 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21278"/>
            <a:ext cx="8686800" cy="568432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/>
              <a:t>Java + JBoss </a:t>
            </a:r>
            <a:r>
              <a:rPr lang="en-US" sz="2800" dirty="0" smtClean="0"/>
              <a:t>app </a:t>
            </a:r>
            <a:r>
              <a:rPr lang="en-US" sz="2800" dirty="0"/>
              <a:t>server + Java </a:t>
            </a:r>
            <a:r>
              <a:rPr lang="en-US" sz="2800" noProof="1" smtClean="0"/>
              <a:t>ServerFaces</a:t>
            </a:r>
            <a:r>
              <a:rPr lang="en-US" sz="2800" dirty="0" smtClean="0"/>
              <a:t> </a:t>
            </a:r>
            <a:r>
              <a:rPr lang="en-US" sz="2800" dirty="0"/>
              <a:t>+ JBoss Rich Faces + Java Persistence API + Oracle database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Python + Django + MongoDB + Linux </a:t>
            </a:r>
            <a:r>
              <a:rPr lang="en-US" sz="2800" noProof="1" smtClean="0"/>
              <a:t>cron</a:t>
            </a:r>
            <a:r>
              <a:rPr lang="en-US" sz="2800" dirty="0" smtClean="0"/>
              <a:t> </a:t>
            </a:r>
            <a:r>
              <a:rPr lang="en-US" sz="2800" dirty="0"/>
              <a:t>jobs + </a:t>
            </a:r>
            <a:r>
              <a:rPr lang="en-US" sz="2800" noProof="1" smtClean="0"/>
              <a:t>Nginx</a:t>
            </a:r>
            <a:r>
              <a:rPr lang="en-US" sz="2800" dirty="0" smtClean="0"/>
              <a:t> </a:t>
            </a:r>
            <a:r>
              <a:rPr lang="en-US" sz="2800" dirty="0"/>
              <a:t>load balancer + </a:t>
            </a:r>
            <a:r>
              <a:rPr lang="en-US" sz="2800" noProof="1" smtClean="0"/>
              <a:t>Gunicorn</a:t>
            </a:r>
            <a:r>
              <a:rPr lang="en-US" sz="2800" dirty="0" smtClean="0"/>
              <a:t> </a:t>
            </a:r>
            <a:r>
              <a:rPr lang="en-US" sz="2800" dirty="0"/>
              <a:t>web server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.NET Framework + C# + ASP.NET + WCF + SQL Server + </a:t>
            </a:r>
            <a:r>
              <a:rPr lang="en-US" sz="2800" noProof="1" smtClean="0"/>
              <a:t>Nginx</a:t>
            </a:r>
            <a:r>
              <a:rPr lang="en-US" sz="2800" dirty="0" smtClean="0"/>
              <a:t> </a:t>
            </a:r>
            <a:r>
              <a:rPr lang="en-US" sz="2800" dirty="0"/>
              <a:t>load balancer + IIS web server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PHP + Zend Framework + Cassandra DB + </a:t>
            </a:r>
            <a:r>
              <a:rPr lang="en-US" sz="2800" noProof="1" smtClean="0"/>
              <a:t>Nginx</a:t>
            </a:r>
            <a:r>
              <a:rPr lang="en-US" sz="2800" dirty="0" smtClean="0"/>
              <a:t> </a:t>
            </a:r>
            <a:r>
              <a:rPr lang="en-US" sz="2800" dirty="0"/>
              <a:t>load balancer + Apache web server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JavaScript + Node.js + MongoDB + </a:t>
            </a:r>
            <a:r>
              <a:rPr lang="en-US" sz="2800" noProof="1" smtClean="0"/>
              <a:t>RabbitMQ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Ruby </a:t>
            </a:r>
            <a:r>
              <a:rPr lang="en-US" sz="2800" dirty="0"/>
              <a:t>+ Ruby on Rails + MySQL + Sphinx + </a:t>
            </a:r>
            <a:r>
              <a:rPr lang="en-US" sz="2800" noProof="1" smtClean="0"/>
              <a:t>Memcache</a:t>
            </a:r>
            <a:r>
              <a:rPr lang="en-US" sz="2800" dirty="0" smtClean="0"/>
              <a:t> </a:t>
            </a:r>
            <a:r>
              <a:rPr lang="en-US" sz="2800" dirty="0"/>
              <a:t>+ Unicorn HTTP </a:t>
            </a:r>
            <a:r>
              <a:rPr lang="en-US" sz="2800" dirty="0" smtClean="0"/>
              <a:t>server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3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Proprietary PaaS 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Amazon Web Services (AWS)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PHP </a:t>
            </a:r>
            <a:r>
              <a:rPr lang="en-US" sz="2600" dirty="0"/>
              <a:t>+ </a:t>
            </a:r>
            <a:r>
              <a:rPr lang="en-US" sz="2600" dirty="0" smtClean="0"/>
              <a:t>Amazon </a:t>
            </a:r>
            <a:r>
              <a:rPr lang="en-US" sz="2600" dirty="0"/>
              <a:t>EC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dirty="0">
                <a:cs typeface="Consolas" pitchFamily="49" charset="0"/>
              </a:rPr>
              <a:t> </a:t>
            </a:r>
            <a:r>
              <a:rPr lang="en-US" sz="2600" dirty="0" smtClean="0"/>
              <a:t>+ Linux + Apache + Amazon DynamoDB + Amazon S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600" dirty="0" smtClean="0"/>
              <a:t> + Amazon Block Store (EBS)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Java </a:t>
            </a:r>
            <a:r>
              <a:rPr lang="en-US" sz="2600" dirty="0"/>
              <a:t>+ Amazon </a:t>
            </a:r>
            <a:r>
              <a:rPr lang="en-US" sz="2600" dirty="0" smtClean="0"/>
              <a:t>EC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dirty="0"/>
              <a:t> </a:t>
            </a:r>
            <a:r>
              <a:rPr lang="en-US" sz="2600" dirty="0" smtClean="0"/>
              <a:t>+ Tomcat + Spring + Hibernate</a:t>
            </a:r>
            <a:r>
              <a:rPr lang="bg-BG" sz="2600" dirty="0" smtClean="0"/>
              <a:t> + </a:t>
            </a:r>
            <a:r>
              <a:rPr lang="en-US" sz="2600" dirty="0" smtClean="0"/>
              <a:t>JavaServer Faces (JSF) + Amazon RDS (Oracle)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Windows Azure</a:t>
            </a:r>
            <a:endParaRPr lang="en-US" sz="28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C# + Windows Azure Compute + WCF + ASP.NET MVC + Azure Tables + SQL Azure + Azure Blobs + Azure CDN</a:t>
            </a:r>
          </a:p>
          <a:p>
            <a:pPr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Google App Engine (GAE)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600" dirty="0"/>
              <a:t>Java + App Engine </a:t>
            </a:r>
            <a:r>
              <a:rPr lang="en-US" sz="2600" dirty="0" err="1"/>
              <a:t>Backends</a:t>
            </a:r>
            <a:r>
              <a:rPr lang="en-US" sz="2600" dirty="0"/>
              <a:t> + App Engine </a:t>
            </a:r>
            <a:r>
              <a:rPr lang="en-US" sz="2600" dirty="0" err="1"/>
              <a:t>Datastore</a:t>
            </a:r>
            <a:r>
              <a:rPr lang="en-US" sz="2600" dirty="0"/>
              <a:t> </a:t>
            </a:r>
            <a:r>
              <a:rPr lang="en-US" sz="2600" dirty="0" smtClean="0"/>
              <a:t>+ JPA + </a:t>
            </a:r>
            <a:r>
              <a:rPr lang="en-US" sz="2600" dirty="0"/>
              <a:t>Google Cloud </a:t>
            </a:r>
            <a:r>
              <a:rPr lang="en-US" sz="2600" dirty="0" smtClean="0"/>
              <a:t>Storage + JSF + </a:t>
            </a:r>
            <a:r>
              <a:rPr lang="en-US" sz="2600" dirty="0" err="1" smtClean="0"/>
              <a:t>Memcache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5132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4508501"/>
            <a:ext cx="7924800" cy="685800"/>
          </a:xfrm>
        </p:spPr>
        <p:txBody>
          <a:bodyPr/>
          <a:lstStyle/>
          <a:p>
            <a:r>
              <a:rPr lang="en-US" dirty="0" smtClean="0"/>
              <a:t>Cloud Development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5361780"/>
            <a:ext cx="7924800" cy="569120"/>
          </a:xfrm>
        </p:spPr>
        <p:txBody>
          <a:bodyPr/>
          <a:lstStyle/>
          <a:p>
            <a:r>
              <a:rPr lang="en-US" dirty="0" smtClean="0"/>
              <a:t>Challenges for Cloud Developers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160" y="1133415"/>
            <a:ext cx="2847079" cy="2780017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572000" y="1031700"/>
            <a:ext cx="3574110" cy="2983445"/>
            <a:chOff x="4514705" y="438918"/>
            <a:chExt cx="3574110" cy="2983445"/>
          </a:xfrm>
        </p:grpSpPr>
        <p:pic>
          <p:nvPicPr>
            <p:cNvPr id="6" name="Picture 5" descr="http://images3.wikia.nocookie.net/__cb20100114162807/playcrafter/images/9/94/Climbable_Cloud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76048">
              <a:off x="4514705" y="1564062"/>
              <a:ext cx="3574110" cy="1858301"/>
            </a:xfrm>
            <a:prstGeom prst="rect">
              <a:avLst/>
            </a:prstGeom>
            <a:noFill/>
            <a:effectLst>
              <a:glow rad="88900">
                <a:schemeClr val="accent6">
                  <a:lumMod val="40000"/>
                  <a:lumOff val="60000"/>
                  <a:alpha val="3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k, tool icon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42518">
              <a:off x="5497029" y="438918"/>
              <a:ext cx="2268417" cy="1836412"/>
            </a:xfrm>
            <a:prstGeom prst="rect">
              <a:avLst/>
            </a:prstGeom>
            <a:noFill/>
            <a:scene3d>
              <a:camera prst="perspectiveHeroicExtremeLeftFacing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444591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smtClean="0"/>
              <a:t>Cloud Development?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1273"/>
            <a:ext cx="8686800" cy="5760027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Cloud software development</a:t>
            </a:r>
            <a:endParaRPr lang="en-US" dirty="0" smtClean="0"/>
          </a:p>
          <a:p>
            <a:pPr lvl="1"/>
            <a:r>
              <a:rPr lang="en-US" dirty="0" smtClean="0"/>
              <a:t>Design and develop an application for the cloud</a:t>
            </a:r>
          </a:p>
          <a:p>
            <a:pPr lvl="1"/>
            <a:r>
              <a:rPr lang="en-US" dirty="0" smtClean="0"/>
              <a:t>Especially for the public PaaS cloud platforms</a:t>
            </a:r>
          </a:p>
          <a:p>
            <a:r>
              <a:rPr lang="en-US" dirty="0" smtClean="0"/>
              <a:t>Typical steps in cloud software development</a:t>
            </a:r>
          </a:p>
          <a:p>
            <a:pPr lvl="1"/>
            <a:r>
              <a:rPr lang="en-US" dirty="0" smtClean="0"/>
              <a:t>Choose  a development stack of technologies</a:t>
            </a:r>
          </a:p>
          <a:p>
            <a:pPr lvl="1"/>
            <a:r>
              <a:rPr lang="en-US" dirty="0" smtClean="0"/>
              <a:t>Choose a cloud platform + services</a:t>
            </a:r>
          </a:p>
          <a:p>
            <a:pPr lvl="1"/>
            <a:r>
              <a:rPr lang="en-US" dirty="0" smtClean="0"/>
              <a:t>Design the application for the cloud</a:t>
            </a:r>
          </a:p>
          <a:p>
            <a:pPr lvl="1"/>
            <a:r>
              <a:rPr lang="en-US" dirty="0" smtClean="0"/>
              <a:t>Develop the application using the cloud APIs</a:t>
            </a:r>
          </a:p>
          <a:p>
            <a:pPr lvl="1"/>
            <a:r>
              <a:rPr lang="en-US" dirty="0" smtClean="0"/>
              <a:t>Deploy and run the application in the cloud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68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Transition to Cloud Development</a:t>
            </a:r>
            <a:endParaRPr lang="bg-BG" sz="3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Transition to </a:t>
            </a:r>
            <a:r>
              <a:rPr lang="en-US" dirty="0" smtClean="0"/>
              <a:t>cloud development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New architecture (based on SOA)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New programming paradigms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E.g. </a:t>
            </a:r>
            <a:r>
              <a:rPr lang="en-US" dirty="0" err="1" smtClean="0"/>
              <a:t>NoSQL</a:t>
            </a:r>
            <a:r>
              <a:rPr lang="en-US" dirty="0" smtClean="0"/>
              <a:t> databases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New APIs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E.g. Amazon S3, </a:t>
            </a:r>
            <a:r>
              <a:rPr lang="en-US" dirty="0"/>
              <a:t>Azure Blobs, App Engine </a:t>
            </a:r>
            <a:r>
              <a:rPr lang="en-US" dirty="0" err="1" smtClean="0"/>
              <a:t>Datastore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New deployment model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Git </a:t>
            </a:r>
            <a:r>
              <a:rPr lang="en-US" dirty="0" smtClean="0"/>
              <a:t>+ vendor-specific continuous integration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324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181101"/>
            <a:ext cx="7924800" cy="685800"/>
          </a:xfrm>
        </p:spPr>
        <p:txBody>
          <a:bodyPr/>
          <a:lstStyle/>
          <a:p>
            <a:r>
              <a:rPr lang="en-US" noProof="1" smtClean="0"/>
              <a:t>SaaS</a:t>
            </a:r>
            <a:endParaRPr lang="en-US" noProof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1970880"/>
            <a:ext cx="7924800" cy="569120"/>
          </a:xfrm>
        </p:spPr>
        <p:txBody>
          <a:bodyPr/>
          <a:lstStyle/>
          <a:p>
            <a:r>
              <a:rPr lang="en-US" dirty="0" smtClean="0"/>
              <a:t>Software as a Service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763274"/>
            <a:ext cx="5334000" cy="346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5959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SaaS (Software as a Service)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16000"/>
            <a:ext cx="8686800" cy="56896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SaaS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≈ rent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an application in the cloud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sz="2900" dirty="0" smtClean="0"/>
              <a:t>Fully managed application</a:t>
            </a:r>
          </a:p>
          <a:p>
            <a:r>
              <a:rPr lang="en-US" sz="3100" dirty="0" smtClean="0"/>
              <a:t>Examples of public SaaS services</a:t>
            </a:r>
          </a:p>
          <a:p>
            <a:pPr lvl="1"/>
            <a:r>
              <a:rPr lang="en-US" sz="29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WordPress.com</a:t>
            </a:r>
            <a:r>
              <a:rPr lang="en-US" sz="2900" dirty="0"/>
              <a:t> – hosting of WordPress </a:t>
            </a:r>
            <a:r>
              <a:rPr lang="en-US" sz="2900" dirty="0" smtClean="0"/>
              <a:t>sites</a:t>
            </a:r>
            <a:endParaRPr lang="en-US" sz="2900" dirty="0"/>
          </a:p>
          <a:p>
            <a:pPr lvl="1"/>
            <a:r>
              <a:rPr lang="en-US" sz="29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Basecamp</a:t>
            </a:r>
            <a:r>
              <a:rPr lang="en-US" sz="2900" dirty="0"/>
              <a:t> – </a:t>
            </a:r>
            <a:r>
              <a:rPr lang="en-US" sz="2900" dirty="0" smtClean="0"/>
              <a:t>web-based </a:t>
            </a:r>
            <a:r>
              <a:rPr lang="en-US" sz="2900" dirty="0"/>
              <a:t>project management and team collaboration</a:t>
            </a:r>
          </a:p>
          <a:p>
            <a:pPr lvl="1"/>
            <a:r>
              <a:rPr lang="en-US" sz="29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Salesforce.com</a:t>
            </a:r>
            <a:r>
              <a:rPr lang="en-US" sz="2900" dirty="0"/>
              <a:t> – CRM on demand</a:t>
            </a:r>
          </a:p>
          <a:p>
            <a:pPr lvl="1"/>
            <a:r>
              <a:rPr lang="en-US" sz="29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Adobe</a:t>
            </a:r>
            <a:r>
              <a:rPr lang="en-US" sz="2900" dirty="0"/>
              <a:t> </a:t>
            </a:r>
            <a:r>
              <a:rPr lang="en-US" sz="29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Creative</a:t>
            </a:r>
            <a:r>
              <a:rPr lang="en-US" sz="2900" dirty="0"/>
              <a:t> </a:t>
            </a:r>
            <a:r>
              <a:rPr lang="en-US" sz="29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Cloud</a:t>
            </a:r>
            <a:r>
              <a:rPr lang="en-US" sz="2900" dirty="0"/>
              <a:t> – cloud for designers and </a:t>
            </a:r>
            <a:r>
              <a:rPr lang="en-US" sz="2900" dirty="0" smtClean="0"/>
              <a:t>creative artists</a:t>
            </a:r>
            <a:endParaRPr lang="en-US" sz="2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493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pPr>
              <a:lnSpc>
                <a:spcPts val="4400"/>
              </a:lnSpc>
            </a:pPr>
            <a:r>
              <a:rPr lang="en-US" dirty="0"/>
              <a:t>Cloud Technologies </a:t>
            </a:r>
            <a:r>
              <a:rPr lang="en-US" dirty="0" smtClean="0"/>
              <a:t>and</a:t>
            </a:r>
            <a:br>
              <a:rPr lang="en-US" dirty="0" smtClean="0"/>
            </a:br>
            <a:r>
              <a:rPr lang="en-US" dirty="0" smtClean="0"/>
              <a:t>Cloud </a:t>
            </a:r>
            <a:r>
              <a:rPr lang="en-US" dirty="0"/>
              <a:t>Platforms – </a:t>
            </a:r>
            <a:r>
              <a:rPr lang="en-US" dirty="0" smtClean="0"/>
              <a:t>Overview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5928" y="1371599"/>
            <a:ext cx="4901872" cy="12192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 smtClean="0"/>
              <a:t>Questions?</a:t>
            </a:r>
            <a:endParaRPr lang="en-US" sz="6600" dirty="0"/>
          </a:p>
        </p:txBody>
      </p:sp>
      <p:sp>
        <p:nvSpPr>
          <p:cNvPr id="16" name="TextBox 15"/>
          <p:cNvSpPr txBox="1"/>
          <p:nvPr/>
        </p:nvSpPr>
        <p:spPr>
          <a:xfrm>
            <a:off x="4267200" y="6172200"/>
            <a:ext cx="4766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hlinkClick r:id="rId2"/>
              </a:rPr>
              <a:t>http://clouddevcourse.telerik.com</a:t>
            </a:r>
            <a:endParaRPr lang="en-US" sz="2400" b="1" dirty="0"/>
          </a:p>
        </p:txBody>
      </p:sp>
      <p:pic>
        <p:nvPicPr>
          <p:cNvPr id="1026" name="Picture 2" descr="C:\Users\nkostov\Documents\My Received Files\Seminar_rabota v_IT_industriyat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8500" y="2959100"/>
            <a:ext cx="4572000" cy="304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6651"/>
          <a:stretch/>
        </p:blipFill>
        <p:spPr bwMode="auto">
          <a:xfrm>
            <a:off x="4953000" y="2371725"/>
            <a:ext cx="3711932" cy="2860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3639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Players </a:t>
            </a:r>
            <a:r>
              <a:rPr lang="en-US" dirty="0" smtClean="0"/>
              <a:t>in the Cloud Industry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23694"/>
            <a:ext cx="41148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noProof="1" smtClean="0"/>
              <a:t>Microsoft</a:t>
            </a:r>
            <a:r>
              <a:rPr lang="en-US" sz="2800" b="0" noProof="1" smtClean="0"/>
              <a:t> Azure</a:t>
            </a:r>
          </a:p>
          <a:p>
            <a:pPr>
              <a:lnSpc>
                <a:spcPct val="90000"/>
              </a:lnSpc>
            </a:pPr>
            <a:r>
              <a:rPr lang="en-US" sz="2800" noProof="1" smtClean="0"/>
              <a:t>IBM</a:t>
            </a:r>
            <a:r>
              <a:rPr lang="en-US" sz="2800" b="0" noProof="1" smtClean="0"/>
              <a:t> Cloud</a:t>
            </a:r>
          </a:p>
          <a:p>
            <a:pPr>
              <a:lnSpc>
                <a:spcPct val="90000"/>
              </a:lnSpc>
            </a:pPr>
            <a:r>
              <a:rPr lang="en-US" sz="2800" noProof="1" smtClean="0"/>
              <a:t>Apple </a:t>
            </a:r>
            <a:r>
              <a:rPr lang="en-US" sz="2800" b="0" noProof="1" smtClean="0"/>
              <a:t>iCloud</a:t>
            </a:r>
          </a:p>
          <a:p>
            <a:pPr>
              <a:lnSpc>
                <a:spcPct val="90000"/>
              </a:lnSpc>
            </a:pPr>
            <a:r>
              <a:rPr lang="en-US" sz="2800" noProof="1" smtClean="0"/>
              <a:t>Oracle </a:t>
            </a:r>
            <a:r>
              <a:rPr lang="en-US" sz="2800" b="0" noProof="1" smtClean="0"/>
              <a:t>Public Cloud</a:t>
            </a:r>
          </a:p>
          <a:p>
            <a:pPr>
              <a:lnSpc>
                <a:spcPct val="90000"/>
              </a:lnSpc>
            </a:pPr>
            <a:r>
              <a:rPr lang="en-US" sz="2800" noProof="1" smtClean="0"/>
              <a:t>SAP </a:t>
            </a:r>
            <a:r>
              <a:rPr lang="en-US" sz="2800" b="0" noProof="1" smtClean="0"/>
              <a:t>NetWeaver on Demand</a:t>
            </a:r>
          </a:p>
          <a:p>
            <a:pPr>
              <a:lnSpc>
                <a:spcPct val="90000"/>
              </a:lnSpc>
            </a:pPr>
            <a:r>
              <a:rPr lang="en-US" sz="2800" noProof="1" smtClean="0"/>
              <a:t>Google </a:t>
            </a:r>
            <a:r>
              <a:rPr lang="en-US" sz="2800" b="0" noProof="1" smtClean="0"/>
              <a:t>App Engine</a:t>
            </a:r>
          </a:p>
          <a:p>
            <a:pPr>
              <a:lnSpc>
                <a:spcPct val="90000"/>
              </a:lnSpc>
            </a:pPr>
            <a:r>
              <a:rPr lang="en-US" sz="2800" noProof="1" smtClean="0"/>
              <a:t>Amazon </a:t>
            </a:r>
            <a:r>
              <a:rPr lang="en-US" sz="2800" b="0" noProof="1" smtClean="0"/>
              <a:t>Web Services</a:t>
            </a:r>
          </a:p>
          <a:p>
            <a:pPr>
              <a:lnSpc>
                <a:spcPct val="90000"/>
              </a:lnSpc>
            </a:pPr>
            <a:r>
              <a:rPr lang="en-US" sz="2800" noProof="1" smtClean="0"/>
              <a:t>HP</a:t>
            </a:r>
            <a:r>
              <a:rPr lang="en-US" sz="2800" b="0" noProof="1" smtClean="0"/>
              <a:t> Cloud Services</a:t>
            </a:r>
          </a:p>
          <a:p>
            <a:pPr>
              <a:lnSpc>
                <a:spcPct val="90000"/>
              </a:lnSpc>
            </a:pPr>
            <a:r>
              <a:rPr lang="en-US" sz="2800" noProof="1" smtClean="0"/>
              <a:t>VMware</a:t>
            </a:r>
            <a:r>
              <a:rPr lang="en-US" sz="2800" b="0" noProof="1" smtClean="0"/>
              <a:t> Cloud Foundry</a:t>
            </a:r>
          </a:p>
          <a:p>
            <a:pPr>
              <a:lnSpc>
                <a:spcPct val="90000"/>
              </a:lnSpc>
            </a:pPr>
            <a:r>
              <a:rPr lang="en-US" sz="2800" b="0" noProof="1" smtClean="0"/>
              <a:t>The </a:t>
            </a:r>
            <a:r>
              <a:rPr lang="en-US" sz="2800" noProof="1" smtClean="0"/>
              <a:t>Rackspace</a:t>
            </a:r>
            <a:r>
              <a:rPr lang="en-US" sz="2800" b="0" noProof="1" smtClean="0"/>
              <a:t> Cloud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19600" y="923694"/>
            <a:ext cx="4495800" cy="56388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sz="2800" noProof="1" smtClean="0"/>
              <a:t>Cisco</a:t>
            </a:r>
            <a:r>
              <a:rPr lang="en-US" sz="2800" b="0" noProof="1" smtClean="0"/>
              <a:t> Cloud Applications</a:t>
            </a:r>
            <a:br>
              <a:rPr lang="en-US" sz="2800" b="0" noProof="1" smtClean="0"/>
            </a:br>
            <a:r>
              <a:rPr lang="en-US" sz="2800" b="0" noProof="1" smtClean="0"/>
              <a:t>and Services</a:t>
            </a:r>
            <a:endParaRPr lang="en-US" sz="2800" noProof="1" smtClean="0"/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sz="2800" noProof="1" smtClean="0"/>
              <a:t>Intel</a:t>
            </a:r>
            <a:r>
              <a:rPr lang="en-US" sz="2800" b="0" noProof="1" smtClean="0"/>
              <a:t> Hybrid Cloud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sz="2800" noProof="1" smtClean="0"/>
              <a:t>Dell</a:t>
            </a:r>
            <a:r>
              <a:rPr lang="en-US" sz="2800" b="0" noProof="1" smtClean="0"/>
              <a:t> Cloud Computing</a:t>
            </a:r>
            <a:br>
              <a:rPr lang="en-US" sz="2800" b="0" noProof="1" smtClean="0"/>
            </a:br>
            <a:r>
              <a:rPr lang="en-US" sz="2800" b="0" noProof="1" smtClean="0"/>
              <a:t>Solutions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sz="2800" noProof="1" smtClean="0"/>
              <a:t>Adobe</a:t>
            </a:r>
            <a:r>
              <a:rPr lang="en-US" sz="2800" b="0" noProof="1" smtClean="0"/>
              <a:t> Creative Cloud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sz="2800" noProof="1" smtClean="0"/>
              <a:t>CA</a:t>
            </a:r>
            <a:r>
              <a:rPr lang="en-US" sz="2800" b="0" noProof="1" smtClean="0"/>
              <a:t> Cloud Solutions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sz="2800" noProof="1" smtClean="0"/>
              <a:t>Symantec</a:t>
            </a:r>
            <a:r>
              <a:rPr lang="en-US" sz="2800" b="0" noProof="1" smtClean="0"/>
              <a:t>.cloud services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sz="2800" noProof="1" smtClean="0"/>
              <a:t>EMC</a:t>
            </a:r>
            <a:r>
              <a:rPr lang="en-US" sz="2800" b="0" noProof="1" smtClean="0"/>
              <a:t> Atmos Cloud Delivery</a:t>
            </a:r>
            <a:br>
              <a:rPr lang="en-US" sz="2800" b="0" noProof="1" smtClean="0"/>
            </a:br>
            <a:r>
              <a:rPr lang="en-US" sz="2800" b="0" noProof="1" smtClean="0"/>
              <a:t>Platform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US" sz="2800" noProof="1" smtClean="0"/>
              <a:t>Salesforce</a:t>
            </a:r>
            <a:r>
              <a:rPr lang="en-US" sz="2800" b="0" noProof="1" smtClean="0"/>
              <a:t> Force.com</a:t>
            </a:r>
            <a:br>
              <a:rPr lang="en-US" sz="2800" b="0" noProof="1" smtClean="0"/>
            </a:br>
            <a:r>
              <a:rPr lang="en-US" sz="2800" b="0" noProof="1" smtClean="0"/>
              <a:t>Cloud Computing Platform</a:t>
            </a:r>
            <a:endParaRPr lang="en-US" sz="2800" noProof="1"/>
          </a:p>
        </p:txBody>
      </p:sp>
    </p:spTree>
    <p:extLst>
      <p:ext uri="{BB962C8B-B14F-4D97-AF65-F5344CB8AC3E}">
        <p14:creationId xmlns:p14="http://schemas.microsoft.com/office/powerpoint/2010/main" val="93139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reflection blurRad="12700" stA="20000" endPos="50000" dist="12700" dir="5400000" sy="-100000" algn="bl" rotWithShape="0"/>
                </a:effectLst>
              </a:rPr>
              <a:t>The Cloud is Everywhere!</a:t>
            </a:r>
            <a:endParaRPr lang="bg-BG" dirty="0">
              <a:effectLst>
                <a:reflection blurRad="12700" stA="20000" endPos="50000" dist="12700" dir="5400000" sy="-100000" algn="bl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cloud technologies </a:t>
            </a:r>
            <a:r>
              <a:rPr lang="en-US" dirty="0"/>
              <a:t>are becoming </a:t>
            </a:r>
            <a:r>
              <a:rPr lang="en-US" dirty="0" smtClean="0"/>
              <a:t>inseparable part of our life: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Software developers will also jump into the cloud: now or later, it will happen</a:t>
            </a:r>
          </a:p>
          <a:p>
            <a:pPr lvl="1"/>
            <a:r>
              <a:rPr lang="en-US" dirty="0" smtClean="0"/>
              <a:t>This year, or few years later, everyone will develop applications for the cloud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09600" y="3237934"/>
            <a:ext cx="7924800" cy="744911"/>
          </a:xfrm>
          <a:prstGeom prst="roundRect">
            <a:avLst>
              <a:gd name="adj" fmla="val 811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44000" anchor="ctr" anchorCtr="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world is moving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towards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3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cloud!</a:t>
            </a:r>
            <a:endParaRPr lang="en-US" sz="3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9600" y="2230245"/>
            <a:ext cx="7924800" cy="744911"/>
          </a:xfrm>
          <a:prstGeom prst="roundRect">
            <a:avLst>
              <a:gd name="adj" fmla="val 8117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144000" anchor="ctr" anchorCtr="0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cloud is coming, we cannot avoid it!</a:t>
            </a:r>
            <a:endParaRPr lang="en-US" sz="32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7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Cloud and Developers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at the job offers in the software industry</a:t>
            </a:r>
          </a:p>
          <a:p>
            <a:pPr lvl="1"/>
            <a:r>
              <a:rPr lang="en-US" dirty="0" smtClean="0"/>
              <a:t>Still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cloud development experience</a:t>
            </a:r>
            <a:r>
              <a:rPr lang="en-US" dirty="0" smtClean="0"/>
              <a:t>" is not often requirement, but it will come soon</a:t>
            </a:r>
          </a:p>
          <a:p>
            <a:pPr lvl="1"/>
            <a:r>
              <a:rPr lang="en-US" dirty="0" smtClean="0"/>
              <a:t>Still Amazon / GAE / Azure jobs are exotic but this is changing day by day</a:t>
            </a:r>
          </a:p>
          <a:p>
            <a:r>
              <a:rPr lang="en-US" dirty="0" smtClean="0"/>
              <a:t>The new "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cloud developer</a:t>
            </a:r>
            <a:r>
              <a:rPr lang="en-US" dirty="0" smtClean="0"/>
              <a:t>" job title is coming</a:t>
            </a:r>
          </a:p>
          <a:p>
            <a:pPr lvl="1"/>
            <a:r>
              <a:rPr lang="en-US" dirty="0"/>
              <a:t>Cloud software developer </a:t>
            </a:r>
            <a:r>
              <a:rPr lang="en-US" dirty="0" smtClean="0"/>
              <a:t>/ cloud </a:t>
            </a:r>
            <a:r>
              <a:rPr lang="en-US" dirty="0"/>
              <a:t>software engineer / </a:t>
            </a:r>
            <a:r>
              <a:rPr lang="en-US" dirty="0" smtClean="0"/>
              <a:t>cloud </a:t>
            </a:r>
            <a:r>
              <a:rPr lang="en-US" dirty="0"/>
              <a:t>computing engineer / </a:t>
            </a:r>
            <a:r>
              <a:rPr lang="en-US" dirty="0" smtClean="0"/>
              <a:t>cloud </a:t>
            </a:r>
            <a:r>
              <a:rPr lang="en-US" dirty="0"/>
              <a:t>computing analyst / </a:t>
            </a:r>
            <a:r>
              <a:rPr lang="en-US" dirty="0" smtClean="0"/>
              <a:t>software engineer </a:t>
            </a:r>
            <a:r>
              <a:rPr lang="en-US" dirty="0"/>
              <a:t>with </a:t>
            </a:r>
            <a:r>
              <a:rPr lang="en-US" dirty="0" smtClean="0"/>
              <a:t>cloud computing / cloud application developer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5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447800" y="428500"/>
            <a:ext cx="6349238" cy="1541514"/>
          </a:xfrm>
        </p:spPr>
        <p:txBody>
          <a:bodyPr/>
          <a:lstStyle/>
          <a:p>
            <a:pPr>
              <a:lnSpc>
                <a:spcPts val="5600"/>
              </a:lnSpc>
              <a:spcBef>
                <a:spcPts val="0"/>
              </a:spcBef>
            </a:pPr>
            <a:r>
              <a:rPr lang="en-US" dirty="0" smtClean="0"/>
              <a:t>What is Cloud Computing?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111609" y="2631876"/>
            <a:ext cx="6735216" cy="3312368"/>
          </a:xfrm>
          <a:prstGeom prst="roundRect">
            <a:avLst>
              <a:gd name="adj" fmla="val 2684"/>
            </a:avLst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4" name="Picture 2" descr="cloud, sun, weathe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84800" y="1867141"/>
            <a:ext cx="2033736" cy="203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loud, rain, snow, sun, sunny, weather icon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88058" y="3279580"/>
            <a:ext cx="1798342" cy="131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ounded Rectangle 4"/>
          <p:cNvSpPr/>
          <p:nvPr/>
        </p:nvSpPr>
        <p:spPr>
          <a:xfrm flipV="1">
            <a:off x="1103484" y="5375736"/>
            <a:ext cx="6745116" cy="920164"/>
          </a:xfrm>
          <a:prstGeom prst="round2SameRect">
            <a:avLst/>
          </a:prstGeom>
          <a:gradFill rotWithShape="1">
            <a:gsLst>
              <a:gs pos="0">
                <a:srgbClr val="4BACC6">
                  <a:lumMod val="20000"/>
                  <a:lumOff val="8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31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52876" y="5533900"/>
            <a:ext cx="6647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0" cap="none" spc="0" normalizeH="0" baseline="0" noProof="0" dirty="0" smtClean="0">
                <a:ln w="12700">
                  <a:solidFill>
                    <a:srgbClr val="8064A2">
                      <a:lumMod val="50000"/>
                    </a:srgbClr>
                  </a:solidFill>
                  <a:prstDash val="solid"/>
                </a:ln>
                <a:solidFill>
                  <a:srgbClr val="FFFF99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</a:rPr>
              <a:t>Cloud Computing for Developers</a:t>
            </a:r>
            <a:endParaRPr kumimoji="0" lang="en-US" sz="3500" b="1" i="0" u="none" strike="noStrike" kern="0" cap="none" spc="0" normalizeH="0" baseline="0" noProof="0" dirty="0">
              <a:ln w="12700">
                <a:solidFill>
                  <a:srgbClr val="8064A2">
                    <a:lumMod val="50000"/>
                  </a:srgbClr>
                </a:solidFill>
                <a:prstDash val="solid"/>
              </a:ln>
              <a:solidFill>
                <a:srgbClr val="FFFF99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</a:endParaRPr>
          </a:p>
        </p:txBody>
      </p:sp>
      <p:pic>
        <p:nvPicPr>
          <p:cNvPr id="29" name="Picture 6" descr="http://www.lenanderson.net/images/aZURE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77474">
            <a:off x="798053" y="3979436"/>
            <a:ext cx="1586352" cy="1438292"/>
          </a:xfrm>
          <a:prstGeom prst="roundRect">
            <a:avLst>
              <a:gd name="adj" fmla="val 9064"/>
            </a:avLst>
          </a:prstGeom>
          <a:noFill/>
          <a:effectLst>
            <a:glow rad="101600">
              <a:srgbClr val="4BACC6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http://nearshoreamericas.com/wp-content/uploads/2011/12/Amazon-Cloud-Computing-Logo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443984">
            <a:off x="5299470" y="4334857"/>
            <a:ext cx="2703806" cy="985817"/>
          </a:xfrm>
          <a:prstGeom prst="rect">
            <a:avLst/>
          </a:prstGeom>
          <a:noFill/>
          <a:effectLst>
            <a:glow rad="228600">
              <a:srgbClr val="4BACC6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 rot="21182414">
            <a:off x="3600496" y="4661795"/>
            <a:ext cx="9028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50" normalizeH="0" baseline="0" noProof="0" dirty="0" smtClean="0">
                <a:ln w="28575">
                  <a:solidFill>
                    <a:sysClr val="windowText" lastClr="000000">
                      <a:alpha val="6500"/>
                    </a:sysClr>
                  </a:solidFill>
                  <a:prstDash val="solid"/>
                </a:ln>
                <a:solidFill>
                  <a:srgbClr val="4F81BD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</a:rPr>
              <a:t>C#</a:t>
            </a:r>
            <a:endParaRPr kumimoji="0" lang="en-US" sz="4400" b="1" i="0" u="none" strike="noStrike" kern="0" cap="none" spc="50" normalizeH="0" baseline="0" noProof="0" dirty="0">
              <a:ln w="28575">
                <a:solidFill>
                  <a:sysClr val="windowText" lastClr="000000">
                    <a:alpha val="6500"/>
                  </a:sysClr>
                </a:solidFill>
                <a:prstDash val="solid"/>
              </a:ln>
              <a:solidFill>
                <a:srgbClr val="4F81BD">
                  <a:tint val="3000"/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uLnTx/>
              <a:uFillTx/>
            </a:endParaRPr>
          </a:p>
        </p:txBody>
      </p:sp>
      <p:sp>
        <p:nvSpPr>
          <p:cNvPr id="32" name="TextBox 31"/>
          <p:cNvSpPr txBox="1"/>
          <p:nvPr/>
        </p:nvSpPr>
        <p:spPr>
          <a:xfrm rot="437227">
            <a:off x="6063471" y="3623967"/>
            <a:ext cx="12698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uLnTx/>
                <a:uFillTx/>
              </a:rPr>
              <a:t>Java</a:t>
            </a:r>
            <a:endParaRPr kumimoji="0" lang="en-US" sz="4400" b="1" i="0" u="none" strike="noStrike" kern="0" cap="none" spc="0" normalizeH="0" baseline="0" noProof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uLnTx/>
              <a:uFillTx/>
            </a:endParaRPr>
          </a:p>
        </p:txBody>
      </p:sp>
      <p:pic>
        <p:nvPicPr>
          <p:cNvPr id="33" name="Picture 17" descr="http://2.bp.blogspot.com/-HQjJ_LFR6QA/Tb2SfZvJlFI/AAAAAAAAAB8/Y6tlkGlVIGY/s1600/appengine.png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436437">
            <a:off x="2015495" y="2236347"/>
            <a:ext cx="1493847" cy="1477699"/>
          </a:xfrm>
          <a:prstGeom prst="roundRect">
            <a:avLst>
              <a:gd name="adj" fmla="val 9064"/>
            </a:avLst>
          </a:prstGeom>
          <a:noFill/>
          <a:effectLst>
            <a:glow rad="101600">
              <a:srgbClr val="4BACC6">
                <a:satMod val="175000"/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 rot="21363637">
            <a:off x="3917937" y="2677216"/>
            <a:ext cx="1399743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 w="11430"/>
                <a:gradFill>
                  <a:gsLst>
                    <a:gs pos="0">
                      <a:srgbClr val="F79646">
                        <a:tint val="90000"/>
                        <a:satMod val="120000"/>
                      </a:srgbClr>
                    </a:gs>
                    <a:gs pos="25000">
                      <a:srgbClr val="F79646">
                        <a:tint val="93000"/>
                        <a:satMod val="120000"/>
                      </a:srgbClr>
                    </a:gs>
                    <a:gs pos="50000">
                      <a:srgbClr val="F79646">
                        <a:shade val="89000"/>
                        <a:satMod val="110000"/>
                      </a:srgbClr>
                    </a:gs>
                    <a:gs pos="75000">
                      <a:srgbClr val="F79646">
                        <a:tint val="93000"/>
                        <a:satMod val="120000"/>
                      </a:srgbClr>
                    </a:gs>
                    <a:gs pos="100000">
                      <a:srgbClr val="F79646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glow rad="101600">
                    <a:sysClr val="windowText" lastClr="000000">
                      <a:alpha val="60000"/>
                    </a:sys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</a:rPr>
              <a:t>HTML </a:t>
            </a:r>
            <a:r>
              <a:rPr kumimoji="0" lang="en-US" sz="2800" b="1" i="0" u="none" strike="noStrike" kern="0" cap="none" spc="0" normalizeH="0" baseline="0" noProof="0" dirty="0" smtClean="0">
                <a:ln w="11430"/>
                <a:gradFill>
                  <a:gsLst>
                    <a:gs pos="0">
                      <a:srgbClr val="F79646">
                        <a:tint val="90000"/>
                        <a:satMod val="120000"/>
                      </a:srgbClr>
                    </a:gs>
                    <a:gs pos="25000">
                      <a:srgbClr val="F79646">
                        <a:tint val="93000"/>
                        <a:satMod val="120000"/>
                      </a:srgbClr>
                    </a:gs>
                    <a:gs pos="50000">
                      <a:srgbClr val="F79646">
                        <a:shade val="89000"/>
                        <a:satMod val="110000"/>
                      </a:srgbClr>
                    </a:gs>
                    <a:gs pos="75000">
                      <a:srgbClr val="F79646">
                        <a:tint val="93000"/>
                        <a:satMod val="120000"/>
                      </a:srgbClr>
                    </a:gs>
                    <a:gs pos="100000">
                      <a:srgbClr val="F79646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glow rad="101600">
                    <a:sysClr val="windowText" lastClr="000000">
                      <a:alpha val="60000"/>
                    </a:sys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nsolas" pitchFamily="49" charset="0"/>
                <a:cs typeface="Consolas" pitchFamily="49" charset="0"/>
              </a:rPr>
              <a:t>5</a:t>
            </a:r>
            <a:endParaRPr kumimoji="0" lang="en-US" sz="2800" b="1" i="0" u="none" strike="noStrike" kern="0" cap="none" spc="0" normalizeH="0" baseline="0" noProof="0" dirty="0">
              <a:ln w="11430"/>
              <a:gradFill>
                <a:gsLst>
                  <a:gs pos="0">
                    <a:srgbClr val="F79646">
                      <a:tint val="90000"/>
                      <a:satMod val="120000"/>
                    </a:srgbClr>
                  </a:gs>
                  <a:gs pos="25000">
                    <a:srgbClr val="F79646">
                      <a:tint val="93000"/>
                      <a:satMod val="120000"/>
                    </a:srgbClr>
                  </a:gs>
                  <a:gs pos="50000">
                    <a:srgbClr val="F79646">
                      <a:shade val="89000"/>
                      <a:satMod val="110000"/>
                    </a:srgbClr>
                  </a:gs>
                  <a:gs pos="75000">
                    <a:srgbClr val="F79646">
                      <a:tint val="93000"/>
                      <a:satMod val="120000"/>
                    </a:srgbClr>
                  </a:gs>
                  <a:gs pos="100000">
                    <a:srgbClr val="F79646">
                      <a:tint val="90000"/>
                      <a:satMod val="120000"/>
                    </a:srgbClr>
                  </a:gs>
                </a:gsLst>
                <a:lin ang="5400000"/>
              </a:gradFill>
              <a:effectLst>
                <a:glow rad="101600">
                  <a:sysClr val="windowText" lastClr="000000">
                    <a:alpha val="60000"/>
                  </a:sys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5" name="Picture 19" descr="database, networking, storage icon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77763" y="3960230"/>
            <a:ext cx="1029037" cy="102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 rot="21298819">
            <a:off x="5183222" y="3764137"/>
            <a:ext cx="867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C0504D">
                    <a:lumMod val="75000"/>
                  </a:srgbClr>
                </a:solidFill>
                <a:effectLst>
                  <a:outerShdw blurRad="50800" algn="tl" rotWithShape="0">
                    <a:srgbClr val="000000"/>
                  </a:outerShdw>
                </a:effectLst>
                <a:uLnTx/>
                <a:uFillTx/>
              </a:rPr>
              <a:t>PHP</a:t>
            </a:r>
            <a:endParaRPr kumimoji="0" lang="en-US" sz="2800" b="1" i="0" u="none" strike="noStrike" kern="0" cap="none" spc="0" normalizeH="0" baseline="0" noProof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C0504D">
                  <a:lumMod val="75000"/>
                </a:srgbClr>
              </a:solidFill>
              <a:effectLst>
                <a:outerShdw blurRad="50800" algn="tl" rotWithShape="0">
                  <a:srgbClr val="000000"/>
                </a:outerShdw>
              </a:effectLst>
              <a:uLnTx/>
              <a:uFillTx/>
            </a:endParaRPr>
          </a:p>
        </p:txBody>
      </p:sp>
      <p:sp>
        <p:nvSpPr>
          <p:cNvPr id="37" name="TextBox 36"/>
          <p:cNvSpPr txBox="1"/>
          <p:nvPr/>
        </p:nvSpPr>
        <p:spPr>
          <a:xfrm rot="337587">
            <a:off x="7050384" y="3555005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7964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Python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F79646">
                  <a:lumMod val="20000"/>
                  <a:lumOff val="8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</a:endParaRPr>
          </a:p>
        </p:txBody>
      </p:sp>
      <p:pic>
        <p:nvPicPr>
          <p:cNvPr id="38" name="Picture 21" descr="cog, gear, preferences, settings icon"/>
          <p:cNvPicPr>
            <a:picLocks noChangeAspect="1" noChangeArrowheads="1"/>
          </p:cNvPicPr>
          <p:nvPr/>
        </p:nvPicPr>
        <p:blipFill>
          <a:blip r:embed="rId11" cstate="screen">
            <a:duotone>
              <a:prstClr val="black"/>
              <a:srgbClr val="F7964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84040" y="3526541"/>
            <a:ext cx="584524" cy="58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 rot="1307462">
            <a:off x="3791152" y="3553485"/>
            <a:ext cx="81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4F81BD">
                        <a:tint val="40000"/>
                        <a:satMod val="250000"/>
                      </a:srgbClr>
                    </a:gs>
                    <a:gs pos="9000">
                      <a:srgbClr val="4F81BD">
                        <a:tint val="52000"/>
                        <a:satMod val="300000"/>
                      </a:srgbClr>
                    </a:gs>
                    <a:gs pos="50000">
                      <a:srgbClr val="4F81BD">
                        <a:shade val="20000"/>
                        <a:satMod val="300000"/>
                      </a:srgbClr>
                    </a:gs>
                    <a:gs pos="79000">
                      <a:srgbClr val="4F81BD">
                        <a:tint val="52000"/>
                        <a:satMod val="300000"/>
                      </a:srgbClr>
                    </a:gs>
                    <a:gs pos="100000">
                      <a:srgbClr val="4F81BD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  <a:uLnTx/>
                <a:uFillTx/>
              </a:rPr>
              <a:t>coding</a:t>
            </a:r>
            <a:endParaRPr kumimoji="0" lang="en-US" sz="1800" b="1" i="0" u="none" strike="noStrike" kern="0" cap="none" spc="0" normalizeH="0" baseline="0" noProof="0" dirty="0">
              <a:ln w="10541" cmpd="sng">
                <a:solidFill>
                  <a:srgbClr val="4F81BD">
                    <a:shade val="88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4F81BD">
                      <a:tint val="40000"/>
                      <a:satMod val="250000"/>
                    </a:srgbClr>
                  </a:gs>
                  <a:gs pos="9000">
                    <a:srgbClr val="4F81BD">
                      <a:tint val="52000"/>
                      <a:satMod val="300000"/>
                    </a:srgbClr>
                  </a:gs>
                  <a:gs pos="50000">
                    <a:srgbClr val="4F81BD">
                      <a:shade val="20000"/>
                      <a:satMod val="300000"/>
                    </a:srgbClr>
                  </a:gs>
                  <a:gs pos="79000">
                    <a:srgbClr val="4F81BD">
                      <a:tint val="52000"/>
                      <a:satMod val="300000"/>
                    </a:srgbClr>
                  </a:gs>
                  <a:gs pos="100000">
                    <a:srgbClr val="4F81BD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  <a:uLnTx/>
              <a:uFillTx/>
            </a:endParaRPr>
          </a:p>
        </p:txBody>
      </p:sp>
      <p:sp>
        <p:nvSpPr>
          <p:cNvPr id="20" name="TextBox 19"/>
          <p:cNvSpPr txBox="1"/>
          <p:nvPr/>
        </p:nvSpPr>
        <p:spPr>
          <a:xfrm rot="564961">
            <a:off x="4519313" y="4689654"/>
            <a:ext cx="620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</a:rPr>
              <a:t>Ruby</a:t>
            </a:r>
            <a:endParaRPr kumimoji="0" lang="en-US" sz="1600" i="0" u="none" strike="noStrike" kern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1104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smtClean="0"/>
              <a:t>is Virtualization?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Virtualization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Running several virtual machines (virtual computers) inside a single powerful machine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Supported by special software called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hypervisor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Uses resources more efficiently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E.g.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12</a:t>
            </a:r>
            <a:r>
              <a:rPr lang="en-US" dirty="0" smtClean="0"/>
              <a:t> GB physical RAM is shared to 6 virtual machines with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 smtClean="0"/>
              <a:t> GB shared RAM each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Most applications use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-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% of the CPU</a:t>
            </a:r>
          </a:p>
          <a:p>
            <a:pPr lvl="3">
              <a:lnSpc>
                <a:spcPct val="100000"/>
              </a:lnSpc>
            </a:pPr>
            <a:r>
              <a:rPr lang="en-US" dirty="0" smtClean="0"/>
              <a:t>A single shared CPU can serve thousands of users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Reduces costs due to better utilization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2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Cloud Computing?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37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Cloud</a:t>
            </a:r>
            <a:r>
              <a:rPr lang="en-US" dirty="0" smtClean="0"/>
              <a:t> ≈ multiple hardware machines combine their computing power and resources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Share them between multiple applications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To save costs and use resources more efficiently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Cloud computing environment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Suppose we have 20-30 powerful machines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 can run 100-200 virtual machines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 can deploy 1000-5000 applications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We can serve 100 000 – 1 000 000 users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88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168</TotalTime>
  <Words>1910</Words>
  <Application>Microsoft Office PowerPoint</Application>
  <PresentationFormat>On-screen Show (4:3)</PresentationFormat>
  <Paragraphs>339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Calibri</vt:lpstr>
      <vt:lpstr>Cambria</vt:lpstr>
      <vt:lpstr>Consolas</vt:lpstr>
      <vt:lpstr>Corbel</vt:lpstr>
      <vt:lpstr>Wingdings</vt:lpstr>
      <vt:lpstr>Wingdings 2</vt:lpstr>
      <vt:lpstr>Telerik Academy</vt:lpstr>
      <vt:lpstr>Cloud Technologies and Cloud Platforms – Overview</vt:lpstr>
      <vt:lpstr>Table of Contents</vt:lpstr>
      <vt:lpstr>The Cloud is Coming …</vt:lpstr>
      <vt:lpstr>Players in the Cloud Industry</vt:lpstr>
      <vt:lpstr>The Cloud is Everywhere!</vt:lpstr>
      <vt:lpstr>The Cloud and Developers</vt:lpstr>
      <vt:lpstr>What is Cloud Computing?</vt:lpstr>
      <vt:lpstr>What is Virtualization?</vt:lpstr>
      <vt:lpstr>What is Cloud Computing?</vt:lpstr>
      <vt:lpstr>How the Cloud Works?</vt:lpstr>
      <vt:lpstr>Cloud Computing – Example</vt:lpstr>
      <vt:lpstr>Cloud == Computing  Resources on Demand</vt:lpstr>
      <vt:lpstr>Public / Private / Hybrid Cloud</vt:lpstr>
      <vt:lpstr>Public Clouds</vt:lpstr>
      <vt:lpstr>Cloud Computing Models</vt:lpstr>
      <vt:lpstr>Cloud Computing Models</vt:lpstr>
      <vt:lpstr>SaaS, PaaS and IaaS</vt:lpstr>
      <vt:lpstr>IaaS</vt:lpstr>
      <vt:lpstr>IaaS (Infrastructure as a Service)</vt:lpstr>
      <vt:lpstr>IaaS Pricing Models</vt:lpstr>
      <vt:lpstr>PaaS</vt:lpstr>
      <vt:lpstr>PaaS (Platform as a Service)</vt:lpstr>
      <vt:lpstr>Typical PaaS Platform</vt:lpstr>
      <vt:lpstr>Typical PaaS Services</vt:lpstr>
      <vt:lpstr>Typical PaaS Services (2)</vt:lpstr>
      <vt:lpstr>Typical PaaS Services (3)</vt:lpstr>
      <vt:lpstr>Typical PaaS Architecture</vt:lpstr>
      <vt:lpstr>AWS Architecture</vt:lpstr>
      <vt:lpstr>Windows Azure – Architecture</vt:lpstr>
      <vt:lpstr>AppHarbor Architecture</vt:lpstr>
      <vt:lpstr>Classical PaaS Stacks</vt:lpstr>
      <vt:lpstr>Proprietary PaaS Stacks</vt:lpstr>
      <vt:lpstr>Cloud Development</vt:lpstr>
      <vt:lpstr>What is Cloud Development?</vt:lpstr>
      <vt:lpstr>Transition to Cloud Development</vt:lpstr>
      <vt:lpstr>SaaS</vt:lpstr>
      <vt:lpstr>SaaS (Software as a Service)</vt:lpstr>
      <vt:lpstr>Cloud Technologies and Cloud Platforms – Overview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Technologies and Cloud Platforms – Overview</dc:title>
  <dc:creator>Svetlin.Nakov@telerik.com</dc:creator>
  <cp:lastModifiedBy>Nikolay</cp:lastModifiedBy>
  <cp:revision>73</cp:revision>
  <dcterms:created xsi:type="dcterms:W3CDTF">2013-07-15T13:28:01Z</dcterms:created>
  <dcterms:modified xsi:type="dcterms:W3CDTF">2014-09-16T16:21:31Z</dcterms:modified>
</cp:coreProperties>
</file>