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  <p:embeddedFont>
      <p:font typeface="Clear Sans" charset="1" panose="020B0503030202020304"/>
      <p:regular r:id="rId16"/>
    </p:embeddedFont>
    <p:embeddedFont>
      <p:font typeface="Clear Sans Bold" charset="1" panose="020B0803030202020304"/>
      <p:regular r:id="rId17"/>
    </p:embeddedFont>
    <p:embeddedFont>
      <p:font typeface="Clear Sans Italics" charset="1" panose="020B0503030202090304"/>
      <p:regular r:id="rId18"/>
    </p:embeddedFont>
    <p:embeddedFont>
      <p:font typeface="Clear Sans Bold Italics" charset="1" panose="020B0803030202090304"/>
      <p:regular r:id="rId19"/>
    </p:embeddedFont>
    <p:embeddedFont>
      <p:font typeface="Clear Sans Thin" charset="1" panose="020B0203030202020304"/>
      <p:regular r:id="rId20"/>
    </p:embeddedFont>
    <p:embeddedFont>
      <p:font typeface="Clear Sans Light" charset="1" panose="020B0303030202020304"/>
      <p:regular r:id="rId21"/>
    </p:embeddedFont>
    <p:embeddedFont>
      <p:font typeface="Clear Sans Medium" charset="1" panose="020B0603030202020304"/>
      <p:regular r:id="rId22"/>
    </p:embeddedFont>
    <p:embeddedFont>
      <p:font typeface="Clear Sans Medium Italics" charset="1" panose="020B06030302020903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34" Target="slides/slide11.xml" Type="http://schemas.openxmlformats.org/officeDocument/2006/relationships/slide"/><Relationship Id="rId35" Target="slides/slide12.xml" Type="http://schemas.openxmlformats.org/officeDocument/2006/relationships/slide"/><Relationship Id="rId36" Target="slides/slide13.xml" Type="http://schemas.openxmlformats.org/officeDocument/2006/relationships/slide"/><Relationship Id="rId37" Target="slides/slide14.xml" Type="http://schemas.openxmlformats.org/officeDocument/2006/relationships/slide"/><Relationship Id="rId38" Target="slides/slide15.xml" Type="http://schemas.openxmlformats.org/officeDocument/2006/relationships/slide"/><Relationship Id="rId39" Target="slides/slide16.xml" Type="http://schemas.openxmlformats.org/officeDocument/2006/relationships/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slides/slide18.xml" Type="http://schemas.openxmlformats.org/officeDocument/2006/relationships/slide"/><Relationship Id="rId42" Target="slides/slide19.xml" Type="http://schemas.openxmlformats.org/officeDocument/2006/relationships/slide"/><Relationship Id="rId43" Target="slides/slide2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42216" y="1028700"/>
            <a:ext cx="8217084" cy="5826987"/>
            <a:chOff x="0" y="0"/>
            <a:chExt cx="10956112" cy="77693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368999"/>
              <a:ext cx="10956112" cy="4166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00"/>
                </a:lnSpc>
              </a:pPr>
              <a:r>
                <a:rPr lang="en-US" sz="8000">
                  <a:solidFill>
                    <a:srgbClr val="F7B4A7"/>
                  </a:solidFill>
                  <a:latin typeface="Clear Sans Bold"/>
                </a:rPr>
                <a:t>Process Overview of </a:t>
              </a:r>
            </a:p>
            <a:p>
              <a:pPr>
                <a:lnSpc>
                  <a:spcPts val="8000"/>
                </a:lnSpc>
              </a:pPr>
              <a:r>
                <a:rPr lang="en-US" sz="8000">
                  <a:solidFill>
                    <a:srgbClr val="F7B4A7"/>
                  </a:solidFill>
                  <a:latin typeface="Clear Sans Bold"/>
                </a:rPr>
                <a:t>IT Operations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095611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>
                  <a:solidFill>
                    <a:srgbClr val="94DDDE"/>
                  </a:solidFill>
                  <a:latin typeface="Clear Sans"/>
                </a:rPr>
                <a:t>IT346 – SUMMER INTERNSHIP - I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217587"/>
              <a:ext cx="10956112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Clear Sans"/>
                </a:rPr>
                <a:t>A Traineeship based on Network Administration and Site Reliablity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42216" y="7036800"/>
            <a:ext cx="7485979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Prepared by:</a:t>
            </a:r>
          </a:p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Mit Parmar (21IT104)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6400" y="3956055"/>
            <a:ext cx="7315200" cy="3026664"/>
          </a:xfrm>
          <a:custGeom>
            <a:avLst/>
            <a:gdLst/>
            <a:ahLst/>
            <a:cxnLst/>
            <a:rect r="r" b="b" t="t" l="l"/>
            <a:pathLst>
              <a:path h="3026664" w="7315200">
                <a:moveTo>
                  <a:pt x="0" y="0"/>
                </a:moveTo>
                <a:lnTo>
                  <a:pt x="7315200" y="0"/>
                </a:lnTo>
                <a:lnTo>
                  <a:pt x="7315200" y="3026664"/>
                </a:lnTo>
                <a:lnTo>
                  <a:pt x="0" y="3026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4753" y="7312243"/>
            <a:ext cx="3574547" cy="3581058"/>
          </a:xfrm>
          <a:custGeom>
            <a:avLst/>
            <a:gdLst/>
            <a:ahLst/>
            <a:cxnLst/>
            <a:rect r="r" b="b" t="t" l="l"/>
            <a:pathLst>
              <a:path h="3581058" w="3574547">
                <a:moveTo>
                  <a:pt x="0" y="0"/>
                </a:moveTo>
                <a:lnTo>
                  <a:pt x="3574547" y="0"/>
                </a:lnTo>
                <a:lnTo>
                  <a:pt x="3574547" y="3581059"/>
                </a:lnTo>
                <a:lnTo>
                  <a:pt x="0" y="3581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3637" y="2440812"/>
            <a:ext cx="16500726" cy="629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9"/>
              </a:lnSpc>
            </a:pPr>
            <a:r>
              <a:rPr lang="en-US" sz="2763">
                <a:solidFill>
                  <a:srgbClr val="FFFFFF"/>
                </a:solidFill>
                <a:latin typeface="Canva Sans Bold"/>
              </a:rPr>
              <a:t>N</a:t>
            </a:r>
            <a:r>
              <a:rPr lang="en-US" sz="2763">
                <a:solidFill>
                  <a:srgbClr val="FFFFFF"/>
                </a:solidFill>
                <a:latin typeface="Canva Sans Bold"/>
              </a:rPr>
              <a:t>etwork Security:</a:t>
            </a:r>
          </a:p>
          <a:p>
            <a:pPr algn="just" marL="1193429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Employ firewalls, intrusion detection/prevention systems, and antivirus software to protect the network from external threats.</a:t>
            </a:r>
          </a:p>
          <a:p>
            <a:pPr algn="just" marL="1193429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Regularly update and patch security software to stay ahead of vulnerabilities.</a:t>
            </a:r>
          </a:p>
          <a:p>
            <a:pPr algn="just">
              <a:lnSpc>
                <a:spcPts val="3869"/>
              </a:lnSpc>
            </a:pPr>
            <a:r>
              <a:rPr lang="en-US" sz="2763">
                <a:solidFill>
                  <a:srgbClr val="FFFFFF"/>
                </a:solidFill>
                <a:latin typeface="Canva Sans Bold"/>
              </a:rPr>
              <a:t>Se</a:t>
            </a:r>
            <a:r>
              <a:rPr lang="en-US" sz="2763">
                <a:solidFill>
                  <a:srgbClr val="FFFFFF"/>
                </a:solidFill>
                <a:latin typeface="Canva Sans Bold"/>
              </a:rPr>
              <a:t>cure File Sharing:</a:t>
            </a:r>
          </a:p>
          <a:p>
            <a:pPr algn="just" marL="1193429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Use secure file sharing platforms and protocols to prevent data leaks and unauthorized access.</a:t>
            </a:r>
          </a:p>
          <a:p>
            <a:pPr algn="just" marL="1193429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Monitor file transfers and restrict access to sensitive data.</a:t>
            </a:r>
          </a:p>
          <a:p>
            <a:pPr algn="just">
              <a:lnSpc>
                <a:spcPts val="3869"/>
              </a:lnSpc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I</a:t>
            </a:r>
            <a:r>
              <a:rPr lang="en-US" sz="2763">
                <a:solidFill>
                  <a:srgbClr val="FFFFFF"/>
                </a:solidFill>
                <a:latin typeface="Canva Sans Bold"/>
              </a:rPr>
              <a:t>ncident Response Plan:</a:t>
            </a:r>
          </a:p>
          <a:p>
            <a:pPr algn="just" marL="1193429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Develop an incident response plan to promptly address security breaches or data incidents.</a:t>
            </a:r>
          </a:p>
          <a:p>
            <a:pPr algn="just" marL="1193429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Define roles and responsibilities for handling data breaches and recovering from attacks.</a:t>
            </a:r>
          </a:p>
          <a:p>
            <a:pPr algn="just">
              <a:lnSpc>
                <a:spcPts val="386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78345"/>
            <a:ext cx="10387044" cy="117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96"/>
              </a:lnSpc>
            </a:pPr>
            <a:r>
              <a:rPr lang="en-US" sz="6925">
                <a:solidFill>
                  <a:srgbClr val="FFFFFF"/>
                </a:solidFill>
                <a:latin typeface="Canva Sans Bold"/>
              </a:rPr>
              <a:t>Data Security Measures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09714" y="231502"/>
            <a:ext cx="3281618" cy="3281618"/>
          </a:xfrm>
          <a:custGeom>
            <a:avLst/>
            <a:gdLst/>
            <a:ahLst/>
            <a:cxnLst/>
            <a:rect r="r" b="b" t="t" l="l"/>
            <a:pathLst>
              <a:path h="3281618" w="3281618">
                <a:moveTo>
                  <a:pt x="0" y="0"/>
                </a:moveTo>
                <a:lnTo>
                  <a:pt x="3281618" y="0"/>
                </a:lnTo>
                <a:lnTo>
                  <a:pt x="3281618" y="3281618"/>
                </a:lnTo>
                <a:lnTo>
                  <a:pt x="0" y="3281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2771" y="793598"/>
            <a:ext cx="13586446" cy="2041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15"/>
              </a:lnSpc>
            </a:pPr>
            <a:r>
              <a:rPr lang="en-US" sz="5868">
                <a:solidFill>
                  <a:srgbClr val="FFFFFF"/>
                </a:solidFill>
                <a:latin typeface="Canva Sans Bold"/>
              </a:rPr>
              <a:t>The SAP Net Weaver Application Server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2073" y="4033224"/>
            <a:ext cx="15288544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SAP Net Weaver Application Server is a technology platform developed by SAP, a leading enterprise software company.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It serves as the foundation for various SAP applications and solutions, providing a robust and scalable infrastructure for businesses.</a:t>
            </a:r>
          </a:p>
          <a:p>
            <a:pPr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-877618" y="3608727"/>
            <a:ext cx="182880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What is SAP Net Weaver Application Server?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0080" y="2501157"/>
            <a:ext cx="13421813" cy="728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3800" indent="-346900" lvl="1">
              <a:lnSpc>
                <a:spcPts val="4498"/>
              </a:lnSpc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Canva Sans"/>
              </a:rPr>
              <a:t>S</a:t>
            </a:r>
            <a:r>
              <a:rPr lang="en-US" sz="3213">
                <a:solidFill>
                  <a:srgbClr val="FFFFFF"/>
                </a:solidFill>
                <a:latin typeface="Canva Sans"/>
              </a:rPr>
              <a:t>AP Net Weaver Application Server plays a crucial role in the manufacturing industry, streamlining and optimizing various processes.</a:t>
            </a:r>
          </a:p>
          <a:p>
            <a:pPr>
              <a:lnSpc>
                <a:spcPts val="4498"/>
              </a:lnSpc>
            </a:pPr>
          </a:p>
          <a:p>
            <a:pPr marL="693800" indent="-346900" lvl="1">
              <a:lnSpc>
                <a:spcPts val="4498"/>
              </a:lnSpc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Canva Sans Bold"/>
              </a:rPr>
              <a:t>Integration and Centralization:</a:t>
            </a:r>
            <a:r>
              <a:rPr lang="en-US" sz="3213">
                <a:solidFill>
                  <a:srgbClr val="FFFFFF"/>
                </a:solidFill>
                <a:latin typeface="Canva Sans"/>
              </a:rPr>
              <a:t> It enables seamless integration between different departments, promoting data centralization and enhancing collaboration.</a:t>
            </a:r>
          </a:p>
          <a:p>
            <a:pPr>
              <a:lnSpc>
                <a:spcPts val="4498"/>
              </a:lnSpc>
            </a:pPr>
          </a:p>
          <a:p>
            <a:pPr marL="693800" indent="-346900" lvl="1">
              <a:lnSpc>
                <a:spcPts val="4498"/>
              </a:lnSpc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Canva Sans Bold"/>
              </a:rPr>
              <a:t>ERP Solutions</a:t>
            </a:r>
            <a:r>
              <a:rPr lang="en-US" sz="3213">
                <a:solidFill>
                  <a:srgbClr val="FFFFFF"/>
                </a:solidFill>
                <a:latin typeface="Canva Sans"/>
              </a:rPr>
              <a:t>: SAP Net Weaver supports Enterprise Resource Planning (ERP) solutions, providing a comprehensive view of manufacturing operations, including procurement, production, and inventory management.</a:t>
            </a:r>
          </a:p>
          <a:p>
            <a:pPr>
              <a:lnSpc>
                <a:spcPts val="4498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857529" y="139864"/>
            <a:ext cx="4430471" cy="4114800"/>
          </a:xfrm>
          <a:custGeom>
            <a:avLst/>
            <a:gdLst/>
            <a:ahLst/>
            <a:cxnLst/>
            <a:rect r="r" b="b" t="t" l="l"/>
            <a:pathLst>
              <a:path h="4114800" w="4430471">
                <a:moveTo>
                  <a:pt x="0" y="0"/>
                </a:moveTo>
                <a:lnTo>
                  <a:pt x="4430471" y="0"/>
                </a:lnTo>
                <a:lnTo>
                  <a:pt x="4430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3678" y="630720"/>
            <a:ext cx="1129947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SAP use case at TCL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0080" y="2501157"/>
            <a:ext cx="13421813" cy="728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3800" indent="-346900" lvl="1">
              <a:lnSpc>
                <a:spcPts val="4498"/>
              </a:lnSpc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Canva Sans Bold"/>
              </a:rPr>
              <a:t>Business Intelligence:</a:t>
            </a:r>
            <a:r>
              <a:rPr lang="en-US" sz="3213">
                <a:solidFill>
                  <a:srgbClr val="FFFFFF"/>
                </a:solidFill>
                <a:latin typeface="Canva Sans"/>
              </a:rPr>
              <a:t> The platform offers powerful business intelligence capabilities, facilitating data analysis and informed decision-making in the manufacturing environment.</a:t>
            </a:r>
          </a:p>
          <a:p>
            <a:pPr marL="693800" indent="-346900" lvl="1">
              <a:lnSpc>
                <a:spcPts val="4498"/>
              </a:lnSpc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Canva Sans Bold"/>
              </a:rPr>
              <a:t>Supply Chain Management:</a:t>
            </a:r>
            <a:r>
              <a:rPr lang="en-US" sz="3213">
                <a:solidFill>
                  <a:srgbClr val="FFFFFF"/>
                </a:solidFill>
                <a:latin typeface="Canva Sans"/>
              </a:rPr>
              <a:t> SAP Net Weaver helps in managing the supply chain efficiently, from raw material procurement to product distribution, ensuring smooth operations.</a:t>
            </a:r>
          </a:p>
          <a:p>
            <a:pPr marL="693800" indent="-346900" lvl="1">
              <a:lnSpc>
                <a:spcPts val="4498"/>
              </a:lnSpc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Canva Sans Bold"/>
              </a:rPr>
              <a:t>Manufacturing Execution:</a:t>
            </a:r>
            <a:r>
              <a:rPr lang="en-US" sz="3213">
                <a:solidFill>
                  <a:srgbClr val="FFFFFF"/>
                </a:solidFill>
                <a:latin typeface="Canva Sans"/>
              </a:rPr>
              <a:t> It supports Manufacturing Execution Systems (MES), enabling real-time monitoring and control of production processes.</a:t>
            </a:r>
          </a:p>
          <a:p>
            <a:pPr marL="693800" indent="-346900" lvl="1">
              <a:lnSpc>
                <a:spcPts val="4498"/>
              </a:lnSpc>
              <a:buFont typeface="Arial"/>
              <a:buChar char="•"/>
            </a:pPr>
            <a:r>
              <a:rPr lang="en-US" sz="3213">
                <a:solidFill>
                  <a:srgbClr val="FFFFFF"/>
                </a:solidFill>
                <a:latin typeface="Canva Sans Bold"/>
              </a:rPr>
              <a:t>Asset Management:</a:t>
            </a:r>
            <a:r>
              <a:rPr lang="en-US" sz="3213">
                <a:solidFill>
                  <a:srgbClr val="FFFFFF"/>
                </a:solidFill>
                <a:latin typeface="Canva Sans"/>
              </a:rPr>
              <a:t> SAP Net Weaver aids in asset management, ensuring equipment maintenance, and minimizing downtime for enhanced productivity.</a:t>
            </a:r>
          </a:p>
          <a:p>
            <a:pPr>
              <a:lnSpc>
                <a:spcPts val="4498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857529" y="139864"/>
            <a:ext cx="4430471" cy="4114800"/>
          </a:xfrm>
          <a:custGeom>
            <a:avLst/>
            <a:gdLst/>
            <a:ahLst/>
            <a:cxnLst/>
            <a:rect r="r" b="b" t="t" l="l"/>
            <a:pathLst>
              <a:path h="4114800" w="4430471">
                <a:moveTo>
                  <a:pt x="0" y="0"/>
                </a:moveTo>
                <a:lnTo>
                  <a:pt x="4430471" y="0"/>
                </a:lnTo>
                <a:lnTo>
                  <a:pt x="44304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1018" y="519629"/>
            <a:ext cx="15019883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900"/>
              </a:lnSpc>
            </a:pPr>
            <a:r>
              <a:rPr lang="en-US" sz="8500">
                <a:solidFill>
                  <a:srgbClr val="FFFFFF"/>
                </a:solidFill>
                <a:latin typeface="Canva Sans Bold"/>
              </a:rPr>
              <a:t>SAP use case at TCL (Contd.)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6048" y="330693"/>
            <a:ext cx="16024858" cy="125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04"/>
              </a:lnSpc>
            </a:pPr>
            <a:r>
              <a:rPr lang="en-US" sz="7288">
                <a:solidFill>
                  <a:srgbClr val="FFFFFF"/>
                </a:solidFill>
                <a:latin typeface="Canva Sans Bold"/>
              </a:rPr>
              <a:t>Overview of Server Room Setup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6048" y="3307786"/>
            <a:ext cx="15843095" cy="697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74708" indent="-537354" lvl="1">
              <a:lnSpc>
                <a:spcPts val="6968"/>
              </a:lnSpc>
              <a:buFont typeface="Arial"/>
              <a:buChar char="•"/>
            </a:pPr>
            <a:r>
              <a:rPr lang="en-US" sz="4977">
                <a:solidFill>
                  <a:srgbClr val="FFFFFF"/>
                </a:solidFill>
                <a:latin typeface="Canva Sans"/>
              </a:rPr>
              <a:t>Central hub for managing IT</a:t>
            </a:r>
            <a:r>
              <a:rPr lang="en-US" sz="4977">
                <a:solidFill>
                  <a:srgbClr val="FFFFFF"/>
                </a:solidFill>
                <a:latin typeface="Canva Sans"/>
              </a:rPr>
              <a:t> operations in manufacturing.</a:t>
            </a:r>
          </a:p>
          <a:p>
            <a:pPr algn="just" marL="1074708" indent="-537354" lvl="1">
              <a:lnSpc>
                <a:spcPts val="6968"/>
              </a:lnSpc>
              <a:buFont typeface="Arial"/>
              <a:buChar char="•"/>
            </a:pPr>
            <a:r>
              <a:rPr lang="en-US" sz="4977">
                <a:solidFill>
                  <a:srgbClr val="FFFFFF"/>
                </a:solidFill>
                <a:latin typeface="Canva Sans"/>
              </a:rPr>
              <a:t>Ensures data storage, system reliability, and uptime.</a:t>
            </a:r>
          </a:p>
          <a:p>
            <a:pPr algn="just" marL="1074708" indent="-537354" lvl="1">
              <a:lnSpc>
                <a:spcPts val="6968"/>
              </a:lnSpc>
              <a:buFont typeface="Arial"/>
              <a:buChar char="•"/>
            </a:pPr>
            <a:r>
              <a:rPr lang="en-US" sz="4977">
                <a:solidFill>
                  <a:srgbClr val="FFFFFF"/>
                </a:solidFill>
                <a:latin typeface="Canva Sans"/>
              </a:rPr>
              <a:t>Provides data security, access control, and disaster recovery.</a:t>
            </a:r>
          </a:p>
          <a:p>
            <a:pPr algn="just" marL="1074708" indent="-537354" lvl="1">
              <a:lnSpc>
                <a:spcPts val="6968"/>
              </a:lnSpc>
              <a:buFont typeface="Arial"/>
              <a:buChar char="•"/>
            </a:pPr>
            <a:r>
              <a:rPr lang="en-US" sz="4977">
                <a:solidFill>
                  <a:srgbClr val="FFFFFF"/>
                </a:solidFill>
                <a:latin typeface="Canva Sans"/>
              </a:rPr>
              <a:t>Facilitates seamless network connectivity.</a:t>
            </a:r>
          </a:p>
          <a:p>
            <a:pPr algn="just">
              <a:lnSpc>
                <a:spcPts val="6968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340618" y="2002261"/>
            <a:ext cx="978559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Significance of a Server Room: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6048" y="330693"/>
            <a:ext cx="16024858" cy="125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04"/>
              </a:lnSpc>
            </a:pPr>
            <a:r>
              <a:rPr lang="en-US" sz="7288">
                <a:solidFill>
                  <a:srgbClr val="FFFFFF"/>
                </a:solidFill>
                <a:latin typeface="Canva Sans Bold"/>
              </a:rPr>
              <a:t>Overview of Server Room Setup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44833"/>
            <a:ext cx="17579438" cy="7699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1848" indent="-295924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FFFFFF"/>
                </a:solidFill>
                <a:latin typeface="Canva Sans"/>
              </a:rPr>
              <a:t>Servers: Host critical manufacturing applications.</a:t>
            </a:r>
          </a:p>
          <a:p>
            <a:pPr algn="just">
              <a:lnSpc>
                <a:spcPts val="3837"/>
              </a:lnSpc>
            </a:pPr>
          </a:p>
          <a:p>
            <a:pPr algn="just" marL="591848" indent="-295924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FFFFFF"/>
                </a:solidFill>
                <a:latin typeface="Canva Sans"/>
              </a:rPr>
              <a:t>Data Storage: Centralized storage for manufacturing data.</a:t>
            </a:r>
          </a:p>
          <a:p>
            <a:pPr algn="just">
              <a:lnSpc>
                <a:spcPts val="3837"/>
              </a:lnSpc>
            </a:pPr>
          </a:p>
          <a:p>
            <a:pPr algn="just" marL="591848" indent="-295924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FFFFFF"/>
                </a:solidFill>
                <a:latin typeface="Canva Sans"/>
              </a:rPr>
              <a:t>Networking Equipment: Enables communication within and outside the unit.</a:t>
            </a:r>
          </a:p>
          <a:p>
            <a:pPr algn="just">
              <a:lnSpc>
                <a:spcPts val="3837"/>
              </a:lnSpc>
            </a:pPr>
          </a:p>
          <a:p>
            <a:pPr algn="just" marL="591848" indent="-295924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FFFFFF"/>
                </a:solidFill>
                <a:latin typeface="Canva Sans"/>
              </a:rPr>
              <a:t>Power Management: UPS for uninterrupted operation.</a:t>
            </a:r>
          </a:p>
          <a:p>
            <a:pPr algn="just">
              <a:lnSpc>
                <a:spcPts val="3837"/>
              </a:lnSpc>
            </a:pPr>
          </a:p>
          <a:p>
            <a:pPr algn="just" marL="591848" indent="-295924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FFFFFF"/>
                </a:solidFill>
                <a:latin typeface="Canva Sans"/>
              </a:rPr>
              <a:t>Cooling Solutions: Maintains optimal temperature and humidity.</a:t>
            </a:r>
          </a:p>
          <a:p>
            <a:pPr algn="just">
              <a:lnSpc>
                <a:spcPts val="3837"/>
              </a:lnSpc>
            </a:pPr>
          </a:p>
          <a:p>
            <a:pPr algn="just" marL="591848" indent="-295924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FFFFFF"/>
                </a:solidFill>
                <a:latin typeface="Canva Sans"/>
              </a:rPr>
              <a:t>Security Measures: Protects against unauthorized access.</a:t>
            </a:r>
          </a:p>
          <a:p>
            <a:pPr algn="just">
              <a:lnSpc>
                <a:spcPts val="3837"/>
              </a:lnSpc>
            </a:pPr>
          </a:p>
          <a:p>
            <a:pPr algn="just" marL="591848" indent="-295924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FFFFFF"/>
                </a:solidFill>
                <a:latin typeface="Canva Sans"/>
              </a:rPr>
              <a:t>Cable Management: Organized cabling infrastructure.</a:t>
            </a:r>
          </a:p>
          <a:p>
            <a:pPr algn="just">
              <a:lnSpc>
                <a:spcPts val="3837"/>
              </a:lnSpc>
            </a:pPr>
          </a:p>
          <a:p>
            <a:pPr algn="just" marL="591848" indent="-295924" lvl="1">
              <a:lnSpc>
                <a:spcPts val="3837"/>
              </a:lnSpc>
              <a:buFont typeface="Arial"/>
              <a:buChar char="•"/>
            </a:pPr>
            <a:r>
              <a:rPr lang="en-US" sz="2741">
                <a:solidFill>
                  <a:srgbClr val="FFFFFF"/>
                </a:solidFill>
                <a:latin typeface="Canva Sans"/>
              </a:rPr>
              <a:t>Monitoring Tools: Real-time performance monitoring.</a:t>
            </a:r>
          </a:p>
          <a:p>
            <a:pPr algn="just">
              <a:lnSpc>
                <a:spcPts val="383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748188"/>
            <a:ext cx="569639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Key Components: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7673" y="294279"/>
            <a:ext cx="15283951" cy="276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115"/>
              </a:lnSpc>
            </a:pPr>
            <a:r>
              <a:rPr lang="en-US" sz="7939">
                <a:solidFill>
                  <a:srgbClr val="FFFFFF"/>
                </a:solidFill>
                <a:latin typeface="Canva Sans Bold"/>
              </a:rPr>
              <a:t>Role of the Helpdesk at Giant Manufacturing unit like TCL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36776" y="3403873"/>
            <a:ext cx="17192122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The helpdesk serves as the frontline support for IT operations.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It acts as a single point of contact for employees' IT-related queries and issues.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Provides timely resolution to technical problems, ensuring smooth manufacturing processes.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Offers assistance in using various IT systems and software applications.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Collaborates with other IT teams to address complex issues.</a:t>
            </a:r>
          </a:p>
          <a:p>
            <a:pPr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7673" y="294279"/>
            <a:ext cx="15283951" cy="276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115"/>
              </a:lnSpc>
            </a:pPr>
            <a:r>
              <a:rPr lang="en-US" sz="7939">
                <a:solidFill>
                  <a:srgbClr val="FFFFFF"/>
                </a:solidFill>
                <a:latin typeface="Canva Sans Bold"/>
              </a:rPr>
              <a:t>Role of the Helpdesk at Giant Manufacturing unit like TCL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0194" y="3102610"/>
            <a:ext cx="17192122" cy="6155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</a:rPr>
              <a:t>Software Installation and Updates: Assisting with software installations and updates on employees' devices.</a:t>
            </a:r>
          </a:p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</a:rPr>
              <a:t>Security Concerns: Guiding users on best practices for data security and addressing potential security breaches.</a:t>
            </a:r>
          </a:p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</a:rPr>
              <a:t>Mobile Device Support: Helping employees with mobile device setup, configuration, and troubleshooting.</a:t>
            </a:r>
          </a:p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 Semi-Bold"/>
              </a:rPr>
              <a:t>Hardware Problems:</a:t>
            </a:r>
            <a:r>
              <a:rPr lang="en-US" sz="2900">
                <a:solidFill>
                  <a:srgbClr val="FFFFFF"/>
                </a:solidFill>
                <a:latin typeface="Canva Sans"/>
              </a:rPr>
              <a:t> Troubleshooting and resolving issues with computers, printers, scanners, and other hardware devices used in manufacturing.</a:t>
            </a:r>
          </a:p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 Semi-Bold"/>
              </a:rPr>
              <a:t>Software Glitches:</a:t>
            </a:r>
            <a:r>
              <a:rPr lang="en-US" sz="2900">
                <a:solidFill>
                  <a:srgbClr val="FFFFFF"/>
                </a:solidFill>
                <a:latin typeface="Canva Sans"/>
              </a:rPr>
              <a:t> Assisting employees with software errors, application crashes, and compatibility issues.</a:t>
            </a:r>
          </a:p>
          <a:p>
            <a:pPr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 Semi-Bold"/>
              </a:rPr>
              <a:t>Network Connectivity:</a:t>
            </a:r>
            <a:r>
              <a:rPr lang="en-US" sz="2900">
                <a:solidFill>
                  <a:srgbClr val="FFFFFF"/>
                </a:solidFill>
                <a:latin typeface="Canva Sans"/>
              </a:rPr>
              <a:t> Resolving network-related problems, such as internet access, network printing, and Wi-Fi connectivity.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4934"/>
            <a:ext cx="641226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9330" y="2683853"/>
            <a:ext cx="16949340" cy="625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45886" indent="-272943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FFFFFF"/>
                </a:solidFill>
                <a:latin typeface="Canva Sans"/>
              </a:rPr>
              <a:t>Engaging Work Environment: Dynamic atmosphere within the manufacturing unit at Tata Chemicals Limited.</a:t>
            </a:r>
          </a:p>
          <a:p>
            <a:pPr>
              <a:lnSpc>
                <a:spcPts val="3539"/>
              </a:lnSpc>
            </a:pPr>
          </a:p>
          <a:p>
            <a:pPr marL="545886" indent="-272943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FFFFFF"/>
                </a:solidFill>
                <a:latin typeface="Canva Sans"/>
              </a:rPr>
              <a:t>IT Operations Exposure: Valuable insights into technology's role in enhancing manufacturing processes.</a:t>
            </a:r>
          </a:p>
          <a:p>
            <a:pPr>
              <a:lnSpc>
                <a:spcPts val="3539"/>
              </a:lnSpc>
            </a:pPr>
          </a:p>
          <a:p>
            <a:pPr marL="545886" indent="-272943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FFFFFF"/>
                </a:solidFill>
                <a:latin typeface="Canva Sans"/>
              </a:rPr>
              <a:t>Hands-On Learning: Deeper understanding of server room setups, IT support, and network management.</a:t>
            </a:r>
          </a:p>
          <a:p>
            <a:pPr>
              <a:lnSpc>
                <a:spcPts val="3539"/>
              </a:lnSpc>
            </a:pPr>
          </a:p>
          <a:p>
            <a:pPr marL="545886" indent="-272943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FFFFFF"/>
                </a:solidFill>
                <a:latin typeface="Canva Sans"/>
              </a:rPr>
              <a:t>Collaborative Teamwork: Witnessed collective efforts driving success in a large organization.</a:t>
            </a:r>
          </a:p>
          <a:p>
            <a:pPr>
              <a:lnSpc>
                <a:spcPts val="3539"/>
              </a:lnSpc>
            </a:pPr>
          </a:p>
          <a:p>
            <a:pPr marL="545886" indent="-272943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FFFFFF"/>
                </a:solidFill>
                <a:latin typeface="Canva Sans"/>
              </a:rPr>
              <a:t>Problem-Solving Challenges: Tested and improved problem-solving skills through IT issue handling.</a:t>
            </a:r>
          </a:p>
          <a:p>
            <a:pPr>
              <a:lnSpc>
                <a:spcPts val="3539"/>
              </a:lnSpc>
            </a:pPr>
          </a:p>
          <a:p>
            <a:pPr marL="545886" indent="-272943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FFFFFF"/>
                </a:solidFill>
                <a:latin typeface="Canva Sans"/>
              </a:rPr>
              <a:t>Data Security Emphasis: Emphasized the importance of safeguarding sensitive manufacturing data.</a:t>
            </a:r>
          </a:p>
          <a:p>
            <a:pPr>
              <a:lnSpc>
                <a:spcPts val="3539"/>
              </a:lnSpc>
            </a:pPr>
          </a:p>
          <a:p>
            <a:pPr marL="545886" indent="-272943" lvl="1">
              <a:lnSpc>
                <a:spcPts val="3539"/>
              </a:lnSpc>
              <a:buFont typeface="Arial"/>
              <a:buChar char="•"/>
            </a:pPr>
            <a:r>
              <a:rPr lang="en-US" sz="2528">
                <a:solidFill>
                  <a:srgbClr val="FFFFFF"/>
                </a:solidFill>
                <a:latin typeface="Canva Sans"/>
              </a:rPr>
              <a:t>IT Automation &amp; Efficiency: Inspired innovative approaches through the power of IT automation.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34803" y="92207"/>
            <a:ext cx="3591446" cy="2794798"/>
          </a:xfrm>
          <a:custGeom>
            <a:avLst/>
            <a:gdLst/>
            <a:ahLst/>
            <a:cxnLst/>
            <a:rect r="r" b="b" t="t" l="l"/>
            <a:pathLst>
              <a:path h="2794798" w="3591446">
                <a:moveTo>
                  <a:pt x="0" y="0"/>
                </a:moveTo>
                <a:lnTo>
                  <a:pt x="3591447" y="0"/>
                </a:lnTo>
                <a:lnTo>
                  <a:pt x="3591447" y="2794798"/>
                </a:lnTo>
                <a:lnTo>
                  <a:pt x="0" y="27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3200" y="1158473"/>
            <a:ext cx="14701826" cy="137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73"/>
              </a:lnSpc>
            </a:pPr>
            <a:r>
              <a:rPr lang="en-US" sz="8052">
                <a:solidFill>
                  <a:srgbClr val="FFFFFF"/>
                </a:solidFill>
                <a:latin typeface="Canva Sans Bold"/>
              </a:rPr>
              <a:t>Key Takeaways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3200" y="3053124"/>
            <a:ext cx="17259300" cy="6205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2769" indent="-346384" lvl="1">
              <a:lnSpc>
                <a:spcPts val="4492"/>
              </a:lnSpc>
              <a:buFont typeface="Arial"/>
              <a:buChar char="•"/>
            </a:pPr>
            <a:r>
              <a:rPr lang="en-US" sz="3208">
                <a:solidFill>
                  <a:srgbClr val="FFFFFF"/>
                </a:solidFill>
                <a:latin typeface="Canva Sans Bold"/>
              </a:rPr>
              <a:t>Enhance</a:t>
            </a:r>
            <a:r>
              <a:rPr lang="en-US" sz="3208">
                <a:solidFill>
                  <a:srgbClr val="FFFFFF"/>
                </a:solidFill>
                <a:latin typeface="Canva Sans Bold"/>
              </a:rPr>
              <a:t>d Technical Skills:</a:t>
            </a:r>
            <a:r>
              <a:rPr lang="en-US" sz="3208">
                <a:solidFill>
                  <a:srgbClr val="FFFFFF"/>
                </a:solidFill>
                <a:latin typeface="Canva Sans"/>
              </a:rPr>
              <a:t> Improved proficiency in IT operations, troubleshooting, and software management.</a:t>
            </a:r>
          </a:p>
          <a:p>
            <a:pPr algn="just" marL="692769" indent="-346384" lvl="1">
              <a:lnSpc>
                <a:spcPts val="4492"/>
              </a:lnSpc>
              <a:buFont typeface="Arial"/>
              <a:buChar char="•"/>
            </a:pPr>
            <a:r>
              <a:rPr lang="en-US" sz="3208">
                <a:solidFill>
                  <a:srgbClr val="FFFFFF"/>
                </a:solidFill>
                <a:latin typeface="Canva Sans Bold"/>
              </a:rPr>
              <a:t>Professional Networking:</a:t>
            </a:r>
            <a:r>
              <a:rPr lang="en-US" sz="3208">
                <a:solidFill>
                  <a:srgbClr val="FFFFFF"/>
                </a:solidFill>
                <a:latin typeface="Canva Sans"/>
              </a:rPr>
              <a:t> Established valuable connections with industry professionals and colleagues.</a:t>
            </a:r>
          </a:p>
          <a:p>
            <a:pPr algn="just" marL="692769" indent="-346384" lvl="1">
              <a:lnSpc>
                <a:spcPts val="4492"/>
              </a:lnSpc>
              <a:buFont typeface="Arial"/>
              <a:buChar char="•"/>
            </a:pPr>
            <a:r>
              <a:rPr lang="en-US" sz="3208">
                <a:solidFill>
                  <a:srgbClr val="FFFFFF"/>
                </a:solidFill>
                <a:latin typeface="Canva Sans Bold"/>
              </a:rPr>
              <a:t>Real-World Application:</a:t>
            </a:r>
            <a:r>
              <a:rPr lang="en-US" sz="3208">
                <a:solidFill>
                  <a:srgbClr val="FFFFFF"/>
                </a:solidFill>
                <a:latin typeface="Canva Sans"/>
              </a:rPr>
              <a:t> Practical experience deepened my understanding of IT concepts in a manufacturing context.</a:t>
            </a:r>
          </a:p>
          <a:p>
            <a:pPr algn="just" marL="692769" indent="-346384" lvl="1">
              <a:lnSpc>
                <a:spcPts val="4492"/>
              </a:lnSpc>
              <a:buFont typeface="Arial"/>
              <a:buChar char="•"/>
            </a:pPr>
            <a:r>
              <a:rPr lang="en-US" sz="3208">
                <a:solidFill>
                  <a:srgbClr val="FFFFFF"/>
                </a:solidFill>
                <a:latin typeface="Canva Sans Bold"/>
              </a:rPr>
              <a:t>Adaptability &amp; Resilience:</a:t>
            </a:r>
            <a:r>
              <a:rPr lang="en-US" sz="3208">
                <a:solidFill>
                  <a:srgbClr val="FFFFFF"/>
                </a:solidFill>
                <a:latin typeface="Canva Sans"/>
              </a:rPr>
              <a:t> Learned to adapt to dynamic situations and handle challenges with resilience.</a:t>
            </a:r>
          </a:p>
          <a:p>
            <a:pPr algn="just" marL="692769" indent="-346384" lvl="1">
              <a:lnSpc>
                <a:spcPts val="4492"/>
              </a:lnSpc>
              <a:buFont typeface="Arial"/>
              <a:buChar char="•"/>
            </a:pPr>
            <a:r>
              <a:rPr lang="en-US" sz="3208">
                <a:solidFill>
                  <a:srgbClr val="FFFFFF"/>
                </a:solidFill>
                <a:latin typeface="Canva Sans Bold"/>
              </a:rPr>
              <a:t>Industry Insights:</a:t>
            </a:r>
            <a:r>
              <a:rPr lang="en-US" sz="3208">
                <a:solidFill>
                  <a:srgbClr val="FFFFFF"/>
                </a:solidFill>
                <a:latin typeface="Canva Sans"/>
              </a:rPr>
              <a:t> Gained valuable insights into the manufacturing industry and its reliance on IT solutions.</a:t>
            </a:r>
          </a:p>
          <a:p>
            <a:pPr algn="just">
              <a:lnSpc>
                <a:spcPts val="449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9758" y="1817226"/>
            <a:ext cx="6060519" cy="6652549"/>
            <a:chOff x="0" y="0"/>
            <a:chExt cx="8080692" cy="88700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6060" cy="6830128"/>
            </a:xfrm>
            <a:custGeom>
              <a:avLst/>
              <a:gdLst/>
              <a:ahLst/>
              <a:cxnLst/>
              <a:rect r="r" b="b" t="t" l="l"/>
              <a:pathLst>
                <a:path h="6830128" w="5166060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28290" y="1054304"/>
              <a:ext cx="5166060" cy="6830128"/>
            </a:xfrm>
            <a:custGeom>
              <a:avLst/>
              <a:gdLst/>
              <a:ahLst/>
              <a:cxnLst/>
              <a:rect r="r" b="b" t="t" l="l"/>
              <a:pathLst>
                <a:path h="6830128" w="5166060">
                  <a:moveTo>
                    <a:pt x="0" y="0"/>
                  </a:moveTo>
                  <a:lnTo>
                    <a:pt x="5166060" y="0"/>
                  </a:lnTo>
                  <a:lnTo>
                    <a:pt x="5166060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914631" y="2039937"/>
              <a:ext cx="5166060" cy="6830128"/>
            </a:xfrm>
            <a:custGeom>
              <a:avLst/>
              <a:gdLst/>
              <a:ahLst/>
              <a:cxnLst/>
              <a:rect r="r" b="b" t="t" l="l"/>
              <a:pathLst>
                <a:path h="6830128" w="5166060">
                  <a:moveTo>
                    <a:pt x="0" y="0"/>
                  </a:moveTo>
                  <a:lnTo>
                    <a:pt x="5166061" y="0"/>
                  </a:lnTo>
                  <a:lnTo>
                    <a:pt x="5166061" y="6830128"/>
                  </a:lnTo>
                  <a:lnTo>
                    <a:pt x="0" y="683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8516585" y="723303"/>
          <a:ext cx="8900153" cy="8840394"/>
        </p:xfrm>
        <a:graphic>
          <a:graphicData uri="http://schemas.openxmlformats.org/drawingml/2006/table">
            <a:tbl>
              <a:tblPr/>
              <a:tblGrid>
                <a:gridCol w="8900153"/>
              </a:tblGrid>
              <a:tr h="20922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>
                          <a:solidFill>
                            <a:srgbClr val="F7B4A7"/>
                          </a:solidFill>
                          <a:latin typeface="Clear Sans"/>
                        </a:rPr>
                        <a:t>Key Notes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98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KEY TOPICS DISCUSSED IN </a:t>
                      </a:r>
                      <a:endParaRPr lang="en-US" sz="1100"/>
                    </a:p>
                    <a:p>
                      <a:pPr>
                        <a:lnSpc>
                          <a:spcPts val="4060"/>
                        </a:lnSpc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THIS PRESENTATION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2185">
                <a:tc>
                  <a:txBody>
                    <a:bodyPr anchor="t" rtlCol="false"/>
                    <a:lstStyle/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Introduction</a:t>
                      </a:r>
                      <a:endParaRPr lang="en-US" sz="1100"/>
                    </a:p>
                    <a:p>
                      <a:pPr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Overview</a:t>
                      </a:r>
                    </a:p>
                    <a:p>
                      <a:pPr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IT Infrastructure</a:t>
                      </a:r>
                    </a:p>
                    <a:p>
                      <a:pPr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Securing the Data</a:t>
                      </a:r>
                    </a:p>
                    <a:p>
                      <a:pPr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SAP: aka Asset management solution</a:t>
                      </a:r>
                    </a:p>
                    <a:p>
                      <a:pPr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Server room</a:t>
                      </a:r>
                    </a:p>
                    <a:p>
                      <a:pPr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Helpdesk</a:t>
                      </a:r>
                    </a:p>
                    <a:p>
                      <a:pPr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Conclusion</a:t>
                      </a:r>
                    </a:p>
                    <a:p>
                      <a:pPr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"/>
                        </a:rPr>
                        <a:t>Key Takeaways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09752" y="1288655"/>
            <a:ext cx="9868496" cy="8154054"/>
          </a:xfrm>
          <a:custGeom>
            <a:avLst/>
            <a:gdLst/>
            <a:ahLst/>
            <a:cxnLst/>
            <a:rect r="r" b="b" t="t" l="l"/>
            <a:pathLst>
              <a:path h="8154054" w="9868496">
                <a:moveTo>
                  <a:pt x="0" y="0"/>
                </a:moveTo>
                <a:lnTo>
                  <a:pt x="9868496" y="0"/>
                </a:lnTo>
                <a:lnTo>
                  <a:pt x="9868496" y="8154054"/>
                </a:lnTo>
                <a:lnTo>
                  <a:pt x="0" y="8154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96675" y="2322150"/>
            <a:ext cx="3662625" cy="5642699"/>
          </a:xfrm>
          <a:custGeom>
            <a:avLst/>
            <a:gdLst/>
            <a:ahLst/>
            <a:cxnLst/>
            <a:rect r="r" b="b" t="t" l="l"/>
            <a:pathLst>
              <a:path h="5642699" w="3662625">
                <a:moveTo>
                  <a:pt x="0" y="0"/>
                </a:moveTo>
                <a:lnTo>
                  <a:pt x="3662625" y="0"/>
                </a:lnTo>
                <a:lnTo>
                  <a:pt x="3662625" y="5642700"/>
                </a:lnTo>
                <a:lnTo>
                  <a:pt x="0" y="5642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725998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06071"/>
            <a:ext cx="11104862" cy="6292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6054" indent="-298027" lvl="1">
              <a:lnSpc>
                <a:spcPts val="3865"/>
              </a:lnSpc>
              <a:buFont typeface="Arial"/>
              <a:buChar char="•"/>
            </a:pPr>
            <a:r>
              <a:rPr lang="en-US" sz="2760">
                <a:solidFill>
                  <a:srgbClr val="FFFFFF"/>
                </a:solidFill>
                <a:latin typeface="Canva Sans"/>
              </a:rPr>
              <a:t>I had the opportunity to explore various aspects of IT operations in a manufacturing environment. </a:t>
            </a:r>
          </a:p>
          <a:p>
            <a:pPr algn="just">
              <a:lnSpc>
                <a:spcPts val="3865"/>
              </a:lnSpc>
            </a:pPr>
          </a:p>
          <a:p>
            <a:pPr algn="just" marL="596054" indent="-298027" lvl="1">
              <a:lnSpc>
                <a:spcPts val="3865"/>
              </a:lnSpc>
              <a:buFont typeface="Arial"/>
              <a:buChar char="•"/>
            </a:pPr>
            <a:r>
              <a:rPr lang="en-US" sz="2760">
                <a:solidFill>
                  <a:srgbClr val="FFFFFF"/>
                </a:solidFill>
                <a:latin typeface="Canva Sans"/>
              </a:rPr>
              <a:t>The knowledge and understanding I gained during this experience have enabled me to delve into critical topics related to IT infrastructure, network management, data security, and more.</a:t>
            </a:r>
          </a:p>
          <a:p>
            <a:pPr algn="just">
              <a:lnSpc>
                <a:spcPts val="3865"/>
              </a:lnSpc>
            </a:pPr>
          </a:p>
          <a:p>
            <a:pPr algn="just" marL="596054" indent="-298027" lvl="1">
              <a:lnSpc>
                <a:spcPts val="3865"/>
              </a:lnSpc>
              <a:buFont typeface="Arial"/>
              <a:buChar char="•"/>
            </a:pPr>
            <a:r>
              <a:rPr lang="en-US" sz="2760">
                <a:solidFill>
                  <a:srgbClr val="FFFFFF"/>
                </a:solidFill>
                <a:latin typeface="Canva Sans"/>
              </a:rPr>
              <a:t>Let's dive into the fascinating world of IT operations in a manufacturing unit and discover the key elements that contribute to the efficient functioning of such an environment.</a:t>
            </a:r>
          </a:p>
          <a:p>
            <a:pPr algn="just">
              <a:lnSpc>
                <a:spcPts val="386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24954" y="439293"/>
            <a:ext cx="5144582" cy="5182272"/>
          </a:xfrm>
          <a:custGeom>
            <a:avLst/>
            <a:gdLst/>
            <a:ahLst/>
            <a:cxnLst/>
            <a:rect r="r" b="b" t="t" l="l"/>
            <a:pathLst>
              <a:path h="5182272" w="5144582">
                <a:moveTo>
                  <a:pt x="0" y="0"/>
                </a:moveTo>
                <a:lnTo>
                  <a:pt x="5144582" y="0"/>
                </a:lnTo>
                <a:lnTo>
                  <a:pt x="5144582" y="5182272"/>
                </a:lnTo>
                <a:lnTo>
                  <a:pt x="0" y="5182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0651" y="2018284"/>
            <a:ext cx="12145467" cy="8513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3"/>
              </a:lnSpc>
            </a:pPr>
            <a:r>
              <a:rPr lang="en-US" sz="2437">
                <a:solidFill>
                  <a:srgbClr val="FFFFFF"/>
                </a:solidFill>
                <a:latin typeface="Canva Sans"/>
              </a:rPr>
              <a:t>At Tata Chemicals Limited, IT operations are essential for optimizing manufacturing processes.</a:t>
            </a:r>
          </a:p>
          <a:p>
            <a:pPr algn="just">
              <a:lnSpc>
                <a:spcPts val="3413"/>
              </a:lnSpc>
            </a:pPr>
            <a:r>
              <a:rPr lang="en-US" sz="2437">
                <a:solidFill>
                  <a:srgbClr val="FFFFFF"/>
                </a:solidFill>
                <a:latin typeface="Canva Sans"/>
              </a:rPr>
              <a:t>Key aspects include:</a:t>
            </a:r>
          </a:p>
          <a:p>
            <a:pPr algn="just">
              <a:lnSpc>
                <a:spcPts val="3413"/>
              </a:lnSpc>
            </a:pPr>
          </a:p>
          <a:p>
            <a:pPr algn="just" marL="526350" indent="-263175" lvl="1">
              <a:lnSpc>
                <a:spcPts val="3413"/>
              </a:lnSpc>
              <a:buFont typeface="Arial"/>
              <a:buChar char="•"/>
            </a:pPr>
            <a:r>
              <a:rPr lang="en-US" sz="2437">
                <a:solidFill>
                  <a:srgbClr val="FFFFFF"/>
                </a:solidFill>
                <a:latin typeface="Canva Sans Bold"/>
              </a:rPr>
              <a:t>Infrastructure Management: </a:t>
            </a:r>
            <a:r>
              <a:rPr lang="en-US" sz="2437">
                <a:solidFill>
                  <a:srgbClr val="FFFFFF"/>
                </a:solidFill>
                <a:latin typeface="Canva Sans"/>
              </a:rPr>
              <a:t>Handling hardware and servers.</a:t>
            </a:r>
          </a:p>
          <a:p>
            <a:pPr algn="just">
              <a:lnSpc>
                <a:spcPts val="3413"/>
              </a:lnSpc>
            </a:pPr>
          </a:p>
          <a:p>
            <a:pPr algn="just" marL="526350" indent="-263175" lvl="1">
              <a:lnSpc>
                <a:spcPts val="3413"/>
              </a:lnSpc>
              <a:buFont typeface="Arial"/>
              <a:buChar char="•"/>
            </a:pPr>
            <a:r>
              <a:rPr lang="en-US" sz="2437">
                <a:solidFill>
                  <a:srgbClr val="FFFFFF"/>
                </a:solidFill>
                <a:latin typeface="Canva Sans Bold"/>
              </a:rPr>
              <a:t>Network Connectivity:</a:t>
            </a:r>
            <a:r>
              <a:rPr lang="en-US" sz="2437">
                <a:solidFill>
                  <a:srgbClr val="FFFFFF"/>
                </a:solidFill>
                <a:latin typeface="Canva Sans"/>
              </a:rPr>
              <a:t> Ensuring seamless communication.</a:t>
            </a:r>
          </a:p>
          <a:p>
            <a:pPr algn="just">
              <a:lnSpc>
                <a:spcPts val="3413"/>
              </a:lnSpc>
            </a:pPr>
          </a:p>
          <a:p>
            <a:pPr algn="just" marL="526350" indent="-263175" lvl="1">
              <a:lnSpc>
                <a:spcPts val="3413"/>
              </a:lnSpc>
              <a:buFont typeface="Arial"/>
              <a:buChar char="•"/>
            </a:pPr>
            <a:r>
              <a:rPr lang="en-US" sz="2437">
                <a:solidFill>
                  <a:srgbClr val="FFFFFF"/>
                </a:solidFill>
                <a:latin typeface="Canva Sans Bold"/>
              </a:rPr>
              <a:t>Automation and Robotics:</a:t>
            </a:r>
            <a:r>
              <a:rPr lang="en-US" sz="2437">
                <a:solidFill>
                  <a:srgbClr val="FFFFFF"/>
                </a:solidFill>
                <a:latin typeface="Canva Sans"/>
              </a:rPr>
              <a:t> Enhancing production efficiency.</a:t>
            </a:r>
          </a:p>
          <a:p>
            <a:pPr algn="just">
              <a:lnSpc>
                <a:spcPts val="3413"/>
              </a:lnSpc>
            </a:pPr>
          </a:p>
          <a:p>
            <a:pPr algn="just" marL="526350" indent="-263175" lvl="1">
              <a:lnSpc>
                <a:spcPts val="3413"/>
              </a:lnSpc>
              <a:buFont typeface="Arial"/>
              <a:buChar char="•"/>
            </a:pPr>
            <a:r>
              <a:rPr lang="en-US" sz="2437">
                <a:solidFill>
                  <a:srgbClr val="FFFFFF"/>
                </a:solidFill>
                <a:latin typeface="Canva Sans Bold"/>
              </a:rPr>
              <a:t>Data Management:</a:t>
            </a:r>
            <a:r>
              <a:rPr lang="en-US" sz="2437">
                <a:solidFill>
                  <a:srgbClr val="FFFFFF"/>
                </a:solidFill>
                <a:latin typeface="Canva Sans"/>
              </a:rPr>
              <a:t> Efficient storage and retrieval.</a:t>
            </a:r>
          </a:p>
          <a:p>
            <a:pPr algn="just">
              <a:lnSpc>
                <a:spcPts val="3413"/>
              </a:lnSpc>
            </a:pPr>
          </a:p>
          <a:p>
            <a:pPr algn="just" marL="526350" indent="-263175" lvl="1">
              <a:lnSpc>
                <a:spcPts val="3413"/>
              </a:lnSpc>
              <a:buFont typeface="Arial"/>
              <a:buChar char="•"/>
            </a:pPr>
            <a:r>
              <a:rPr lang="en-US" sz="2437">
                <a:solidFill>
                  <a:srgbClr val="FFFFFF"/>
                </a:solidFill>
                <a:latin typeface="Canva Sans Bold"/>
              </a:rPr>
              <a:t>Cybersecurity: </a:t>
            </a:r>
            <a:r>
              <a:rPr lang="en-US" sz="2437">
                <a:solidFill>
                  <a:srgbClr val="FFFFFF"/>
                </a:solidFill>
                <a:latin typeface="Canva Sans"/>
              </a:rPr>
              <a:t>Protecting against threats.</a:t>
            </a:r>
          </a:p>
          <a:p>
            <a:pPr algn="just">
              <a:lnSpc>
                <a:spcPts val="3413"/>
              </a:lnSpc>
            </a:pPr>
          </a:p>
          <a:p>
            <a:pPr algn="just" marL="526350" indent="-263175" lvl="1">
              <a:lnSpc>
                <a:spcPts val="3413"/>
              </a:lnSpc>
              <a:buFont typeface="Arial"/>
              <a:buChar char="•"/>
            </a:pPr>
            <a:r>
              <a:rPr lang="en-US" sz="2437">
                <a:solidFill>
                  <a:srgbClr val="FFFFFF"/>
                </a:solidFill>
                <a:latin typeface="Canva Sans Bold"/>
              </a:rPr>
              <a:t>ERP and Business Systems:</a:t>
            </a:r>
            <a:r>
              <a:rPr lang="en-US" sz="2437">
                <a:solidFill>
                  <a:srgbClr val="FFFFFF"/>
                </a:solidFill>
                <a:latin typeface="Canva Sans"/>
              </a:rPr>
              <a:t> Streamlining operations.</a:t>
            </a:r>
          </a:p>
          <a:p>
            <a:pPr algn="just">
              <a:lnSpc>
                <a:spcPts val="3413"/>
              </a:lnSpc>
            </a:pPr>
          </a:p>
          <a:p>
            <a:pPr algn="just" marL="526350" indent="-263175" lvl="1">
              <a:lnSpc>
                <a:spcPts val="3413"/>
              </a:lnSpc>
              <a:buFont typeface="Arial"/>
              <a:buChar char="•"/>
            </a:pPr>
            <a:r>
              <a:rPr lang="en-US" sz="2437">
                <a:solidFill>
                  <a:srgbClr val="FFFFFF"/>
                </a:solidFill>
                <a:latin typeface="Canva Sans Bold"/>
              </a:rPr>
              <a:t>Helpdesk and Support:</a:t>
            </a:r>
            <a:r>
              <a:rPr lang="en-US" sz="2437">
                <a:solidFill>
                  <a:srgbClr val="FFFFFF"/>
                </a:solidFill>
                <a:latin typeface="Canva Sans"/>
              </a:rPr>
              <a:t> Addressing technical issues promptly.</a:t>
            </a:r>
          </a:p>
          <a:p>
            <a:pPr>
              <a:lnSpc>
                <a:spcPts val="3413"/>
              </a:lnSpc>
            </a:pPr>
            <a:r>
              <a:rPr lang="en-US" sz="2437">
                <a:solidFill>
                  <a:srgbClr val="FFFFFF"/>
                </a:solidFill>
                <a:latin typeface="Canva Sans"/>
              </a:rPr>
              <a:t>IT's critical role drives efficiency and productivity, making it a cornerstone of successful manufacturing operations.</a:t>
            </a:r>
          </a:p>
          <a:p>
            <a:pPr algn="ctr">
              <a:lnSpc>
                <a:spcPts val="313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01851" y="552155"/>
            <a:ext cx="14929098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Canva Sans Bold"/>
              </a:rPr>
              <a:t>Overview of IT operations at TCL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53819">
            <a:off x="15749010" y="275888"/>
            <a:ext cx="2709526" cy="1930537"/>
          </a:xfrm>
          <a:custGeom>
            <a:avLst/>
            <a:gdLst/>
            <a:ahLst/>
            <a:cxnLst/>
            <a:rect r="r" b="b" t="t" l="l"/>
            <a:pathLst>
              <a:path h="1930537" w="2709526">
                <a:moveTo>
                  <a:pt x="0" y="0"/>
                </a:moveTo>
                <a:lnTo>
                  <a:pt x="2709526" y="0"/>
                </a:lnTo>
                <a:lnTo>
                  <a:pt x="2709526" y="1930538"/>
                </a:lnTo>
                <a:lnTo>
                  <a:pt x="0" y="1930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0809" y="3175821"/>
            <a:ext cx="15794087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Getting training </a:t>
            </a:r>
            <a:r>
              <a:rPr lang="en-US" sz="3399">
                <a:solidFill>
                  <a:srgbClr val="FFFFFF"/>
                </a:solidFill>
                <a:latin typeface="Canva Sans"/>
              </a:rPr>
              <a:t>on industrial safety and SOPs at Tata Chemicals Limited.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Emphasized the importance of PPE and entry protocols.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Learned emergency procedures and hazardous material handling.</a:t>
            </a:r>
          </a:p>
          <a:p>
            <a:pPr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</a:rPr>
              <a:t>Safety officers' role in enforcing safety standards.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28575" y="6172200"/>
            <a:ext cx="4286250" cy="4114800"/>
          </a:xfrm>
          <a:custGeom>
            <a:avLst/>
            <a:gdLst/>
            <a:ahLst/>
            <a:cxnLst/>
            <a:rect r="r" b="b" t="t" l="l"/>
            <a:pathLst>
              <a:path h="4114800" w="4286250">
                <a:moveTo>
                  <a:pt x="0" y="0"/>
                </a:moveTo>
                <a:lnTo>
                  <a:pt x="4286250" y="0"/>
                </a:lnTo>
                <a:lnTo>
                  <a:pt x="4286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50809" y="1069707"/>
            <a:ext cx="1529566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Industrial Safety and SOPS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91167" y="1812843"/>
            <a:ext cx="703718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Canva Sans Bold Italics"/>
              </a:rPr>
              <a:t>AKA: The nervous system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14261" y="2633263"/>
            <a:ext cx="12871133" cy="7920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0760" indent="-325380" lvl="1">
              <a:lnSpc>
                <a:spcPts val="4219"/>
              </a:lnSpc>
              <a:buFont typeface="Arial"/>
              <a:buChar char="•"/>
            </a:pPr>
            <a:r>
              <a:rPr lang="en-US" sz="3014">
                <a:solidFill>
                  <a:srgbClr val="FFFFFF"/>
                </a:solidFill>
                <a:latin typeface="Canva Sans"/>
              </a:rPr>
              <a:t>Enhance</a:t>
            </a:r>
            <a:r>
              <a:rPr lang="en-US" sz="3014">
                <a:solidFill>
                  <a:srgbClr val="FFFFFF"/>
                </a:solidFill>
                <a:latin typeface="Canva Sans"/>
              </a:rPr>
              <a:t>d Connectivity: Facilitates seamless communication and real-time data exchange between departments, boosting productivity.</a:t>
            </a:r>
          </a:p>
          <a:p>
            <a:pPr algn="just">
              <a:lnSpc>
                <a:spcPts val="4219"/>
              </a:lnSpc>
            </a:pPr>
          </a:p>
          <a:p>
            <a:pPr algn="just" marL="650760" indent="-325380" lvl="1">
              <a:lnSpc>
                <a:spcPts val="4219"/>
              </a:lnSpc>
              <a:buFont typeface="Arial"/>
              <a:buChar char="•"/>
            </a:pPr>
            <a:r>
              <a:rPr lang="en-US" sz="3014">
                <a:solidFill>
                  <a:srgbClr val="FFFFFF"/>
                </a:solidFill>
                <a:latin typeface="Canva Sans"/>
              </a:rPr>
              <a:t>Efficient Resource Sharing: Enables shared access to resources like printers and servers, optimizing resource utilization.</a:t>
            </a:r>
          </a:p>
          <a:p>
            <a:pPr algn="just">
              <a:lnSpc>
                <a:spcPts val="4219"/>
              </a:lnSpc>
            </a:pPr>
          </a:p>
          <a:p>
            <a:pPr algn="just" marL="650760" indent="-325380" lvl="1">
              <a:lnSpc>
                <a:spcPts val="4219"/>
              </a:lnSpc>
              <a:buFont typeface="Arial"/>
              <a:buChar char="•"/>
            </a:pPr>
            <a:r>
              <a:rPr lang="en-US" sz="3014">
                <a:solidFill>
                  <a:srgbClr val="FFFFFF"/>
                </a:solidFill>
                <a:latin typeface="Canva Sans"/>
              </a:rPr>
              <a:t>Centralized Data Management: Facilitates centralized data storage and retrieval, ensuring secure and quick access to vital information.</a:t>
            </a:r>
          </a:p>
          <a:p>
            <a:pPr algn="just">
              <a:lnSpc>
                <a:spcPts val="4219"/>
              </a:lnSpc>
            </a:pPr>
          </a:p>
          <a:p>
            <a:pPr algn="just" marL="650760" indent="-325380" lvl="1">
              <a:lnSpc>
                <a:spcPts val="4219"/>
              </a:lnSpc>
              <a:buFont typeface="Arial"/>
              <a:buChar char="•"/>
            </a:pPr>
            <a:r>
              <a:rPr lang="en-US" sz="3014">
                <a:solidFill>
                  <a:srgbClr val="FFFFFF"/>
                </a:solidFill>
                <a:latin typeface="Canva Sans"/>
              </a:rPr>
              <a:t>Process Automation and Monitoring: Supports automation systems for remote monitoring and adjustments, increasing efficiency.</a:t>
            </a:r>
          </a:p>
          <a:p>
            <a:pPr algn="just">
              <a:lnSpc>
                <a:spcPts val="421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623540" y="2690413"/>
            <a:ext cx="6348682" cy="6362379"/>
          </a:xfrm>
          <a:custGeom>
            <a:avLst/>
            <a:gdLst/>
            <a:ahLst/>
            <a:cxnLst/>
            <a:rect r="r" b="b" t="t" l="l"/>
            <a:pathLst>
              <a:path h="6362379" w="6348682">
                <a:moveTo>
                  <a:pt x="0" y="0"/>
                </a:moveTo>
                <a:lnTo>
                  <a:pt x="6348682" y="0"/>
                </a:lnTo>
                <a:lnTo>
                  <a:pt x="6348682" y="6362379"/>
                </a:lnTo>
                <a:lnTo>
                  <a:pt x="0" y="6362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01759"/>
            <a:ext cx="1304225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Networking Hardwares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6518" y="475192"/>
            <a:ext cx="141108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Cablings used at the unit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7536" y="2272578"/>
            <a:ext cx="13899714" cy="699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6447" indent="-288223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FFFFFF"/>
                </a:solidFill>
                <a:latin typeface="Canva Sans Bold"/>
              </a:rPr>
              <a:t>Ethernet (Cat5e/Cat6):</a:t>
            </a:r>
          </a:p>
          <a:p>
            <a:pPr algn="just" marL="1152893" indent="-384298" lvl="2">
              <a:lnSpc>
                <a:spcPts val="3737"/>
              </a:lnSpc>
              <a:buFont typeface="Arial"/>
              <a:buChar char="⚬"/>
            </a:pPr>
            <a:r>
              <a:rPr lang="en-US" sz="2669">
                <a:solidFill>
                  <a:srgbClr val="FFFFFF"/>
                </a:solidFill>
                <a:latin typeface="Canva Sans"/>
              </a:rPr>
              <a:t>High-spee</a:t>
            </a:r>
            <a:r>
              <a:rPr lang="en-US" sz="2669">
                <a:solidFill>
                  <a:srgbClr val="FFFFFF"/>
                </a:solidFill>
                <a:latin typeface="Canva Sans"/>
              </a:rPr>
              <a:t>d data transfer (up to 1Gbps) over short distances.</a:t>
            </a:r>
          </a:p>
          <a:p>
            <a:pPr algn="just" marL="1152893" indent="-384298" lvl="2">
              <a:lnSpc>
                <a:spcPts val="3737"/>
              </a:lnSpc>
              <a:buFont typeface="Arial"/>
              <a:buChar char="⚬"/>
            </a:pPr>
            <a:r>
              <a:rPr lang="en-US" sz="2669">
                <a:solidFill>
                  <a:srgbClr val="FFFFFF"/>
                </a:solidFill>
                <a:latin typeface="Canva Sans"/>
              </a:rPr>
              <a:t>Ideal for connecting computers and printers.</a:t>
            </a:r>
          </a:p>
          <a:p>
            <a:pPr algn="just" marL="576447" indent="-288223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FFFFFF"/>
                </a:solidFill>
                <a:latin typeface="Canva Sans Bold"/>
              </a:rPr>
              <a:t>Fiber Optic:</a:t>
            </a:r>
          </a:p>
          <a:p>
            <a:pPr algn="just" marL="1152893" indent="-384298" lvl="2">
              <a:lnSpc>
                <a:spcPts val="3737"/>
              </a:lnSpc>
              <a:buFont typeface="Arial"/>
              <a:buChar char="⚬"/>
            </a:pPr>
            <a:r>
              <a:rPr lang="en-US" sz="2669">
                <a:solidFill>
                  <a:srgbClr val="FFFFFF"/>
                </a:solidFill>
                <a:latin typeface="Canva Sans"/>
              </a:rPr>
              <a:t>Ultra-high-speed data transmission over longer distances.</a:t>
            </a:r>
          </a:p>
          <a:p>
            <a:pPr algn="just" marL="1152893" indent="-384298" lvl="2">
              <a:lnSpc>
                <a:spcPts val="3737"/>
              </a:lnSpc>
              <a:buFont typeface="Arial"/>
              <a:buChar char="⚬"/>
            </a:pPr>
            <a:r>
              <a:rPr lang="en-US" sz="2669">
                <a:solidFill>
                  <a:srgbClr val="FFFFFF"/>
                </a:solidFill>
                <a:latin typeface="Canva Sans"/>
              </a:rPr>
              <a:t>Used for data centers and backbone connections.</a:t>
            </a:r>
          </a:p>
          <a:p>
            <a:pPr algn="just" marL="576447" indent="-288223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FFFFFF"/>
                </a:solidFill>
                <a:latin typeface="Canva Sans Bold"/>
              </a:rPr>
              <a:t>Coaxial:</a:t>
            </a:r>
          </a:p>
          <a:p>
            <a:pPr algn="just" marL="1152893" indent="-384298" lvl="2">
              <a:lnSpc>
                <a:spcPts val="3737"/>
              </a:lnSpc>
              <a:buFont typeface="Arial"/>
              <a:buChar char="⚬"/>
            </a:pPr>
            <a:r>
              <a:rPr lang="en-US" sz="2669">
                <a:solidFill>
                  <a:srgbClr val="FFFFFF"/>
                </a:solidFill>
                <a:latin typeface="Canva Sans"/>
              </a:rPr>
              <a:t>Suitable for data and video transmission in manufacturing systems.</a:t>
            </a:r>
          </a:p>
          <a:p>
            <a:pPr algn="just" marL="1152893" indent="-384298" lvl="2">
              <a:lnSpc>
                <a:spcPts val="3737"/>
              </a:lnSpc>
              <a:buFont typeface="Arial"/>
              <a:buChar char="⚬"/>
            </a:pPr>
            <a:r>
              <a:rPr lang="en-US" sz="2669">
                <a:solidFill>
                  <a:srgbClr val="FFFFFF"/>
                </a:solidFill>
                <a:latin typeface="Canva Sans"/>
              </a:rPr>
              <a:t>Used for CCTV cameras and security systems.</a:t>
            </a:r>
          </a:p>
          <a:p>
            <a:pPr algn="just" marL="576447" indent="-288223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FFFFFF"/>
                </a:solidFill>
                <a:latin typeface="Canva Sans Bold"/>
              </a:rPr>
              <a:t>Twisted Pair (STP/UTP):</a:t>
            </a:r>
          </a:p>
          <a:p>
            <a:pPr algn="just" marL="1152893" indent="-384298" lvl="2">
              <a:lnSpc>
                <a:spcPts val="3737"/>
              </a:lnSpc>
              <a:buFont typeface="Arial"/>
              <a:buChar char="⚬"/>
            </a:pPr>
            <a:r>
              <a:rPr lang="en-US" sz="2669">
                <a:solidFill>
                  <a:srgbClr val="FFFFFF"/>
                </a:solidFill>
                <a:latin typeface="Canva Sans"/>
              </a:rPr>
              <a:t>Reliable and cost-effective.</a:t>
            </a:r>
          </a:p>
          <a:p>
            <a:pPr algn="just" marL="1152893" indent="-384298" lvl="2">
              <a:lnSpc>
                <a:spcPts val="3737"/>
              </a:lnSpc>
              <a:buFont typeface="Arial"/>
              <a:buChar char="⚬"/>
            </a:pPr>
            <a:r>
              <a:rPr lang="en-US" sz="2669">
                <a:solidFill>
                  <a:srgbClr val="FFFFFF"/>
                </a:solidFill>
                <a:latin typeface="Canva Sans"/>
              </a:rPr>
              <a:t>STP offers better noise resistance, UTP for general LAN connections.</a:t>
            </a:r>
          </a:p>
          <a:p>
            <a:pPr algn="just" marL="576447" indent="-288223" lvl="1">
              <a:lnSpc>
                <a:spcPts val="3737"/>
              </a:lnSpc>
              <a:buFont typeface="Arial"/>
              <a:buChar char="•"/>
            </a:pPr>
            <a:r>
              <a:rPr lang="en-US" sz="2669">
                <a:solidFill>
                  <a:srgbClr val="FFFFFF"/>
                </a:solidFill>
                <a:latin typeface="Canva Sans Bold"/>
              </a:rPr>
              <a:t>PVC Cables:</a:t>
            </a:r>
          </a:p>
          <a:p>
            <a:pPr algn="just" marL="1152893" indent="-384298" lvl="2">
              <a:lnSpc>
                <a:spcPts val="3737"/>
              </a:lnSpc>
              <a:buFont typeface="Arial"/>
              <a:buChar char="⚬"/>
            </a:pPr>
            <a:r>
              <a:rPr lang="en-US" sz="2669">
                <a:solidFill>
                  <a:srgbClr val="FFFFFF"/>
                </a:solidFill>
                <a:latin typeface="Canva Sans"/>
              </a:rPr>
              <a:t>PVC cables for non-plenum areas</a:t>
            </a:r>
          </a:p>
          <a:p>
            <a:pPr algn="just" marL="576447" indent="-288223" lvl="1">
              <a:lnSpc>
                <a:spcPts val="3737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055" y="57395"/>
            <a:ext cx="1417126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Securing the Data Assets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055" y="3997894"/>
            <a:ext cx="17161579" cy="485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3299" indent="-371649" lvl="1">
              <a:lnSpc>
                <a:spcPts val="4819"/>
              </a:lnSpc>
              <a:buFont typeface="Arial"/>
              <a:buChar char="•"/>
            </a:pPr>
            <a:r>
              <a:rPr lang="en-US" sz="3442">
                <a:solidFill>
                  <a:srgbClr val="FFFFFF"/>
                </a:solidFill>
                <a:latin typeface="Canva Sans Bold"/>
              </a:rPr>
              <a:t>Protects Sensitive Information:</a:t>
            </a:r>
            <a:r>
              <a:rPr lang="en-US" sz="3442">
                <a:solidFill>
                  <a:srgbClr val="FFFFFF"/>
                </a:solidFill>
                <a:latin typeface="Canva Sans"/>
              </a:rPr>
              <a:t> Data security safeguar</a:t>
            </a:r>
            <a:r>
              <a:rPr lang="en-US" sz="3442">
                <a:solidFill>
                  <a:srgbClr val="FFFFFF"/>
                </a:solidFill>
                <a:latin typeface="Canva Sans"/>
              </a:rPr>
              <a:t>ds critical production data, intellectual property, and customer information from unauthorized access and theft.</a:t>
            </a:r>
          </a:p>
          <a:p>
            <a:pPr algn="just" marL="743299" indent="-371649" lvl="1">
              <a:lnSpc>
                <a:spcPts val="4819"/>
              </a:lnSpc>
              <a:buFont typeface="Arial"/>
              <a:buChar char="•"/>
            </a:pPr>
            <a:r>
              <a:rPr lang="en-US" sz="3442">
                <a:solidFill>
                  <a:srgbClr val="FFFFFF"/>
                </a:solidFill>
                <a:latin typeface="Canva Sans Bold"/>
              </a:rPr>
              <a:t>Ensures Compliance:</a:t>
            </a:r>
            <a:r>
              <a:rPr lang="en-US" sz="3442">
                <a:solidFill>
                  <a:srgbClr val="FFFFFF"/>
                </a:solidFill>
                <a:latin typeface="Canva Sans"/>
              </a:rPr>
              <a:t> Compliance with data protection regulations, such as GDPR or industry-specific standards, is crucial to avoid legal consequences.</a:t>
            </a:r>
          </a:p>
          <a:p>
            <a:pPr algn="just" marL="743299" indent="-371649" lvl="1">
              <a:lnSpc>
                <a:spcPts val="4819"/>
              </a:lnSpc>
              <a:buFont typeface="Arial"/>
              <a:buChar char="•"/>
            </a:pPr>
            <a:r>
              <a:rPr lang="en-US" sz="3442">
                <a:solidFill>
                  <a:srgbClr val="FFFFFF"/>
                </a:solidFill>
                <a:latin typeface="Canva Sans Bold"/>
              </a:rPr>
              <a:t>Preserves Reputation:</a:t>
            </a:r>
            <a:r>
              <a:rPr lang="en-US" sz="3442">
                <a:solidFill>
                  <a:srgbClr val="FFFFFF"/>
                </a:solidFill>
                <a:latin typeface="Canva Sans"/>
              </a:rPr>
              <a:t> Robust data security measures build trust with customers, partners, and stakeholders, preserving the company's reputation.</a:t>
            </a:r>
          </a:p>
          <a:p>
            <a:pPr algn="just">
              <a:lnSpc>
                <a:spcPts val="481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11055" y="1528690"/>
            <a:ext cx="162306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Canva Sans Bold"/>
              </a:rPr>
              <a:t>Considering Importance of Data Security in a Manufacturing Unit: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6400" y="3956055"/>
            <a:ext cx="7315200" cy="3026664"/>
          </a:xfrm>
          <a:custGeom>
            <a:avLst/>
            <a:gdLst/>
            <a:ahLst/>
            <a:cxnLst/>
            <a:rect r="r" b="b" t="t" l="l"/>
            <a:pathLst>
              <a:path h="3026664" w="7315200">
                <a:moveTo>
                  <a:pt x="0" y="0"/>
                </a:moveTo>
                <a:lnTo>
                  <a:pt x="7315200" y="0"/>
                </a:lnTo>
                <a:lnTo>
                  <a:pt x="7315200" y="3026664"/>
                </a:lnTo>
                <a:lnTo>
                  <a:pt x="0" y="3026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4753" y="7312243"/>
            <a:ext cx="3574547" cy="3581058"/>
          </a:xfrm>
          <a:custGeom>
            <a:avLst/>
            <a:gdLst/>
            <a:ahLst/>
            <a:cxnLst/>
            <a:rect r="r" b="b" t="t" l="l"/>
            <a:pathLst>
              <a:path h="3581058" w="3574547">
                <a:moveTo>
                  <a:pt x="0" y="0"/>
                </a:moveTo>
                <a:lnTo>
                  <a:pt x="3574547" y="0"/>
                </a:lnTo>
                <a:lnTo>
                  <a:pt x="3574547" y="3581059"/>
                </a:lnTo>
                <a:lnTo>
                  <a:pt x="0" y="35810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6674" y="2285285"/>
            <a:ext cx="16500726" cy="632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9"/>
              </a:lnSpc>
            </a:pPr>
            <a:r>
              <a:rPr lang="en-US" sz="2763">
                <a:solidFill>
                  <a:srgbClr val="FFFFFF"/>
                </a:solidFill>
                <a:latin typeface="Canva Sans Bold"/>
              </a:rPr>
              <a:t>Access Controls:</a:t>
            </a:r>
          </a:p>
          <a:p>
            <a:pPr algn="just" marL="1193431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Implement strict access controls to limit data access only to authorized personnel.</a:t>
            </a:r>
          </a:p>
          <a:p>
            <a:pPr algn="just" marL="1193431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Use strong passwords, multi-factor authentication, and role-based access to minimize vulnerabilities.</a:t>
            </a:r>
          </a:p>
          <a:p>
            <a:pPr algn="just">
              <a:lnSpc>
                <a:spcPts val="3869"/>
              </a:lnSpc>
            </a:pPr>
            <a:r>
              <a:rPr lang="en-US" sz="2763">
                <a:solidFill>
                  <a:srgbClr val="FFFFFF"/>
                </a:solidFill>
                <a:latin typeface="Canva Sans Bold"/>
              </a:rPr>
              <a:t>Encryption:</a:t>
            </a:r>
          </a:p>
          <a:p>
            <a:pPr algn="just" marL="1193431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Encrypt sensitive data both in transit and at rest to prevent unauthorized interception or tampering.</a:t>
            </a:r>
          </a:p>
          <a:p>
            <a:pPr algn="just" marL="1193431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Secure data through encryption algorithms and key management practices.</a:t>
            </a:r>
          </a:p>
          <a:p>
            <a:pPr algn="just">
              <a:lnSpc>
                <a:spcPts val="3869"/>
              </a:lnSpc>
            </a:pPr>
            <a:r>
              <a:rPr lang="en-US" sz="2763">
                <a:solidFill>
                  <a:srgbClr val="FFFFFF"/>
                </a:solidFill>
                <a:latin typeface="Canva Sans Bold"/>
              </a:rPr>
              <a:t>Regular Backups:</a:t>
            </a:r>
          </a:p>
          <a:p>
            <a:pPr algn="just" marL="1193431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Conduct regular data backups to ensure data availability in case of hardware failures or cyberattacks.</a:t>
            </a:r>
          </a:p>
          <a:p>
            <a:pPr algn="just" marL="1193431" indent="-397810" lvl="2">
              <a:lnSpc>
                <a:spcPts val="3869"/>
              </a:lnSpc>
              <a:buFont typeface="Arial"/>
              <a:buChar char="⚬"/>
            </a:pPr>
            <a:r>
              <a:rPr lang="en-US" sz="2763">
                <a:solidFill>
                  <a:srgbClr val="FFFFFF"/>
                </a:solidFill>
                <a:latin typeface="Canva Sans"/>
              </a:rPr>
              <a:t>Store backups securely to prevent data loss.</a:t>
            </a:r>
          </a:p>
          <a:p>
            <a:pPr algn="just">
              <a:lnSpc>
                <a:spcPts val="386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78345"/>
            <a:ext cx="10387044" cy="117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696"/>
              </a:lnSpc>
            </a:pPr>
            <a:r>
              <a:rPr lang="en-US" sz="6925">
                <a:solidFill>
                  <a:srgbClr val="FFFFFF"/>
                </a:solidFill>
                <a:latin typeface="Canva Sans Bold"/>
              </a:rPr>
              <a:t>Data Security Measures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DAFqmtelvnc</dc:identifier>
  <dcterms:modified xsi:type="dcterms:W3CDTF">2011-08-01T06:04:30Z</dcterms:modified>
  <cp:revision>1</cp:revision>
  <dc:title>Technology in Education Technology Presentation in Blue Peach Illustrative Style</dc:title>
</cp:coreProperties>
</file>