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F0048-35A3-4DDB-B43A-6C0D605AF1A9}">
  <a:tblStyle styleId="{C74F0048-35A3-4DDB-B43A-6C0D605AF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bold.fntdata"/><Relationship Id="rId12" Type="http://schemas.openxmlformats.org/officeDocument/2006/relationships/slide" Target="slides/slide6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c8fa0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c8fa0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7b11b26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7b11b26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8c8fa08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8c8fa08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c8fa08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c8fa08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c8fa08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c8fa08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6f75b9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86f75b9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86f75b907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86f75b907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86f75b9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86f75b9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6f75b9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86f75b9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86f75b9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86f75b9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6f75b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6f75b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6f75b9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6f75b9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c8fa08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c8fa08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c8fa08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8c8fa08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c8fa08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8c8fa08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6f75b9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6f75b9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6f75b90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86f75b90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87b11b26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87b11b26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87b11b2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87b11b2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c8fa08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c8fa08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c8fa08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c8fa08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6f75b907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6f75b907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6f75b9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6f75b9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7b11b26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7b11b26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6f75b9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6f75b9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6f75b9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6f75b9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744575"/>
            <a:ext cx="8520600" cy="17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Aggressive</a:t>
            </a:r>
            <a:r>
              <a:rPr lang="en"/>
              <a:t> </a:t>
            </a:r>
            <a:r>
              <a:rPr lang="en"/>
              <a:t>Prefetching</a:t>
            </a:r>
            <a:r>
              <a:rPr lang="en"/>
              <a:t> for Graph Application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215900"/>
            <a:ext cx="8520600" cy="1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Patel MIT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2020CSM1016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Ropar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</a:t>
            </a:r>
            <a:r>
              <a:rPr lang="en"/>
              <a:t>guidance</a:t>
            </a:r>
            <a:r>
              <a:rPr lang="en"/>
              <a:t> of Dr. T.V. Kalyan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 Seminar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from Observation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55700"/>
            <a:ext cx="83682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2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33"/>
              <a:t>LLCC has very high Miss Rate That Means there is not Much Locality in Memory </a:t>
            </a:r>
            <a:r>
              <a:rPr lang="en" sz="2333"/>
              <a:t>Reference</a:t>
            </a:r>
            <a:r>
              <a:rPr lang="en" sz="2333"/>
              <a:t> </a:t>
            </a:r>
            <a:endParaRPr sz="2333"/>
          </a:p>
          <a:p>
            <a:pPr indent="-3145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33"/>
              <a:t>Take risk to prefetch </a:t>
            </a:r>
            <a:endParaRPr sz="1933"/>
          </a:p>
          <a:p>
            <a:pPr indent="-3145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33"/>
              <a:t>Do not care Much About </a:t>
            </a:r>
            <a:r>
              <a:rPr lang="en" sz="1933"/>
              <a:t>pollution</a:t>
            </a:r>
            <a:endParaRPr sz="19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2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33"/>
              <a:t>BandWidth Utilization is very Less</a:t>
            </a:r>
            <a:endParaRPr sz="2333"/>
          </a:p>
          <a:p>
            <a:pPr indent="-3145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33"/>
              <a:t>Even if we prefetch more Address it will be no issue because we already have low memory </a:t>
            </a:r>
            <a:r>
              <a:rPr lang="en" sz="1933"/>
              <a:t>bandwidth</a:t>
            </a:r>
            <a:r>
              <a:rPr lang="en" sz="1933"/>
              <a:t> utilization</a:t>
            </a:r>
            <a:endParaRPr sz="193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2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33"/>
              <a:t>Since Graph BenchMarks are Hard to Predict </a:t>
            </a:r>
            <a:r>
              <a:rPr lang="en" sz="2333"/>
              <a:t>Accurately</a:t>
            </a:r>
            <a:endParaRPr sz="2333"/>
          </a:p>
          <a:p>
            <a:pPr indent="-3145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33"/>
              <a:t>Try to Prefetch More so increased Coverage more instead  Accuracy</a:t>
            </a:r>
            <a:endParaRPr sz="19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 sz="2228"/>
              <a:t>Key Ides is</a:t>
            </a:r>
            <a:r>
              <a:rPr lang="en"/>
              <a:t> </a:t>
            </a:r>
            <a:r>
              <a:rPr lang="en" sz="2657"/>
              <a:t>“</a:t>
            </a:r>
            <a:r>
              <a:rPr lang="en" sz="2920"/>
              <a:t>Prefetch </a:t>
            </a:r>
            <a:r>
              <a:rPr lang="en" sz="2920"/>
              <a:t>Aggressively”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489825"/>
            <a:ext cx="83682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 Recent Table = [ 15 , 54, 75 , 96, 940, 1005 ] and MaxOffset ( O )=25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Request ( X ) is  66 then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Prefetch Range is  [ 66 - 25 , 66 + 25] == [ 44 , 91]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So </a:t>
            </a:r>
            <a:r>
              <a:rPr lang="en"/>
              <a:t>concerned</a:t>
            </a:r>
            <a:r>
              <a:rPr lang="en"/>
              <a:t> Request is  { 54 , 75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For 54  send Prefetch Request for  66 + (66-54) == 78  /* </a:t>
            </a:r>
            <a:r>
              <a:rPr lang="en"/>
              <a:t>sequence</a:t>
            </a:r>
            <a:r>
              <a:rPr lang="en"/>
              <a:t>  54  – 66 – 78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For 75 send  Prefetch R</a:t>
            </a:r>
            <a:r>
              <a:rPr lang="en"/>
              <a:t>equest</a:t>
            </a:r>
            <a:r>
              <a:rPr lang="en"/>
              <a:t> for  66  + (66-75) ==  57 /* sequence  75  – 66 — 57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Accessing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5"/>
            <a:ext cx="83682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  ,   base address =100 , size 1000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Forward : Accessed data 100 , 102 …. 1099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Predicted Address 103 , 104 , ….. 1099 +25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Useful = 998 , Useless =25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Backward Access 1999,198,.......100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Total Predicted Address 1097 ,1096,...76,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Useful</a:t>
            </a:r>
            <a:r>
              <a:rPr lang="en"/>
              <a:t> = 998 , U</a:t>
            </a:r>
            <a:r>
              <a:rPr lang="en"/>
              <a:t>seless</a:t>
            </a:r>
            <a:r>
              <a:rPr lang="en"/>
              <a:t> =25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</a:t>
            </a:r>
            <a:r>
              <a:rPr lang="en"/>
              <a:t>Multiplication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=[10][100] , B =[100][10] , C = [10][10]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address A=1000 ,  B=4000 ,  C=6000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= A &gt;&lt;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Pattern A = 1000 , 1001 , 1002 … 1099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Predicted Pattern 1002 , 1003 …. 1099+25 , </a:t>
            </a:r>
            <a:r>
              <a:rPr lang="en"/>
              <a:t>useful</a:t>
            </a:r>
            <a:r>
              <a:rPr lang="en"/>
              <a:t> = 998 , Useless=25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r>
              <a:rPr lang="en"/>
              <a:t> Pattern B = 4000 , 4010 , 4020 , ……4990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Predicted Pattern 4020,4030 …. 4990+10  , </a:t>
            </a:r>
            <a:r>
              <a:rPr lang="en"/>
              <a:t>useful</a:t>
            </a:r>
            <a:r>
              <a:rPr lang="en"/>
              <a:t> = 998 , useless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Issue is  if Array[ n ][ m ] where m &gt; 25  then we can not able to predict vertical Access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733875"/>
            <a:ext cx="2497500" cy="15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Algorithm of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Aggressive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Prefetcher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-4439" l="0" r="0" t="4440"/>
          <a:stretch/>
        </p:blipFill>
        <p:spPr>
          <a:xfrm>
            <a:off x="3264325" y="92630"/>
            <a:ext cx="5453476" cy="505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87900" y="1489825"/>
            <a:ext cx="83682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Champsim  Configuration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Memory Overhead 4kB For Recent Table</a:t>
            </a:r>
            <a:endParaRPr/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952500" y="1905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{C74F0048-35A3-4DDB-B43A-6C0D605AF1A9}</a:tableStyleId>
              </a:tblPr>
              <a:tblGrid>
                <a:gridCol w="2765475"/>
                <a:gridCol w="4473525"/>
              </a:tblGrid>
              <a:tr h="39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Num_core 4 ,  FETCH_WIDTH 4 ,SCHEDULER_SIZE 100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L1-I Configuration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128 , WAY 8, LATENCY 1,  PerCore ,64 KB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L1-D 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128 , WAY 8, LATENCY 1,  PerCore ,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 KB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LLCC Configuration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NUM_CPUS * 2048,WAY 16 , LATENCY 10 , Size 8 MB  Replacement Policy = DRRIP,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Memory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CHANNELS 1 , RANKS 8 , SIZE = 4GB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DRAM_WQ_SIZE 192 , DRAM_RQ_SIZE 192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2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325"/>
            <a:ext cx="85206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3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Prefetching is a Method to Predict the data needed in future and fetch them into cache before it is requested by Program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Reduce the Compulsory misses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Reduce memory Latency 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4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0"/>
            <a:ext cx="8318349" cy="25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" y="2474700"/>
            <a:ext cx="8318349" cy="26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0"/>
            <a:ext cx="8318349" cy="26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" y="2610575"/>
            <a:ext cx="8318349" cy="25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 Away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87900" y="1489825"/>
            <a:ext cx="83682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Aggressive</a:t>
            </a:r>
            <a:r>
              <a:rPr lang="en"/>
              <a:t> Prefetcher work better with </a:t>
            </a:r>
            <a:r>
              <a:rPr lang="en"/>
              <a:t>Higher</a:t>
            </a:r>
            <a:r>
              <a:rPr lang="en"/>
              <a:t> LLC </a:t>
            </a:r>
            <a:r>
              <a:rPr lang="en"/>
              <a:t>Miss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Program (IPC) is closely </a:t>
            </a:r>
            <a:r>
              <a:rPr lang="en"/>
              <a:t>allied</a:t>
            </a:r>
            <a:r>
              <a:rPr lang="en"/>
              <a:t> to Coverage of Prefetcher  For Graph based </a:t>
            </a:r>
            <a:r>
              <a:rPr lang="en"/>
              <a:t>Benchmarks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Accuracy with Low Coverage is Not </a:t>
            </a:r>
            <a:r>
              <a:rPr lang="en"/>
              <a:t>Improving Performance                    Eg.  VLDP (variable Length Data Prefetcher)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Prefetcher which is LLC Miss rate Aware</a:t>
            </a:r>
            <a:r>
              <a:rPr lang="en"/>
              <a:t> </a:t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Experiments</a:t>
            </a:r>
            <a:r>
              <a:rPr lang="en" sz="2000"/>
              <a:t> on More Graph Benchmark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on Algorithm to improve Accuracy while preserving Coverage With Data Structure aware Prefetcher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Study on pollution and Timeline ness of prefetcher  and Bandwidth Utilization of  Prefetcher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</a:t>
            </a:r>
            <a:r>
              <a:rPr lang="en" sz="2000"/>
              <a:t> work </a:t>
            </a:r>
            <a:r>
              <a:rPr lang="en" sz="2000"/>
              <a:t>with</a:t>
            </a:r>
            <a:r>
              <a:rPr lang="en" sz="2000"/>
              <a:t> some other Graph </a:t>
            </a:r>
            <a:r>
              <a:rPr lang="en" sz="2000"/>
              <a:t>Specific</a:t>
            </a:r>
            <a:r>
              <a:rPr lang="en" sz="2000"/>
              <a:t> Prefetcher like </a:t>
            </a:r>
            <a:r>
              <a:rPr lang="en" sz="2000"/>
              <a:t>Droplet</a:t>
            </a:r>
            <a:r>
              <a:rPr lang="en" sz="2000"/>
              <a:t> , Bingo etc..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87900" y="2169775"/>
            <a:ext cx="8368200" cy="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endParaRPr sz="4800"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Quite My Tempo: Matching Prefetches to Memory Access Times Mark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Bouquet of Instruction Pointers: Instruction Pointer Classifier-based Spatial Hardware Prefetching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Best-Offset Hardware Prefetching ,Pierre Michaud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P-OPT: Practical Optimal Cache Replacement for Graph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and Optimization of the Memory Hierarchy for Graph Processing Workloads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5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496175"/>
            <a:ext cx="8343276" cy="307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Is </a:t>
            </a:r>
            <a:r>
              <a:rPr lang="en"/>
              <a:t>Bottleneck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4532100"/>
            <a:ext cx="8368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Cite From “Analysis and Optimization of the Memory Hierarchy for Graph Processing Workloads”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61625"/>
            <a:ext cx="8368200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LLCC Prefetcher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VLDP(Variable Length Data Prefetcher)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up delta histories between successive cache line misses within physical pages and then use these Offset histories to predict the order of the cache line misses in new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MS (Spatial Memory Streaming)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SMS captures  page-level access patterns by storing spatial patterns by storing bit vectors and use this vector bit to Prefetch block.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BOP (best Offset </a:t>
            </a:r>
            <a:r>
              <a:rPr lang="en"/>
              <a:t>Prefetcher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</a:t>
            </a:r>
            <a:r>
              <a:rPr lang="en"/>
              <a:t> set one best Offset for Prefetcher using Recent Accesses.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generation (GAP)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 </a:t>
            </a:r>
            <a:r>
              <a:rPr lang="en"/>
              <a:t>Kernel</a:t>
            </a:r>
            <a:r>
              <a:rPr lang="en"/>
              <a:t> (Program)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{C74F0048-35A3-4DDB-B43A-6C0D605AF1A9}</a:tableStyleId>
              </a:tblPr>
              <a:tblGrid>
                <a:gridCol w="3619500"/>
                <a:gridCol w="3619500"/>
              </a:tblGrid>
              <a:tr h="4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Page-Rank (PR)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 each vertex on the basis of the ranks of its neighbors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Breadth First Search (BFS)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Traverse a graph level by level</a:t>
                      </a:r>
                      <a:endParaRPr sz="1300">
                        <a:solidFill>
                          <a:srgbClr val="31849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(TC)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Triangle Counting Algorithm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952500" y="3759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{C74F0048-35A3-4DDB-B43A-6C0D605AF1A9}</a:tableStyleId>
              </a:tblPr>
              <a:tblGrid>
                <a:gridCol w="2413000"/>
                <a:gridCol w="2413000"/>
                <a:gridCol w="2413000"/>
              </a:tblGrid>
              <a:tr h="38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200">
                        <a:solidFill>
                          <a:srgbClr val="31849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VERTICES</a:t>
                      </a:r>
                      <a:endParaRPr sz="1200">
                        <a:solidFill>
                          <a:srgbClr val="31849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EDGES</a:t>
                      </a:r>
                      <a:endParaRPr sz="1200">
                        <a:solidFill>
                          <a:srgbClr val="31849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AMAZON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410236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2439437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ROAD 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1971281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1849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2766607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1 – high miss rate 28.84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2   –</a:t>
            </a:r>
            <a:r>
              <a:rPr lang="en"/>
              <a:t> 5% improvement for 4X LLC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25"/>
            <a:ext cx="4572000" cy="337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9825"/>
            <a:ext cx="45720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3  – BW utilization is less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4    –  very less Pref Req 0.5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