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0"/>
  </p:notesMasterIdLst>
  <p:sldIdLst>
    <p:sldId id="258" r:id="rId2"/>
    <p:sldId id="259" r:id="rId3"/>
    <p:sldId id="260" r:id="rId4"/>
    <p:sldId id="261" r:id="rId5"/>
    <p:sldId id="262" r:id="rId6"/>
    <p:sldId id="263" r:id="rId7"/>
    <p:sldId id="264" r:id="rId8"/>
    <p:sldId id="265" r:id="rId9"/>
    <p:sldId id="266" r:id="rId10"/>
    <p:sldId id="268" r:id="rId11"/>
    <p:sldId id="269" r:id="rId12"/>
    <p:sldId id="267" r:id="rId13"/>
    <p:sldId id="270" r:id="rId14"/>
    <p:sldId id="271" r:id="rId15"/>
    <p:sldId id="273" r:id="rId16"/>
    <p:sldId id="274" r:id="rId17"/>
    <p:sldId id="27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a:noFill/>
                </a:ln>
                <a:solidFill>
                  <a:schemeClr val="tx1">
                    <a:lumMod val="65000"/>
                    <a:lumOff val="35000"/>
                  </a:schemeClr>
                </a:solidFill>
                <a:latin typeface="+mn-lt"/>
                <a:ea typeface="+mn-ea"/>
                <a:cs typeface="+mn-cs"/>
              </a:defRPr>
            </a:pPr>
            <a:r>
              <a:rPr lang="en-US"/>
              <a:t>Model Improvement Comparison</a:t>
            </a:r>
          </a:p>
        </c:rich>
      </c:tx>
      <c:overlay val="0"/>
      <c:spPr>
        <a:noFill/>
        <a:ln>
          <a:noFill/>
        </a:ln>
        <a:effectLst/>
      </c:spPr>
      <c:txPr>
        <a:bodyPr rot="0" spcFirstLastPara="1" vertOverflow="ellipsis" vert="horz" wrap="square" anchor="ctr" anchorCtr="1"/>
        <a:lstStyle/>
        <a:p>
          <a:pPr>
            <a:defRPr sz="1862" b="0" i="0" u="none" strike="noStrike" kern="1200" spc="0" baseline="0">
              <a:ln>
                <a:noFill/>
              </a:ln>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No Model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Game1</c:v>
                </c:pt>
                <c:pt idx="1">
                  <c:v>Game2</c:v>
                </c:pt>
                <c:pt idx="2">
                  <c:v>Game3</c:v>
                </c:pt>
                <c:pt idx="3">
                  <c:v>Game4</c:v>
                </c:pt>
                <c:pt idx="4">
                  <c:v>Game5</c:v>
                </c:pt>
                <c:pt idx="5">
                  <c:v>Game6</c:v>
                </c:pt>
              </c:strCache>
            </c:strRef>
          </c:cat>
          <c:val>
            <c:numRef>
              <c:f>Sheet1!$B$2:$B$7</c:f>
              <c:numCache>
                <c:formatCode>General</c:formatCode>
                <c:ptCount val="6"/>
                <c:pt idx="0">
                  <c:v>42</c:v>
                </c:pt>
                <c:pt idx="1">
                  <c:v>48</c:v>
                </c:pt>
                <c:pt idx="2">
                  <c:v>42</c:v>
                </c:pt>
                <c:pt idx="3">
                  <c:v>42</c:v>
                </c:pt>
                <c:pt idx="4">
                  <c:v>42</c:v>
                </c:pt>
                <c:pt idx="5">
                  <c:v>48</c:v>
                </c:pt>
              </c:numCache>
            </c:numRef>
          </c:val>
          <c:smooth val="0"/>
          <c:extLst>
            <c:ext xmlns:c16="http://schemas.microsoft.com/office/drawing/2014/chart" uri="{C3380CC4-5D6E-409C-BE32-E72D297353CC}">
              <c16:uniqueId val="{00000000-FF85-45C0-960E-103A2507AF27}"/>
            </c:ext>
          </c:extLst>
        </c:ser>
        <c:ser>
          <c:idx val="1"/>
          <c:order val="1"/>
          <c:tx>
            <c:strRef>
              <c:f>Sheet1!$C$1</c:f>
              <c:strCache>
                <c:ptCount val="1"/>
                <c:pt idx="0">
                  <c:v>30Minute Model</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Game1</c:v>
                </c:pt>
                <c:pt idx="1">
                  <c:v>Game2</c:v>
                </c:pt>
                <c:pt idx="2">
                  <c:v>Game3</c:v>
                </c:pt>
                <c:pt idx="3">
                  <c:v>Game4</c:v>
                </c:pt>
                <c:pt idx="4">
                  <c:v>Game5</c:v>
                </c:pt>
                <c:pt idx="5">
                  <c:v>Game6</c:v>
                </c:pt>
              </c:strCache>
            </c:strRef>
          </c:cat>
          <c:val>
            <c:numRef>
              <c:f>Sheet1!$C$2:$C$7</c:f>
              <c:numCache>
                <c:formatCode>General</c:formatCode>
                <c:ptCount val="6"/>
                <c:pt idx="0">
                  <c:v>164</c:v>
                </c:pt>
                <c:pt idx="1">
                  <c:v>220</c:v>
                </c:pt>
                <c:pt idx="2">
                  <c:v>233</c:v>
                </c:pt>
                <c:pt idx="3">
                  <c:v>196</c:v>
                </c:pt>
                <c:pt idx="4">
                  <c:v>243</c:v>
                </c:pt>
                <c:pt idx="5">
                  <c:v>218</c:v>
                </c:pt>
              </c:numCache>
            </c:numRef>
          </c:val>
          <c:smooth val="0"/>
          <c:extLst>
            <c:ext xmlns:c16="http://schemas.microsoft.com/office/drawing/2014/chart" uri="{C3380CC4-5D6E-409C-BE32-E72D297353CC}">
              <c16:uniqueId val="{00000001-FF85-45C0-960E-103A2507AF27}"/>
            </c:ext>
          </c:extLst>
        </c:ser>
        <c:ser>
          <c:idx val="2"/>
          <c:order val="2"/>
          <c:tx>
            <c:strRef>
              <c:f>Sheet1!$D$1</c:f>
              <c:strCache>
                <c:ptCount val="1"/>
                <c:pt idx="0">
                  <c:v>1Hour Model</c:v>
                </c:pt>
              </c:strCache>
            </c:strRef>
          </c:tx>
          <c:spPr>
            <a:ln w="28575" cap="rnd">
              <a:solidFill>
                <a:srgbClr val="00B050"/>
              </a:solidFill>
              <a:round/>
            </a:ln>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Game1</c:v>
                </c:pt>
                <c:pt idx="1">
                  <c:v>Game2</c:v>
                </c:pt>
                <c:pt idx="2">
                  <c:v>Game3</c:v>
                </c:pt>
                <c:pt idx="3">
                  <c:v>Game4</c:v>
                </c:pt>
                <c:pt idx="4">
                  <c:v>Game5</c:v>
                </c:pt>
                <c:pt idx="5">
                  <c:v>Game6</c:v>
                </c:pt>
              </c:strCache>
            </c:strRef>
          </c:cat>
          <c:val>
            <c:numRef>
              <c:f>Sheet1!$D$2:$D$7</c:f>
              <c:numCache>
                <c:formatCode>General</c:formatCode>
                <c:ptCount val="6"/>
                <c:pt idx="0">
                  <c:v>903</c:v>
                </c:pt>
                <c:pt idx="1">
                  <c:v>856</c:v>
                </c:pt>
                <c:pt idx="2">
                  <c:v>1041</c:v>
                </c:pt>
                <c:pt idx="3">
                  <c:v>925</c:v>
                </c:pt>
                <c:pt idx="4">
                  <c:v>862</c:v>
                </c:pt>
                <c:pt idx="5">
                  <c:v>813</c:v>
                </c:pt>
              </c:numCache>
            </c:numRef>
          </c:val>
          <c:smooth val="0"/>
          <c:extLst>
            <c:ext xmlns:c16="http://schemas.microsoft.com/office/drawing/2014/chart" uri="{C3380CC4-5D6E-409C-BE32-E72D297353CC}">
              <c16:uniqueId val="{00000002-FF85-45C0-960E-103A2507AF27}"/>
            </c:ext>
          </c:extLst>
        </c:ser>
        <c:dLbls>
          <c:showLegendKey val="0"/>
          <c:showVal val="1"/>
          <c:showCatName val="0"/>
          <c:showSerName val="0"/>
          <c:showPercent val="0"/>
          <c:showBubbleSize val="0"/>
        </c:dLbls>
        <c:smooth val="0"/>
        <c:axId val="888753584"/>
        <c:axId val="888754832"/>
      </c:lineChart>
      <c:catAx>
        <c:axId val="88875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888754832"/>
        <c:crosses val="autoZero"/>
        <c:auto val="1"/>
        <c:lblAlgn val="ctr"/>
        <c:lblOffset val="100"/>
        <c:noMultiLvlLbl val="0"/>
      </c:catAx>
      <c:valAx>
        <c:axId val="888754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ln>
                      <a:noFill/>
                    </a:ln>
                    <a:solidFill>
                      <a:schemeClr val="tx1">
                        <a:lumMod val="65000"/>
                        <a:lumOff val="35000"/>
                      </a:schemeClr>
                    </a:solidFill>
                    <a:latin typeface="+mn-lt"/>
                    <a:ea typeface="+mn-ea"/>
                    <a:cs typeface="+mn-cs"/>
                  </a:defRPr>
                </a:pPr>
                <a:r>
                  <a:rPr lang="en-US" dirty="0"/>
                  <a:t>Score</a:t>
                </a:r>
              </a:p>
            </c:rich>
          </c:tx>
          <c:overlay val="0"/>
          <c:spPr>
            <a:noFill/>
            <a:ln>
              <a:noFill/>
            </a:ln>
            <a:effectLst/>
          </c:spPr>
          <c:txPr>
            <a:bodyPr rot="-5400000" spcFirstLastPara="1" vertOverflow="ellipsis" vert="horz" wrap="square" anchor="ctr" anchorCtr="1"/>
            <a:lstStyle/>
            <a:p>
              <a:pPr>
                <a:defRPr sz="1330" b="0" i="0" u="none" strike="noStrike" kern="1200" baseline="0">
                  <a:ln>
                    <a:noFill/>
                  </a:ln>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888753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a:noFill/>
                </a:ln>
                <a:solidFill>
                  <a:schemeClr val="tx1">
                    <a:lumMod val="65000"/>
                    <a:lumOff val="35000"/>
                  </a:schemeClr>
                </a:solidFill>
                <a:latin typeface="+mn-lt"/>
                <a:ea typeface="+mn-ea"/>
                <a:cs typeface="+mn-cs"/>
              </a:defRPr>
            </a:pPr>
            <a:r>
              <a:rPr lang="en-US"/>
              <a:t>Model Improvement Comparison</a:t>
            </a:r>
          </a:p>
        </c:rich>
      </c:tx>
      <c:overlay val="0"/>
      <c:spPr>
        <a:noFill/>
        <a:ln>
          <a:noFill/>
        </a:ln>
        <a:effectLst/>
      </c:spPr>
      <c:txPr>
        <a:bodyPr rot="0" spcFirstLastPara="1" vertOverflow="ellipsis" vert="horz" wrap="square" anchor="ctr" anchorCtr="1"/>
        <a:lstStyle/>
        <a:p>
          <a:pPr>
            <a:defRPr sz="1862" b="0" i="0" u="none" strike="noStrike" kern="1200" spc="0" baseline="0">
              <a:ln>
                <a:noFill/>
              </a:ln>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No Model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Game1</c:v>
                </c:pt>
                <c:pt idx="1">
                  <c:v>Game2</c:v>
                </c:pt>
                <c:pt idx="2">
                  <c:v>Game3</c:v>
                </c:pt>
                <c:pt idx="3">
                  <c:v>Game4</c:v>
                </c:pt>
                <c:pt idx="4">
                  <c:v>Game5</c:v>
                </c:pt>
                <c:pt idx="5">
                  <c:v>Game6</c:v>
                </c:pt>
              </c:strCache>
            </c:strRef>
          </c:cat>
          <c:val>
            <c:numRef>
              <c:f>Sheet1!$B$2:$B$7</c:f>
              <c:numCache>
                <c:formatCode>General</c:formatCode>
                <c:ptCount val="6"/>
                <c:pt idx="0">
                  <c:v>42</c:v>
                </c:pt>
                <c:pt idx="1">
                  <c:v>48</c:v>
                </c:pt>
                <c:pt idx="2">
                  <c:v>42</c:v>
                </c:pt>
                <c:pt idx="3">
                  <c:v>42</c:v>
                </c:pt>
                <c:pt idx="4">
                  <c:v>42</c:v>
                </c:pt>
                <c:pt idx="5">
                  <c:v>48</c:v>
                </c:pt>
              </c:numCache>
            </c:numRef>
          </c:val>
          <c:smooth val="0"/>
          <c:extLst>
            <c:ext xmlns:c16="http://schemas.microsoft.com/office/drawing/2014/chart" uri="{C3380CC4-5D6E-409C-BE32-E72D297353CC}">
              <c16:uniqueId val="{00000000-FF85-45C0-960E-103A2507AF27}"/>
            </c:ext>
          </c:extLst>
        </c:ser>
        <c:ser>
          <c:idx val="1"/>
          <c:order val="1"/>
          <c:tx>
            <c:strRef>
              <c:f>Sheet1!$C$1</c:f>
              <c:strCache>
                <c:ptCount val="1"/>
                <c:pt idx="0">
                  <c:v>30Minute Model</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Game1</c:v>
                </c:pt>
                <c:pt idx="1">
                  <c:v>Game2</c:v>
                </c:pt>
                <c:pt idx="2">
                  <c:v>Game3</c:v>
                </c:pt>
                <c:pt idx="3">
                  <c:v>Game4</c:v>
                </c:pt>
                <c:pt idx="4">
                  <c:v>Game5</c:v>
                </c:pt>
                <c:pt idx="5">
                  <c:v>Game6</c:v>
                </c:pt>
              </c:strCache>
            </c:strRef>
          </c:cat>
          <c:val>
            <c:numRef>
              <c:f>Sheet1!$C$2:$C$7</c:f>
              <c:numCache>
                <c:formatCode>General</c:formatCode>
                <c:ptCount val="6"/>
                <c:pt idx="0">
                  <c:v>164</c:v>
                </c:pt>
                <c:pt idx="1">
                  <c:v>220</c:v>
                </c:pt>
                <c:pt idx="2">
                  <c:v>233</c:v>
                </c:pt>
                <c:pt idx="3">
                  <c:v>196</c:v>
                </c:pt>
                <c:pt idx="4">
                  <c:v>243</c:v>
                </c:pt>
                <c:pt idx="5">
                  <c:v>218</c:v>
                </c:pt>
              </c:numCache>
            </c:numRef>
          </c:val>
          <c:smooth val="0"/>
          <c:extLst>
            <c:ext xmlns:c16="http://schemas.microsoft.com/office/drawing/2014/chart" uri="{C3380CC4-5D6E-409C-BE32-E72D297353CC}">
              <c16:uniqueId val="{00000001-FF85-45C0-960E-103A2507AF27}"/>
            </c:ext>
          </c:extLst>
        </c:ser>
        <c:ser>
          <c:idx val="2"/>
          <c:order val="2"/>
          <c:tx>
            <c:strRef>
              <c:f>Sheet1!$D$1</c:f>
              <c:strCache>
                <c:ptCount val="1"/>
                <c:pt idx="0">
                  <c:v>1Hour Model</c:v>
                </c:pt>
              </c:strCache>
            </c:strRef>
          </c:tx>
          <c:spPr>
            <a:ln w="28575" cap="rnd">
              <a:solidFill>
                <a:srgbClr val="00B050"/>
              </a:solidFill>
              <a:round/>
            </a:ln>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Game1</c:v>
                </c:pt>
                <c:pt idx="1">
                  <c:v>Game2</c:v>
                </c:pt>
                <c:pt idx="2">
                  <c:v>Game3</c:v>
                </c:pt>
                <c:pt idx="3">
                  <c:v>Game4</c:v>
                </c:pt>
                <c:pt idx="4">
                  <c:v>Game5</c:v>
                </c:pt>
                <c:pt idx="5">
                  <c:v>Game6</c:v>
                </c:pt>
              </c:strCache>
            </c:strRef>
          </c:cat>
          <c:val>
            <c:numRef>
              <c:f>Sheet1!$D$2:$D$7</c:f>
              <c:numCache>
                <c:formatCode>General</c:formatCode>
                <c:ptCount val="6"/>
                <c:pt idx="0">
                  <c:v>903</c:v>
                </c:pt>
                <c:pt idx="1">
                  <c:v>856</c:v>
                </c:pt>
                <c:pt idx="2">
                  <c:v>1041</c:v>
                </c:pt>
                <c:pt idx="3">
                  <c:v>925</c:v>
                </c:pt>
                <c:pt idx="4">
                  <c:v>862</c:v>
                </c:pt>
                <c:pt idx="5">
                  <c:v>813</c:v>
                </c:pt>
              </c:numCache>
            </c:numRef>
          </c:val>
          <c:smooth val="0"/>
          <c:extLst>
            <c:ext xmlns:c16="http://schemas.microsoft.com/office/drawing/2014/chart" uri="{C3380CC4-5D6E-409C-BE32-E72D297353CC}">
              <c16:uniqueId val="{00000002-FF85-45C0-960E-103A2507AF27}"/>
            </c:ext>
          </c:extLst>
        </c:ser>
        <c:dLbls>
          <c:showLegendKey val="0"/>
          <c:showVal val="1"/>
          <c:showCatName val="0"/>
          <c:showSerName val="0"/>
          <c:showPercent val="0"/>
          <c:showBubbleSize val="0"/>
        </c:dLbls>
        <c:smooth val="0"/>
        <c:axId val="888753584"/>
        <c:axId val="888754832"/>
      </c:lineChart>
      <c:catAx>
        <c:axId val="88875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888754832"/>
        <c:crosses val="autoZero"/>
        <c:auto val="1"/>
        <c:lblAlgn val="ctr"/>
        <c:lblOffset val="100"/>
        <c:noMultiLvlLbl val="0"/>
      </c:catAx>
      <c:valAx>
        <c:axId val="888754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ln>
                      <a:noFill/>
                    </a:ln>
                    <a:solidFill>
                      <a:schemeClr val="tx1">
                        <a:lumMod val="65000"/>
                        <a:lumOff val="35000"/>
                      </a:schemeClr>
                    </a:solidFill>
                    <a:latin typeface="+mn-lt"/>
                    <a:ea typeface="+mn-ea"/>
                    <a:cs typeface="+mn-cs"/>
                  </a:defRPr>
                </a:pPr>
                <a:r>
                  <a:rPr lang="en-US" dirty="0"/>
                  <a:t>Score</a:t>
                </a:r>
              </a:p>
            </c:rich>
          </c:tx>
          <c:overlay val="0"/>
          <c:spPr>
            <a:noFill/>
            <a:ln>
              <a:noFill/>
            </a:ln>
            <a:effectLst/>
          </c:spPr>
          <c:txPr>
            <a:bodyPr rot="-5400000" spcFirstLastPara="1" vertOverflow="ellipsis" vert="horz" wrap="square" anchor="ctr" anchorCtr="1"/>
            <a:lstStyle/>
            <a:p>
              <a:pPr>
                <a:defRPr sz="1330" b="0" i="0" u="none" strike="noStrike" kern="1200" baseline="0">
                  <a:ln>
                    <a:noFill/>
                  </a:ln>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888753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64865-C08D-408E-A89C-BF49540A33F9}" type="datetimeFigureOut">
              <a:rPr lang="en-US" smtClean="0"/>
              <a:t>09-May-21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4DC88-9D9C-41CF-A155-7049BDA430E4}" type="slidenum">
              <a:rPr lang="en-US" smtClean="0"/>
              <a:t>‹#›</a:t>
            </a:fld>
            <a:endParaRPr lang="en-US"/>
          </a:p>
        </p:txBody>
      </p:sp>
    </p:spTree>
    <p:extLst>
      <p:ext uri="{BB962C8B-B14F-4D97-AF65-F5344CB8AC3E}">
        <p14:creationId xmlns:p14="http://schemas.microsoft.com/office/powerpoint/2010/main" val="2273449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04DC88-9D9C-41CF-A155-7049BDA430E4}" type="slidenum">
              <a:rPr lang="en-US" smtClean="0"/>
              <a:t>18</a:t>
            </a:fld>
            <a:endParaRPr lang="en-US"/>
          </a:p>
        </p:txBody>
      </p:sp>
    </p:spTree>
    <p:extLst>
      <p:ext uri="{BB962C8B-B14F-4D97-AF65-F5344CB8AC3E}">
        <p14:creationId xmlns:p14="http://schemas.microsoft.com/office/powerpoint/2010/main" val="259466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E5C-E8DB-4B8D-A8FE-789E054C1C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947F52-8D14-4879-A25C-6311230D4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D878DA-9C21-4754-BEC0-6090C9DFEC25}"/>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5" name="Footer Placeholder 4">
            <a:extLst>
              <a:ext uri="{FF2B5EF4-FFF2-40B4-BE49-F238E27FC236}">
                <a16:creationId xmlns:a16="http://schemas.microsoft.com/office/drawing/2014/main" id="{79D672D9-284A-493A-A63E-0989B55D4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038BA-E3F6-45AA-A6BA-4C12DD6CC419}"/>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232510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A8E7-7E76-41F3-93A5-8F8938CA9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4B3EA-2325-4E39-9DA5-91FBDC477E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D5C38-237F-4531-92DC-25275F3D6EB7}"/>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5" name="Footer Placeholder 4">
            <a:extLst>
              <a:ext uri="{FF2B5EF4-FFF2-40B4-BE49-F238E27FC236}">
                <a16:creationId xmlns:a16="http://schemas.microsoft.com/office/drawing/2014/main" id="{A5AD8CB5-636B-4207-9F78-B77CC2EE8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B4076-DA3E-4A14-9FBC-FB8F6A202571}"/>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33732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188C01-42CF-4333-98B6-8310D6010E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E13CB8-34B6-4DED-A2ED-5C00C5D4BA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01EE7-9872-4733-82D7-1AA7BAFA9694}"/>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5" name="Footer Placeholder 4">
            <a:extLst>
              <a:ext uri="{FF2B5EF4-FFF2-40B4-BE49-F238E27FC236}">
                <a16:creationId xmlns:a16="http://schemas.microsoft.com/office/drawing/2014/main" id="{91888FA0-C94B-42BD-9C5F-5DC420FF0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43E6C-BC8B-4FC3-B41B-2F4169B8B116}"/>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22256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B38-AD38-46DA-A9C5-16C1D1DE3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EFCCA8-97AD-41DB-AAD5-70E6FD5893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DC5F4-4CA1-453E-8F33-C4FE081411E6}"/>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5" name="Footer Placeholder 4">
            <a:extLst>
              <a:ext uri="{FF2B5EF4-FFF2-40B4-BE49-F238E27FC236}">
                <a16:creationId xmlns:a16="http://schemas.microsoft.com/office/drawing/2014/main" id="{868512FB-4F29-4160-9AD0-95BD6C967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8324D-E0A0-4A4A-895F-35DB7126BBC7}"/>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14237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121-CECE-4CFB-94FC-B03314FA3D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147D68-B572-4206-9A5E-2C6949EA3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7C5E56-9B03-450E-9DCC-B731F0D09151}"/>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5" name="Footer Placeholder 4">
            <a:extLst>
              <a:ext uri="{FF2B5EF4-FFF2-40B4-BE49-F238E27FC236}">
                <a16:creationId xmlns:a16="http://schemas.microsoft.com/office/drawing/2014/main" id="{350156E2-C769-49DB-8207-8AEF41C6A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344C5-5022-49D7-8388-7075496D86A4}"/>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213929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4BED-ADC6-4713-84B3-C29296E06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0B5616-09D3-4CD6-834D-D509A966E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3D9948-FC35-4A6E-A5CF-D75C15F80D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BFBBA6-CF99-42E4-9035-20A1020B136A}"/>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6" name="Footer Placeholder 5">
            <a:extLst>
              <a:ext uri="{FF2B5EF4-FFF2-40B4-BE49-F238E27FC236}">
                <a16:creationId xmlns:a16="http://schemas.microsoft.com/office/drawing/2014/main" id="{9DFB8D57-C23E-4D8E-A722-9EDF3A7E5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49A07-BD29-49D8-BC51-636C9303C318}"/>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82703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7E87-7093-4534-8162-0A326F1A9E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281254-E25D-4DCF-8707-0E3941372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102537-50EB-4F88-A182-76CE8E112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39242-11C9-427E-9D36-159DF00279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7B44A6-0DB5-4F29-A24F-C214BA615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D1497-25B5-4CCD-964E-0906AEBF699A}"/>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8" name="Footer Placeholder 7">
            <a:extLst>
              <a:ext uri="{FF2B5EF4-FFF2-40B4-BE49-F238E27FC236}">
                <a16:creationId xmlns:a16="http://schemas.microsoft.com/office/drawing/2014/main" id="{7174604B-D63C-4B6F-8A6F-BD0F97F480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13AFB3-D069-40ED-B78D-F4D020512F64}"/>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80049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C9F5-155B-4A80-A138-FE1C97D836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14ED02-F010-4FA5-93B6-8BD745D163F1}"/>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4" name="Footer Placeholder 3">
            <a:extLst>
              <a:ext uri="{FF2B5EF4-FFF2-40B4-BE49-F238E27FC236}">
                <a16:creationId xmlns:a16="http://schemas.microsoft.com/office/drawing/2014/main" id="{D5735BDC-CCB9-4706-9879-6D212913FA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7D0908-4A84-49F5-9B3A-52DB18FCA52E}"/>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199718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490273-D12A-4F26-AA16-47FE0DC53706}"/>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3" name="Footer Placeholder 2">
            <a:extLst>
              <a:ext uri="{FF2B5EF4-FFF2-40B4-BE49-F238E27FC236}">
                <a16:creationId xmlns:a16="http://schemas.microsoft.com/office/drawing/2014/main" id="{D75A2A49-1F32-4287-B6AB-AF46D06795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0FC989-E8EC-4BC9-86D5-B8E19C488AA3}"/>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307927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CA31-EC4D-4A0F-8F80-78E0D50E9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026997-3B02-48E2-B52D-90A34C3A6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FA246-09D4-461B-A41A-EA904A688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DA75A-B086-46D8-A6FE-71A6EE00396A}"/>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6" name="Footer Placeholder 5">
            <a:extLst>
              <a:ext uri="{FF2B5EF4-FFF2-40B4-BE49-F238E27FC236}">
                <a16:creationId xmlns:a16="http://schemas.microsoft.com/office/drawing/2014/main" id="{BBCB0B0E-640D-47F3-B326-B9DCD7156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AF836-4A78-4AE6-94F1-B516B518F6FF}"/>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229859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5BD7-3AF7-4EA6-86E0-04E033736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CE8C4A-F84B-4EE8-A65E-658BF421C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6F3BF3-FA6C-43F6-816A-3F47F9079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34EF4-96BE-4817-9D79-2F8F6A6616B9}"/>
              </a:ext>
            </a:extLst>
          </p:cNvPr>
          <p:cNvSpPr>
            <a:spLocks noGrp="1"/>
          </p:cNvSpPr>
          <p:nvPr>
            <p:ph type="dt" sz="half" idx="10"/>
          </p:nvPr>
        </p:nvSpPr>
        <p:spPr/>
        <p:txBody>
          <a:bodyPr/>
          <a:lstStyle/>
          <a:p>
            <a:fld id="{C7876125-2B27-48ED-9078-3D67A6E3F46D}" type="datetimeFigureOut">
              <a:rPr lang="en-US" smtClean="0"/>
              <a:t>09-May-21</a:t>
            </a:fld>
            <a:endParaRPr lang="en-US"/>
          </a:p>
        </p:txBody>
      </p:sp>
      <p:sp>
        <p:nvSpPr>
          <p:cNvPr id="6" name="Footer Placeholder 5">
            <a:extLst>
              <a:ext uri="{FF2B5EF4-FFF2-40B4-BE49-F238E27FC236}">
                <a16:creationId xmlns:a16="http://schemas.microsoft.com/office/drawing/2014/main" id="{C605DC99-43DA-47A7-9FE5-E6A042196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961AE-5409-4CCE-9C67-0D2AC6379EB2}"/>
              </a:ext>
            </a:extLst>
          </p:cNvPr>
          <p:cNvSpPr>
            <a:spLocks noGrp="1"/>
          </p:cNvSpPr>
          <p:nvPr>
            <p:ph type="sldNum" sz="quarter" idx="12"/>
          </p:nvPr>
        </p:nvSpPr>
        <p:spPr/>
        <p:txBody>
          <a:bodyPr/>
          <a:lstStyle/>
          <a:p>
            <a:fld id="{73FADD4C-A6A0-43E2-8E77-73D2DC4859C1}" type="slidenum">
              <a:rPr lang="en-US" smtClean="0"/>
              <a:t>‹#›</a:t>
            </a:fld>
            <a:endParaRPr lang="en-US"/>
          </a:p>
        </p:txBody>
      </p:sp>
    </p:spTree>
    <p:extLst>
      <p:ext uri="{BB962C8B-B14F-4D97-AF65-F5344CB8AC3E}">
        <p14:creationId xmlns:p14="http://schemas.microsoft.com/office/powerpoint/2010/main" val="13318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8DF91A-9C5C-4484-B97F-941B1E8D3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80D622-789A-426B-B196-8A36BAD66C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73F43-4CEA-45E1-B195-FD7FF30E5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76125-2B27-48ED-9078-3D67A6E3F46D}" type="datetimeFigureOut">
              <a:rPr lang="en-US" smtClean="0"/>
              <a:t>09-May-21</a:t>
            </a:fld>
            <a:endParaRPr lang="en-US"/>
          </a:p>
        </p:txBody>
      </p:sp>
      <p:sp>
        <p:nvSpPr>
          <p:cNvPr id="5" name="Footer Placeholder 4">
            <a:extLst>
              <a:ext uri="{FF2B5EF4-FFF2-40B4-BE49-F238E27FC236}">
                <a16:creationId xmlns:a16="http://schemas.microsoft.com/office/drawing/2014/main" id="{BC7BE54E-EBD3-43FA-8514-80DC0C730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5C186-1441-48C4-B299-F470DD1A0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ADD4C-A6A0-43E2-8E77-73D2DC4859C1}" type="slidenum">
              <a:rPr lang="en-US" smtClean="0"/>
              <a:t>‹#›</a:t>
            </a:fld>
            <a:endParaRPr lang="en-US"/>
          </a:p>
        </p:txBody>
      </p:sp>
    </p:spTree>
    <p:extLst>
      <p:ext uri="{BB962C8B-B14F-4D97-AF65-F5344CB8AC3E}">
        <p14:creationId xmlns:p14="http://schemas.microsoft.com/office/powerpoint/2010/main" val="4010189991"/>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SaralTayal123/ChromeDinoAI" TargetMode="External"/><Relationship Id="rId3" Type="http://schemas.openxmlformats.org/officeDocument/2006/relationships/hyperlink" Target="https://www.youtube.com/watch?v=gCJyVX98KJ4" TargetMode="External"/><Relationship Id="rId7" Type="http://schemas.openxmlformats.org/officeDocument/2006/relationships/hyperlink" Target="https://github.com/vdutor/TF-re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IshmaelObeso/DinosaurGame-DeepQ" TargetMode="External"/><Relationship Id="rId5" Type="http://schemas.openxmlformats.org/officeDocument/2006/relationships/hyperlink" Target="https://www.youtube.com/watch?v=MasxAN-xZIU" TargetMode="External"/><Relationship Id="rId4" Type="http://schemas.openxmlformats.org/officeDocument/2006/relationships/hyperlink" Target="https://www.youtube.com/watch?v=hCeJeq8U0lo" TargetMode="External"/><Relationship Id="rId9" Type="http://schemas.openxmlformats.org/officeDocument/2006/relationships/hyperlink" Target="https://github.com/bensawyers/FinalYear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51F8-C107-4E45-B2C4-44B0982AF37B}"/>
              </a:ext>
            </a:extLst>
          </p:cNvPr>
          <p:cNvSpPr>
            <a:spLocks noGrp="1"/>
          </p:cNvSpPr>
          <p:nvPr>
            <p:ph type="ctrTitle"/>
          </p:nvPr>
        </p:nvSpPr>
        <p:spPr>
          <a:xfrm>
            <a:off x="792480" y="4213182"/>
            <a:ext cx="10607040" cy="1028860"/>
          </a:xfrm>
        </p:spPr>
        <p:txBody>
          <a:bodyPr>
            <a:normAutofit fontScale="90000"/>
          </a:bodyPr>
          <a:lstStyle/>
          <a:p>
            <a:pPr>
              <a:lnSpc>
                <a:spcPct val="98000"/>
              </a:lnSpc>
              <a:spcBef>
                <a:spcPts val="0"/>
              </a:spcBef>
              <a:spcAft>
                <a:spcPts val="1200"/>
              </a:spcAft>
            </a:pPr>
            <a:r>
              <a:rPr lang="en-US" sz="2000" dirty="0">
                <a:latin typeface="Times New Roman" panose="02020603050405020304" pitchFamily="18" charset="0"/>
                <a:cs typeface="Times New Roman" panose="02020603050405020304" pitchFamily="18" charset="0"/>
              </a:rPr>
              <a:t>Submitted by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Suthram Vinay Kumar - 2020CSM1019</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Patel Mit Kumar Rajeshbhai – 2020CSM1016</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in Department of Computer Science Engineering, Indian Institute of Technology (IIT Ropar)</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Under the Guidance of</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ea typeface="Calibri" panose="020F0502020204030204" pitchFamily="34" charset="0"/>
                <a:cs typeface="Times New Roman" panose="02020603050405020304" pitchFamily="18" charset="0"/>
              </a:rPr>
              <a:t>Dr. Shashi Shekhar Jha</a:t>
            </a:r>
            <a:br>
              <a:rPr lang="en-US" sz="2000" b="1" dirty="0">
                <a:latin typeface="Times New Roman" panose="02020603050405020304" pitchFamily="18" charset="0"/>
                <a:ea typeface="Calibri" panose="020F0502020204030204" pitchFamily="34" charset="0"/>
                <a:cs typeface="Times New Roman" panose="02020603050405020304" pitchFamily="18" charset="0"/>
              </a:rPr>
            </a:br>
            <a:r>
              <a:rPr lang="en-US" sz="1600" dirty="0">
                <a:latin typeface="Times New Roman" panose="02020603050405020304" pitchFamily="18" charset="0"/>
                <a:ea typeface="Calibri" panose="020F0502020204030204" pitchFamily="34" charset="0"/>
                <a:cs typeface="Times New Roman" panose="02020603050405020304" pitchFamily="18" charset="0"/>
              </a:rPr>
              <a:t>Assistant Professor, Indian Institute of Technology Ropar (IIT Ropar),</a:t>
            </a:r>
            <a:br>
              <a:rPr lang="en-US" sz="1600" dirty="0">
                <a:latin typeface="Times New Roman" panose="02020603050405020304" pitchFamily="18" charset="0"/>
                <a:ea typeface="Calibri" panose="020F0502020204030204" pitchFamily="34" charset="0"/>
                <a:cs typeface="Times New Roman" panose="02020603050405020304" pitchFamily="18" charset="0"/>
              </a:rPr>
            </a:br>
            <a:r>
              <a:rPr lang="en-US" sz="1600" dirty="0">
                <a:latin typeface="Times New Roman" panose="02020603050405020304" pitchFamily="18" charset="0"/>
                <a:ea typeface="Calibri" panose="020F0502020204030204" pitchFamily="34" charset="0"/>
                <a:cs typeface="Times New Roman" panose="02020603050405020304" pitchFamily="18" charset="0"/>
              </a:rPr>
              <a:t>   Department of Computer Science Engineering</a:t>
            </a:r>
            <a:endParaRPr lang="en-US" sz="16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E655159-C6BA-40CE-953D-7FB597F4C804}"/>
              </a:ext>
            </a:extLst>
          </p:cNvPr>
          <p:cNvSpPr txBox="1">
            <a:spLocks/>
          </p:cNvSpPr>
          <p:nvPr/>
        </p:nvSpPr>
        <p:spPr>
          <a:xfrm>
            <a:off x="911860" y="515522"/>
            <a:ext cx="10368280" cy="1130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3000" b="1" dirty="0">
                <a:latin typeface="Times New Roman" panose="02020603050405020304" pitchFamily="18" charset="0"/>
                <a:cs typeface="Times New Roman" panose="02020603050405020304" pitchFamily="18" charset="0"/>
              </a:rPr>
              <a:t>CS512 – Artificial Intelligence</a:t>
            </a:r>
          </a:p>
          <a:p>
            <a:pPr>
              <a:spcAft>
                <a:spcPts val="600"/>
              </a:spcAft>
            </a:pPr>
            <a:r>
              <a:rPr lang="en-US" sz="3000" b="1" dirty="0">
                <a:latin typeface="Times New Roman" panose="02020603050405020304" pitchFamily="18" charset="0"/>
                <a:cs typeface="Times New Roman" panose="02020603050405020304" pitchFamily="18" charset="0"/>
              </a:rPr>
              <a:t>Intelligent Agent to Play Chrome Dino Game</a:t>
            </a:r>
          </a:p>
        </p:txBody>
      </p:sp>
      <p:sp>
        <p:nvSpPr>
          <p:cNvPr id="3" name="TextBox 2">
            <a:extLst>
              <a:ext uri="{FF2B5EF4-FFF2-40B4-BE49-F238E27FC236}">
                <a16:creationId xmlns:a16="http://schemas.microsoft.com/office/drawing/2014/main" id="{96BE4C4F-DD1D-445D-9282-06975850E2D7}"/>
              </a:ext>
            </a:extLst>
          </p:cNvPr>
          <p:cNvSpPr txBox="1"/>
          <p:nvPr/>
        </p:nvSpPr>
        <p:spPr>
          <a:xfrm>
            <a:off x="2951480" y="253248"/>
            <a:ext cx="628904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Project Report on</a:t>
            </a:r>
          </a:p>
        </p:txBody>
      </p:sp>
      <p:pic>
        <p:nvPicPr>
          <p:cNvPr id="8" name="Picture 7">
            <a:extLst>
              <a:ext uri="{FF2B5EF4-FFF2-40B4-BE49-F238E27FC236}">
                <a16:creationId xmlns:a16="http://schemas.microsoft.com/office/drawing/2014/main" id="{766FAC32-5FC1-450F-8A70-BB297C1DE5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05450" y="5343642"/>
            <a:ext cx="1181100" cy="1362710"/>
          </a:xfrm>
          <a:prstGeom prst="rect">
            <a:avLst/>
          </a:prstGeom>
          <a:noFill/>
          <a:ln>
            <a:noFill/>
          </a:ln>
        </p:spPr>
      </p:pic>
    </p:spTree>
    <p:extLst>
      <p:ext uri="{BB962C8B-B14F-4D97-AF65-F5344CB8AC3E}">
        <p14:creationId xmlns:p14="http://schemas.microsoft.com/office/powerpoint/2010/main" val="1429314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p:txBody>
          <a:bodyPr/>
          <a:lstStyle/>
          <a:p>
            <a:pPr algn="ctr"/>
            <a:r>
              <a:rPr lang="en-US" dirty="0"/>
              <a:t>Implementation</a:t>
            </a:r>
          </a:p>
        </p:txBody>
      </p:sp>
      <p:sp>
        <p:nvSpPr>
          <p:cNvPr id="8" name="Content Placeholder 7">
            <a:extLst>
              <a:ext uri="{FF2B5EF4-FFF2-40B4-BE49-F238E27FC236}">
                <a16:creationId xmlns:a16="http://schemas.microsoft.com/office/drawing/2014/main" id="{AB0EAB39-2D7F-47BA-90C9-95FCA7C54F1A}"/>
              </a:ext>
            </a:extLst>
          </p:cNvPr>
          <p:cNvSpPr>
            <a:spLocks noGrp="1"/>
          </p:cNvSpPr>
          <p:nvPr>
            <p:ph idx="1"/>
          </p:nvPr>
        </p:nvSpPr>
        <p:spPr>
          <a:xfrm>
            <a:off x="838200" y="1549179"/>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We have implemented the code in total 6 files, main.py, DianosarAgent.py, GameEnv.py, Train.py, Test.py, and Restart.py</a:t>
            </a:r>
          </a:p>
          <a:p>
            <a:r>
              <a:rPr lang="en-US" sz="2000" dirty="0">
                <a:latin typeface="Times New Roman" panose="02020603050405020304" pitchFamily="18" charset="0"/>
                <a:cs typeface="Times New Roman" panose="02020603050405020304" pitchFamily="18" charset="0"/>
              </a:rPr>
              <a:t>We have also used one .h5 extension file to store all the trained info. The .h5 file is an open source file which can be used for storing large amount of data. It basically stores data in a hierarchical structure. The filename of .h5 extension file is DinoTrain.h5 </a:t>
            </a:r>
          </a:p>
          <a:p>
            <a:r>
              <a:rPr lang="en-US" sz="2000" dirty="0">
                <a:latin typeface="Times New Roman" panose="02020603050405020304" pitchFamily="18" charset="0"/>
                <a:cs typeface="Times New Roman" panose="02020603050405020304" pitchFamily="18" charset="0"/>
              </a:rPr>
              <a:t>main.py is used for giving instructions for the user to give inputs and call the functions accordingly based on the input given by user</a:t>
            </a:r>
          </a:p>
          <a:p>
            <a:r>
              <a:rPr lang="en-US" sz="2000" dirty="0">
                <a:latin typeface="Times New Roman" panose="02020603050405020304" pitchFamily="18" charset="0"/>
                <a:cs typeface="Times New Roman" panose="02020603050405020304" pitchFamily="18" charset="0"/>
              </a:rPr>
              <a:t>DianosarAgent.py is the file where all the agent game play will happen. Predictions of actions by comparing the current states with neural network model states will be done. Based on the q values it fetches from states saved in, the actions will be taken by the agent.</a:t>
            </a:r>
          </a:p>
          <a:p>
            <a:r>
              <a:rPr lang="en-US" sz="2000" dirty="0">
                <a:latin typeface="Times New Roman" panose="02020603050405020304" pitchFamily="18" charset="0"/>
                <a:cs typeface="Times New Roman" panose="02020603050405020304" pitchFamily="18" charset="0"/>
              </a:rPr>
              <a:t>GameEnv.py is to set up the environment of screen of chrome </a:t>
            </a:r>
            <a:r>
              <a:rPr lang="en-US" sz="2000" dirty="0" err="1">
                <a:latin typeface="Times New Roman" panose="02020603050405020304" pitchFamily="18" charset="0"/>
                <a:cs typeface="Times New Roman" panose="02020603050405020304" pitchFamily="18" charset="0"/>
              </a:rPr>
              <a:t>dino</a:t>
            </a:r>
            <a:r>
              <a:rPr lang="en-US" sz="2000" dirty="0">
                <a:latin typeface="Times New Roman" panose="02020603050405020304" pitchFamily="18" charset="0"/>
                <a:cs typeface="Times New Roman" panose="02020603050405020304" pitchFamily="18" charset="0"/>
              </a:rPr>
              <a:t> game.</a:t>
            </a:r>
          </a:p>
          <a:p>
            <a:r>
              <a:rPr lang="en-US" sz="2000" dirty="0">
                <a:latin typeface="Times New Roman" panose="02020603050405020304" pitchFamily="18" charset="0"/>
                <a:cs typeface="Times New Roman" panose="02020603050405020304" pitchFamily="18" charset="0"/>
              </a:rPr>
              <a:t>Train.py is used to train the agent and saves the trained info into DinoTrain.h5</a:t>
            </a:r>
          </a:p>
          <a:p>
            <a:r>
              <a:rPr lang="en-US" sz="2000" dirty="0">
                <a:latin typeface="Times New Roman" panose="02020603050405020304" pitchFamily="18" charset="0"/>
                <a:cs typeface="Times New Roman" panose="02020603050405020304" pitchFamily="18" charset="0"/>
              </a:rPr>
              <a:t>Test.py is used to test the game without saving the gameplay in DinoTrain.h5</a:t>
            </a:r>
          </a:p>
          <a:p>
            <a:r>
              <a:rPr lang="en-US" sz="2000" dirty="0">
                <a:latin typeface="Times New Roman" panose="02020603050405020304" pitchFamily="18" charset="0"/>
                <a:cs typeface="Times New Roman" panose="02020603050405020304" pitchFamily="18" charset="0"/>
              </a:rPr>
              <a:t>Restart.py is used for restarting the game automatically by processing the image </a:t>
            </a:r>
          </a:p>
        </p:txBody>
      </p:sp>
    </p:spTree>
    <p:extLst>
      <p:ext uri="{BB962C8B-B14F-4D97-AF65-F5344CB8AC3E}">
        <p14:creationId xmlns:p14="http://schemas.microsoft.com/office/powerpoint/2010/main" val="190817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p:txBody>
          <a:bodyPr/>
          <a:lstStyle/>
          <a:p>
            <a:pPr algn="ctr"/>
            <a:r>
              <a:rPr lang="en-US" dirty="0"/>
              <a:t>Implementation</a:t>
            </a:r>
          </a:p>
        </p:txBody>
      </p:sp>
      <p:sp>
        <p:nvSpPr>
          <p:cNvPr id="4" name="Content Placeholder 3">
            <a:extLst>
              <a:ext uri="{FF2B5EF4-FFF2-40B4-BE49-F238E27FC236}">
                <a16:creationId xmlns:a16="http://schemas.microsoft.com/office/drawing/2014/main" id="{E2470E2D-7B39-447D-9DB4-BC06D9F3013A}"/>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To detect the game is over and need to be restarted automatically, we uses a value to track the symbol of restart which appears on the screen when the game gets over.</a:t>
            </a:r>
          </a:p>
          <a:p>
            <a:r>
              <a:rPr lang="en-US" sz="2600" dirty="0">
                <a:latin typeface="Times New Roman" panose="02020603050405020304" pitchFamily="18" charset="0"/>
                <a:cs typeface="Times New Roman" panose="02020603050405020304" pitchFamily="18" charset="0"/>
              </a:rPr>
              <a:t>As the different screens have different sizes and different pixels, the value of restart is not same with every screen.</a:t>
            </a:r>
          </a:p>
          <a:p>
            <a:r>
              <a:rPr lang="en-US" sz="2600" dirty="0">
                <a:latin typeface="Times New Roman" panose="02020603050405020304" pitchFamily="18" charset="0"/>
                <a:cs typeface="Times New Roman" panose="02020603050405020304" pitchFamily="18" charset="0"/>
              </a:rPr>
              <a:t>We first initialized the value of restart with some random number manually, then we are finding the correct value of restart after one game is over. We make changes of that value in GameEnv.py file at line no.125</a:t>
            </a:r>
          </a:p>
          <a:p>
            <a:r>
              <a:rPr lang="en-US" sz="2600" dirty="0">
                <a:latin typeface="Times New Roman" panose="02020603050405020304" pitchFamily="18" charset="0"/>
                <a:cs typeface="Times New Roman" panose="02020603050405020304" pitchFamily="18" charset="0"/>
              </a:rPr>
              <a:t>This can be one limitation in our program. Every time we have to set this restart value whenever we execute it in different screen.</a:t>
            </a:r>
          </a:p>
        </p:txBody>
      </p:sp>
    </p:spTree>
    <p:extLst>
      <p:ext uri="{BB962C8B-B14F-4D97-AF65-F5344CB8AC3E}">
        <p14:creationId xmlns:p14="http://schemas.microsoft.com/office/powerpoint/2010/main" val="344038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a:xfrm>
            <a:off x="838199" y="208182"/>
            <a:ext cx="10515600" cy="1325563"/>
          </a:xfrm>
        </p:spPr>
        <p:txBody>
          <a:bodyPr/>
          <a:lstStyle/>
          <a:p>
            <a:pPr algn="ctr"/>
            <a:r>
              <a:rPr lang="en-US" dirty="0"/>
              <a:t>Results and Discussions</a:t>
            </a:r>
          </a:p>
        </p:txBody>
      </p:sp>
      <p:pic>
        <p:nvPicPr>
          <p:cNvPr id="4" name="Picture 3">
            <a:extLst>
              <a:ext uri="{FF2B5EF4-FFF2-40B4-BE49-F238E27FC236}">
                <a16:creationId xmlns:a16="http://schemas.microsoft.com/office/drawing/2014/main" id="{78487DF9-B987-410E-9817-29A7B620F454}"/>
              </a:ext>
            </a:extLst>
          </p:cNvPr>
          <p:cNvPicPr>
            <a:picLocks noChangeAspect="1"/>
          </p:cNvPicPr>
          <p:nvPr/>
        </p:nvPicPr>
        <p:blipFill rotWithShape="1">
          <a:blip r:embed="rId2">
            <a:extLst>
              <a:ext uri="{28A0092B-C50C-407E-A947-70E740481C1C}">
                <a14:useLocalDpi xmlns:a14="http://schemas.microsoft.com/office/drawing/2010/main" val="0"/>
              </a:ext>
            </a:extLst>
          </a:blip>
          <a:srcRect l="3271" t="5528" r="1267" b="5808"/>
          <a:stretch/>
        </p:blipFill>
        <p:spPr>
          <a:xfrm>
            <a:off x="2232751" y="1477923"/>
            <a:ext cx="7726495" cy="1642730"/>
          </a:xfrm>
          <a:prstGeom prst="rect">
            <a:avLst/>
          </a:prstGeom>
        </p:spPr>
      </p:pic>
      <p:sp>
        <p:nvSpPr>
          <p:cNvPr id="5" name="TextBox 4">
            <a:extLst>
              <a:ext uri="{FF2B5EF4-FFF2-40B4-BE49-F238E27FC236}">
                <a16:creationId xmlns:a16="http://schemas.microsoft.com/office/drawing/2014/main" id="{9A8A59DB-2FF8-4ED7-92FA-EA6CCBC84603}"/>
              </a:ext>
            </a:extLst>
          </p:cNvPr>
          <p:cNvSpPr txBox="1"/>
          <p:nvPr/>
        </p:nvSpPr>
        <p:spPr>
          <a:xfrm>
            <a:off x="4146698" y="3244334"/>
            <a:ext cx="4327452" cy="369332"/>
          </a:xfrm>
          <a:prstGeom prst="rect">
            <a:avLst/>
          </a:prstGeom>
          <a:noFill/>
        </p:spPr>
        <p:txBody>
          <a:bodyPr wrap="square" rtlCol="0">
            <a:spAutoFit/>
          </a:bodyPr>
          <a:lstStyle/>
          <a:p>
            <a:r>
              <a:rPr lang="en-US" dirty="0"/>
              <a:t>Fig: Screenshot taken by program</a:t>
            </a:r>
          </a:p>
        </p:txBody>
      </p:sp>
      <p:sp>
        <p:nvSpPr>
          <p:cNvPr id="6" name="TextBox 5">
            <a:extLst>
              <a:ext uri="{FF2B5EF4-FFF2-40B4-BE49-F238E27FC236}">
                <a16:creationId xmlns:a16="http://schemas.microsoft.com/office/drawing/2014/main" id="{306E1383-9978-4966-B7E7-17AE4629A9AB}"/>
              </a:ext>
            </a:extLst>
          </p:cNvPr>
          <p:cNvSpPr txBox="1"/>
          <p:nvPr/>
        </p:nvSpPr>
        <p:spPr>
          <a:xfrm>
            <a:off x="552893" y="3732034"/>
            <a:ext cx="11344940" cy="309315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a:t>This is how our program takes screenshot and this image is the plotted image we are outputting using plot image functions</a:t>
            </a:r>
          </a:p>
          <a:p>
            <a:pPr marL="285750" indent="-285750">
              <a:spcAft>
                <a:spcPts val="600"/>
              </a:spcAft>
              <a:buFont typeface="Arial" panose="020B0604020202020204" pitchFamily="34" charset="0"/>
              <a:buChar char="•"/>
            </a:pPr>
            <a:r>
              <a:rPr lang="en-US" sz="2000" dirty="0"/>
              <a:t>The figure we shown here is the screenshot taken by our program and it’s from the moment of game over. We can see the restart symbol in the middle of picture.</a:t>
            </a:r>
          </a:p>
          <a:p>
            <a:pPr marL="285750" indent="-285750">
              <a:spcAft>
                <a:spcPts val="600"/>
              </a:spcAft>
              <a:buFont typeface="Arial" panose="020B0604020202020204" pitchFamily="34" charset="0"/>
              <a:buChar char="•"/>
            </a:pPr>
            <a:r>
              <a:rPr lang="en-US" sz="2000" dirty="0"/>
              <a:t>The values to track screen gets changed according to the screen moments. The value gets changed when the screen will be changed with the restart symbol on screen. We fetch that value and fixes it in the program for the screen which is being executed with our program. </a:t>
            </a:r>
          </a:p>
          <a:p>
            <a:pPr marL="285750" indent="-285750">
              <a:spcAft>
                <a:spcPts val="600"/>
              </a:spcAft>
              <a:buFont typeface="Arial" panose="020B0604020202020204" pitchFamily="34" charset="0"/>
              <a:buChar char="•"/>
            </a:pPr>
            <a:r>
              <a:rPr lang="en-US" sz="2000" dirty="0"/>
              <a:t>After fixing the value of restart, we don’t require to restart the game manually anymore. The game will always get restarted automatically.</a:t>
            </a:r>
          </a:p>
        </p:txBody>
      </p:sp>
    </p:spTree>
    <p:extLst>
      <p:ext uri="{BB962C8B-B14F-4D97-AF65-F5344CB8AC3E}">
        <p14:creationId xmlns:p14="http://schemas.microsoft.com/office/powerpoint/2010/main" val="344931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a:xfrm>
            <a:off x="838199" y="208182"/>
            <a:ext cx="10515600" cy="1325563"/>
          </a:xfrm>
        </p:spPr>
        <p:txBody>
          <a:bodyPr/>
          <a:lstStyle/>
          <a:p>
            <a:pPr algn="ctr"/>
            <a:r>
              <a:rPr lang="en-US" dirty="0"/>
              <a:t>Results and Discussions</a:t>
            </a:r>
          </a:p>
        </p:txBody>
      </p:sp>
      <p:pic>
        <p:nvPicPr>
          <p:cNvPr id="7" name="Picture 6">
            <a:extLst>
              <a:ext uri="{FF2B5EF4-FFF2-40B4-BE49-F238E27FC236}">
                <a16:creationId xmlns:a16="http://schemas.microsoft.com/office/drawing/2014/main" id="{BE8E94BC-650C-46C0-82A8-AE6EFB9B4303}"/>
              </a:ext>
            </a:extLst>
          </p:cNvPr>
          <p:cNvPicPr>
            <a:picLocks noChangeAspect="1"/>
          </p:cNvPicPr>
          <p:nvPr/>
        </p:nvPicPr>
        <p:blipFill rotWithShape="1">
          <a:blip r:embed="rId2">
            <a:extLst>
              <a:ext uri="{28A0092B-C50C-407E-A947-70E740481C1C}">
                <a14:useLocalDpi xmlns:a14="http://schemas.microsoft.com/office/drawing/2010/main" val="0"/>
              </a:ext>
            </a:extLst>
          </a:blip>
          <a:srcRect l="5058" t="22364" r="755" b="23566"/>
          <a:stretch/>
        </p:blipFill>
        <p:spPr>
          <a:xfrm>
            <a:off x="520995" y="1356574"/>
            <a:ext cx="5575005" cy="1800263"/>
          </a:xfrm>
          <a:prstGeom prst="rect">
            <a:avLst/>
          </a:prstGeom>
        </p:spPr>
      </p:pic>
      <p:sp>
        <p:nvSpPr>
          <p:cNvPr id="8" name="TextBox 7">
            <a:extLst>
              <a:ext uri="{FF2B5EF4-FFF2-40B4-BE49-F238E27FC236}">
                <a16:creationId xmlns:a16="http://schemas.microsoft.com/office/drawing/2014/main" id="{D1BB38BB-A0A8-483C-BFF1-7C5C78FDF956}"/>
              </a:ext>
            </a:extLst>
          </p:cNvPr>
          <p:cNvSpPr txBox="1"/>
          <p:nvPr/>
        </p:nvSpPr>
        <p:spPr>
          <a:xfrm>
            <a:off x="2463842" y="3244334"/>
            <a:ext cx="1693489" cy="369332"/>
          </a:xfrm>
          <a:prstGeom prst="rect">
            <a:avLst/>
          </a:prstGeom>
          <a:noFill/>
        </p:spPr>
        <p:txBody>
          <a:bodyPr wrap="square" rtlCol="0">
            <a:spAutoFit/>
          </a:bodyPr>
          <a:lstStyle/>
          <a:p>
            <a:r>
              <a:rPr lang="en-US" dirty="0"/>
              <a:t>Fig: Jump action</a:t>
            </a:r>
          </a:p>
        </p:txBody>
      </p:sp>
      <p:pic>
        <p:nvPicPr>
          <p:cNvPr id="11" name="Picture 10">
            <a:extLst>
              <a:ext uri="{FF2B5EF4-FFF2-40B4-BE49-F238E27FC236}">
                <a16:creationId xmlns:a16="http://schemas.microsoft.com/office/drawing/2014/main" id="{FE96A9B9-207E-4004-BC33-AF57EA05A078}"/>
              </a:ext>
            </a:extLst>
          </p:cNvPr>
          <p:cNvPicPr>
            <a:picLocks noChangeAspect="1"/>
          </p:cNvPicPr>
          <p:nvPr/>
        </p:nvPicPr>
        <p:blipFill rotWithShape="1">
          <a:blip r:embed="rId3">
            <a:extLst>
              <a:ext uri="{28A0092B-C50C-407E-A947-70E740481C1C}">
                <a14:useLocalDpi xmlns:a14="http://schemas.microsoft.com/office/drawing/2010/main" val="0"/>
              </a:ext>
            </a:extLst>
          </a:blip>
          <a:srcRect l="5058" t="25892" r="1018" b="25271"/>
          <a:stretch/>
        </p:blipFill>
        <p:spPr>
          <a:xfrm>
            <a:off x="6413204" y="1526264"/>
            <a:ext cx="5575005" cy="1630573"/>
          </a:xfrm>
          <a:prstGeom prst="rect">
            <a:avLst/>
          </a:prstGeom>
        </p:spPr>
      </p:pic>
      <p:sp>
        <p:nvSpPr>
          <p:cNvPr id="12" name="TextBox 11">
            <a:extLst>
              <a:ext uri="{FF2B5EF4-FFF2-40B4-BE49-F238E27FC236}">
                <a16:creationId xmlns:a16="http://schemas.microsoft.com/office/drawing/2014/main" id="{BDF52D67-AE2C-4ED9-B6E5-AE02EBCD1032}"/>
              </a:ext>
            </a:extLst>
          </p:cNvPr>
          <p:cNvSpPr txBox="1"/>
          <p:nvPr/>
        </p:nvSpPr>
        <p:spPr>
          <a:xfrm>
            <a:off x="8289406" y="3244334"/>
            <a:ext cx="1822599" cy="369332"/>
          </a:xfrm>
          <a:prstGeom prst="rect">
            <a:avLst/>
          </a:prstGeom>
          <a:noFill/>
        </p:spPr>
        <p:txBody>
          <a:bodyPr wrap="square" rtlCol="0">
            <a:spAutoFit/>
          </a:bodyPr>
          <a:lstStyle/>
          <a:p>
            <a:r>
              <a:rPr lang="en-US" dirty="0"/>
              <a:t>Fig: Down action</a:t>
            </a:r>
          </a:p>
        </p:txBody>
      </p:sp>
      <p:sp>
        <p:nvSpPr>
          <p:cNvPr id="13" name="TextBox 12">
            <a:extLst>
              <a:ext uri="{FF2B5EF4-FFF2-40B4-BE49-F238E27FC236}">
                <a16:creationId xmlns:a16="http://schemas.microsoft.com/office/drawing/2014/main" id="{6C0C65D7-DDA4-4908-AC0C-2ECEC680550B}"/>
              </a:ext>
            </a:extLst>
          </p:cNvPr>
          <p:cNvSpPr txBox="1"/>
          <p:nvPr/>
        </p:nvSpPr>
        <p:spPr>
          <a:xfrm>
            <a:off x="520995" y="3982063"/>
            <a:ext cx="11467214" cy="2067233"/>
          </a:xfrm>
          <a:prstGeom prst="rect">
            <a:avLst/>
          </a:prstGeom>
          <a:noFill/>
        </p:spPr>
        <p:txBody>
          <a:bodyPr wrap="square" rtlCol="0">
            <a:spAutoFit/>
          </a:bodyPr>
          <a:lstStyle/>
          <a:p>
            <a:pPr marL="285750" indent="-28575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above two figures are the sample screenshots taken by us during the game play playing by the agent which is dinosaur in the game. </a:t>
            </a:r>
          </a:p>
          <a:p>
            <a:pPr marL="285750" indent="-28575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 can see in the left side figure that the jump action has taken by our agent to jump over or escape the cactus obstacle. Similarly in the right side figure, the agent has taken down action to bend over or escape the bird obstacle.</a:t>
            </a:r>
          </a:p>
        </p:txBody>
      </p:sp>
    </p:spTree>
    <p:extLst>
      <p:ext uri="{BB962C8B-B14F-4D97-AF65-F5344CB8AC3E}">
        <p14:creationId xmlns:p14="http://schemas.microsoft.com/office/powerpoint/2010/main" val="395775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a:xfrm>
            <a:off x="838199" y="208182"/>
            <a:ext cx="10515600" cy="1325563"/>
          </a:xfrm>
        </p:spPr>
        <p:txBody>
          <a:bodyPr/>
          <a:lstStyle/>
          <a:p>
            <a:pPr algn="ctr"/>
            <a:r>
              <a:rPr lang="en-US" dirty="0"/>
              <a:t>Results and Discussions</a:t>
            </a:r>
          </a:p>
        </p:txBody>
      </p:sp>
      <p:sp>
        <p:nvSpPr>
          <p:cNvPr id="3" name="TextBox 2">
            <a:extLst>
              <a:ext uri="{FF2B5EF4-FFF2-40B4-BE49-F238E27FC236}">
                <a16:creationId xmlns:a16="http://schemas.microsoft.com/office/drawing/2014/main" id="{9F5A1B79-3FAD-4670-893D-A6CDA339CF72}"/>
              </a:ext>
            </a:extLst>
          </p:cNvPr>
          <p:cNvSpPr txBox="1"/>
          <p:nvPr/>
        </p:nvSpPr>
        <p:spPr>
          <a:xfrm>
            <a:off x="838199" y="1533745"/>
            <a:ext cx="10889513" cy="4170372"/>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have trained our model up to 1 hour and before that also we have trained the model quite a many times for 10 to 20 minutes during the implementation of codes. Even after running these many times, the DinoTrain.h5 file is still just a 2MB file.</a:t>
            </a:r>
          </a:p>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Suppose if we have used the traditional simple reinforcement approaches, the file would have became much larger size after running the game these many times.</a:t>
            </a:r>
          </a:p>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advantage here in our implementation is, we have used convolution neural network unlike a table entry storage in Q-learning.</a:t>
            </a:r>
          </a:p>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Searching in the small file is lesser time than the searching in large file, so I can say Deep Q-learning is much better than the simple reinforcement models either in terms of memory consumption or in terms of time consumption.</a:t>
            </a:r>
          </a:p>
        </p:txBody>
      </p:sp>
    </p:spTree>
    <p:extLst>
      <p:ext uri="{BB962C8B-B14F-4D97-AF65-F5344CB8AC3E}">
        <p14:creationId xmlns:p14="http://schemas.microsoft.com/office/powerpoint/2010/main" val="387125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a:xfrm>
            <a:off x="838199" y="208182"/>
            <a:ext cx="10515600" cy="1325563"/>
          </a:xfrm>
        </p:spPr>
        <p:txBody>
          <a:bodyPr/>
          <a:lstStyle/>
          <a:p>
            <a:pPr algn="ctr"/>
            <a:r>
              <a:rPr lang="en-US" dirty="0"/>
              <a:t>Results and Discussions</a:t>
            </a:r>
          </a:p>
        </p:txBody>
      </p:sp>
      <p:graphicFrame>
        <p:nvGraphicFramePr>
          <p:cNvPr id="6" name="Chart 5">
            <a:extLst>
              <a:ext uri="{FF2B5EF4-FFF2-40B4-BE49-F238E27FC236}">
                <a16:creationId xmlns:a16="http://schemas.microsoft.com/office/drawing/2014/main" id="{08675949-9BC6-4EE1-ACD8-70B6D69708A5}"/>
              </a:ext>
            </a:extLst>
          </p:cNvPr>
          <p:cNvGraphicFramePr/>
          <p:nvPr>
            <p:extLst>
              <p:ext uri="{D42A27DB-BD31-4B8C-83A1-F6EECF244321}">
                <p14:modId xmlns:p14="http://schemas.microsoft.com/office/powerpoint/2010/main" val="3740434242"/>
              </p:ext>
            </p:extLst>
          </p:nvPr>
        </p:nvGraphicFramePr>
        <p:xfrm>
          <a:off x="6294474" y="1703867"/>
          <a:ext cx="5717513" cy="378253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341D9F3-9791-4738-877E-93AA2BA5D9E9}"/>
              </a:ext>
            </a:extLst>
          </p:cNvPr>
          <p:cNvSpPr txBox="1"/>
          <p:nvPr/>
        </p:nvSpPr>
        <p:spPr>
          <a:xfrm>
            <a:off x="620672" y="2070081"/>
            <a:ext cx="5717513" cy="4170372"/>
          </a:xfrm>
          <a:prstGeom prst="rect">
            <a:avLst/>
          </a:prstGeom>
          <a:noFill/>
        </p:spPr>
        <p:txBody>
          <a:bodyPr wrap="square" rtlCol="0">
            <a:spAutoFit/>
          </a:bodyPr>
          <a:lstStyle/>
          <a:p>
            <a:pPr marL="285750" indent="-285750">
              <a:spcAft>
                <a:spcPts val="1000"/>
              </a:spcAft>
              <a:buFont typeface="Arial" panose="020B0604020202020204" pitchFamily="34" charset="0"/>
              <a:buChar char="•"/>
            </a:pPr>
            <a:r>
              <a:rPr lang="en-US" sz="2000" dirty="0"/>
              <a:t>We have analyzed the performance of our implementation by comparing the different models trained.</a:t>
            </a:r>
          </a:p>
          <a:p>
            <a:pPr marL="285750" indent="-285750">
              <a:spcAft>
                <a:spcPts val="1000"/>
              </a:spcAft>
              <a:buFont typeface="Arial" panose="020B0604020202020204" pitchFamily="34" charset="0"/>
              <a:buChar char="•"/>
            </a:pPr>
            <a:r>
              <a:rPr lang="en-US" sz="2000" dirty="0"/>
              <a:t>The figure at right side shows a comparison between less time trained models and more time trained models.</a:t>
            </a:r>
          </a:p>
          <a:p>
            <a:pPr marL="285750" indent="-285750">
              <a:spcAft>
                <a:spcPts val="1000"/>
              </a:spcAft>
              <a:buFont typeface="Arial" panose="020B0604020202020204" pitchFamily="34" charset="0"/>
              <a:buChar char="•"/>
            </a:pPr>
            <a:r>
              <a:rPr lang="en-US" sz="2000" dirty="0"/>
              <a:t>On x-axis we have number of games and on y-axis we have scores we got for the particular game.</a:t>
            </a:r>
          </a:p>
          <a:p>
            <a:pPr marL="285750" indent="-285750">
              <a:spcAft>
                <a:spcPts val="1000"/>
              </a:spcAft>
              <a:buFont typeface="Arial" panose="020B0604020202020204" pitchFamily="34" charset="0"/>
              <a:buChar char="•"/>
            </a:pPr>
            <a:r>
              <a:rPr lang="en-US" sz="2000" dirty="0"/>
              <a:t>Three colored lines shows 3 different models, one with the model is not trained, one with model trained for 30 minutes, and one with the 1 hour model trained.</a:t>
            </a:r>
          </a:p>
        </p:txBody>
      </p:sp>
      <p:sp>
        <p:nvSpPr>
          <p:cNvPr id="8" name="TextBox 7">
            <a:extLst>
              <a:ext uri="{FF2B5EF4-FFF2-40B4-BE49-F238E27FC236}">
                <a16:creationId xmlns:a16="http://schemas.microsoft.com/office/drawing/2014/main" id="{47B851DB-1EC9-4CCC-84AF-A12640066F1D}"/>
              </a:ext>
            </a:extLst>
          </p:cNvPr>
          <p:cNvSpPr txBox="1"/>
          <p:nvPr/>
        </p:nvSpPr>
        <p:spPr>
          <a:xfrm>
            <a:off x="7495142" y="5486401"/>
            <a:ext cx="3359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Graph of model improvement</a:t>
            </a:r>
          </a:p>
        </p:txBody>
      </p:sp>
    </p:spTree>
    <p:extLst>
      <p:ext uri="{BB962C8B-B14F-4D97-AF65-F5344CB8AC3E}">
        <p14:creationId xmlns:p14="http://schemas.microsoft.com/office/powerpoint/2010/main" val="254079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a:xfrm>
            <a:off x="838199" y="208182"/>
            <a:ext cx="10515600" cy="1325563"/>
          </a:xfrm>
        </p:spPr>
        <p:txBody>
          <a:bodyPr/>
          <a:lstStyle/>
          <a:p>
            <a:pPr algn="ctr"/>
            <a:r>
              <a:rPr lang="en-US" dirty="0"/>
              <a:t>Results and Discussions</a:t>
            </a:r>
          </a:p>
        </p:txBody>
      </p:sp>
      <p:graphicFrame>
        <p:nvGraphicFramePr>
          <p:cNvPr id="6" name="Chart 5">
            <a:extLst>
              <a:ext uri="{FF2B5EF4-FFF2-40B4-BE49-F238E27FC236}">
                <a16:creationId xmlns:a16="http://schemas.microsoft.com/office/drawing/2014/main" id="{08675949-9BC6-4EE1-ACD8-70B6D69708A5}"/>
              </a:ext>
            </a:extLst>
          </p:cNvPr>
          <p:cNvGraphicFramePr/>
          <p:nvPr/>
        </p:nvGraphicFramePr>
        <p:xfrm>
          <a:off x="6294474" y="1703867"/>
          <a:ext cx="5717513" cy="378253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341D9F3-9791-4738-877E-93AA2BA5D9E9}"/>
              </a:ext>
            </a:extLst>
          </p:cNvPr>
          <p:cNvSpPr txBox="1"/>
          <p:nvPr/>
        </p:nvSpPr>
        <p:spPr>
          <a:xfrm>
            <a:off x="627321" y="2010084"/>
            <a:ext cx="5667153" cy="3426579"/>
          </a:xfrm>
          <a:prstGeom prst="rect">
            <a:avLst/>
          </a:prstGeom>
          <a:noFill/>
        </p:spPr>
        <p:txBody>
          <a:bodyPr wrap="square" rtlCol="0">
            <a:spAutoFit/>
          </a:bodyPr>
          <a:lstStyle/>
          <a:p>
            <a:pPr marL="285750" indent="-28575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the no model, as the agent hardly passes one or two obstacles, the average score we got is just only around 40</a:t>
            </a:r>
          </a:p>
          <a:p>
            <a:pPr marL="285750" indent="-28575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the 30 minutes model, the agent was able to get around 200. The 1 hour model was able to get up to the average of 900 score.</a:t>
            </a:r>
          </a:p>
          <a:p>
            <a:pPr marL="285750" indent="-28575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improvement percentage we got for these 30 minutes interval is around 450% to 500%. This can give a very big score if the model is trained more.</a:t>
            </a:r>
          </a:p>
        </p:txBody>
      </p:sp>
      <p:sp>
        <p:nvSpPr>
          <p:cNvPr id="8" name="TextBox 7">
            <a:extLst>
              <a:ext uri="{FF2B5EF4-FFF2-40B4-BE49-F238E27FC236}">
                <a16:creationId xmlns:a16="http://schemas.microsoft.com/office/drawing/2014/main" id="{47B851DB-1EC9-4CCC-84AF-A12640066F1D}"/>
              </a:ext>
            </a:extLst>
          </p:cNvPr>
          <p:cNvSpPr txBox="1"/>
          <p:nvPr/>
        </p:nvSpPr>
        <p:spPr>
          <a:xfrm>
            <a:off x="7495142" y="5486401"/>
            <a:ext cx="3359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Graph of model improvement</a:t>
            </a:r>
          </a:p>
        </p:txBody>
      </p:sp>
    </p:spTree>
    <p:extLst>
      <p:ext uri="{BB962C8B-B14F-4D97-AF65-F5344CB8AC3E}">
        <p14:creationId xmlns:p14="http://schemas.microsoft.com/office/powerpoint/2010/main" val="16908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a:xfrm>
            <a:off x="838199" y="208182"/>
            <a:ext cx="10515600" cy="1325563"/>
          </a:xfrm>
        </p:spPr>
        <p:txBody>
          <a:bodyPr/>
          <a:lstStyle/>
          <a:p>
            <a:pPr algn="ctr"/>
            <a:r>
              <a:rPr lang="en-US" dirty="0"/>
              <a:t>Conclusion and Future Work</a:t>
            </a:r>
          </a:p>
        </p:txBody>
      </p:sp>
      <p:sp>
        <p:nvSpPr>
          <p:cNvPr id="3" name="TextBox 2">
            <a:extLst>
              <a:ext uri="{FF2B5EF4-FFF2-40B4-BE49-F238E27FC236}">
                <a16:creationId xmlns:a16="http://schemas.microsoft.com/office/drawing/2014/main" id="{9F5A1B79-3FAD-4670-893D-A6CDA339CF72}"/>
              </a:ext>
            </a:extLst>
          </p:cNvPr>
          <p:cNvSpPr txBox="1"/>
          <p:nvPr/>
        </p:nvSpPr>
        <p:spPr>
          <a:xfrm>
            <a:off x="838198" y="1839433"/>
            <a:ext cx="10889513" cy="4298613"/>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trained the model in our personal systems and during the training/learning phase, the game play is utilizing CPU almost 100%. Utilizing CPU 100% for large amount of time can damage our systems.</a:t>
            </a: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as we didn’t have enough resources to train our model for a good amount of time, We have trained our model only up to 1 hour, but we were still able to achieve 1041 as the highest score which is a very decent performance.</a:t>
            </a: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we were able to train our model more than 10 or 12 hours. We could definitely get even much more greater score and the game play also much consistent in getting higher scores.</a:t>
            </a: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comparison of our outcomes with the simple reinforcement approaches is made by assumptions and the understanding of concepts learned during our implementation.</a:t>
            </a: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works or enhancements can be looked into improving methods to detect automatic restart and also getting higher scores with less time training.</a:t>
            </a:r>
          </a:p>
        </p:txBody>
      </p:sp>
    </p:spTree>
    <p:extLst>
      <p:ext uri="{BB962C8B-B14F-4D97-AF65-F5344CB8AC3E}">
        <p14:creationId xmlns:p14="http://schemas.microsoft.com/office/powerpoint/2010/main" val="416612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a:xfrm>
            <a:off x="838199" y="208182"/>
            <a:ext cx="10515600" cy="1325563"/>
          </a:xfrm>
        </p:spPr>
        <p:txBody>
          <a:bodyPr/>
          <a:lstStyle/>
          <a:p>
            <a:pPr algn="ctr"/>
            <a:r>
              <a:rPr lang="en-US" dirty="0"/>
              <a:t>References</a:t>
            </a:r>
          </a:p>
        </p:txBody>
      </p:sp>
      <p:sp>
        <p:nvSpPr>
          <p:cNvPr id="3" name="TextBox 2">
            <a:extLst>
              <a:ext uri="{FF2B5EF4-FFF2-40B4-BE49-F238E27FC236}">
                <a16:creationId xmlns:a16="http://schemas.microsoft.com/office/drawing/2014/main" id="{9F5A1B79-3FAD-4670-893D-A6CDA339CF72}"/>
              </a:ext>
            </a:extLst>
          </p:cNvPr>
          <p:cNvSpPr txBox="1"/>
          <p:nvPr/>
        </p:nvSpPr>
        <p:spPr>
          <a:xfrm>
            <a:off x="838199" y="1482171"/>
            <a:ext cx="11006471" cy="4939814"/>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referred some YouTube lectures to understand the concepts and looked into some research papers and GitHub codes on how to start and approach our implementation. Below are the links that we have referred.</a:t>
            </a: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Research Paper : A Hands-On Introduction to Deep Q-Learning using </a:t>
            </a:r>
            <a:r>
              <a:rPr lang="en-US" sz="2000" dirty="0" err="1">
                <a:latin typeface="Times New Roman" panose="02020603050405020304" pitchFamily="18" charset="0"/>
                <a:cs typeface="Times New Roman" panose="02020603050405020304" pitchFamily="18" charset="0"/>
              </a:rPr>
              <a:t>OpenAI</a:t>
            </a:r>
            <a:r>
              <a:rPr lang="en-US" sz="2000" dirty="0">
                <a:latin typeface="Times New Roman" panose="02020603050405020304" pitchFamily="18" charset="0"/>
                <a:cs typeface="Times New Roman" panose="02020603050405020304" pitchFamily="18" charset="0"/>
              </a:rPr>
              <a:t> Gym in Python</a:t>
            </a: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Research Paper : Deep Reinforcement Learning for General Game Playing</a:t>
            </a: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https://www.youtube.com/watch?v=gCJyVX98KJ4</a:t>
            </a:r>
            <a:endParaRPr lang="en-US" sz="2000" dirty="0">
              <a:latin typeface="Times New Roman" panose="02020603050405020304" pitchFamily="18" charset="0"/>
              <a:cs typeface="Times New Roman" panose="02020603050405020304" pitchFamily="18" charset="0"/>
            </a:endParaRP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https://www.youtube.com/watch?v=hCeJeq8U0lo</a:t>
            </a:r>
            <a:endParaRPr lang="en-US" sz="2000" dirty="0">
              <a:latin typeface="Times New Roman" panose="02020603050405020304" pitchFamily="18" charset="0"/>
              <a:cs typeface="Times New Roman" panose="02020603050405020304" pitchFamily="18" charset="0"/>
            </a:endParaRP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5"/>
              </a:rPr>
              <a:t>https://www.youtube.com/watch?v=MasxAN-xZIU</a:t>
            </a:r>
            <a:endParaRPr lang="en-US" sz="2000" dirty="0">
              <a:latin typeface="Times New Roman" panose="02020603050405020304" pitchFamily="18" charset="0"/>
              <a:cs typeface="Times New Roman" panose="02020603050405020304" pitchFamily="18" charset="0"/>
            </a:endParaRP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6"/>
              </a:rPr>
              <a:t>https://github.com/IshmaelObeso/DinosaurGame-DeepQ</a:t>
            </a:r>
            <a:endParaRPr lang="en-US" sz="2000" dirty="0">
              <a:latin typeface="Times New Roman" panose="02020603050405020304" pitchFamily="18" charset="0"/>
              <a:cs typeface="Times New Roman" panose="02020603050405020304" pitchFamily="18" charset="0"/>
            </a:endParaRP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7"/>
              </a:rPr>
              <a:t>https://github.com/vdutor/TF-rex</a:t>
            </a:r>
            <a:endParaRPr lang="en-US" sz="2000" dirty="0">
              <a:latin typeface="Times New Roman" panose="02020603050405020304" pitchFamily="18" charset="0"/>
              <a:cs typeface="Times New Roman" panose="02020603050405020304" pitchFamily="18" charset="0"/>
            </a:endParaRP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8"/>
              </a:rPr>
              <a:t>https://github.com/SaralTayal123/ChromeDinoAI</a:t>
            </a:r>
            <a:endParaRPr lang="en-US" sz="2000" dirty="0">
              <a:latin typeface="Times New Roman" panose="02020603050405020304" pitchFamily="18" charset="0"/>
              <a:cs typeface="Times New Roman" panose="02020603050405020304" pitchFamily="18" charset="0"/>
            </a:endParaRPr>
          </a:p>
          <a:p>
            <a:pPr marL="342900" indent="-342900">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9"/>
              </a:rPr>
              <a:t>https://github.com/bensawyers/FinalYearProject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63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A55C-CE22-4700-AF5B-B5898EE05A8E}"/>
              </a:ext>
            </a:extLst>
          </p:cNvPr>
          <p:cNvSpPr>
            <a:spLocks noGrp="1"/>
          </p:cNvSpPr>
          <p:nvPr>
            <p:ph type="title"/>
          </p:nvPr>
        </p:nvSpPr>
        <p:spPr/>
        <p:txBody>
          <a:bodyPr/>
          <a:lstStyle/>
          <a:p>
            <a:pPr algn="ctr"/>
            <a:r>
              <a:rPr lang="en-US" dirty="0"/>
              <a:t>Abstract</a:t>
            </a:r>
          </a:p>
        </p:txBody>
      </p:sp>
      <p:sp>
        <p:nvSpPr>
          <p:cNvPr id="3" name="Content Placeholder 2">
            <a:extLst>
              <a:ext uri="{FF2B5EF4-FFF2-40B4-BE49-F238E27FC236}">
                <a16:creationId xmlns:a16="http://schemas.microsoft.com/office/drawing/2014/main" id="{D49A6D95-EF28-4DF4-84DE-8374F52A793E}"/>
              </a:ext>
            </a:extLst>
          </p:cNvPr>
          <p:cNvSpPr>
            <a:spLocks noGrp="1"/>
          </p:cNvSpPr>
          <p:nvPr>
            <p:ph idx="1"/>
          </p:nvPr>
        </p:nvSpPr>
        <p:spPr>
          <a:xfrm>
            <a:off x="838200" y="1452282"/>
            <a:ext cx="10515600" cy="4351338"/>
          </a:xfrm>
        </p:spPr>
        <p:txBody>
          <a:bodyPr>
            <a:noAutofit/>
          </a:bodyPr>
          <a:lstStyle/>
          <a:p>
            <a:pPr marL="0" indent="0">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a game play, there’s always a chance of stepping onto a wrong move that can eventually lead to lose the game when it’s being played by a gamer and it’s always a challenge to the gamer that he has to take only the right moves to successfully finish the game or to score high. Imagine in place of a gamer playing the game, what if the character in game itself plays, what if the game character learns its own mistakes made in the game and tries not to make the same mistakes or wrong steps in next time such that it can score high in the game.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rPr>
              <a:t>In this project, we developed an intelligent rational agent that performs actions automatically in an Atari game play by making quick decisions and respond accordingly. With the model of convolution neural network, we train our agent to learn from its own feedback and data sets by using deep reinforcement learning which helps the agent to make decisions with trial-and-error approach. There are many variants we can use in deep reinforcement learning, but we mainly use Deep Q-learning algorithm technique in order to perform quality actions. We apply our implementation on an Atari kind play of Chrome Dinosaur game and then we compare our outcomes with some other similar implementations on Atari games and shows that our implementation gives better result in terms of consuming memory and time.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72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A445-E43E-44AA-8EC5-A271AFB6E703}"/>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80C55D74-363A-4C94-9D06-D4C9CC9F20EC}"/>
              </a:ext>
            </a:extLst>
          </p:cNvPr>
          <p:cNvSpPr>
            <a:spLocks noGrp="1"/>
          </p:cNvSpPr>
          <p:nvPr>
            <p:ph idx="1"/>
          </p:nvPr>
        </p:nvSpPr>
        <p:spPr>
          <a:xfrm>
            <a:off x="838200" y="1690688"/>
            <a:ext cx="10515600" cy="4351338"/>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implemented the game for agent (the player in game) to play automatically by implementing the deep reinforcement learning models that are, Deep Q-learning and a convolution neural network. So, The player in Dino Game learns how to play using the convolutional neural network model trained with the variant of Deep Q-learning.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implementation is developed with the idea of determining the pixels of screen of the game. We initially stores the states of pixels and correlate these states with original pixels of screen which we fetch during the game play. The original pixels will also be converted as states format to compare with the stored states. Based on this comparison, we generate some values and rewards for taking future actions by agent.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the input would be raw pixels(states) and output would be a value function that estimates future rewards, and based on these parameters, the right actions will be performed by the agent.</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05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61898F7-A9C1-4933-A429-93B5C899DE98}"/>
              </a:ext>
            </a:extLst>
          </p:cNvPr>
          <p:cNvSpPr>
            <a:spLocks noGrp="1"/>
          </p:cNvSpPr>
          <p:nvPr>
            <p:ph type="title"/>
          </p:nvPr>
        </p:nvSpPr>
        <p:spPr/>
        <p:txBody>
          <a:bodyPr/>
          <a:lstStyle/>
          <a:p>
            <a:pPr algn="ctr"/>
            <a:r>
              <a:rPr lang="en-US" dirty="0"/>
              <a:t>Introduction</a:t>
            </a:r>
          </a:p>
        </p:txBody>
      </p:sp>
      <p:pic>
        <p:nvPicPr>
          <p:cNvPr id="11" name="Picture 10">
            <a:extLst>
              <a:ext uri="{FF2B5EF4-FFF2-40B4-BE49-F238E27FC236}">
                <a16:creationId xmlns:a16="http://schemas.microsoft.com/office/drawing/2014/main" id="{F887F1D4-D950-4782-A21A-76AA43100F96}"/>
              </a:ext>
            </a:extLst>
          </p:cNvPr>
          <p:cNvPicPr>
            <a:picLocks noChangeAspect="1"/>
          </p:cNvPicPr>
          <p:nvPr/>
        </p:nvPicPr>
        <p:blipFill rotWithShape="1">
          <a:blip r:embed="rId2">
            <a:extLst>
              <a:ext uri="{28A0092B-C50C-407E-A947-70E740481C1C}">
                <a14:useLocalDpi xmlns:a14="http://schemas.microsoft.com/office/drawing/2010/main" val="0"/>
              </a:ext>
            </a:extLst>
          </a:blip>
          <a:srcRect l="19361" t="29612" r="33023" b="22791"/>
          <a:stretch/>
        </p:blipFill>
        <p:spPr>
          <a:xfrm>
            <a:off x="6096000" y="2020186"/>
            <a:ext cx="5805377" cy="3264196"/>
          </a:xfrm>
          <a:prstGeom prst="rect">
            <a:avLst/>
          </a:prstGeom>
        </p:spPr>
      </p:pic>
      <p:sp>
        <p:nvSpPr>
          <p:cNvPr id="12" name="Rectangle 11">
            <a:extLst>
              <a:ext uri="{FF2B5EF4-FFF2-40B4-BE49-F238E27FC236}">
                <a16:creationId xmlns:a16="http://schemas.microsoft.com/office/drawing/2014/main" id="{C9550706-8D59-4DA1-9CBF-7C9338F1D53C}"/>
              </a:ext>
            </a:extLst>
          </p:cNvPr>
          <p:cNvSpPr/>
          <p:nvPr/>
        </p:nvSpPr>
        <p:spPr>
          <a:xfrm>
            <a:off x="10866474" y="2169042"/>
            <a:ext cx="776177" cy="32960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A23B1C9-2558-437E-9444-6338BCF09AD0}"/>
              </a:ext>
            </a:extLst>
          </p:cNvPr>
          <p:cNvSpPr txBox="1"/>
          <p:nvPr/>
        </p:nvSpPr>
        <p:spPr>
          <a:xfrm>
            <a:off x="7038754" y="5219333"/>
            <a:ext cx="460389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The screen of Chrome Dino Game</a:t>
            </a:r>
          </a:p>
        </p:txBody>
      </p:sp>
      <p:sp>
        <p:nvSpPr>
          <p:cNvPr id="20" name="TextBox 19">
            <a:extLst>
              <a:ext uri="{FF2B5EF4-FFF2-40B4-BE49-F238E27FC236}">
                <a16:creationId xmlns:a16="http://schemas.microsoft.com/office/drawing/2014/main" id="{B896D818-E120-4332-83F5-664F8732371B}"/>
              </a:ext>
            </a:extLst>
          </p:cNvPr>
          <p:cNvSpPr txBox="1"/>
          <p:nvPr/>
        </p:nvSpPr>
        <p:spPr>
          <a:xfrm>
            <a:off x="462513" y="1776043"/>
            <a:ext cx="5649433" cy="400109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figure shows that the Agent is the game player which runs towards right. Obstacle is the thing that tries to block or stop the dinosaur to run.</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each step or the position of dinosaur in game, there can be a state and some actions need to perform by dinosaur to escape the obstacles. Each step counts an increment of score by 1. </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dinosaur has to run by escaping these obstacles and score as much as possible.</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only 3 actions which can be performed by the agent. We defined them as stay, jump, &amp; down.</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Jump is perform jump over obstacles, down is to bend over the obstacle, and stay is to perform no action.</a:t>
            </a:r>
          </a:p>
        </p:txBody>
      </p:sp>
      <p:sp>
        <p:nvSpPr>
          <p:cNvPr id="23" name="TextBox 22">
            <a:extLst>
              <a:ext uri="{FF2B5EF4-FFF2-40B4-BE49-F238E27FC236}">
                <a16:creationId xmlns:a16="http://schemas.microsoft.com/office/drawing/2014/main" id="{C4370103-DC37-4D1F-B7CA-34147DB8A464}"/>
              </a:ext>
            </a:extLst>
          </p:cNvPr>
          <p:cNvSpPr txBox="1"/>
          <p:nvPr/>
        </p:nvSpPr>
        <p:spPr>
          <a:xfrm>
            <a:off x="10090297" y="2190874"/>
            <a:ext cx="776177" cy="307777"/>
          </a:xfrm>
          <a:prstGeom prst="rect">
            <a:avLst/>
          </a:prstGeom>
          <a:noFill/>
        </p:spPr>
        <p:txBody>
          <a:bodyPr wrap="square" rtlCol="0">
            <a:spAutoFit/>
          </a:bodyPr>
          <a:lstStyle/>
          <a:p>
            <a:r>
              <a:rPr lang="en-US" sz="1400" dirty="0">
                <a:highlight>
                  <a:srgbClr val="C0C0C0"/>
                </a:highlight>
              </a:rPr>
              <a:t>Score</a:t>
            </a:r>
          </a:p>
        </p:txBody>
      </p:sp>
      <p:pic>
        <p:nvPicPr>
          <p:cNvPr id="24" name="Picture 23">
            <a:extLst>
              <a:ext uri="{FF2B5EF4-FFF2-40B4-BE49-F238E27FC236}">
                <a16:creationId xmlns:a16="http://schemas.microsoft.com/office/drawing/2014/main" id="{103AAE07-A2BD-459F-8810-54ED28B82833}"/>
              </a:ext>
            </a:extLst>
          </p:cNvPr>
          <p:cNvPicPr>
            <a:picLocks noChangeAspect="1"/>
          </p:cNvPicPr>
          <p:nvPr/>
        </p:nvPicPr>
        <p:blipFill rotWithShape="1">
          <a:blip r:embed="rId3">
            <a:extLst>
              <a:ext uri="{28A0092B-C50C-407E-A947-70E740481C1C}">
                <a14:useLocalDpi xmlns:a14="http://schemas.microsoft.com/office/drawing/2010/main" val="0"/>
              </a:ext>
            </a:extLst>
          </a:blip>
          <a:srcRect l="51489" t="13418" r="35975" b="63169"/>
          <a:stretch/>
        </p:blipFill>
        <p:spPr>
          <a:xfrm>
            <a:off x="8952613" y="3181167"/>
            <a:ext cx="776177" cy="595424"/>
          </a:xfrm>
          <a:prstGeom prst="rect">
            <a:avLst/>
          </a:prstGeom>
        </p:spPr>
      </p:pic>
      <p:cxnSp>
        <p:nvCxnSpPr>
          <p:cNvPr id="26" name="Straight Connector 25">
            <a:extLst>
              <a:ext uri="{FF2B5EF4-FFF2-40B4-BE49-F238E27FC236}">
                <a16:creationId xmlns:a16="http://schemas.microsoft.com/office/drawing/2014/main" id="{3226299F-1E86-4E47-BAAC-E085A6676DF6}"/>
              </a:ext>
            </a:extLst>
          </p:cNvPr>
          <p:cNvCxnSpPr>
            <a:cxnSpLocks/>
          </p:cNvCxnSpPr>
          <p:nvPr/>
        </p:nvCxnSpPr>
        <p:spPr>
          <a:xfrm flipH="1">
            <a:off x="10483702" y="2333847"/>
            <a:ext cx="382772"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CEC2D42-C4E0-4481-8030-1A5CB1065031}"/>
              </a:ext>
            </a:extLst>
          </p:cNvPr>
          <p:cNvCxnSpPr/>
          <p:nvPr/>
        </p:nvCxnSpPr>
        <p:spPr>
          <a:xfrm>
            <a:off x="9324751" y="2971759"/>
            <a:ext cx="0" cy="29557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696FFC0D-B3FA-4B9A-91C7-DD3886F2C8DD}"/>
              </a:ext>
            </a:extLst>
          </p:cNvPr>
          <p:cNvSpPr txBox="1"/>
          <p:nvPr/>
        </p:nvSpPr>
        <p:spPr>
          <a:xfrm>
            <a:off x="8952613" y="2752382"/>
            <a:ext cx="967565" cy="307777"/>
          </a:xfrm>
          <a:prstGeom prst="rect">
            <a:avLst/>
          </a:prstGeom>
          <a:noFill/>
        </p:spPr>
        <p:txBody>
          <a:bodyPr wrap="square" rtlCol="0">
            <a:spAutoFit/>
          </a:bodyPr>
          <a:lstStyle/>
          <a:p>
            <a:r>
              <a:rPr lang="en-US" sz="1400" dirty="0">
                <a:highlight>
                  <a:srgbClr val="C0C0C0"/>
                </a:highlight>
              </a:rPr>
              <a:t>obstacle</a:t>
            </a:r>
          </a:p>
        </p:txBody>
      </p:sp>
      <p:sp>
        <p:nvSpPr>
          <p:cNvPr id="29" name="Rectangle 28">
            <a:extLst>
              <a:ext uri="{FF2B5EF4-FFF2-40B4-BE49-F238E27FC236}">
                <a16:creationId xmlns:a16="http://schemas.microsoft.com/office/drawing/2014/main" id="{95B3D220-1F25-42B1-80DE-8EC63319F3EE}"/>
              </a:ext>
            </a:extLst>
          </p:cNvPr>
          <p:cNvSpPr/>
          <p:nvPr/>
        </p:nvSpPr>
        <p:spPr>
          <a:xfrm>
            <a:off x="9097924" y="3267329"/>
            <a:ext cx="485554" cy="32334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81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61898F7-A9C1-4933-A429-93B5C899DE98}"/>
              </a:ext>
            </a:extLst>
          </p:cNvPr>
          <p:cNvSpPr>
            <a:spLocks noGrp="1"/>
          </p:cNvSpPr>
          <p:nvPr>
            <p:ph type="title"/>
          </p:nvPr>
        </p:nvSpPr>
        <p:spPr/>
        <p:txBody>
          <a:bodyPr/>
          <a:lstStyle/>
          <a:p>
            <a:pPr algn="ctr"/>
            <a:r>
              <a:rPr lang="en-US" dirty="0"/>
              <a:t>Introduction</a:t>
            </a:r>
          </a:p>
        </p:txBody>
      </p:sp>
      <p:pic>
        <p:nvPicPr>
          <p:cNvPr id="11" name="Picture 10">
            <a:extLst>
              <a:ext uri="{FF2B5EF4-FFF2-40B4-BE49-F238E27FC236}">
                <a16:creationId xmlns:a16="http://schemas.microsoft.com/office/drawing/2014/main" id="{F887F1D4-D950-4782-A21A-76AA43100F96}"/>
              </a:ext>
            </a:extLst>
          </p:cNvPr>
          <p:cNvPicPr>
            <a:picLocks noChangeAspect="1"/>
          </p:cNvPicPr>
          <p:nvPr/>
        </p:nvPicPr>
        <p:blipFill rotWithShape="1">
          <a:blip r:embed="rId2">
            <a:extLst>
              <a:ext uri="{28A0092B-C50C-407E-A947-70E740481C1C}">
                <a14:useLocalDpi xmlns:a14="http://schemas.microsoft.com/office/drawing/2010/main" val="0"/>
              </a:ext>
            </a:extLst>
          </a:blip>
          <a:srcRect l="19361" t="29612" r="33023" b="22791"/>
          <a:stretch/>
        </p:blipFill>
        <p:spPr>
          <a:xfrm>
            <a:off x="6096000" y="2020186"/>
            <a:ext cx="5805377" cy="3264196"/>
          </a:xfrm>
          <a:prstGeom prst="rect">
            <a:avLst/>
          </a:prstGeom>
        </p:spPr>
      </p:pic>
      <p:sp>
        <p:nvSpPr>
          <p:cNvPr id="12" name="Rectangle 11">
            <a:extLst>
              <a:ext uri="{FF2B5EF4-FFF2-40B4-BE49-F238E27FC236}">
                <a16:creationId xmlns:a16="http://schemas.microsoft.com/office/drawing/2014/main" id="{C9550706-8D59-4DA1-9CBF-7C9338F1D53C}"/>
              </a:ext>
            </a:extLst>
          </p:cNvPr>
          <p:cNvSpPr/>
          <p:nvPr/>
        </p:nvSpPr>
        <p:spPr>
          <a:xfrm>
            <a:off x="10866474" y="2169042"/>
            <a:ext cx="776177" cy="32960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8A4D1457-E0EA-41CB-A33E-F15FB86EE4A4}"/>
              </a:ext>
            </a:extLst>
          </p:cNvPr>
          <p:cNvCxnSpPr>
            <a:cxnSpLocks/>
            <a:stCxn id="12" idx="1"/>
          </p:cNvCxnSpPr>
          <p:nvPr/>
        </p:nvCxnSpPr>
        <p:spPr>
          <a:xfrm flipH="1">
            <a:off x="10483702" y="2333847"/>
            <a:ext cx="382772" cy="0"/>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A23B1C9-2558-437E-9444-6338BCF09AD0}"/>
              </a:ext>
            </a:extLst>
          </p:cNvPr>
          <p:cNvSpPr txBox="1"/>
          <p:nvPr/>
        </p:nvSpPr>
        <p:spPr>
          <a:xfrm>
            <a:off x="7038754" y="5219333"/>
            <a:ext cx="460389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The screen of Chrome Dino Game</a:t>
            </a:r>
          </a:p>
        </p:txBody>
      </p:sp>
      <p:sp>
        <p:nvSpPr>
          <p:cNvPr id="20" name="TextBox 19">
            <a:extLst>
              <a:ext uri="{FF2B5EF4-FFF2-40B4-BE49-F238E27FC236}">
                <a16:creationId xmlns:a16="http://schemas.microsoft.com/office/drawing/2014/main" id="{B896D818-E120-4332-83F5-664F8732371B}"/>
              </a:ext>
            </a:extLst>
          </p:cNvPr>
          <p:cNvSpPr txBox="1"/>
          <p:nvPr/>
        </p:nvSpPr>
        <p:spPr>
          <a:xfrm>
            <a:off x="373911" y="1573618"/>
            <a:ext cx="5649433" cy="475514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single agent has to act as rationally with the actions specified whenever it reaches near to the obstacle.</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near is determines by the learning phase of our implementation for the agent game play.</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two types of obstacles in this game, one is cactus and another is bird. The agent requires only the jump action for cactus obstacle to escape by jumping over it. For the bird obstacle, agent requires either the jump action or down action based on the position of bird. Basically, the down action will be needed if the bird is at upper position and the jump action if the bird is at lower position. The bird in the figure we shown here is at the upper position. </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Remaining all the time, the agent can perform stay action, or sometimes it can perform any of the 3 actions. but the stay action can be most suitable.</a:t>
            </a:r>
          </a:p>
        </p:txBody>
      </p:sp>
      <p:pic>
        <p:nvPicPr>
          <p:cNvPr id="3" name="Picture 2">
            <a:extLst>
              <a:ext uri="{FF2B5EF4-FFF2-40B4-BE49-F238E27FC236}">
                <a16:creationId xmlns:a16="http://schemas.microsoft.com/office/drawing/2014/main" id="{096040C5-5F6F-4925-A815-49324502DDEB}"/>
              </a:ext>
            </a:extLst>
          </p:cNvPr>
          <p:cNvPicPr>
            <a:picLocks noChangeAspect="1"/>
          </p:cNvPicPr>
          <p:nvPr/>
        </p:nvPicPr>
        <p:blipFill rotWithShape="1">
          <a:blip r:embed="rId3">
            <a:extLst>
              <a:ext uri="{28A0092B-C50C-407E-A947-70E740481C1C}">
                <a14:useLocalDpi xmlns:a14="http://schemas.microsoft.com/office/drawing/2010/main" val="0"/>
              </a:ext>
            </a:extLst>
          </a:blip>
          <a:srcRect l="51489" t="13418" r="35975" b="63169"/>
          <a:stretch/>
        </p:blipFill>
        <p:spPr>
          <a:xfrm>
            <a:off x="8952613" y="3181167"/>
            <a:ext cx="776177" cy="595424"/>
          </a:xfrm>
          <a:prstGeom prst="rect">
            <a:avLst/>
          </a:prstGeom>
        </p:spPr>
      </p:pic>
      <p:sp>
        <p:nvSpPr>
          <p:cNvPr id="13" name="TextBox 12">
            <a:extLst>
              <a:ext uri="{FF2B5EF4-FFF2-40B4-BE49-F238E27FC236}">
                <a16:creationId xmlns:a16="http://schemas.microsoft.com/office/drawing/2014/main" id="{D75A8627-BF32-4658-BC2E-AC803FAE44A9}"/>
              </a:ext>
            </a:extLst>
          </p:cNvPr>
          <p:cNvSpPr txBox="1"/>
          <p:nvPr/>
        </p:nvSpPr>
        <p:spPr>
          <a:xfrm>
            <a:off x="8952613" y="2752382"/>
            <a:ext cx="967565" cy="307777"/>
          </a:xfrm>
          <a:prstGeom prst="rect">
            <a:avLst/>
          </a:prstGeom>
          <a:noFill/>
        </p:spPr>
        <p:txBody>
          <a:bodyPr wrap="square" rtlCol="0">
            <a:spAutoFit/>
          </a:bodyPr>
          <a:lstStyle/>
          <a:p>
            <a:r>
              <a:rPr lang="en-US" sz="1400" dirty="0">
                <a:highlight>
                  <a:srgbClr val="C0C0C0"/>
                </a:highlight>
              </a:rPr>
              <a:t>obstacle</a:t>
            </a:r>
          </a:p>
        </p:txBody>
      </p:sp>
      <p:cxnSp>
        <p:nvCxnSpPr>
          <p:cNvPr id="7" name="Straight Connector 6">
            <a:extLst>
              <a:ext uri="{FF2B5EF4-FFF2-40B4-BE49-F238E27FC236}">
                <a16:creationId xmlns:a16="http://schemas.microsoft.com/office/drawing/2014/main" id="{E4460235-81A7-47A9-BDA2-35FBBD131CD2}"/>
              </a:ext>
            </a:extLst>
          </p:cNvPr>
          <p:cNvCxnSpPr/>
          <p:nvPr/>
        </p:nvCxnSpPr>
        <p:spPr>
          <a:xfrm>
            <a:off x="9324751" y="2971759"/>
            <a:ext cx="0" cy="29557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2A2E34E4-695A-4EEF-B8AF-8C7EBD58BF40}"/>
              </a:ext>
            </a:extLst>
          </p:cNvPr>
          <p:cNvSpPr/>
          <p:nvPr/>
        </p:nvSpPr>
        <p:spPr>
          <a:xfrm>
            <a:off x="9097924" y="3267329"/>
            <a:ext cx="485554" cy="32334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74277B8-D1A4-4163-A99A-A5642DB96E46}"/>
              </a:ext>
            </a:extLst>
          </p:cNvPr>
          <p:cNvSpPr txBox="1"/>
          <p:nvPr/>
        </p:nvSpPr>
        <p:spPr>
          <a:xfrm>
            <a:off x="10090297" y="2190874"/>
            <a:ext cx="776177" cy="307777"/>
          </a:xfrm>
          <a:prstGeom prst="rect">
            <a:avLst/>
          </a:prstGeom>
          <a:noFill/>
        </p:spPr>
        <p:txBody>
          <a:bodyPr wrap="square" rtlCol="0">
            <a:spAutoFit/>
          </a:bodyPr>
          <a:lstStyle/>
          <a:p>
            <a:r>
              <a:rPr lang="en-US" sz="1400" dirty="0">
                <a:highlight>
                  <a:srgbClr val="C0C0C0"/>
                </a:highlight>
              </a:rPr>
              <a:t>Score</a:t>
            </a:r>
          </a:p>
        </p:txBody>
      </p:sp>
    </p:spTree>
    <p:extLst>
      <p:ext uri="{BB962C8B-B14F-4D97-AF65-F5344CB8AC3E}">
        <p14:creationId xmlns:p14="http://schemas.microsoft.com/office/powerpoint/2010/main" val="33264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7E2C-163D-4C85-B0DC-A0EF8526C476}"/>
              </a:ext>
            </a:extLst>
          </p:cNvPr>
          <p:cNvSpPr>
            <a:spLocks noGrp="1"/>
          </p:cNvSpPr>
          <p:nvPr>
            <p:ph type="title"/>
          </p:nvPr>
        </p:nvSpPr>
        <p:spPr/>
        <p:txBody>
          <a:bodyPr/>
          <a:lstStyle/>
          <a:p>
            <a:pPr algn="ctr"/>
            <a:r>
              <a:rPr lang="en-US" dirty="0"/>
              <a:t>Motivations</a:t>
            </a:r>
          </a:p>
        </p:txBody>
      </p:sp>
      <p:sp>
        <p:nvSpPr>
          <p:cNvPr id="3" name="Content Placeholder 2">
            <a:extLst>
              <a:ext uri="{FF2B5EF4-FFF2-40B4-BE49-F238E27FC236}">
                <a16:creationId xmlns:a16="http://schemas.microsoft.com/office/drawing/2014/main" id="{740331CA-3EBD-4596-A18A-56846687526D}"/>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There are few similar implementations implemented for the same problem with the use of simple reinforcement models such as Q-learning, </a:t>
            </a:r>
            <a:r>
              <a:rPr lang="en-US" sz="2600" dirty="0" err="1">
                <a:latin typeface="Times New Roman" panose="02020603050405020304" pitchFamily="18" charset="0"/>
                <a:cs typeface="Times New Roman" panose="02020603050405020304" pitchFamily="18" charset="0"/>
              </a:rPr>
              <a:t>markov</a:t>
            </a:r>
            <a:r>
              <a:rPr lang="en-US" sz="2600" dirty="0">
                <a:latin typeface="Times New Roman" panose="02020603050405020304" pitchFamily="18" charset="0"/>
                <a:cs typeface="Times New Roman" panose="02020603050405020304" pitchFamily="18" charset="0"/>
              </a:rPr>
              <a:t> decision process, etc..</a:t>
            </a:r>
          </a:p>
          <a:p>
            <a:r>
              <a:rPr lang="en-US" sz="2600" dirty="0">
                <a:latin typeface="Times New Roman" panose="02020603050405020304" pitchFamily="18" charset="0"/>
                <a:cs typeface="Times New Roman" panose="02020603050405020304" pitchFamily="18" charset="0"/>
              </a:rPr>
              <a:t>The problem with these models is memory consumption and time taken for the decisions of actions.	</a:t>
            </a:r>
          </a:p>
          <a:p>
            <a:r>
              <a:rPr lang="en-US" sz="2600" dirty="0">
                <a:latin typeface="Times New Roman" panose="02020603050405020304" pitchFamily="18" charset="0"/>
                <a:cs typeface="Times New Roman" panose="02020603050405020304" pitchFamily="18" charset="0"/>
              </a:rPr>
              <a:t>The memory consumption and time taken by those algorithms are much higher if the states are needed for the agent to learn from a batch of experience stored in the models. </a:t>
            </a:r>
          </a:p>
        </p:txBody>
      </p:sp>
    </p:spTree>
    <p:extLst>
      <p:ext uri="{BB962C8B-B14F-4D97-AF65-F5344CB8AC3E}">
        <p14:creationId xmlns:p14="http://schemas.microsoft.com/office/powerpoint/2010/main" val="391143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7E2C-163D-4C85-B0DC-A0EF8526C476}"/>
              </a:ext>
            </a:extLst>
          </p:cNvPr>
          <p:cNvSpPr>
            <a:spLocks noGrp="1"/>
          </p:cNvSpPr>
          <p:nvPr>
            <p:ph type="title"/>
          </p:nvPr>
        </p:nvSpPr>
        <p:spPr/>
        <p:txBody>
          <a:bodyPr/>
          <a:lstStyle/>
          <a:p>
            <a:pPr algn="ctr"/>
            <a:r>
              <a:rPr lang="en-US" dirty="0"/>
              <a:t>Motivations</a:t>
            </a:r>
          </a:p>
        </p:txBody>
      </p:sp>
      <p:sp>
        <p:nvSpPr>
          <p:cNvPr id="3" name="Content Placeholder 2">
            <a:extLst>
              <a:ext uri="{FF2B5EF4-FFF2-40B4-BE49-F238E27FC236}">
                <a16:creationId xmlns:a16="http://schemas.microsoft.com/office/drawing/2014/main" id="{740331CA-3EBD-4596-A18A-56846687526D}"/>
              </a:ext>
            </a:extLst>
          </p:cNvPr>
          <p:cNvSpPr>
            <a:spLocks noGrp="1"/>
          </p:cNvSpPr>
          <p:nvPr>
            <p:ph idx="1"/>
          </p:nvPr>
        </p:nvSpPr>
        <p:spPr>
          <a:xfrm>
            <a:off x="838200" y="1701432"/>
            <a:ext cx="5438620" cy="4369428"/>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Here in the figure shown at right side, we can see the Q-learning using table structure to store the data of states and actions. The table will give an appropriate Q-value as an output. The disadvantage in Q-learning table is, it will store all the states and all the actions of each state. The memory will become huge if we use this model in our problem as the number of states will always get incremented for every game improvement with its learning.</a:t>
            </a:r>
          </a:p>
          <a:p>
            <a:r>
              <a:rPr lang="en-US" sz="2000" dirty="0">
                <a:latin typeface="Times New Roman" panose="02020603050405020304" pitchFamily="18" charset="0"/>
                <a:cs typeface="Times New Roman" panose="02020603050405020304" pitchFamily="18" charset="0"/>
              </a:rPr>
              <a:t>In deep Q-learning, we use a neural network to approximate the Q-value function. The state is given as the input and the Q-value of all possible actions is generated as the output. The maximum output of this neural network decides the next action for agent.</a:t>
            </a:r>
          </a:p>
        </p:txBody>
      </p:sp>
      <p:pic>
        <p:nvPicPr>
          <p:cNvPr id="5" name="Picture 4">
            <a:extLst>
              <a:ext uri="{FF2B5EF4-FFF2-40B4-BE49-F238E27FC236}">
                <a16:creationId xmlns:a16="http://schemas.microsoft.com/office/drawing/2014/main" id="{67C5F234-7692-4FF5-8321-828113B6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5043" y="1690688"/>
            <a:ext cx="5478686" cy="3593693"/>
          </a:xfrm>
          <a:prstGeom prst="rect">
            <a:avLst/>
          </a:prstGeom>
        </p:spPr>
      </p:pic>
      <p:sp>
        <p:nvSpPr>
          <p:cNvPr id="6" name="TextBox 5">
            <a:extLst>
              <a:ext uri="{FF2B5EF4-FFF2-40B4-BE49-F238E27FC236}">
                <a16:creationId xmlns:a16="http://schemas.microsoft.com/office/drawing/2014/main" id="{C8812BCC-A835-44CD-8830-0A99D9B19E1F}"/>
              </a:ext>
            </a:extLst>
          </p:cNvPr>
          <p:cNvSpPr txBox="1"/>
          <p:nvPr/>
        </p:nvSpPr>
        <p:spPr>
          <a:xfrm>
            <a:off x="7289832" y="5517044"/>
            <a:ext cx="460389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Deep Q-Leaning vs Q-Learning</a:t>
            </a:r>
          </a:p>
        </p:txBody>
      </p:sp>
    </p:spTree>
    <p:extLst>
      <p:ext uri="{BB962C8B-B14F-4D97-AF65-F5344CB8AC3E}">
        <p14:creationId xmlns:p14="http://schemas.microsoft.com/office/powerpoint/2010/main" val="320568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p:txBody>
          <a:bodyPr/>
          <a:lstStyle/>
          <a:p>
            <a:pPr algn="ctr"/>
            <a:r>
              <a:rPr lang="en-US" dirty="0"/>
              <a:t>Algorithm</a:t>
            </a:r>
          </a:p>
        </p:txBody>
      </p:sp>
      <p:sp>
        <p:nvSpPr>
          <p:cNvPr id="3" name="Content Placeholder 2">
            <a:extLst>
              <a:ext uri="{FF2B5EF4-FFF2-40B4-BE49-F238E27FC236}">
                <a16:creationId xmlns:a16="http://schemas.microsoft.com/office/drawing/2014/main" id="{1E67AEA5-2CCF-4C8B-AEDA-09B7422EF509}"/>
              </a:ext>
            </a:extLst>
          </p:cNvPr>
          <p:cNvSpPr>
            <a:spLocks noGrp="1"/>
          </p:cNvSpPr>
          <p:nvPr>
            <p:ph idx="1"/>
          </p:nvPr>
        </p:nvSpPr>
        <p:spPr>
          <a:xfrm>
            <a:off x="6494722" y="1690576"/>
            <a:ext cx="5257800" cy="4603344"/>
          </a:xfrm>
        </p:spPr>
        <p:txBody>
          <a:bodyPr>
            <a:normAutofit/>
          </a:bodyPr>
          <a:lstStyle/>
          <a:p>
            <a:pPr marL="514350" indent="-514350">
              <a:buFont typeface="+mj-lt"/>
              <a:buAutoNum type="arabicParenR"/>
            </a:pPr>
            <a:r>
              <a:rPr lang="en-US" sz="2000" dirty="0">
                <a:effectLst/>
                <a:latin typeface="Times New Roman" panose="02020603050405020304" pitchFamily="18" charset="0"/>
                <a:cs typeface="Times New Roman" panose="02020603050405020304" pitchFamily="18" charset="0"/>
              </a:rPr>
              <a:t>𝐼𝑛𝑖𝑡𝑖𝑎𝑙𝑖𝑧𝑒 𝑸 𝒔, 𝒂 𝑎𝑟𝑏𝑖𝑡𝑟𝑎𝑟𝑖𝑙𝑦</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000" dirty="0">
                <a:effectLst/>
                <a:latin typeface="Times New Roman" panose="02020603050405020304" pitchFamily="18" charset="0"/>
                <a:cs typeface="Times New Roman" panose="02020603050405020304" pitchFamily="18" charset="0"/>
              </a:rPr>
              <a:t>𝑅𝑒𝑝𝑒𝑎𝑡 𝑓𝑜𝑟 𝑒𝑎𝑐ℎ 𝑒𝑝𝑖𝑠𝑜𝑑𝑒 :</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000" dirty="0">
                <a:effectLst/>
                <a:latin typeface="Times New Roman" panose="02020603050405020304" pitchFamily="18" charset="0"/>
                <a:cs typeface="Times New Roman" panose="02020603050405020304" pitchFamily="18" charset="0"/>
              </a:rPr>
              <a:t>𝐼𝑛𝑖𝑡𝑖𝑎𝑙𝑖𝑧𝑒 𝑺</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000" dirty="0">
                <a:effectLst/>
                <a:latin typeface="Times New Roman" panose="02020603050405020304" pitchFamily="18" charset="0"/>
                <a:cs typeface="Times New Roman" panose="02020603050405020304" pitchFamily="18" charset="0"/>
              </a:rPr>
              <a:t>𝑅𝑒𝑝𝑒𝑎𝑡 𝑓𝑜𝑟 𝑒𝑎𝑐ℎ 𝑠𝑡𝑒𝑝 𝑜𝑓 𝑒𝑝𝑖𝑠𝑜𝑑𝑒 :</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000" dirty="0">
                <a:effectLst/>
                <a:latin typeface="Times New Roman" panose="02020603050405020304" pitchFamily="18" charset="0"/>
                <a:cs typeface="Times New Roman" panose="02020603050405020304" pitchFamily="18" charset="0"/>
              </a:rPr>
              <a:t>𝐶ℎ𝑜𝑜𝑠𝑒 𝒂 𝑓𝑟𝑜𝑚 𝒔 𝑢𝑠𝑖𝑛𝑔 𝑝𝑜𝑙𝑖𝑐𝑦 𝑑𝑒𝑟𝑖𝑣𝑒𝑑 𝑓𝑟𝑜𝑚 𝑸</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000" dirty="0">
                <a:effectLst/>
                <a:latin typeface="Times New Roman" panose="02020603050405020304" pitchFamily="18" charset="0"/>
                <a:cs typeface="Times New Roman" panose="02020603050405020304" pitchFamily="18" charset="0"/>
              </a:rPr>
              <a:t>𝑒. 𝑔. ∈ −𝑔𝑟𝑒𝑒𝑑𝑦</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000" dirty="0">
                <a:effectLst/>
                <a:latin typeface="Times New Roman" panose="02020603050405020304" pitchFamily="18" charset="0"/>
                <a:cs typeface="Times New Roman" panose="02020603050405020304" pitchFamily="18" charset="0"/>
              </a:rPr>
              <a:t>𝑇𝑎𝑘𝑒 𝑎𝑐𝑡𝑖𝑜𝑛 𝒂, 𝑜𝑏𝑠𝑒𝑟𝑣𝑒 𝒓, 𝒔′</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000" dirty="0">
                <a:effectLst/>
                <a:latin typeface="Times New Roman" panose="02020603050405020304" pitchFamily="18" charset="0"/>
                <a:cs typeface="Times New Roman" panose="02020603050405020304" pitchFamily="18" charset="0"/>
              </a:rPr>
              <a:t>𝑸 (𝒔, 𝒂) &lt;− − 𝑸 (𝒔, 𝒂 ) + 𝜶 [ 𝒓 + 𝜸. 𝒎𝒂𝒙( 𝑸 (𝒔′ , 𝒂′) − 𝑸 (𝒔,𝒂) ]</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000" dirty="0">
                <a:effectLst/>
                <a:latin typeface="Times New Roman" panose="02020603050405020304" pitchFamily="18" charset="0"/>
                <a:cs typeface="Times New Roman" panose="02020603050405020304" pitchFamily="18" charset="0"/>
              </a:rPr>
              <a:t>𝒔 &lt;− −𝒔′</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000" dirty="0">
                <a:effectLst/>
                <a:latin typeface="Times New Roman" panose="02020603050405020304" pitchFamily="18" charset="0"/>
                <a:cs typeface="Times New Roman" panose="02020603050405020304" pitchFamily="18" charset="0"/>
              </a:rPr>
              <a:t>𝑢𝑛𝑡𝑖𝑙 s 𝑖𝑠 </a:t>
            </a:r>
            <a:r>
              <a:rPr lang="en-US" sz="2000" b="1" dirty="0">
                <a:effectLst/>
                <a:latin typeface="Times New Roman" panose="02020603050405020304" pitchFamily="18" charset="0"/>
                <a:cs typeface="Times New Roman" panose="02020603050405020304" pitchFamily="18" charset="0"/>
              </a:rPr>
              <a:t>terminate</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arenR"/>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7468FA-6B67-44A5-A6FA-FDCDA33C93B6}"/>
              </a:ext>
            </a:extLst>
          </p:cNvPr>
          <p:cNvSpPr txBox="1"/>
          <p:nvPr/>
        </p:nvSpPr>
        <p:spPr>
          <a:xfrm>
            <a:off x="7311656" y="6446263"/>
            <a:ext cx="347684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Algo: Q-Learning</a:t>
            </a:r>
          </a:p>
        </p:txBody>
      </p:sp>
      <p:sp>
        <p:nvSpPr>
          <p:cNvPr id="5" name="Rectangle 4">
            <a:extLst>
              <a:ext uri="{FF2B5EF4-FFF2-40B4-BE49-F238E27FC236}">
                <a16:creationId xmlns:a16="http://schemas.microsoft.com/office/drawing/2014/main" id="{314C3A26-07F8-416F-BA25-7824BC7485CA}"/>
              </a:ext>
            </a:extLst>
          </p:cNvPr>
          <p:cNvSpPr/>
          <p:nvPr/>
        </p:nvSpPr>
        <p:spPr>
          <a:xfrm>
            <a:off x="6347637" y="1538233"/>
            <a:ext cx="5404885" cy="476283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B2A106-9A18-4B0A-AC86-CAB9F3A84069}"/>
              </a:ext>
            </a:extLst>
          </p:cNvPr>
          <p:cNvSpPr txBox="1"/>
          <p:nvPr/>
        </p:nvSpPr>
        <p:spPr>
          <a:xfrm>
            <a:off x="604285" y="1988034"/>
            <a:ext cx="5071730" cy="320087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algo of Q-Learning and Deep Q-Learning is same except the Deep Q-Learning stores the predicted value to perform by the next state. </a:t>
            </a:r>
          </a:p>
          <a:p>
            <a:pPr marL="285750" indent="-28575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have used the same Q-Learning algo in our implementation but, with the neural network implementation instead of table model.</a:t>
            </a:r>
          </a:p>
        </p:txBody>
      </p:sp>
    </p:spTree>
    <p:extLst>
      <p:ext uri="{BB962C8B-B14F-4D97-AF65-F5344CB8AC3E}">
        <p14:creationId xmlns:p14="http://schemas.microsoft.com/office/powerpoint/2010/main" val="293052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0ABB-4F59-44C8-BFAE-9238D4B6E879}"/>
              </a:ext>
            </a:extLst>
          </p:cNvPr>
          <p:cNvSpPr>
            <a:spLocks noGrp="1"/>
          </p:cNvSpPr>
          <p:nvPr>
            <p:ph type="title"/>
          </p:nvPr>
        </p:nvSpPr>
        <p:spPr/>
        <p:txBody>
          <a:bodyPr/>
          <a:lstStyle/>
          <a:p>
            <a:pPr algn="ctr"/>
            <a:r>
              <a:rPr lang="en-US" dirty="0"/>
              <a:t>Algorithm</a:t>
            </a:r>
          </a:p>
        </p:txBody>
      </p:sp>
      <p:sp>
        <p:nvSpPr>
          <p:cNvPr id="8" name="Content Placeholder 7">
            <a:extLst>
              <a:ext uri="{FF2B5EF4-FFF2-40B4-BE49-F238E27FC236}">
                <a16:creationId xmlns:a16="http://schemas.microsoft.com/office/drawing/2014/main" id="{AB0EAB39-2D7F-47BA-90C9-95FCA7C54F1A}"/>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We take screenshots during the game play for every state. We process those images and add appropriate states data by using neural network model once the game gets over.</a:t>
            </a:r>
          </a:p>
          <a:p>
            <a:r>
              <a:rPr lang="en-US" sz="2600" dirty="0">
                <a:latin typeface="Times New Roman" panose="02020603050405020304" pitchFamily="18" charset="0"/>
                <a:cs typeface="Times New Roman" panose="02020603050405020304" pitchFamily="18" charset="0"/>
              </a:rPr>
              <a:t>In the same way, we fetch the saved data from neural network and predicts the next actions which can be taken by the states.</a:t>
            </a:r>
          </a:p>
          <a:p>
            <a:r>
              <a:rPr lang="en-US" sz="2600" dirty="0">
                <a:latin typeface="Times New Roman" panose="02020603050405020304" pitchFamily="18" charset="0"/>
                <a:cs typeface="Times New Roman" panose="02020603050405020304" pitchFamily="18" charset="0"/>
              </a:rPr>
              <a:t>So, most of the work in the algorithm revolves around taking screenshots during game play, converting them to appropriate states info and store using the neural network info, then finally predicting the actions for states.</a:t>
            </a:r>
          </a:p>
        </p:txBody>
      </p:sp>
    </p:spTree>
    <p:extLst>
      <p:ext uri="{BB962C8B-B14F-4D97-AF65-F5344CB8AC3E}">
        <p14:creationId xmlns:p14="http://schemas.microsoft.com/office/powerpoint/2010/main" val="3631785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900</TotalTime>
  <Words>2539</Words>
  <Application>Microsoft Office PowerPoint</Application>
  <PresentationFormat>Widescreen</PresentationFormat>
  <Paragraphs>117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Submitted by   Suthram Vinay Kumar - 2020CSM1019  Patel Mit Kumar Rajeshbhai – 2020CSM1016  in Department of Computer Science Engineering, Indian Institute of Technology (IIT Ropar)  Under the Guidance of  Dr. Shashi Shekhar Jha Assistant Professor, Indian Institute of Technology Ropar (IIT Ropar),    Department of Computer Science Engineering</vt:lpstr>
      <vt:lpstr>Abstract</vt:lpstr>
      <vt:lpstr>Introduction</vt:lpstr>
      <vt:lpstr>Introduction</vt:lpstr>
      <vt:lpstr>Introduction</vt:lpstr>
      <vt:lpstr>Motivations</vt:lpstr>
      <vt:lpstr>Motivations</vt:lpstr>
      <vt:lpstr>Algorithm</vt:lpstr>
      <vt:lpstr>Algorithm</vt:lpstr>
      <vt:lpstr>Implementation</vt:lpstr>
      <vt:lpstr>Implementation</vt:lpstr>
      <vt:lpstr>Results and Discussions</vt:lpstr>
      <vt:lpstr>Results and Discussions</vt:lpstr>
      <vt:lpstr>Results and Discussions</vt:lpstr>
      <vt:lpstr>Results and Discussions</vt:lpstr>
      <vt:lpstr>Results and Discussions</vt:lpstr>
      <vt:lpstr>Conclusion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Authors: Giorgio Lucarelli, Fernando Mendonca, and Denis Trystram  Conference - IEEE International Symposium on Cluster, Cloud and Grid Computing (CCGRID), 2017 (Rank A)</dc:title>
  <dc:creator>Vinay Kumar</dc:creator>
  <cp:lastModifiedBy>Vinay Kumar</cp:lastModifiedBy>
  <cp:revision>62</cp:revision>
  <dcterms:created xsi:type="dcterms:W3CDTF">2021-05-08T08:50:45Z</dcterms:created>
  <dcterms:modified xsi:type="dcterms:W3CDTF">2021-05-09T00:22:02Z</dcterms:modified>
</cp:coreProperties>
</file>