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aleway"/>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7" roundtripDataSignature="AMtx7miORMUlHNHECHuRcodVJDSbtGr+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Lat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cd93117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0cd93117d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E1F"/>
        </a:solidFill>
      </p:bgPr>
    </p:bg>
    <p:spTree>
      <p:nvGrpSpPr>
        <p:cNvPr id="8" name="Shape 8"/>
        <p:cNvGrpSpPr/>
        <p:nvPr/>
      </p:nvGrpSpPr>
      <p:grpSpPr>
        <a:xfrm>
          <a:off x="0" y="0"/>
          <a:ext cx="0" cy="0"/>
          <a:chOff x="0" y="0"/>
          <a:chExt cx="0" cy="0"/>
        </a:xfrm>
      </p:grpSpPr>
      <p:sp>
        <p:nvSpPr>
          <p:cNvPr id="9" name="Google Shape;9;p48"/>
          <p:cNvSpPr txBox="1"/>
          <p:nvPr>
            <p:ph type="ctrTitle"/>
          </p:nvPr>
        </p:nvSpPr>
        <p:spPr>
          <a:xfrm>
            <a:off x="311700" y="2466563"/>
            <a:ext cx="8520600" cy="16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5200"/>
              <a:buFont typeface="Raleway"/>
              <a:buNone/>
              <a:defRPr sz="5200">
                <a:solidFill>
                  <a:srgbClr val="FFFFFF"/>
                </a:solidFill>
                <a:latin typeface="Raleway"/>
                <a:ea typeface="Raleway"/>
                <a:cs typeface="Raleway"/>
                <a:sym typeface="Raleway"/>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8"/>
          <p:cNvSpPr txBox="1"/>
          <p:nvPr>
            <p:ph idx="1" type="subTitle"/>
          </p:nvPr>
        </p:nvSpPr>
        <p:spPr>
          <a:xfrm>
            <a:off x="311700" y="4240900"/>
            <a:ext cx="8520600" cy="61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1" name="Google Shape;11;p48"/>
          <p:cNvPicPr preferRelativeResize="0"/>
          <p:nvPr/>
        </p:nvPicPr>
        <p:blipFill rotWithShape="1">
          <a:blip r:embed="rId2">
            <a:alphaModFix/>
          </a:blip>
          <a:srcRect b="0" l="0" r="0" t="0"/>
          <a:stretch/>
        </p:blipFill>
        <p:spPr>
          <a:xfrm>
            <a:off x="3549225" y="323250"/>
            <a:ext cx="2131550" cy="1948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pic>
        <p:nvPicPr>
          <p:cNvPr id="42" name="Google Shape;42;p57"/>
          <p:cNvPicPr preferRelativeResize="0"/>
          <p:nvPr/>
        </p:nvPicPr>
        <p:blipFill rotWithShape="1">
          <a:blip r:embed="rId2">
            <a:alphaModFix/>
          </a:blip>
          <a:srcRect b="0" l="0" r="0" t="0"/>
          <a:stretch/>
        </p:blipFill>
        <p:spPr>
          <a:xfrm>
            <a:off x="3785600" y="1361750"/>
            <a:ext cx="1644450" cy="1503000"/>
          </a:xfrm>
          <a:prstGeom prst="rect">
            <a:avLst/>
          </a:prstGeom>
          <a:noFill/>
          <a:ln>
            <a:noFill/>
          </a:ln>
        </p:spPr>
      </p:pic>
      <p:sp>
        <p:nvSpPr>
          <p:cNvPr id="43" name="Google Shape;43;p57"/>
          <p:cNvSpPr txBox="1"/>
          <p:nvPr/>
        </p:nvSpPr>
        <p:spPr>
          <a:xfrm>
            <a:off x="3312750" y="2996400"/>
            <a:ext cx="2518500" cy="64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Raleway"/>
                <a:ea typeface="Raleway"/>
                <a:cs typeface="Raleway"/>
                <a:sym typeface="Raleway"/>
              </a:rPr>
              <a:t>POKERBOTS</a:t>
            </a:r>
            <a:endParaRPr b="0" i="0" sz="3000" u="none" cap="none" strike="noStrike">
              <a:solidFill>
                <a:srgbClr val="FFFFFF"/>
              </a:solidFill>
              <a:latin typeface="Raleway"/>
              <a:ea typeface="Raleway"/>
              <a:cs typeface="Raleway"/>
              <a:sym typeface="Raleway"/>
            </a:endParaRPr>
          </a:p>
        </p:txBody>
      </p:sp>
      <p:sp>
        <p:nvSpPr>
          <p:cNvPr id="44" name="Google Shape;44;p57"/>
          <p:cNvSpPr txBox="1"/>
          <p:nvPr/>
        </p:nvSpPr>
        <p:spPr>
          <a:xfrm>
            <a:off x="3871500" y="3562325"/>
            <a:ext cx="1401000" cy="44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Lato"/>
                <a:ea typeface="Lato"/>
                <a:cs typeface="Lato"/>
                <a:sym typeface="Lato"/>
              </a:rPr>
              <a:t>MIT 6.176</a:t>
            </a:r>
            <a:endParaRPr b="0" i="0" sz="1800" u="none" cap="none" strike="noStrike">
              <a:solidFill>
                <a:srgbClr val="FFFFFF"/>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mond">
  <p:cSld name="TITLE_AND_TWO_COLUMNS_1">
    <p:spTree>
      <p:nvGrpSpPr>
        <p:cNvPr id="12" name="Shape 12"/>
        <p:cNvGrpSpPr/>
        <p:nvPr/>
      </p:nvGrpSpPr>
      <p:grpSpPr>
        <a:xfrm>
          <a:off x="0" y="0"/>
          <a:ext cx="0" cy="0"/>
          <a:chOff x="0" y="0"/>
          <a:chExt cx="0" cy="0"/>
        </a:xfrm>
      </p:grpSpPr>
      <p:sp>
        <p:nvSpPr>
          <p:cNvPr id="13" name="Google Shape;13;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15" name="Google Shape;15;p49"/>
          <p:cNvPicPr preferRelativeResize="0"/>
          <p:nvPr/>
        </p:nvPicPr>
        <p:blipFill rotWithShape="1">
          <a:blip r:embed="rId2">
            <a:alphaModFix amt="10000"/>
          </a:blip>
          <a:srcRect b="0" l="0" r="49932" t="0"/>
          <a:stretch/>
        </p:blipFill>
        <p:spPr>
          <a:xfrm>
            <a:off x="7348120" y="0"/>
            <a:ext cx="1795875"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16699"/>
        </a:solidFill>
      </p:bgPr>
    </p:bg>
    <p:spTree>
      <p:nvGrpSpPr>
        <p:cNvPr id="16" name="Shape 16"/>
        <p:cNvGrpSpPr/>
        <p:nvPr/>
      </p:nvGrpSpPr>
      <p:grpSpPr>
        <a:xfrm>
          <a:off x="0" y="0"/>
          <a:ext cx="0" cy="0"/>
          <a:chOff x="0" y="0"/>
          <a:chExt cx="0" cy="0"/>
        </a:xfrm>
      </p:grpSpPr>
      <p:sp>
        <p:nvSpPr>
          <p:cNvPr id="17" name="Google Shape;17;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pic>
        <p:nvPicPr>
          <p:cNvPr id="18" name="Google Shape;18;p50"/>
          <p:cNvPicPr preferRelativeResize="0"/>
          <p:nvPr/>
        </p:nvPicPr>
        <p:blipFill rotWithShape="1">
          <a:blip r:embed="rId2">
            <a:alphaModFix amt="10000"/>
          </a:blip>
          <a:srcRect b="0" l="26155" r="0" t="0"/>
          <a:stretch/>
        </p:blipFill>
        <p:spPr>
          <a:xfrm>
            <a:off x="0" y="418575"/>
            <a:ext cx="2895450" cy="47249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ub" type="twoColTx">
  <p:cSld name="TITLE_AND_TWO_COLUMNS">
    <p:spTree>
      <p:nvGrpSpPr>
        <p:cNvPr id="19" name="Shape 19"/>
        <p:cNvGrpSpPr/>
        <p:nvPr/>
      </p:nvGrpSpPr>
      <p:grpSpPr>
        <a:xfrm>
          <a:off x="0" y="0"/>
          <a:ext cx="0" cy="0"/>
          <a:chOff x="0" y="0"/>
          <a:chExt cx="0" cy="0"/>
        </a:xfrm>
      </p:grpSpPr>
      <p:sp>
        <p:nvSpPr>
          <p:cNvPr id="20" name="Google Shape;20;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22" name="Google Shape;22;p51"/>
          <p:cNvPicPr preferRelativeResize="0"/>
          <p:nvPr/>
        </p:nvPicPr>
        <p:blipFill rotWithShape="1">
          <a:blip r:embed="rId2">
            <a:alphaModFix amt="10000"/>
          </a:blip>
          <a:srcRect b="0" l="0" r="49889" t="0"/>
          <a:stretch/>
        </p:blipFill>
        <p:spPr>
          <a:xfrm>
            <a:off x="7005071" y="0"/>
            <a:ext cx="2138925"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16699"/>
        </a:solidFill>
      </p:bgPr>
    </p:bg>
    <p:spTree>
      <p:nvGrpSpPr>
        <p:cNvPr id="23" name="Shape 23"/>
        <p:cNvGrpSpPr/>
        <p:nvPr/>
      </p:nvGrpSpPr>
      <p:grpSpPr>
        <a:xfrm>
          <a:off x="0" y="0"/>
          <a:ext cx="0" cy="0"/>
          <a:chOff x="0" y="0"/>
          <a:chExt cx="0" cy="0"/>
        </a:xfrm>
      </p:grpSpPr>
      <p:sp>
        <p:nvSpPr>
          <p:cNvPr id="24" name="Google Shape;24;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Font typeface="Raleway"/>
              <a:buNone/>
              <a:defRPr sz="3600">
                <a:solidFill>
                  <a:srgbClr val="FFFFFF"/>
                </a:solidFill>
                <a:latin typeface="Raleway"/>
                <a:ea typeface="Raleway"/>
                <a:cs typeface="Raleway"/>
                <a:sym typeface="Raleway"/>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25" name="Google Shape;25;p52"/>
          <p:cNvPicPr preferRelativeResize="0"/>
          <p:nvPr/>
        </p:nvPicPr>
        <p:blipFill rotWithShape="1">
          <a:blip r:embed="rId2">
            <a:alphaModFix amt="10000"/>
          </a:blip>
          <a:srcRect b="0" l="27895" r="0" t="0"/>
          <a:stretch/>
        </p:blipFill>
        <p:spPr>
          <a:xfrm>
            <a:off x="0" y="211100"/>
            <a:ext cx="2729800" cy="49860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ade" type="tx">
  <p:cSld name="TITLE_AND_BODY">
    <p:spTree>
      <p:nvGrpSpPr>
        <p:cNvPr id="26" name="Shape 26"/>
        <p:cNvGrpSpPr/>
        <p:nvPr/>
      </p:nvGrpSpPr>
      <p:grpSpPr>
        <a:xfrm>
          <a:off x="0" y="0"/>
          <a:ext cx="0" cy="0"/>
          <a:chOff x="0" y="0"/>
          <a:chExt cx="0" cy="0"/>
        </a:xfrm>
      </p:grpSpPr>
      <p:sp>
        <p:nvSpPr>
          <p:cNvPr id="27" name="Google Shape;27;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29" name="Google Shape;29;p53"/>
          <p:cNvPicPr preferRelativeResize="0"/>
          <p:nvPr/>
        </p:nvPicPr>
        <p:blipFill rotWithShape="1">
          <a:blip r:embed="rId2">
            <a:alphaModFix amt="10000"/>
          </a:blip>
          <a:srcRect b="0" l="0" r="49892" t="0"/>
          <a:stretch/>
        </p:blipFill>
        <p:spPr>
          <a:xfrm>
            <a:off x="7187021" y="0"/>
            <a:ext cx="1956975" cy="5143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rt">
  <p:cSld name="TITLE_AND_TWO_COLUMNS_1_1">
    <p:spTree>
      <p:nvGrpSpPr>
        <p:cNvPr id="30" name="Shape 30"/>
        <p:cNvGrpSpPr/>
        <p:nvPr/>
      </p:nvGrpSpPr>
      <p:grpSpPr>
        <a:xfrm>
          <a:off x="0" y="0"/>
          <a:ext cx="0" cy="0"/>
          <a:chOff x="0" y="0"/>
          <a:chExt cx="0" cy="0"/>
        </a:xfrm>
      </p:grpSpPr>
      <p:sp>
        <p:nvSpPr>
          <p:cNvPr id="31" name="Google Shape;31;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33" name="Google Shape;33;p54"/>
          <p:cNvPicPr preferRelativeResize="0"/>
          <p:nvPr/>
        </p:nvPicPr>
        <p:blipFill rotWithShape="1">
          <a:blip r:embed="rId2">
            <a:alphaModFix amt="10000"/>
          </a:blip>
          <a:srcRect b="0" l="0" r="49954" t="0"/>
          <a:stretch/>
        </p:blipFill>
        <p:spPr>
          <a:xfrm>
            <a:off x="6851827" y="0"/>
            <a:ext cx="2292175"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016699"/>
        </a:solidFill>
      </p:bgPr>
    </p:bg>
    <p:spTree>
      <p:nvGrpSpPr>
        <p:cNvPr id="34" name="Shape 34"/>
        <p:cNvGrpSpPr/>
        <p:nvPr/>
      </p:nvGrpSpPr>
      <p:grpSpPr>
        <a:xfrm>
          <a:off x="0" y="0"/>
          <a:ext cx="0" cy="0"/>
          <a:chOff x="0" y="0"/>
          <a:chExt cx="0" cy="0"/>
        </a:xfrm>
      </p:grpSpPr>
      <p:sp>
        <p:nvSpPr>
          <p:cNvPr id="35" name="Google Shape;35;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pic>
        <p:nvPicPr>
          <p:cNvPr id="36" name="Google Shape;36;p55"/>
          <p:cNvPicPr preferRelativeResize="0"/>
          <p:nvPr/>
        </p:nvPicPr>
        <p:blipFill rotWithShape="1">
          <a:blip r:embed="rId2">
            <a:alphaModFix amt="10000"/>
          </a:blip>
          <a:srcRect b="0" l="15268" r="0" t="0"/>
          <a:stretch/>
        </p:blipFill>
        <p:spPr>
          <a:xfrm>
            <a:off x="1" y="349650"/>
            <a:ext cx="2832675" cy="47938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16699"/>
        </a:solidFill>
      </p:bgPr>
    </p:bg>
    <p:spTree>
      <p:nvGrpSpPr>
        <p:cNvPr id="37" name="Shape 37"/>
        <p:cNvGrpSpPr/>
        <p:nvPr/>
      </p:nvGrpSpPr>
      <p:grpSpPr>
        <a:xfrm>
          <a:off x="0" y="0"/>
          <a:ext cx="0" cy="0"/>
          <a:chOff x="0" y="0"/>
          <a:chExt cx="0" cy="0"/>
        </a:xfrm>
      </p:grpSpPr>
      <p:sp>
        <p:nvSpPr>
          <p:cNvPr id="38" name="Google Shape;38;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pic>
        <p:nvPicPr>
          <p:cNvPr id="40" name="Google Shape;40;p56"/>
          <p:cNvPicPr preferRelativeResize="0"/>
          <p:nvPr/>
        </p:nvPicPr>
        <p:blipFill rotWithShape="1">
          <a:blip r:embed="rId2">
            <a:alphaModFix amt="10000"/>
          </a:blip>
          <a:srcRect b="0" l="20489" r="0" t="0"/>
          <a:stretch/>
        </p:blipFill>
        <p:spPr>
          <a:xfrm>
            <a:off x="0" y="678500"/>
            <a:ext cx="3161250" cy="4465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0E1F"/>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aleway"/>
              <a:buNone/>
              <a:defRPr b="0" i="0" sz="2800" u="none" cap="none" strike="noStrike">
                <a:solidFill>
                  <a:srgbClr val="FFFFFF"/>
                </a:solidFill>
                <a:latin typeface="Raleway"/>
                <a:ea typeface="Raleway"/>
                <a:cs typeface="Raleway"/>
                <a:sym typeface="Raleway"/>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Lato"/>
              <a:buChar char="●"/>
              <a:defRPr b="0" i="0" sz="1800" u="none" cap="none" strike="noStrike">
                <a:solidFill>
                  <a:srgbClr val="FFFFFF"/>
                </a:solidFill>
                <a:latin typeface="Lato"/>
                <a:ea typeface="Lato"/>
                <a:cs typeface="Lato"/>
                <a:sym typeface="Lato"/>
              </a:defRPr>
            </a:lvl1pPr>
            <a:lvl2pPr indent="-317500" lvl="1" marL="9144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2pPr>
            <a:lvl3pPr indent="-317500" lvl="2" marL="13716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3pPr>
            <a:lvl4pPr indent="-317500" lvl="3" marL="18288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4pPr>
            <a:lvl5pPr indent="-317500" lvl="4" marL="22860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5pPr>
            <a:lvl6pPr indent="-317500" lvl="5" marL="27432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6pPr>
            <a:lvl7pPr indent="-317500" lvl="6" marL="32004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7pPr>
            <a:lvl8pPr indent="-317500" lvl="7" marL="36576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8pPr>
            <a:lvl9pPr indent="-317500" lvl="8" marL="4114800" marR="0" rtl="0" algn="l">
              <a:lnSpc>
                <a:spcPct val="115000"/>
              </a:lnSpc>
              <a:spcBef>
                <a:spcPts val="1600"/>
              </a:spcBef>
              <a:spcAft>
                <a:spcPts val="1600"/>
              </a:spcAft>
              <a:buClr>
                <a:srgbClr val="FFFFFF"/>
              </a:buClr>
              <a:buSzPts val="1400"/>
              <a:buFont typeface="Lato"/>
              <a:buChar char="■"/>
              <a:defRPr b="0" i="0" sz="1400" u="none" cap="none" strike="noStrike">
                <a:solidFill>
                  <a:srgbClr val="FFFFFF"/>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311700" y="2466563"/>
            <a:ext cx="8520600" cy="168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t>Pokerbots 2022</a:t>
            </a:r>
            <a:endParaRPr/>
          </a:p>
        </p:txBody>
      </p:sp>
      <p:sp>
        <p:nvSpPr>
          <p:cNvPr id="50" name="Google Shape;50;p1"/>
          <p:cNvSpPr txBox="1"/>
          <p:nvPr>
            <p:ph idx="1" type="subTitle"/>
          </p:nvPr>
        </p:nvSpPr>
        <p:spPr>
          <a:xfrm>
            <a:off x="311700" y="4240900"/>
            <a:ext cx="8520600" cy="61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Lecture 4: Performance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ph type="title"/>
          </p:nvPr>
        </p:nvSpPr>
        <p:spPr>
          <a:xfrm>
            <a:off x="490250" y="450150"/>
            <a:ext cx="72450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Guess the runtime of Tournament 1:</a:t>
            </a:r>
            <a:endParaRPr/>
          </a:p>
          <a:p>
            <a:pPr indent="0" lvl="0" marL="0" rtl="0" algn="l">
              <a:lnSpc>
                <a:spcPct val="100000"/>
              </a:lnSpc>
              <a:spcBef>
                <a:spcPts val="0"/>
              </a:spcBef>
              <a:spcAft>
                <a:spcPts val="0"/>
              </a:spcAft>
              <a:buSzPts val="4800"/>
              <a:buNone/>
            </a:pPr>
            <a:br>
              <a:rPr lang="en"/>
            </a:br>
            <a:r>
              <a:rPr lang="en"/>
              <a:t>pkr.bot/time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Agenda</a:t>
            </a:r>
            <a:endParaRPr/>
          </a:p>
        </p:txBody>
      </p:sp>
      <p:sp>
        <p:nvSpPr>
          <p:cNvPr id="101" name="Google Shape;10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“What happens when I run my code?”</a:t>
            </a:r>
            <a:endParaRPr/>
          </a:p>
          <a:p>
            <a:pPr indent="-342900" lvl="0" marL="457200" rtl="0" algn="l">
              <a:lnSpc>
                <a:spcPct val="200000"/>
              </a:lnSpc>
              <a:spcBef>
                <a:spcPts val="0"/>
              </a:spcBef>
              <a:spcAft>
                <a:spcPts val="0"/>
              </a:spcAft>
              <a:buSzPts val="1800"/>
              <a:buChar char="●"/>
            </a:pPr>
            <a:r>
              <a:rPr lang="en"/>
              <a:t>Algorithmic Considerations</a:t>
            </a:r>
            <a:endParaRPr/>
          </a:p>
          <a:p>
            <a:pPr indent="-342900" lvl="0" marL="457200" rtl="0" algn="l">
              <a:lnSpc>
                <a:spcPct val="200000"/>
              </a:lnSpc>
              <a:spcBef>
                <a:spcPts val="0"/>
              </a:spcBef>
              <a:spcAft>
                <a:spcPts val="0"/>
              </a:spcAft>
              <a:buSzPts val="1800"/>
              <a:buChar char="●"/>
            </a:pPr>
            <a:r>
              <a:rPr lang="en"/>
              <a:t>Asymptotic Complexity</a:t>
            </a:r>
            <a:endParaRPr/>
          </a:p>
          <a:p>
            <a:pPr indent="-342900" lvl="0" marL="457200" rtl="0" algn="l">
              <a:lnSpc>
                <a:spcPct val="200000"/>
              </a:lnSpc>
              <a:spcBef>
                <a:spcPts val="0"/>
              </a:spcBef>
              <a:spcAft>
                <a:spcPts val="0"/>
              </a:spcAft>
              <a:buSzPts val="1800"/>
              <a:buChar char="●"/>
            </a:pPr>
            <a:r>
              <a:rPr lang="en"/>
              <a:t>Python Data Structures</a:t>
            </a:r>
            <a:endParaRPr/>
          </a:p>
          <a:p>
            <a:pPr indent="-342900" lvl="0" marL="457200" rtl="0" algn="l">
              <a:lnSpc>
                <a:spcPct val="200000"/>
              </a:lnSpc>
              <a:spcBef>
                <a:spcPts val="0"/>
              </a:spcBef>
              <a:spcAft>
                <a:spcPts val="0"/>
              </a:spcAft>
              <a:buSzPts val="1800"/>
              <a:buChar char="●"/>
            </a:pPr>
            <a:r>
              <a:rPr lang="en"/>
              <a:t>Live Coding Session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happens when I run code?</a:t>
            </a:r>
            <a:endParaRPr/>
          </a:p>
        </p:txBody>
      </p:sp>
      <p:sp>
        <p:nvSpPr>
          <p:cNvPr id="107" name="Google Shape;10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800"/>
              <a:buNone/>
            </a:pPr>
            <a:r>
              <a:rPr lang="en"/>
              <a:t>Short answer: </a:t>
            </a:r>
            <a:r>
              <a:rPr b="1" lang="en"/>
              <a:t>it depends</a:t>
            </a:r>
            <a:endParaRPr b="1"/>
          </a:p>
          <a:p>
            <a:pPr indent="-342900" lvl="0" marL="457200" rtl="0" algn="l">
              <a:lnSpc>
                <a:spcPct val="200000"/>
              </a:lnSpc>
              <a:spcBef>
                <a:spcPts val="1600"/>
              </a:spcBef>
              <a:spcAft>
                <a:spcPts val="0"/>
              </a:spcAft>
              <a:buSzPts val="1800"/>
              <a:buChar char="●"/>
            </a:pPr>
            <a:r>
              <a:rPr lang="en"/>
              <a:t>What language?</a:t>
            </a:r>
            <a:endParaRPr/>
          </a:p>
          <a:p>
            <a:pPr indent="-342900" lvl="0" marL="457200" rtl="0" algn="l">
              <a:lnSpc>
                <a:spcPct val="200000"/>
              </a:lnSpc>
              <a:spcBef>
                <a:spcPts val="0"/>
              </a:spcBef>
              <a:spcAft>
                <a:spcPts val="0"/>
              </a:spcAft>
              <a:buSzPts val="1800"/>
              <a:buChar char="●"/>
            </a:pPr>
            <a:r>
              <a:rPr lang="en"/>
              <a:t>What operating system?</a:t>
            </a:r>
            <a:endParaRPr/>
          </a:p>
          <a:p>
            <a:pPr indent="-342900" lvl="0" marL="457200" rtl="0" algn="l">
              <a:lnSpc>
                <a:spcPct val="200000"/>
              </a:lnSpc>
              <a:spcBef>
                <a:spcPts val="0"/>
              </a:spcBef>
              <a:spcAft>
                <a:spcPts val="0"/>
              </a:spcAft>
              <a:buSzPts val="1800"/>
              <a:buChar char="●"/>
            </a:pPr>
            <a:r>
              <a:rPr lang="en"/>
              <a:t>What processor?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But it basically goes like this...</a:t>
            </a:r>
            <a:endParaRPr/>
          </a:p>
        </p:txBody>
      </p:sp>
      <p:sp>
        <p:nvSpPr>
          <p:cNvPr id="113" name="Google Shape;113;p16"/>
          <p:cNvSpPr txBox="1"/>
          <p:nvPr>
            <p:ph idx="1" type="body"/>
          </p:nvPr>
        </p:nvSpPr>
        <p:spPr>
          <a:xfrm>
            <a:off x="311700" y="1152475"/>
            <a:ext cx="8520600" cy="2155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800"/>
              <a:buNone/>
            </a:pPr>
            <a:r>
              <a:rPr lang="en"/>
              <a:t>Your computer can’t understand your code...It needs to be translated!</a:t>
            </a:r>
            <a:endParaRPr/>
          </a:p>
          <a:p>
            <a:pPr indent="0" lvl="0" marL="0" rtl="0" algn="l">
              <a:lnSpc>
                <a:spcPct val="200000"/>
              </a:lnSpc>
              <a:spcBef>
                <a:spcPts val="1600"/>
              </a:spcBef>
              <a:spcAft>
                <a:spcPts val="0"/>
              </a:spcAft>
              <a:buSzPts val="1800"/>
              <a:buNone/>
            </a:pPr>
            <a:r>
              <a:rPr lang="en"/>
              <a:t>Things called compilers and interpreters translate your code into </a:t>
            </a:r>
            <a:r>
              <a:rPr b="1" lang="en"/>
              <a:t>machine code</a:t>
            </a:r>
            <a:endParaRPr/>
          </a:p>
          <a:p>
            <a:pPr indent="0" lvl="0" marL="0" rtl="0" algn="l">
              <a:lnSpc>
                <a:spcPct val="200000"/>
              </a:lnSpc>
              <a:spcBef>
                <a:spcPts val="1600"/>
              </a:spcBef>
              <a:spcAft>
                <a:spcPts val="1600"/>
              </a:spcAft>
              <a:buSzPts val="1800"/>
              <a:buNone/>
            </a:pPr>
            <a:r>
              <a:rPr lang="en"/>
              <a:t>Machine code tells your computer what to do in a way it can understand</a:t>
            </a:r>
            <a:endParaRPr/>
          </a:p>
        </p:txBody>
      </p:sp>
      <p:sp>
        <p:nvSpPr>
          <p:cNvPr id="114" name="Google Shape;114;p16"/>
          <p:cNvSpPr/>
          <p:nvPr/>
        </p:nvSpPr>
        <p:spPr>
          <a:xfrm>
            <a:off x="543200" y="3581925"/>
            <a:ext cx="1408500" cy="772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Your Code</a:t>
            </a:r>
            <a:endParaRPr b="0" i="0" sz="1400" u="none" cap="none" strike="noStrike">
              <a:solidFill>
                <a:srgbClr val="000000"/>
              </a:solidFill>
              <a:latin typeface="Lato"/>
              <a:ea typeface="Lato"/>
              <a:cs typeface="Lato"/>
              <a:sym typeface="Lato"/>
            </a:endParaRPr>
          </a:p>
        </p:txBody>
      </p:sp>
      <p:sp>
        <p:nvSpPr>
          <p:cNvPr id="115" name="Google Shape;115;p16"/>
          <p:cNvSpPr/>
          <p:nvPr/>
        </p:nvSpPr>
        <p:spPr>
          <a:xfrm>
            <a:off x="2523325" y="3835425"/>
            <a:ext cx="772800" cy="265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6"/>
          <p:cNvSpPr/>
          <p:nvPr/>
        </p:nvSpPr>
        <p:spPr>
          <a:xfrm>
            <a:off x="3867750" y="3581925"/>
            <a:ext cx="1408500" cy="772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Machine Code</a:t>
            </a:r>
            <a:endParaRPr b="0" i="0" sz="1400" u="none" cap="none" strike="noStrike">
              <a:solidFill>
                <a:srgbClr val="000000"/>
              </a:solidFill>
              <a:latin typeface="Lato"/>
              <a:ea typeface="Lato"/>
              <a:cs typeface="Lato"/>
              <a:sym typeface="Lato"/>
            </a:endParaRPr>
          </a:p>
        </p:txBody>
      </p:sp>
      <p:sp>
        <p:nvSpPr>
          <p:cNvPr id="117" name="Google Shape;117;p16"/>
          <p:cNvSpPr/>
          <p:nvPr/>
        </p:nvSpPr>
        <p:spPr>
          <a:xfrm>
            <a:off x="5847875" y="3835425"/>
            <a:ext cx="772800" cy="265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7192300" y="3581925"/>
            <a:ext cx="1408500" cy="772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Execution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Your computer’s core parts</a:t>
            </a:r>
            <a:endParaRPr/>
          </a:p>
        </p:txBody>
      </p:sp>
      <p:sp>
        <p:nvSpPr>
          <p:cNvPr id="124" name="Google Shape;12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Machine Code invokes some of your computer’s lowest level operations. These things are controlled by…</a:t>
            </a:r>
            <a:endParaRPr/>
          </a:p>
          <a:p>
            <a:pPr indent="-342900" lvl="0" marL="457200" rtl="0" algn="l">
              <a:lnSpc>
                <a:spcPct val="150000"/>
              </a:lnSpc>
              <a:spcBef>
                <a:spcPts val="1600"/>
              </a:spcBef>
              <a:spcAft>
                <a:spcPts val="0"/>
              </a:spcAft>
              <a:buSzPts val="1800"/>
              <a:buChar char="●"/>
            </a:pPr>
            <a:r>
              <a:rPr lang="en"/>
              <a:t>Processor (CPU)</a:t>
            </a:r>
            <a:endParaRPr/>
          </a:p>
          <a:p>
            <a:pPr indent="-342900" lvl="0" marL="457200" rtl="0" algn="l">
              <a:lnSpc>
                <a:spcPct val="150000"/>
              </a:lnSpc>
              <a:spcBef>
                <a:spcPts val="0"/>
              </a:spcBef>
              <a:spcAft>
                <a:spcPts val="0"/>
              </a:spcAft>
              <a:buSzPts val="1800"/>
              <a:buChar char="●"/>
            </a:pPr>
            <a:r>
              <a:rPr lang="en"/>
              <a:t>Arithmetic Logic Unit (ALU)</a:t>
            </a:r>
            <a:endParaRPr/>
          </a:p>
          <a:p>
            <a:pPr indent="-342900" lvl="0" marL="457200" rtl="0" algn="l">
              <a:lnSpc>
                <a:spcPct val="150000"/>
              </a:lnSpc>
              <a:spcBef>
                <a:spcPts val="0"/>
              </a:spcBef>
              <a:spcAft>
                <a:spcPts val="0"/>
              </a:spcAft>
              <a:buSzPts val="1800"/>
              <a:buChar char="●"/>
            </a:pPr>
            <a:r>
              <a:rPr lang="en"/>
              <a:t>Registers</a:t>
            </a:r>
            <a:endParaRPr/>
          </a:p>
          <a:p>
            <a:pPr indent="-342900" lvl="0" marL="457200" rtl="0" algn="l">
              <a:lnSpc>
                <a:spcPct val="150000"/>
              </a:lnSpc>
              <a:spcBef>
                <a:spcPts val="0"/>
              </a:spcBef>
              <a:spcAft>
                <a:spcPts val="0"/>
              </a:spcAft>
              <a:buSzPts val="1800"/>
              <a:buChar char="●"/>
            </a:pPr>
            <a:r>
              <a:rPr lang="en"/>
              <a:t>Memory/Storage</a:t>
            </a:r>
            <a:endParaRPr/>
          </a:p>
          <a:p>
            <a:pPr indent="-342900" lvl="0" marL="457200" rtl="0" algn="l">
              <a:lnSpc>
                <a:spcPct val="150000"/>
              </a:lnSpc>
              <a:spcBef>
                <a:spcPts val="0"/>
              </a:spcBef>
              <a:spcAft>
                <a:spcPts val="0"/>
              </a:spcAft>
              <a:buSzPts val="1800"/>
              <a:buChar char="●"/>
            </a:pPr>
            <a:r>
              <a:rPr lang="en"/>
              <a:t>Caches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takes so long?</a:t>
            </a:r>
            <a:endParaRPr/>
          </a:p>
        </p:txBody>
      </p:sp>
      <p:sp>
        <p:nvSpPr>
          <p:cNvPr id="130" name="Google Shape;13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a:t>“If electrons travel at the speed of light, then why is my code so slow?”</a:t>
            </a:r>
            <a:endParaRPr/>
          </a:p>
          <a:p>
            <a:pPr indent="0" lvl="0" marL="0" rtl="0" algn="l">
              <a:lnSpc>
                <a:spcPct val="150000"/>
              </a:lnSpc>
              <a:spcBef>
                <a:spcPts val="1600"/>
              </a:spcBef>
              <a:spcAft>
                <a:spcPts val="0"/>
              </a:spcAft>
              <a:buSzPts val="1800"/>
              <a:buNone/>
            </a:pPr>
            <a:r>
              <a:rPr lang="en"/>
              <a:t>Again, </a:t>
            </a:r>
            <a:r>
              <a:rPr b="1" lang="en"/>
              <a:t>it depends</a:t>
            </a:r>
            <a:r>
              <a:rPr lang="en"/>
              <a:t>…</a:t>
            </a:r>
            <a:endParaRPr/>
          </a:p>
          <a:p>
            <a:pPr indent="0" lvl="0" marL="0" rtl="0" algn="l">
              <a:lnSpc>
                <a:spcPct val="150000"/>
              </a:lnSpc>
              <a:spcBef>
                <a:spcPts val="1600"/>
              </a:spcBef>
              <a:spcAft>
                <a:spcPts val="0"/>
              </a:spcAft>
              <a:buSzPts val="1800"/>
              <a:buNone/>
            </a:pPr>
            <a:r>
              <a:rPr lang="en"/>
              <a:t>But, practically speaking, it comes down to two things:</a:t>
            </a:r>
            <a:endParaRPr/>
          </a:p>
          <a:p>
            <a:pPr indent="-342900" lvl="0" marL="457200" rtl="0" algn="l">
              <a:lnSpc>
                <a:spcPct val="200000"/>
              </a:lnSpc>
              <a:spcBef>
                <a:spcPts val="1600"/>
              </a:spcBef>
              <a:spcAft>
                <a:spcPts val="0"/>
              </a:spcAft>
              <a:buClr>
                <a:schemeClr val="lt1"/>
              </a:buClr>
              <a:buSzPts val="1800"/>
              <a:buAutoNum type="arabicPeriod"/>
            </a:pPr>
            <a:r>
              <a:rPr lang="en">
                <a:solidFill>
                  <a:schemeClr val="lt1"/>
                </a:solidFill>
              </a:rPr>
              <a:t>Your language’s “translator”</a:t>
            </a:r>
            <a:endParaRPr/>
          </a:p>
          <a:p>
            <a:pPr indent="-342900" lvl="0" marL="457200" rtl="0" algn="l">
              <a:lnSpc>
                <a:spcPct val="200000"/>
              </a:lnSpc>
              <a:spcBef>
                <a:spcPts val="0"/>
              </a:spcBef>
              <a:spcAft>
                <a:spcPts val="0"/>
              </a:spcAft>
              <a:buSzPts val="1800"/>
              <a:buAutoNum type="arabicPeriod"/>
            </a:pPr>
            <a:r>
              <a:rPr lang="en"/>
              <a:t>The instructions you’re giving your computer</a:t>
            </a:r>
            <a:endParaRPr/>
          </a:p>
          <a:p>
            <a:pPr indent="0" lvl="0" marL="0" rtl="0" algn="l">
              <a:lnSpc>
                <a:spcPct val="150000"/>
              </a:lnSpc>
              <a:spcBef>
                <a:spcPts val="1600"/>
              </a:spcBef>
              <a:spcAft>
                <a:spcPts val="16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Compilers vs Interpreters</a:t>
            </a:r>
            <a:endParaRPr/>
          </a:p>
        </p:txBody>
      </p:sp>
      <p:sp>
        <p:nvSpPr>
          <p:cNvPr id="136" name="Google Shape;136;p19"/>
          <p:cNvSpPr txBox="1"/>
          <p:nvPr>
            <p:ph idx="1" type="body"/>
          </p:nvPr>
        </p:nvSpPr>
        <p:spPr>
          <a:xfrm>
            <a:off x="311700" y="1152475"/>
            <a:ext cx="85206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Compilers and interpreters share the same goal: convert your code into a format that your processor can understand.  They achieve this goal in in different ways.</a:t>
            </a:r>
            <a:endParaRPr/>
          </a:p>
          <a:p>
            <a:pPr indent="0" lvl="0" marL="0" rtl="0" algn="l">
              <a:lnSpc>
                <a:spcPct val="100000"/>
              </a:lnSpc>
              <a:spcBef>
                <a:spcPts val="1600"/>
              </a:spcBef>
              <a:spcAft>
                <a:spcPts val="0"/>
              </a:spcAft>
              <a:buSzPts val="1800"/>
              <a:buNone/>
            </a:pPr>
            <a:r>
              <a:rPr lang="en"/>
              <a:t>Compilers:</a:t>
            </a:r>
            <a:endParaRPr/>
          </a:p>
          <a:p>
            <a:pPr indent="-342900" lvl="0" marL="457200" rtl="0" algn="l">
              <a:lnSpc>
                <a:spcPct val="100000"/>
              </a:lnSpc>
              <a:spcBef>
                <a:spcPts val="1600"/>
              </a:spcBef>
              <a:spcAft>
                <a:spcPts val="0"/>
              </a:spcAft>
              <a:buSzPts val="1800"/>
              <a:buChar char="●"/>
            </a:pPr>
            <a:r>
              <a:rPr lang="en"/>
              <a:t>Translate your code all at once, </a:t>
            </a:r>
            <a:r>
              <a:rPr b="1" lang="en"/>
              <a:t>before</a:t>
            </a:r>
            <a:r>
              <a:rPr lang="en"/>
              <a:t> it’s run by your computer</a:t>
            </a:r>
            <a:endParaRPr/>
          </a:p>
          <a:p>
            <a:pPr indent="-342900" lvl="0" marL="457200" rtl="0" algn="l">
              <a:lnSpc>
                <a:spcPct val="100000"/>
              </a:lnSpc>
              <a:spcBef>
                <a:spcPts val="0"/>
              </a:spcBef>
              <a:spcAft>
                <a:spcPts val="0"/>
              </a:spcAft>
              <a:buSzPts val="1800"/>
              <a:buChar char="●"/>
            </a:pPr>
            <a:r>
              <a:rPr lang="en"/>
              <a:t>Examples: C, C++, Java, Go</a:t>
            </a:r>
            <a:endParaRPr/>
          </a:p>
          <a:p>
            <a:pPr indent="0" lvl="0" marL="0" rtl="0" algn="l">
              <a:lnSpc>
                <a:spcPct val="100000"/>
              </a:lnSpc>
              <a:spcBef>
                <a:spcPts val="1600"/>
              </a:spcBef>
              <a:spcAft>
                <a:spcPts val="0"/>
              </a:spcAft>
              <a:buSzPts val="1800"/>
              <a:buNone/>
            </a:pPr>
            <a:r>
              <a:rPr lang="en"/>
              <a:t>Interpreters:</a:t>
            </a:r>
            <a:endParaRPr/>
          </a:p>
          <a:p>
            <a:pPr indent="-342900" lvl="0" marL="457200" rtl="0" algn="l">
              <a:lnSpc>
                <a:spcPct val="100000"/>
              </a:lnSpc>
              <a:spcBef>
                <a:spcPts val="1600"/>
              </a:spcBef>
              <a:spcAft>
                <a:spcPts val="0"/>
              </a:spcAft>
              <a:buSzPts val="1800"/>
              <a:buChar char="●"/>
            </a:pPr>
            <a:r>
              <a:rPr lang="en"/>
              <a:t>Translate your code a bit at a time, </a:t>
            </a:r>
            <a:r>
              <a:rPr b="1" lang="en"/>
              <a:t>when it is being run.</a:t>
            </a:r>
            <a:endParaRPr/>
          </a:p>
          <a:p>
            <a:pPr indent="-342900" lvl="0" marL="457200" rtl="0" algn="l">
              <a:lnSpc>
                <a:spcPct val="100000"/>
              </a:lnSpc>
              <a:spcBef>
                <a:spcPts val="0"/>
              </a:spcBef>
              <a:spcAft>
                <a:spcPts val="0"/>
              </a:spcAft>
              <a:buSzPts val="1800"/>
              <a:buChar char="●"/>
            </a:pPr>
            <a:r>
              <a:rPr lang="en"/>
              <a:t>Examples: Python, MATLAB</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Pros and Cons</a:t>
            </a:r>
            <a:endParaRPr/>
          </a:p>
        </p:txBody>
      </p:sp>
      <p:sp>
        <p:nvSpPr>
          <p:cNvPr id="142" name="Google Shape;142;p20"/>
          <p:cNvSpPr txBox="1"/>
          <p:nvPr>
            <p:ph idx="1" type="body"/>
          </p:nvPr>
        </p:nvSpPr>
        <p:spPr>
          <a:xfrm>
            <a:off x="311700" y="1152475"/>
            <a:ext cx="85206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Compilers:</a:t>
            </a:r>
            <a:endParaRPr/>
          </a:p>
          <a:p>
            <a:pPr indent="-342900" lvl="0" marL="457200" rtl="0" algn="l">
              <a:lnSpc>
                <a:spcPct val="115000"/>
              </a:lnSpc>
              <a:spcBef>
                <a:spcPts val="1600"/>
              </a:spcBef>
              <a:spcAft>
                <a:spcPts val="0"/>
              </a:spcAft>
              <a:buSzPts val="1800"/>
              <a:buChar char="●"/>
            </a:pPr>
            <a:r>
              <a:rPr lang="en"/>
              <a:t>Compiling the code all at once can be slow :(</a:t>
            </a:r>
            <a:endParaRPr/>
          </a:p>
          <a:p>
            <a:pPr indent="-342900" lvl="0" marL="457200" rtl="0" algn="l">
              <a:lnSpc>
                <a:spcPct val="115000"/>
              </a:lnSpc>
              <a:spcBef>
                <a:spcPts val="0"/>
              </a:spcBef>
              <a:spcAft>
                <a:spcPts val="0"/>
              </a:spcAft>
              <a:buSzPts val="1800"/>
              <a:buChar char="●"/>
            </a:pPr>
            <a:r>
              <a:rPr lang="en"/>
              <a:t>Actually running the code is typically very </a:t>
            </a:r>
            <a:r>
              <a:rPr b="1" lang="en"/>
              <a:t>fast </a:t>
            </a:r>
            <a:r>
              <a:rPr lang="en"/>
              <a:t>:)</a:t>
            </a:r>
            <a:endParaRPr/>
          </a:p>
          <a:p>
            <a:pPr indent="-342900" lvl="0" marL="457200" rtl="0" algn="l">
              <a:lnSpc>
                <a:spcPct val="115000"/>
              </a:lnSpc>
              <a:spcBef>
                <a:spcPts val="0"/>
              </a:spcBef>
              <a:spcAft>
                <a:spcPts val="0"/>
              </a:spcAft>
              <a:buSzPts val="1800"/>
              <a:buChar char="●"/>
            </a:pPr>
            <a:r>
              <a:rPr lang="en"/>
              <a:t>Usually limited to static typing :(</a:t>
            </a:r>
            <a:endParaRPr/>
          </a:p>
          <a:p>
            <a:pPr indent="-317500" lvl="1" marL="914400" rtl="0" algn="l">
              <a:lnSpc>
                <a:spcPct val="115000"/>
              </a:lnSpc>
              <a:spcBef>
                <a:spcPts val="0"/>
              </a:spcBef>
              <a:spcAft>
                <a:spcPts val="0"/>
              </a:spcAft>
              <a:buSzPts val="1400"/>
              <a:buChar char="○"/>
            </a:pPr>
            <a:r>
              <a:rPr lang="en"/>
              <a:t>ex: List&lt;Integer&gt; only lets us use integers in this list!</a:t>
            </a:r>
            <a:endParaRPr/>
          </a:p>
          <a:p>
            <a:pPr indent="0" lvl="0" marL="0" rtl="0" algn="l">
              <a:lnSpc>
                <a:spcPct val="115000"/>
              </a:lnSpc>
              <a:spcBef>
                <a:spcPts val="1600"/>
              </a:spcBef>
              <a:spcAft>
                <a:spcPts val="0"/>
              </a:spcAft>
              <a:buSzPts val="1800"/>
              <a:buNone/>
            </a:pPr>
            <a:r>
              <a:rPr lang="en"/>
              <a:t>Interpreters:</a:t>
            </a:r>
            <a:endParaRPr/>
          </a:p>
          <a:p>
            <a:pPr indent="-342900" lvl="0" marL="457200" rtl="0" algn="l">
              <a:lnSpc>
                <a:spcPct val="115000"/>
              </a:lnSpc>
              <a:spcBef>
                <a:spcPts val="1600"/>
              </a:spcBef>
              <a:spcAft>
                <a:spcPts val="0"/>
              </a:spcAft>
              <a:buSzPts val="1800"/>
              <a:buChar char="●"/>
            </a:pPr>
            <a:r>
              <a:rPr lang="en"/>
              <a:t>Interpreting code as it’s run is </a:t>
            </a:r>
            <a:r>
              <a:rPr b="1" lang="en"/>
              <a:t>slow </a:t>
            </a:r>
            <a:r>
              <a:rPr lang="en"/>
              <a:t>:(</a:t>
            </a:r>
            <a:endParaRPr/>
          </a:p>
          <a:p>
            <a:pPr indent="-342900" lvl="0" marL="457200" rtl="0" algn="l">
              <a:lnSpc>
                <a:spcPct val="115000"/>
              </a:lnSpc>
              <a:spcBef>
                <a:spcPts val="0"/>
              </a:spcBef>
              <a:spcAft>
                <a:spcPts val="0"/>
              </a:spcAft>
              <a:buSzPts val="1800"/>
              <a:buChar char="●"/>
            </a:pPr>
            <a:r>
              <a:rPr lang="en"/>
              <a:t>We have an easy time writing the code with dynamic typing :)</a:t>
            </a:r>
            <a:endParaRPr/>
          </a:p>
          <a:p>
            <a:pPr indent="-317500" lvl="1" marL="914400" rtl="0" algn="l">
              <a:lnSpc>
                <a:spcPct val="115000"/>
              </a:lnSpc>
              <a:spcBef>
                <a:spcPts val="0"/>
              </a:spcBef>
              <a:spcAft>
                <a:spcPts val="0"/>
              </a:spcAft>
              <a:buSzPts val="1400"/>
              <a:buChar char="○"/>
            </a:pPr>
            <a:r>
              <a:rPr lang="en"/>
              <a:t>ex: Python lets us put anything in our list! [5, 6.176, True, None, Player(), ‘hello world’]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Choosing your language</a:t>
            </a:r>
            <a:endParaRPr/>
          </a:p>
        </p:txBody>
      </p:sp>
      <p:sp>
        <p:nvSpPr>
          <p:cNvPr id="148" name="Google Shape;148;p21"/>
          <p:cNvSpPr txBox="1"/>
          <p:nvPr>
            <p:ph idx="1" type="body"/>
          </p:nvPr>
        </p:nvSpPr>
        <p:spPr>
          <a:xfrm>
            <a:off x="311700" y="1152475"/>
            <a:ext cx="85206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Beyond swapping languages, there’s not much that can be done to help your code’s ‘translation’ process. (Besides rewriting it or precompiling or something else)</a:t>
            </a:r>
            <a:endParaRPr/>
          </a:p>
          <a:p>
            <a:pPr indent="0" lvl="0" marL="0" rtl="0" algn="l">
              <a:lnSpc>
                <a:spcPct val="115000"/>
              </a:lnSpc>
              <a:spcBef>
                <a:spcPts val="1600"/>
              </a:spcBef>
              <a:spcAft>
                <a:spcPts val="0"/>
              </a:spcAft>
              <a:buSzPts val="1800"/>
              <a:buNone/>
            </a:pPr>
            <a:r>
              <a:rPr lang="en"/>
              <a:t>Here’s what we recommend:</a:t>
            </a:r>
            <a:endParaRPr/>
          </a:p>
          <a:p>
            <a:pPr indent="-342900" lvl="0" marL="457200" rtl="0" algn="l">
              <a:lnSpc>
                <a:spcPct val="150000"/>
              </a:lnSpc>
              <a:spcBef>
                <a:spcPts val="1600"/>
              </a:spcBef>
              <a:spcAft>
                <a:spcPts val="0"/>
              </a:spcAft>
              <a:buSzPts val="1800"/>
              <a:buChar char="●"/>
            </a:pPr>
            <a:r>
              <a:rPr lang="en"/>
              <a:t>Choose the language you’re most comfortable with!</a:t>
            </a:r>
            <a:endParaRPr/>
          </a:p>
          <a:p>
            <a:pPr indent="-342900" lvl="0" marL="457200" rtl="0" algn="l">
              <a:lnSpc>
                <a:spcPct val="150000"/>
              </a:lnSpc>
              <a:spcBef>
                <a:spcPts val="0"/>
              </a:spcBef>
              <a:spcAft>
                <a:spcPts val="0"/>
              </a:spcAft>
              <a:buSzPts val="1800"/>
              <a:buChar char="●"/>
            </a:pPr>
            <a:r>
              <a:rPr lang="en"/>
              <a:t>If you need </a:t>
            </a:r>
            <a:r>
              <a:rPr b="1" lang="en"/>
              <a:t>really fast code</a:t>
            </a:r>
            <a:r>
              <a:rPr lang="en"/>
              <a:t>, try Java or C++</a:t>
            </a:r>
            <a:endParaRPr/>
          </a:p>
          <a:p>
            <a:pPr indent="-342900" lvl="0" marL="457200" rtl="0" algn="l">
              <a:lnSpc>
                <a:spcPct val="150000"/>
              </a:lnSpc>
              <a:spcBef>
                <a:spcPts val="0"/>
              </a:spcBef>
              <a:spcAft>
                <a:spcPts val="0"/>
              </a:spcAft>
              <a:buSzPts val="1800"/>
              <a:buChar char="●"/>
            </a:pPr>
            <a:r>
              <a:rPr lang="en"/>
              <a:t>If you’re new and want an easier time programming, try Python</a:t>
            </a:r>
            <a:endParaRPr/>
          </a:p>
          <a:p>
            <a:pPr indent="-342900" lvl="0" marL="457200" rtl="0" algn="l">
              <a:lnSpc>
                <a:spcPct val="150000"/>
              </a:lnSpc>
              <a:spcBef>
                <a:spcPts val="0"/>
              </a:spcBef>
              <a:spcAft>
                <a:spcPts val="0"/>
              </a:spcAft>
              <a:buSzPts val="1800"/>
              <a:buChar char="●"/>
            </a:pPr>
            <a:r>
              <a:rPr lang="en"/>
              <a:t>Trying to learn a new language? Give it a shot!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Your instructions</a:t>
            </a:r>
            <a:endParaRPr/>
          </a:p>
        </p:txBody>
      </p:sp>
      <p:sp>
        <p:nvSpPr>
          <p:cNvPr id="154" name="Google Shape;154;p22"/>
          <p:cNvSpPr txBox="1"/>
          <p:nvPr>
            <p:ph idx="1" type="body"/>
          </p:nvPr>
        </p:nvSpPr>
        <p:spPr>
          <a:xfrm>
            <a:off x="311700" y="1152475"/>
            <a:ext cx="85206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Regardless of language, the core instructions you give to your computer really impact your code’s speed. </a:t>
            </a:r>
            <a:endParaRPr/>
          </a:p>
          <a:p>
            <a:pPr indent="-342900" lvl="0" marL="457200" rtl="0" algn="l">
              <a:lnSpc>
                <a:spcPct val="150000"/>
              </a:lnSpc>
              <a:spcBef>
                <a:spcPts val="1600"/>
              </a:spcBef>
              <a:spcAft>
                <a:spcPts val="0"/>
              </a:spcAft>
              <a:buSzPts val="1800"/>
              <a:buChar char="●"/>
            </a:pPr>
            <a:r>
              <a:rPr lang="en"/>
              <a:t>Addition, subtraction, and other math operations (ALU)</a:t>
            </a:r>
            <a:endParaRPr/>
          </a:p>
          <a:p>
            <a:pPr indent="-317500" lvl="1" marL="914400" rtl="0" algn="l">
              <a:lnSpc>
                <a:spcPct val="150000"/>
              </a:lnSpc>
              <a:spcBef>
                <a:spcPts val="0"/>
              </a:spcBef>
              <a:spcAft>
                <a:spcPts val="0"/>
              </a:spcAft>
              <a:buSzPts val="1400"/>
              <a:buChar char="○"/>
            </a:pPr>
            <a:r>
              <a:rPr lang="en"/>
              <a:t>Typically </a:t>
            </a:r>
            <a:r>
              <a:rPr b="1" lang="en"/>
              <a:t>fast</a:t>
            </a:r>
            <a:endParaRPr b="1"/>
          </a:p>
          <a:p>
            <a:pPr indent="-342900" lvl="0" marL="457200" rtl="0" algn="l">
              <a:lnSpc>
                <a:spcPct val="150000"/>
              </a:lnSpc>
              <a:spcBef>
                <a:spcPts val="0"/>
              </a:spcBef>
              <a:spcAft>
                <a:spcPts val="0"/>
              </a:spcAft>
              <a:buSzPts val="1800"/>
              <a:buChar char="●"/>
            </a:pPr>
            <a:r>
              <a:rPr lang="en"/>
              <a:t>Loading and moving variables in your code</a:t>
            </a:r>
            <a:endParaRPr/>
          </a:p>
          <a:p>
            <a:pPr indent="-317500" lvl="1" marL="914400" rtl="0" algn="l">
              <a:lnSpc>
                <a:spcPct val="150000"/>
              </a:lnSpc>
              <a:spcBef>
                <a:spcPts val="0"/>
              </a:spcBef>
              <a:spcAft>
                <a:spcPts val="0"/>
              </a:spcAft>
              <a:buSzPts val="1400"/>
              <a:buChar char="○"/>
            </a:pPr>
            <a:r>
              <a:rPr lang="en"/>
              <a:t>Registers - </a:t>
            </a:r>
            <a:r>
              <a:rPr b="1" lang="en"/>
              <a:t>fast, </a:t>
            </a:r>
            <a:r>
              <a:rPr lang="en"/>
              <a:t>Main Memory - </a:t>
            </a:r>
            <a:r>
              <a:rPr b="1" lang="en"/>
              <a:t>slower</a:t>
            </a:r>
            <a:r>
              <a:rPr lang="en"/>
              <a:t>, Disk/Storage - </a:t>
            </a:r>
            <a:r>
              <a:rPr b="1" lang="en"/>
              <a:t>slowest</a:t>
            </a:r>
            <a:endParaRPr b="1"/>
          </a:p>
          <a:p>
            <a:pPr indent="0" lvl="0" marL="0" rtl="0" algn="l">
              <a:lnSpc>
                <a:spcPct val="150000"/>
              </a:lnSpc>
              <a:spcBef>
                <a:spcPts val="1600"/>
              </a:spcBef>
              <a:spcAft>
                <a:spcPts val="0"/>
              </a:spcAft>
              <a:buSzPts val="1800"/>
              <a:buNone/>
            </a:pPr>
            <a:r>
              <a:rPr lang="en"/>
              <a:t>We need to be clever with the way we use these instructions. Efficient </a:t>
            </a:r>
            <a:r>
              <a:rPr b="1" lang="en"/>
              <a:t>algorithms </a:t>
            </a:r>
            <a:r>
              <a:rPr lang="en"/>
              <a:t>will help our code run faster!</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Announcements</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Algorithms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i="1" lang="en"/>
              <a:t>Algorithms</a:t>
            </a:r>
            <a:r>
              <a:rPr lang="en"/>
              <a:t> are sequences of instructions we give to computers to solve a particular problem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solving</a:t>
            </a:r>
            <a:endParaRPr/>
          </a:p>
        </p:txBody>
      </p:sp>
      <p:sp>
        <p:nvSpPr>
          <p:cNvPr id="170" name="Google Shape;170;p25"/>
          <p:cNvSpPr txBox="1"/>
          <p:nvPr>
            <p:ph idx="1" type="body"/>
          </p:nvPr>
        </p:nvSpPr>
        <p:spPr>
          <a:xfrm>
            <a:off x="311700" y="1152475"/>
            <a:ext cx="85206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Whenever we’re faced with a problem in computer science, we typically make an algorithm to solve that problem!</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A ‘recipe’ we can follow to solve a type of problem every single time we need to. Your Pokerbot is an algorithm for Swap Hold’em!</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Some algorithms are designed better than others...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Algorithm example</a:t>
            </a:r>
            <a:endParaRPr/>
          </a:p>
        </p:txBody>
      </p:sp>
      <p:sp>
        <p:nvSpPr>
          <p:cNvPr id="176" name="Google Shape;176;p26"/>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Classic example: Given a list of numbers, sort the numbers</a:t>
            </a:r>
            <a:endParaRPr/>
          </a:p>
          <a:p>
            <a:pPr indent="0" lvl="0" marL="0" rtl="0" algn="l">
              <a:lnSpc>
                <a:spcPct val="115000"/>
              </a:lnSpc>
              <a:spcBef>
                <a:spcPts val="1600"/>
              </a:spcBef>
              <a:spcAft>
                <a:spcPts val="0"/>
              </a:spcAft>
              <a:buSzPts val="1800"/>
              <a:buNone/>
            </a:pPr>
            <a:r>
              <a:rPr lang="en"/>
              <a:t>There are dozens of algorithms that solve this problem. Some do it more efficiently than others.</a:t>
            </a:r>
            <a:endParaRPr i="1"/>
          </a:p>
          <a:p>
            <a:pPr indent="-342900" lvl="1" marL="914400" rtl="0" algn="l">
              <a:lnSpc>
                <a:spcPct val="115000"/>
              </a:lnSpc>
              <a:spcBef>
                <a:spcPts val="1600"/>
              </a:spcBef>
              <a:spcAft>
                <a:spcPts val="0"/>
              </a:spcAft>
              <a:buClr>
                <a:schemeClr val="lt1"/>
              </a:buClr>
              <a:buSzPts val="1800"/>
              <a:buChar char="○"/>
            </a:pPr>
            <a:r>
              <a:rPr i="1" lang="en" sz="1800">
                <a:solidFill>
                  <a:schemeClr val="lt1"/>
                </a:solidFill>
              </a:rPr>
              <a:t>Merge Sort, Quick Sort, Heap Sort, Insertion Sort, Bubble Sort, Counting Sort, Selection Sort, Radix Sort, Bogo Sort, Timsort…</a:t>
            </a:r>
            <a:endParaRPr i="1">
              <a:solidFill>
                <a:schemeClr val="lt1"/>
              </a:solidFill>
            </a:endParaRPr>
          </a:p>
          <a:p>
            <a:pPr indent="0" lvl="0" marL="0" rtl="0" algn="l">
              <a:lnSpc>
                <a:spcPct val="115000"/>
              </a:lnSpc>
              <a:spcBef>
                <a:spcPts val="1600"/>
              </a:spcBef>
              <a:spcAft>
                <a:spcPts val="0"/>
              </a:spcAft>
              <a:buSzPts val="1800"/>
              <a:buNone/>
            </a:pPr>
            <a:r>
              <a:rPr lang="en">
                <a:solidFill>
                  <a:schemeClr val="lt1"/>
                </a:solidFill>
              </a:rPr>
              <a:t>Does this sound efficient?</a:t>
            </a:r>
            <a:endParaRPr>
              <a:solidFill>
                <a:schemeClr val="lt1"/>
              </a:solidFill>
            </a:endParaRPr>
          </a:p>
          <a:p>
            <a:pPr indent="-342900" lvl="1" marL="914400" rtl="0" algn="l">
              <a:lnSpc>
                <a:spcPct val="115000"/>
              </a:lnSpc>
              <a:spcBef>
                <a:spcPts val="1600"/>
              </a:spcBef>
              <a:spcAft>
                <a:spcPts val="0"/>
              </a:spcAft>
              <a:buClr>
                <a:schemeClr val="lt1"/>
              </a:buClr>
              <a:buSzPts val="1800"/>
              <a:buChar char="○"/>
            </a:pPr>
            <a:r>
              <a:rPr i="1" lang="en" sz="1800">
                <a:solidFill>
                  <a:schemeClr val="lt1"/>
                </a:solidFill>
              </a:rPr>
              <a:t>Randomly shuffle the list. If it’s sorted, return the list. Otherwise, shuffle it again…</a:t>
            </a:r>
            <a:endParaRPr i="1" sz="1800">
              <a:solidFill>
                <a:schemeClr val="lt1"/>
              </a:solidFill>
            </a:endParaRPr>
          </a:p>
          <a:p>
            <a:pPr indent="0" lvl="0" marL="0" rtl="0" algn="l">
              <a:lnSpc>
                <a:spcPct val="115000"/>
              </a:lnSpc>
              <a:spcBef>
                <a:spcPts val="1600"/>
              </a:spcBef>
              <a:spcAft>
                <a:spcPts val="1600"/>
              </a:spcAft>
              <a:buSzPts val="1800"/>
              <a:buNone/>
            </a:pPr>
            <a:r>
              <a:rPr lang="en">
                <a:solidFill>
                  <a:schemeClr val="lt1"/>
                </a:solidFill>
              </a:rPr>
              <a:t>I don’t think so...</a:t>
            </a:r>
            <a:endParaRPr sz="1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Complexity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Algorithmic efficiency</a:t>
            </a:r>
            <a:endParaRPr/>
          </a:p>
        </p:txBody>
      </p:sp>
      <p:sp>
        <p:nvSpPr>
          <p:cNvPr id="187" name="Google Shape;187;p28"/>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How do we measure the efficiency of an algorithm? We typically measure two things:</a:t>
            </a:r>
            <a:endParaRPr/>
          </a:p>
          <a:p>
            <a:pPr indent="-342900" lvl="0" marL="457200" rtl="0" algn="l">
              <a:lnSpc>
                <a:spcPct val="200000"/>
              </a:lnSpc>
              <a:spcBef>
                <a:spcPts val="1600"/>
              </a:spcBef>
              <a:spcAft>
                <a:spcPts val="0"/>
              </a:spcAft>
              <a:buSzPts val="1800"/>
              <a:buChar char="●"/>
            </a:pPr>
            <a:r>
              <a:rPr lang="en"/>
              <a:t>How much time does it take to run in the worst case?</a:t>
            </a:r>
            <a:endParaRPr/>
          </a:p>
          <a:p>
            <a:pPr indent="-342900" lvl="0" marL="457200" rtl="0" algn="l">
              <a:lnSpc>
                <a:spcPct val="200000"/>
              </a:lnSpc>
              <a:spcBef>
                <a:spcPts val="0"/>
              </a:spcBef>
              <a:spcAft>
                <a:spcPts val="0"/>
              </a:spcAft>
              <a:buSzPts val="1800"/>
              <a:buChar char="●"/>
            </a:pPr>
            <a:r>
              <a:rPr lang="en"/>
              <a:t>How much space (memory) does it take?</a:t>
            </a:r>
            <a:endParaRPr/>
          </a:p>
          <a:p>
            <a:pPr indent="0" lvl="0" marL="0" rtl="0" algn="l">
              <a:lnSpc>
                <a:spcPct val="200000"/>
              </a:lnSpc>
              <a:spcBef>
                <a:spcPts val="1600"/>
              </a:spcBef>
              <a:spcAft>
                <a:spcPts val="1600"/>
              </a:spcAft>
              <a:buSzPts val="1800"/>
              <a:buNone/>
            </a:pPr>
            <a:r>
              <a:rPr lang="en"/>
              <a:t>We’ll focus on time for now, but you have to balance both in Pokerbots!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Runtime complexity</a:t>
            </a:r>
            <a:endParaRPr/>
          </a:p>
        </p:txBody>
      </p:sp>
      <p:sp>
        <p:nvSpPr>
          <p:cNvPr id="193" name="Google Shape;193;p29"/>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“My algorithm runs in 1 second on my new computer, but it takes 10 seconds on my old computer! What’s going on here?”</a:t>
            </a:r>
            <a:endParaRPr/>
          </a:p>
          <a:p>
            <a:pPr indent="-342900" lvl="0" marL="457200" rtl="0" algn="l">
              <a:lnSpc>
                <a:spcPct val="150000"/>
              </a:lnSpc>
              <a:spcBef>
                <a:spcPts val="1600"/>
              </a:spcBef>
              <a:spcAft>
                <a:spcPts val="0"/>
              </a:spcAft>
              <a:buSzPts val="1800"/>
              <a:buChar char="●"/>
            </a:pPr>
            <a:r>
              <a:rPr lang="en"/>
              <a:t>Advances in computing make wall-clock time a bad measure of run time</a:t>
            </a:r>
            <a:endParaRPr/>
          </a:p>
          <a:p>
            <a:pPr indent="-342900" lvl="0" marL="457200" rtl="0" algn="l">
              <a:lnSpc>
                <a:spcPct val="150000"/>
              </a:lnSpc>
              <a:spcBef>
                <a:spcPts val="1000"/>
              </a:spcBef>
              <a:spcAft>
                <a:spcPts val="0"/>
              </a:spcAft>
              <a:buSzPts val="1800"/>
              <a:buChar char="●"/>
            </a:pPr>
            <a:r>
              <a:rPr lang="en"/>
              <a:t>Our analysis of an algorithm should be agnostic to the machine we use to run it</a:t>
            </a:r>
            <a:endParaRPr/>
          </a:p>
          <a:p>
            <a:pPr indent="-342900" lvl="0" marL="457200" rtl="0" algn="l">
              <a:lnSpc>
                <a:spcPct val="150000"/>
              </a:lnSpc>
              <a:spcBef>
                <a:spcPts val="1000"/>
              </a:spcBef>
              <a:spcAft>
                <a:spcPts val="0"/>
              </a:spcAft>
              <a:buSzPts val="1800"/>
              <a:buChar char="●"/>
            </a:pPr>
            <a:r>
              <a:rPr lang="en"/>
              <a:t>We’ll use </a:t>
            </a:r>
            <a:r>
              <a:rPr i="1" lang="en"/>
              <a:t>asymptotic complexity</a:t>
            </a:r>
            <a:r>
              <a:rPr b="1" i="1" lang="en"/>
              <a:t> </a:t>
            </a:r>
            <a:r>
              <a:rPr lang="en"/>
              <a:t>to measure time efficiency!</a:t>
            </a:r>
            <a:endParaRPr/>
          </a:p>
          <a:p>
            <a:pPr indent="0" lvl="0" marL="0" rtl="0" algn="l">
              <a:lnSpc>
                <a:spcPct val="150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b="1" lang="en"/>
              <a:t>Main Idea:</a:t>
            </a:r>
            <a:r>
              <a:rPr lang="en"/>
              <a:t> How many operations does our algorithm perform </a:t>
            </a:r>
            <a:r>
              <a:rPr b="1" lang="en"/>
              <a:t>as a function</a:t>
            </a:r>
            <a:r>
              <a:rPr lang="en"/>
              <a:t> of our input size?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Complexity example</a:t>
            </a:r>
            <a:endParaRPr/>
          </a:p>
        </p:txBody>
      </p:sp>
      <p:sp>
        <p:nvSpPr>
          <p:cNvPr id="199" name="Google Shape;199;p30"/>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Searching: Given a list of numbers </a:t>
            </a:r>
            <a:r>
              <a:rPr lang="en">
                <a:solidFill>
                  <a:schemeClr val="lt1"/>
                </a:solidFill>
              </a:rPr>
              <a:t>of size </a:t>
            </a:r>
            <a:r>
              <a:rPr b="1" i="1" lang="en">
                <a:solidFill>
                  <a:schemeClr val="lt1"/>
                </a:solidFill>
              </a:rPr>
              <a:t>n</a:t>
            </a:r>
            <a:r>
              <a:rPr lang="en"/>
              <a:t>, determine if the number </a:t>
            </a:r>
            <a:r>
              <a:rPr b="1" i="1" lang="en"/>
              <a:t>k</a:t>
            </a:r>
            <a:r>
              <a:rPr lang="en"/>
              <a:t> is in the list</a:t>
            </a:r>
            <a:endParaRPr b="1" i="1"/>
          </a:p>
          <a:p>
            <a:pPr indent="-342900" lvl="0" marL="457200" rtl="0" algn="l">
              <a:lnSpc>
                <a:spcPct val="115000"/>
              </a:lnSpc>
              <a:spcBef>
                <a:spcPts val="1600"/>
              </a:spcBef>
              <a:spcAft>
                <a:spcPts val="0"/>
              </a:spcAft>
              <a:buClr>
                <a:schemeClr val="lt1"/>
              </a:buClr>
              <a:buSzPts val="1800"/>
              <a:buChar char="●"/>
            </a:pPr>
            <a:r>
              <a:rPr lang="en">
                <a:solidFill>
                  <a:schemeClr val="lt1"/>
                </a:solidFill>
              </a:rPr>
              <a:t>Example: </a:t>
            </a:r>
            <a:r>
              <a:rPr lang="en" sz="1800">
                <a:solidFill>
                  <a:schemeClr val="lt1"/>
                </a:solidFill>
              </a:rPr>
              <a:t>Is 7 in the following list? [1, 6, 3, 29, 12, 7, 8, 10] </a:t>
            </a:r>
            <a:endParaRPr b="1" i="1" sz="1800">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Yes! How did you do it?</a:t>
            </a:r>
            <a:endParaRPr>
              <a:solidFill>
                <a:schemeClr val="lt1"/>
              </a:solidFill>
            </a:endParaRPr>
          </a:p>
          <a:p>
            <a:pPr indent="0" lvl="0" marL="0" rtl="0" algn="l">
              <a:lnSpc>
                <a:spcPct val="115000"/>
              </a:lnSpc>
              <a:spcBef>
                <a:spcPts val="1600"/>
              </a:spcBef>
              <a:spcAft>
                <a:spcPts val="0"/>
              </a:spcAft>
              <a:buSzPts val="1800"/>
              <a:buNone/>
            </a:pPr>
            <a:r>
              <a:rPr lang="en">
                <a:solidFill>
                  <a:schemeClr val="lt1"/>
                </a:solidFill>
              </a:rPr>
              <a:t>Potential algorithm: </a:t>
            </a:r>
            <a:r>
              <a:rPr i="1" lang="en">
                <a:solidFill>
                  <a:schemeClr val="lt1"/>
                </a:solidFill>
              </a:rPr>
              <a:t>Check each element of the list. If the element is equal k, then we are done! If none of the numbers are equal to k, then the number is not in the list.</a:t>
            </a:r>
            <a:endParaRPr i="1">
              <a:solidFill>
                <a:schemeClr val="lt1"/>
              </a:solidFill>
            </a:endParaRPr>
          </a:p>
          <a:p>
            <a:pPr indent="0" lvl="0" marL="0" rtl="0" algn="l">
              <a:lnSpc>
                <a:spcPct val="115000"/>
              </a:lnSpc>
              <a:spcBef>
                <a:spcPts val="1600"/>
              </a:spcBef>
              <a:spcAft>
                <a:spcPts val="0"/>
              </a:spcAft>
              <a:buSzPts val="1800"/>
              <a:buNone/>
            </a:pPr>
            <a:r>
              <a:t/>
            </a:r>
            <a:endParaRPr i="1">
              <a:solidFill>
                <a:schemeClr val="lt1"/>
              </a:solidFill>
            </a:endParaRPr>
          </a:p>
          <a:p>
            <a:pPr indent="0" lvl="0" marL="0" rtl="0" algn="l">
              <a:lnSpc>
                <a:spcPct val="115000"/>
              </a:lnSpc>
              <a:spcBef>
                <a:spcPts val="1600"/>
              </a:spcBef>
              <a:spcAft>
                <a:spcPts val="0"/>
              </a:spcAft>
              <a:buSzPts val="1800"/>
              <a:buNone/>
            </a:pPr>
            <a:r>
              <a:rPr lang="en">
                <a:solidFill>
                  <a:schemeClr val="lt1"/>
                </a:solidFill>
              </a:rPr>
              <a:t>How good is this? We check each element and compare it to our value </a:t>
            </a:r>
            <a:r>
              <a:rPr i="1" lang="en">
                <a:solidFill>
                  <a:schemeClr val="lt1"/>
                </a:solidFill>
              </a:rPr>
              <a:t>k. </a:t>
            </a:r>
            <a:r>
              <a:rPr lang="en">
                <a:solidFill>
                  <a:schemeClr val="lt1"/>
                </a:solidFill>
              </a:rPr>
              <a:t>In the worst case, we need to check </a:t>
            </a:r>
            <a:r>
              <a:rPr i="1" lang="en">
                <a:solidFill>
                  <a:schemeClr val="lt1"/>
                </a:solidFill>
              </a:rPr>
              <a:t>every element</a:t>
            </a:r>
            <a:r>
              <a:rPr lang="en">
                <a:solidFill>
                  <a:schemeClr val="lt1"/>
                </a:solidFill>
              </a:rPr>
              <a:t> in the list! Thus our algorithm might make </a:t>
            </a:r>
            <a:r>
              <a:rPr b="1" i="1" lang="en">
                <a:solidFill>
                  <a:schemeClr val="lt1"/>
                </a:solidFill>
              </a:rPr>
              <a:t>n</a:t>
            </a:r>
            <a:r>
              <a:rPr lang="en">
                <a:solidFill>
                  <a:schemeClr val="lt1"/>
                </a:solidFill>
              </a:rPr>
              <a:t> operations! </a:t>
            </a:r>
            <a:endParaRPr>
              <a:solidFill>
                <a:schemeClr val="lt1"/>
              </a:solidFill>
            </a:endParaRPr>
          </a:p>
          <a:p>
            <a:pPr indent="0" lvl="0" marL="0" rtl="0" algn="l">
              <a:lnSpc>
                <a:spcPct val="115000"/>
              </a:lnSpc>
              <a:spcBef>
                <a:spcPts val="1600"/>
              </a:spcBef>
              <a:spcAft>
                <a:spcPts val="0"/>
              </a:spcAft>
              <a:buSzPts val="1800"/>
              <a:buNone/>
            </a:pPr>
            <a:r>
              <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Other cases</a:t>
            </a:r>
            <a:endParaRPr/>
          </a:p>
        </p:txBody>
      </p:sp>
      <p:sp>
        <p:nvSpPr>
          <p:cNvPr id="205" name="Google Shape;205;p31"/>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Imagine another algorithm where we perform a few operations (say, 5) for every item in the list. Thus we would have </a:t>
            </a:r>
            <a:r>
              <a:rPr i="1" lang="en"/>
              <a:t>5n</a:t>
            </a:r>
            <a:r>
              <a:rPr lang="en"/>
              <a:t> operations in the worst case!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In other cases, we could perform </a:t>
            </a:r>
            <a:r>
              <a:rPr i="1" lang="en"/>
              <a:t>7n</a:t>
            </a:r>
            <a:r>
              <a:rPr lang="en"/>
              <a:t> operations for every element in the list. This would be </a:t>
            </a:r>
            <a:r>
              <a:rPr i="1" lang="en"/>
              <a:t>7n</a:t>
            </a:r>
            <a:r>
              <a:rPr baseline="30000" i="1" lang="en"/>
              <a:t>2 </a:t>
            </a:r>
            <a:r>
              <a:rPr i="1" lang="en"/>
              <a:t>total operations! </a:t>
            </a:r>
            <a:endParaRPr i="1"/>
          </a:p>
          <a:p>
            <a:pPr indent="0" lvl="0" marL="0" rtl="0" algn="l">
              <a:lnSpc>
                <a:spcPct val="115000"/>
              </a:lnSpc>
              <a:spcBef>
                <a:spcPts val="1600"/>
              </a:spcBef>
              <a:spcAft>
                <a:spcPts val="0"/>
              </a:spcAft>
              <a:buSzPts val="1800"/>
              <a:buNone/>
            </a:pPr>
            <a:r>
              <a:t/>
            </a:r>
            <a:endParaRPr i="1"/>
          </a:p>
          <a:p>
            <a:pPr indent="0" lvl="0" marL="0" rtl="0" algn="l">
              <a:lnSpc>
                <a:spcPct val="115000"/>
              </a:lnSpc>
              <a:spcBef>
                <a:spcPts val="1600"/>
              </a:spcBef>
              <a:spcAft>
                <a:spcPts val="0"/>
              </a:spcAft>
              <a:buSzPts val="1800"/>
              <a:buNone/>
            </a:pPr>
            <a:r>
              <a:rPr lang="en"/>
              <a:t>We care about what happens when </a:t>
            </a:r>
            <a:r>
              <a:rPr i="1" lang="en"/>
              <a:t>n</a:t>
            </a:r>
            <a:r>
              <a:rPr lang="en"/>
              <a:t> gets arbitrarily large. This is called </a:t>
            </a:r>
            <a:r>
              <a:rPr i="1" lang="en"/>
              <a:t>asymptotic </a:t>
            </a:r>
            <a:r>
              <a:rPr lang="en"/>
              <a:t>complexity.</a:t>
            </a:r>
            <a:endParaRPr/>
          </a:p>
          <a:p>
            <a:pPr indent="0" lvl="0" marL="0" rtl="0" algn="l">
              <a:lnSpc>
                <a:spcPct val="115000"/>
              </a:lnSpc>
              <a:spcBef>
                <a:spcPts val="1600"/>
              </a:spcBef>
              <a:spcAft>
                <a:spcPts val="0"/>
              </a:spcAft>
              <a:buSzPts val="1800"/>
              <a:buNone/>
            </a:pPr>
            <a:r>
              <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Asymptotic complexity</a:t>
            </a:r>
            <a:endParaRPr/>
          </a:p>
        </p:txBody>
      </p:sp>
      <p:sp>
        <p:nvSpPr>
          <p:cNvPr id="211" name="Google Shape;211;p32"/>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use limits and asymptotic behavior of our complexity functions to classify our algorithms. </a:t>
            </a:r>
            <a:r>
              <a:rPr i="1" lang="en"/>
              <a:t>Big - O</a:t>
            </a:r>
            <a:r>
              <a:rPr lang="en"/>
              <a:t> notation captures this behavior in the worst case.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i="1" lang="en"/>
              <a:t>A function f(x) = O(g(x)) if </a:t>
            </a:r>
            <a:endParaRPr i="1"/>
          </a:p>
          <a:p>
            <a:pPr indent="0" lvl="0" marL="0" rtl="0" algn="ctr">
              <a:lnSpc>
                <a:spcPct val="115000"/>
              </a:lnSpc>
              <a:spcBef>
                <a:spcPts val="1600"/>
              </a:spcBef>
              <a:spcAft>
                <a:spcPts val="0"/>
              </a:spcAft>
              <a:buSzPts val="1800"/>
              <a:buNone/>
            </a:pPr>
            <a:r>
              <a:rPr i="1" lang="en"/>
              <a:t>|f(x)| ≤ C * g(x) for all x &gt; x’ for some x’ and some constant C</a:t>
            </a:r>
            <a:endParaRPr i="1"/>
          </a:p>
          <a:p>
            <a:pPr indent="0" lvl="0" marL="0" rtl="0" algn="ctr">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Essentially, f(x) = O(g(x)) if g(x) grows at least as fast as f(x) up to a constant.</a:t>
            </a:r>
            <a:endParaRPr/>
          </a:p>
          <a:p>
            <a:pPr indent="0" lvl="0" marL="0" rtl="0" algn="l">
              <a:lnSpc>
                <a:spcPct val="115000"/>
              </a:lnSpc>
              <a:spcBef>
                <a:spcPts val="1600"/>
              </a:spcBef>
              <a:spcAft>
                <a:spcPts val="0"/>
              </a:spcAft>
              <a:buSzPts val="1800"/>
              <a:buNone/>
            </a:pPr>
            <a:r>
              <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490250" y="450150"/>
            <a:ext cx="84444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i="1" lang="en"/>
              <a:t>Libratus </a:t>
            </a:r>
            <a:r>
              <a:rPr lang="en"/>
              <a:t>Creator:</a:t>
            </a:r>
            <a:endParaRPr/>
          </a:p>
          <a:p>
            <a:pPr indent="0" lvl="0" marL="0" rtl="0" algn="l">
              <a:lnSpc>
                <a:spcPct val="100000"/>
              </a:lnSpc>
              <a:spcBef>
                <a:spcPts val="0"/>
              </a:spcBef>
              <a:spcAft>
                <a:spcPts val="0"/>
              </a:spcAft>
              <a:buSzPts val="4800"/>
              <a:buNone/>
            </a:pPr>
            <a:r>
              <a:rPr lang="en"/>
              <a:t>Noam Brown</a:t>
            </a:r>
            <a:endParaRPr/>
          </a:p>
          <a:p>
            <a:pPr indent="0" lvl="0" marL="0" rtl="0" algn="l">
              <a:lnSpc>
                <a:spcPct val="100000"/>
              </a:lnSpc>
              <a:spcBef>
                <a:spcPts val="0"/>
              </a:spcBef>
              <a:spcAft>
                <a:spcPts val="0"/>
              </a:spcAft>
              <a:buSzPts val="4800"/>
              <a:buNone/>
            </a:pPr>
            <a:r>
              <a:t/>
            </a:r>
            <a:endParaRPr/>
          </a:p>
          <a:p>
            <a:pPr indent="0" lvl="0" marL="0" rtl="0" algn="l">
              <a:lnSpc>
                <a:spcPct val="100000"/>
              </a:lnSpc>
              <a:spcBef>
                <a:spcPts val="0"/>
              </a:spcBef>
              <a:spcAft>
                <a:spcPts val="0"/>
              </a:spcAft>
              <a:buSzPts val="4800"/>
              <a:buNone/>
            </a:pPr>
            <a:r>
              <a:rPr lang="en"/>
              <a:t>This Friday @ 1:00pm EST!</a:t>
            </a:r>
            <a:endParaRPr/>
          </a:p>
          <a:p>
            <a:pPr indent="0" lvl="0" marL="0" rtl="0" algn="l">
              <a:lnSpc>
                <a:spcPct val="100000"/>
              </a:lnSpc>
              <a:spcBef>
                <a:spcPts val="0"/>
              </a:spcBef>
              <a:spcAft>
                <a:spcPts val="0"/>
              </a:spcAft>
              <a:buSzPts val="4800"/>
              <a:buNone/>
            </a:pPr>
            <a:r>
              <a:rPr lang="en"/>
              <a:t>pkr.bot/class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Back to our examples</a:t>
            </a:r>
            <a:endParaRPr/>
          </a:p>
        </p:txBody>
      </p:sp>
      <p:sp>
        <p:nvSpPr>
          <p:cNvPr id="217" name="Google Shape;217;p33"/>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 our search example, we had about </a:t>
            </a:r>
            <a:r>
              <a:rPr i="1" lang="en"/>
              <a:t>n</a:t>
            </a:r>
            <a:r>
              <a:rPr lang="en"/>
              <a:t> operations to perform. Thus our algorithm is O(n)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If we had </a:t>
            </a:r>
            <a:r>
              <a:rPr i="1" lang="en"/>
              <a:t>5n </a:t>
            </a:r>
            <a:r>
              <a:rPr lang="en"/>
              <a:t>operations, it would still be O(n), because they are the same up to a constant (5 in this case)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The example with </a:t>
            </a:r>
            <a:r>
              <a:rPr i="1" lang="en"/>
              <a:t>7n</a:t>
            </a:r>
            <a:r>
              <a:rPr baseline="30000" i="1" lang="en"/>
              <a:t>2</a:t>
            </a:r>
            <a:r>
              <a:rPr i="1" lang="en"/>
              <a:t> </a:t>
            </a:r>
            <a:r>
              <a:rPr lang="en"/>
              <a:t>operations is O(</a:t>
            </a:r>
            <a:r>
              <a:rPr lang="en">
                <a:solidFill>
                  <a:schemeClr val="lt1"/>
                </a:solidFill>
              </a:rPr>
              <a:t>n</a:t>
            </a:r>
            <a:r>
              <a:rPr baseline="30000" lang="en">
                <a:solidFill>
                  <a:schemeClr val="lt1"/>
                </a:solidFill>
              </a:rPr>
              <a:t>2</a:t>
            </a:r>
            <a:r>
              <a:rPr lang="en">
                <a:solidFill>
                  <a:schemeClr val="lt1"/>
                </a:solidFill>
              </a:rPr>
              <a:t>) for the same reason!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Constant time operations</a:t>
            </a:r>
            <a:endParaRPr/>
          </a:p>
        </p:txBody>
      </p:sp>
      <p:sp>
        <p:nvSpPr>
          <p:cNvPr id="223" name="Google Shape;223;p34"/>
          <p:cNvSpPr txBox="1"/>
          <p:nvPr>
            <p:ph idx="1" type="body"/>
          </p:nvPr>
        </p:nvSpPr>
        <p:spPr>
          <a:xfrm>
            <a:off x="311700" y="1152475"/>
            <a:ext cx="83814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There are a few operations that computers perform incredibly fast. These don’t depend on size (for most uses), and are called </a:t>
            </a:r>
            <a:r>
              <a:rPr i="1" lang="en"/>
              <a:t>constant time operations.</a:t>
            </a:r>
            <a:endParaRPr i="1"/>
          </a:p>
          <a:p>
            <a:pPr indent="-342900" lvl="0" marL="457200" rtl="0" algn="l">
              <a:lnSpc>
                <a:spcPct val="115000"/>
              </a:lnSpc>
              <a:spcBef>
                <a:spcPts val="1600"/>
              </a:spcBef>
              <a:spcAft>
                <a:spcPts val="0"/>
              </a:spcAft>
              <a:buClr>
                <a:schemeClr val="lt1"/>
              </a:buClr>
              <a:buSzPts val="1800"/>
              <a:buChar char="●"/>
            </a:pPr>
            <a:r>
              <a:rPr lang="en">
                <a:solidFill>
                  <a:schemeClr val="lt1"/>
                </a:solidFill>
              </a:rPr>
              <a:t>Example: to your computer, adding 5 + 10 takes basically the same time as adding 500 + 1000 </a:t>
            </a:r>
            <a:endParaRPr i="1"/>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We refer the the complexity of constant time operations as </a:t>
            </a:r>
            <a:r>
              <a:rPr i="1" lang="en"/>
              <a:t>O(1)</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Applications to Python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Complexity of Python</a:t>
            </a:r>
            <a:endParaRPr/>
          </a:p>
        </p:txBody>
      </p:sp>
      <p:sp>
        <p:nvSpPr>
          <p:cNvPr id="234" name="Google Shape;234;p36"/>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How does this analysis translate into Python? Each Python operation is associated with some cost!</a:t>
            </a:r>
            <a:endParaRPr/>
          </a:p>
          <a:p>
            <a:pPr indent="0" lvl="0" marL="0" rtl="0" algn="l">
              <a:lnSpc>
                <a:spcPct val="115000"/>
              </a:lnSpc>
              <a:spcBef>
                <a:spcPts val="1600"/>
              </a:spcBef>
              <a:spcAft>
                <a:spcPts val="0"/>
              </a:spcAft>
              <a:buSzPts val="1800"/>
              <a:buNone/>
            </a:pPr>
            <a:r>
              <a:rPr lang="en"/>
              <a:t>Constant time </a:t>
            </a:r>
            <a:r>
              <a:rPr i="1" lang="en"/>
              <a:t>O(1) </a:t>
            </a:r>
            <a:r>
              <a:rPr lang="en"/>
              <a:t>operations:</a:t>
            </a:r>
            <a:endParaRPr/>
          </a:p>
          <a:p>
            <a:pPr indent="-342900" lvl="0" marL="457200" rtl="0" algn="l">
              <a:lnSpc>
                <a:spcPct val="150000"/>
              </a:lnSpc>
              <a:spcBef>
                <a:spcPts val="1600"/>
              </a:spcBef>
              <a:spcAft>
                <a:spcPts val="0"/>
              </a:spcAft>
              <a:buSzPts val="1800"/>
              <a:buChar char="●"/>
            </a:pPr>
            <a:r>
              <a:rPr lang="en"/>
              <a:t>Math on numbers (</a:t>
            </a:r>
            <a:r>
              <a:rPr lang="en">
                <a:latin typeface="Courier"/>
                <a:ea typeface="Courier"/>
                <a:cs typeface="Courier"/>
                <a:sym typeface="Courier"/>
              </a:rPr>
              <a:t>+</a:t>
            </a:r>
            <a:r>
              <a:rPr lang="en"/>
              <a:t>, </a:t>
            </a:r>
            <a:r>
              <a:rPr lang="en">
                <a:latin typeface="Courier"/>
                <a:ea typeface="Courier"/>
                <a:cs typeface="Courier"/>
                <a:sym typeface="Courier"/>
              </a:rPr>
              <a:t>-</a:t>
            </a:r>
            <a:r>
              <a:rPr lang="en"/>
              <a:t>, </a:t>
            </a:r>
            <a:r>
              <a:rPr lang="en">
                <a:latin typeface="Courier"/>
                <a:ea typeface="Courier"/>
                <a:cs typeface="Courier"/>
                <a:sym typeface="Courier"/>
              </a:rPr>
              <a:t>/</a:t>
            </a:r>
            <a:r>
              <a:rPr lang="en"/>
              <a:t>, </a:t>
            </a:r>
            <a:r>
              <a:rPr lang="en">
                <a:latin typeface="Courier"/>
                <a:ea typeface="Courier"/>
                <a:cs typeface="Courier"/>
                <a:sym typeface="Courier"/>
              </a:rPr>
              <a:t>*</a:t>
            </a:r>
            <a:r>
              <a:rPr lang="en"/>
              <a:t>, etc)</a:t>
            </a:r>
            <a:endParaRPr/>
          </a:p>
          <a:p>
            <a:pPr indent="-342900" lvl="0" marL="457200" rtl="0" algn="l">
              <a:lnSpc>
                <a:spcPct val="150000"/>
              </a:lnSpc>
              <a:spcBef>
                <a:spcPts val="0"/>
              </a:spcBef>
              <a:spcAft>
                <a:spcPts val="0"/>
              </a:spcAft>
              <a:buSzPts val="1800"/>
              <a:buChar char="●"/>
            </a:pPr>
            <a:r>
              <a:rPr lang="en"/>
              <a:t>Adding things to the end of a list (</a:t>
            </a:r>
            <a:r>
              <a:rPr lang="en">
                <a:latin typeface="Courier"/>
                <a:ea typeface="Courier"/>
                <a:cs typeface="Courier"/>
                <a:sym typeface="Courier"/>
              </a:rPr>
              <a:t>append</a:t>
            </a:r>
            <a:r>
              <a:rPr lang="en"/>
              <a:t>)</a:t>
            </a:r>
            <a:endParaRPr/>
          </a:p>
          <a:p>
            <a:pPr indent="-342900" lvl="0" marL="457200" rtl="0" algn="l">
              <a:lnSpc>
                <a:spcPct val="150000"/>
              </a:lnSpc>
              <a:spcBef>
                <a:spcPts val="0"/>
              </a:spcBef>
              <a:spcAft>
                <a:spcPts val="0"/>
              </a:spcAft>
              <a:buSzPts val="1800"/>
              <a:buChar char="●"/>
            </a:pPr>
            <a:r>
              <a:rPr lang="en"/>
              <a:t>Assigning a new variable (</a:t>
            </a:r>
            <a:r>
              <a:rPr lang="en">
                <a:latin typeface="Courier"/>
                <a:ea typeface="Courier"/>
                <a:cs typeface="Courier"/>
                <a:sym typeface="Courier"/>
              </a:rPr>
              <a:t>x = 5</a:t>
            </a:r>
            <a:r>
              <a:rPr lang="en"/>
              <a:t>)</a:t>
            </a:r>
            <a:endParaRPr/>
          </a:p>
          <a:p>
            <a:pPr indent="-342900" lvl="0" marL="457200" rtl="0" algn="l">
              <a:lnSpc>
                <a:spcPct val="150000"/>
              </a:lnSpc>
              <a:spcBef>
                <a:spcPts val="0"/>
              </a:spcBef>
              <a:spcAft>
                <a:spcPts val="0"/>
              </a:spcAft>
              <a:buSzPts val="1800"/>
              <a:buChar char="●"/>
            </a:pPr>
            <a:r>
              <a:rPr lang="en"/>
              <a:t>Getting a value at a list index (</a:t>
            </a:r>
            <a:r>
              <a:rPr lang="en">
                <a:latin typeface="Courier"/>
                <a:ea typeface="Courier"/>
                <a:cs typeface="Courier"/>
                <a:sym typeface="Courier"/>
              </a:rPr>
              <a:t>x = list[i]</a:t>
            </a:r>
            <a:r>
              <a:rPr lang="en"/>
              <a:t>)</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Complexity of Python</a:t>
            </a:r>
            <a:endParaRPr/>
          </a:p>
        </p:txBody>
      </p:sp>
      <p:sp>
        <p:nvSpPr>
          <p:cNvPr id="240" name="Google Shape;240;p37"/>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Other methods are not so fast:</a:t>
            </a:r>
            <a:endParaRPr/>
          </a:p>
          <a:p>
            <a:pPr indent="-342900" lvl="0" marL="457200" rtl="0" algn="l">
              <a:lnSpc>
                <a:spcPct val="200000"/>
              </a:lnSpc>
              <a:spcBef>
                <a:spcPts val="1600"/>
              </a:spcBef>
              <a:spcAft>
                <a:spcPts val="0"/>
              </a:spcAft>
              <a:buSzPts val="1800"/>
              <a:buChar char="●"/>
            </a:pPr>
            <a:r>
              <a:rPr lang="en">
                <a:latin typeface="Courier"/>
                <a:ea typeface="Courier"/>
                <a:cs typeface="Courier"/>
                <a:sym typeface="Courier"/>
              </a:rPr>
              <a:t>in</a:t>
            </a:r>
            <a:r>
              <a:rPr i="1" lang="en"/>
              <a:t> </a:t>
            </a:r>
            <a:r>
              <a:rPr lang="en"/>
              <a:t>operator is slow when used with lists - </a:t>
            </a:r>
            <a:r>
              <a:rPr i="1" lang="en"/>
              <a:t>O(size)</a:t>
            </a:r>
            <a:endParaRPr i="1"/>
          </a:p>
          <a:p>
            <a:pPr indent="-342900" lvl="0" marL="457200" rtl="0" algn="l">
              <a:lnSpc>
                <a:spcPct val="200000"/>
              </a:lnSpc>
              <a:spcBef>
                <a:spcPts val="0"/>
              </a:spcBef>
              <a:spcAft>
                <a:spcPts val="0"/>
              </a:spcAft>
              <a:buSzPts val="1800"/>
              <a:buChar char="●"/>
            </a:pPr>
            <a:r>
              <a:rPr lang="en">
                <a:latin typeface="Courier"/>
                <a:ea typeface="Courier"/>
                <a:cs typeface="Courier"/>
                <a:sym typeface="Courier"/>
              </a:rPr>
              <a:t>for</a:t>
            </a:r>
            <a:r>
              <a:rPr lang="en"/>
              <a:t> and </a:t>
            </a:r>
            <a:r>
              <a:rPr lang="en">
                <a:latin typeface="Courier"/>
                <a:ea typeface="Courier"/>
                <a:cs typeface="Courier"/>
                <a:sym typeface="Courier"/>
              </a:rPr>
              <a:t>while</a:t>
            </a:r>
            <a:r>
              <a:rPr lang="en"/>
              <a:t> loops can be big time hogs (remember Monte Carlo?) - </a:t>
            </a:r>
            <a:r>
              <a:rPr i="1" lang="en"/>
              <a:t>O(loops)</a:t>
            </a:r>
            <a:endParaRPr i="1"/>
          </a:p>
          <a:p>
            <a:pPr indent="-342900" lvl="0" marL="457200" rtl="0" algn="l">
              <a:lnSpc>
                <a:spcPct val="200000"/>
              </a:lnSpc>
              <a:spcBef>
                <a:spcPts val="0"/>
              </a:spcBef>
              <a:spcAft>
                <a:spcPts val="0"/>
              </a:spcAft>
              <a:buSzPts val="1800"/>
              <a:buChar char="●"/>
            </a:pPr>
            <a:r>
              <a:rPr lang="en"/>
              <a:t>copying things (especially lists) - </a:t>
            </a:r>
            <a:r>
              <a:rPr i="1" lang="en"/>
              <a:t>O(size)</a:t>
            </a:r>
            <a:endParaRPr/>
          </a:p>
          <a:p>
            <a:pPr indent="0" lvl="0" marL="0" rtl="0" algn="l">
              <a:lnSpc>
                <a:spcPct val="115000"/>
              </a:lnSpc>
              <a:spcBef>
                <a:spcPts val="1000"/>
              </a:spcBef>
              <a:spcAft>
                <a:spcPts val="0"/>
              </a:spcAft>
              <a:buSzPts val="1800"/>
              <a:buNone/>
            </a:pPr>
            <a:r>
              <a:rPr lang="en"/>
              <a:t>Can we do any better?</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Better Python data structures</a:t>
            </a:r>
            <a:endParaRPr/>
          </a:p>
        </p:txBody>
      </p:sp>
      <p:sp>
        <p:nvSpPr>
          <p:cNvPr id="246" name="Google Shape;246;p38"/>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Python has a few built-in data structures that make code much more efficient!</a:t>
            </a:r>
            <a:endParaRPr/>
          </a:p>
          <a:p>
            <a:pPr indent="0" lvl="0" marL="0" rtl="0" algn="l">
              <a:lnSpc>
                <a:spcPct val="115000"/>
              </a:lnSpc>
              <a:spcBef>
                <a:spcPts val="1600"/>
              </a:spcBef>
              <a:spcAft>
                <a:spcPts val="0"/>
              </a:spcAft>
              <a:buSzPts val="1800"/>
              <a:buNone/>
            </a:pPr>
            <a:r>
              <a:rPr lang="en"/>
              <a:t>Notably, Python has two main </a:t>
            </a:r>
            <a:r>
              <a:rPr i="1" lang="en"/>
              <a:t>hash</a:t>
            </a:r>
            <a:r>
              <a:rPr baseline="30000" i="1" lang="en"/>
              <a:t>1</a:t>
            </a:r>
            <a:r>
              <a:rPr lang="en"/>
              <a:t> table objects (more details in classes like 6.006)</a:t>
            </a:r>
            <a:endParaRPr/>
          </a:p>
          <a:p>
            <a:pPr indent="-342900" lvl="0" marL="457200" rtl="0" algn="l">
              <a:lnSpc>
                <a:spcPct val="150000"/>
              </a:lnSpc>
              <a:spcBef>
                <a:spcPts val="1600"/>
              </a:spcBef>
              <a:spcAft>
                <a:spcPts val="0"/>
              </a:spcAft>
              <a:buSzPts val="1800"/>
              <a:buChar char="●"/>
            </a:pPr>
            <a:r>
              <a:rPr i="1" lang="en"/>
              <a:t>dictionaries</a:t>
            </a:r>
            <a:r>
              <a:rPr lang="en"/>
              <a:t> map </a:t>
            </a:r>
            <a:r>
              <a:rPr i="1" lang="en"/>
              <a:t>keys</a:t>
            </a:r>
            <a:r>
              <a:rPr lang="en"/>
              <a:t> to </a:t>
            </a:r>
            <a:r>
              <a:rPr i="1" lang="en"/>
              <a:t>values</a:t>
            </a:r>
            <a:endParaRPr/>
          </a:p>
          <a:p>
            <a:pPr indent="-317500" lvl="1" marL="914400" rtl="0" algn="l">
              <a:lnSpc>
                <a:spcPct val="150000"/>
              </a:lnSpc>
              <a:spcBef>
                <a:spcPts val="0"/>
              </a:spcBef>
              <a:spcAft>
                <a:spcPts val="0"/>
              </a:spcAft>
              <a:buSzPts val="1400"/>
              <a:buChar char="○"/>
            </a:pPr>
            <a:r>
              <a:rPr lang="en"/>
              <a:t>we can look up a value using its key in </a:t>
            </a:r>
            <a:r>
              <a:rPr i="1" lang="en"/>
              <a:t>O(1)</a:t>
            </a:r>
            <a:endParaRPr/>
          </a:p>
          <a:p>
            <a:pPr indent="-342900" lvl="0" marL="457200" rtl="0" algn="l">
              <a:lnSpc>
                <a:spcPct val="150000"/>
              </a:lnSpc>
              <a:spcBef>
                <a:spcPts val="1000"/>
              </a:spcBef>
              <a:spcAft>
                <a:spcPts val="0"/>
              </a:spcAft>
              <a:buSzPts val="1800"/>
              <a:buChar char="●"/>
            </a:pPr>
            <a:r>
              <a:rPr i="1" lang="en"/>
              <a:t>sets </a:t>
            </a:r>
            <a:r>
              <a:rPr lang="en"/>
              <a:t>keep track of a collection of items</a:t>
            </a:r>
            <a:endParaRPr/>
          </a:p>
          <a:p>
            <a:pPr indent="-317500" lvl="1" marL="914400" rtl="0" algn="l">
              <a:lnSpc>
                <a:spcPct val="150000"/>
              </a:lnSpc>
              <a:spcBef>
                <a:spcPts val="0"/>
              </a:spcBef>
              <a:spcAft>
                <a:spcPts val="0"/>
              </a:spcAft>
              <a:buSzPts val="1400"/>
              <a:buChar char="○"/>
            </a:pPr>
            <a:r>
              <a:rPr lang="en"/>
              <a:t>The </a:t>
            </a:r>
            <a:r>
              <a:rPr i="1" lang="en"/>
              <a:t>in </a:t>
            </a:r>
            <a:r>
              <a:rPr lang="en"/>
              <a:t>operator</a:t>
            </a:r>
            <a:r>
              <a:rPr i="1" lang="en"/>
              <a:t> </a:t>
            </a:r>
            <a:r>
              <a:rPr lang="en"/>
              <a:t>searches sets in constant time! Much faster than with lists!</a:t>
            </a:r>
            <a:endParaRPr/>
          </a:p>
          <a:p>
            <a:pPr indent="0" lvl="0" marL="0" rtl="0" algn="l">
              <a:lnSpc>
                <a:spcPct val="150000"/>
              </a:lnSpc>
              <a:spcBef>
                <a:spcPts val="1600"/>
              </a:spcBef>
              <a:spcAft>
                <a:spcPts val="0"/>
              </a:spcAft>
              <a:buSzPts val="1800"/>
              <a:buNone/>
            </a:pPr>
            <a:r>
              <a:t/>
            </a:r>
            <a:endParaRPr/>
          </a:p>
          <a:p>
            <a:pPr indent="0" lvl="0" marL="0" rtl="0" algn="l">
              <a:lnSpc>
                <a:spcPct val="150000"/>
              </a:lnSpc>
              <a:spcBef>
                <a:spcPts val="1600"/>
              </a:spcBef>
              <a:spcAft>
                <a:spcPts val="1600"/>
              </a:spcAft>
              <a:buSzPts val="1800"/>
              <a:buNone/>
            </a:pPr>
            <a:r>
              <a:rPr baseline="30000" i="1" lang="en" sz="1200"/>
              <a:t>1 </a:t>
            </a:r>
            <a:r>
              <a:rPr i="1" lang="en" sz="1200"/>
              <a:t>There are some caveats in these cases (Google expected and amortized complexity). This shouldn’t matter for our purposes, though.</a:t>
            </a:r>
            <a:endParaRPr i="1"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libraries</a:t>
            </a:r>
            <a:endParaRPr/>
          </a:p>
        </p:txBody>
      </p:sp>
      <p:sp>
        <p:nvSpPr>
          <p:cNvPr id="252" name="Google Shape;252;p39"/>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Many Python libraries utilize faster coding techniques “under the hood” to achieve speed increases in practice!</a:t>
            </a:r>
            <a:endParaRPr/>
          </a:p>
          <a:p>
            <a:pPr indent="-342900" lvl="0" marL="457200" rtl="0" algn="l">
              <a:lnSpc>
                <a:spcPct val="150000"/>
              </a:lnSpc>
              <a:spcBef>
                <a:spcPts val="1600"/>
              </a:spcBef>
              <a:spcAft>
                <a:spcPts val="0"/>
              </a:spcAft>
              <a:buSzPts val="1800"/>
              <a:buFont typeface="Courier"/>
              <a:buChar char="●"/>
            </a:pPr>
            <a:r>
              <a:rPr lang="en">
                <a:latin typeface="Courier"/>
                <a:ea typeface="Courier"/>
                <a:cs typeface="Courier"/>
                <a:sym typeface="Courier"/>
              </a:rPr>
              <a:t>import pandas as pd </a:t>
            </a:r>
            <a:endParaRPr>
              <a:latin typeface="Courier"/>
              <a:ea typeface="Courier"/>
              <a:cs typeface="Courier"/>
              <a:sym typeface="Courier"/>
            </a:endParaRPr>
          </a:p>
          <a:p>
            <a:pPr indent="-317500" lvl="1" marL="914400" rtl="0" algn="l">
              <a:lnSpc>
                <a:spcPct val="150000"/>
              </a:lnSpc>
              <a:spcBef>
                <a:spcPts val="0"/>
              </a:spcBef>
              <a:spcAft>
                <a:spcPts val="0"/>
              </a:spcAft>
              <a:buSzPts val="1400"/>
              <a:buChar char="○"/>
            </a:pPr>
            <a:r>
              <a:rPr lang="en"/>
              <a:t>Useful for storing, loading, and manipulating spreadsheets of data in Python</a:t>
            </a:r>
            <a:endParaRPr/>
          </a:p>
          <a:p>
            <a:pPr indent="-342900" lvl="0" marL="457200" rtl="0" algn="l">
              <a:lnSpc>
                <a:spcPct val="150000"/>
              </a:lnSpc>
              <a:spcBef>
                <a:spcPts val="1000"/>
              </a:spcBef>
              <a:spcAft>
                <a:spcPts val="0"/>
              </a:spcAft>
              <a:buSzPts val="1800"/>
              <a:buFont typeface="Courier"/>
              <a:buChar char="●"/>
            </a:pPr>
            <a:r>
              <a:rPr lang="en">
                <a:latin typeface="Courier"/>
                <a:ea typeface="Courier"/>
                <a:cs typeface="Courier"/>
                <a:sym typeface="Courier"/>
              </a:rPr>
              <a:t>import numpy as np</a:t>
            </a:r>
            <a:endParaRPr>
              <a:latin typeface="Courier"/>
              <a:ea typeface="Courier"/>
              <a:cs typeface="Courier"/>
              <a:sym typeface="Courier"/>
            </a:endParaRPr>
          </a:p>
          <a:p>
            <a:pPr indent="-317500" lvl="1" marL="914400" rtl="0" algn="l">
              <a:lnSpc>
                <a:spcPct val="150000"/>
              </a:lnSpc>
              <a:spcBef>
                <a:spcPts val="0"/>
              </a:spcBef>
              <a:spcAft>
                <a:spcPts val="0"/>
              </a:spcAft>
              <a:buSzPts val="1400"/>
              <a:buChar char="○"/>
            </a:pPr>
            <a:r>
              <a:rPr lang="en"/>
              <a:t>Great for operating on large arrays of numbers with amazing speed. Written in C behind the scenes!</a:t>
            </a:r>
            <a:endParaRPr/>
          </a:p>
          <a:p>
            <a:pPr indent="-342900" lvl="0" marL="457200" rtl="0" algn="l">
              <a:lnSpc>
                <a:spcPct val="150000"/>
              </a:lnSpc>
              <a:spcBef>
                <a:spcPts val="0"/>
              </a:spcBef>
              <a:spcAft>
                <a:spcPts val="0"/>
              </a:spcAft>
              <a:buSzPts val="1800"/>
              <a:buFont typeface="Courier"/>
              <a:buChar char="●"/>
            </a:pPr>
            <a:r>
              <a:rPr lang="en">
                <a:latin typeface="Courier"/>
                <a:ea typeface="Courier"/>
                <a:cs typeface="Courier"/>
                <a:sym typeface="Courier"/>
              </a:rPr>
              <a:t>import itertools</a:t>
            </a:r>
            <a:endParaRPr>
              <a:latin typeface="Courier"/>
              <a:ea typeface="Courier"/>
              <a:cs typeface="Courier"/>
              <a:sym typeface="Courier"/>
            </a:endParaRPr>
          </a:p>
          <a:p>
            <a:pPr indent="-317500" lvl="1" marL="914400" rtl="0" algn="l">
              <a:lnSpc>
                <a:spcPct val="150000"/>
              </a:lnSpc>
              <a:spcBef>
                <a:spcPts val="0"/>
              </a:spcBef>
              <a:spcAft>
                <a:spcPts val="0"/>
              </a:spcAft>
              <a:buSzPts val="1400"/>
              <a:buChar char="○"/>
            </a:pPr>
            <a:r>
              <a:rPr lang="en"/>
              <a:t>Used for efficient looping - Combinations, Permutations, Counting, etc.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reference-lecture-4-2022</a:t>
            </a:r>
            <a:endParaRPr sz="3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Analyzing our Monte Carlo</a:t>
            </a:r>
            <a:endParaRPr>
              <a:solidFill>
                <a:schemeClr val="lt1"/>
              </a:solidFill>
            </a:endParaRPr>
          </a:p>
          <a:p>
            <a:pPr indent="0" lvl="0" marL="0" rtl="0" algn="l">
              <a:lnSpc>
                <a:spcPct val="100000"/>
              </a:lnSpc>
              <a:spcBef>
                <a:spcPts val="0"/>
              </a:spcBef>
              <a:spcAft>
                <a:spcPts val="0"/>
              </a:spcAft>
              <a:buSzPts val="2800"/>
              <a:buNone/>
            </a:pPr>
            <a:r>
              <a:t/>
            </a:r>
            <a:endParaRPr/>
          </a:p>
        </p:txBody>
      </p:sp>
      <p:sp>
        <p:nvSpPr>
          <p:cNvPr id="263" name="Google Shape;263;p41"/>
          <p:cNvSpPr txBox="1"/>
          <p:nvPr>
            <p:ph idx="1" type="body"/>
          </p:nvPr>
        </p:nvSpPr>
        <p:spPr>
          <a:xfrm>
            <a:off x="311700" y="10000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a:p>
            <a:pPr indent="-342900" lvl="0" marL="457200" rtl="0" algn="l">
              <a:lnSpc>
                <a:spcPct val="200000"/>
              </a:lnSpc>
              <a:spcBef>
                <a:spcPts val="0"/>
              </a:spcBef>
              <a:spcAft>
                <a:spcPts val="0"/>
              </a:spcAft>
              <a:buSzPts val="1800"/>
              <a:buChar char="●"/>
            </a:pPr>
            <a:r>
              <a:rPr lang="en"/>
              <a:t>Run 400 rounds per game…</a:t>
            </a:r>
            <a:endParaRPr/>
          </a:p>
          <a:p>
            <a:pPr indent="-342900" lvl="0" marL="457200" rtl="0" algn="l">
              <a:lnSpc>
                <a:spcPct val="200000"/>
              </a:lnSpc>
              <a:spcBef>
                <a:spcPts val="0"/>
              </a:spcBef>
              <a:spcAft>
                <a:spcPts val="0"/>
              </a:spcAft>
              <a:buSzPts val="1800"/>
              <a:buChar char="●"/>
            </a:pPr>
            <a:r>
              <a:rPr lang="en"/>
              <a:t>1000 runs for every single game!</a:t>
            </a:r>
            <a:endParaRPr/>
          </a:p>
          <a:p>
            <a:pPr indent="-342900" lvl="0" marL="457200" rtl="0" algn="l">
              <a:lnSpc>
                <a:spcPct val="200000"/>
              </a:lnSpc>
              <a:spcBef>
                <a:spcPts val="0"/>
              </a:spcBef>
              <a:spcAft>
                <a:spcPts val="0"/>
              </a:spcAft>
              <a:buSzPts val="1800"/>
              <a:buChar char="●"/>
            </a:pPr>
            <a:r>
              <a:rPr lang="en"/>
              <a:t>...and it’s slow</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Analyzing our Monte Carlo</a:t>
            </a:r>
            <a:endParaRPr/>
          </a:p>
        </p:txBody>
      </p:sp>
      <p:pic>
        <p:nvPicPr>
          <p:cNvPr id="269" name="Google Shape;269;p42"/>
          <p:cNvPicPr preferRelativeResize="0"/>
          <p:nvPr/>
        </p:nvPicPr>
        <p:blipFill rotWithShape="1">
          <a:blip r:embed="rId3">
            <a:alphaModFix/>
          </a:blip>
          <a:srcRect b="0" l="0" r="0" t="0"/>
          <a:stretch/>
        </p:blipFill>
        <p:spPr>
          <a:xfrm>
            <a:off x="152400" y="1279988"/>
            <a:ext cx="8839198" cy="2583530"/>
          </a:xfrm>
          <a:prstGeom prst="rect">
            <a:avLst/>
          </a:prstGeom>
          <a:noFill/>
          <a:ln>
            <a:noFill/>
          </a:ln>
        </p:spPr>
      </p:pic>
      <p:sp>
        <p:nvSpPr>
          <p:cNvPr id="270" name="Google Shape;270;p42"/>
          <p:cNvSpPr txBox="1"/>
          <p:nvPr/>
        </p:nvSpPr>
        <p:spPr>
          <a:xfrm>
            <a:off x="4024650" y="1142975"/>
            <a:ext cx="1287900" cy="3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O(num_cards)</a:t>
            </a:r>
            <a:endParaRPr b="0" i="0" sz="1400" u="none" cap="none" strike="noStrike">
              <a:solidFill>
                <a:srgbClr val="FFFFFF"/>
              </a:solidFill>
              <a:latin typeface="Lato"/>
              <a:ea typeface="Lato"/>
              <a:cs typeface="Lato"/>
              <a:sym typeface="Lato"/>
            </a:endParaRPr>
          </a:p>
        </p:txBody>
      </p:sp>
      <p:sp>
        <p:nvSpPr>
          <p:cNvPr id="271" name="Google Shape;271;p42"/>
          <p:cNvSpPr txBox="1"/>
          <p:nvPr/>
        </p:nvSpPr>
        <p:spPr>
          <a:xfrm>
            <a:off x="3484825" y="1979575"/>
            <a:ext cx="2302500" cy="3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O(num_cards)</a:t>
            </a:r>
            <a:endParaRPr b="0" i="0" sz="1400" u="none" cap="none" strike="noStrike">
              <a:solidFill>
                <a:srgbClr val="FFFFFF"/>
              </a:solidFill>
              <a:latin typeface="Lato"/>
              <a:ea typeface="Lato"/>
              <a:cs typeface="Lato"/>
              <a:sym typeface="Lato"/>
            </a:endParaRPr>
          </a:p>
        </p:txBody>
      </p:sp>
      <p:sp>
        <p:nvSpPr>
          <p:cNvPr id="272" name="Google Shape;272;p42"/>
          <p:cNvSpPr txBox="1"/>
          <p:nvPr/>
        </p:nvSpPr>
        <p:spPr>
          <a:xfrm>
            <a:off x="4780225" y="2719575"/>
            <a:ext cx="2302500" cy="3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O(iters)</a:t>
            </a:r>
            <a:endParaRPr b="0" i="0" sz="1400" u="none" cap="none" strike="noStrike">
              <a:solidFill>
                <a:srgbClr val="FFFFFF"/>
              </a:solidFill>
              <a:latin typeface="Lato"/>
              <a:ea typeface="Lato"/>
              <a:cs typeface="Lato"/>
              <a:sym typeface="Lato"/>
            </a:endParaRPr>
          </a:p>
        </p:txBody>
      </p:sp>
      <p:sp>
        <p:nvSpPr>
          <p:cNvPr id="273" name="Google Shape;273;p42"/>
          <p:cNvSpPr txBox="1"/>
          <p:nvPr/>
        </p:nvSpPr>
        <p:spPr>
          <a:xfrm>
            <a:off x="5504675" y="2962800"/>
            <a:ext cx="2302500" cy="3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O(num_cards)</a:t>
            </a:r>
            <a:endParaRPr b="0" i="0" sz="1400" u="none" cap="none" strike="noStrike">
              <a:solidFill>
                <a:srgbClr val="FFFFFF"/>
              </a:solidFill>
              <a:latin typeface="Lato"/>
              <a:ea typeface="Lato"/>
              <a:cs typeface="Lato"/>
              <a:sym typeface="Lato"/>
            </a:endParaRPr>
          </a:p>
        </p:txBody>
      </p:sp>
      <p:sp>
        <p:nvSpPr>
          <p:cNvPr id="274" name="Google Shape;274;p42"/>
          <p:cNvSpPr txBox="1"/>
          <p:nvPr/>
        </p:nvSpPr>
        <p:spPr>
          <a:xfrm>
            <a:off x="2825250" y="4296175"/>
            <a:ext cx="3493500" cy="32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Lato"/>
                <a:ea typeface="Lato"/>
                <a:cs typeface="Lato"/>
                <a:sym typeface="Lato"/>
              </a:rPr>
              <a:t>O(num_cards * iters)</a:t>
            </a:r>
            <a:endParaRPr b="0" i="0" sz="2000" u="none" cap="none" strike="noStrike">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0cd93117d7_0_1"/>
          <p:cNvSpPr txBox="1"/>
          <p:nvPr>
            <p:ph type="title"/>
          </p:nvPr>
        </p:nvSpPr>
        <p:spPr>
          <a:xfrm>
            <a:off x="490250" y="450150"/>
            <a:ext cx="84444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lt1"/>
                </a:solidFill>
              </a:rPr>
              <a:t>Poker Night Study Break!</a:t>
            </a:r>
            <a:endParaRPr sz="4200">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sz="4200">
              <a:solidFill>
                <a:schemeClr val="lt1"/>
              </a:solidFill>
            </a:endParaRPr>
          </a:p>
          <a:p>
            <a:pPr indent="0" lvl="0" marL="0" rtl="0" algn="l">
              <a:lnSpc>
                <a:spcPct val="100000"/>
              </a:lnSpc>
              <a:spcBef>
                <a:spcPts val="0"/>
              </a:spcBef>
              <a:spcAft>
                <a:spcPts val="0"/>
              </a:spcAft>
              <a:buSzPts val="4800"/>
              <a:buNone/>
            </a:pPr>
            <a:r>
              <a:rPr lang="en">
                <a:solidFill>
                  <a:schemeClr val="lt1"/>
                </a:solidFill>
              </a:rPr>
              <a:t>Wed 01/12</a:t>
            </a:r>
            <a:endParaRPr>
              <a:solidFill>
                <a:schemeClr val="lt1"/>
              </a:solidFill>
            </a:endParaRPr>
          </a:p>
          <a:p>
            <a:pPr indent="0" lvl="0" marL="0" rtl="0" algn="l">
              <a:lnSpc>
                <a:spcPct val="100000"/>
              </a:lnSpc>
              <a:spcBef>
                <a:spcPts val="0"/>
              </a:spcBef>
              <a:spcAft>
                <a:spcPts val="0"/>
              </a:spcAft>
              <a:buSzPts val="4800"/>
              <a:buNone/>
            </a:pPr>
            <a:r>
              <a:rPr i="1" lang="en" sz="3600">
                <a:solidFill>
                  <a:schemeClr val="lt1"/>
                </a:solidFill>
              </a:rPr>
              <a:t>Details TBA</a:t>
            </a:r>
            <a:endParaRPr i="1" sz="3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1"/>
                </a:solidFill>
              </a:rPr>
              <a:t>Fixing Monte Carlo</a:t>
            </a:r>
            <a:endParaRPr>
              <a:solidFill>
                <a:schemeClr val="lt1"/>
              </a:solidFill>
            </a:endParaRPr>
          </a:p>
          <a:p>
            <a:pPr indent="0" lvl="0" marL="0" rtl="0" algn="l">
              <a:lnSpc>
                <a:spcPct val="100000"/>
              </a:lnSpc>
              <a:spcBef>
                <a:spcPts val="0"/>
              </a:spcBef>
              <a:spcAft>
                <a:spcPts val="0"/>
              </a:spcAft>
              <a:buSzPts val="2800"/>
              <a:buNone/>
            </a:pPr>
            <a:r>
              <a:t/>
            </a:r>
            <a:endParaRPr/>
          </a:p>
        </p:txBody>
      </p:sp>
      <p:sp>
        <p:nvSpPr>
          <p:cNvPr id="280" name="Google Shape;280;p43"/>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have (52 choose 2) = 1326 possible hole cards to calculate!</a:t>
            </a:r>
            <a:endParaRPr/>
          </a:p>
          <a:p>
            <a:pPr indent="-342900" lvl="0" marL="457200" rtl="0" algn="l">
              <a:lnSpc>
                <a:spcPct val="115000"/>
              </a:lnSpc>
              <a:spcBef>
                <a:spcPts val="1600"/>
              </a:spcBef>
              <a:spcAft>
                <a:spcPts val="0"/>
              </a:spcAft>
              <a:buSzPts val="1800"/>
              <a:buChar char="●"/>
            </a:pPr>
            <a:r>
              <a:rPr lang="en"/>
              <a:t>But we’ve been doing 1000 calculations per game….oh no</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It actually gets much worse than that!</a:t>
            </a:r>
            <a:endParaRPr/>
          </a:p>
          <a:p>
            <a:pPr indent="-342900" lvl="0" marL="457200" rtl="0" algn="l">
              <a:lnSpc>
                <a:spcPct val="115000"/>
              </a:lnSpc>
              <a:spcBef>
                <a:spcPts val="1600"/>
              </a:spcBef>
              <a:spcAft>
                <a:spcPts val="0"/>
              </a:spcAft>
              <a:buSzPts val="1800"/>
              <a:buChar char="●"/>
            </a:pPr>
            <a:r>
              <a:rPr lang="en"/>
              <a:t>Ah, Kd is basically the same as Ad, Kh….</a:t>
            </a:r>
            <a:endParaRPr/>
          </a:p>
          <a:p>
            <a:pPr indent="-342900" lvl="0" marL="457200" rtl="0" algn="l">
              <a:lnSpc>
                <a:spcPct val="115000"/>
              </a:lnSpc>
              <a:spcBef>
                <a:spcPts val="0"/>
              </a:spcBef>
              <a:spcAft>
                <a:spcPts val="0"/>
              </a:spcAft>
              <a:buSzPts val="1800"/>
              <a:buChar char="●"/>
            </a:pPr>
            <a:r>
              <a:rPr lang="en"/>
              <a:t>As, Ts is basically the same as Ah, Th….</a:t>
            </a:r>
            <a:endParaRPr/>
          </a:p>
          <a:p>
            <a:pPr indent="-342900" lvl="0" marL="457200" rtl="0" algn="l">
              <a:lnSpc>
                <a:spcPct val="115000"/>
              </a:lnSpc>
              <a:spcBef>
                <a:spcPts val="0"/>
              </a:spcBef>
              <a:spcAft>
                <a:spcPts val="0"/>
              </a:spcAft>
              <a:buSzPts val="1800"/>
              <a:buChar char="●"/>
            </a:pPr>
            <a:r>
              <a:rPr lang="en"/>
              <a:t>Which means we only need to consider “suited” or “off-suited” versions of the hole</a:t>
            </a:r>
            <a:endParaRPr/>
          </a:p>
          <a:p>
            <a:pPr indent="-342900" lvl="0" marL="457200" rtl="0" algn="l">
              <a:lnSpc>
                <a:spcPct val="115000"/>
              </a:lnSpc>
              <a:spcBef>
                <a:spcPts val="0"/>
              </a:spcBef>
              <a:spcAft>
                <a:spcPts val="0"/>
              </a:spcAft>
              <a:buSzPts val="1800"/>
              <a:buChar char="●"/>
            </a:pPr>
            <a:r>
              <a:rPr lang="en"/>
              <a:t>Which brings our number down to below 169 possible holes….wow</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1"/>
                </a:solidFill>
              </a:rPr>
              <a:t>Our Plan</a:t>
            </a:r>
            <a:endParaRPr>
              <a:solidFill>
                <a:schemeClr val="lt1"/>
              </a:solidFill>
            </a:endParaRPr>
          </a:p>
          <a:p>
            <a:pPr indent="0" lvl="0" marL="0" rtl="0" algn="l">
              <a:lnSpc>
                <a:spcPct val="100000"/>
              </a:lnSpc>
              <a:spcBef>
                <a:spcPts val="0"/>
              </a:spcBef>
              <a:spcAft>
                <a:spcPts val="0"/>
              </a:spcAft>
              <a:buSzPts val="2800"/>
              <a:buNone/>
            </a:pPr>
            <a:r>
              <a:t/>
            </a:r>
            <a:endParaRPr/>
          </a:p>
        </p:txBody>
      </p:sp>
      <p:sp>
        <p:nvSpPr>
          <p:cNvPr id="286" name="Google Shape;286;p44"/>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Make all of the pairs of ranks we can encounter in a game (sorted by rank)</a:t>
            </a:r>
            <a:endParaRPr/>
          </a:p>
          <a:p>
            <a:pPr indent="-317500" lvl="1" marL="914400" rtl="0" algn="l">
              <a:lnSpc>
                <a:spcPct val="150000"/>
              </a:lnSpc>
              <a:spcBef>
                <a:spcPts val="0"/>
              </a:spcBef>
              <a:spcAft>
                <a:spcPts val="0"/>
              </a:spcAft>
              <a:buSzPts val="1400"/>
              <a:buChar char="○"/>
            </a:pPr>
            <a:r>
              <a:rPr lang="en"/>
              <a:t>AA, AK, AQ, AJ, AT…. KK, KQ, KJ, KT …. QQ, QJ, QT ….</a:t>
            </a:r>
            <a:endParaRPr/>
          </a:p>
          <a:p>
            <a:pPr indent="-342900" lvl="0" marL="457200" rtl="0" algn="l">
              <a:lnSpc>
                <a:spcPct val="150000"/>
              </a:lnSpc>
              <a:spcBef>
                <a:spcPts val="0"/>
              </a:spcBef>
              <a:spcAft>
                <a:spcPts val="0"/>
              </a:spcAft>
              <a:buSzPts val="1800"/>
              <a:buChar char="●"/>
            </a:pPr>
            <a:r>
              <a:rPr lang="en"/>
              <a:t>For each of these holes, we’ll consider them either “suited” or “off-suited”</a:t>
            </a:r>
            <a:endParaRPr/>
          </a:p>
          <a:p>
            <a:pPr indent="-317500" lvl="1" marL="914400" rtl="0" algn="l">
              <a:lnSpc>
                <a:spcPct val="150000"/>
              </a:lnSpc>
              <a:spcBef>
                <a:spcPts val="0"/>
              </a:spcBef>
              <a:spcAft>
                <a:spcPts val="0"/>
              </a:spcAft>
              <a:buSzPts val="1400"/>
              <a:buChar char="○"/>
            </a:pPr>
            <a:r>
              <a:rPr lang="en"/>
              <a:t>AKs, AKo, AQs, AQo ….  Pocket pairs are always “off-suited”: AAo, KKo ….</a:t>
            </a:r>
            <a:endParaRPr/>
          </a:p>
          <a:p>
            <a:pPr indent="-342900" lvl="0" marL="457200" rtl="0" algn="l">
              <a:lnSpc>
                <a:spcPct val="150000"/>
              </a:lnSpc>
              <a:spcBef>
                <a:spcPts val="0"/>
              </a:spcBef>
              <a:spcAft>
                <a:spcPts val="0"/>
              </a:spcAft>
              <a:buSzPts val="1800"/>
              <a:buChar char="●"/>
            </a:pPr>
            <a:r>
              <a:rPr lang="en"/>
              <a:t>Calculate strengths for an example of each of these</a:t>
            </a:r>
            <a:endParaRPr/>
          </a:p>
          <a:p>
            <a:pPr indent="-317500" lvl="1" marL="914400" rtl="0" algn="l">
              <a:lnSpc>
                <a:spcPct val="150000"/>
              </a:lnSpc>
              <a:spcBef>
                <a:spcPts val="0"/>
              </a:spcBef>
              <a:spcAft>
                <a:spcPts val="0"/>
              </a:spcAft>
              <a:buSzPts val="1400"/>
              <a:buChar char="○"/>
            </a:pPr>
            <a:r>
              <a:rPr lang="en"/>
              <a:t>Only 169 simulations!</a:t>
            </a:r>
            <a:endParaRPr/>
          </a:p>
          <a:p>
            <a:pPr indent="-342900" lvl="0" marL="457200" rtl="0" algn="l">
              <a:lnSpc>
                <a:spcPct val="150000"/>
              </a:lnSpc>
              <a:spcBef>
                <a:spcPts val="0"/>
              </a:spcBef>
              <a:spcAft>
                <a:spcPts val="0"/>
              </a:spcAft>
              <a:buSzPts val="1800"/>
              <a:buChar char="●"/>
            </a:pPr>
            <a:r>
              <a:rPr lang="en"/>
              <a:t>Save them all in a .csv for us to use later!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Giveaway Winners!</a:t>
            </a:r>
            <a:endParaRPr sz="3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490250" y="450150"/>
            <a:ext cx="7486800" cy="409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800"/>
              <a:buNone/>
            </a:pPr>
            <a:r>
              <a:rPr lang="en"/>
              <a:t>Tournament Runtime:</a:t>
            </a:r>
            <a:endParaRPr/>
          </a:p>
          <a:p>
            <a:pPr indent="0" lvl="0" marL="0" rtl="0" algn="l">
              <a:lnSpc>
                <a:spcPct val="115000"/>
              </a:lnSpc>
              <a:spcBef>
                <a:spcPts val="0"/>
              </a:spcBef>
              <a:spcAft>
                <a:spcPts val="0"/>
              </a:spcAft>
              <a:buSzPts val="4800"/>
              <a:buNone/>
            </a:pPr>
            <a:r>
              <a:rPr lang="en"/>
              <a:t>8339.16631 seconds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5"/>
          <p:cNvSpPr txBox="1"/>
          <p:nvPr>
            <p:ph type="title"/>
          </p:nvPr>
        </p:nvSpPr>
        <p:spPr>
          <a:xfrm>
            <a:off x="490250" y="450150"/>
            <a:ext cx="8089200" cy="409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800"/>
              <a:buNone/>
            </a:pPr>
            <a:r>
              <a:rPr lang="en"/>
              <a:t>Final Tournament &amp; Sponsor Networking:</a:t>
            </a:r>
            <a:endParaRPr/>
          </a:p>
          <a:p>
            <a:pPr indent="0" lvl="0" marL="0" rtl="0" algn="l">
              <a:lnSpc>
                <a:spcPct val="100000"/>
              </a:lnSpc>
              <a:spcBef>
                <a:spcPts val="0"/>
              </a:spcBef>
              <a:spcAft>
                <a:spcPts val="0"/>
              </a:spcAft>
              <a:buSzPts val="4800"/>
              <a:buNone/>
            </a:pPr>
            <a:r>
              <a:rPr lang="en"/>
              <a:t>Friday, January 28th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Weekly Tournament 1</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ph type="title"/>
          </p:nvPr>
        </p:nvSpPr>
        <p:spPr>
          <a:xfrm>
            <a:off x="490250" y="450150"/>
            <a:ext cx="8444400" cy="409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800"/>
              <a:buNone/>
            </a:pPr>
            <a:r>
              <a:rPr lang="en"/>
              <a:t>WINNER:</a:t>
            </a:r>
            <a:endParaRPr/>
          </a:p>
          <a:p>
            <a:pPr indent="0" lvl="0" marL="0" rtl="0" algn="l">
              <a:lnSpc>
                <a:spcPct val="115000"/>
              </a:lnSpc>
              <a:spcBef>
                <a:spcPts val="0"/>
              </a:spcBef>
              <a:spcAft>
                <a:spcPts val="0"/>
              </a:spcAft>
              <a:buSzPts val="4800"/>
              <a:buNone/>
            </a:pPr>
            <a:r>
              <a:rPr lang="en"/>
              <a:t>Grand Central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1"/>
          <p:cNvSpPr txBox="1"/>
          <p:nvPr>
            <p:ph type="title"/>
          </p:nvPr>
        </p:nvSpPr>
        <p:spPr>
          <a:xfrm>
            <a:off x="490250" y="450150"/>
            <a:ext cx="8444400" cy="409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800"/>
              <a:buNone/>
            </a:pPr>
            <a:r>
              <a:rPr lang="en"/>
              <a:t>BIGGEST UPSET: </a:t>
            </a:r>
            <a:endParaRPr/>
          </a:p>
          <a:p>
            <a:pPr indent="0" lvl="0" marL="0" rtl="0" algn="l">
              <a:lnSpc>
                <a:spcPct val="115000"/>
              </a:lnSpc>
              <a:spcBef>
                <a:spcPts val="0"/>
              </a:spcBef>
              <a:spcAft>
                <a:spcPts val="0"/>
              </a:spcAft>
              <a:buSzPts val="4800"/>
              <a:buNone/>
            </a:pPr>
            <a:r>
              <a:rPr lang="en"/>
              <a:t>Ace of Spades</a:t>
            </a:r>
            <a:endParaRPr/>
          </a:p>
          <a:p>
            <a:pPr indent="0" lvl="0" marL="0" rtl="0" algn="l">
              <a:lnSpc>
                <a:spcPct val="115000"/>
              </a:lnSpc>
              <a:spcBef>
                <a:spcPts val="0"/>
              </a:spcBef>
              <a:spcAft>
                <a:spcPts val="0"/>
              </a:spcAft>
              <a:buSzPts val="4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Giveaway</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kerbot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