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g54uidENKhzL8PY7SD9Sdb0cMm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sop.com/poker-hands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Welcome!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other prizes will be announced later; some prizes will not be announced until after they have been awarded.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4th and 5th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Language bots - set a minimum of where they're placing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Scrimmage server prizes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Longest time at top of scrimmage server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Top 3 on scrimmage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Talk about target audiences for the six classes (more beginner for the first one, second one is beginner if you know poker. Will have live coding in classes 1+2. All slides will be released and all lectures will be recorded and made available on the pokerbots website) Also talk about class objectives briefly for each one.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Strategy report 3-5 pages; miss a week -&gt; submit a make up, 0.5 pages double spaced, simple explantion of what you tried to do that didn’t work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one of the most famous card games in the world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https://www.wsop.com/poker-hands/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b424d1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0b424d1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---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7cd360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b7cd360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Shreyas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imc=silver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sig=gold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hrt=platinum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Jane st = gold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Citadel = gold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Optiver = plat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Drw = gold or plat fornow put gold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Guess the average height of the PKR team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Sony Headphones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Airpods!!!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Average of the </a:t>
            </a:r>
            <a:r>
              <a:rPr lang="en"/>
              <a:t>distance from home to MIT of pkr team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E1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/>
          <p:nvPr>
            <p:ph type="ctrTitle"/>
          </p:nvPr>
        </p:nvSpPr>
        <p:spPr>
          <a:xfrm>
            <a:off x="311700" y="2466563"/>
            <a:ext cx="8520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aleway"/>
              <a:buNone/>
              <a:defRPr sz="5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5"/>
          <p:cNvSpPr txBox="1"/>
          <p:nvPr>
            <p:ph idx="1" type="subTitle"/>
          </p:nvPr>
        </p:nvSpPr>
        <p:spPr>
          <a:xfrm>
            <a:off x="311700" y="4240900"/>
            <a:ext cx="8520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49225" y="323250"/>
            <a:ext cx="2131550" cy="1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5600" y="1361750"/>
            <a:ext cx="1644450" cy="1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6"/>
          <p:cNvSpPr txBox="1"/>
          <p:nvPr/>
        </p:nvSpPr>
        <p:spPr>
          <a:xfrm>
            <a:off x="3312750" y="2996400"/>
            <a:ext cx="2518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POKERBOTS</a:t>
            </a:r>
            <a:endParaRPr b="0" i="0" sz="3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" name="Google Shape;44;p46"/>
          <p:cNvSpPr txBox="1"/>
          <p:nvPr/>
        </p:nvSpPr>
        <p:spPr>
          <a:xfrm>
            <a:off x="3871500" y="3562325"/>
            <a:ext cx="1401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MIT 6.176</a:t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mond">
  <p:cSld name="TITLE_AND_TWO_COLUMNS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5" name="Google Shape;15;p38"/>
          <p:cNvPicPr preferRelativeResize="0"/>
          <p:nvPr/>
        </p:nvPicPr>
        <p:blipFill rotWithShape="1">
          <a:blip r:embed="rId2">
            <a:alphaModFix amt="10000"/>
          </a:blip>
          <a:srcRect b="0" l="0" r="49932" t="0"/>
          <a:stretch/>
        </p:blipFill>
        <p:spPr>
          <a:xfrm>
            <a:off x="7348120" y="0"/>
            <a:ext cx="1795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16699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8" name="Google Shape;18;p39"/>
          <p:cNvPicPr preferRelativeResize="0"/>
          <p:nvPr/>
        </p:nvPicPr>
        <p:blipFill rotWithShape="1">
          <a:blip r:embed="rId2">
            <a:alphaModFix amt="10000"/>
          </a:blip>
          <a:srcRect b="0" l="26155" r="0" t="0"/>
          <a:stretch/>
        </p:blipFill>
        <p:spPr>
          <a:xfrm>
            <a:off x="0" y="418575"/>
            <a:ext cx="2895450" cy="47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16699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1" name="Google Shape;21;p40"/>
          <p:cNvPicPr preferRelativeResize="0"/>
          <p:nvPr/>
        </p:nvPicPr>
        <p:blipFill rotWithShape="1">
          <a:blip r:embed="rId2">
            <a:alphaModFix amt="10000"/>
          </a:blip>
          <a:srcRect b="0" l="27895" r="0" t="0"/>
          <a:stretch/>
        </p:blipFill>
        <p:spPr>
          <a:xfrm>
            <a:off x="0" y="211100"/>
            <a:ext cx="2729800" cy="49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ade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5" name="Google Shape;25;p41"/>
          <p:cNvPicPr preferRelativeResize="0"/>
          <p:nvPr/>
        </p:nvPicPr>
        <p:blipFill rotWithShape="1">
          <a:blip r:embed="rId2">
            <a:alphaModFix amt="10000"/>
          </a:blip>
          <a:srcRect b="0" l="0" r="49892" t="0"/>
          <a:stretch/>
        </p:blipFill>
        <p:spPr>
          <a:xfrm>
            <a:off x="7187021" y="0"/>
            <a:ext cx="19569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16699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42"/>
          <p:cNvPicPr preferRelativeResize="0"/>
          <p:nvPr/>
        </p:nvPicPr>
        <p:blipFill rotWithShape="1">
          <a:blip r:embed="rId2">
            <a:alphaModFix amt="10000"/>
          </a:blip>
          <a:srcRect b="0" l="20489" r="0" t="0"/>
          <a:stretch/>
        </p:blipFill>
        <p:spPr>
          <a:xfrm>
            <a:off x="0" y="678500"/>
            <a:ext cx="3161250" cy="44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">
  <p:cSld name="TITLE_AND_TWO_COLUMNS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3" name="Google Shape;33;p43"/>
          <p:cNvPicPr preferRelativeResize="0"/>
          <p:nvPr/>
        </p:nvPicPr>
        <p:blipFill rotWithShape="1">
          <a:blip r:embed="rId2">
            <a:alphaModFix amt="10000"/>
          </a:blip>
          <a:srcRect b="0" l="0" r="49954" t="0"/>
          <a:stretch/>
        </p:blipFill>
        <p:spPr>
          <a:xfrm>
            <a:off x="6851827" y="0"/>
            <a:ext cx="2292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ub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7" name="Google Shape;37;p44"/>
          <p:cNvPicPr preferRelativeResize="0"/>
          <p:nvPr/>
        </p:nvPicPr>
        <p:blipFill rotWithShape="1">
          <a:blip r:embed="rId2">
            <a:alphaModFix amt="10000"/>
          </a:blip>
          <a:srcRect b="0" l="0" r="49889" t="0"/>
          <a:stretch/>
        </p:blipFill>
        <p:spPr>
          <a:xfrm>
            <a:off x="7005071" y="0"/>
            <a:ext cx="2138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016699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pic>
        <p:nvPicPr>
          <p:cNvPr id="40" name="Google Shape;40;p45"/>
          <p:cNvPicPr preferRelativeResize="0"/>
          <p:nvPr/>
        </p:nvPicPr>
        <p:blipFill rotWithShape="1">
          <a:blip r:embed="rId2">
            <a:alphaModFix amt="10000"/>
          </a:blip>
          <a:srcRect b="0" l="15268" r="0" t="0"/>
          <a:stretch/>
        </p:blipFill>
        <p:spPr>
          <a:xfrm>
            <a:off x="1" y="349650"/>
            <a:ext cx="2832675" cy="47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E1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b="0" i="0" sz="2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0" Type="http://schemas.openxmlformats.org/officeDocument/2006/relationships/image" Target="../media/image17.jpg"/><Relationship Id="rId9" Type="http://schemas.openxmlformats.org/officeDocument/2006/relationships/image" Target="../media/image30.jpg"/><Relationship Id="rId5" Type="http://schemas.openxmlformats.org/officeDocument/2006/relationships/image" Target="../media/image15.jpg"/><Relationship Id="rId6" Type="http://schemas.openxmlformats.org/officeDocument/2006/relationships/image" Target="../media/image18.jpg"/><Relationship Id="rId7" Type="http://schemas.openxmlformats.org/officeDocument/2006/relationships/image" Target="../media/image32.jpg"/><Relationship Id="rId8" Type="http://schemas.openxmlformats.org/officeDocument/2006/relationships/image" Target="../media/image3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22.png"/><Relationship Id="rId13" Type="http://schemas.openxmlformats.org/officeDocument/2006/relationships/image" Target="../media/image2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ctrTitle"/>
          </p:nvPr>
        </p:nvSpPr>
        <p:spPr>
          <a:xfrm>
            <a:off x="311700" y="2466563"/>
            <a:ext cx="8520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Pokerbots 2022</a:t>
            </a:r>
            <a:endParaRPr/>
          </a:p>
        </p:txBody>
      </p:sp>
      <p:sp>
        <p:nvSpPr>
          <p:cNvPr id="50" name="Google Shape;50;p1"/>
          <p:cNvSpPr txBox="1"/>
          <p:nvPr>
            <p:ph idx="1" type="subTitle"/>
          </p:nvPr>
        </p:nvSpPr>
        <p:spPr>
          <a:xfrm>
            <a:off x="311700" y="4240900"/>
            <a:ext cx="8520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Lecture 1: Introduction to Pokerbots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&gt;$35k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Total Prize Amount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Prizes</a:t>
            </a:r>
            <a:endParaRPr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 prize: $5k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- 5th place : $4k, $3k, $2k, $1k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 Language Specific Prizes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~$2.5k/week Scrimmage Server Prizes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All announced prizes can be viewed on the syllabus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More prizes to be announced soon!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6 Lecture Titles</a:t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Pokerbots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Poker Theory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 Theory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Engineering and Performance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Advanced Topics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Guest Lecture: Noam Brown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to Receive Credit For This Course</a:t>
            </a:r>
            <a:endParaRPr/>
          </a:p>
        </p:txBody>
      </p:sp>
      <p:cxnSp>
        <p:nvCxnSpPr>
          <p:cNvPr id="140" name="Google Shape;140;p14"/>
          <p:cNvCxnSpPr/>
          <p:nvPr/>
        </p:nvCxnSpPr>
        <p:spPr>
          <a:xfrm>
            <a:off x="3174575" y="1891300"/>
            <a:ext cx="0" cy="2280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5969425" y="1891300"/>
            <a:ext cx="0" cy="2280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4"/>
          <p:cNvSpPr txBox="1"/>
          <p:nvPr/>
        </p:nvSpPr>
        <p:spPr>
          <a:xfrm>
            <a:off x="3789900" y="1493525"/>
            <a:ext cx="1564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995050" y="1493525"/>
            <a:ext cx="1564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Participate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584750" y="1493525"/>
            <a:ext cx="1564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Report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716650" y="2381800"/>
            <a:ext cx="21210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Submit a bot to the scrimmage server every week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3511500" y="2381800"/>
            <a:ext cx="21210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week you should beat your bot from the previous week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6306350" y="2381800"/>
            <a:ext cx="21210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Submit a 3-5 page strategy report at the end of the competition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 to Poker + Variant Rules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Heads-up No-limit Hold’em Poker Rules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Objective: earn as many chips as possible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</a:t>
            </a:r>
            <a:r>
              <a:rPr lang="en"/>
              <a:t>receive</a:t>
            </a:r>
            <a:r>
              <a:rPr lang="en"/>
              <a:t> two secret cards </a:t>
            </a:r>
            <a:r>
              <a:rPr i="1" lang="en"/>
              <a:t>(hole cards)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bet into a pot in several rounds; the pot is given to the player with the best poker hand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of a betting round: first player can bet 0 (</a:t>
            </a:r>
            <a:r>
              <a:rPr i="1" lang="en"/>
              <a:t>check</a:t>
            </a:r>
            <a:r>
              <a:rPr lang="en"/>
              <a:t>) or any amount between “big blind” and the # of chips they have remaining. If they check, action passes to second player. If they bet, second player can </a:t>
            </a:r>
            <a:r>
              <a:rPr i="1" lang="en"/>
              <a:t>fold,</a:t>
            </a:r>
            <a:r>
              <a:rPr lang="en"/>
              <a:t> </a:t>
            </a:r>
            <a:r>
              <a:rPr i="1" lang="en"/>
              <a:t>call</a:t>
            </a:r>
            <a:r>
              <a:rPr lang="en"/>
              <a:t>, or </a:t>
            </a:r>
            <a:r>
              <a:rPr i="1" lang="en"/>
              <a:t>raise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 strength is determined as the best 5-card poker hand you can form out of 7 cards: 2 hole cards and 5 community cards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Poker Rules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11700" y="1152475"/>
            <a:ext cx="85206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cards dealt to each player (</a:t>
            </a:r>
            <a:r>
              <a:rPr i="1" lang="en"/>
              <a:t>hole cards)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Betting round (first betting round begins with </a:t>
            </a:r>
            <a:r>
              <a:rPr i="1" lang="en">
                <a:solidFill>
                  <a:schemeClr val="lt1"/>
                </a:solidFill>
              </a:rPr>
              <a:t>blinds</a:t>
            </a:r>
            <a:r>
              <a:rPr lang="en">
                <a:solidFill>
                  <a:schemeClr val="lt1"/>
                </a:solidFill>
              </a:rPr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Flop (3 community cards revealed)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Betting 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(+1 community cards revealed [4 total])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Betting 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River (+1 community cards revealed [5 total])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Betting 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Settlement (</a:t>
            </a:r>
            <a:r>
              <a:rPr i="1" lang="en"/>
              <a:t>showdown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Card Rankings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675" y="1101776"/>
            <a:ext cx="4184649" cy="279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9675" y="3979598"/>
            <a:ext cx="4184648" cy="94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Poker Hand Strength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15916"/>
          <a:stretch/>
        </p:blipFill>
        <p:spPr>
          <a:xfrm>
            <a:off x="1888738" y="1311613"/>
            <a:ext cx="5366525" cy="30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2022 Variant Reveal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E1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10b424d1a0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662" y="3007085"/>
            <a:ext cx="1825625" cy="182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0b424d1a0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653" y="929339"/>
            <a:ext cx="1825630" cy="1825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10b424d1a0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627" y="3007114"/>
            <a:ext cx="1825629" cy="182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10b424d1a02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3003" y="3007114"/>
            <a:ext cx="1826830" cy="182562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10b424d1a02_0_0"/>
          <p:cNvSpPr txBox="1"/>
          <p:nvPr>
            <p:ph type="title"/>
          </p:nvPr>
        </p:nvSpPr>
        <p:spPr>
          <a:xfrm>
            <a:off x="311700" y="210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800"/>
              <a:t>Meet the team</a:t>
            </a:r>
            <a:endParaRPr sz="2800"/>
          </a:p>
        </p:txBody>
      </p:sp>
      <p:pic>
        <p:nvPicPr>
          <p:cNvPr id="60" name="Google Shape;60;g10b424d1a0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7550" y="3007175"/>
            <a:ext cx="1825500" cy="1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10b424d1a02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16900" y="928738"/>
            <a:ext cx="1826824" cy="182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0b424d1a02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929350"/>
            <a:ext cx="1825500" cy="1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10b424d1a02_0_0"/>
          <p:cNvPicPr preferRelativeResize="0"/>
          <p:nvPr/>
        </p:nvPicPr>
        <p:blipFill rotWithShape="1">
          <a:blip r:embed="rId10">
            <a:alphaModFix/>
          </a:blip>
          <a:srcRect b="10247" l="0" r="0" t="14620"/>
          <a:stretch/>
        </p:blipFill>
        <p:spPr>
          <a:xfrm>
            <a:off x="4633264" y="927700"/>
            <a:ext cx="1825627" cy="182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2022 Variant - Swap Hold’em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On the flop and turn, there's a chance one of your hole cards is randomly swapped with one from the deck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10% on the flop, 5% chance on the turn (subject to change later in the tournament)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Each card is evaluated independently, </a:t>
            </a:r>
            <a:r>
              <a:rPr lang="en"/>
              <a:t>meaning</a:t>
            </a:r>
            <a:r>
              <a:rPr lang="en"/>
              <a:t> there's a </a:t>
            </a:r>
            <a:r>
              <a:rPr lang="en"/>
              <a:t>chance</a:t>
            </a:r>
            <a:r>
              <a:rPr lang="en"/>
              <a:t> both cards are swapped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r>
              <a:rPr i="1" lang="en" u="sng"/>
              <a:t>Goal</a:t>
            </a:r>
            <a:r>
              <a:rPr lang="en"/>
              <a:t>: When your cards are swapped, navigate how to still make good decisions and maximize your bankroll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1960200"/>
            <a:ext cx="85206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Skeleton Bot Setup: Connecting to the Scrimmage Server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Before You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See Piazza post @8 to set up your development environment for Pokerbots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Once finished, make a GitHub account to facilitate code management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Read up on using Git from the command line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Clone engine from mitpokerbots/engine-2022; create new repository for your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Scrimmage server: download ZIP file from GitHub website and upload it directly.</a:t>
            </a:r>
            <a:endParaRPr/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Getting Set Up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Testing Your Bot Locally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Engine Config Parameters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Pull the engine from github.com repository mitpokerbots/engine-2022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config.py parameters: number of hands, number of seconds, where to  bots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Overview of Skeleton Bot Architecture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Skeleton Bot Structure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 info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GameState, RoundState, and BoardState classes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 walkthrough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Coding </a:t>
            </a:r>
            <a:r>
              <a:rPr lang="en">
                <a:solidFill>
                  <a:schemeClr val="lt1"/>
                </a:solidFill>
              </a:rPr>
              <a:t>reference-lecture-1</a:t>
            </a:r>
            <a:r>
              <a:rPr lang="en"/>
              <a:t> bot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Bot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want to place our strongest cards strategically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want to raise the stakes if we are holding good cards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 goal: use a more advanced method to choose our hole cards combined with more sophisticated betting logic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b7cd36024_0_1"/>
          <p:cNvSpPr/>
          <p:nvPr/>
        </p:nvSpPr>
        <p:spPr>
          <a:xfrm>
            <a:off x="0" y="0"/>
            <a:ext cx="9144000" cy="844200"/>
          </a:xfrm>
          <a:prstGeom prst="rect">
            <a:avLst/>
          </a:prstGeom>
          <a:solidFill>
            <a:srgbClr val="016699"/>
          </a:solidFill>
          <a:ln cap="flat" cmpd="sng" w="9525">
            <a:solidFill>
              <a:srgbClr val="01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0b7cd36024_0_1"/>
          <p:cNvSpPr txBox="1"/>
          <p:nvPr>
            <p:ph type="title"/>
          </p:nvPr>
        </p:nvSpPr>
        <p:spPr>
          <a:xfrm>
            <a:off x="311700" y="80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lt1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Sponsored by multiple top quantitative finance firms, Pokerbots is also a great opportunity for networking and landing jobs or internships!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0" name="Google Shape;70;g10b7cd36024_0_1"/>
          <p:cNvSpPr txBox="1"/>
          <p:nvPr/>
        </p:nvSpPr>
        <p:spPr>
          <a:xfrm>
            <a:off x="-18300" y="4870925"/>
            <a:ext cx="9144000" cy="263400"/>
          </a:xfrm>
          <a:prstGeom prst="rect">
            <a:avLst/>
          </a:prstGeom>
          <a:solidFill>
            <a:srgbClr val="01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pkr.bot/drop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g10b7cd3602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951" y="3371202"/>
            <a:ext cx="2348475" cy="60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0b7cd36024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759" y="4271346"/>
            <a:ext cx="2171155" cy="55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0b7cd36024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7725" y="1009275"/>
            <a:ext cx="1768868" cy="101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0b7cd36024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32" y="2313576"/>
            <a:ext cx="3026881" cy="69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0b7cd36024_0_1"/>
          <p:cNvPicPr preferRelativeResize="0"/>
          <p:nvPr/>
        </p:nvPicPr>
        <p:blipFill rotWithShape="1">
          <a:blip r:embed="rId7">
            <a:alphaModFix/>
          </a:blip>
          <a:srcRect b="21846" l="4954" r="10054" t="18348"/>
          <a:stretch/>
        </p:blipFill>
        <p:spPr>
          <a:xfrm>
            <a:off x="6044550" y="2313574"/>
            <a:ext cx="2635317" cy="69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0b7cd36024_0_1"/>
          <p:cNvPicPr preferRelativeResize="0"/>
          <p:nvPr/>
        </p:nvPicPr>
        <p:blipFill rotWithShape="1">
          <a:blip r:embed="rId8">
            <a:alphaModFix/>
          </a:blip>
          <a:srcRect b="15229" l="8120" r="11473" t="12692"/>
          <a:stretch/>
        </p:blipFill>
        <p:spPr>
          <a:xfrm>
            <a:off x="4074966" y="994425"/>
            <a:ext cx="3835934" cy="10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0b7cd36024_0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16605" y="2313565"/>
            <a:ext cx="2125724" cy="69960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0b7cd36024_0_1"/>
          <p:cNvSpPr/>
          <p:nvPr/>
        </p:nvSpPr>
        <p:spPr>
          <a:xfrm>
            <a:off x="-34350" y="4169988"/>
            <a:ext cx="9212700" cy="57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0b7cd36024_0_1"/>
          <p:cNvSpPr/>
          <p:nvPr/>
        </p:nvSpPr>
        <p:spPr>
          <a:xfrm flipH="1" rot="10800000">
            <a:off x="-3300" y="2090451"/>
            <a:ext cx="9150600" cy="345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0b7cd36024_0_1"/>
          <p:cNvSpPr/>
          <p:nvPr/>
        </p:nvSpPr>
        <p:spPr>
          <a:xfrm>
            <a:off x="-18300" y="806825"/>
            <a:ext cx="9144000" cy="59400"/>
          </a:xfrm>
          <a:prstGeom prst="rect">
            <a:avLst/>
          </a:prstGeom>
          <a:solidFill>
            <a:srgbClr val="CCCCCC"/>
          </a:solidFill>
          <a:ln cap="flat" cmpd="sng" w="762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g10b7cd36024_0_1"/>
          <p:cNvPicPr preferRelativeResize="0"/>
          <p:nvPr/>
        </p:nvPicPr>
        <p:blipFill rotWithShape="1">
          <a:blip r:embed="rId10">
            <a:alphaModFix/>
          </a:blip>
          <a:srcRect b="31686" l="0" r="0" t="29604"/>
          <a:stretch/>
        </p:blipFill>
        <p:spPr>
          <a:xfrm>
            <a:off x="0" y="3201800"/>
            <a:ext cx="2438400" cy="9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0b7cd36024_0_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54725" y="3379475"/>
            <a:ext cx="2755150" cy="5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0b7cd36024_0_1"/>
          <p:cNvPicPr preferRelativeResize="0"/>
          <p:nvPr/>
        </p:nvPicPr>
        <p:blipFill rotWithShape="1">
          <a:blip r:embed="rId12">
            <a:alphaModFix/>
          </a:blip>
          <a:srcRect b="32423" l="0" r="0" t="31272"/>
          <a:stretch/>
        </p:blipFill>
        <p:spPr>
          <a:xfrm>
            <a:off x="4520500" y="4266703"/>
            <a:ext cx="2490683" cy="5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0b7cd36024_0_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86600" y="3138516"/>
            <a:ext cx="1257949" cy="90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Giveaway Winner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490250" y="450150"/>
            <a:ext cx="66534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Average Distance Game:</a:t>
            </a:r>
            <a:endParaRPr sz="4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1104.25 miles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Resume: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pkr.bot/drop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Giveaway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Giveaway Game: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pkr.bot/distance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overview + logistical details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poker + variant rules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Skeleton bot setup and connecting to the scrimmage server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your bot locally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skeleton bot architecture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Lecture 1 reference bot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 Overview + Logistical Details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 lectures,</a:t>
            </a:r>
            <a:r>
              <a:rPr lang="en">
                <a:solidFill>
                  <a:schemeClr val="lt1"/>
                </a:solidFill>
              </a:rPr>
              <a:t>in person (6-120),</a:t>
            </a:r>
            <a:r>
              <a:rPr lang="en"/>
              <a:t> MWF 1 to 2:30pm EST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hours, virtual, MWF 2:30 to 3:30pm EST, TR 1 to 2pm EST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Scrimmage server (first three weeks)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tournaments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tournament and event (Jan 28th)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kerbot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