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Lst>
  <p:sldSz cy="5143500" cx="9144000"/>
  <p:notesSz cx="6858000" cy="9144000"/>
  <p:embeddedFontLst>
    <p:embeddedFont>
      <p:font typeface="Raleway"/>
      <p:regular r:id="rId72"/>
      <p:bold r:id="rId73"/>
      <p:italic r:id="rId74"/>
      <p:boldItalic r:id="rId75"/>
    </p:embeddedFont>
    <p:embeddedFont>
      <p:font typeface="Lato"/>
      <p:regular r:id="rId76"/>
      <p:bold r:id="rId77"/>
      <p:italic r:id="rId78"/>
      <p:boldItalic r:id="rId7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80" roundtripDataSignature="AMtx7mg1K38AHZTAsCpqJY5of+pjwK2Yq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80" Type="http://customschemas.google.com/relationships/presentationmetadata" Target="meta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font" Target="fonts/Raleway-bold.fntdata"/><Relationship Id="rId72" Type="http://schemas.openxmlformats.org/officeDocument/2006/relationships/font" Target="fonts/Raleway-regular.fntdata"/><Relationship Id="rId31" Type="http://schemas.openxmlformats.org/officeDocument/2006/relationships/slide" Target="slides/slide26.xml"/><Relationship Id="rId75" Type="http://schemas.openxmlformats.org/officeDocument/2006/relationships/font" Target="fonts/Raleway-boldItalic.fntdata"/><Relationship Id="rId30" Type="http://schemas.openxmlformats.org/officeDocument/2006/relationships/slide" Target="slides/slide25.xml"/><Relationship Id="rId74" Type="http://schemas.openxmlformats.org/officeDocument/2006/relationships/font" Target="fonts/Raleway-italic.fntdata"/><Relationship Id="rId33" Type="http://schemas.openxmlformats.org/officeDocument/2006/relationships/slide" Target="slides/slide28.xml"/><Relationship Id="rId77" Type="http://schemas.openxmlformats.org/officeDocument/2006/relationships/font" Target="fonts/Lato-bold.fntdata"/><Relationship Id="rId32" Type="http://schemas.openxmlformats.org/officeDocument/2006/relationships/slide" Target="slides/slide27.xml"/><Relationship Id="rId76" Type="http://schemas.openxmlformats.org/officeDocument/2006/relationships/font" Target="fonts/Lato-regular.fntdata"/><Relationship Id="rId35" Type="http://schemas.openxmlformats.org/officeDocument/2006/relationships/slide" Target="slides/slide30.xml"/><Relationship Id="rId79" Type="http://schemas.openxmlformats.org/officeDocument/2006/relationships/font" Target="fonts/Lato-boldItalic.fntdata"/><Relationship Id="rId34" Type="http://schemas.openxmlformats.org/officeDocument/2006/relationships/slide" Target="slides/slide29.xml"/><Relationship Id="rId78" Type="http://schemas.openxmlformats.org/officeDocument/2006/relationships/font" Target="fonts/Lato-italic.fntdata"/><Relationship Id="rId71" Type="http://schemas.openxmlformats.org/officeDocument/2006/relationships/slide" Target="slides/slide66.xml"/><Relationship Id="rId70" Type="http://schemas.openxmlformats.org/officeDocument/2006/relationships/slide" Target="slides/slide65.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slide" Target="slides/slide63.xml"/><Relationship Id="rId23" Type="http://schemas.openxmlformats.org/officeDocument/2006/relationships/slide" Target="slides/slide18.xml"/><Relationship Id="rId67" Type="http://schemas.openxmlformats.org/officeDocument/2006/relationships/slide" Target="slides/slide62.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slide" Target="slides/slide64.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 name="Shape 45"/>
        <p:cNvGrpSpPr/>
        <p:nvPr/>
      </p:nvGrpSpPr>
      <p:grpSpPr>
        <a:xfrm>
          <a:off x="0" y="0"/>
          <a:ext cx="0" cy="0"/>
          <a:chOff x="0" y="0"/>
          <a:chExt cx="0" cy="0"/>
        </a:xfrm>
      </p:grpSpPr>
      <p:sp>
        <p:nvSpPr>
          <p:cNvPr id="46" name="Google Shape;46;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 name="Google Shape;47;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9" name="Google Shape;109;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0bcf92ff0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4" name="Google Shape;114;g10bcf92ff06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9" name="Google Shape;119;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4" name="Google Shape;124;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0" name="Google Shape;130;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5" name="Google Shape;135;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0" name="Google Shape;150;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6" name="Google Shape;156;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1" name="Google Shape;171;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7" name="Google Shape;177;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 name="Shape 51"/>
        <p:cNvGrpSpPr/>
        <p:nvPr/>
      </p:nvGrpSpPr>
      <p:grpSpPr>
        <a:xfrm>
          <a:off x="0" y="0"/>
          <a:ext cx="0" cy="0"/>
          <a:chOff x="0" y="0"/>
          <a:chExt cx="0" cy="0"/>
        </a:xfrm>
      </p:grpSpPr>
      <p:sp>
        <p:nvSpPr>
          <p:cNvPr id="52" name="Google Shape;52;g10b9f177660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 name="Google Shape;53;g10b9f177660_0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Shreyas</a:t>
            </a:r>
            <a:endParaRPr/>
          </a:p>
          <a:p>
            <a:pPr indent="0" lvl="0" marL="0" rtl="0" algn="l">
              <a:lnSpc>
                <a:spcPct val="100000"/>
              </a:lnSpc>
              <a:spcBef>
                <a:spcPts val="0"/>
              </a:spcBef>
              <a:spcAft>
                <a:spcPts val="0"/>
              </a:spcAft>
              <a:buSzPts val="1100"/>
              <a:buNone/>
            </a:pPr>
            <a:r>
              <a:rPr lang="en"/>
              <a:t>---</a:t>
            </a:r>
            <a:endParaRPr/>
          </a:p>
          <a:p>
            <a:pPr indent="0" lvl="0" marL="0" rtl="0" algn="l">
              <a:lnSpc>
                <a:spcPct val="100000"/>
              </a:lnSpc>
              <a:spcBef>
                <a:spcPts val="0"/>
              </a:spcBef>
              <a:spcAft>
                <a:spcPts val="0"/>
              </a:spcAft>
              <a:buSzPts val="1100"/>
              <a:buNone/>
            </a:pPr>
            <a:r>
              <a:rPr lang="en"/>
              <a:t>imc=silver</a:t>
            </a:r>
            <a:endParaRPr/>
          </a:p>
          <a:p>
            <a:pPr indent="0" lvl="0" marL="0" rtl="0" algn="l">
              <a:lnSpc>
                <a:spcPct val="100000"/>
              </a:lnSpc>
              <a:spcBef>
                <a:spcPts val="0"/>
              </a:spcBef>
              <a:spcAft>
                <a:spcPts val="0"/>
              </a:spcAft>
              <a:buSzPts val="1100"/>
              <a:buNone/>
            </a:pPr>
            <a:r>
              <a:rPr lang="en"/>
              <a:t>sig=gold</a:t>
            </a:r>
            <a:endParaRPr/>
          </a:p>
          <a:p>
            <a:pPr indent="0" lvl="0" marL="0" rtl="0" algn="l">
              <a:lnSpc>
                <a:spcPct val="100000"/>
              </a:lnSpc>
              <a:spcBef>
                <a:spcPts val="0"/>
              </a:spcBef>
              <a:spcAft>
                <a:spcPts val="0"/>
              </a:spcAft>
              <a:buSzPts val="1100"/>
              <a:buNone/>
            </a:pPr>
            <a:r>
              <a:rPr lang="en"/>
              <a:t>hrt=platinum</a:t>
            </a:r>
            <a:endParaRPr/>
          </a:p>
          <a:p>
            <a:pPr indent="0" lvl="0" marL="0" rtl="0" algn="l">
              <a:lnSpc>
                <a:spcPct val="100000"/>
              </a:lnSpc>
              <a:spcBef>
                <a:spcPts val="0"/>
              </a:spcBef>
              <a:spcAft>
                <a:spcPts val="0"/>
              </a:spcAft>
              <a:buSzPts val="1100"/>
              <a:buNone/>
            </a:pPr>
            <a:r>
              <a:rPr lang="en"/>
              <a:t>Jane st = gold</a:t>
            </a:r>
            <a:endParaRPr/>
          </a:p>
          <a:p>
            <a:pPr indent="0" lvl="0" marL="0" rtl="0" algn="l">
              <a:lnSpc>
                <a:spcPct val="100000"/>
              </a:lnSpc>
              <a:spcBef>
                <a:spcPts val="0"/>
              </a:spcBef>
              <a:spcAft>
                <a:spcPts val="0"/>
              </a:spcAft>
              <a:buSzPts val="1100"/>
              <a:buNone/>
            </a:pPr>
            <a:r>
              <a:rPr lang="en"/>
              <a:t>Citadel = gold </a:t>
            </a:r>
            <a:endParaRPr/>
          </a:p>
          <a:p>
            <a:pPr indent="0" lvl="0" marL="0" rtl="0" algn="l">
              <a:lnSpc>
                <a:spcPct val="100000"/>
              </a:lnSpc>
              <a:spcBef>
                <a:spcPts val="0"/>
              </a:spcBef>
              <a:spcAft>
                <a:spcPts val="0"/>
              </a:spcAft>
              <a:buSzPts val="1100"/>
              <a:buNone/>
            </a:pPr>
            <a:r>
              <a:rPr lang="en"/>
              <a:t>Optiver = plat</a:t>
            </a:r>
            <a:endParaRPr/>
          </a:p>
          <a:p>
            <a:pPr indent="0" lvl="0" marL="0" rtl="0" algn="l">
              <a:lnSpc>
                <a:spcPct val="100000"/>
              </a:lnSpc>
              <a:spcBef>
                <a:spcPts val="0"/>
              </a:spcBef>
              <a:spcAft>
                <a:spcPts val="0"/>
              </a:spcAft>
              <a:buSzPts val="1100"/>
              <a:buNone/>
            </a:pPr>
            <a:r>
              <a:rPr lang="en"/>
              <a:t>Drw = gold or plat fornow put gold</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2" name="Google Shape;192;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8" name="Google Shape;198;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4" name="Google Shape;214;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0" name="Google Shape;220;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5" name="Google Shape;225;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0" name="Google Shape;240;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5" name="Google Shape;255;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p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0" name="Google Shape;260;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p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6" name="Google Shape;266;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p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2" name="Google Shape;272;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10b9f177660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4" name="Google Shape;74;g10b9f177660_0_6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p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8" name="Google Shape;278;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Here we’ve reached a game state where both players have contributed 40 chips to the pot thus far</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p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9" name="Google Shape;299;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Our opponent raises his bet by 10 chips.  The question now becomes “do we call their raise?”.</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p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0" name="Google Shape;320;p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We use pot odds to answer that</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p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7" name="Google Shape;327;p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p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3" name="Google Shape;333;p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p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4" name="Google Shape;354;p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We use pot odds to answer that</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10b9f177660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0" name="Google Shape;360;g10b9f177660_0_1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10b9f177660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6" name="Google Shape;366;g10b9f177660_0_1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g10b9f177660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2" name="Google Shape;372;g10b9f177660_0_8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10b9f177660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7" name="Google Shape;377;g10b9f177660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9" name="Google Shape;79;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g10b9f177660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3" name="Google Shape;383;g10b9f177660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g10b9f177660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9" name="Google Shape;389;g10b9f177660_0_10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Here we’ve reached a game state where both players have contributed 40 chips to the pot thus far</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g10b9f177660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0" name="Google Shape;410;g10b9f177660_0_8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g10b9f177660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1" name="Google Shape;431;g10b9f177660_0_1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We use pot odds to answer that</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g10b9f177660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8" name="Google Shape;438;g10b9f177660_0_1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We use pot odds to answer that</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g10b9f177660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5" name="Google Shape;445;g10b9f177660_0_15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We use pot odds to answer that</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9" name="Shape 449"/>
        <p:cNvGrpSpPr/>
        <p:nvPr/>
      </p:nvGrpSpPr>
      <p:grpSpPr>
        <a:xfrm>
          <a:off x="0" y="0"/>
          <a:ext cx="0" cy="0"/>
          <a:chOff x="0" y="0"/>
          <a:chExt cx="0" cy="0"/>
        </a:xfrm>
      </p:grpSpPr>
      <p:sp>
        <p:nvSpPr>
          <p:cNvPr id="450" name="Google Shape;450;g10b9f177660_0_2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1" name="Google Shape;451;g10b9f177660_0_27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Here we’ve reached a game state where both players have contributed 40 chips to the pot thus far</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0" name="Shape 470"/>
        <p:cNvGrpSpPr/>
        <p:nvPr/>
      </p:nvGrpSpPr>
      <p:grpSpPr>
        <a:xfrm>
          <a:off x="0" y="0"/>
          <a:ext cx="0" cy="0"/>
          <a:chOff x="0" y="0"/>
          <a:chExt cx="0" cy="0"/>
        </a:xfrm>
      </p:grpSpPr>
      <p:sp>
        <p:nvSpPr>
          <p:cNvPr id="471" name="Google Shape;471;g10b9f177660_0_2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2" name="Google Shape;472;g10b9f177660_0_29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1" name="Shape 491"/>
        <p:cNvGrpSpPr/>
        <p:nvPr/>
      </p:nvGrpSpPr>
      <p:grpSpPr>
        <a:xfrm>
          <a:off x="0" y="0"/>
          <a:ext cx="0" cy="0"/>
          <a:chOff x="0" y="0"/>
          <a:chExt cx="0" cy="0"/>
        </a:xfrm>
      </p:grpSpPr>
      <p:sp>
        <p:nvSpPr>
          <p:cNvPr id="492" name="Google Shape;492;g10b9f177660_0_2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93" name="Google Shape;493;g10b9f177660_0_2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Here we’ve reached a game state where both players have contributed 40 chips to the pot thus far</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2" name="Shape 512"/>
        <p:cNvGrpSpPr/>
        <p:nvPr/>
      </p:nvGrpSpPr>
      <p:grpSpPr>
        <a:xfrm>
          <a:off x="0" y="0"/>
          <a:ext cx="0" cy="0"/>
          <a:chOff x="0" y="0"/>
          <a:chExt cx="0" cy="0"/>
        </a:xfrm>
      </p:grpSpPr>
      <p:sp>
        <p:nvSpPr>
          <p:cNvPr id="513" name="Google Shape;513;g10b9f177660_0_3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14" name="Google Shape;514;g10b9f177660_0_3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Here we’ve reached a game state where both players have contributed 40 chips to the pot thus far</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4" name="Google Shape;84;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3" name="Shape 533"/>
        <p:cNvGrpSpPr/>
        <p:nvPr/>
      </p:nvGrpSpPr>
      <p:grpSpPr>
        <a:xfrm>
          <a:off x="0" y="0"/>
          <a:ext cx="0" cy="0"/>
          <a:chOff x="0" y="0"/>
          <a:chExt cx="0" cy="0"/>
        </a:xfrm>
      </p:grpSpPr>
      <p:sp>
        <p:nvSpPr>
          <p:cNvPr id="534" name="Google Shape;534;g10b9f177660_0_3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5" name="Google Shape;535;g10b9f177660_0_3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Here we’ve reached a game state where both players have contributed 40 chips to the pot thus far</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4" name="Shape 554"/>
        <p:cNvGrpSpPr/>
        <p:nvPr/>
      </p:nvGrpSpPr>
      <p:grpSpPr>
        <a:xfrm>
          <a:off x="0" y="0"/>
          <a:ext cx="0" cy="0"/>
          <a:chOff x="0" y="0"/>
          <a:chExt cx="0" cy="0"/>
        </a:xfrm>
      </p:grpSpPr>
      <p:sp>
        <p:nvSpPr>
          <p:cNvPr id="555" name="Google Shape;555;g10b9f177660_0_3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56" name="Google Shape;556;g10b9f177660_0_35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Here we’ve reached a game state where both players have contributed 40 chips to the pot thus far</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5" name="Shape 575"/>
        <p:cNvGrpSpPr/>
        <p:nvPr/>
      </p:nvGrpSpPr>
      <p:grpSpPr>
        <a:xfrm>
          <a:off x="0" y="0"/>
          <a:ext cx="0" cy="0"/>
          <a:chOff x="0" y="0"/>
          <a:chExt cx="0" cy="0"/>
        </a:xfrm>
      </p:grpSpPr>
      <p:sp>
        <p:nvSpPr>
          <p:cNvPr id="576" name="Google Shape;576;g10b9f177660_0_3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7" name="Google Shape;577;g10b9f177660_0_37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Here we’ve reached a game state where both players have contributed 40 chips to the pot thus far</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5" name="Shape 595"/>
        <p:cNvGrpSpPr/>
        <p:nvPr/>
      </p:nvGrpSpPr>
      <p:grpSpPr>
        <a:xfrm>
          <a:off x="0" y="0"/>
          <a:ext cx="0" cy="0"/>
          <a:chOff x="0" y="0"/>
          <a:chExt cx="0" cy="0"/>
        </a:xfrm>
      </p:grpSpPr>
      <p:sp>
        <p:nvSpPr>
          <p:cNvPr id="596" name="Google Shape;596;p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97" name="Google Shape;597;p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0" name="Shape 600"/>
        <p:cNvGrpSpPr/>
        <p:nvPr/>
      </p:nvGrpSpPr>
      <p:grpSpPr>
        <a:xfrm>
          <a:off x="0" y="0"/>
          <a:ext cx="0" cy="0"/>
          <a:chOff x="0" y="0"/>
          <a:chExt cx="0" cy="0"/>
        </a:xfrm>
      </p:grpSpPr>
      <p:sp>
        <p:nvSpPr>
          <p:cNvPr id="601" name="Google Shape;601;p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02" name="Google Shape;602;p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6" name="Shape 606"/>
        <p:cNvGrpSpPr/>
        <p:nvPr/>
      </p:nvGrpSpPr>
      <p:grpSpPr>
        <a:xfrm>
          <a:off x="0" y="0"/>
          <a:ext cx="0" cy="0"/>
          <a:chOff x="0" y="0"/>
          <a:chExt cx="0" cy="0"/>
        </a:xfrm>
      </p:grpSpPr>
      <p:sp>
        <p:nvSpPr>
          <p:cNvPr id="607" name="Google Shape;607;p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08" name="Google Shape;608;p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2" name="Shape 612"/>
        <p:cNvGrpSpPr/>
        <p:nvPr/>
      </p:nvGrpSpPr>
      <p:grpSpPr>
        <a:xfrm>
          <a:off x="0" y="0"/>
          <a:ext cx="0" cy="0"/>
          <a:chOff x="0" y="0"/>
          <a:chExt cx="0" cy="0"/>
        </a:xfrm>
      </p:grpSpPr>
      <p:sp>
        <p:nvSpPr>
          <p:cNvPr id="613" name="Google Shape;613;p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14" name="Google Shape;614;p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7" name="Shape 617"/>
        <p:cNvGrpSpPr/>
        <p:nvPr/>
      </p:nvGrpSpPr>
      <p:grpSpPr>
        <a:xfrm>
          <a:off x="0" y="0"/>
          <a:ext cx="0" cy="0"/>
          <a:chOff x="0" y="0"/>
          <a:chExt cx="0" cy="0"/>
        </a:xfrm>
      </p:grpSpPr>
      <p:sp>
        <p:nvSpPr>
          <p:cNvPr id="618" name="Google Shape;618;p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19" name="Google Shape;619;p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Here we’ve reached a game state where both players have contributed 40 chips to the pot thus far</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8" name="Shape 638"/>
        <p:cNvGrpSpPr/>
        <p:nvPr/>
      </p:nvGrpSpPr>
      <p:grpSpPr>
        <a:xfrm>
          <a:off x="0" y="0"/>
          <a:ext cx="0" cy="0"/>
          <a:chOff x="0" y="0"/>
          <a:chExt cx="0" cy="0"/>
        </a:xfrm>
      </p:grpSpPr>
      <p:sp>
        <p:nvSpPr>
          <p:cNvPr id="639" name="Google Shape;639;p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0" name="Google Shape;640;p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4" name="Shape 644"/>
        <p:cNvGrpSpPr/>
        <p:nvPr/>
      </p:nvGrpSpPr>
      <p:grpSpPr>
        <a:xfrm>
          <a:off x="0" y="0"/>
          <a:ext cx="0" cy="0"/>
          <a:chOff x="0" y="0"/>
          <a:chExt cx="0" cy="0"/>
        </a:xfrm>
      </p:grpSpPr>
      <p:sp>
        <p:nvSpPr>
          <p:cNvPr id="645" name="Google Shape;645;p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6" name="Google Shape;646;p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9" name="Google Shape;89;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0" name="Shape 650"/>
        <p:cNvGrpSpPr/>
        <p:nvPr/>
      </p:nvGrpSpPr>
      <p:grpSpPr>
        <a:xfrm>
          <a:off x="0" y="0"/>
          <a:ext cx="0" cy="0"/>
          <a:chOff x="0" y="0"/>
          <a:chExt cx="0" cy="0"/>
        </a:xfrm>
      </p:grpSpPr>
      <p:sp>
        <p:nvSpPr>
          <p:cNvPr id="651" name="Google Shape;651;p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52" name="Google Shape;652;p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5" name="Shape 655"/>
        <p:cNvGrpSpPr/>
        <p:nvPr/>
      </p:nvGrpSpPr>
      <p:grpSpPr>
        <a:xfrm>
          <a:off x="0" y="0"/>
          <a:ext cx="0" cy="0"/>
          <a:chOff x="0" y="0"/>
          <a:chExt cx="0" cy="0"/>
        </a:xfrm>
      </p:grpSpPr>
      <p:sp>
        <p:nvSpPr>
          <p:cNvPr id="656" name="Google Shape;656;p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57" name="Google Shape;657;p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1" name="Shape 661"/>
        <p:cNvGrpSpPr/>
        <p:nvPr/>
      </p:nvGrpSpPr>
      <p:grpSpPr>
        <a:xfrm>
          <a:off x="0" y="0"/>
          <a:ext cx="0" cy="0"/>
          <a:chOff x="0" y="0"/>
          <a:chExt cx="0" cy="0"/>
        </a:xfrm>
      </p:grpSpPr>
      <p:sp>
        <p:nvSpPr>
          <p:cNvPr id="662" name="Google Shape;662;p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63" name="Google Shape;663;p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6" name="Shape 666"/>
        <p:cNvGrpSpPr/>
        <p:nvPr/>
      </p:nvGrpSpPr>
      <p:grpSpPr>
        <a:xfrm>
          <a:off x="0" y="0"/>
          <a:ext cx="0" cy="0"/>
          <a:chOff x="0" y="0"/>
          <a:chExt cx="0" cy="0"/>
        </a:xfrm>
      </p:grpSpPr>
      <p:sp>
        <p:nvSpPr>
          <p:cNvPr id="667" name="Google Shape;667;p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68" name="Google Shape;668;p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2" name="Shape 672"/>
        <p:cNvGrpSpPr/>
        <p:nvPr/>
      </p:nvGrpSpPr>
      <p:grpSpPr>
        <a:xfrm>
          <a:off x="0" y="0"/>
          <a:ext cx="0" cy="0"/>
          <a:chOff x="0" y="0"/>
          <a:chExt cx="0" cy="0"/>
        </a:xfrm>
      </p:grpSpPr>
      <p:sp>
        <p:nvSpPr>
          <p:cNvPr id="673" name="Google Shape;673;p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74" name="Google Shape;674;p5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8" name="Shape 678"/>
        <p:cNvGrpSpPr/>
        <p:nvPr/>
      </p:nvGrpSpPr>
      <p:grpSpPr>
        <a:xfrm>
          <a:off x="0" y="0"/>
          <a:ext cx="0" cy="0"/>
          <a:chOff x="0" y="0"/>
          <a:chExt cx="0" cy="0"/>
        </a:xfrm>
      </p:grpSpPr>
      <p:sp>
        <p:nvSpPr>
          <p:cNvPr id="679" name="Google Shape;679;p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80" name="Google Shape;680;p5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3" name="Shape 683"/>
        <p:cNvGrpSpPr/>
        <p:nvPr/>
      </p:nvGrpSpPr>
      <p:grpSpPr>
        <a:xfrm>
          <a:off x="0" y="0"/>
          <a:ext cx="0" cy="0"/>
          <a:chOff x="0" y="0"/>
          <a:chExt cx="0" cy="0"/>
        </a:xfrm>
      </p:grpSpPr>
      <p:sp>
        <p:nvSpPr>
          <p:cNvPr id="684" name="Google Shape;684;g10bcf92ff06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85" name="Google Shape;685;g10bcf92ff06_0_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4" name="Google Shape;94;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9" name="Google Shape;99;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4" name="Google Shape;104;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5.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0.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rgbClr val="000E1F"/>
        </a:solidFill>
      </p:bgPr>
    </p:bg>
    <p:spTree>
      <p:nvGrpSpPr>
        <p:cNvPr id="8" name="Shape 8"/>
        <p:cNvGrpSpPr/>
        <p:nvPr/>
      </p:nvGrpSpPr>
      <p:grpSpPr>
        <a:xfrm>
          <a:off x="0" y="0"/>
          <a:ext cx="0" cy="0"/>
          <a:chOff x="0" y="0"/>
          <a:chExt cx="0" cy="0"/>
        </a:xfrm>
      </p:grpSpPr>
      <p:sp>
        <p:nvSpPr>
          <p:cNvPr id="9" name="Google Shape;9;p56"/>
          <p:cNvSpPr txBox="1"/>
          <p:nvPr>
            <p:ph type="ctrTitle"/>
          </p:nvPr>
        </p:nvSpPr>
        <p:spPr>
          <a:xfrm>
            <a:off x="311700" y="2466563"/>
            <a:ext cx="8520600" cy="1681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rgbClr val="FFFFFF"/>
              </a:buClr>
              <a:buSzPts val="5200"/>
              <a:buFont typeface="Raleway"/>
              <a:buNone/>
              <a:defRPr sz="5200">
                <a:solidFill>
                  <a:srgbClr val="FFFFFF"/>
                </a:solidFill>
                <a:latin typeface="Raleway"/>
                <a:ea typeface="Raleway"/>
                <a:cs typeface="Raleway"/>
                <a:sym typeface="Raleway"/>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0" name="Google Shape;10;p56"/>
          <p:cNvSpPr txBox="1"/>
          <p:nvPr>
            <p:ph idx="1" type="subTitle"/>
          </p:nvPr>
        </p:nvSpPr>
        <p:spPr>
          <a:xfrm>
            <a:off x="311700" y="4240900"/>
            <a:ext cx="8520600" cy="610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FFFFFF"/>
              </a:buClr>
              <a:buSzPts val="2400"/>
              <a:buNone/>
              <a:defRPr sz="2400">
                <a:solidFill>
                  <a:srgbClr val="FFFFFF"/>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pic>
        <p:nvPicPr>
          <p:cNvPr id="11" name="Google Shape;11;p56"/>
          <p:cNvPicPr preferRelativeResize="0"/>
          <p:nvPr/>
        </p:nvPicPr>
        <p:blipFill rotWithShape="1">
          <a:blip r:embed="rId2">
            <a:alphaModFix/>
          </a:blip>
          <a:srcRect b="0" l="0" r="0" t="0"/>
          <a:stretch/>
        </p:blipFill>
        <p:spPr>
          <a:xfrm>
            <a:off x="3549225" y="323250"/>
            <a:ext cx="2131550" cy="19482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1" name="Shape 41"/>
        <p:cNvGrpSpPr/>
        <p:nvPr/>
      </p:nvGrpSpPr>
      <p:grpSpPr>
        <a:xfrm>
          <a:off x="0" y="0"/>
          <a:ext cx="0" cy="0"/>
          <a:chOff x="0" y="0"/>
          <a:chExt cx="0" cy="0"/>
        </a:xfrm>
      </p:grpSpPr>
      <p:pic>
        <p:nvPicPr>
          <p:cNvPr id="42" name="Google Shape;42;p65"/>
          <p:cNvPicPr preferRelativeResize="0"/>
          <p:nvPr/>
        </p:nvPicPr>
        <p:blipFill rotWithShape="1">
          <a:blip r:embed="rId2">
            <a:alphaModFix/>
          </a:blip>
          <a:srcRect b="0" l="0" r="0" t="0"/>
          <a:stretch/>
        </p:blipFill>
        <p:spPr>
          <a:xfrm>
            <a:off x="3785600" y="1361750"/>
            <a:ext cx="1644450" cy="1503000"/>
          </a:xfrm>
          <a:prstGeom prst="rect">
            <a:avLst/>
          </a:prstGeom>
          <a:noFill/>
          <a:ln>
            <a:noFill/>
          </a:ln>
        </p:spPr>
      </p:pic>
      <p:sp>
        <p:nvSpPr>
          <p:cNvPr id="43" name="Google Shape;43;p65"/>
          <p:cNvSpPr txBox="1"/>
          <p:nvPr/>
        </p:nvSpPr>
        <p:spPr>
          <a:xfrm>
            <a:off x="3312750" y="2996400"/>
            <a:ext cx="2518500" cy="644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000"/>
              <a:buFont typeface="Arial"/>
              <a:buNone/>
            </a:pPr>
            <a:r>
              <a:rPr b="0" i="0" lang="en" sz="3000" u="none" cap="none" strike="noStrike">
                <a:solidFill>
                  <a:srgbClr val="FFFFFF"/>
                </a:solidFill>
                <a:latin typeface="Raleway"/>
                <a:ea typeface="Raleway"/>
                <a:cs typeface="Raleway"/>
                <a:sym typeface="Raleway"/>
              </a:rPr>
              <a:t>POKERBOTS</a:t>
            </a:r>
            <a:endParaRPr b="0" i="0" sz="3000" u="none" cap="none" strike="noStrike">
              <a:solidFill>
                <a:srgbClr val="FFFFFF"/>
              </a:solidFill>
              <a:latin typeface="Raleway"/>
              <a:ea typeface="Raleway"/>
              <a:cs typeface="Raleway"/>
              <a:sym typeface="Raleway"/>
            </a:endParaRPr>
          </a:p>
        </p:txBody>
      </p:sp>
      <p:sp>
        <p:nvSpPr>
          <p:cNvPr id="44" name="Google Shape;44;p65"/>
          <p:cNvSpPr txBox="1"/>
          <p:nvPr/>
        </p:nvSpPr>
        <p:spPr>
          <a:xfrm>
            <a:off x="3871500" y="3562325"/>
            <a:ext cx="1401000" cy="449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n" sz="1800" u="none" cap="none" strike="noStrike">
                <a:solidFill>
                  <a:srgbClr val="FFFFFF"/>
                </a:solidFill>
                <a:latin typeface="Lato"/>
                <a:ea typeface="Lato"/>
                <a:cs typeface="Lato"/>
                <a:sym typeface="Lato"/>
              </a:rPr>
              <a:t>MIT 6.176</a:t>
            </a:r>
            <a:endParaRPr b="0" i="0" sz="1800" u="none" cap="none" strike="noStrike">
              <a:solidFill>
                <a:srgbClr val="FFFFFF"/>
              </a:solidFill>
              <a:latin typeface="Lato"/>
              <a:ea typeface="Lato"/>
              <a:cs typeface="Lato"/>
              <a:sym typeface="Lato"/>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mond">
  <p:cSld name="TITLE_AND_TWO_COLUMNS_1">
    <p:spTree>
      <p:nvGrpSpPr>
        <p:cNvPr id="12" name="Shape 12"/>
        <p:cNvGrpSpPr/>
        <p:nvPr/>
      </p:nvGrpSpPr>
      <p:grpSpPr>
        <a:xfrm>
          <a:off x="0" y="0"/>
          <a:ext cx="0" cy="0"/>
          <a:chOff x="0" y="0"/>
          <a:chExt cx="0" cy="0"/>
        </a:xfrm>
      </p:grpSpPr>
      <p:sp>
        <p:nvSpPr>
          <p:cNvPr id="13" name="Google Shape;13;p5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4" name="Google Shape;14;p5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pic>
        <p:nvPicPr>
          <p:cNvPr id="15" name="Google Shape;15;p57"/>
          <p:cNvPicPr preferRelativeResize="0"/>
          <p:nvPr/>
        </p:nvPicPr>
        <p:blipFill rotWithShape="1">
          <a:blip r:embed="rId2">
            <a:alphaModFix amt="10000"/>
          </a:blip>
          <a:srcRect b="0" l="0" r="49932" t="0"/>
          <a:stretch/>
        </p:blipFill>
        <p:spPr>
          <a:xfrm>
            <a:off x="7348120" y="0"/>
            <a:ext cx="1795875" cy="514350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rgbClr val="016699"/>
        </a:solidFill>
      </p:bgPr>
    </p:bg>
    <p:spTree>
      <p:nvGrpSpPr>
        <p:cNvPr id="16" name="Shape 16"/>
        <p:cNvGrpSpPr/>
        <p:nvPr/>
      </p:nvGrpSpPr>
      <p:grpSpPr>
        <a:xfrm>
          <a:off x="0" y="0"/>
          <a:ext cx="0" cy="0"/>
          <a:chOff x="0" y="0"/>
          <a:chExt cx="0" cy="0"/>
        </a:xfrm>
      </p:grpSpPr>
      <p:sp>
        <p:nvSpPr>
          <p:cNvPr id="17" name="Google Shape;17;p58"/>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pic>
        <p:nvPicPr>
          <p:cNvPr id="18" name="Google Shape;18;p58"/>
          <p:cNvPicPr preferRelativeResize="0"/>
          <p:nvPr/>
        </p:nvPicPr>
        <p:blipFill rotWithShape="1">
          <a:blip r:embed="rId2">
            <a:alphaModFix amt="10000"/>
          </a:blip>
          <a:srcRect b="0" l="26155" r="0" t="0"/>
          <a:stretch/>
        </p:blipFill>
        <p:spPr>
          <a:xfrm>
            <a:off x="0" y="418575"/>
            <a:ext cx="2895450" cy="472492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rgbClr val="016699"/>
        </a:solidFill>
      </p:bgPr>
    </p:bg>
    <p:spTree>
      <p:nvGrpSpPr>
        <p:cNvPr id="19" name="Shape 19"/>
        <p:cNvGrpSpPr/>
        <p:nvPr/>
      </p:nvGrpSpPr>
      <p:grpSpPr>
        <a:xfrm>
          <a:off x="0" y="0"/>
          <a:ext cx="0" cy="0"/>
          <a:chOff x="0" y="0"/>
          <a:chExt cx="0" cy="0"/>
        </a:xfrm>
      </p:grpSpPr>
      <p:sp>
        <p:nvSpPr>
          <p:cNvPr id="20" name="Google Shape;20;p59"/>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rgbClr val="FFFFFF"/>
              </a:buClr>
              <a:buSzPts val="3600"/>
              <a:buFont typeface="Raleway"/>
              <a:buNone/>
              <a:defRPr sz="3600">
                <a:solidFill>
                  <a:srgbClr val="FFFFFF"/>
                </a:solidFill>
                <a:latin typeface="Raleway"/>
                <a:ea typeface="Raleway"/>
                <a:cs typeface="Raleway"/>
                <a:sym typeface="Raleway"/>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pic>
        <p:nvPicPr>
          <p:cNvPr id="21" name="Google Shape;21;p59"/>
          <p:cNvPicPr preferRelativeResize="0"/>
          <p:nvPr/>
        </p:nvPicPr>
        <p:blipFill rotWithShape="1">
          <a:blip r:embed="rId2">
            <a:alphaModFix amt="10000"/>
          </a:blip>
          <a:srcRect b="0" l="27895" r="0" t="0"/>
          <a:stretch/>
        </p:blipFill>
        <p:spPr>
          <a:xfrm>
            <a:off x="0" y="211100"/>
            <a:ext cx="2729800" cy="498605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ub" type="twoColTx">
  <p:cSld name="TITLE_AND_TWO_COLUMNS">
    <p:spTree>
      <p:nvGrpSpPr>
        <p:cNvPr id="22" name="Shape 22"/>
        <p:cNvGrpSpPr/>
        <p:nvPr/>
      </p:nvGrpSpPr>
      <p:grpSpPr>
        <a:xfrm>
          <a:off x="0" y="0"/>
          <a:ext cx="0" cy="0"/>
          <a:chOff x="0" y="0"/>
          <a:chExt cx="0" cy="0"/>
        </a:xfrm>
      </p:grpSpPr>
      <p:sp>
        <p:nvSpPr>
          <p:cNvPr id="23" name="Google Shape;23;p6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4" name="Google Shape;24;p6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pic>
        <p:nvPicPr>
          <p:cNvPr id="25" name="Google Shape;25;p60"/>
          <p:cNvPicPr preferRelativeResize="0"/>
          <p:nvPr/>
        </p:nvPicPr>
        <p:blipFill rotWithShape="1">
          <a:blip r:embed="rId2">
            <a:alphaModFix amt="10000"/>
          </a:blip>
          <a:srcRect b="0" l="0" r="49889" t="0"/>
          <a:stretch/>
        </p:blipFill>
        <p:spPr>
          <a:xfrm>
            <a:off x="7005071" y="0"/>
            <a:ext cx="2138925" cy="514350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pade" type="tx">
  <p:cSld name="TITLE_AND_BODY">
    <p:spTree>
      <p:nvGrpSpPr>
        <p:cNvPr id="26" name="Shape 26"/>
        <p:cNvGrpSpPr/>
        <p:nvPr/>
      </p:nvGrpSpPr>
      <p:grpSpPr>
        <a:xfrm>
          <a:off x="0" y="0"/>
          <a:ext cx="0" cy="0"/>
          <a:chOff x="0" y="0"/>
          <a:chExt cx="0" cy="0"/>
        </a:xfrm>
      </p:grpSpPr>
      <p:sp>
        <p:nvSpPr>
          <p:cNvPr id="27" name="Google Shape;27;p6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8" name="Google Shape;28;p6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pic>
        <p:nvPicPr>
          <p:cNvPr id="29" name="Google Shape;29;p61"/>
          <p:cNvPicPr preferRelativeResize="0"/>
          <p:nvPr/>
        </p:nvPicPr>
        <p:blipFill rotWithShape="1">
          <a:blip r:embed="rId2">
            <a:alphaModFix amt="10000"/>
          </a:blip>
          <a:srcRect b="0" l="0" r="49892" t="0"/>
          <a:stretch/>
        </p:blipFill>
        <p:spPr>
          <a:xfrm>
            <a:off x="7187021" y="0"/>
            <a:ext cx="1956975" cy="5143501"/>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eart">
  <p:cSld name="TITLE_AND_TWO_COLUMNS_1_1">
    <p:spTree>
      <p:nvGrpSpPr>
        <p:cNvPr id="30" name="Shape 30"/>
        <p:cNvGrpSpPr/>
        <p:nvPr/>
      </p:nvGrpSpPr>
      <p:grpSpPr>
        <a:xfrm>
          <a:off x="0" y="0"/>
          <a:ext cx="0" cy="0"/>
          <a:chOff x="0" y="0"/>
          <a:chExt cx="0" cy="0"/>
        </a:xfrm>
      </p:grpSpPr>
      <p:sp>
        <p:nvSpPr>
          <p:cNvPr id="31" name="Google Shape;31;p6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2" name="Google Shape;32;p6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pic>
        <p:nvPicPr>
          <p:cNvPr id="33" name="Google Shape;33;p62"/>
          <p:cNvPicPr preferRelativeResize="0"/>
          <p:nvPr/>
        </p:nvPicPr>
        <p:blipFill rotWithShape="1">
          <a:blip r:embed="rId2">
            <a:alphaModFix amt="10000"/>
          </a:blip>
          <a:srcRect b="0" l="0" r="49954" t="0"/>
          <a:stretch/>
        </p:blipFill>
        <p:spPr>
          <a:xfrm>
            <a:off x="6851827" y="0"/>
            <a:ext cx="2292175" cy="5143500"/>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rgbClr val="016699"/>
        </a:solidFill>
      </p:bgPr>
    </p:bg>
    <p:spTree>
      <p:nvGrpSpPr>
        <p:cNvPr id="34" name="Shape 34"/>
        <p:cNvGrpSpPr/>
        <p:nvPr/>
      </p:nvGrpSpPr>
      <p:grpSpPr>
        <a:xfrm>
          <a:off x="0" y="0"/>
          <a:ext cx="0" cy="0"/>
          <a:chOff x="0" y="0"/>
          <a:chExt cx="0" cy="0"/>
        </a:xfrm>
      </p:grpSpPr>
      <p:sp>
        <p:nvSpPr>
          <p:cNvPr id="35" name="Google Shape;35;p63"/>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pic>
        <p:nvPicPr>
          <p:cNvPr id="36" name="Google Shape;36;p63"/>
          <p:cNvPicPr preferRelativeResize="0"/>
          <p:nvPr/>
        </p:nvPicPr>
        <p:blipFill rotWithShape="1">
          <a:blip r:embed="rId2">
            <a:alphaModFix amt="10000"/>
          </a:blip>
          <a:srcRect b="0" l="15268" r="0" t="0"/>
          <a:stretch/>
        </p:blipFill>
        <p:spPr>
          <a:xfrm>
            <a:off x="1" y="349650"/>
            <a:ext cx="2832675" cy="4793851"/>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rgbClr val="016699"/>
        </a:solidFill>
      </p:bgPr>
    </p:bg>
    <p:spTree>
      <p:nvGrpSpPr>
        <p:cNvPr id="37" name="Shape 37"/>
        <p:cNvGrpSpPr/>
        <p:nvPr/>
      </p:nvGrpSpPr>
      <p:grpSpPr>
        <a:xfrm>
          <a:off x="0" y="0"/>
          <a:ext cx="0" cy="0"/>
          <a:chOff x="0" y="0"/>
          <a:chExt cx="0" cy="0"/>
        </a:xfrm>
      </p:grpSpPr>
      <p:sp>
        <p:nvSpPr>
          <p:cNvPr id="38" name="Google Shape;38;p64"/>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39" name="Google Shape;39;p64"/>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pic>
        <p:nvPicPr>
          <p:cNvPr id="40" name="Google Shape;40;p64"/>
          <p:cNvPicPr preferRelativeResize="0"/>
          <p:nvPr/>
        </p:nvPicPr>
        <p:blipFill rotWithShape="1">
          <a:blip r:embed="rId2">
            <a:alphaModFix amt="10000"/>
          </a:blip>
          <a:srcRect b="0" l="20489" r="0" t="0"/>
          <a:stretch/>
        </p:blipFill>
        <p:spPr>
          <a:xfrm>
            <a:off x="0" y="678500"/>
            <a:ext cx="3161250" cy="446500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1.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000E1F"/>
        </a:solidFill>
      </p:bgPr>
    </p:bg>
    <p:spTree>
      <p:nvGrpSpPr>
        <p:cNvPr id="5" name="Shape 5"/>
        <p:cNvGrpSpPr/>
        <p:nvPr/>
      </p:nvGrpSpPr>
      <p:grpSpPr>
        <a:xfrm>
          <a:off x="0" y="0"/>
          <a:ext cx="0" cy="0"/>
          <a:chOff x="0" y="0"/>
          <a:chExt cx="0" cy="0"/>
        </a:xfrm>
      </p:grpSpPr>
      <p:sp>
        <p:nvSpPr>
          <p:cNvPr id="6" name="Google Shape;6;p5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FFFFFF"/>
              </a:buClr>
              <a:buSzPts val="2800"/>
              <a:buFont typeface="Raleway"/>
              <a:buNone/>
              <a:defRPr b="0" i="0" sz="2800" u="none" cap="none" strike="noStrike">
                <a:solidFill>
                  <a:srgbClr val="FFFFFF"/>
                </a:solidFill>
                <a:latin typeface="Raleway"/>
                <a:ea typeface="Raleway"/>
                <a:cs typeface="Raleway"/>
                <a:sym typeface="Raleway"/>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5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rgbClr val="FFFFFF"/>
              </a:buClr>
              <a:buSzPts val="1800"/>
              <a:buFont typeface="Lato"/>
              <a:buChar char="●"/>
              <a:defRPr b="0" i="0" sz="1800" u="none" cap="none" strike="noStrike">
                <a:solidFill>
                  <a:srgbClr val="FFFFFF"/>
                </a:solidFill>
                <a:latin typeface="Lato"/>
                <a:ea typeface="Lato"/>
                <a:cs typeface="Lato"/>
                <a:sym typeface="Lato"/>
              </a:defRPr>
            </a:lvl1pPr>
            <a:lvl2pPr indent="-317500" lvl="1" marL="914400" marR="0" rtl="0" algn="l">
              <a:lnSpc>
                <a:spcPct val="115000"/>
              </a:lnSpc>
              <a:spcBef>
                <a:spcPts val="1600"/>
              </a:spcBef>
              <a:spcAft>
                <a:spcPts val="0"/>
              </a:spcAft>
              <a:buClr>
                <a:srgbClr val="FFFFFF"/>
              </a:buClr>
              <a:buSzPts val="1400"/>
              <a:buFont typeface="Lato"/>
              <a:buChar char="○"/>
              <a:defRPr b="0" i="0" sz="1400" u="none" cap="none" strike="noStrike">
                <a:solidFill>
                  <a:srgbClr val="FFFFFF"/>
                </a:solidFill>
                <a:latin typeface="Lato"/>
                <a:ea typeface="Lato"/>
                <a:cs typeface="Lato"/>
                <a:sym typeface="Lato"/>
              </a:defRPr>
            </a:lvl2pPr>
            <a:lvl3pPr indent="-317500" lvl="2" marL="1371600" marR="0" rtl="0" algn="l">
              <a:lnSpc>
                <a:spcPct val="115000"/>
              </a:lnSpc>
              <a:spcBef>
                <a:spcPts val="1600"/>
              </a:spcBef>
              <a:spcAft>
                <a:spcPts val="0"/>
              </a:spcAft>
              <a:buClr>
                <a:srgbClr val="FFFFFF"/>
              </a:buClr>
              <a:buSzPts val="1400"/>
              <a:buFont typeface="Lato"/>
              <a:buChar char="■"/>
              <a:defRPr b="0" i="0" sz="1400" u="none" cap="none" strike="noStrike">
                <a:solidFill>
                  <a:srgbClr val="FFFFFF"/>
                </a:solidFill>
                <a:latin typeface="Lato"/>
                <a:ea typeface="Lato"/>
                <a:cs typeface="Lato"/>
                <a:sym typeface="Lato"/>
              </a:defRPr>
            </a:lvl3pPr>
            <a:lvl4pPr indent="-317500" lvl="3" marL="1828800" marR="0" rtl="0" algn="l">
              <a:lnSpc>
                <a:spcPct val="115000"/>
              </a:lnSpc>
              <a:spcBef>
                <a:spcPts val="1600"/>
              </a:spcBef>
              <a:spcAft>
                <a:spcPts val="0"/>
              </a:spcAft>
              <a:buClr>
                <a:srgbClr val="FFFFFF"/>
              </a:buClr>
              <a:buSzPts val="1400"/>
              <a:buFont typeface="Lato"/>
              <a:buChar char="●"/>
              <a:defRPr b="0" i="0" sz="1400" u="none" cap="none" strike="noStrike">
                <a:solidFill>
                  <a:srgbClr val="FFFFFF"/>
                </a:solidFill>
                <a:latin typeface="Lato"/>
                <a:ea typeface="Lato"/>
                <a:cs typeface="Lato"/>
                <a:sym typeface="Lato"/>
              </a:defRPr>
            </a:lvl4pPr>
            <a:lvl5pPr indent="-317500" lvl="4" marL="2286000" marR="0" rtl="0" algn="l">
              <a:lnSpc>
                <a:spcPct val="115000"/>
              </a:lnSpc>
              <a:spcBef>
                <a:spcPts val="1600"/>
              </a:spcBef>
              <a:spcAft>
                <a:spcPts val="0"/>
              </a:spcAft>
              <a:buClr>
                <a:srgbClr val="FFFFFF"/>
              </a:buClr>
              <a:buSzPts val="1400"/>
              <a:buFont typeface="Lato"/>
              <a:buChar char="○"/>
              <a:defRPr b="0" i="0" sz="1400" u="none" cap="none" strike="noStrike">
                <a:solidFill>
                  <a:srgbClr val="FFFFFF"/>
                </a:solidFill>
                <a:latin typeface="Lato"/>
                <a:ea typeface="Lato"/>
                <a:cs typeface="Lato"/>
                <a:sym typeface="Lato"/>
              </a:defRPr>
            </a:lvl5pPr>
            <a:lvl6pPr indent="-317500" lvl="5" marL="2743200" marR="0" rtl="0" algn="l">
              <a:lnSpc>
                <a:spcPct val="115000"/>
              </a:lnSpc>
              <a:spcBef>
                <a:spcPts val="1600"/>
              </a:spcBef>
              <a:spcAft>
                <a:spcPts val="0"/>
              </a:spcAft>
              <a:buClr>
                <a:srgbClr val="FFFFFF"/>
              </a:buClr>
              <a:buSzPts val="1400"/>
              <a:buFont typeface="Lato"/>
              <a:buChar char="■"/>
              <a:defRPr b="0" i="0" sz="1400" u="none" cap="none" strike="noStrike">
                <a:solidFill>
                  <a:srgbClr val="FFFFFF"/>
                </a:solidFill>
                <a:latin typeface="Lato"/>
                <a:ea typeface="Lato"/>
                <a:cs typeface="Lato"/>
                <a:sym typeface="Lato"/>
              </a:defRPr>
            </a:lvl6pPr>
            <a:lvl7pPr indent="-317500" lvl="6" marL="3200400" marR="0" rtl="0" algn="l">
              <a:lnSpc>
                <a:spcPct val="115000"/>
              </a:lnSpc>
              <a:spcBef>
                <a:spcPts val="1600"/>
              </a:spcBef>
              <a:spcAft>
                <a:spcPts val="0"/>
              </a:spcAft>
              <a:buClr>
                <a:srgbClr val="FFFFFF"/>
              </a:buClr>
              <a:buSzPts val="1400"/>
              <a:buFont typeface="Lato"/>
              <a:buChar char="●"/>
              <a:defRPr b="0" i="0" sz="1400" u="none" cap="none" strike="noStrike">
                <a:solidFill>
                  <a:srgbClr val="FFFFFF"/>
                </a:solidFill>
                <a:latin typeface="Lato"/>
                <a:ea typeface="Lato"/>
                <a:cs typeface="Lato"/>
                <a:sym typeface="Lato"/>
              </a:defRPr>
            </a:lvl7pPr>
            <a:lvl8pPr indent="-317500" lvl="7" marL="3657600" marR="0" rtl="0" algn="l">
              <a:lnSpc>
                <a:spcPct val="115000"/>
              </a:lnSpc>
              <a:spcBef>
                <a:spcPts val="1600"/>
              </a:spcBef>
              <a:spcAft>
                <a:spcPts val="0"/>
              </a:spcAft>
              <a:buClr>
                <a:srgbClr val="FFFFFF"/>
              </a:buClr>
              <a:buSzPts val="1400"/>
              <a:buFont typeface="Lato"/>
              <a:buChar char="○"/>
              <a:defRPr b="0" i="0" sz="1400" u="none" cap="none" strike="noStrike">
                <a:solidFill>
                  <a:srgbClr val="FFFFFF"/>
                </a:solidFill>
                <a:latin typeface="Lato"/>
                <a:ea typeface="Lato"/>
                <a:cs typeface="Lato"/>
                <a:sym typeface="Lato"/>
              </a:defRPr>
            </a:lvl8pPr>
            <a:lvl9pPr indent="-317500" lvl="8" marL="4114800" marR="0" rtl="0" algn="l">
              <a:lnSpc>
                <a:spcPct val="115000"/>
              </a:lnSpc>
              <a:spcBef>
                <a:spcPts val="1600"/>
              </a:spcBef>
              <a:spcAft>
                <a:spcPts val="1600"/>
              </a:spcAft>
              <a:buClr>
                <a:srgbClr val="FFFFFF"/>
              </a:buClr>
              <a:buSzPts val="1400"/>
              <a:buFont typeface="Lato"/>
              <a:buChar char="■"/>
              <a:defRPr b="0" i="0" sz="1400" u="none" cap="none" strike="noStrike">
                <a:solidFill>
                  <a:srgbClr val="FFFFFF"/>
                </a:solidFill>
                <a:latin typeface="Lato"/>
                <a:ea typeface="Lato"/>
                <a:cs typeface="Lato"/>
                <a:sym typeface="Lato"/>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1" Type="http://schemas.openxmlformats.org/officeDocument/2006/relationships/image" Target="../media/image28.png"/><Relationship Id="rId10" Type="http://schemas.openxmlformats.org/officeDocument/2006/relationships/image" Target="../media/image24.png"/><Relationship Id="rId12" Type="http://schemas.openxmlformats.org/officeDocument/2006/relationships/image" Target="../media/image31.png"/><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27.png"/><Relationship Id="rId4" Type="http://schemas.openxmlformats.org/officeDocument/2006/relationships/image" Target="../media/image25.png"/><Relationship Id="rId9" Type="http://schemas.openxmlformats.org/officeDocument/2006/relationships/image" Target="../media/image22.png"/><Relationship Id="rId5" Type="http://schemas.openxmlformats.org/officeDocument/2006/relationships/image" Target="../media/image19.png"/><Relationship Id="rId6" Type="http://schemas.openxmlformats.org/officeDocument/2006/relationships/image" Target="../media/image35.png"/><Relationship Id="rId7" Type="http://schemas.openxmlformats.org/officeDocument/2006/relationships/image" Target="../media/image20.png"/><Relationship Id="rId8" Type="http://schemas.openxmlformats.org/officeDocument/2006/relationships/image" Target="../media/image2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34.png"/></Relationships>
</file>

<file path=ppt/slides/_rels/slide17.xml.rels><?xml version="1.0" encoding="UTF-8" standalone="yes"?><Relationships xmlns="http://schemas.openxmlformats.org/package/2006/relationships"><Relationship Id="rId11" Type="http://schemas.openxmlformats.org/officeDocument/2006/relationships/image" Target="../media/image41.png"/><Relationship Id="rId10" Type="http://schemas.openxmlformats.org/officeDocument/2006/relationships/image" Target="../media/image40.png"/><Relationship Id="rId12" Type="http://schemas.openxmlformats.org/officeDocument/2006/relationships/image" Target="../media/image43.png"/><Relationship Id="rId1" Type="http://schemas.openxmlformats.org/officeDocument/2006/relationships/slideLayout" Target="../slideLayouts/slideLayout6.xml"/><Relationship Id="rId2" Type="http://schemas.openxmlformats.org/officeDocument/2006/relationships/notesSlide" Target="../notesSlides/notesSlide17.xml"/><Relationship Id="rId3" Type="http://schemas.openxmlformats.org/officeDocument/2006/relationships/image" Target="../media/image29.png"/><Relationship Id="rId4" Type="http://schemas.openxmlformats.org/officeDocument/2006/relationships/image" Target="../media/image36.png"/><Relationship Id="rId9" Type="http://schemas.openxmlformats.org/officeDocument/2006/relationships/image" Target="../media/image37.png"/><Relationship Id="rId5" Type="http://schemas.openxmlformats.org/officeDocument/2006/relationships/image" Target="../media/image33.png"/><Relationship Id="rId6" Type="http://schemas.openxmlformats.org/officeDocument/2006/relationships/image" Target="../media/image26.png"/><Relationship Id="rId7" Type="http://schemas.openxmlformats.org/officeDocument/2006/relationships/image" Target="../media/image38.png"/><Relationship Id="rId8" Type="http://schemas.openxmlformats.org/officeDocument/2006/relationships/image" Target="../media/image3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 Id="rId3" Type="http://schemas.openxmlformats.org/officeDocument/2006/relationships/image" Target="../media/image45.png"/></Relationships>
</file>

<file path=ppt/slides/_rels/slide19.xml.rels><?xml version="1.0" encoding="UTF-8" standalone="yes"?><Relationships xmlns="http://schemas.openxmlformats.org/package/2006/relationships"><Relationship Id="rId11" Type="http://schemas.openxmlformats.org/officeDocument/2006/relationships/image" Target="../media/image47.png"/><Relationship Id="rId10" Type="http://schemas.openxmlformats.org/officeDocument/2006/relationships/image" Target="../media/image40.png"/><Relationship Id="rId12" Type="http://schemas.openxmlformats.org/officeDocument/2006/relationships/image" Target="../media/image42.png"/><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9.png"/><Relationship Id="rId4" Type="http://schemas.openxmlformats.org/officeDocument/2006/relationships/image" Target="../media/image36.png"/><Relationship Id="rId9" Type="http://schemas.openxmlformats.org/officeDocument/2006/relationships/image" Target="../media/image37.png"/><Relationship Id="rId5" Type="http://schemas.openxmlformats.org/officeDocument/2006/relationships/image" Target="../media/image33.png"/><Relationship Id="rId6" Type="http://schemas.openxmlformats.org/officeDocument/2006/relationships/image" Target="../media/image26.png"/><Relationship Id="rId7" Type="http://schemas.openxmlformats.org/officeDocument/2006/relationships/image" Target="../media/image38.png"/><Relationship Id="rId8" Type="http://schemas.openxmlformats.org/officeDocument/2006/relationships/image" Target="../media/image32.png"/></Relationships>
</file>

<file path=ppt/slides/_rels/slide2.xml.rels><?xml version="1.0" encoding="UTF-8" standalone="yes"?><Relationships xmlns="http://schemas.openxmlformats.org/package/2006/relationships"><Relationship Id="rId11" Type="http://schemas.openxmlformats.org/officeDocument/2006/relationships/image" Target="../media/image13.png"/><Relationship Id="rId10" Type="http://schemas.openxmlformats.org/officeDocument/2006/relationships/image" Target="../media/image2.png"/><Relationship Id="rId13" Type="http://schemas.openxmlformats.org/officeDocument/2006/relationships/image" Target="../media/image17.png"/><Relationship Id="rId12" Type="http://schemas.openxmlformats.org/officeDocument/2006/relationships/image" Target="../media/image23.png"/><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1.jpg"/><Relationship Id="rId4" Type="http://schemas.openxmlformats.org/officeDocument/2006/relationships/image" Target="../media/image16.png"/><Relationship Id="rId9" Type="http://schemas.openxmlformats.org/officeDocument/2006/relationships/image" Target="../media/image9.png"/><Relationship Id="rId5" Type="http://schemas.openxmlformats.org/officeDocument/2006/relationships/image" Target="../media/image4.png"/><Relationship Id="rId6" Type="http://schemas.openxmlformats.org/officeDocument/2006/relationships/image" Target="../media/image18.png"/><Relationship Id="rId7" Type="http://schemas.openxmlformats.org/officeDocument/2006/relationships/image" Target="../media/image39.png"/><Relationship Id="rId8" Type="http://schemas.openxmlformats.org/officeDocument/2006/relationships/image" Target="../media/image10.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44.png"/></Relationships>
</file>

<file path=ppt/slides/_rels/slide21.xml.rels><?xml version="1.0" encoding="UTF-8" standalone="yes"?><Relationships xmlns="http://schemas.openxmlformats.org/package/2006/relationships"><Relationship Id="rId11" Type="http://schemas.openxmlformats.org/officeDocument/2006/relationships/image" Target="../media/image56.png"/><Relationship Id="rId10" Type="http://schemas.openxmlformats.org/officeDocument/2006/relationships/image" Target="../media/image40.png"/><Relationship Id="rId12" Type="http://schemas.openxmlformats.org/officeDocument/2006/relationships/image" Target="../media/image52.png"/><Relationship Id="rId1" Type="http://schemas.openxmlformats.org/officeDocument/2006/relationships/slideLayout" Target="../slideLayouts/slideLayout7.xml"/><Relationship Id="rId2" Type="http://schemas.openxmlformats.org/officeDocument/2006/relationships/notesSlide" Target="../notesSlides/notesSlide21.xml"/><Relationship Id="rId3" Type="http://schemas.openxmlformats.org/officeDocument/2006/relationships/image" Target="../media/image29.png"/><Relationship Id="rId4" Type="http://schemas.openxmlformats.org/officeDocument/2006/relationships/image" Target="../media/image36.png"/><Relationship Id="rId9" Type="http://schemas.openxmlformats.org/officeDocument/2006/relationships/image" Target="../media/image37.png"/><Relationship Id="rId5" Type="http://schemas.openxmlformats.org/officeDocument/2006/relationships/image" Target="../media/image33.png"/><Relationship Id="rId6" Type="http://schemas.openxmlformats.org/officeDocument/2006/relationships/image" Target="../media/image26.png"/><Relationship Id="rId7" Type="http://schemas.openxmlformats.org/officeDocument/2006/relationships/image" Target="../media/image38.png"/><Relationship Id="rId8" Type="http://schemas.openxmlformats.org/officeDocument/2006/relationships/image" Target="../media/image3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2.xml"/><Relationship Id="rId3" Type="http://schemas.openxmlformats.org/officeDocument/2006/relationships/image" Target="../media/image4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1" Type="http://schemas.openxmlformats.org/officeDocument/2006/relationships/image" Target="../media/image46.png"/><Relationship Id="rId10" Type="http://schemas.openxmlformats.org/officeDocument/2006/relationships/image" Target="../media/image48.png"/><Relationship Id="rId12" Type="http://schemas.openxmlformats.org/officeDocument/2006/relationships/image" Target="../media/image40.png"/><Relationship Id="rId1" Type="http://schemas.openxmlformats.org/officeDocument/2006/relationships/slideLayout" Target="../slideLayouts/slideLayout8.xml"/><Relationship Id="rId2" Type="http://schemas.openxmlformats.org/officeDocument/2006/relationships/notesSlide" Target="../notesSlides/notesSlide24.xml"/><Relationship Id="rId3" Type="http://schemas.openxmlformats.org/officeDocument/2006/relationships/image" Target="../media/image29.png"/><Relationship Id="rId4" Type="http://schemas.openxmlformats.org/officeDocument/2006/relationships/image" Target="../media/image36.png"/><Relationship Id="rId9" Type="http://schemas.openxmlformats.org/officeDocument/2006/relationships/image" Target="../media/image37.png"/><Relationship Id="rId5" Type="http://schemas.openxmlformats.org/officeDocument/2006/relationships/image" Target="../media/image33.png"/><Relationship Id="rId6" Type="http://schemas.openxmlformats.org/officeDocument/2006/relationships/image" Target="../media/image26.png"/><Relationship Id="rId7" Type="http://schemas.openxmlformats.org/officeDocument/2006/relationships/image" Target="../media/image38.png"/><Relationship Id="rId8" Type="http://schemas.openxmlformats.org/officeDocument/2006/relationships/image" Target="../media/image32.png"/></Relationships>
</file>

<file path=ppt/slides/_rels/slide25.xml.rels><?xml version="1.0" encoding="UTF-8" standalone="yes"?><Relationships xmlns="http://schemas.openxmlformats.org/package/2006/relationships"><Relationship Id="rId11" Type="http://schemas.openxmlformats.org/officeDocument/2006/relationships/image" Target="../media/image55.png"/><Relationship Id="rId10" Type="http://schemas.openxmlformats.org/officeDocument/2006/relationships/image" Target="../media/image51.png"/><Relationship Id="rId12" Type="http://schemas.openxmlformats.org/officeDocument/2006/relationships/image" Target="../media/image58.png"/><Relationship Id="rId1" Type="http://schemas.openxmlformats.org/officeDocument/2006/relationships/slideLayout" Target="../slideLayouts/slideLayout8.xml"/><Relationship Id="rId2" Type="http://schemas.openxmlformats.org/officeDocument/2006/relationships/notesSlide" Target="../notesSlides/notesSlide25.xml"/><Relationship Id="rId3" Type="http://schemas.openxmlformats.org/officeDocument/2006/relationships/image" Target="../media/image29.png"/><Relationship Id="rId4" Type="http://schemas.openxmlformats.org/officeDocument/2006/relationships/image" Target="../media/image33.png"/><Relationship Id="rId9" Type="http://schemas.openxmlformats.org/officeDocument/2006/relationships/image" Target="../media/image50.png"/><Relationship Id="rId5" Type="http://schemas.openxmlformats.org/officeDocument/2006/relationships/image" Target="../media/image26.png"/><Relationship Id="rId6" Type="http://schemas.openxmlformats.org/officeDocument/2006/relationships/image" Target="../media/image32.png"/><Relationship Id="rId7" Type="http://schemas.openxmlformats.org/officeDocument/2006/relationships/image" Target="../media/image57.png"/><Relationship Id="rId8" Type="http://schemas.openxmlformats.org/officeDocument/2006/relationships/image" Target="../media/image6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1" Type="http://schemas.openxmlformats.org/officeDocument/2006/relationships/image" Target="../media/image60.png"/><Relationship Id="rId10" Type="http://schemas.openxmlformats.org/officeDocument/2006/relationships/image" Target="../media/image53.png"/><Relationship Id="rId13" Type="http://schemas.openxmlformats.org/officeDocument/2006/relationships/image" Target="../media/image62.png"/><Relationship Id="rId12" Type="http://schemas.openxmlformats.org/officeDocument/2006/relationships/image" Target="../media/image59.png"/><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29.png"/><Relationship Id="rId4" Type="http://schemas.openxmlformats.org/officeDocument/2006/relationships/image" Target="../media/image36.png"/><Relationship Id="rId9" Type="http://schemas.openxmlformats.org/officeDocument/2006/relationships/image" Target="../media/image54.png"/><Relationship Id="rId14" Type="http://schemas.openxmlformats.org/officeDocument/2006/relationships/image" Target="../media/image65.png"/><Relationship Id="rId5" Type="http://schemas.openxmlformats.org/officeDocument/2006/relationships/image" Target="../media/image38.png"/><Relationship Id="rId6" Type="http://schemas.openxmlformats.org/officeDocument/2006/relationships/image" Target="../media/image32.png"/><Relationship Id="rId7" Type="http://schemas.openxmlformats.org/officeDocument/2006/relationships/image" Target="../media/image37.png"/><Relationship Id="rId8" Type="http://schemas.openxmlformats.org/officeDocument/2006/relationships/image" Target="../media/image40.png"/></Relationships>
</file>

<file path=ppt/slides/_rels/slide31.xml.rels><?xml version="1.0" encoding="UTF-8" standalone="yes"?><Relationships xmlns="http://schemas.openxmlformats.org/package/2006/relationships"><Relationship Id="rId11" Type="http://schemas.openxmlformats.org/officeDocument/2006/relationships/image" Target="../media/image64.png"/><Relationship Id="rId10" Type="http://schemas.openxmlformats.org/officeDocument/2006/relationships/image" Target="../media/image53.png"/><Relationship Id="rId13" Type="http://schemas.openxmlformats.org/officeDocument/2006/relationships/image" Target="../media/image66.png"/><Relationship Id="rId12" Type="http://schemas.openxmlformats.org/officeDocument/2006/relationships/image" Target="../media/image63.png"/><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29.png"/><Relationship Id="rId4" Type="http://schemas.openxmlformats.org/officeDocument/2006/relationships/image" Target="../media/image36.png"/><Relationship Id="rId9" Type="http://schemas.openxmlformats.org/officeDocument/2006/relationships/image" Target="../media/image54.png"/><Relationship Id="rId5" Type="http://schemas.openxmlformats.org/officeDocument/2006/relationships/image" Target="../media/image38.png"/><Relationship Id="rId6" Type="http://schemas.openxmlformats.org/officeDocument/2006/relationships/image" Target="../media/image32.png"/><Relationship Id="rId7" Type="http://schemas.openxmlformats.org/officeDocument/2006/relationships/image" Target="../media/image37.png"/><Relationship Id="rId8" Type="http://schemas.openxmlformats.org/officeDocument/2006/relationships/image" Target="../media/image40.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1" Type="http://schemas.openxmlformats.org/officeDocument/2006/relationships/image" Target="../media/image64.png"/><Relationship Id="rId10" Type="http://schemas.openxmlformats.org/officeDocument/2006/relationships/image" Target="../media/image53.png"/><Relationship Id="rId13" Type="http://schemas.openxmlformats.org/officeDocument/2006/relationships/image" Target="../media/image66.png"/><Relationship Id="rId12" Type="http://schemas.openxmlformats.org/officeDocument/2006/relationships/image" Target="../media/image63.png"/><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29.png"/><Relationship Id="rId4" Type="http://schemas.openxmlformats.org/officeDocument/2006/relationships/image" Target="../media/image36.png"/><Relationship Id="rId9" Type="http://schemas.openxmlformats.org/officeDocument/2006/relationships/image" Target="../media/image54.png"/><Relationship Id="rId5" Type="http://schemas.openxmlformats.org/officeDocument/2006/relationships/image" Target="../media/image38.png"/><Relationship Id="rId6" Type="http://schemas.openxmlformats.org/officeDocument/2006/relationships/image" Target="../media/image32.png"/><Relationship Id="rId7" Type="http://schemas.openxmlformats.org/officeDocument/2006/relationships/image" Target="../media/image37.png"/><Relationship Id="rId8" Type="http://schemas.openxmlformats.org/officeDocument/2006/relationships/image" Target="../media/image40.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1" Type="http://schemas.openxmlformats.org/officeDocument/2006/relationships/image" Target="../media/image60.png"/><Relationship Id="rId10" Type="http://schemas.openxmlformats.org/officeDocument/2006/relationships/image" Target="../media/image53.png"/><Relationship Id="rId13" Type="http://schemas.openxmlformats.org/officeDocument/2006/relationships/image" Target="../media/image62.png"/><Relationship Id="rId12" Type="http://schemas.openxmlformats.org/officeDocument/2006/relationships/image" Target="../media/image59.png"/><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29.png"/><Relationship Id="rId4" Type="http://schemas.openxmlformats.org/officeDocument/2006/relationships/image" Target="../media/image36.png"/><Relationship Id="rId9" Type="http://schemas.openxmlformats.org/officeDocument/2006/relationships/image" Target="../media/image54.png"/><Relationship Id="rId14" Type="http://schemas.openxmlformats.org/officeDocument/2006/relationships/image" Target="../media/image65.png"/><Relationship Id="rId5" Type="http://schemas.openxmlformats.org/officeDocument/2006/relationships/image" Target="../media/image38.png"/><Relationship Id="rId6" Type="http://schemas.openxmlformats.org/officeDocument/2006/relationships/image" Target="../media/image32.png"/><Relationship Id="rId7" Type="http://schemas.openxmlformats.org/officeDocument/2006/relationships/image" Target="../media/image37.png"/><Relationship Id="rId8" Type="http://schemas.openxmlformats.org/officeDocument/2006/relationships/image" Target="../media/image40.png"/></Relationships>
</file>

<file path=ppt/slides/_rels/slide42.xml.rels><?xml version="1.0" encoding="UTF-8" standalone="yes"?><Relationships xmlns="http://schemas.openxmlformats.org/package/2006/relationships"><Relationship Id="rId11" Type="http://schemas.openxmlformats.org/officeDocument/2006/relationships/image" Target="../media/image64.png"/><Relationship Id="rId10" Type="http://schemas.openxmlformats.org/officeDocument/2006/relationships/image" Target="../media/image53.png"/><Relationship Id="rId13" Type="http://schemas.openxmlformats.org/officeDocument/2006/relationships/image" Target="../media/image66.png"/><Relationship Id="rId12" Type="http://schemas.openxmlformats.org/officeDocument/2006/relationships/image" Target="../media/image63.png"/><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29.png"/><Relationship Id="rId4" Type="http://schemas.openxmlformats.org/officeDocument/2006/relationships/image" Target="../media/image36.png"/><Relationship Id="rId9" Type="http://schemas.openxmlformats.org/officeDocument/2006/relationships/image" Target="../media/image54.png"/><Relationship Id="rId5" Type="http://schemas.openxmlformats.org/officeDocument/2006/relationships/image" Target="../media/image38.png"/><Relationship Id="rId6" Type="http://schemas.openxmlformats.org/officeDocument/2006/relationships/image" Target="../media/image32.png"/><Relationship Id="rId7" Type="http://schemas.openxmlformats.org/officeDocument/2006/relationships/image" Target="../media/image37.png"/><Relationship Id="rId8" Type="http://schemas.openxmlformats.org/officeDocument/2006/relationships/image" Target="../media/image40.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1" Type="http://schemas.openxmlformats.org/officeDocument/2006/relationships/image" Target="../media/image60.png"/><Relationship Id="rId10" Type="http://schemas.openxmlformats.org/officeDocument/2006/relationships/image" Target="../media/image53.png"/><Relationship Id="rId13" Type="http://schemas.openxmlformats.org/officeDocument/2006/relationships/image" Target="../media/image62.png"/><Relationship Id="rId12" Type="http://schemas.openxmlformats.org/officeDocument/2006/relationships/image" Target="../media/image59.png"/><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image" Target="../media/image29.png"/><Relationship Id="rId4" Type="http://schemas.openxmlformats.org/officeDocument/2006/relationships/image" Target="../media/image36.png"/><Relationship Id="rId9" Type="http://schemas.openxmlformats.org/officeDocument/2006/relationships/image" Target="../media/image54.png"/><Relationship Id="rId14" Type="http://schemas.openxmlformats.org/officeDocument/2006/relationships/image" Target="../media/image65.png"/><Relationship Id="rId5" Type="http://schemas.openxmlformats.org/officeDocument/2006/relationships/image" Target="../media/image38.png"/><Relationship Id="rId6" Type="http://schemas.openxmlformats.org/officeDocument/2006/relationships/image" Target="../media/image32.png"/><Relationship Id="rId7" Type="http://schemas.openxmlformats.org/officeDocument/2006/relationships/image" Target="../media/image37.png"/><Relationship Id="rId8" Type="http://schemas.openxmlformats.org/officeDocument/2006/relationships/image" Target="../media/image40.png"/></Relationships>
</file>

<file path=ppt/slides/_rels/slide47.xml.rels><?xml version="1.0" encoding="UTF-8" standalone="yes"?><Relationships xmlns="http://schemas.openxmlformats.org/package/2006/relationships"><Relationship Id="rId11" Type="http://schemas.openxmlformats.org/officeDocument/2006/relationships/image" Target="../media/image64.png"/><Relationship Id="rId10" Type="http://schemas.openxmlformats.org/officeDocument/2006/relationships/image" Target="../media/image53.png"/><Relationship Id="rId13" Type="http://schemas.openxmlformats.org/officeDocument/2006/relationships/image" Target="../media/image66.png"/><Relationship Id="rId12" Type="http://schemas.openxmlformats.org/officeDocument/2006/relationships/image" Target="../media/image63.png"/><Relationship Id="rId1" Type="http://schemas.openxmlformats.org/officeDocument/2006/relationships/slideLayout" Target="../slideLayouts/slideLayout2.xml"/><Relationship Id="rId2" Type="http://schemas.openxmlformats.org/officeDocument/2006/relationships/notesSlide" Target="../notesSlides/notesSlide47.xml"/><Relationship Id="rId3" Type="http://schemas.openxmlformats.org/officeDocument/2006/relationships/image" Target="../media/image29.png"/><Relationship Id="rId4" Type="http://schemas.openxmlformats.org/officeDocument/2006/relationships/image" Target="../media/image36.png"/><Relationship Id="rId9" Type="http://schemas.openxmlformats.org/officeDocument/2006/relationships/image" Target="../media/image54.png"/><Relationship Id="rId5" Type="http://schemas.openxmlformats.org/officeDocument/2006/relationships/image" Target="../media/image38.png"/><Relationship Id="rId6" Type="http://schemas.openxmlformats.org/officeDocument/2006/relationships/image" Target="../media/image32.png"/><Relationship Id="rId7" Type="http://schemas.openxmlformats.org/officeDocument/2006/relationships/image" Target="../media/image37.png"/><Relationship Id="rId8" Type="http://schemas.openxmlformats.org/officeDocument/2006/relationships/image" Target="../media/image40.png"/></Relationships>
</file>

<file path=ppt/slides/_rels/slide48.xml.rels><?xml version="1.0" encoding="UTF-8" standalone="yes"?><Relationships xmlns="http://schemas.openxmlformats.org/package/2006/relationships"><Relationship Id="rId11" Type="http://schemas.openxmlformats.org/officeDocument/2006/relationships/image" Target="../media/image60.png"/><Relationship Id="rId10" Type="http://schemas.openxmlformats.org/officeDocument/2006/relationships/image" Target="../media/image53.png"/><Relationship Id="rId13" Type="http://schemas.openxmlformats.org/officeDocument/2006/relationships/image" Target="../media/image62.png"/><Relationship Id="rId12" Type="http://schemas.openxmlformats.org/officeDocument/2006/relationships/image" Target="../media/image59.png"/><Relationship Id="rId1" Type="http://schemas.openxmlformats.org/officeDocument/2006/relationships/slideLayout" Target="../slideLayouts/slideLayout2.xml"/><Relationship Id="rId2" Type="http://schemas.openxmlformats.org/officeDocument/2006/relationships/notesSlide" Target="../notesSlides/notesSlide48.xml"/><Relationship Id="rId3" Type="http://schemas.openxmlformats.org/officeDocument/2006/relationships/image" Target="../media/image29.png"/><Relationship Id="rId4" Type="http://schemas.openxmlformats.org/officeDocument/2006/relationships/image" Target="../media/image36.png"/><Relationship Id="rId9" Type="http://schemas.openxmlformats.org/officeDocument/2006/relationships/image" Target="../media/image54.png"/><Relationship Id="rId14" Type="http://schemas.openxmlformats.org/officeDocument/2006/relationships/image" Target="../media/image65.png"/><Relationship Id="rId5" Type="http://schemas.openxmlformats.org/officeDocument/2006/relationships/image" Target="../media/image38.png"/><Relationship Id="rId6" Type="http://schemas.openxmlformats.org/officeDocument/2006/relationships/image" Target="../media/image32.png"/><Relationship Id="rId7" Type="http://schemas.openxmlformats.org/officeDocument/2006/relationships/image" Target="../media/image37.png"/><Relationship Id="rId8" Type="http://schemas.openxmlformats.org/officeDocument/2006/relationships/image" Target="../media/image40.png"/></Relationships>
</file>

<file path=ppt/slides/_rels/slide49.xml.rels><?xml version="1.0" encoding="UTF-8" standalone="yes"?><Relationships xmlns="http://schemas.openxmlformats.org/package/2006/relationships"><Relationship Id="rId11" Type="http://schemas.openxmlformats.org/officeDocument/2006/relationships/image" Target="../media/image59.png"/><Relationship Id="rId10" Type="http://schemas.openxmlformats.org/officeDocument/2006/relationships/image" Target="../media/image60.png"/><Relationship Id="rId13" Type="http://schemas.openxmlformats.org/officeDocument/2006/relationships/image" Target="../media/image65.png"/><Relationship Id="rId12" Type="http://schemas.openxmlformats.org/officeDocument/2006/relationships/image" Target="../media/image62.png"/><Relationship Id="rId1" Type="http://schemas.openxmlformats.org/officeDocument/2006/relationships/slideLayout" Target="../slideLayouts/slideLayout2.xml"/><Relationship Id="rId2" Type="http://schemas.openxmlformats.org/officeDocument/2006/relationships/notesSlide" Target="../notesSlides/notesSlide49.xml"/><Relationship Id="rId3" Type="http://schemas.openxmlformats.org/officeDocument/2006/relationships/image" Target="../media/image29.png"/><Relationship Id="rId4" Type="http://schemas.openxmlformats.org/officeDocument/2006/relationships/image" Target="../media/image36.png"/><Relationship Id="rId9" Type="http://schemas.openxmlformats.org/officeDocument/2006/relationships/image" Target="../media/image53.png"/><Relationship Id="rId15" Type="http://schemas.openxmlformats.org/officeDocument/2006/relationships/image" Target="../media/image48.png"/><Relationship Id="rId14" Type="http://schemas.openxmlformats.org/officeDocument/2006/relationships/image" Target="../media/image32.png"/><Relationship Id="rId5" Type="http://schemas.openxmlformats.org/officeDocument/2006/relationships/image" Target="../media/image38.png"/><Relationship Id="rId6" Type="http://schemas.openxmlformats.org/officeDocument/2006/relationships/image" Target="../media/image37.png"/><Relationship Id="rId7" Type="http://schemas.openxmlformats.org/officeDocument/2006/relationships/image" Target="../media/image40.png"/><Relationship Id="rId8" Type="http://schemas.openxmlformats.org/officeDocument/2006/relationships/image" Target="../media/image5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1" Type="http://schemas.openxmlformats.org/officeDocument/2006/relationships/image" Target="../media/image59.png"/><Relationship Id="rId10" Type="http://schemas.openxmlformats.org/officeDocument/2006/relationships/image" Target="../media/image60.png"/><Relationship Id="rId13" Type="http://schemas.openxmlformats.org/officeDocument/2006/relationships/image" Target="../media/image65.png"/><Relationship Id="rId12" Type="http://schemas.openxmlformats.org/officeDocument/2006/relationships/image" Target="../media/image62.png"/><Relationship Id="rId1" Type="http://schemas.openxmlformats.org/officeDocument/2006/relationships/slideLayout" Target="../slideLayouts/slideLayout2.xml"/><Relationship Id="rId2" Type="http://schemas.openxmlformats.org/officeDocument/2006/relationships/notesSlide" Target="../notesSlides/notesSlide50.xml"/><Relationship Id="rId3" Type="http://schemas.openxmlformats.org/officeDocument/2006/relationships/image" Target="../media/image29.png"/><Relationship Id="rId4" Type="http://schemas.openxmlformats.org/officeDocument/2006/relationships/image" Target="../media/image36.png"/><Relationship Id="rId9" Type="http://schemas.openxmlformats.org/officeDocument/2006/relationships/image" Target="../media/image53.png"/><Relationship Id="rId15" Type="http://schemas.openxmlformats.org/officeDocument/2006/relationships/image" Target="../media/image48.png"/><Relationship Id="rId14" Type="http://schemas.openxmlformats.org/officeDocument/2006/relationships/image" Target="../media/image32.png"/><Relationship Id="rId5" Type="http://schemas.openxmlformats.org/officeDocument/2006/relationships/image" Target="../media/image38.png"/><Relationship Id="rId6" Type="http://schemas.openxmlformats.org/officeDocument/2006/relationships/image" Target="../media/image37.png"/><Relationship Id="rId7" Type="http://schemas.openxmlformats.org/officeDocument/2006/relationships/image" Target="../media/image40.png"/><Relationship Id="rId8" Type="http://schemas.openxmlformats.org/officeDocument/2006/relationships/image" Target="../media/image54.png"/></Relationships>
</file>

<file path=ppt/slides/_rels/slide51.xml.rels><?xml version="1.0" encoding="UTF-8" standalone="yes"?><Relationships xmlns="http://schemas.openxmlformats.org/package/2006/relationships"><Relationship Id="rId11" Type="http://schemas.openxmlformats.org/officeDocument/2006/relationships/image" Target="../media/image59.png"/><Relationship Id="rId10" Type="http://schemas.openxmlformats.org/officeDocument/2006/relationships/image" Target="../media/image60.png"/><Relationship Id="rId13" Type="http://schemas.openxmlformats.org/officeDocument/2006/relationships/image" Target="../media/image65.png"/><Relationship Id="rId12" Type="http://schemas.openxmlformats.org/officeDocument/2006/relationships/image" Target="../media/image62.png"/><Relationship Id="rId1" Type="http://schemas.openxmlformats.org/officeDocument/2006/relationships/slideLayout" Target="../slideLayouts/slideLayout2.xml"/><Relationship Id="rId2" Type="http://schemas.openxmlformats.org/officeDocument/2006/relationships/notesSlide" Target="../notesSlides/notesSlide51.xml"/><Relationship Id="rId3" Type="http://schemas.openxmlformats.org/officeDocument/2006/relationships/image" Target="../media/image29.png"/><Relationship Id="rId4" Type="http://schemas.openxmlformats.org/officeDocument/2006/relationships/image" Target="../media/image36.png"/><Relationship Id="rId9" Type="http://schemas.openxmlformats.org/officeDocument/2006/relationships/image" Target="../media/image53.png"/><Relationship Id="rId15" Type="http://schemas.openxmlformats.org/officeDocument/2006/relationships/image" Target="../media/image48.png"/><Relationship Id="rId14" Type="http://schemas.openxmlformats.org/officeDocument/2006/relationships/image" Target="../media/image32.png"/><Relationship Id="rId5" Type="http://schemas.openxmlformats.org/officeDocument/2006/relationships/image" Target="../media/image38.png"/><Relationship Id="rId6" Type="http://schemas.openxmlformats.org/officeDocument/2006/relationships/image" Target="../media/image37.png"/><Relationship Id="rId7" Type="http://schemas.openxmlformats.org/officeDocument/2006/relationships/image" Target="../media/image40.png"/><Relationship Id="rId8" Type="http://schemas.openxmlformats.org/officeDocument/2006/relationships/image" Target="../media/image54.png"/></Relationships>
</file>

<file path=ppt/slides/_rels/slide52.xml.rels><?xml version="1.0" encoding="UTF-8" standalone="yes"?><Relationships xmlns="http://schemas.openxmlformats.org/package/2006/relationships"><Relationship Id="rId11" Type="http://schemas.openxmlformats.org/officeDocument/2006/relationships/image" Target="../media/image59.png"/><Relationship Id="rId10" Type="http://schemas.openxmlformats.org/officeDocument/2006/relationships/image" Target="../media/image60.png"/><Relationship Id="rId13" Type="http://schemas.openxmlformats.org/officeDocument/2006/relationships/image" Target="../media/image65.png"/><Relationship Id="rId12" Type="http://schemas.openxmlformats.org/officeDocument/2006/relationships/image" Target="../media/image62.png"/><Relationship Id="rId1" Type="http://schemas.openxmlformats.org/officeDocument/2006/relationships/slideLayout" Target="../slideLayouts/slideLayout2.xml"/><Relationship Id="rId2" Type="http://schemas.openxmlformats.org/officeDocument/2006/relationships/notesSlide" Target="../notesSlides/notesSlide52.xml"/><Relationship Id="rId3" Type="http://schemas.openxmlformats.org/officeDocument/2006/relationships/image" Target="../media/image29.png"/><Relationship Id="rId4" Type="http://schemas.openxmlformats.org/officeDocument/2006/relationships/image" Target="../media/image36.png"/><Relationship Id="rId9" Type="http://schemas.openxmlformats.org/officeDocument/2006/relationships/image" Target="../media/image53.png"/><Relationship Id="rId15" Type="http://schemas.openxmlformats.org/officeDocument/2006/relationships/image" Target="../media/image56.png"/><Relationship Id="rId14" Type="http://schemas.openxmlformats.org/officeDocument/2006/relationships/image" Target="../media/image48.png"/><Relationship Id="rId5" Type="http://schemas.openxmlformats.org/officeDocument/2006/relationships/image" Target="../media/image38.png"/><Relationship Id="rId6" Type="http://schemas.openxmlformats.org/officeDocument/2006/relationships/image" Target="../media/image37.png"/><Relationship Id="rId7" Type="http://schemas.openxmlformats.org/officeDocument/2006/relationships/image" Target="../media/image40.png"/><Relationship Id="rId8" Type="http://schemas.openxmlformats.org/officeDocument/2006/relationships/image" Target="../media/image54.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1" Type="http://schemas.openxmlformats.org/officeDocument/2006/relationships/image" Target="../media/image64.png"/><Relationship Id="rId10" Type="http://schemas.openxmlformats.org/officeDocument/2006/relationships/image" Target="../media/image53.png"/><Relationship Id="rId13" Type="http://schemas.openxmlformats.org/officeDocument/2006/relationships/image" Target="../media/image66.png"/><Relationship Id="rId12" Type="http://schemas.openxmlformats.org/officeDocument/2006/relationships/image" Target="../media/image63.png"/><Relationship Id="rId1" Type="http://schemas.openxmlformats.org/officeDocument/2006/relationships/slideLayout" Target="../slideLayouts/slideLayout2.xml"/><Relationship Id="rId2" Type="http://schemas.openxmlformats.org/officeDocument/2006/relationships/notesSlide" Target="../notesSlides/notesSlide57.xml"/><Relationship Id="rId3" Type="http://schemas.openxmlformats.org/officeDocument/2006/relationships/image" Target="../media/image29.png"/><Relationship Id="rId4" Type="http://schemas.openxmlformats.org/officeDocument/2006/relationships/image" Target="../media/image36.png"/><Relationship Id="rId9" Type="http://schemas.openxmlformats.org/officeDocument/2006/relationships/image" Target="../media/image54.png"/><Relationship Id="rId5" Type="http://schemas.openxmlformats.org/officeDocument/2006/relationships/image" Target="../media/image38.png"/><Relationship Id="rId6" Type="http://schemas.openxmlformats.org/officeDocument/2006/relationships/image" Target="../media/image32.png"/><Relationship Id="rId7" Type="http://schemas.openxmlformats.org/officeDocument/2006/relationships/image" Target="../media/image37.png"/><Relationship Id="rId8" Type="http://schemas.openxmlformats.org/officeDocument/2006/relationships/image" Target="../media/image40.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 name="Shape 48"/>
        <p:cNvGrpSpPr/>
        <p:nvPr/>
      </p:nvGrpSpPr>
      <p:grpSpPr>
        <a:xfrm>
          <a:off x="0" y="0"/>
          <a:ext cx="0" cy="0"/>
          <a:chOff x="0" y="0"/>
          <a:chExt cx="0" cy="0"/>
        </a:xfrm>
      </p:grpSpPr>
      <p:sp>
        <p:nvSpPr>
          <p:cNvPr id="49" name="Google Shape;49;p1"/>
          <p:cNvSpPr txBox="1"/>
          <p:nvPr>
            <p:ph type="ctrTitle"/>
          </p:nvPr>
        </p:nvSpPr>
        <p:spPr>
          <a:xfrm>
            <a:off x="311700" y="2466563"/>
            <a:ext cx="8520600" cy="16812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5200"/>
              <a:buNone/>
            </a:pPr>
            <a:r>
              <a:rPr lang="en"/>
              <a:t>Pokerbots 2022</a:t>
            </a:r>
            <a:endParaRPr/>
          </a:p>
        </p:txBody>
      </p:sp>
      <p:sp>
        <p:nvSpPr>
          <p:cNvPr id="50" name="Google Shape;50;p1"/>
          <p:cNvSpPr txBox="1"/>
          <p:nvPr>
            <p:ph idx="1" type="subTitle"/>
          </p:nvPr>
        </p:nvSpPr>
        <p:spPr>
          <a:xfrm>
            <a:off x="311700" y="4240900"/>
            <a:ext cx="8520600" cy="6108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lang="en"/>
              <a:t>Lecture 2: Poker Theory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2"/>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800"/>
              <a:buNone/>
            </a:pPr>
            <a:r>
              <a:rPr lang="en"/>
              <a:t>Scrimmage Server:</a:t>
            </a:r>
            <a:endParaRPr/>
          </a:p>
          <a:p>
            <a:pPr indent="0" lvl="0" marL="0" rtl="0" algn="l">
              <a:lnSpc>
                <a:spcPct val="100000"/>
              </a:lnSpc>
              <a:spcBef>
                <a:spcPts val="0"/>
              </a:spcBef>
              <a:spcAft>
                <a:spcPts val="0"/>
              </a:spcAft>
              <a:buSzPts val="4800"/>
              <a:buNone/>
            </a:pPr>
            <a:r>
              <a:rPr lang="en"/>
              <a:t>Piazza Post @24</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g10bcf92ff06_0_0"/>
          <p:cNvSpPr txBox="1"/>
          <p:nvPr>
            <p:ph type="title"/>
          </p:nvPr>
        </p:nvSpPr>
        <p:spPr>
          <a:xfrm>
            <a:off x="490250" y="450150"/>
            <a:ext cx="7836600" cy="4090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800"/>
              <a:buNone/>
            </a:pPr>
            <a:r>
              <a:rPr lang="en"/>
              <a:t>Link: </a:t>
            </a:r>
            <a:endParaRPr/>
          </a:p>
          <a:p>
            <a:pPr indent="0" lvl="0" marL="0" rtl="0" algn="l">
              <a:lnSpc>
                <a:spcPct val="100000"/>
              </a:lnSpc>
              <a:spcBef>
                <a:spcPts val="0"/>
              </a:spcBef>
              <a:spcAft>
                <a:spcPts val="0"/>
              </a:spcAft>
              <a:buSzPts val="4800"/>
              <a:buNone/>
            </a:pPr>
            <a:r>
              <a:rPr lang="en"/>
              <a:t>scrimmage.pokerbots.org</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1"/>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800"/>
              <a:buNone/>
            </a:pPr>
            <a:r>
              <a:rPr lang="en"/>
              <a:t>Week 1 bot deadline:</a:t>
            </a:r>
            <a:endParaRPr/>
          </a:p>
          <a:p>
            <a:pPr indent="0" lvl="0" marL="0" rtl="0" algn="l">
              <a:lnSpc>
                <a:spcPct val="100000"/>
              </a:lnSpc>
              <a:spcBef>
                <a:spcPts val="0"/>
              </a:spcBef>
              <a:spcAft>
                <a:spcPts val="0"/>
              </a:spcAft>
              <a:buSzPts val="4800"/>
              <a:buNone/>
            </a:pPr>
            <a:r>
              <a:rPr lang="en"/>
              <a:t>Saturday Jan 8,</a:t>
            </a:r>
            <a:br>
              <a:rPr lang="en"/>
            </a:br>
            <a:r>
              <a:rPr lang="en"/>
              <a:t>11:59 p.m EST</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Agenda</a:t>
            </a:r>
            <a:endParaRPr/>
          </a:p>
        </p:txBody>
      </p:sp>
      <p:sp>
        <p:nvSpPr>
          <p:cNvPr id="127" name="Google Shape;127;p1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chemeClr val="lt1"/>
              </a:buClr>
              <a:buSzPts val="1800"/>
              <a:buChar char="●"/>
            </a:pPr>
            <a:r>
              <a:rPr lang="en">
                <a:solidFill>
                  <a:schemeClr val="lt1"/>
                </a:solidFill>
              </a:rPr>
              <a:t>Hand types</a:t>
            </a:r>
            <a:br>
              <a:rPr lang="en">
                <a:solidFill>
                  <a:schemeClr val="lt1"/>
                </a:solidFill>
              </a:rPr>
            </a:br>
            <a:endParaRPr>
              <a:solidFill>
                <a:schemeClr val="lt1"/>
              </a:solidFill>
            </a:endParaRPr>
          </a:p>
          <a:p>
            <a:pPr indent="-342900" lvl="0" marL="457200" rtl="0" algn="l">
              <a:lnSpc>
                <a:spcPct val="115000"/>
              </a:lnSpc>
              <a:spcBef>
                <a:spcPts val="0"/>
              </a:spcBef>
              <a:spcAft>
                <a:spcPts val="0"/>
              </a:spcAft>
              <a:buClr>
                <a:schemeClr val="lt1"/>
              </a:buClr>
              <a:buSzPts val="1800"/>
              <a:buChar char="●"/>
            </a:pPr>
            <a:r>
              <a:rPr lang="en">
                <a:solidFill>
                  <a:schemeClr val="lt1"/>
                </a:solidFill>
              </a:rPr>
              <a:t>Pot odds</a:t>
            </a:r>
            <a:br>
              <a:rPr lang="en">
                <a:solidFill>
                  <a:schemeClr val="lt1"/>
                </a:solidFill>
              </a:rPr>
            </a:br>
            <a:endParaRPr>
              <a:solidFill>
                <a:schemeClr val="lt1"/>
              </a:solidFill>
            </a:endParaRPr>
          </a:p>
          <a:p>
            <a:pPr indent="-342900" lvl="0" marL="457200" rtl="0" algn="l">
              <a:lnSpc>
                <a:spcPct val="115000"/>
              </a:lnSpc>
              <a:spcBef>
                <a:spcPts val="0"/>
              </a:spcBef>
              <a:spcAft>
                <a:spcPts val="0"/>
              </a:spcAft>
              <a:buClr>
                <a:schemeClr val="lt1"/>
              </a:buClr>
              <a:buSzPts val="1800"/>
              <a:buChar char="●"/>
            </a:pPr>
            <a:r>
              <a:rPr lang="en">
                <a:solidFill>
                  <a:schemeClr val="lt1"/>
                </a:solidFill>
              </a:rPr>
              <a:t>Implied odds</a:t>
            </a:r>
            <a:br>
              <a:rPr lang="en">
                <a:solidFill>
                  <a:schemeClr val="lt1"/>
                </a:solidFill>
              </a:rPr>
            </a:br>
            <a:endParaRPr>
              <a:solidFill>
                <a:schemeClr val="lt1"/>
              </a:solidFill>
            </a:endParaRPr>
          </a:p>
          <a:p>
            <a:pPr indent="-342900" lvl="0" marL="457200" rtl="0" algn="l">
              <a:lnSpc>
                <a:spcPct val="115000"/>
              </a:lnSpc>
              <a:spcBef>
                <a:spcPts val="0"/>
              </a:spcBef>
              <a:spcAft>
                <a:spcPts val="0"/>
              </a:spcAft>
              <a:buClr>
                <a:schemeClr val="lt1"/>
              </a:buClr>
              <a:buSzPts val="1800"/>
              <a:buChar char="●"/>
            </a:pPr>
            <a:r>
              <a:rPr lang="en">
                <a:solidFill>
                  <a:schemeClr val="lt1"/>
                </a:solidFill>
              </a:rPr>
              <a:t>Ranges</a:t>
            </a:r>
            <a:br>
              <a:rPr lang="en">
                <a:solidFill>
                  <a:schemeClr val="lt1"/>
                </a:solidFill>
              </a:rPr>
            </a:br>
            <a:endParaRPr>
              <a:solidFill>
                <a:schemeClr val="lt1"/>
              </a:solidFill>
            </a:endParaRPr>
          </a:p>
          <a:p>
            <a:pPr indent="-342900" lvl="0" marL="457200" rtl="0" algn="l">
              <a:lnSpc>
                <a:spcPct val="115000"/>
              </a:lnSpc>
              <a:spcBef>
                <a:spcPts val="0"/>
              </a:spcBef>
              <a:spcAft>
                <a:spcPts val="0"/>
              </a:spcAft>
              <a:buClr>
                <a:schemeClr val="lt1"/>
              </a:buClr>
              <a:buSzPts val="1800"/>
              <a:buChar char="●"/>
            </a:pPr>
            <a:r>
              <a:rPr lang="en">
                <a:solidFill>
                  <a:schemeClr val="lt1"/>
                </a:solidFill>
              </a:rPr>
              <a:t>Variant strategic considerations</a:t>
            </a:r>
            <a:br>
              <a:rPr lang="en">
                <a:solidFill>
                  <a:schemeClr val="lt1"/>
                </a:solidFill>
              </a:rPr>
            </a:br>
            <a:endParaRPr>
              <a:solidFill>
                <a:schemeClr val="lt1"/>
              </a:solidFill>
            </a:endParaRPr>
          </a:p>
          <a:p>
            <a:pPr indent="-342900" lvl="0" marL="457200" rtl="0" algn="l">
              <a:lnSpc>
                <a:spcPct val="115000"/>
              </a:lnSpc>
              <a:spcBef>
                <a:spcPts val="0"/>
              </a:spcBef>
              <a:spcAft>
                <a:spcPts val="0"/>
              </a:spcAft>
              <a:buClr>
                <a:schemeClr val="lt1"/>
              </a:buClr>
              <a:buSzPts val="1800"/>
              <a:buChar char="●"/>
            </a:pPr>
            <a:r>
              <a:rPr lang="en">
                <a:solidFill>
                  <a:schemeClr val="lt1"/>
                </a:solidFill>
              </a:rPr>
              <a:t>Coding reference-lecture-2 bot</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15"/>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en"/>
              <a:t>Hand types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1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Drawing hand</a:t>
            </a:r>
            <a:endParaRPr/>
          </a:p>
        </p:txBody>
      </p:sp>
      <p:pic>
        <p:nvPicPr>
          <p:cNvPr id="138" name="Google Shape;138;p16"/>
          <p:cNvPicPr preferRelativeResize="0"/>
          <p:nvPr/>
        </p:nvPicPr>
        <p:blipFill rotWithShape="1">
          <a:blip r:embed="rId3">
            <a:alphaModFix/>
          </a:blip>
          <a:srcRect b="0" l="0" r="0" t="0"/>
          <a:stretch/>
        </p:blipFill>
        <p:spPr>
          <a:xfrm>
            <a:off x="1741800" y="1163350"/>
            <a:ext cx="4886325" cy="3686175"/>
          </a:xfrm>
          <a:prstGeom prst="rect">
            <a:avLst/>
          </a:prstGeom>
          <a:noFill/>
          <a:ln>
            <a:noFill/>
          </a:ln>
        </p:spPr>
      </p:pic>
      <p:pic>
        <p:nvPicPr>
          <p:cNvPr id="139" name="Google Shape;139;p16"/>
          <p:cNvPicPr preferRelativeResize="0"/>
          <p:nvPr/>
        </p:nvPicPr>
        <p:blipFill rotWithShape="1">
          <a:blip r:embed="rId4">
            <a:alphaModFix/>
          </a:blip>
          <a:srcRect b="0" l="0" r="0" t="0"/>
          <a:stretch/>
        </p:blipFill>
        <p:spPr>
          <a:xfrm>
            <a:off x="4963900" y="2615913"/>
            <a:ext cx="552450" cy="781050"/>
          </a:xfrm>
          <a:prstGeom prst="rect">
            <a:avLst/>
          </a:prstGeom>
          <a:noFill/>
          <a:ln>
            <a:noFill/>
          </a:ln>
        </p:spPr>
      </p:pic>
      <p:pic>
        <p:nvPicPr>
          <p:cNvPr id="140" name="Google Shape;140;p16"/>
          <p:cNvPicPr preferRelativeResize="0"/>
          <p:nvPr/>
        </p:nvPicPr>
        <p:blipFill rotWithShape="1">
          <a:blip r:embed="rId5">
            <a:alphaModFix/>
          </a:blip>
          <a:srcRect b="0" l="0" r="0" t="0"/>
          <a:stretch/>
        </p:blipFill>
        <p:spPr>
          <a:xfrm>
            <a:off x="3654875" y="1163350"/>
            <a:ext cx="552450" cy="781050"/>
          </a:xfrm>
          <a:prstGeom prst="rect">
            <a:avLst/>
          </a:prstGeom>
          <a:noFill/>
          <a:ln>
            <a:noFill/>
          </a:ln>
        </p:spPr>
      </p:pic>
      <p:pic>
        <p:nvPicPr>
          <p:cNvPr id="141" name="Google Shape;141;p16"/>
          <p:cNvPicPr preferRelativeResize="0"/>
          <p:nvPr/>
        </p:nvPicPr>
        <p:blipFill rotWithShape="1">
          <a:blip r:embed="rId6">
            <a:alphaModFix/>
          </a:blip>
          <a:srcRect b="0" l="0" r="0" t="0"/>
          <a:stretch/>
        </p:blipFill>
        <p:spPr>
          <a:xfrm>
            <a:off x="4207325" y="1163350"/>
            <a:ext cx="552450" cy="781050"/>
          </a:xfrm>
          <a:prstGeom prst="rect">
            <a:avLst/>
          </a:prstGeom>
          <a:noFill/>
          <a:ln>
            <a:noFill/>
          </a:ln>
        </p:spPr>
      </p:pic>
      <p:pic>
        <p:nvPicPr>
          <p:cNvPr id="142" name="Google Shape;142;p16"/>
          <p:cNvPicPr preferRelativeResize="0"/>
          <p:nvPr/>
        </p:nvPicPr>
        <p:blipFill rotWithShape="1">
          <a:blip r:embed="rId7">
            <a:alphaModFix/>
          </a:blip>
          <a:srcRect b="0" l="0" r="0" t="0"/>
          <a:stretch/>
        </p:blipFill>
        <p:spPr>
          <a:xfrm>
            <a:off x="3859000" y="2615900"/>
            <a:ext cx="552450" cy="781050"/>
          </a:xfrm>
          <a:prstGeom prst="rect">
            <a:avLst/>
          </a:prstGeom>
          <a:noFill/>
          <a:ln>
            <a:noFill/>
          </a:ln>
        </p:spPr>
      </p:pic>
      <p:pic>
        <p:nvPicPr>
          <p:cNvPr id="143" name="Google Shape;143;p16"/>
          <p:cNvPicPr preferRelativeResize="0"/>
          <p:nvPr/>
        </p:nvPicPr>
        <p:blipFill rotWithShape="1">
          <a:blip r:embed="rId8">
            <a:alphaModFix/>
          </a:blip>
          <a:srcRect b="0" l="0" r="0" t="0"/>
          <a:stretch/>
        </p:blipFill>
        <p:spPr>
          <a:xfrm>
            <a:off x="3306550" y="2615913"/>
            <a:ext cx="552450" cy="781050"/>
          </a:xfrm>
          <a:prstGeom prst="rect">
            <a:avLst/>
          </a:prstGeom>
          <a:noFill/>
          <a:ln>
            <a:noFill/>
          </a:ln>
        </p:spPr>
      </p:pic>
      <p:pic>
        <p:nvPicPr>
          <p:cNvPr id="144" name="Google Shape;144;p16"/>
          <p:cNvPicPr preferRelativeResize="0"/>
          <p:nvPr/>
        </p:nvPicPr>
        <p:blipFill rotWithShape="1">
          <a:blip r:embed="rId9">
            <a:alphaModFix/>
          </a:blip>
          <a:srcRect b="0" l="0" r="0" t="0"/>
          <a:stretch/>
        </p:blipFill>
        <p:spPr>
          <a:xfrm>
            <a:off x="4411450" y="2615913"/>
            <a:ext cx="552450" cy="781050"/>
          </a:xfrm>
          <a:prstGeom prst="rect">
            <a:avLst/>
          </a:prstGeom>
          <a:noFill/>
          <a:ln>
            <a:noFill/>
          </a:ln>
        </p:spPr>
      </p:pic>
      <p:pic>
        <p:nvPicPr>
          <p:cNvPr id="145" name="Google Shape;145;p16"/>
          <p:cNvPicPr preferRelativeResize="0"/>
          <p:nvPr/>
        </p:nvPicPr>
        <p:blipFill rotWithShape="1">
          <a:blip r:embed="rId10">
            <a:alphaModFix/>
          </a:blip>
          <a:srcRect b="0" l="0" r="0" t="0"/>
          <a:stretch/>
        </p:blipFill>
        <p:spPr>
          <a:xfrm>
            <a:off x="5516350" y="2615925"/>
            <a:ext cx="552450" cy="781050"/>
          </a:xfrm>
          <a:prstGeom prst="rect">
            <a:avLst/>
          </a:prstGeom>
          <a:noFill/>
          <a:ln>
            <a:noFill/>
          </a:ln>
        </p:spPr>
      </p:pic>
      <p:pic>
        <p:nvPicPr>
          <p:cNvPr id="146" name="Google Shape;146;p16"/>
          <p:cNvPicPr preferRelativeResize="0"/>
          <p:nvPr/>
        </p:nvPicPr>
        <p:blipFill rotWithShape="1">
          <a:blip r:embed="rId11">
            <a:alphaModFix/>
          </a:blip>
          <a:srcRect b="0" l="0" r="0" t="0"/>
          <a:stretch/>
        </p:blipFill>
        <p:spPr>
          <a:xfrm>
            <a:off x="3654875" y="4068500"/>
            <a:ext cx="552450" cy="781050"/>
          </a:xfrm>
          <a:prstGeom prst="rect">
            <a:avLst/>
          </a:prstGeom>
          <a:noFill/>
          <a:ln>
            <a:noFill/>
          </a:ln>
        </p:spPr>
      </p:pic>
      <p:pic>
        <p:nvPicPr>
          <p:cNvPr id="147" name="Google Shape;147;p16"/>
          <p:cNvPicPr preferRelativeResize="0"/>
          <p:nvPr/>
        </p:nvPicPr>
        <p:blipFill rotWithShape="1">
          <a:blip r:embed="rId12">
            <a:alphaModFix/>
          </a:blip>
          <a:srcRect b="0" l="0" r="0" t="0"/>
          <a:stretch/>
        </p:blipFill>
        <p:spPr>
          <a:xfrm>
            <a:off x="4207325" y="4068500"/>
            <a:ext cx="552450" cy="7810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pic>
        <p:nvPicPr>
          <p:cNvPr id="152" name="Google Shape;152;p17"/>
          <p:cNvPicPr preferRelativeResize="0"/>
          <p:nvPr/>
        </p:nvPicPr>
        <p:blipFill rotWithShape="1">
          <a:blip r:embed="rId3">
            <a:alphaModFix/>
          </a:blip>
          <a:srcRect b="0" l="0" r="0" t="0"/>
          <a:stretch/>
        </p:blipFill>
        <p:spPr>
          <a:xfrm>
            <a:off x="1536649" y="1102100"/>
            <a:ext cx="4945926" cy="3820953"/>
          </a:xfrm>
          <a:prstGeom prst="rect">
            <a:avLst/>
          </a:prstGeom>
          <a:noFill/>
          <a:ln>
            <a:noFill/>
          </a:ln>
        </p:spPr>
      </p:pic>
      <p:sp>
        <p:nvSpPr>
          <p:cNvPr id="153" name="Google Shape;153;p1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Drawing hand</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Low pair</a:t>
            </a:r>
            <a:endParaRPr/>
          </a:p>
        </p:txBody>
      </p:sp>
      <p:pic>
        <p:nvPicPr>
          <p:cNvPr id="159" name="Google Shape;159;p18"/>
          <p:cNvPicPr preferRelativeResize="0"/>
          <p:nvPr/>
        </p:nvPicPr>
        <p:blipFill rotWithShape="1">
          <a:blip r:embed="rId3">
            <a:alphaModFix/>
          </a:blip>
          <a:srcRect b="0" l="0" r="0" t="0"/>
          <a:stretch/>
        </p:blipFill>
        <p:spPr>
          <a:xfrm>
            <a:off x="1741800" y="1163350"/>
            <a:ext cx="4886325" cy="3686175"/>
          </a:xfrm>
          <a:prstGeom prst="rect">
            <a:avLst/>
          </a:prstGeom>
          <a:noFill/>
          <a:ln>
            <a:noFill/>
          </a:ln>
        </p:spPr>
      </p:pic>
      <p:pic>
        <p:nvPicPr>
          <p:cNvPr id="160" name="Google Shape;160;p18"/>
          <p:cNvPicPr preferRelativeResize="0"/>
          <p:nvPr/>
        </p:nvPicPr>
        <p:blipFill rotWithShape="1">
          <a:blip r:embed="rId4">
            <a:alphaModFix/>
          </a:blip>
          <a:srcRect b="0" l="0" r="0" t="0"/>
          <a:stretch/>
        </p:blipFill>
        <p:spPr>
          <a:xfrm>
            <a:off x="4963900" y="2615913"/>
            <a:ext cx="552450" cy="781050"/>
          </a:xfrm>
          <a:prstGeom prst="rect">
            <a:avLst/>
          </a:prstGeom>
          <a:noFill/>
          <a:ln>
            <a:noFill/>
          </a:ln>
        </p:spPr>
      </p:pic>
      <p:pic>
        <p:nvPicPr>
          <p:cNvPr id="161" name="Google Shape;161;p18"/>
          <p:cNvPicPr preferRelativeResize="0"/>
          <p:nvPr/>
        </p:nvPicPr>
        <p:blipFill rotWithShape="1">
          <a:blip r:embed="rId5">
            <a:alphaModFix/>
          </a:blip>
          <a:srcRect b="0" l="0" r="0" t="0"/>
          <a:stretch/>
        </p:blipFill>
        <p:spPr>
          <a:xfrm>
            <a:off x="3654875" y="1163350"/>
            <a:ext cx="552450" cy="781050"/>
          </a:xfrm>
          <a:prstGeom prst="rect">
            <a:avLst/>
          </a:prstGeom>
          <a:noFill/>
          <a:ln>
            <a:noFill/>
          </a:ln>
        </p:spPr>
      </p:pic>
      <p:pic>
        <p:nvPicPr>
          <p:cNvPr id="162" name="Google Shape;162;p18"/>
          <p:cNvPicPr preferRelativeResize="0"/>
          <p:nvPr/>
        </p:nvPicPr>
        <p:blipFill rotWithShape="1">
          <a:blip r:embed="rId6">
            <a:alphaModFix/>
          </a:blip>
          <a:srcRect b="0" l="0" r="0" t="0"/>
          <a:stretch/>
        </p:blipFill>
        <p:spPr>
          <a:xfrm>
            <a:off x="4207325" y="1163350"/>
            <a:ext cx="552450" cy="781050"/>
          </a:xfrm>
          <a:prstGeom prst="rect">
            <a:avLst/>
          </a:prstGeom>
          <a:noFill/>
          <a:ln>
            <a:noFill/>
          </a:ln>
        </p:spPr>
      </p:pic>
      <p:pic>
        <p:nvPicPr>
          <p:cNvPr id="163" name="Google Shape;163;p18"/>
          <p:cNvPicPr preferRelativeResize="0"/>
          <p:nvPr/>
        </p:nvPicPr>
        <p:blipFill rotWithShape="1">
          <a:blip r:embed="rId7">
            <a:alphaModFix/>
          </a:blip>
          <a:srcRect b="0" l="0" r="0" t="0"/>
          <a:stretch/>
        </p:blipFill>
        <p:spPr>
          <a:xfrm>
            <a:off x="3859000" y="2615900"/>
            <a:ext cx="552450" cy="781050"/>
          </a:xfrm>
          <a:prstGeom prst="rect">
            <a:avLst/>
          </a:prstGeom>
          <a:noFill/>
          <a:ln>
            <a:noFill/>
          </a:ln>
        </p:spPr>
      </p:pic>
      <p:pic>
        <p:nvPicPr>
          <p:cNvPr id="164" name="Google Shape;164;p18"/>
          <p:cNvPicPr preferRelativeResize="0"/>
          <p:nvPr/>
        </p:nvPicPr>
        <p:blipFill rotWithShape="1">
          <a:blip r:embed="rId8">
            <a:alphaModFix/>
          </a:blip>
          <a:srcRect b="0" l="0" r="0" t="0"/>
          <a:stretch/>
        </p:blipFill>
        <p:spPr>
          <a:xfrm>
            <a:off x="3306550" y="2615913"/>
            <a:ext cx="552450" cy="781050"/>
          </a:xfrm>
          <a:prstGeom prst="rect">
            <a:avLst/>
          </a:prstGeom>
          <a:noFill/>
          <a:ln>
            <a:noFill/>
          </a:ln>
        </p:spPr>
      </p:pic>
      <p:pic>
        <p:nvPicPr>
          <p:cNvPr id="165" name="Google Shape;165;p18"/>
          <p:cNvPicPr preferRelativeResize="0"/>
          <p:nvPr/>
        </p:nvPicPr>
        <p:blipFill rotWithShape="1">
          <a:blip r:embed="rId9">
            <a:alphaModFix/>
          </a:blip>
          <a:srcRect b="0" l="0" r="0" t="0"/>
          <a:stretch/>
        </p:blipFill>
        <p:spPr>
          <a:xfrm>
            <a:off x="4411450" y="2615913"/>
            <a:ext cx="552450" cy="781050"/>
          </a:xfrm>
          <a:prstGeom prst="rect">
            <a:avLst/>
          </a:prstGeom>
          <a:noFill/>
          <a:ln>
            <a:noFill/>
          </a:ln>
        </p:spPr>
      </p:pic>
      <p:pic>
        <p:nvPicPr>
          <p:cNvPr id="166" name="Google Shape;166;p18"/>
          <p:cNvPicPr preferRelativeResize="0"/>
          <p:nvPr/>
        </p:nvPicPr>
        <p:blipFill rotWithShape="1">
          <a:blip r:embed="rId10">
            <a:alphaModFix/>
          </a:blip>
          <a:srcRect b="0" l="0" r="0" t="0"/>
          <a:stretch/>
        </p:blipFill>
        <p:spPr>
          <a:xfrm>
            <a:off x="5516350" y="2615925"/>
            <a:ext cx="552450" cy="781050"/>
          </a:xfrm>
          <a:prstGeom prst="rect">
            <a:avLst/>
          </a:prstGeom>
          <a:noFill/>
          <a:ln>
            <a:noFill/>
          </a:ln>
        </p:spPr>
      </p:pic>
      <p:pic>
        <p:nvPicPr>
          <p:cNvPr id="167" name="Google Shape;167;p18"/>
          <p:cNvPicPr preferRelativeResize="0"/>
          <p:nvPr/>
        </p:nvPicPr>
        <p:blipFill rotWithShape="1">
          <a:blip r:embed="rId11">
            <a:alphaModFix/>
          </a:blip>
          <a:srcRect b="0" l="0" r="0" t="0"/>
          <a:stretch/>
        </p:blipFill>
        <p:spPr>
          <a:xfrm>
            <a:off x="3654875" y="4068500"/>
            <a:ext cx="552450" cy="781050"/>
          </a:xfrm>
          <a:prstGeom prst="rect">
            <a:avLst/>
          </a:prstGeom>
          <a:noFill/>
          <a:ln>
            <a:noFill/>
          </a:ln>
        </p:spPr>
      </p:pic>
      <p:pic>
        <p:nvPicPr>
          <p:cNvPr id="168" name="Google Shape;168;p18"/>
          <p:cNvPicPr preferRelativeResize="0"/>
          <p:nvPr/>
        </p:nvPicPr>
        <p:blipFill rotWithShape="1">
          <a:blip r:embed="rId12">
            <a:alphaModFix/>
          </a:blip>
          <a:srcRect b="0" l="0" r="0" t="0"/>
          <a:stretch/>
        </p:blipFill>
        <p:spPr>
          <a:xfrm>
            <a:off x="4207325" y="4068500"/>
            <a:ext cx="552450" cy="7810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pic>
        <p:nvPicPr>
          <p:cNvPr id="173" name="Google Shape;173;p19"/>
          <p:cNvPicPr preferRelativeResize="0"/>
          <p:nvPr/>
        </p:nvPicPr>
        <p:blipFill rotWithShape="1">
          <a:blip r:embed="rId3">
            <a:alphaModFix/>
          </a:blip>
          <a:srcRect b="0" l="0" r="0" t="0"/>
          <a:stretch/>
        </p:blipFill>
        <p:spPr>
          <a:xfrm>
            <a:off x="1536649" y="1102100"/>
            <a:ext cx="4945926" cy="3820953"/>
          </a:xfrm>
          <a:prstGeom prst="rect">
            <a:avLst/>
          </a:prstGeom>
          <a:noFill/>
          <a:ln>
            <a:noFill/>
          </a:ln>
        </p:spPr>
      </p:pic>
      <p:sp>
        <p:nvSpPr>
          <p:cNvPr id="174" name="Google Shape;174;p1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Low pair</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Made hand</a:t>
            </a:r>
            <a:endParaRPr/>
          </a:p>
        </p:txBody>
      </p:sp>
      <p:pic>
        <p:nvPicPr>
          <p:cNvPr id="180" name="Google Shape;180;p20"/>
          <p:cNvPicPr preferRelativeResize="0"/>
          <p:nvPr/>
        </p:nvPicPr>
        <p:blipFill rotWithShape="1">
          <a:blip r:embed="rId3">
            <a:alphaModFix/>
          </a:blip>
          <a:srcRect b="0" l="0" r="0" t="0"/>
          <a:stretch/>
        </p:blipFill>
        <p:spPr>
          <a:xfrm>
            <a:off x="1741800" y="1163350"/>
            <a:ext cx="4886325" cy="3686175"/>
          </a:xfrm>
          <a:prstGeom prst="rect">
            <a:avLst/>
          </a:prstGeom>
          <a:noFill/>
          <a:ln>
            <a:noFill/>
          </a:ln>
        </p:spPr>
      </p:pic>
      <p:pic>
        <p:nvPicPr>
          <p:cNvPr id="181" name="Google Shape;181;p20"/>
          <p:cNvPicPr preferRelativeResize="0"/>
          <p:nvPr/>
        </p:nvPicPr>
        <p:blipFill rotWithShape="1">
          <a:blip r:embed="rId4">
            <a:alphaModFix/>
          </a:blip>
          <a:srcRect b="0" l="0" r="0" t="0"/>
          <a:stretch/>
        </p:blipFill>
        <p:spPr>
          <a:xfrm>
            <a:off x="4963900" y="2615913"/>
            <a:ext cx="552450" cy="781050"/>
          </a:xfrm>
          <a:prstGeom prst="rect">
            <a:avLst/>
          </a:prstGeom>
          <a:noFill/>
          <a:ln>
            <a:noFill/>
          </a:ln>
        </p:spPr>
      </p:pic>
      <p:pic>
        <p:nvPicPr>
          <p:cNvPr id="182" name="Google Shape;182;p20"/>
          <p:cNvPicPr preferRelativeResize="0"/>
          <p:nvPr/>
        </p:nvPicPr>
        <p:blipFill rotWithShape="1">
          <a:blip r:embed="rId5">
            <a:alphaModFix/>
          </a:blip>
          <a:srcRect b="0" l="0" r="0" t="0"/>
          <a:stretch/>
        </p:blipFill>
        <p:spPr>
          <a:xfrm>
            <a:off x="3654875" y="1163350"/>
            <a:ext cx="552450" cy="781050"/>
          </a:xfrm>
          <a:prstGeom prst="rect">
            <a:avLst/>
          </a:prstGeom>
          <a:noFill/>
          <a:ln>
            <a:noFill/>
          </a:ln>
        </p:spPr>
      </p:pic>
      <p:pic>
        <p:nvPicPr>
          <p:cNvPr id="183" name="Google Shape;183;p20"/>
          <p:cNvPicPr preferRelativeResize="0"/>
          <p:nvPr/>
        </p:nvPicPr>
        <p:blipFill rotWithShape="1">
          <a:blip r:embed="rId6">
            <a:alphaModFix/>
          </a:blip>
          <a:srcRect b="0" l="0" r="0" t="0"/>
          <a:stretch/>
        </p:blipFill>
        <p:spPr>
          <a:xfrm>
            <a:off x="4207325" y="1163350"/>
            <a:ext cx="552450" cy="781050"/>
          </a:xfrm>
          <a:prstGeom prst="rect">
            <a:avLst/>
          </a:prstGeom>
          <a:noFill/>
          <a:ln>
            <a:noFill/>
          </a:ln>
        </p:spPr>
      </p:pic>
      <p:pic>
        <p:nvPicPr>
          <p:cNvPr id="184" name="Google Shape;184;p20"/>
          <p:cNvPicPr preferRelativeResize="0"/>
          <p:nvPr/>
        </p:nvPicPr>
        <p:blipFill rotWithShape="1">
          <a:blip r:embed="rId7">
            <a:alphaModFix/>
          </a:blip>
          <a:srcRect b="0" l="0" r="0" t="0"/>
          <a:stretch/>
        </p:blipFill>
        <p:spPr>
          <a:xfrm>
            <a:off x="3859000" y="2615900"/>
            <a:ext cx="552450" cy="781050"/>
          </a:xfrm>
          <a:prstGeom prst="rect">
            <a:avLst/>
          </a:prstGeom>
          <a:noFill/>
          <a:ln>
            <a:noFill/>
          </a:ln>
        </p:spPr>
      </p:pic>
      <p:pic>
        <p:nvPicPr>
          <p:cNvPr id="185" name="Google Shape;185;p20"/>
          <p:cNvPicPr preferRelativeResize="0"/>
          <p:nvPr/>
        </p:nvPicPr>
        <p:blipFill rotWithShape="1">
          <a:blip r:embed="rId8">
            <a:alphaModFix/>
          </a:blip>
          <a:srcRect b="0" l="0" r="0" t="0"/>
          <a:stretch/>
        </p:blipFill>
        <p:spPr>
          <a:xfrm>
            <a:off x="3306550" y="2615913"/>
            <a:ext cx="552450" cy="781050"/>
          </a:xfrm>
          <a:prstGeom prst="rect">
            <a:avLst/>
          </a:prstGeom>
          <a:noFill/>
          <a:ln>
            <a:noFill/>
          </a:ln>
        </p:spPr>
      </p:pic>
      <p:pic>
        <p:nvPicPr>
          <p:cNvPr id="186" name="Google Shape;186;p20"/>
          <p:cNvPicPr preferRelativeResize="0"/>
          <p:nvPr/>
        </p:nvPicPr>
        <p:blipFill rotWithShape="1">
          <a:blip r:embed="rId9">
            <a:alphaModFix/>
          </a:blip>
          <a:srcRect b="0" l="0" r="0" t="0"/>
          <a:stretch/>
        </p:blipFill>
        <p:spPr>
          <a:xfrm>
            <a:off x="4411450" y="2615913"/>
            <a:ext cx="552450" cy="781050"/>
          </a:xfrm>
          <a:prstGeom prst="rect">
            <a:avLst/>
          </a:prstGeom>
          <a:noFill/>
          <a:ln>
            <a:noFill/>
          </a:ln>
        </p:spPr>
      </p:pic>
      <p:pic>
        <p:nvPicPr>
          <p:cNvPr id="187" name="Google Shape;187;p20"/>
          <p:cNvPicPr preferRelativeResize="0"/>
          <p:nvPr/>
        </p:nvPicPr>
        <p:blipFill rotWithShape="1">
          <a:blip r:embed="rId10">
            <a:alphaModFix/>
          </a:blip>
          <a:srcRect b="0" l="0" r="0" t="0"/>
          <a:stretch/>
        </p:blipFill>
        <p:spPr>
          <a:xfrm>
            <a:off x="5516350" y="2615925"/>
            <a:ext cx="552450" cy="781050"/>
          </a:xfrm>
          <a:prstGeom prst="rect">
            <a:avLst/>
          </a:prstGeom>
          <a:noFill/>
          <a:ln>
            <a:noFill/>
          </a:ln>
        </p:spPr>
      </p:pic>
      <p:pic>
        <p:nvPicPr>
          <p:cNvPr id="188" name="Google Shape;188;p20"/>
          <p:cNvPicPr preferRelativeResize="0"/>
          <p:nvPr/>
        </p:nvPicPr>
        <p:blipFill rotWithShape="1">
          <a:blip r:embed="rId11">
            <a:alphaModFix/>
          </a:blip>
          <a:srcRect b="0" l="0" r="0" t="0"/>
          <a:stretch/>
        </p:blipFill>
        <p:spPr>
          <a:xfrm>
            <a:off x="4207325" y="4068500"/>
            <a:ext cx="552450" cy="781050"/>
          </a:xfrm>
          <a:prstGeom prst="rect">
            <a:avLst/>
          </a:prstGeom>
          <a:noFill/>
          <a:ln>
            <a:noFill/>
          </a:ln>
        </p:spPr>
      </p:pic>
      <p:pic>
        <p:nvPicPr>
          <p:cNvPr id="189" name="Google Shape;189;p20"/>
          <p:cNvPicPr preferRelativeResize="0"/>
          <p:nvPr/>
        </p:nvPicPr>
        <p:blipFill rotWithShape="1">
          <a:blip r:embed="rId12">
            <a:alphaModFix/>
          </a:blip>
          <a:srcRect b="0" l="0" r="0" t="0"/>
          <a:stretch/>
        </p:blipFill>
        <p:spPr>
          <a:xfrm>
            <a:off x="3654875" y="4068500"/>
            <a:ext cx="552450" cy="7810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4" name="Shape 54"/>
        <p:cNvGrpSpPr/>
        <p:nvPr/>
      </p:nvGrpSpPr>
      <p:grpSpPr>
        <a:xfrm>
          <a:off x="0" y="0"/>
          <a:ext cx="0" cy="0"/>
          <a:chOff x="0" y="0"/>
          <a:chExt cx="0" cy="0"/>
        </a:xfrm>
      </p:grpSpPr>
      <p:sp>
        <p:nvSpPr>
          <p:cNvPr id="55" name="Google Shape;55;g10b9f177660_0_6"/>
          <p:cNvSpPr/>
          <p:nvPr/>
        </p:nvSpPr>
        <p:spPr>
          <a:xfrm>
            <a:off x="0" y="0"/>
            <a:ext cx="9144000" cy="844200"/>
          </a:xfrm>
          <a:prstGeom prst="rect">
            <a:avLst/>
          </a:prstGeom>
          <a:solidFill>
            <a:srgbClr val="016699"/>
          </a:solidFill>
          <a:ln cap="flat" cmpd="sng" w="9525">
            <a:solidFill>
              <a:srgbClr val="0166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g10b9f177660_0_6"/>
          <p:cNvSpPr txBox="1"/>
          <p:nvPr>
            <p:ph type="title"/>
          </p:nvPr>
        </p:nvSpPr>
        <p:spPr>
          <a:xfrm>
            <a:off x="311700" y="8050"/>
            <a:ext cx="8520600" cy="664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sz="2000">
                <a:solidFill>
                  <a:schemeClr val="lt1"/>
                </a:solidFill>
                <a:extLst>
                  <a:ext uri="http://customooxmlschemas.google.com/">
                    <go:slidesCustomData xmlns:go="http://customooxmlschemas.google.com/" textRoundtripDataId="0"/>
                  </a:ext>
                </a:extLst>
              </a:rPr>
              <a:t>Sponsored by multiple top quantitative finance firms, Pokerbots is also a great opportunity for networking and landing jobs or internships!</a:t>
            </a:r>
            <a:endParaRPr sz="2000">
              <a:solidFill>
                <a:schemeClr val="lt1"/>
              </a:solidFill>
            </a:endParaRPr>
          </a:p>
        </p:txBody>
      </p:sp>
      <p:sp>
        <p:nvSpPr>
          <p:cNvPr id="57" name="Google Shape;57;g10b9f177660_0_6"/>
          <p:cNvSpPr txBox="1"/>
          <p:nvPr/>
        </p:nvSpPr>
        <p:spPr>
          <a:xfrm>
            <a:off x="-18300" y="4870925"/>
            <a:ext cx="9144000" cy="263400"/>
          </a:xfrm>
          <a:prstGeom prst="rect">
            <a:avLst/>
          </a:prstGeom>
          <a:solidFill>
            <a:srgbClr val="016699"/>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300"/>
              <a:buFont typeface="Arial"/>
              <a:buNone/>
            </a:pPr>
            <a:r>
              <a:rPr b="0" i="0" lang="en" sz="1300" u="none" cap="none" strike="noStrike">
                <a:solidFill>
                  <a:schemeClr val="lt1"/>
                </a:solidFill>
                <a:latin typeface="Lato"/>
                <a:ea typeface="Lato"/>
                <a:cs typeface="Lato"/>
                <a:sym typeface="Lato"/>
              </a:rPr>
              <a:t>pkr.bot/drop</a:t>
            </a:r>
            <a:endParaRPr b="0" i="0" sz="1300" u="none" cap="none" strike="noStrike">
              <a:solidFill>
                <a:schemeClr val="lt1"/>
              </a:solidFill>
              <a:latin typeface="Lato"/>
              <a:ea typeface="Lato"/>
              <a:cs typeface="Lato"/>
              <a:sym typeface="Lato"/>
            </a:endParaRPr>
          </a:p>
        </p:txBody>
      </p:sp>
      <p:pic>
        <p:nvPicPr>
          <p:cNvPr id="58" name="Google Shape;58;g10b9f177660_0_6"/>
          <p:cNvPicPr preferRelativeResize="0"/>
          <p:nvPr/>
        </p:nvPicPr>
        <p:blipFill rotWithShape="1">
          <a:blip r:embed="rId3">
            <a:alphaModFix/>
          </a:blip>
          <a:srcRect b="0" l="0" r="0" t="0"/>
          <a:stretch/>
        </p:blipFill>
        <p:spPr>
          <a:xfrm>
            <a:off x="1239701" y="2035302"/>
            <a:ext cx="2348475" cy="605048"/>
          </a:xfrm>
          <a:prstGeom prst="rect">
            <a:avLst/>
          </a:prstGeom>
          <a:noFill/>
          <a:ln>
            <a:noFill/>
          </a:ln>
        </p:spPr>
      </p:pic>
      <p:pic>
        <p:nvPicPr>
          <p:cNvPr id="59" name="Google Shape;59;g10b9f177660_0_6"/>
          <p:cNvPicPr preferRelativeResize="0"/>
          <p:nvPr/>
        </p:nvPicPr>
        <p:blipFill>
          <a:blip r:embed="rId4">
            <a:alphaModFix/>
          </a:blip>
          <a:stretch>
            <a:fillRect/>
          </a:stretch>
        </p:blipFill>
        <p:spPr>
          <a:xfrm>
            <a:off x="2085759" y="4271346"/>
            <a:ext cx="2171155" cy="555817"/>
          </a:xfrm>
          <a:prstGeom prst="rect">
            <a:avLst/>
          </a:prstGeom>
          <a:noFill/>
          <a:ln>
            <a:noFill/>
          </a:ln>
        </p:spPr>
      </p:pic>
      <p:pic>
        <p:nvPicPr>
          <p:cNvPr id="60" name="Google Shape;60;g10b9f177660_0_6"/>
          <p:cNvPicPr preferRelativeResize="0"/>
          <p:nvPr/>
        </p:nvPicPr>
        <p:blipFill>
          <a:blip r:embed="rId5">
            <a:alphaModFix/>
          </a:blip>
          <a:stretch>
            <a:fillRect/>
          </a:stretch>
        </p:blipFill>
        <p:spPr>
          <a:xfrm>
            <a:off x="3835025" y="959400"/>
            <a:ext cx="1473940" cy="844199"/>
          </a:xfrm>
          <a:prstGeom prst="rect">
            <a:avLst/>
          </a:prstGeom>
          <a:noFill/>
          <a:ln>
            <a:noFill/>
          </a:ln>
        </p:spPr>
      </p:pic>
      <p:pic>
        <p:nvPicPr>
          <p:cNvPr id="61" name="Google Shape;61;g10b9f177660_0_6"/>
          <p:cNvPicPr preferRelativeResize="0"/>
          <p:nvPr/>
        </p:nvPicPr>
        <p:blipFill>
          <a:blip r:embed="rId6">
            <a:alphaModFix/>
          </a:blip>
          <a:stretch>
            <a:fillRect/>
          </a:stretch>
        </p:blipFill>
        <p:spPr>
          <a:xfrm>
            <a:off x="282532" y="2781664"/>
            <a:ext cx="3026881" cy="699609"/>
          </a:xfrm>
          <a:prstGeom prst="rect">
            <a:avLst/>
          </a:prstGeom>
          <a:noFill/>
          <a:ln>
            <a:noFill/>
          </a:ln>
        </p:spPr>
      </p:pic>
      <p:pic>
        <p:nvPicPr>
          <p:cNvPr id="62" name="Google Shape;62;g10b9f177660_0_6"/>
          <p:cNvPicPr preferRelativeResize="0"/>
          <p:nvPr/>
        </p:nvPicPr>
        <p:blipFill rotWithShape="1">
          <a:blip r:embed="rId7">
            <a:alphaModFix/>
          </a:blip>
          <a:srcRect b="21846" l="4954" r="10054" t="18348"/>
          <a:stretch/>
        </p:blipFill>
        <p:spPr>
          <a:xfrm>
            <a:off x="5790250" y="2787424"/>
            <a:ext cx="2635317" cy="699609"/>
          </a:xfrm>
          <a:prstGeom prst="rect">
            <a:avLst/>
          </a:prstGeom>
          <a:noFill/>
          <a:ln>
            <a:noFill/>
          </a:ln>
        </p:spPr>
      </p:pic>
      <p:pic>
        <p:nvPicPr>
          <p:cNvPr id="63" name="Google Shape;63;g10b9f177660_0_6"/>
          <p:cNvPicPr preferRelativeResize="0"/>
          <p:nvPr/>
        </p:nvPicPr>
        <p:blipFill rotWithShape="1">
          <a:blip r:embed="rId8">
            <a:alphaModFix/>
          </a:blip>
          <a:srcRect b="15229" l="8120" r="11473" t="12692"/>
          <a:stretch/>
        </p:blipFill>
        <p:spPr>
          <a:xfrm>
            <a:off x="2284571" y="3601332"/>
            <a:ext cx="1972342" cy="520925"/>
          </a:xfrm>
          <a:prstGeom prst="rect">
            <a:avLst/>
          </a:prstGeom>
          <a:noFill/>
          <a:ln>
            <a:noFill/>
          </a:ln>
        </p:spPr>
      </p:pic>
      <p:pic>
        <p:nvPicPr>
          <p:cNvPr id="64" name="Google Shape;64;g10b9f177660_0_6"/>
          <p:cNvPicPr preferRelativeResize="0"/>
          <p:nvPr/>
        </p:nvPicPr>
        <p:blipFill>
          <a:blip r:embed="rId9">
            <a:alphaModFix/>
          </a:blip>
          <a:stretch>
            <a:fillRect/>
          </a:stretch>
        </p:blipFill>
        <p:spPr>
          <a:xfrm>
            <a:off x="5980226" y="2062812"/>
            <a:ext cx="1688867" cy="555825"/>
          </a:xfrm>
          <a:prstGeom prst="rect">
            <a:avLst/>
          </a:prstGeom>
          <a:noFill/>
          <a:ln>
            <a:noFill/>
          </a:ln>
        </p:spPr>
      </p:pic>
      <p:sp>
        <p:nvSpPr>
          <p:cNvPr id="65" name="Google Shape;65;g10b9f177660_0_6"/>
          <p:cNvSpPr/>
          <p:nvPr/>
        </p:nvSpPr>
        <p:spPr>
          <a:xfrm>
            <a:off x="-34350" y="4169988"/>
            <a:ext cx="9212700" cy="57600"/>
          </a:xfrm>
          <a:prstGeom prst="rect">
            <a:avLst/>
          </a:pr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g10b9f177660_0_6"/>
          <p:cNvSpPr/>
          <p:nvPr/>
        </p:nvSpPr>
        <p:spPr>
          <a:xfrm flipH="1" rot="10800000">
            <a:off x="-3300" y="1859501"/>
            <a:ext cx="9150600" cy="34500"/>
          </a:xfrm>
          <a:prstGeom prst="rect">
            <a:avLst/>
          </a:prstGeom>
          <a:solidFill>
            <a:srgbClr val="BF9000"/>
          </a:solidFill>
          <a:ln cap="flat" cmpd="sng" w="28575">
            <a:solidFill>
              <a:srgbClr val="BF9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g10b9f177660_0_6"/>
          <p:cNvSpPr/>
          <p:nvPr/>
        </p:nvSpPr>
        <p:spPr>
          <a:xfrm>
            <a:off x="-18300" y="806825"/>
            <a:ext cx="9144000" cy="59400"/>
          </a:xfrm>
          <a:prstGeom prst="rect">
            <a:avLst/>
          </a:prstGeom>
          <a:solidFill>
            <a:srgbClr val="CCCCCC"/>
          </a:solidFill>
          <a:ln cap="flat" cmpd="sng" w="76200">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8" name="Google Shape;68;g10b9f177660_0_6"/>
          <p:cNvPicPr preferRelativeResize="0"/>
          <p:nvPr/>
        </p:nvPicPr>
        <p:blipFill>
          <a:blip r:embed="rId10">
            <a:alphaModFix/>
          </a:blip>
          <a:stretch>
            <a:fillRect/>
          </a:stretch>
        </p:blipFill>
        <p:spPr>
          <a:xfrm>
            <a:off x="4571988" y="3560550"/>
            <a:ext cx="2755150" cy="520925"/>
          </a:xfrm>
          <a:prstGeom prst="rect">
            <a:avLst/>
          </a:prstGeom>
          <a:noFill/>
          <a:ln>
            <a:noFill/>
          </a:ln>
        </p:spPr>
      </p:pic>
      <p:pic>
        <p:nvPicPr>
          <p:cNvPr id="69" name="Google Shape;69;g10b9f177660_0_6"/>
          <p:cNvPicPr preferRelativeResize="0"/>
          <p:nvPr/>
        </p:nvPicPr>
        <p:blipFill rotWithShape="1">
          <a:blip r:embed="rId11">
            <a:alphaModFix/>
          </a:blip>
          <a:srcRect b="32423" l="0" r="0" t="31272"/>
          <a:stretch/>
        </p:blipFill>
        <p:spPr>
          <a:xfrm>
            <a:off x="4520500" y="4266703"/>
            <a:ext cx="2490683" cy="565125"/>
          </a:xfrm>
          <a:prstGeom prst="rect">
            <a:avLst/>
          </a:prstGeom>
          <a:noFill/>
          <a:ln>
            <a:noFill/>
          </a:ln>
        </p:spPr>
      </p:pic>
      <p:pic>
        <p:nvPicPr>
          <p:cNvPr id="70" name="Google Shape;70;g10b9f177660_0_6"/>
          <p:cNvPicPr preferRelativeResize="0"/>
          <p:nvPr/>
        </p:nvPicPr>
        <p:blipFill rotWithShape="1">
          <a:blip r:embed="rId12">
            <a:alphaModFix/>
          </a:blip>
          <a:srcRect b="0" l="0" r="0" t="0"/>
          <a:stretch/>
        </p:blipFill>
        <p:spPr>
          <a:xfrm>
            <a:off x="4155225" y="1949912"/>
            <a:ext cx="1257949" cy="844200"/>
          </a:xfrm>
          <a:prstGeom prst="rect">
            <a:avLst/>
          </a:prstGeom>
          <a:noFill/>
          <a:ln>
            <a:noFill/>
          </a:ln>
        </p:spPr>
      </p:pic>
      <p:pic>
        <p:nvPicPr>
          <p:cNvPr id="71" name="Google Shape;71;g10b9f177660_0_6"/>
          <p:cNvPicPr preferRelativeResize="0"/>
          <p:nvPr/>
        </p:nvPicPr>
        <p:blipFill>
          <a:blip r:embed="rId13">
            <a:alphaModFix/>
          </a:blip>
          <a:stretch>
            <a:fillRect/>
          </a:stretch>
        </p:blipFill>
        <p:spPr>
          <a:xfrm>
            <a:off x="3588175" y="2680664"/>
            <a:ext cx="1770953" cy="8442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pic>
        <p:nvPicPr>
          <p:cNvPr id="194" name="Google Shape;194;p21"/>
          <p:cNvPicPr preferRelativeResize="0"/>
          <p:nvPr/>
        </p:nvPicPr>
        <p:blipFill rotWithShape="1">
          <a:blip r:embed="rId3">
            <a:alphaModFix/>
          </a:blip>
          <a:srcRect b="0" l="0" r="0" t="0"/>
          <a:stretch/>
        </p:blipFill>
        <p:spPr>
          <a:xfrm>
            <a:off x="1536649" y="1102100"/>
            <a:ext cx="4945926" cy="3820953"/>
          </a:xfrm>
          <a:prstGeom prst="rect">
            <a:avLst/>
          </a:prstGeom>
          <a:noFill/>
          <a:ln>
            <a:noFill/>
          </a:ln>
        </p:spPr>
      </p:pic>
      <p:sp>
        <p:nvSpPr>
          <p:cNvPr id="195" name="Google Shape;195;p2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Made hand</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“The nuts”</a:t>
            </a:r>
            <a:endParaRPr/>
          </a:p>
        </p:txBody>
      </p:sp>
      <p:pic>
        <p:nvPicPr>
          <p:cNvPr id="201" name="Google Shape;201;p22"/>
          <p:cNvPicPr preferRelativeResize="0"/>
          <p:nvPr/>
        </p:nvPicPr>
        <p:blipFill rotWithShape="1">
          <a:blip r:embed="rId3">
            <a:alphaModFix/>
          </a:blip>
          <a:srcRect b="0" l="0" r="0" t="0"/>
          <a:stretch/>
        </p:blipFill>
        <p:spPr>
          <a:xfrm>
            <a:off x="1741800" y="1163350"/>
            <a:ext cx="4886325" cy="3686175"/>
          </a:xfrm>
          <a:prstGeom prst="rect">
            <a:avLst/>
          </a:prstGeom>
          <a:noFill/>
          <a:ln>
            <a:noFill/>
          </a:ln>
        </p:spPr>
      </p:pic>
      <p:pic>
        <p:nvPicPr>
          <p:cNvPr id="202" name="Google Shape;202;p22"/>
          <p:cNvPicPr preferRelativeResize="0"/>
          <p:nvPr/>
        </p:nvPicPr>
        <p:blipFill rotWithShape="1">
          <a:blip r:embed="rId4">
            <a:alphaModFix/>
          </a:blip>
          <a:srcRect b="0" l="0" r="0" t="0"/>
          <a:stretch/>
        </p:blipFill>
        <p:spPr>
          <a:xfrm>
            <a:off x="4963900" y="2615913"/>
            <a:ext cx="552450" cy="781050"/>
          </a:xfrm>
          <a:prstGeom prst="rect">
            <a:avLst/>
          </a:prstGeom>
          <a:noFill/>
          <a:ln>
            <a:noFill/>
          </a:ln>
        </p:spPr>
      </p:pic>
      <p:pic>
        <p:nvPicPr>
          <p:cNvPr id="203" name="Google Shape;203;p22"/>
          <p:cNvPicPr preferRelativeResize="0"/>
          <p:nvPr/>
        </p:nvPicPr>
        <p:blipFill rotWithShape="1">
          <a:blip r:embed="rId5">
            <a:alphaModFix/>
          </a:blip>
          <a:srcRect b="0" l="0" r="0" t="0"/>
          <a:stretch/>
        </p:blipFill>
        <p:spPr>
          <a:xfrm>
            <a:off x="3654875" y="1163350"/>
            <a:ext cx="552450" cy="781050"/>
          </a:xfrm>
          <a:prstGeom prst="rect">
            <a:avLst/>
          </a:prstGeom>
          <a:noFill/>
          <a:ln>
            <a:noFill/>
          </a:ln>
        </p:spPr>
      </p:pic>
      <p:pic>
        <p:nvPicPr>
          <p:cNvPr id="204" name="Google Shape;204;p22"/>
          <p:cNvPicPr preferRelativeResize="0"/>
          <p:nvPr/>
        </p:nvPicPr>
        <p:blipFill rotWithShape="1">
          <a:blip r:embed="rId6">
            <a:alphaModFix/>
          </a:blip>
          <a:srcRect b="0" l="0" r="0" t="0"/>
          <a:stretch/>
        </p:blipFill>
        <p:spPr>
          <a:xfrm>
            <a:off x="4207325" y="1163350"/>
            <a:ext cx="552450" cy="781050"/>
          </a:xfrm>
          <a:prstGeom prst="rect">
            <a:avLst/>
          </a:prstGeom>
          <a:noFill/>
          <a:ln>
            <a:noFill/>
          </a:ln>
        </p:spPr>
      </p:pic>
      <p:pic>
        <p:nvPicPr>
          <p:cNvPr id="205" name="Google Shape;205;p22"/>
          <p:cNvPicPr preferRelativeResize="0"/>
          <p:nvPr/>
        </p:nvPicPr>
        <p:blipFill rotWithShape="1">
          <a:blip r:embed="rId7">
            <a:alphaModFix/>
          </a:blip>
          <a:srcRect b="0" l="0" r="0" t="0"/>
          <a:stretch/>
        </p:blipFill>
        <p:spPr>
          <a:xfrm>
            <a:off x="3859000" y="2615900"/>
            <a:ext cx="552450" cy="781050"/>
          </a:xfrm>
          <a:prstGeom prst="rect">
            <a:avLst/>
          </a:prstGeom>
          <a:noFill/>
          <a:ln>
            <a:noFill/>
          </a:ln>
        </p:spPr>
      </p:pic>
      <p:pic>
        <p:nvPicPr>
          <p:cNvPr id="206" name="Google Shape;206;p22"/>
          <p:cNvPicPr preferRelativeResize="0"/>
          <p:nvPr/>
        </p:nvPicPr>
        <p:blipFill rotWithShape="1">
          <a:blip r:embed="rId8">
            <a:alphaModFix/>
          </a:blip>
          <a:srcRect b="0" l="0" r="0" t="0"/>
          <a:stretch/>
        </p:blipFill>
        <p:spPr>
          <a:xfrm>
            <a:off x="3306550" y="2615913"/>
            <a:ext cx="552450" cy="781050"/>
          </a:xfrm>
          <a:prstGeom prst="rect">
            <a:avLst/>
          </a:prstGeom>
          <a:noFill/>
          <a:ln>
            <a:noFill/>
          </a:ln>
        </p:spPr>
      </p:pic>
      <p:pic>
        <p:nvPicPr>
          <p:cNvPr id="207" name="Google Shape;207;p22"/>
          <p:cNvPicPr preferRelativeResize="0"/>
          <p:nvPr/>
        </p:nvPicPr>
        <p:blipFill rotWithShape="1">
          <a:blip r:embed="rId9">
            <a:alphaModFix/>
          </a:blip>
          <a:srcRect b="0" l="0" r="0" t="0"/>
          <a:stretch/>
        </p:blipFill>
        <p:spPr>
          <a:xfrm>
            <a:off x="4411450" y="2615913"/>
            <a:ext cx="552450" cy="781050"/>
          </a:xfrm>
          <a:prstGeom prst="rect">
            <a:avLst/>
          </a:prstGeom>
          <a:noFill/>
          <a:ln>
            <a:noFill/>
          </a:ln>
        </p:spPr>
      </p:pic>
      <p:pic>
        <p:nvPicPr>
          <p:cNvPr id="208" name="Google Shape;208;p22"/>
          <p:cNvPicPr preferRelativeResize="0"/>
          <p:nvPr/>
        </p:nvPicPr>
        <p:blipFill rotWithShape="1">
          <a:blip r:embed="rId10">
            <a:alphaModFix/>
          </a:blip>
          <a:srcRect b="0" l="0" r="0" t="0"/>
          <a:stretch/>
        </p:blipFill>
        <p:spPr>
          <a:xfrm>
            <a:off x="5516350" y="2615925"/>
            <a:ext cx="552450" cy="781050"/>
          </a:xfrm>
          <a:prstGeom prst="rect">
            <a:avLst/>
          </a:prstGeom>
          <a:noFill/>
          <a:ln>
            <a:noFill/>
          </a:ln>
        </p:spPr>
      </p:pic>
      <p:pic>
        <p:nvPicPr>
          <p:cNvPr id="209" name="Google Shape;209;p22"/>
          <p:cNvPicPr preferRelativeResize="0"/>
          <p:nvPr/>
        </p:nvPicPr>
        <p:blipFill rotWithShape="1">
          <a:blip r:embed="rId11">
            <a:alphaModFix/>
          </a:blip>
          <a:srcRect b="0" l="0" r="0" t="0"/>
          <a:stretch/>
        </p:blipFill>
        <p:spPr>
          <a:xfrm>
            <a:off x="3654875" y="4068500"/>
            <a:ext cx="552450" cy="781050"/>
          </a:xfrm>
          <a:prstGeom prst="rect">
            <a:avLst/>
          </a:prstGeom>
          <a:noFill/>
          <a:ln>
            <a:noFill/>
          </a:ln>
        </p:spPr>
      </p:pic>
      <p:pic>
        <p:nvPicPr>
          <p:cNvPr id="210" name="Google Shape;210;p22"/>
          <p:cNvPicPr preferRelativeResize="0"/>
          <p:nvPr/>
        </p:nvPicPr>
        <p:blipFill rotWithShape="1">
          <a:blip r:embed="rId12">
            <a:alphaModFix/>
          </a:blip>
          <a:srcRect b="0" l="0" r="0" t="0"/>
          <a:stretch/>
        </p:blipFill>
        <p:spPr>
          <a:xfrm>
            <a:off x="4207325" y="4068500"/>
            <a:ext cx="552450" cy="781050"/>
          </a:xfrm>
          <a:prstGeom prst="rect">
            <a:avLst/>
          </a:prstGeom>
          <a:noFill/>
          <a:ln>
            <a:noFill/>
          </a:ln>
        </p:spPr>
      </p:pic>
      <p:sp>
        <p:nvSpPr>
          <p:cNvPr id="211" name="Google Shape;211;p22"/>
          <p:cNvSpPr txBox="1"/>
          <p:nvPr/>
        </p:nvSpPr>
        <p:spPr>
          <a:xfrm>
            <a:off x="0" y="0"/>
            <a:ext cx="3000000" cy="3000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pic>
        <p:nvPicPr>
          <p:cNvPr id="216" name="Google Shape;216;p23"/>
          <p:cNvPicPr preferRelativeResize="0"/>
          <p:nvPr/>
        </p:nvPicPr>
        <p:blipFill rotWithShape="1">
          <a:blip r:embed="rId3">
            <a:alphaModFix/>
          </a:blip>
          <a:srcRect b="0" l="0" r="0" t="0"/>
          <a:stretch/>
        </p:blipFill>
        <p:spPr>
          <a:xfrm>
            <a:off x="1536649" y="1102100"/>
            <a:ext cx="4945926" cy="3820953"/>
          </a:xfrm>
          <a:prstGeom prst="rect">
            <a:avLst/>
          </a:prstGeom>
          <a:noFill/>
          <a:ln>
            <a:noFill/>
          </a:ln>
        </p:spPr>
      </p:pic>
      <p:sp>
        <p:nvSpPr>
          <p:cNvPr id="217" name="Google Shape;217;p2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“The nuts”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24"/>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en"/>
              <a:t>Board types</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25"/>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800"/>
              <a:buNone/>
            </a:pPr>
            <a:r>
              <a:rPr lang="en"/>
              <a:t>How would you feel about your hand strength here?</a:t>
            </a:r>
            <a:endParaRPr/>
          </a:p>
        </p:txBody>
      </p:sp>
      <p:pic>
        <p:nvPicPr>
          <p:cNvPr id="228" name="Google Shape;228;p25"/>
          <p:cNvPicPr preferRelativeResize="0"/>
          <p:nvPr/>
        </p:nvPicPr>
        <p:blipFill rotWithShape="1">
          <a:blip r:embed="rId3">
            <a:alphaModFix/>
          </a:blip>
          <a:srcRect b="0" l="0" r="0" t="0"/>
          <a:stretch/>
        </p:blipFill>
        <p:spPr>
          <a:xfrm>
            <a:off x="3558350" y="476350"/>
            <a:ext cx="4886325" cy="3686175"/>
          </a:xfrm>
          <a:prstGeom prst="rect">
            <a:avLst/>
          </a:prstGeom>
          <a:noFill/>
          <a:ln>
            <a:noFill/>
          </a:ln>
        </p:spPr>
      </p:pic>
      <p:pic>
        <p:nvPicPr>
          <p:cNvPr id="229" name="Google Shape;229;p25"/>
          <p:cNvPicPr preferRelativeResize="0"/>
          <p:nvPr/>
        </p:nvPicPr>
        <p:blipFill rotWithShape="1">
          <a:blip r:embed="rId4">
            <a:alphaModFix/>
          </a:blip>
          <a:srcRect b="0" l="0" r="0" t="0"/>
          <a:stretch/>
        </p:blipFill>
        <p:spPr>
          <a:xfrm>
            <a:off x="6780450" y="1928913"/>
            <a:ext cx="552450" cy="781050"/>
          </a:xfrm>
          <a:prstGeom prst="rect">
            <a:avLst/>
          </a:prstGeom>
          <a:noFill/>
          <a:ln>
            <a:noFill/>
          </a:ln>
        </p:spPr>
      </p:pic>
      <p:pic>
        <p:nvPicPr>
          <p:cNvPr id="230" name="Google Shape;230;p25"/>
          <p:cNvPicPr preferRelativeResize="0"/>
          <p:nvPr/>
        </p:nvPicPr>
        <p:blipFill rotWithShape="1">
          <a:blip r:embed="rId5">
            <a:alphaModFix/>
          </a:blip>
          <a:srcRect b="0" l="0" r="0" t="0"/>
          <a:stretch/>
        </p:blipFill>
        <p:spPr>
          <a:xfrm>
            <a:off x="5471425" y="476350"/>
            <a:ext cx="552450" cy="781050"/>
          </a:xfrm>
          <a:prstGeom prst="rect">
            <a:avLst/>
          </a:prstGeom>
          <a:noFill/>
          <a:ln>
            <a:noFill/>
          </a:ln>
        </p:spPr>
      </p:pic>
      <p:pic>
        <p:nvPicPr>
          <p:cNvPr id="231" name="Google Shape;231;p25"/>
          <p:cNvPicPr preferRelativeResize="0"/>
          <p:nvPr/>
        </p:nvPicPr>
        <p:blipFill rotWithShape="1">
          <a:blip r:embed="rId6">
            <a:alphaModFix/>
          </a:blip>
          <a:srcRect b="0" l="0" r="0" t="0"/>
          <a:stretch/>
        </p:blipFill>
        <p:spPr>
          <a:xfrm>
            <a:off x="6023875" y="476350"/>
            <a:ext cx="552450" cy="781050"/>
          </a:xfrm>
          <a:prstGeom prst="rect">
            <a:avLst/>
          </a:prstGeom>
          <a:noFill/>
          <a:ln>
            <a:noFill/>
          </a:ln>
        </p:spPr>
      </p:pic>
      <p:pic>
        <p:nvPicPr>
          <p:cNvPr id="232" name="Google Shape;232;p25"/>
          <p:cNvPicPr preferRelativeResize="0"/>
          <p:nvPr/>
        </p:nvPicPr>
        <p:blipFill rotWithShape="1">
          <a:blip r:embed="rId7">
            <a:alphaModFix/>
          </a:blip>
          <a:srcRect b="0" l="0" r="0" t="0"/>
          <a:stretch/>
        </p:blipFill>
        <p:spPr>
          <a:xfrm>
            <a:off x="5675550" y="1928900"/>
            <a:ext cx="552450" cy="781050"/>
          </a:xfrm>
          <a:prstGeom prst="rect">
            <a:avLst/>
          </a:prstGeom>
          <a:noFill/>
          <a:ln>
            <a:noFill/>
          </a:ln>
        </p:spPr>
      </p:pic>
      <p:pic>
        <p:nvPicPr>
          <p:cNvPr id="233" name="Google Shape;233;p25"/>
          <p:cNvPicPr preferRelativeResize="0"/>
          <p:nvPr/>
        </p:nvPicPr>
        <p:blipFill rotWithShape="1">
          <a:blip r:embed="rId8">
            <a:alphaModFix/>
          </a:blip>
          <a:srcRect b="0" l="0" r="0" t="0"/>
          <a:stretch/>
        </p:blipFill>
        <p:spPr>
          <a:xfrm>
            <a:off x="5123100" y="1928913"/>
            <a:ext cx="552450" cy="781050"/>
          </a:xfrm>
          <a:prstGeom prst="rect">
            <a:avLst/>
          </a:prstGeom>
          <a:noFill/>
          <a:ln>
            <a:noFill/>
          </a:ln>
        </p:spPr>
      </p:pic>
      <p:pic>
        <p:nvPicPr>
          <p:cNvPr id="234" name="Google Shape;234;p25"/>
          <p:cNvPicPr preferRelativeResize="0"/>
          <p:nvPr/>
        </p:nvPicPr>
        <p:blipFill rotWithShape="1">
          <a:blip r:embed="rId9">
            <a:alphaModFix/>
          </a:blip>
          <a:srcRect b="0" l="0" r="0" t="0"/>
          <a:stretch/>
        </p:blipFill>
        <p:spPr>
          <a:xfrm>
            <a:off x="6228000" y="1928913"/>
            <a:ext cx="552450" cy="781050"/>
          </a:xfrm>
          <a:prstGeom prst="rect">
            <a:avLst/>
          </a:prstGeom>
          <a:noFill/>
          <a:ln>
            <a:noFill/>
          </a:ln>
        </p:spPr>
      </p:pic>
      <p:pic>
        <p:nvPicPr>
          <p:cNvPr id="235" name="Google Shape;235;p25"/>
          <p:cNvPicPr preferRelativeResize="0"/>
          <p:nvPr/>
        </p:nvPicPr>
        <p:blipFill rotWithShape="1">
          <a:blip r:embed="rId10">
            <a:alphaModFix/>
          </a:blip>
          <a:srcRect b="0" l="0" r="0" t="0"/>
          <a:stretch/>
        </p:blipFill>
        <p:spPr>
          <a:xfrm>
            <a:off x="5471425" y="3381500"/>
            <a:ext cx="552450" cy="781050"/>
          </a:xfrm>
          <a:prstGeom prst="rect">
            <a:avLst/>
          </a:prstGeom>
          <a:noFill/>
          <a:ln>
            <a:noFill/>
          </a:ln>
        </p:spPr>
      </p:pic>
      <p:pic>
        <p:nvPicPr>
          <p:cNvPr id="236" name="Google Shape;236;p25"/>
          <p:cNvPicPr preferRelativeResize="0"/>
          <p:nvPr/>
        </p:nvPicPr>
        <p:blipFill rotWithShape="1">
          <a:blip r:embed="rId11">
            <a:alphaModFix/>
          </a:blip>
          <a:srcRect b="0" l="0" r="0" t="0"/>
          <a:stretch/>
        </p:blipFill>
        <p:spPr>
          <a:xfrm>
            <a:off x="6023875" y="3381500"/>
            <a:ext cx="552450" cy="781050"/>
          </a:xfrm>
          <a:prstGeom prst="rect">
            <a:avLst/>
          </a:prstGeom>
          <a:noFill/>
          <a:ln>
            <a:noFill/>
          </a:ln>
        </p:spPr>
      </p:pic>
      <p:pic>
        <p:nvPicPr>
          <p:cNvPr id="237" name="Google Shape;237;p25"/>
          <p:cNvPicPr preferRelativeResize="0"/>
          <p:nvPr/>
        </p:nvPicPr>
        <p:blipFill rotWithShape="1">
          <a:blip r:embed="rId12">
            <a:alphaModFix/>
          </a:blip>
          <a:srcRect b="0" l="0" r="0" t="0"/>
          <a:stretch/>
        </p:blipFill>
        <p:spPr>
          <a:xfrm>
            <a:off x="7332900" y="1928925"/>
            <a:ext cx="552450" cy="7810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26"/>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800"/>
              <a:buNone/>
            </a:pPr>
            <a:r>
              <a:rPr lang="en"/>
              <a:t>What about here?</a:t>
            </a:r>
            <a:endParaRPr/>
          </a:p>
        </p:txBody>
      </p:sp>
      <p:pic>
        <p:nvPicPr>
          <p:cNvPr id="243" name="Google Shape;243;p26"/>
          <p:cNvPicPr preferRelativeResize="0"/>
          <p:nvPr/>
        </p:nvPicPr>
        <p:blipFill rotWithShape="1">
          <a:blip r:embed="rId3">
            <a:alphaModFix/>
          </a:blip>
          <a:srcRect b="0" l="0" r="0" t="0"/>
          <a:stretch/>
        </p:blipFill>
        <p:spPr>
          <a:xfrm>
            <a:off x="3558350" y="476350"/>
            <a:ext cx="4886325" cy="3686175"/>
          </a:xfrm>
          <a:prstGeom prst="rect">
            <a:avLst/>
          </a:prstGeom>
          <a:noFill/>
          <a:ln>
            <a:noFill/>
          </a:ln>
        </p:spPr>
      </p:pic>
      <p:pic>
        <p:nvPicPr>
          <p:cNvPr id="244" name="Google Shape;244;p26"/>
          <p:cNvPicPr preferRelativeResize="0"/>
          <p:nvPr/>
        </p:nvPicPr>
        <p:blipFill rotWithShape="1">
          <a:blip r:embed="rId4">
            <a:alphaModFix/>
          </a:blip>
          <a:srcRect b="0" l="0" r="0" t="0"/>
          <a:stretch/>
        </p:blipFill>
        <p:spPr>
          <a:xfrm>
            <a:off x="5471425" y="476350"/>
            <a:ext cx="552450" cy="781050"/>
          </a:xfrm>
          <a:prstGeom prst="rect">
            <a:avLst/>
          </a:prstGeom>
          <a:noFill/>
          <a:ln>
            <a:noFill/>
          </a:ln>
        </p:spPr>
      </p:pic>
      <p:pic>
        <p:nvPicPr>
          <p:cNvPr id="245" name="Google Shape;245;p26"/>
          <p:cNvPicPr preferRelativeResize="0"/>
          <p:nvPr/>
        </p:nvPicPr>
        <p:blipFill rotWithShape="1">
          <a:blip r:embed="rId5">
            <a:alphaModFix/>
          </a:blip>
          <a:srcRect b="0" l="0" r="0" t="0"/>
          <a:stretch/>
        </p:blipFill>
        <p:spPr>
          <a:xfrm>
            <a:off x="6023875" y="476350"/>
            <a:ext cx="552450" cy="781050"/>
          </a:xfrm>
          <a:prstGeom prst="rect">
            <a:avLst/>
          </a:prstGeom>
          <a:noFill/>
          <a:ln>
            <a:noFill/>
          </a:ln>
        </p:spPr>
      </p:pic>
      <p:pic>
        <p:nvPicPr>
          <p:cNvPr id="246" name="Google Shape;246;p26"/>
          <p:cNvPicPr preferRelativeResize="0"/>
          <p:nvPr/>
        </p:nvPicPr>
        <p:blipFill rotWithShape="1">
          <a:blip r:embed="rId6">
            <a:alphaModFix/>
          </a:blip>
          <a:srcRect b="0" l="0" r="0" t="0"/>
          <a:stretch/>
        </p:blipFill>
        <p:spPr>
          <a:xfrm>
            <a:off x="5123100" y="1928913"/>
            <a:ext cx="552450" cy="781050"/>
          </a:xfrm>
          <a:prstGeom prst="rect">
            <a:avLst/>
          </a:prstGeom>
          <a:noFill/>
          <a:ln>
            <a:noFill/>
          </a:ln>
        </p:spPr>
      </p:pic>
      <p:pic>
        <p:nvPicPr>
          <p:cNvPr id="247" name="Google Shape;247;p26"/>
          <p:cNvPicPr preferRelativeResize="0"/>
          <p:nvPr/>
        </p:nvPicPr>
        <p:blipFill rotWithShape="1">
          <a:blip r:embed="rId7">
            <a:alphaModFix/>
          </a:blip>
          <a:srcRect b="0" l="0" r="0" t="0"/>
          <a:stretch/>
        </p:blipFill>
        <p:spPr>
          <a:xfrm>
            <a:off x="5471425" y="3381500"/>
            <a:ext cx="552450" cy="781050"/>
          </a:xfrm>
          <a:prstGeom prst="rect">
            <a:avLst/>
          </a:prstGeom>
          <a:noFill/>
          <a:ln>
            <a:noFill/>
          </a:ln>
        </p:spPr>
      </p:pic>
      <p:pic>
        <p:nvPicPr>
          <p:cNvPr id="248" name="Google Shape;248;p26"/>
          <p:cNvPicPr preferRelativeResize="0"/>
          <p:nvPr/>
        </p:nvPicPr>
        <p:blipFill rotWithShape="1">
          <a:blip r:embed="rId8">
            <a:alphaModFix/>
          </a:blip>
          <a:srcRect b="0" l="0" r="0" t="0"/>
          <a:stretch/>
        </p:blipFill>
        <p:spPr>
          <a:xfrm>
            <a:off x="6023875" y="3381500"/>
            <a:ext cx="552450" cy="781050"/>
          </a:xfrm>
          <a:prstGeom prst="rect">
            <a:avLst/>
          </a:prstGeom>
          <a:noFill/>
          <a:ln>
            <a:noFill/>
          </a:ln>
        </p:spPr>
      </p:pic>
      <p:pic>
        <p:nvPicPr>
          <p:cNvPr id="249" name="Google Shape;249;p26"/>
          <p:cNvPicPr preferRelativeResize="0"/>
          <p:nvPr/>
        </p:nvPicPr>
        <p:blipFill rotWithShape="1">
          <a:blip r:embed="rId9">
            <a:alphaModFix/>
          </a:blip>
          <a:srcRect b="0" l="0" r="0" t="0"/>
          <a:stretch/>
        </p:blipFill>
        <p:spPr>
          <a:xfrm>
            <a:off x="5675550" y="1928925"/>
            <a:ext cx="552450" cy="781050"/>
          </a:xfrm>
          <a:prstGeom prst="rect">
            <a:avLst/>
          </a:prstGeom>
          <a:noFill/>
          <a:ln>
            <a:noFill/>
          </a:ln>
        </p:spPr>
      </p:pic>
      <p:pic>
        <p:nvPicPr>
          <p:cNvPr id="250" name="Google Shape;250;p26"/>
          <p:cNvPicPr preferRelativeResize="0"/>
          <p:nvPr/>
        </p:nvPicPr>
        <p:blipFill rotWithShape="1">
          <a:blip r:embed="rId10">
            <a:alphaModFix/>
          </a:blip>
          <a:srcRect b="0" l="0" r="0" t="0"/>
          <a:stretch/>
        </p:blipFill>
        <p:spPr>
          <a:xfrm>
            <a:off x="6228000" y="1928925"/>
            <a:ext cx="552450" cy="781050"/>
          </a:xfrm>
          <a:prstGeom prst="rect">
            <a:avLst/>
          </a:prstGeom>
          <a:noFill/>
          <a:ln>
            <a:noFill/>
          </a:ln>
        </p:spPr>
      </p:pic>
      <p:pic>
        <p:nvPicPr>
          <p:cNvPr id="251" name="Google Shape;251;p26"/>
          <p:cNvPicPr preferRelativeResize="0"/>
          <p:nvPr/>
        </p:nvPicPr>
        <p:blipFill rotWithShape="1">
          <a:blip r:embed="rId11">
            <a:alphaModFix/>
          </a:blip>
          <a:srcRect b="0" l="0" r="0" t="0"/>
          <a:stretch/>
        </p:blipFill>
        <p:spPr>
          <a:xfrm>
            <a:off x="6780450" y="1928913"/>
            <a:ext cx="552450" cy="781050"/>
          </a:xfrm>
          <a:prstGeom prst="rect">
            <a:avLst/>
          </a:prstGeom>
          <a:noFill/>
          <a:ln>
            <a:noFill/>
          </a:ln>
        </p:spPr>
      </p:pic>
      <p:pic>
        <p:nvPicPr>
          <p:cNvPr id="252" name="Google Shape;252;p26"/>
          <p:cNvPicPr preferRelativeResize="0"/>
          <p:nvPr/>
        </p:nvPicPr>
        <p:blipFill rotWithShape="1">
          <a:blip r:embed="rId12">
            <a:alphaModFix/>
          </a:blip>
          <a:srcRect b="0" l="0" r="0" t="0"/>
          <a:stretch/>
        </p:blipFill>
        <p:spPr>
          <a:xfrm>
            <a:off x="7332900" y="1928913"/>
            <a:ext cx="552450" cy="7810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27"/>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en"/>
              <a:t>Pot Odds &amp; Outs</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2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Pot odds</a:t>
            </a:r>
            <a:endParaRPr/>
          </a:p>
        </p:txBody>
      </p:sp>
      <p:sp>
        <p:nvSpPr>
          <p:cNvPr id="263" name="Google Shape;263;p2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a:t>Claim: for any state of the game, there exists some probability </a:t>
            </a:r>
            <a:r>
              <a:rPr i="1" lang="en"/>
              <a:t>p</a:t>
            </a:r>
            <a:r>
              <a:rPr lang="en"/>
              <a:t> of winning</a:t>
            </a:r>
            <a:br>
              <a:rPr lang="en"/>
            </a:br>
            <a:endParaRPr/>
          </a:p>
          <a:p>
            <a:pPr indent="-342900" lvl="0" marL="457200" rtl="0" algn="l">
              <a:lnSpc>
                <a:spcPct val="115000"/>
              </a:lnSpc>
              <a:spcBef>
                <a:spcPts val="0"/>
              </a:spcBef>
              <a:spcAft>
                <a:spcPts val="0"/>
              </a:spcAft>
              <a:buSzPts val="1800"/>
              <a:buChar char="●"/>
            </a:pPr>
            <a:r>
              <a:rPr lang="en"/>
              <a:t>This depends on our opponent’s strategy, but let’s ignore that for now</a:t>
            </a:r>
            <a:endParaRPr/>
          </a:p>
          <a:p>
            <a:pPr indent="0" lvl="0" marL="0" rtl="0" algn="l">
              <a:lnSpc>
                <a:spcPct val="115000"/>
              </a:lnSpc>
              <a:spcBef>
                <a:spcPts val="1600"/>
              </a:spcBef>
              <a:spcAft>
                <a:spcPts val="0"/>
              </a:spcAft>
              <a:buSzPts val="1800"/>
              <a:buNone/>
            </a:pPr>
            <a:r>
              <a:t/>
            </a:r>
            <a:endParaRPr/>
          </a:p>
          <a:p>
            <a:pPr indent="0" lvl="0" marL="0" rtl="0" algn="ctr">
              <a:lnSpc>
                <a:spcPct val="115000"/>
              </a:lnSpc>
              <a:spcBef>
                <a:spcPts val="1600"/>
              </a:spcBef>
              <a:spcAft>
                <a:spcPts val="1600"/>
              </a:spcAft>
              <a:buSzPts val="1800"/>
              <a:buNone/>
            </a:pPr>
            <a:r>
              <a:rPr lang="en" sz="2400"/>
              <a:t>0 ≤ </a:t>
            </a:r>
            <a:r>
              <a:rPr i="1" lang="en" sz="2400"/>
              <a:t>p</a:t>
            </a:r>
            <a:r>
              <a:rPr lang="en" sz="2400"/>
              <a:t> </a:t>
            </a:r>
            <a:r>
              <a:rPr lang="en" sz="2400">
                <a:solidFill>
                  <a:schemeClr val="lt1"/>
                </a:solidFill>
              </a:rPr>
              <a:t>≤</a:t>
            </a:r>
            <a:r>
              <a:rPr lang="en" sz="2400"/>
              <a:t> 1</a:t>
            </a:r>
            <a:endParaRPr sz="24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2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Calculate expected value</a:t>
            </a:r>
            <a:endParaRPr/>
          </a:p>
        </p:txBody>
      </p:sp>
      <p:sp>
        <p:nvSpPr>
          <p:cNvPr id="269" name="Google Shape;269;p2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1800"/>
              <a:buNone/>
            </a:pPr>
            <a:r>
              <a:rPr i="1" lang="en" sz="2400"/>
              <a:t>p</a:t>
            </a:r>
            <a:r>
              <a:rPr lang="en" sz="2400"/>
              <a:t> · pot_total </a:t>
            </a:r>
            <a:r>
              <a:rPr lang="en" sz="2400">
                <a:solidFill>
                  <a:schemeClr val="lt1"/>
                </a:solidFill>
              </a:rPr>
              <a:t>−</a:t>
            </a:r>
            <a:r>
              <a:rPr lang="en" sz="2400"/>
              <a:t> (1 − </a:t>
            </a:r>
            <a:r>
              <a:rPr i="1" lang="en" sz="2400"/>
              <a:t>p</a:t>
            </a:r>
            <a:r>
              <a:rPr lang="en" sz="2400"/>
              <a:t>) </a:t>
            </a:r>
            <a:r>
              <a:rPr lang="en" sz="2400">
                <a:solidFill>
                  <a:schemeClr val="lt1"/>
                </a:solidFill>
              </a:rPr>
              <a:t>· continue_cost</a:t>
            </a:r>
            <a:endParaRPr sz="2400">
              <a:solidFill>
                <a:schemeClr val="lt1"/>
              </a:solidFill>
            </a:endParaRPr>
          </a:p>
          <a:p>
            <a:pPr indent="0" lvl="0" marL="0" rtl="0" algn="ctr">
              <a:lnSpc>
                <a:spcPct val="115000"/>
              </a:lnSpc>
              <a:spcBef>
                <a:spcPts val="1600"/>
              </a:spcBef>
              <a:spcAft>
                <a:spcPts val="0"/>
              </a:spcAft>
              <a:buSzPts val="1800"/>
              <a:buNone/>
            </a:pPr>
            <a:r>
              <a:rPr lang="en" sz="2400">
                <a:solidFill>
                  <a:schemeClr val="lt1"/>
                </a:solidFill>
              </a:rPr>
              <a:t>&gt;0?</a:t>
            </a:r>
            <a:endParaRPr sz="2400">
              <a:solidFill>
                <a:schemeClr val="lt1"/>
              </a:solidFill>
            </a:endParaRPr>
          </a:p>
          <a:p>
            <a:pPr indent="0" lvl="0" marL="0" rtl="0" algn="ctr">
              <a:lnSpc>
                <a:spcPct val="115000"/>
              </a:lnSpc>
              <a:spcBef>
                <a:spcPts val="1600"/>
              </a:spcBef>
              <a:spcAft>
                <a:spcPts val="0"/>
              </a:spcAft>
              <a:buSzPts val="1800"/>
              <a:buNone/>
            </a:pPr>
            <a:r>
              <a:rPr lang="en" sz="2400">
                <a:solidFill>
                  <a:schemeClr val="lt1"/>
                </a:solidFill>
              </a:rPr>
              <a:t>=0?</a:t>
            </a:r>
            <a:endParaRPr sz="2400">
              <a:solidFill>
                <a:schemeClr val="lt1"/>
              </a:solidFill>
            </a:endParaRPr>
          </a:p>
          <a:p>
            <a:pPr indent="0" lvl="0" marL="0" rtl="0" algn="ctr">
              <a:lnSpc>
                <a:spcPct val="115000"/>
              </a:lnSpc>
              <a:spcBef>
                <a:spcPts val="1600"/>
              </a:spcBef>
              <a:spcAft>
                <a:spcPts val="1600"/>
              </a:spcAft>
              <a:buSzPts val="1800"/>
              <a:buNone/>
            </a:pPr>
            <a:r>
              <a:rPr lang="en" sz="2400">
                <a:solidFill>
                  <a:schemeClr val="lt1"/>
                </a:solidFill>
              </a:rPr>
              <a:t>&lt;0?</a:t>
            </a:r>
            <a:endParaRPr sz="2400">
              <a:solidFill>
                <a:schemeClr val="lt1"/>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3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Separate </a:t>
            </a:r>
            <a:r>
              <a:rPr i="1" lang="en"/>
              <a:t>p</a:t>
            </a:r>
            <a:endParaRPr i="1"/>
          </a:p>
        </p:txBody>
      </p:sp>
      <p:sp>
        <p:nvSpPr>
          <p:cNvPr id="275" name="Google Shape;275;p3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a:t>Cutoff: we should stay in the game if</a:t>
            </a:r>
            <a:endParaRPr/>
          </a:p>
          <a:p>
            <a:pPr indent="0" lvl="0" marL="0" rtl="0" algn="ctr">
              <a:lnSpc>
                <a:spcPct val="115000"/>
              </a:lnSpc>
              <a:spcBef>
                <a:spcPts val="1600"/>
              </a:spcBef>
              <a:spcAft>
                <a:spcPts val="0"/>
              </a:spcAft>
              <a:buSzPts val="1800"/>
              <a:buNone/>
            </a:pPr>
            <a:r>
              <a:rPr i="1" lang="en" sz="2400"/>
              <a:t>p</a:t>
            </a:r>
            <a:r>
              <a:rPr lang="en" sz="2400"/>
              <a:t> ≥ continue_cost / (pot_total + continue_cost)</a:t>
            </a:r>
            <a:endParaRPr sz="2400"/>
          </a:p>
          <a:p>
            <a:pPr indent="-342900" lvl="0" marL="457200" rtl="0" algn="l">
              <a:lnSpc>
                <a:spcPct val="115000"/>
              </a:lnSpc>
              <a:spcBef>
                <a:spcPts val="1600"/>
              </a:spcBef>
              <a:spcAft>
                <a:spcPts val="0"/>
              </a:spcAft>
              <a:buSzPts val="1800"/>
              <a:buChar char="●"/>
            </a:pPr>
            <a:r>
              <a:rPr lang="en"/>
              <a:t>Right-hand side is called the </a:t>
            </a:r>
            <a:r>
              <a:rPr i="1" lang="en"/>
              <a:t>pot odds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g10b9f177660_0_67"/>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800"/>
              <a:buNone/>
            </a:pPr>
            <a:r>
              <a:rPr lang="en" sz="3600"/>
              <a:t>Resume Drop</a:t>
            </a:r>
            <a:endParaRPr sz="36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3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Exercise</a:t>
            </a:r>
            <a:endParaRPr/>
          </a:p>
        </p:txBody>
      </p:sp>
      <p:pic>
        <p:nvPicPr>
          <p:cNvPr id="281" name="Google Shape;281;p31"/>
          <p:cNvPicPr preferRelativeResize="0"/>
          <p:nvPr/>
        </p:nvPicPr>
        <p:blipFill rotWithShape="1">
          <a:blip r:embed="rId3">
            <a:alphaModFix/>
          </a:blip>
          <a:srcRect b="0" l="0" r="0" t="0"/>
          <a:stretch/>
        </p:blipFill>
        <p:spPr>
          <a:xfrm>
            <a:off x="1741800" y="1163350"/>
            <a:ext cx="4886325" cy="3686175"/>
          </a:xfrm>
          <a:prstGeom prst="rect">
            <a:avLst/>
          </a:prstGeom>
          <a:noFill/>
          <a:ln>
            <a:noFill/>
          </a:ln>
        </p:spPr>
      </p:pic>
      <p:pic>
        <p:nvPicPr>
          <p:cNvPr id="282" name="Google Shape;282;p31"/>
          <p:cNvPicPr preferRelativeResize="0"/>
          <p:nvPr/>
        </p:nvPicPr>
        <p:blipFill rotWithShape="1">
          <a:blip r:embed="rId4">
            <a:alphaModFix/>
          </a:blip>
          <a:srcRect b="0" l="0" r="0" t="0"/>
          <a:stretch/>
        </p:blipFill>
        <p:spPr>
          <a:xfrm>
            <a:off x="4963900" y="2615913"/>
            <a:ext cx="552450" cy="781050"/>
          </a:xfrm>
          <a:prstGeom prst="rect">
            <a:avLst/>
          </a:prstGeom>
          <a:noFill/>
          <a:ln>
            <a:noFill/>
          </a:ln>
        </p:spPr>
      </p:pic>
      <p:pic>
        <p:nvPicPr>
          <p:cNvPr id="283" name="Google Shape;283;p31"/>
          <p:cNvPicPr preferRelativeResize="0"/>
          <p:nvPr/>
        </p:nvPicPr>
        <p:blipFill rotWithShape="1">
          <a:blip r:embed="rId5">
            <a:alphaModFix/>
          </a:blip>
          <a:srcRect b="0" l="0" r="0" t="0"/>
          <a:stretch/>
        </p:blipFill>
        <p:spPr>
          <a:xfrm>
            <a:off x="3859000" y="2615900"/>
            <a:ext cx="552450" cy="781050"/>
          </a:xfrm>
          <a:prstGeom prst="rect">
            <a:avLst/>
          </a:prstGeom>
          <a:noFill/>
          <a:ln>
            <a:noFill/>
          </a:ln>
        </p:spPr>
      </p:pic>
      <p:pic>
        <p:nvPicPr>
          <p:cNvPr id="284" name="Google Shape;284;p31"/>
          <p:cNvPicPr preferRelativeResize="0"/>
          <p:nvPr/>
        </p:nvPicPr>
        <p:blipFill rotWithShape="1">
          <a:blip r:embed="rId6">
            <a:alphaModFix/>
          </a:blip>
          <a:srcRect b="0" l="0" r="0" t="0"/>
          <a:stretch/>
        </p:blipFill>
        <p:spPr>
          <a:xfrm>
            <a:off x="3306550" y="2615913"/>
            <a:ext cx="552450" cy="781050"/>
          </a:xfrm>
          <a:prstGeom prst="rect">
            <a:avLst/>
          </a:prstGeom>
          <a:noFill/>
          <a:ln>
            <a:noFill/>
          </a:ln>
        </p:spPr>
      </p:pic>
      <p:pic>
        <p:nvPicPr>
          <p:cNvPr id="285" name="Google Shape;285;p31"/>
          <p:cNvPicPr preferRelativeResize="0"/>
          <p:nvPr/>
        </p:nvPicPr>
        <p:blipFill rotWithShape="1">
          <a:blip r:embed="rId7">
            <a:alphaModFix/>
          </a:blip>
          <a:srcRect b="0" l="0" r="0" t="0"/>
          <a:stretch/>
        </p:blipFill>
        <p:spPr>
          <a:xfrm>
            <a:off x="4411450" y="2615913"/>
            <a:ext cx="552450" cy="781050"/>
          </a:xfrm>
          <a:prstGeom prst="rect">
            <a:avLst/>
          </a:prstGeom>
          <a:noFill/>
          <a:ln>
            <a:noFill/>
          </a:ln>
        </p:spPr>
      </p:pic>
      <p:pic>
        <p:nvPicPr>
          <p:cNvPr id="286" name="Google Shape;286;p31"/>
          <p:cNvPicPr preferRelativeResize="0"/>
          <p:nvPr/>
        </p:nvPicPr>
        <p:blipFill rotWithShape="1">
          <a:blip r:embed="rId8">
            <a:alphaModFix/>
          </a:blip>
          <a:srcRect b="0" l="0" r="0" t="0"/>
          <a:stretch/>
        </p:blipFill>
        <p:spPr>
          <a:xfrm>
            <a:off x="5516350" y="2615925"/>
            <a:ext cx="552450" cy="781050"/>
          </a:xfrm>
          <a:prstGeom prst="rect">
            <a:avLst/>
          </a:prstGeom>
          <a:noFill/>
          <a:ln>
            <a:noFill/>
          </a:ln>
        </p:spPr>
      </p:pic>
      <p:pic>
        <p:nvPicPr>
          <p:cNvPr id="287" name="Google Shape;287;p31"/>
          <p:cNvPicPr preferRelativeResize="0"/>
          <p:nvPr/>
        </p:nvPicPr>
        <p:blipFill rotWithShape="1">
          <a:blip r:embed="rId9">
            <a:alphaModFix/>
          </a:blip>
          <a:srcRect b="0" l="0" r="0" t="0"/>
          <a:stretch/>
        </p:blipFill>
        <p:spPr>
          <a:xfrm>
            <a:off x="3654875" y="4068550"/>
            <a:ext cx="552450" cy="781050"/>
          </a:xfrm>
          <a:prstGeom prst="rect">
            <a:avLst/>
          </a:prstGeom>
          <a:noFill/>
          <a:ln>
            <a:noFill/>
          </a:ln>
        </p:spPr>
      </p:pic>
      <p:pic>
        <p:nvPicPr>
          <p:cNvPr id="288" name="Google Shape;288;p31"/>
          <p:cNvPicPr preferRelativeResize="0"/>
          <p:nvPr/>
        </p:nvPicPr>
        <p:blipFill rotWithShape="1">
          <a:blip r:embed="rId10">
            <a:alphaModFix/>
          </a:blip>
          <a:srcRect b="0" l="0" r="0" t="0"/>
          <a:stretch/>
        </p:blipFill>
        <p:spPr>
          <a:xfrm>
            <a:off x="4207325" y="4068550"/>
            <a:ext cx="552450" cy="781050"/>
          </a:xfrm>
          <a:prstGeom prst="rect">
            <a:avLst/>
          </a:prstGeom>
          <a:noFill/>
          <a:ln>
            <a:noFill/>
          </a:ln>
        </p:spPr>
      </p:pic>
      <p:pic>
        <p:nvPicPr>
          <p:cNvPr id="289" name="Google Shape;289;p31"/>
          <p:cNvPicPr preferRelativeResize="0"/>
          <p:nvPr/>
        </p:nvPicPr>
        <p:blipFill rotWithShape="1">
          <a:blip r:embed="rId11">
            <a:alphaModFix/>
          </a:blip>
          <a:srcRect b="0" l="0" r="0" t="0"/>
          <a:stretch/>
        </p:blipFill>
        <p:spPr>
          <a:xfrm>
            <a:off x="3654875" y="1163300"/>
            <a:ext cx="552450" cy="781050"/>
          </a:xfrm>
          <a:prstGeom prst="rect">
            <a:avLst/>
          </a:prstGeom>
          <a:noFill/>
          <a:ln>
            <a:noFill/>
          </a:ln>
        </p:spPr>
      </p:pic>
      <p:pic>
        <p:nvPicPr>
          <p:cNvPr id="290" name="Google Shape;290;p31"/>
          <p:cNvPicPr preferRelativeResize="0"/>
          <p:nvPr/>
        </p:nvPicPr>
        <p:blipFill rotWithShape="1">
          <a:blip r:embed="rId12">
            <a:alphaModFix/>
          </a:blip>
          <a:srcRect b="0" l="0" r="0" t="0"/>
          <a:stretch/>
        </p:blipFill>
        <p:spPr>
          <a:xfrm>
            <a:off x="4207325" y="1163300"/>
            <a:ext cx="552450" cy="781050"/>
          </a:xfrm>
          <a:prstGeom prst="rect">
            <a:avLst/>
          </a:prstGeom>
          <a:noFill/>
          <a:ln>
            <a:noFill/>
          </a:ln>
        </p:spPr>
      </p:pic>
      <p:sp>
        <p:nvSpPr>
          <p:cNvPr id="291" name="Google Shape;291;p31"/>
          <p:cNvSpPr txBox="1"/>
          <p:nvPr/>
        </p:nvSpPr>
        <p:spPr>
          <a:xfrm>
            <a:off x="6780525" y="1325525"/>
            <a:ext cx="1906800" cy="456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0" i="0" lang="en" sz="2400" u="none" cap="none" strike="noStrike">
                <a:solidFill>
                  <a:schemeClr val="lt1"/>
                </a:solidFill>
                <a:latin typeface="Lato"/>
                <a:ea typeface="Lato"/>
                <a:cs typeface="Lato"/>
                <a:sym typeface="Lato"/>
              </a:rPr>
              <a:t>40</a:t>
            </a:r>
            <a:endParaRPr b="0" i="0" sz="2400" u="none" cap="none" strike="noStrike">
              <a:solidFill>
                <a:schemeClr val="lt1"/>
              </a:solidFill>
              <a:latin typeface="Lato"/>
              <a:ea typeface="Lato"/>
              <a:cs typeface="Lato"/>
              <a:sym typeface="Lato"/>
            </a:endParaRPr>
          </a:p>
        </p:txBody>
      </p:sp>
      <p:sp>
        <p:nvSpPr>
          <p:cNvPr id="292" name="Google Shape;292;p31"/>
          <p:cNvSpPr txBox="1"/>
          <p:nvPr/>
        </p:nvSpPr>
        <p:spPr>
          <a:xfrm>
            <a:off x="6780525" y="4230775"/>
            <a:ext cx="1995300" cy="456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0" i="0" lang="en" sz="2400" u="none" cap="none" strike="noStrike">
                <a:solidFill>
                  <a:schemeClr val="lt1"/>
                </a:solidFill>
                <a:latin typeface="Lato"/>
                <a:ea typeface="Lato"/>
                <a:cs typeface="Lato"/>
                <a:sym typeface="Lato"/>
              </a:rPr>
              <a:t>40</a:t>
            </a:r>
            <a:endParaRPr b="0" i="0" sz="2400" u="none" cap="none" strike="noStrike">
              <a:solidFill>
                <a:schemeClr val="lt1"/>
              </a:solidFill>
              <a:latin typeface="Lato"/>
              <a:ea typeface="Lato"/>
              <a:cs typeface="Lato"/>
              <a:sym typeface="Lato"/>
            </a:endParaRPr>
          </a:p>
        </p:txBody>
      </p:sp>
      <p:pic>
        <p:nvPicPr>
          <p:cNvPr id="293" name="Google Shape;293;p31"/>
          <p:cNvPicPr preferRelativeResize="0"/>
          <p:nvPr/>
        </p:nvPicPr>
        <p:blipFill rotWithShape="1">
          <a:blip r:embed="rId13">
            <a:alphaModFix/>
          </a:blip>
          <a:srcRect b="0" l="0" r="0" t="0"/>
          <a:stretch/>
        </p:blipFill>
        <p:spPr>
          <a:xfrm>
            <a:off x="7332975" y="1204175"/>
            <a:ext cx="656925" cy="699300"/>
          </a:xfrm>
          <a:prstGeom prst="rect">
            <a:avLst/>
          </a:prstGeom>
          <a:noFill/>
          <a:ln>
            <a:noFill/>
          </a:ln>
        </p:spPr>
      </p:pic>
      <p:pic>
        <p:nvPicPr>
          <p:cNvPr id="294" name="Google Shape;294;p31"/>
          <p:cNvPicPr preferRelativeResize="0"/>
          <p:nvPr/>
        </p:nvPicPr>
        <p:blipFill rotWithShape="1">
          <a:blip r:embed="rId14">
            <a:alphaModFix/>
          </a:blip>
          <a:srcRect b="0" l="0" r="0" t="0"/>
          <a:stretch/>
        </p:blipFill>
        <p:spPr>
          <a:xfrm>
            <a:off x="7332975" y="4109425"/>
            <a:ext cx="656925" cy="699300"/>
          </a:xfrm>
          <a:prstGeom prst="rect">
            <a:avLst/>
          </a:prstGeom>
          <a:noFill/>
          <a:ln>
            <a:noFill/>
          </a:ln>
        </p:spPr>
      </p:pic>
      <p:pic>
        <p:nvPicPr>
          <p:cNvPr id="295" name="Google Shape;295;p31"/>
          <p:cNvPicPr preferRelativeResize="0"/>
          <p:nvPr/>
        </p:nvPicPr>
        <p:blipFill rotWithShape="1">
          <a:blip r:embed="rId6">
            <a:alphaModFix/>
          </a:blip>
          <a:srcRect b="0" l="0" r="0" t="0"/>
          <a:stretch/>
        </p:blipFill>
        <p:spPr>
          <a:xfrm>
            <a:off x="3654875" y="1163238"/>
            <a:ext cx="552450" cy="781050"/>
          </a:xfrm>
          <a:prstGeom prst="rect">
            <a:avLst/>
          </a:prstGeom>
          <a:noFill/>
          <a:ln>
            <a:noFill/>
          </a:ln>
        </p:spPr>
      </p:pic>
      <p:pic>
        <p:nvPicPr>
          <p:cNvPr id="296" name="Google Shape;296;p31"/>
          <p:cNvPicPr preferRelativeResize="0"/>
          <p:nvPr/>
        </p:nvPicPr>
        <p:blipFill rotWithShape="1">
          <a:blip r:embed="rId6">
            <a:alphaModFix/>
          </a:blip>
          <a:srcRect b="0" l="0" r="0" t="0"/>
          <a:stretch/>
        </p:blipFill>
        <p:spPr>
          <a:xfrm>
            <a:off x="4207325" y="1163238"/>
            <a:ext cx="552450" cy="78105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3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Exercise</a:t>
            </a:r>
            <a:endParaRPr/>
          </a:p>
        </p:txBody>
      </p:sp>
      <p:pic>
        <p:nvPicPr>
          <p:cNvPr id="302" name="Google Shape;302;p32"/>
          <p:cNvPicPr preferRelativeResize="0"/>
          <p:nvPr/>
        </p:nvPicPr>
        <p:blipFill rotWithShape="1">
          <a:blip r:embed="rId3">
            <a:alphaModFix/>
          </a:blip>
          <a:srcRect b="0" l="0" r="0" t="0"/>
          <a:stretch/>
        </p:blipFill>
        <p:spPr>
          <a:xfrm>
            <a:off x="1741800" y="1163350"/>
            <a:ext cx="4886325" cy="3686175"/>
          </a:xfrm>
          <a:prstGeom prst="rect">
            <a:avLst/>
          </a:prstGeom>
          <a:noFill/>
          <a:ln>
            <a:noFill/>
          </a:ln>
        </p:spPr>
      </p:pic>
      <p:pic>
        <p:nvPicPr>
          <p:cNvPr id="303" name="Google Shape;303;p32"/>
          <p:cNvPicPr preferRelativeResize="0"/>
          <p:nvPr/>
        </p:nvPicPr>
        <p:blipFill rotWithShape="1">
          <a:blip r:embed="rId4">
            <a:alphaModFix/>
          </a:blip>
          <a:srcRect b="0" l="0" r="0" t="0"/>
          <a:stretch/>
        </p:blipFill>
        <p:spPr>
          <a:xfrm>
            <a:off x="4963900" y="2615913"/>
            <a:ext cx="552450" cy="781050"/>
          </a:xfrm>
          <a:prstGeom prst="rect">
            <a:avLst/>
          </a:prstGeom>
          <a:noFill/>
          <a:ln>
            <a:noFill/>
          </a:ln>
        </p:spPr>
      </p:pic>
      <p:pic>
        <p:nvPicPr>
          <p:cNvPr id="304" name="Google Shape;304;p32"/>
          <p:cNvPicPr preferRelativeResize="0"/>
          <p:nvPr/>
        </p:nvPicPr>
        <p:blipFill rotWithShape="1">
          <a:blip r:embed="rId5">
            <a:alphaModFix/>
          </a:blip>
          <a:srcRect b="0" l="0" r="0" t="0"/>
          <a:stretch/>
        </p:blipFill>
        <p:spPr>
          <a:xfrm>
            <a:off x="3859000" y="2615900"/>
            <a:ext cx="552450" cy="781050"/>
          </a:xfrm>
          <a:prstGeom prst="rect">
            <a:avLst/>
          </a:prstGeom>
          <a:noFill/>
          <a:ln>
            <a:noFill/>
          </a:ln>
        </p:spPr>
      </p:pic>
      <p:pic>
        <p:nvPicPr>
          <p:cNvPr id="305" name="Google Shape;305;p32"/>
          <p:cNvPicPr preferRelativeResize="0"/>
          <p:nvPr/>
        </p:nvPicPr>
        <p:blipFill rotWithShape="1">
          <a:blip r:embed="rId6">
            <a:alphaModFix/>
          </a:blip>
          <a:srcRect b="0" l="0" r="0" t="0"/>
          <a:stretch/>
        </p:blipFill>
        <p:spPr>
          <a:xfrm>
            <a:off x="3306550" y="2615913"/>
            <a:ext cx="552450" cy="781050"/>
          </a:xfrm>
          <a:prstGeom prst="rect">
            <a:avLst/>
          </a:prstGeom>
          <a:noFill/>
          <a:ln>
            <a:noFill/>
          </a:ln>
        </p:spPr>
      </p:pic>
      <p:pic>
        <p:nvPicPr>
          <p:cNvPr id="306" name="Google Shape;306;p32"/>
          <p:cNvPicPr preferRelativeResize="0"/>
          <p:nvPr/>
        </p:nvPicPr>
        <p:blipFill rotWithShape="1">
          <a:blip r:embed="rId7">
            <a:alphaModFix/>
          </a:blip>
          <a:srcRect b="0" l="0" r="0" t="0"/>
          <a:stretch/>
        </p:blipFill>
        <p:spPr>
          <a:xfrm>
            <a:off x="4411450" y="2615913"/>
            <a:ext cx="552450" cy="781050"/>
          </a:xfrm>
          <a:prstGeom prst="rect">
            <a:avLst/>
          </a:prstGeom>
          <a:noFill/>
          <a:ln>
            <a:noFill/>
          </a:ln>
        </p:spPr>
      </p:pic>
      <p:pic>
        <p:nvPicPr>
          <p:cNvPr id="307" name="Google Shape;307;p32"/>
          <p:cNvPicPr preferRelativeResize="0"/>
          <p:nvPr/>
        </p:nvPicPr>
        <p:blipFill rotWithShape="1">
          <a:blip r:embed="rId8">
            <a:alphaModFix/>
          </a:blip>
          <a:srcRect b="0" l="0" r="0" t="0"/>
          <a:stretch/>
        </p:blipFill>
        <p:spPr>
          <a:xfrm>
            <a:off x="5516350" y="2615925"/>
            <a:ext cx="552450" cy="781050"/>
          </a:xfrm>
          <a:prstGeom prst="rect">
            <a:avLst/>
          </a:prstGeom>
          <a:noFill/>
          <a:ln>
            <a:noFill/>
          </a:ln>
        </p:spPr>
      </p:pic>
      <p:pic>
        <p:nvPicPr>
          <p:cNvPr id="308" name="Google Shape;308;p32"/>
          <p:cNvPicPr preferRelativeResize="0"/>
          <p:nvPr/>
        </p:nvPicPr>
        <p:blipFill rotWithShape="1">
          <a:blip r:embed="rId9">
            <a:alphaModFix/>
          </a:blip>
          <a:srcRect b="0" l="0" r="0" t="0"/>
          <a:stretch/>
        </p:blipFill>
        <p:spPr>
          <a:xfrm>
            <a:off x="3654875" y="4068550"/>
            <a:ext cx="552450" cy="781050"/>
          </a:xfrm>
          <a:prstGeom prst="rect">
            <a:avLst/>
          </a:prstGeom>
          <a:noFill/>
          <a:ln>
            <a:noFill/>
          </a:ln>
        </p:spPr>
      </p:pic>
      <p:pic>
        <p:nvPicPr>
          <p:cNvPr id="309" name="Google Shape;309;p32"/>
          <p:cNvPicPr preferRelativeResize="0"/>
          <p:nvPr/>
        </p:nvPicPr>
        <p:blipFill rotWithShape="1">
          <a:blip r:embed="rId10">
            <a:alphaModFix/>
          </a:blip>
          <a:srcRect b="0" l="0" r="0" t="0"/>
          <a:stretch/>
        </p:blipFill>
        <p:spPr>
          <a:xfrm>
            <a:off x="4207325" y="4068550"/>
            <a:ext cx="552450" cy="781050"/>
          </a:xfrm>
          <a:prstGeom prst="rect">
            <a:avLst/>
          </a:prstGeom>
          <a:noFill/>
          <a:ln>
            <a:noFill/>
          </a:ln>
        </p:spPr>
      </p:pic>
      <p:pic>
        <p:nvPicPr>
          <p:cNvPr id="310" name="Google Shape;310;p32"/>
          <p:cNvPicPr preferRelativeResize="0"/>
          <p:nvPr/>
        </p:nvPicPr>
        <p:blipFill rotWithShape="1">
          <a:blip r:embed="rId11">
            <a:alphaModFix/>
          </a:blip>
          <a:srcRect b="0" l="0" r="0" t="0"/>
          <a:stretch/>
        </p:blipFill>
        <p:spPr>
          <a:xfrm>
            <a:off x="3654875" y="1163300"/>
            <a:ext cx="552450" cy="781050"/>
          </a:xfrm>
          <a:prstGeom prst="rect">
            <a:avLst/>
          </a:prstGeom>
          <a:noFill/>
          <a:ln>
            <a:noFill/>
          </a:ln>
        </p:spPr>
      </p:pic>
      <p:pic>
        <p:nvPicPr>
          <p:cNvPr id="311" name="Google Shape;311;p32"/>
          <p:cNvPicPr preferRelativeResize="0"/>
          <p:nvPr/>
        </p:nvPicPr>
        <p:blipFill rotWithShape="1">
          <a:blip r:embed="rId12">
            <a:alphaModFix/>
          </a:blip>
          <a:srcRect b="0" l="0" r="0" t="0"/>
          <a:stretch/>
        </p:blipFill>
        <p:spPr>
          <a:xfrm>
            <a:off x="4207325" y="1163300"/>
            <a:ext cx="552450" cy="781050"/>
          </a:xfrm>
          <a:prstGeom prst="rect">
            <a:avLst/>
          </a:prstGeom>
          <a:noFill/>
          <a:ln>
            <a:noFill/>
          </a:ln>
        </p:spPr>
      </p:pic>
      <p:sp>
        <p:nvSpPr>
          <p:cNvPr id="312" name="Google Shape;312;p32"/>
          <p:cNvSpPr txBox="1"/>
          <p:nvPr/>
        </p:nvSpPr>
        <p:spPr>
          <a:xfrm>
            <a:off x="6780525" y="1325525"/>
            <a:ext cx="3913800" cy="456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0" i="0" lang="en" sz="2400" u="none" cap="none" strike="noStrike">
                <a:solidFill>
                  <a:schemeClr val="lt1"/>
                </a:solidFill>
                <a:latin typeface="Lato"/>
                <a:ea typeface="Lato"/>
                <a:cs typeface="Lato"/>
                <a:sym typeface="Lato"/>
              </a:rPr>
              <a:t>50?</a:t>
            </a:r>
            <a:endParaRPr b="0" i="0" sz="2400" u="none" cap="none" strike="noStrike">
              <a:solidFill>
                <a:schemeClr val="lt1"/>
              </a:solidFill>
              <a:latin typeface="Lato"/>
              <a:ea typeface="Lato"/>
              <a:cs typeface="Lato"/>
              <a:sym typeface="Lato"/>
            </a:endParaRPr>
          </a:p>
        </p:txBody>
      </p:sp>
      <p:sp>
        <p:nvSpPr>
          <p:cNvPr id="313" name="Google Shape;313;p32"/>
          <p:cNvSpPr txBox="1"/>
          <p:nvPr/>
        </p:nvSpPr>
        <p:spPr>
          <a:xfrm>
            <a:off x="6780525" y="4230775"/>
            <a:ext cx="3913800" cy="456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0" i="0" lang="en" sz="2400" u="none" cap="none" strike="noStrike">
                <a:solidFill>
                  <a:schemeClr val="lt1"/>
                </a:solidFill>
                <a:latin typeface="Lato"/>
                <a:ea typeface="Lato"/>
                <a:cs typeface="Lato"/>
                <a:sym typeface="Lato"/>
              </a:rPr>
              <a:t>40</a:t>
            </a:r>
            <a:endParaRPr b="0" i="0" sz="2400" u="none" cap="none" strike="noStrike">
              <a:solidFill>
                <a:schemeClr val="lt1"/>
              </a:solidFill>
              <a:latin typeface="Lato"/>
              <a:ea typeface="Lato"/>
              <a:cs typeface="Lato"/>
              <a:sym typeface="Lato"/>
            </a:endParaRPr>
          </a:p>
        </p:txBody>
      </p:sp>
      <p:pic>
        <p:nvPicPr>
          <p:cNvPr id="314" name="Google Shape;314;p32"/>
          <p:cNvPicPr preferRelativeResize="0"/>
          <p:nvPr/>
        </p:nvPicPr>
        <p:blipFill rotWithShape="1">
          <a:blip r:embed="rId13">
            <a:alphaModFix/>
          </a:blip>
          <a:srcRect b="0" l="0" r="0" t="0"/>
          <a:stretch/>
        </p:blipFill>
        <p:spPr>
          <a:xfrm>
            <a:off x="7332975" y="1204175"/>
            <a:ext cx="656925" cy="699300"/>
          </a:xfrm>
          <a:prstGeom prst="rect">
            <a:avLst/>
          </a:prstGeom>
          <a:noFill/>
          <a:ln>
            <a:noFill/>
          </a:ln>
        </p:spPr>
      </p:pic>
      <p:pic>
        <p:nvPicPr>
          <p:cNvPr id="315" name="Google Shape;315;p32"/>
          <p:cNvPicPr preferRelativeResize="0"/>
          <p:nvPr/>
        </p:nvPicPr>
        <p:blipFill rotWithShape="1">
          <a:blip r:embed="rId13">
            <a:alphaModFix/>
          </a:blip>
          <a:srcRect b="0" l="0" r="0" t="0"/>
          <a:stretch/>
        </p:blipFill>
        <p:spPr>
          <a:xfrm>
            <a:off x="7332975" y="4109425"/>
            <a:ext cx="656925" cy="699300"/>
          </a:xfrm>
          <a:prstGeom prst="rect">
            <a:avLst/>
          </a:prstGeom>
          <a:noFill/>
          <a:ln>
            <a:noFill/>
          </a:ln>
        </p:spPr>
      </p:pic>
      <p:pic>
        <p:nvPicPr>
          <p:cNvPr id="316" name="Google Shape;316;p32"/>
          <p:cNvPicPr preferRelativeResize="0"/>
          <p:nvPr/>
        </p:nvPicPr>
        <p:blipFill rotWithShape="1">
          <a:blip r:embed="rId6">
            <a:alphaModFix/>
          </a:blip>
          <a:srcRect b="0" l="0" r="0" t="0"/>
          <a:stretch/>
        </p:blipFill>
        <p:spPr>
          <a:xfrm>
            <a:off x="3654875" y="1163238"/>
            <a:ext cx="552450" cy="781050"/>
          </a:xfrm>
          <a:prstGeom prst="rect">
            <a:avLst/>
          </a:prstGeom>
          <a:noFill/>
          <a:ln>
            <a:noFill/>
          </a:ln>
        </p:spPr>
      </p:pic>
      <p:pic>
        <p:nvPicPr>
          <p:cNvPr id="317" name="Google Shape;317;p32"/>
          <p:cNvPicPr preferRelativeResize="0"/>
          <p:nvPr/>
        </p:nvPicPr>
        <p:blipFill rotWithShape="1">
          <a:blip r:embed="rId6">
            <a:alphaModFix/>
          </a:blip>
          <a:srcRect b="0" l="0" r="0" t="0"/>
          <a:stretch/>
        </p:blipFill>
        <p:spPr>
          <a:xfrm>
            <a:off x="4207325" y="1163238"/>
            <a:ext cx="552450" cy="78105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3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Example pot odds</a:t>
            </a:r>
            <a:endParaRPr/>
          </a:p>
        </p:txBody>
      </p:sp>
      <p:sp>
        <p:nvSpPr>
          <p:cNvPr id="323" name="Google Shape;323;p3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200000"/>
              </a:lnSpc>
              <a:spcBef>
                <a:spcPts val="0"/>
              </a:spcBef>
              <a:spcAft>
                <a:spcPts val="0"/>
              </a:spcAft>
              <a:buSzPts val="1800"/>
              <a:buChar char="●"/>
            </a:pPr>
            <a:r>
              <a:rPr lang="en"/>
              <a:t>pot_total = 90</a:t>
            </a:r>
            <a:endParaRPr/>
          </a:p>
          <a:p>
            <a:pPr indent="-342900" lvl="0" marL="457200" rtl="0" algn="l">
              <a:lnSpc>
                <a:spcPct val="200000"/>
              </a:lnSpc>
              <a:spcBef>
                <a:spcPts val="0"/>
              </a:spcBef>
              <a:spcAft>
                <a:spcPts val="0"/>
              </a:spcAft>
              <a:buSzPts val="1800"/>
              <a:buChar char="●"/>
            </a:pPr>
            <a:r>
              <a:rPr lang="en"/>
              <a:t>continue_cost = 10</a:t>
            </a:r>
            <a:endParaRPr/>
          </a:p>
          <a:p>
            <a:pPr indent="-342900" lvl="0" marL="457200" rtl="0" algn="l">
              <a:lnSpc>
                <a:spcPct val="200000"/>
              </a:lnSpc>
              <a:spcBef>
                <a:spcPts val="0"/>
              </a:spcBef>
              <a:spcAft>
                <a:spcPts val="0"/>
              </a:spcAft>
              <a:buSzPts val="1800"/>
              <a:buChar char="●"/>
            </a:pPr>
            <a:r>
              <a:rPr lang="en"/>
              <a:t>pot odds = 10 / (90 + 10) = 0.1</a:t>
            </a:r>
            <a:endParaRPr/>
          </a:p>
          <a:p>
            <a:pPr indent="-342900" lvl="0" marL="457200" rtl="0" algn="l">
              <a:lnSpc>
                <a:spcPct val="200000"/>
              </a:lnSpc>
              <a:spcBef>
                <a:spcPts val="0"/>
              </a:spcBef>
              <a:spcAft>
                <a:spcPts val="0"/>
              </a:spcAft>
              <a:buSzPts val="1800"/>
              <a:buChar char="●"/>
            </a:pPr>
            <a:r>
              <a:rPr lang="en"/>
              <a:t>If </a:t>
            </a:r>
            <a:r>
              <a:rPr i="1" lang="en"/>
              <a:t>p</a:t>
            </a:r>
            <a:r>
              <a:rPr lang="en"/>
              <a:t> </a:t>
            </a:r>
            <a:r>
              <a:rPr lang="en">
                <a:solidFill>
                  <a:schemeClr val="lt1"/>
                </a:solidFill>
              </a:rPr>
              <a:t>≥ 0.1, we should call!</a:t>
            </a:r>
            <a:endParaRPr>
              <a:solidFill>
                <a:schemeClr val="lt1"/>
              </a:solidFill>
            </a:endParaRPr>
          </a:p>
        </p:txBody>
      </p:sp>
      <p:sp>
        <p:nvSpPr>
          <p:cNvPr id="324" name="Google Shape;324;p33"/>
          <p:cNvSpPr txBox="1"/>
          <p:nvPr/>
        </p:nvSpPr>
        <p:spPr>
          <a:xfrm>
            <a:off x="2026800" y="3870900"/>
            <a:ext cx="5090400" cy="5940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100"/>
              <a:buFont typeface="Arial"/>
              <a:buNone/>
            </a:pPr>
            <a:r>
              <a:rPr b="0" i="0" lang="en" sz="2100" u="none" cap="none" strike="noStrike">
                <a:solidFill>
                  <a:schemeClr val="lt1"/>
                </a:solidFill>
                <a:latin typeface="Lato"/>
                <a:ea typeface="Lato"/>
                <a:cs typeface="Lato"/>
                <a:sym typeface="Lato"/>
              </a:rPr>
              <a:t>How do we know what </a:t>
            </a:r>
            <a:r>
              <a:rPr b="0" i="1" lang="en" sz="2100" u="none" cap="none" strike="noStrike">
                <a:solidFill>
                  <a:schemeClr val="lt1"/>
                </a:solidFill>
                <a:latin typeface="Lato"/>
                <a:ea typeface="Lato"/>
                <a:cs typeface="Lato"/>
                <a:sym typeface="Lato"/>
              </a:rPr>
              <a:t>p </a:t>
            </a:r>
            <a:r>
              <a:rPr b="0" i="0" lang="en" sz="2100" u="none" cap="none" strike="noStrike">
                <a:solidFill>
                  <a:schemeClr val="lt1"/>
                </a:solidFill>
                <a:latin typeface="Lato"/>
                <a:ea typeface="Lato"/>
                <a:cs typeface="Lato"/>
                <a:sym typeface="Lato"/>
              </a:rPr>
              <a:t>is?</a:t>
            </a:r>
            <a:endParaRPr b="0" i="0" sz="2100" u="none" cap="none" strike="noStrike">
              <a:solidFill>
                <a:schemeClr val="lt1"/>
              </a:solidFill>
              <a:latin typeface="Lato"/>
              <a:ea typeface="Lato"/>
              <a:cs typeface="Lato"/>
              <a:sym typeface="Lato"/>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3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Counting outs</a:t>
            </a:r>
            <a:endParaRPr i="1"/>
          </a:p>
        </p:txBody>
      </p:sp>
      <p:sp>
        <p:nvSpPr>
          <p:cNvPr id="330" name="Google Shape;330;p3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Idea: If we know which cards we need to complete our hand, we can estimate the probability of getting those cards. If our hand is strong, this estimates our probability of winning the game </a:t>
            </a:r>
            <a:r>
              <a:rPr i="1" lang="en"/>
              <a:t>(p)</a:t>
            </a:r>
            <a:r>
              <a:rPr lang="en"/>
              <a:t>!</a:t>
            </a:r>
            <a:endParaRPr/>
          </a:p>
          <a:p>
            <a:pPr indent="0" lvl="0" marL="0" rtl="0" algn="l">
              <a:lnSpc>
                <a:spcPct val="115000"/>
              </a:lnSpc>
              <a:spcBef>
                <a:spcPts val="1600"/>
              </a:spcBef>
              <a:spcAft>
                <a:spcPts val="0"/>
              </a:spcAft>
              <a:buSzPts val="1800"/>
              <a:buNone/>
            </a:pPr>
            <a:r>
              <a:rPr lang="en"/>
              <a:t>Strategy:</a:t>
            </a:r>
            <a:endParaRPr/>
          </a:p>
          <a:p>
            <a:pPr indent="-342900" lvl="0" marL="457200" rtl="0" algn="l">
              <a:lnSpc>
                <a:spcPct val="115000"/>
              </a:lnSpc>
              <a:spcBef>
                <a:spcPts val="1600"/>
              </a:spcBef>
              <a:spcAft>
                <a:spcPts val="0"/>
              </a:spcAft>
              <a:buSzPts val="1800"/>
              <a:buChar char="●"/>
            </a:pPr>
            <a:r>
              <a:rPr lang="en"/>
              <a:t>Count the number of cards that complete our hand </a:t>
            </a:r>
            <a:r>
              <a:rPr i="1" lang="en"/>
              <a:t>(outs)</a:t>
            </a:r>
            <a:endParaRPr i="1"/>
          </a:p>
          <a:p>
            <a:pPr indent="-342900" lvl="0" marL="457200" rtl="0" algn="l">
              <a:lnSpc>
                <a:spcPct val="115000"/>
              </a:lnSpc>
              <a:spcBef>
                <a:spcPts val="0"/>
              </a:spcBef>
              <a:spcAft>
                <a:spcPts val="0"/>
              </a:spcAft>
              <a:buSzPts val="1800"/>
              <a:buChar char="●"/>
            </a:pPr>
            <a:r>
              <a:rPr lang="en"/>
              <a:t>Multiply this number by 2  </a:t>
            </a:r>
            <a:r>
              <a:rPr i="1" lang="en"/>
              <a:t>(52 cards  gives ~2% chance of getting a specific card)</a:t>
            </a:r>
            <a:endParaRPr i="1"/>
          </a:p>
          <a:p>
            <a:pPr indent="-342900" lvl="0" marL="457200" rtl="0" algn="l">
              <a:lnSpc>
                <a:spcPct val="115000"/>
              </a:lnSpc>
              <a:spcBef>
                <a:spcPts val="0"/>
              </a:spcBef>
              <a:spcAft>
                <a:spcPts val="0"/>
              </a:spcAft>
              <a:buSzPts val="1800"/>
              <a:buChar char="●"/>
            </a:pPr>
            <a:r>
              <a:rPr lang="en"/>
              <a:t>If we have two cards left to see, multiply by 2</a:t>
            </a:r>
            <a:endParaRPr/>
          </a:p>
          <a:p>
            <a:pPr indent="-342900" lvl="0" marL="457200" rtl="0" algn="l">
              <a:lnSpc>
                <a:spcPct val="115000"/>
              </a:lnSpc>
              <a:spcBef>
                <a:spcPts val="0"/>
              </a:spcBef>
              <a:spcAft>
                <a:spcPts val="0"/>
              </a:spcAft>
              <a:buSzPts val="1800"/>
              <a:buChar char="●"/>
            </a:pPr>
            <a:r>
              <a:rPr lang="en"/>
              <a:t>This number is our probability estimate! </a:t>
            </a:r>
            <a:r>
              <a:rPr i="1" lang="en"/>
              <a:t>(as a percent)</a:t>
            </a:r>
            <a:endParaRPr i="1"/>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3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Exercise</a:t>
            </a:r>
            <a:endParaRPr/>
          </a:p>
        </p:txBody>
      </p:sp>
      <p:pic>
        <p:nvPicPr>
          <p:cNvPr id="336" name="Google Shape;336;p35"/>
          <p:cNvPicPr preferRelativeResize="0"/>
          <p:nvPr/>
        </p:nvPicPr>
        <p:blipFill rotWithShape="1">
          <a:blip r:embed="rId3">
            <a:alphaModFix/>
          </a:blip>
          <a:srcRect b="0" l="0" r="0" t="0"/>
          <a:stretch/>
        </p:blipFill>
        <p:spPr>
          <a:xfrm>
            <a:off x="1741800" y="1163350"/>
            <a:ext cx="4886325" cy="3686175"/>
          </a:xfrm>
          <a:prstGeom prst="rect">
            <a:avLst/>
          </a:prstGeom>
          <a:noFill/>
          <a:ln>
            <a:noFill/>
          </a:ln>
        </p:spPr>
      </p:pic>
      <p:pic>
        <p:nvPicPr>
          <p:cNvPr id="337" name="Google Shape;337;p35"/>
          <p:cNvPicPr preferRelativeResize="0"/>
          <p:nvPr/>
        </p:nvPicPr>
        <p:blipFill rotWithShape="1">
          <a:blip r:embed="rId4">
            <a:alphaModFix/>
          </a:blip>
          <a:srcRect b="0" l="0" r="0" t="0"/>
          <a:stretch/>
        </p:blipFill>
        <p:spPr>
          <a:xfrm>
            <a:off x="4963900" y="2615913"/>
            <a:ext cx="552450" cy="781050"/>
          </a:xfrm>
          <a:prstGeom prst="rect">
            <a:avLst/>
          </a:prstGeom>
          <a:noFill/>
          <a:ln>
            <a:noFill/>
          </a:ln>
        </p:spPr>
      </p:pic>
      <p:pic>
        <p:nvPicPr>
          <p:cNvPr id="338" name="Google Shape;338;p35"/>
          <p:cNvPicPr preferRelativeResize="0"/>
          <p:nvPr/>
        </p:nvPicPr>
        <p:blipFill rotWithShape="1">
          <a:blip r:embed="rId5">
            <a:alphaModFix/>
          </a:blip>
          <a:srcRect b="0" l="0" r="0" t="0"/>
          <a:stretch/>
        </p:blipFill>
        <p:spPr>
          <a:xfrm>
            <a:off x="3859000" y="2615900"/>
            <a:ext cx="552450" cy="781050"/>
          </a:xfrm>
          <a:prstGeom prst="rect">
            <a:avLst/>
          </a:prstGeom>
          <a:noFill/>
          <a:ln>
            <a:noFill/>
          </a:ln>
        </p:spPr>
      </p:pic>
      <p:pic>
        <p:nvPicPr>
          <p:cNvPr id="339" name="Google Shape;339;p35"/>
          <p:cNvPicPr preferRelativeResize="0"/>
          <p:nvPr/>
        </p:nvPicPr>
        <p:blipFill rotWithShape="1">
          <a:blip r:embed="rId6">
            <a:alphaModFix/>
          </a:blip>
          <a:srcRect b="0" l="0" r="0" t="0"/>
          <a:stretch/>
        </p:blipFill>
        <p:spPr>
          <a:xfrm>
            <a:off x="3306550" y="2615913"/>
            <a:ext cx="552450" cy="781050"/>
          </a:xfrm>
          <a:prstGeom prst="rect">
            <a:avLst/>
          </a:prstGeom>
          <a:noFill/>
          <a:ln>
            <a:noFill/>
          </a:ln>
        </p:spPr>
      </p:pic>
      <p:pic>
        <p:nvPicPr>
          <p:cNvPr id="340" name="Google Shape;340;p35"/>
          <p:cNvPicPr preferRelativeResize="0"/>
          <p:nvPr/>
        </p:nvPicPr>
        <p:blipFill rotWithShape="1">
          <a:blip r:embed="rId7">
            <a:alphaModFix/>
          </a:blip>
          <a:srcRect b="0" l="0" r="0" t="0"/>
          <a:stretch/>
        </p:blipFill>
        <p:spPr>
          <a:xfrm>
            <a:off x="4411450" y="2615913"/>
            <a:ext cx="552450" cy="781050"/>
          </a:xfrm>
          <a:prstGeom prst="rect">
            <a:avLst/>
          </a:prstGeom>
          <a:noFill/>
          <a:ln>
            <a:noFill/>
          </a:ln>
        </p:spPr>
      </p:pic>
      <p:pic>
        <p:nvPicPr>
          <p:cNvPr id="341" name="Google Shape;341;p35"/>
          <p:cNvPicPr preferRelativeResize="0"/>
          <p:nvPr/>
        </p:nvPicPr>
        <p:blipFill rotWithShape="1">
          <a:blip r:embed="rId8">
            <a:alphaModFix/>
          </a:blip>
          <a:srcRect b="0" l="0" r="0" t="0"/>
          <a:stretch/>
        </p:blipFill>
        <p:spPr>
          <a:xfrm>
            <a:off x="5516350" y="2615925"/>
            <a:ext cx="552450" cy="781050"/>
          </a:xfrm>
          <a:prstGeom prst="rect">
            <a:avLst/>
          </a:prstGeom>
          <a:noFill/>
          <a:ln>
            <a:noFill/>
          </a:ln>
        </p:spPr>
      </p:pic>
      <p:pic>
        <p:nvPicPr>
          <p:cNvPr id="342" name="Google Shape;342;p35"/>
          <p:cNvPicPr preferRelativeResize="0"/>
          <p:nvPr/>
        </p:nvPicPr>
        <p:blipFill rotWithShape="1">
          <a:blip r:embed="rId9">
            <a:alphaModFix/>
          </a:blip>
          <a:srcRect b="0" l="0" r="0" t="0"/>
          <a:stretch/>
        </p:blipFill>
        <p:spPr>
          <a:xfrm>
            <a:off x="3654875" y="4068550"/>
            <a:ext cx="552450" cy="781050"/>
          </a:xfrm>
          <a:prstGeom prst="rect">
            <a:avLst/>
          </a:prstGeom>
          <a:noFill/>
          <a:ln>
            <a:noFill/>
          </a:ln>
        </p:spPr>
      </p:pic>
      <p:pic>
        <p:nvPicPr>
          <p:cNvPr id="343" name="Google Shape;343;p35"/>
          <p:cNvPicPr preferRelativeResize="0"/>
          <p:nvPr/>
        </p:nvPicPr>
        <p:blipFill rotWithShape="1">
          <a:blip r:embed="rId10">
            <a:alphaModFix/>
          </a:blip>
          <a:srcRect b="0" l="0" r="0" t="0"/>
          <a:stretch/>
        </p:blipFill>
        <p:spPr>
          <a:xfrm>
            <a:off x="4207325" y="4068550"/>
            <a:ext cx="552450" cy="781050"/>
          </a:xfrm>
          <a:prstGeom prst="rect">
            <a:avLst/>
          </a:prstGeom>
          <a:noFill/>
          <a:ln>
            <a:noFill/>
          </a:ln>
        </p:spPr>
      </p:pic>
      <p:pic>
        <p:nvPicPr>
          <p:cNvPr id="344" name="Google Shape;344;p35"/>
          <p:cNvPicPr preferRelativeResize="0"/>
          <p:nvPr/>
        </p:nvPicPr>
        <p:blipFill rotWithShape="1">
          <a:blip r:embed="rId11">
            <a:alphaModFix/>
          </a:blip>
          <a:srcRect b="0" l="0" r="0" t="0"/>
          <a:stretch/>
        </p:blipFill>
        <p:spPr>
          <a:xfrm>
            <a:off x="3654875" y="1163300"/>
            <a:ext cx="552450" cy="781050"/>
          </a:xfrm>
          <a:prstGeom prst="rect">
            <a:avLst/>
          </a:prstGeom>
          <a:noFill/>
          <a:ln>
            <a:noFill/>
          </a:ln>
        </p:spPr>
      </p:pic>
      <p:pic>
        <p:nvPicPr>
          <p:cNvPr id="345" name="Google Shape;345;p35"/>
          <p:cNvPicPr preferRelativeResize="0"/>
          <p:nvPr/>
        </p:nvPicPr>
        <p:blipFill rotWithShape="1">
          <a:blip r:embed="rId12">
            <a:alphaModFix/>
          </a:blip>
          <a:srcRect b="0" l="0" r="0" t="0"/>
          <a:stretch/>
        </p:blipFill>
        <p:spPr>
          <a:xfrm>
            <a:off x="4207325" y="1163300"/>
            <a:ext cx="552450" cy="781050"/>
          </a:xfrm>
          <a:prstGeom prst="rect">
            <a:avLst/>
          </a:prstGeom>
          <a:noFill/>
          <a:ln>
            <a:noFill/>
          </a:ln>
        </p:spPr>
      </p:pic>
      <p:sp>
        <p:nvSpPr>
          <p:cNvPr id="346" name="Google Shape;346;p35"/>
          <p:cNvSpPr txBox="1"/>
          <p:nvPr/>
        </p:nvSpPr>
        <p:spPr>
          <a:xfrm>
            <a:off x="6780525" y="1325525"/>
            <a:ext cx="3913800" cy="456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0" i="0" lang="en" sz="2400" u="none" cap="none" strike="noStrike">
                <a:solidFill>
                  <a:schemeClr val="lt1"/>
                </a:solidFill>
                <a:latin typeface="Lato"/>
                <a:ea typeface="Lato"/>
                <a:cs typeface="Lato"/>
                <a:sym typeface="Lato"/>
              </a:rPr>
              <a:t>50?</a:t>
            </a:r>
            <a:endParaRPr b="0" i="0" sz="2400" u="none" cap="none" strike="noStrike">
              <a:solidFill>
                <a:schemeClr val="lt1"/>
              </a:solidFill>
              <a:latin typeface="Lato"/>
              <a:ea typeface="Lato"/>
              <a:cs typeface="Lato"/>
              <a:sym typeface="Lato"/>
            </a:endParaRPr>
          </a:p>
        </p:txBody>
      </p:sp>
      <p:sp>
        <p:nvSpPr>
          <p:cNvPr id="347" name="Google Shape;347;p35"/>
          <p:cNvSpPr txBox="1"/>
          <p:nvPr/>
        </p:nvSpPr>
        <p:spPr>
          <a:xfrm>
            <a:off x="6780525" y="4230775"/>
            <a:ext cx="3913800" cy="456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0" i="0" lang="en" sz="2400" u="none" cap="none" strike="noStrike">
                <a:solidFill>
                  <a:schemeClr val="lt1"/>
                </a:solidFill>
                <a:latin typeface="Lato"/>
                <a:ea typeface="Lato"/>
                <a:cs typeface="Lato"/>
                <a:sym typeface="Lato"/>
              </a:rPr>
              <a:t>40</a:t>
            </a:r>
            <a:endParaRPr b="0" i="0" sz="2400" u="none" cap="none" strike="noStrike">
              <a:solidFill>
                <a:schemeClr val="lt1"/>
              </a:solidFill>
              <a:latin typeface="Lato"/>
              <a:ea typeface="Lato"/>
              <a:cs typeface="Lato"/>
              <a:sym typeface="Lato"/>
            </a:endParaRPr>
          </a:p>
        </p:txBody>
      </p:sp>
      <p:pic>
        <p:nvPicPr>
          <p:cNvPr id="348" name="Google Shape;348;p35"/>
          <p:cNvPicPr preferRelativeResize="0"/>
          <p:nvPr/>
        </p:nvPicPr>
        <p:blipFill rotWithShape="1">
          <a:blip r:embed="rId13">
            <a:alphaModFix/>
          </a:blip>
          <a:srcRect b="0" l="0" r="0" t="0"/>
          <a:stretch/>
        </p:blipFill>
        <p:spPr>
          <a:xfrm>
            <a:off x="7332975" y="1204175"/>
            <a:ext cx="656925" cy="699300"/>
          </a:xfrm>
          <a:prstGeom prst="rect">
            <a:avLst/>
          </a:prstGeom>
          <a:noFill/>
          <a:ln>
            <a:noFill/>
          </a:ln>
        </p:spPr>
      </p:pic>
      <p:pic>
        <p:nvPicPr>
          <p:cNvPr id="349" name="Google Shape;349;p35"/>
          <p:cNvPicPr preferRelativeResize="0"/>
          <p:nvPr/>
        </p:nvPicPr>
        <p:blipFill rotWithShape="1">
          <a:blip r:embed="rId13">
            <a:alphaModFix/>
          </a:blip>
          <a:srcRect b="0" l="0" r="0" t="0"/>
          <a:stretch/>
        </p:blipFill>
        <p:spPr>
          <a:xfrm>
            <a:off x="7332975" y="4109425"/>
            <a:ext cx="656925" cy="699300"/>
          </a:xfrm>
          <a:prstGeom prst="rect">
            <a:avLst/>
          </a:prstGeom>
          <a:noFill/>
          <a:ln>
            <a:noFill/>
          </a:ln>
        </p:spPr>
      </p:pic>
      <p:pic>
        <p:nvPicPr>
          <p:cNvPr id="350" name="Google Shape;350;p35"/>
          <p:cNvPicPr preferRelativeResize="0"/>
          <p:nvPr/>
        </p:nvPicPr>
        <p:blipFill rotWithShape="1">
          <a:blip r:embed="rId6">
            <a:alphaModFix/>
          </a:blip>
          <a:srcRect b="0" l="0" r="0" t="0"/>
          <a:stretch/>
        </p:blipFill>
        <p:spPr>
          <a:xfrm>
            <a:off x="3654875" y="1163238"/>
            <a:ext cx="552450" cy="781050"/>
          </a:xfrm>
          <a:prstGeom prst="rect">
            <a:avLst/>
          </a:prstGeom>
          <a:noFill/>
          <a:ln>
            <a:noFill/>
          </a:ln>
        </p:spPr>
      </p:pic>
      <p:pic>
        <p:nvPicPr>
          <p:cNvPr id="351" name="Google Shape;351;p35"/>
          <p:cNvPicPr preferRelativeResize="0"/>
          <p:nvPr/>
        </p:nvPicPr>
        <p:blipFill rotWithShape="1">
          <a:blip r:embed="rId6">
            <a:alphaModFix/>
          </a:blip>
          <a:srcRect b="0" l="0" r="0" t="0"/>
          <a:stretch/>
        </p:blipFill>
        <p:spPr>
          <a:xfrm>
            <a:off x="4207325" y="1163238"/>
            <a:ext cx="552450" cy="78105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3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Calculating </a:t>
            </a:r>
            <a:r>
              <a:rPr i="1" lang="en"/>
              <a:t>p</a:t>
            </a:r>
            <a:endParaRPr i="1"/>
          </a:p>
        </p:txBody>
      </p:sp>
      <p:sp>
        <p:nvSpPr>
          <p:cNvPr id="357" name="Google Shape;357;p3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200000"/>
              </a:lnSpc>
              <a:spcBef>
                <a:spcPts val="0"/>
              </a:spcBef>
              <a:spcAft>
                <a:spcPts val="0"/>
              </a:spcAft>
              <a:buSzPts val="1800"/>
              <a:buChar char="●"/>
            </a:pPr>
            <a:r>
              <a:rPr lang="en"/>
              <a:t>outs = 8</a:t>
            </a:r>
            <a:endParaRPr/>
          </a:p>
          <a:p>
            <a:pPr indent="-342900" lvl="0" marL="457200" rtl="0" algn="l">
              <a:lnSpc>
                <a:spcPct val="200000"/>
              </a:lnSpc>
              <a:spcBef>
                <a:spcPts val="0"/>
              </a:spcBef>
              <a:spcAft>
                <a:spcPts val="0"/>
              </a:spcAft>
              <a:buSzPts val="1800"/>
              <a:buChar char="●"/>
            </a:pPr>
            <a:r>
              <a:rPr lang="en"/>
              <a:t>probability of completing the hand is 8 * 2 = 16%</a:t>
            </a:r>
            <a:endParaRPr/>
          </a:p>
          <a:p>
            <a:pPr indent="-342900" lvl="0" marL="457200" rtl="0" algn="l">
              <a:lnSpc>
                <a:spcPct val="200000"/>
              </a:lnSpc>
              <a:spcBef>
                <a:spcPts val="0"/>
              </a:spcBef>
              <a:spcAft>
                <a:spcPts val="0"/>
              </a:spcAft>
              <a:buSzPts val="1800"/>
              <a:buChar char="●"/>
            </a:pPr>
            <a:r>
              <a:rPr i="1" lang="en"/>
              <a:t>p </a:t>
            </a:r>
            <a:r>
              <a:rPr lang="en"/>
              <a:t>= 0.16</a:t>
            </a:r>
            <a:endParaRPr/>
          </a:p>
          <a:p>
            <a:pPr indent="-342900" lvl="0" marL="457200" rtl="0" algn="l">
              <a:lnSpc>
                <a:spcPct val="200000"/>
              </a:lnSpc>
              <a:spcBef>
                <a:spcPts val="0"/>
              </a:spcBef>
              <a:spcAft>
                <a:spcPts val="0"/>
              </a:spcAft>
              <a:buSzPts val="1800"/>
              <a:buChar char="●"/>
            </a:pPr>
            <a:r>
              <a:rPr lang="en"/>
              <a:t>pot odds = 0.1</a:t>
            </a:r>
            <a:endParaRPr/>
          </a:p>
          <a:p>
            <a:pPr indent="-342900" lvl="0" marL="457200" rtl="0" algn="l">
              <a:lnSpc>
                <a:spcPct val="200000"/>
              </a:lnSpc>
              <a:spcBef>
                <a:spcPts val="0"/>
              </a:spcBef>
              <a:spcAft>
                <a:spcPts val="0"/>
              </a:spcAft>
              <a:buSzPts val="1800"/>
              <a:buChar char="●"/>
            </a:pPr>
            <a:r>
              <a:rPr i="1" lang="en">
                <a:solidFill>
                  <a:schemeClr val="lt1"/>
                </a:solidFill>
              </a:rPr>
              <a:t>p</a:t>
            </a:r>
            <a:r>
              <a:rPr lang="en">
                <a:solidFill>
                  <a:schemeClr val="lt1"/>
                </a:solidFill>
              </a:rPr>
              <a:t> is greater than our pot odds - we should call!</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g10b9f177660_0_14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Reverse pot odds</a:t>
            </a:r>
            <a:endParaRPr/>
          </a:p>
        </p:txBody>
      </p:sp>
      <p:sp>
        <p:nvSpPr>
          <p:cNvPr id="363" name="Google Shape;363;g10b9f177660_0_14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a:t>If we overbet relative to the size of the pot, then we give our opponent the opportunity to exploit pot odds</a:t>
            </a:r>
            <a:br>
              <a:rPr lang="en"/>
            </a:br>
            <a:endParaRPr/>
          </a:p>
          <a:p>
            <a:pPr indent="-342900" lvl="0" marL="457200" rtl="0" algn="l">
              <a:lnSpc>
                <a:spcPct val="115000"/>
              </a:lnSpc>
              <a:spcBef>
                <a:spcPts val="0"/>
              </a:spcBef>
              <a:spcAft>
                <a:spcPts val="0"/>
              </a:spcAft>
              <a:buSzPts val="1800"/>
              <a:buChar char="●"/>
            </a:pPr>
            <a:r>
              <a:rPr lang="en"/>
              <a:t>If they have a bad hand, we win a little</a:t>
            </a:r>
            <a:br>
              <a:rPr lang="en"/>
            </a:br>
            <a:endParaRPr/>
          </a:p>
          <a:p>
            <a:pPr indent="-342900" lvl="0" marL="457200" rtl="0" algn="l">
              <a:lnSpc>
                <a:spcPct val="115000"/>
              </a:lnSpc>
              <a:spcBef>
                <a:spcPts val="0"/>
              </a:spcBef>
              <a:spcAft>
                <a:spcPts val="0"/>
              </a:spcAft>
              <a:buSzPts val="1800"/>
              <a:buChar char="●"/>
            </a:pPr>
            <a:r>
              <a:rPr lang="en"/>
              <a:t>If they have “the nuts,”  we lose a lot</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g10b9f177660_0_14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Example: the all-in bot</a:t>
            </a:r>
            <a:endParaRPr/>
          </a:p>
        </p:txBody>
      </p:sp>
      <p:sp>
        <p:nvSpPr>
          <p:cNvPr id="369" name="Google Shape;369;g10b9f177660_0_14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a:t>Our opponent goes all-in on the preflop (deterministic!)</a:t>
            </a:r>
            <a:br>
              <a:rPr lang="en"/>
            </a:br>
            <a:endParaRPr/>
          </a:p>
          <a:p>
            <a:pPr indent="-342900" lvl="0" marL="457200" rtl="0" algn="l">
              <a:lnSpc>
                <a:spcPct val="115000"/>
              </a:lnSpc>
              <a:spcBef>
                <a:spcPts val="0"/>
              </a:spcBef>
              <a:spcAft>
                <a:spcPts val="0"/>
              </a:spcAft>
              <a:buSzPts val="1800"/>
              <a:buChar char="●"/>
            </a:pPr>
            <a:r>
              <a:rPr lang="en"/>
              <a:t>We can check-fold, letting our opponent collect the blinds, until we are dealt a high pair to crush them and win big</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g10b9f177660_0_81"/>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en"/>
              <a:t>Implied and Reverse Implied Odds</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g10b9f177660_0_7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Implied Odds</a:t>
            </a:r>
            <a:endParaRPr/>
          </a:p>
        </p:txBody>
      </p:sp>
      <p:sp>
        <p:nvSpPr>
          <p:cNvPr id="380" name="Google Shape;380;g10b9f177660_0_7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lt1"/>
              </a:buClr>
              <a:buSzPts val="1800"/>
              <a:buChar char="●"/>
            </a:pPr>
            <a:r>
              <a:rPr lang="en">
                <a:solidFill>
                  <a:schemeClr val="lt1"/>
                </a:solidFill>
              </a:rPr>
              <a:t>The amount of money you expect to win on later streets if you hit one of your outs</a:t>
            </a:r>
            <a:br>
              <a:rPr lang="en">
                <a:solidFill>
                  <a:schemeClr val="lt1"/>
                </a:solidFill>
              </a:rPr>
            </a:br>
            <a:endParaRPr>
              <a:solidFill>
                <a:schemeClr val="lt1"/>
              </a:solidFill>
            </a:endParaRPr>
          </a:p>
          <a:p>
            <a:pPr indent="-342900" lvl="0" marL="457200" rtl="0" algn="l">
              <a:spcBef>
                <a:spcPts val="0"/>
              </a:spcBef>
              <a:spcAft>
                <a:spcPts val="0"/>
              </a:spcAft>
              <a:buClr>
                <a:schemeClr val="lt1"/>
              </a:buClr>
              <a:buSzPts val="1800"/>
              <a:buChar char="●"/>
            </a:pPr>
            <a:r>
              <a:rPr lang="en">
                <a:solidFill>
                  <a:schemeClr val="lt1"/>
                </a:solidFill>
              </a:rPr>
              <a:t>Enables us to call when we don't have the right pot odds </a:t>
            </a:r>
            <a:br>
              <a:rPr lang="en">
                <a:solidFill>
                  <a:schemeClr val="lt1"/>
                </a:solidFill>
              </a:rPr>
            </a:br>
            <a:endParaRPr>
              <a:solidFill>
                <a:schemeClr val="lt1"/>
              </a:solidFill>
            </a:endParaRPr>
          </a:p>
          <a:p>
            <a:pPr indent="-342900" lvl="0" marL="457200" rtl="0" algn="l">
              <a:spcBef>
                <a:spcPts val="0"/>
              </a:spcBef>
              <a:spcAft>
                <a:spcPts val="0"/>
              </a:spcAft>
              <a:buClr>
                <a:schemeClr val="lt1"/>
              </a:buClr>
              <a:buSzPts val="1800"/>
              <a:buChar char="●"/>
            </a:pPr>
            <a:r>
              <a:rPr lang="en">
                <a:solidFill>
                  <a:schemeClr val="lt1"/>
                </a:solidFill>
              </a:rPr>
              <a:t>Mostly </a:t>
            </a:r>
            <a:r>
              <a:rPr lang="en">
                <a:solidFill>
                  <a:schemeClr val="lt1"/>
                </a:solidFill>
              </a:rPr>
              <a:t>important</a:t>
            </a:r>
            <a:r>
              <a:rPr lang="en">
                <a:solidFill>
                  <a:schemeClr val="lt1"/>
                </a:solidFill>
              </a:rPr>
              <a:t> when calling with a </a:t>
            </a:r>
            <a:r>
              <a:rPr lang="en">
                <a:solidFill>
                  <a:schemeClr val="lt1"/>
                </a:solidFill>
              </a:rPr>
              <a:t>drawing</a:t>
            </a:r>
            <a:r>
              <a:rPr lang="en">
                <a:solidFill>
                  <a:schemeClr val="lt1"/>
                </a:solidFill>
              </a:rPr>
              <a:t> hand </a:t>
            </a:r>
            <a:endParaRPr>
              <a:solidFill>
                <a:schemeClr val="lt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4"/>
          <p:cNvSpPr txBox="1"/>
          <p:nvPr>
            <p:ph type="title"/>
          </p:nvPr>
        </p:nvSpPr>
        <p:spPr>
          <a:xfrm>
            <a:off x="490250" y="450150"/>
            <a:ext cx="6787800" cy="4090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800"/>
              <a:buNone/>
            </a:pPr>
            <a:r>
              <a:rPr lang="en"/>
              <a:t>Drop Resume:</a:t>
            </a:r>
            <a:endParaRPr/>
          </a:p>
          <a:p>
            <a:pPr indent="0" lvl="0" marL="0" rtl="0" algn="l">
              <a:lnSpc>
                <a:spcPct val="100000"/>
              </a:lnSpc>
              <a:spcBef>
                <a:spcPts val="0"/>
              </a:spcBef>
              <a:spcAft>
                <a:spcPts val="0"/>
              </a:spcAft>
              <a:buSzPts val="4800"/>
              <a:buNone/>
            </a:pPr>
            <a:r>
              <a:rPr lang="en"/>
              <a:t>pkr.bot/drop</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g10b9f177660_0_7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Updated </a:t>
            </a:r>
            <a:r>
              <a:rPr i="1" lang="en"/>
              <a:t>p</a:t>
            </a:r>
            <a:endParaRPr i="1"/>
          </a:p>
        </p:txBody>
      </p:sp>
      <p:sp>
        <p:nvSpPr>
          <p:cNvPr id="386" name="Google Shape;386;g10b9f177660_0_7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lt1"/>
              </a:buClr>
              <a:buSzPts val="1800"/>
              <a:buChar char="●"/>
            </a:pPr>
            <a:r>
              <a:rPr lang="en">
                <a:solidFill>
                  <a:schemeClr val="lt1"/>
                </a:solidFill>
              </a:rPr>
              <a:t>Pot odds c</a:t>
            </a:r>
            <a:r>
              <a:rPr lang="en">
                <a:solidFill>
                  <a:schemeClr val="lt1"/>
                </a:solidFill>
              </a:rPr>
              <a:t>utoff: we should stay in the game if</a:t>
            </a:r>
            <a:endParaRPr>
              <a:solidFill>
                <a:schemeClr val="lt1"/>
              </a:solidFill>
            </a:endParaRPr>
          </a:p>
          <a:p>
            <a:pPr indent="0" lvl="0" marL="0" rtl="0" algn="ctr">
              <a:spcBef>
                <a:spcPts val="1600"/>
              </a:spcBef>
              <a:spcAft>
                <a:spcPts val="0"/>
              </a:spcAft>
              <a:buClr>
                <a:schemeClr val="dk1"/>
              </a:buClr>
              <a:buSzPts val="1800"/>
              <a:buFont typeface="Arial"/>
              <a:buNone/>
            </a:pPr>
            <a:r>
              <a:rPr i="1" lang="en" sz="2400">
                <a:solidFill>
                  <a:schemeClr val="lt1"/>
                </a:solidFill>
              </a:rPr>
              <a:t>p</a:t>
            </a:r>
            <a:r>
              <a:rPr lang="en" sz="2400">
                <a:solidFill>
                  <a:schemeClr val="lt1"/>
                </a:solidFill>
              </a:rPr>
              <a:t> ≥ continue_cost / (pot_total + continue_cost)</a:t>
            </a:r>
            <a:endParaRPr sz="2400">
              <a:solidFill>
                <a:schemeClr val="lt1"/>
              </a:solidFill>
            </a:endParaRPr>
          </a:p>
          <a:p>
            <a:pPr indent="-342900" lvl="0" marL="457200" rtl="0" algn="l">
              <a:spcBef>
                <a:spcPts val="0"/>
              </a:spcBef>
              <a:spcAft>
                <a:spcPts val="0"/>
              </a:spcAft>
              <a:buClr>
                <a:schemeClr val="lt1"/>
              </a:buClr>
              <a:buSzPts val="1800"/>
              <a:buChar char="●"/>
            </a:pPr>
            <a:r>
              <a:rPr lang="en">
                <a:solidFill>
                  <a:schemeClr val="lt1"/>
                </a:solidFill>
              </a:rPr>
              <a:t>Implied odds cutoff: we should stay in the game if</a:t>
            </a:r>
            <a:endParaRPr>
              <a:solidFill>
                <a:schemeClr val="lt1"/>
              </a:solidFill>
            </a:endParaRPr>
          </a:p>
          <a:p>
            <a:pPr indent="0" lvl="0" marL="0" rtl="0" algn="ctr">
              <a:spcBef>
                <a:spcPts val="1600"/>
              </a:spcBef>
              <a:spcAft>
                <a:spcPts val="0"/>
              </a:spcAft>
              <a:buNone/>
            </a:pPr>
            <a:r>
              <a:rPr i="1" lang="en" sz="2400">
                <a:solidFill>
                  <a:schemeClr val="lt1"/>
                </a:solidFill>
              </a:rPr>
              <a:t>p</a:t>
            </a:r>
            <a:r>
              <a:rPr lang="en" sz="2400">
                <a:solidFill>
                  <a:schemeClr val="lt1"/>
                </a:solidFill>
              </a:rPr>
              <a:t> ≥ continue_cost / (pot_total + continue_cost+ amount_you_expect_to_win)</a:t>
            </a:r>
            <a:endParaRPr>
              <a:solidFill>
                <a:schemeClr val="lt1"/>
              </a:solidFill>
            </a:endParaRPr>
          </a:p>
          <a:p>
            <a:pPr indent="-342900" lvl="0" marL="457200" rtl="0" algn="l">
              <a:spcBef>
                <a:spcPts val="1600"/>
              </a:spcBef>
              <a:spcAft>
                <a:spcPts val="0"/>
              </a:spcAft>
              <a:buClr>
                <a:schemeClr val="lt1"/>
              </a:buClr>
              <a:buSzPts val="1800"/>
              <a:buChar char="●"/>
            </a:pPr>
            <a:r>
              <a:rPr lang="en">
                <a:solidFill>
                  <a:schemeClr val="lt1"/>
                </a:solidFill>
              </a:rPr>
              <a:t>Sometimes you need to factor in calling multiple streets</a:t>
            </a:r>
            <a:endParaRPr>
              <a:solidFill>
                <a:schemeClr val="lt1"/>
              </a:solidFill>
            </a:endParaRPr>
          </a:p>
          <a:p>
            <a:pPr indent="0" lvl="0" marL="0" rtl="0" algn="l">
              <a:spcBef>
                <a:spcPts val="1600"/>
              </a:spcBef>
              <a:spcAft>
                <a:spcPts val="0"/>
              </a:spcAft>
              <a:buNone/>
            </a:pPr>
            <a:r>
              <a:t/>
            </a:r>
            <a:endParaRPr>
              <a:solidFill>
                <a:schemeClr val="lt1"/>
              </a:solidFill>
            </a:endParaRPr>
          </a:p>
          <a:p>
            <a:pPr indent="0" lvl="0" marL="0" rtl="0" algn="l">
              <a:spcBef>
                <a:spcPts val="0"/>
              </a:spcBef>
              <a:spcAft>
                <a:spcPts val="0"/>
              </a:spcAft>
              <a:buNone/>
            </a:pPr>
            <a:r>
              <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g10b9f177660_0_10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Exercise</a:t>
            </a:r>
            <a:endParaRPr/>
          </a:p>
        </p:txBody>
      </p:sp>
      <p:pic>
        <p:nvPicPr>
          <p:cNvPr id="392" name="Google Shape;392;g10b9f177660_0_108"/>
          <p:cNvPicPr preferRelativeResize="0"/>
          <p:nvPr/>
        </p:nvPicPr>
        <p:blipFill rotWithShape="1">
          <a:blip r:embed="rId3">
            <a:alphaModFix/>
          </a:blip>
          <a:srcRect b="0" l="0" r="0" t="0"/>
          <a:stretch/>
        </p:blipFill>
        <p:spPr>
          <a:xfrm>
            <a:off x="1741800" y="1163350"/>
            <a:ext cx="4886325" cy="3686175"/>
          </a:xfrm>
          <a:prstGeom prst="rect">
            <a:avLst/>
          </a:prstGeom>
          <a:noFill/>
          <a:ln>
            <a:noFill/>
          </a:ln>
        </p:spPr>
      </p:pic>
      <p:pic>
        <p:nvPicPr>
          <p:cNvPr id="393" name="Google Shape;393;g10b9f177660_0_108"/>
          <p:cNvPicPr preferRelativeResize="0"/>
          <p:nvPr/>
        </p:nvPicPr>
        <p:blipFill rotWithShape="1">
          <a:blip r:embed="rId4">
            <a:alphaModFix/>
          </a:blip>
          <a:srcRect b="0" l="0" r="0" t="0"/>
          <a:stretch/>
        </p:blipFill>
        <p:spPr>
          <a:xfrm>
            <a:off x="4963900" y="2615913"/>
            <a:ext cx="552450" cy="781050"/>
          </a:xfrm>
          <a:prstGeom prst="rect">
            <a:avLst/>
          </a:prstGeom>
          <a:noFill/>
          <a:ln>
            <a:noFill/>
          </a:ln>
        </p:spPr>
      </p:pic>
      <p:pic>
        <p:nvPicPr>
          <p:cNvPr id="394" name="Google Shape;394;g10b9f177660_0_108"/>
          <p:cNvPicPr preferRelativeResize="0"/>
          <p:nvPr/>
        </p:nvPicPr>
        <p:blipFill rotWithShape="1">
          <a:blip r:embed="rId5">
            <a:alphaModFix/>
          </a:blip>
          <a:srcRect b="0" l="0" r="0" t="0"/>
          <a:stretch/>
        </p:blipFill>
        <p:spPr>
          <a:xfrm>
            <a:off x="3859000" y="2615900"/>
            <a:ext cx="552450" cy="781050"/>
          </a:xfrm>
          <a:prstGeom prst="rect">
            <a:avLst/>
          </a:prstGeom>
          <a:noFill/>
          <a:ln>
            <a:noFill/>
          </a:ln>
        </p:spPr>
      </p:pic>
      <p:pic>
        <p:nvPicPr>
          <p:cNvPr id="395" name="Google Shape;395;g10b9f177660_0_108"/>
          <p:cNvPicPr preferRelativeResize="0"/>
          <p:nvPr/>
        </p:nvPicPr>
        <p:blipFill rotWithShape="1">
          <a:blip r:embed="rId6">
            <a:alphaModFix/>
          </a:blip>
          <a:srcRect b="0" l="0" r="0" t="0"/>
          <a:stretch/>
        </p:blipFill>
        <p:spPr>
          <a:xfrm>
            <a:off x="3306550" y="2615913"/>
            <a:ext cx="552450" cy="781050"/>
          </a:xfrm>
          <a:prstGeom prst="rect">
            <a:avLst/>
          </a:prstGeom>
          <a:noFill/>
          <a:ln>
            <a:noFill/>
          </a:ln>
        </p:spPr>
      </p:pic>
      <p:pic>
        <p:nvPicPr>
          <p:cNvPr id="396" name="Google Shape;396;g10b9f177660_0_108"/>
          <p:cNvPicPr preferRelativeResize="0"/>
          <p:nvPr/>
        </p:nvPicPr>
        <p:blipFill rotWithShape="1">
          <a:blip r:embed="rId7">
            <a:alphaModFix/>
          </a:blip>
          <a:srcRect b="0" l="0" r="0" t="0"/>
          <a:stretch/>
        </p:blipFill>
        <p:spPr>
          <a:xfrm>
            <a:off x="4411450" y="2615913"/>
            <a:ext cx="552450" cy="781050"/>
          </a:xfrm>
          <a:prstGeom prst="rect">
            <a:avLst/>
          </a:prstGeom>
          <a:noFill/>
          <a:ln>
            <a:noFill/>
          </a:ln>
        </p:spPr>
      </p:pic>
      <p:pic>
        <p:nvPicPr>
          <p:cNvPr id="397" name="Google Shape;397;g10b9f177660_0_108"/>
          <p:cNvPicPr preferRelativeResize="0"/>
          <p:nvPr/>
        </p:nvPicPr>
        <p:blipFill rotWithShape="1">
          <a:blip r:embed="rId8">
            <a:alphaModFix/>
          </a:blip>
          <a:srcRect b="0" l="0" r="0" t="0"/>
          <a:stretch/>
        </p:blipFill>
        <p:spPr>
          <a:xfrm>
            <a:off x="5516350" y="2615925"/>
            <a:ext cx="552450" cy="781050"/>
          </a:xfrm>
          <a:prstGeom prst="rect">
            <a:avLst/>
          </a:prstGeom>
          <a:noFill/>
          <a:ln>
            <a:noFill/>
          </a:ln>
        </p:spPr>
      </p:pic>
      <p:pic>
        <p:nvPicPr>
          <p:cNvPr id="398" name="Google Shape;398;g10b9f177660_0_108"/>
          <p:cNvPicPr preferRelativeResize="0"/>
          <p:nvPr/>
        </p:nvPicPr>
        <p:blipFill rotWithShape="1">
          <a:blip r:embed="rId9">
            <a:alphaModFix/>
          </a:blip>
          <a:srcRect b="0" l="0" r="0" t="0"/>
          <a:stretch/>
        </p:blipFill>
        <p:spPr>
          <a:xfrm>
            <a:off x="3654875" y="4068550"/>
            <a:ext cx="552450" cy="781050"/>
          </a:xfrm>
          <a:prstGeom prst="rect">
            <a:avLst/>
          </a:prstGeom>
          <a:noFill/>
          <a:ln>
            <a:noFill/>
          </a:ln>
        </p:spPr>
      </p:pic>
      <p:pic>
        <p:nvPicPr>
          <p:cNvPr id="399" name="Google Shape;399;g10b9f177660_0_108"/>
          <p:cNvPicPr preferRelativeResize="0"/>
          <p:nvPr/>
        </p:nvPicPr>
        <p:blipFill rotWithShape="1">
          <a:blip r:embed="rId10">
            <a:alphaModFix/>
          </a:blip>
          <a:srcRect b="0" l="0" r="0" t="0"/>
          <a:stretch/>
        </p:blipFill>
        <p:spPr>
          <a:xfrm>
            <a:off x="4207325" y="4068550"/>
            <a:ext cx="552450" cy="781050"/>
          </a:xfrm>
          <a:prstGeom prst="rect">
            <a:avLst/>
          </a:prstGeom>
          <a:noFill/>
          <a:ln>
            <a:noFill/>
          </a:ln>
        </p:spPr>
      </p:pic>
      <p:pic>
        <p:nvPicPr>
          <p:cNvPr id="400" name="Google Shape;400;g10b9f177660_0_108"/>
          <p:cNvPicPr preferRelativeResize="0"/>
          <p:nvPr/>
        </p:nvPicPr>
        <p:blipFill rotWithShape="1">
          <a:blip r:embed="rId11">
            <a:alphaModFix/>
          </a:blip>
          <a:srcRect b="0" l="0" r="0" t="0"/>
          <a:stretch/>
        </p:blipFill>
        <p:spPr>
          <a:xfrm>
            <a:off x="3654875" y="1163300"/>
            <a:ext cx="552450" cy="781050"/>
          </a:xfrm>
          <a:prstGeom prst="rect">
            <a:avLst/>
          </a:prstGeom>
          <a:noFill/>
          <a:ln>
            <a:noFill/>
          </a:ln>
        </p:spPr>
      </p:pic>
      <p:pic>
        <p:nvPicPr>
          <p:cNvPr id="401" name="Google Shape;401;g10b9f177660_0_108"/>
          <p:cNvPicPr preferRelativeResize="0"/>
          <p:nvPr/>
        </p:nvPicPr>
        <p:blipFill rotWithShape="1">
          <a:blip r:embed="rId12">
            <a:alphaModFix/>
          </a:blip>
          <a:srcRect b="0" l="0" r="0" t="0"/>
          <a:stretch/>
        </p:blipFill>
        <p:spPr>
          <a:xfrm>
            <a:off x="4207325" y="1163300"/>
            <a:ext cx="552450" cy="781050"/>
          </a:xfrm>
          <a:prstGeom prst="rect">
            <a:avLst/>
          </a:prstGeom>
          <a:noFill/>
          <a:ln>
            <a:noFill/>
          </a:ln>
        </p:spPr>
      </p:pic>
      <p:sp>
        <p:nvSpPr>
          <p:cNvPr id="402" name="Google Shape;402;g10b9f177660_0_108"/>
          <p:cNvSpPr txBox="1"/>
          <p:nvPr/>
        </p:nvSpPr>
        <p:spPr>
          <a:xfrm>
            <a:off x="6780525" y="1325525"/>
            <a:ext cx="1906800" cy="456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0" i="0" lang="en" sz="2400" u="none" cap="none" strike="noStrike">
                <a:solidFill>
                  <a:schemeClr val="lt1"/>
                </a:solidFill>
                <a:latin typeface="Lato"/>
                <a:ea typeface="Lato"/>
                <a:cs typeface="Lato"/>
                <a:sym typeface="Lato"/>
              </a:rPr>
              <a:t>4</a:t>
            </a:r>
            <a:r>
              <a:rPr b="0" i="0" lang="en" sz="2400" u="none" cap="none" strike="noStrike">
                <a:solidFill>
                  <a:schemeClr val="lt1"/>
                </a:solidFill>
                <a:latin typeface="Lato"/>
                <a:ea typeface="Lato"/>
                <a:cs typeface="Lato"/>
                <a:sym typeface="Lato"/>
              </a:rPr>
              <a:t>0</a:t>
            </a:r>
            <a:endParaRPr b="0" i="0" sz="2400" u="none" cap="none" strike="noStrike">
              <a:solidFill>
                <a:schemeClr val="lt1"/>
              </a:solidFill>
              <a:latin typeface="Lato"/>
              <a:ea typeface="Lato"/>
              <a:cs typeface="Lato"/>
              <a:sym typeface="Lato"/>
            </a:endParaRPr>
          </a:p>
        </p:txBody>
      </p:sp>
      <p:sp>
        <p:nvSpPr>
          <p:cNvPr id="403" name="Google Shape;403;g10b9f177660_0_108"/>
          <p:cNvSpPr txBox="1"/>
          <p:nvPr/>
        </p:nvSpPr>
        <p:spPr>
          <a:xfrm>
            <a:off x="6780525" y="4230775"/>
            <a:ext cx="1995300" cy="456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0" i="0" lang="en" sz="2400" u="none" cap="none" strike="noStrike">
                <a:solidFill>
                  <a:schemeClr val="lt1"/>
                </a:solidFill>
                <a:latin typeface="Lato"/>
                <a:ea typeface="Lato"/>
                <a:cs typeface="Lato"/>
                <a:sym typeface="Lato"/>
              </a:rPr>
              <a:t>40</a:t>
            </a:r>
            <a:endParaRPr b="0" i="0" sz="2400" u="none" cap="none" strike="noStrike">
              <a:solidFill>
                <a:schemeClr val="lt1"/>
              </a:solidFill>
              <a:latin typeface="Lato"/>
              <a:ea typeface="Lato"/>
              <a:cs typeface="Lato"/>
              <a:sym typeface="Lato"/>
            </a:endParaRPr>
          </a:p>
        </p:txBody>
      </p:sp>
      <p:pic>
        <p:nvPicPr>
          <p:cNvPr id="404" name="Google Shape;404;g10b9f177660_0_108"/>
          <p:cNvPicPr preferRelativeResize="0"/>
          <p:nvPr/>
        </p:nvPicPr>
        <p:blipFill rotWithShape="1">
          <a:blip r:embed="rId13">
            <a:alphaModFix/>
          </a:blip>
          <a:srcRect b="0" l="0" r="0" t="0"/>
          <a:stretch/>
        </p:blipFill>
        <p:spPr>
          <a:xfrm>
            <a:off x="7332975" y="1204175"/>
            <a:ext cx="656925" cy="699300"/>
          </a:xfrm>
          <a:prstGeom prst="rect">
            <a:avLst/>
          </a:prstGeom>
          <a:noFill/>
          <a:ln>
            <a:noFill/>
          </a:ln>
        </p:spPr>
      </p:pic>
      <p:pic>
        <p:nvPicPr>
          <p:cNvPr id="405" name="Google Shape;405;g10b9f177660_0_108"/>
          <p:cNvPicPr preferRelativeResize="0"/>
          <p:nvPr/>
        </p:nvPicPr>
        <p:blipFill rotWithShape="1">
          <a:blip r:embed="rId14">
            <a:alphaModFix/>
          </a:blip>
          <a:srcRect b="0" l="0" r="0" t="0"/>
          <a:stretch/>
        </p:blipFill>
        <p:spPr>
          <a:xfrm>
            <a:off x="7332975" y="4109425"/>
            <a:ext cx="656925" cy="699300"/>
          </a:xfrm>
          <a:prstGeom prst="rect">
            <a:avLst/>
          </a:prstGeom>
          <a:noFill/>
          <a:ln>
            <a:noFill/>
          </a:ln>
        </p:spPr>
      </p:pic>
      <p:pic>
        <p:nvPicPr>
          <p:cNvPr id="406" name="Google Shape;406;g10b9f177660_0_108"/>
          <p:cNvPicPr preferRelativeResize="0"/>
          <p:nvPr/>
        </p:nvPicPr>
        <p:blipFill rotWithShape="1">
          <a:blip r:embed="rId6">
            <a:alphaModFix/>
          </a:blip>
          <a:srcRect b="0" l="0" r="0" t="0"/>
          <a:stretch/>
        </p:blipFill>
        <p:spPr>
          <a:xfrm>
            <a:off x="3654875" y="1163238"/>
            <a:ext cx="552450" cy="781050"/>
          </a:xfrm>
          <a:prstGeom prst="rect">
            <a:avLst/>
          </a:prstGeom>
          <a:noFill/>
          <a:ln>
            <a:noFill/>
          </a:ln>
        </p:spPr>
      </p:pic>
      <p:pic>
        <p:nvPicPr>
          <p:cNvPr id="407" name="Google Shape;407;g10b9f177660_0_108"/>
          <p:cNvPicPr preferRelativeResize="0"/>
          <p:nvPr/>
        </p:nvPicPr>
        <p:blipFill rotWithShape="1">
          <a:blip r:embed="rId6">
            <a:alphaModFix/>
          </a:blip>
          <a:srcRect b="0" l="0" r="0" t="0"/>
          <a:stretch/>
        </p:blipFill>
        <p:spPr>
          <a:xfrm>
            <a:off x="4207325" y="1163238"/>
            <a:ext cx="552450" cy="78105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g10b9f177660_0_8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Exercise</a:t>
            </a:r>
            <a:endParaRPr/>
          </a:p>
        </p:txBody>
      </p:sp>
      <p:pic>
        <p:nvPicPr>
          <p:cNvPr id="413" name="Google Shape;413;g10b9f177660_0_88"/>
          <p:cNvPicPr preferRelativeResize="0"/>
          <p:nvPr/>
        </p:nvPicPr>
        <p:blipFill rotWithShape="1">
          <a:blip r:embed="rId3">
            <a:alphaModFix/>
          </a:blip>
          <a:srcRect b="0" l="0" r="0" t="0"/>
          <a:stretch/>
        </p:blipFill>
        <p:spPr>
          <a:xfrm>
            <a:off x="1741800" y="1163350"/>
            <a:ext cx="4886325" cy="3686175"/>
          </a:xfrm>
          <a:prstGeom prst="rect">
            <a:avLst/>
          </a:prstGeom>
          <a:noFill/>
          <a:ln>
            <a:noFill/>
          </a:ln>
        </p:spPr>
      </p:pic>
      <p:pic>
        <p:nvPicPr>
          <p:cNvPr id="414" name="Google Shape;414;g10b9f177660_0_88"/>
          <p:cNvPicPr preferRelativeResize="0"/>
          <p:nvPr/>
        </p:nvPicPr>
        <p:blipFill rotWithShape="1">
          <a:blip r:embed="rId4">
            <a:alphaModFix/>
          </a:blip>
          <a:srcRect b="0" l="0" r="0" t="0"/>
          <a:stretch/>
        </p:blipFill>
        <p:spPr>
          <a:xfrm>
            <a:off x="4963900" y="2615913"/>
            <a:ext cx="552450" cy="781050"/>
          </a:xfrm>
          <a:prstGeom prst="rect">
            <a:avLst/>
          </a:prstGeom>
          <a:noFill/>
          <a:ln>
            <a:noFill/>
          </a:ln>
        </p:spPr>
      </p:pic>
      <p:pic>
        <p:nvPicPr>
          <p:cNvPr id="415" name="Google Shape;415;g10b9f177660_0_88"/>
          <p:cNvPicPr preferRelativeResize="0"/>
          <p:nvPr/>
        </p:nvPicPr>
        <p:blipFill rotWithShape="1">
          <a:blip r:embed="rId5">
            <a:alphaModFix/>
          </a:blip>
          <a:srcRect b="0" l="0" r="0" t="0"/>
          <a:stretch/>
        </p:blipFill>
        <p:spPr>
          <a:xfrm>
            <a:off x="3859000" y="2615900"/>
            <a:ext cx="552450" cy="781050"/>
          </a:xfrm>
          <a:prstGeom prst="rect">
            <a:avLst/>
          </a:prstGeom>
          <a:noFill/>
          <a:ln>
            <a:noFill/>
          </a:ln>
        </p:spPr>
      </p:pic>
      <p:pic>
        <p:nvPicPr>
          <p:cNvPr id="416" name="Google Shape;416;g10b9f177660_0_88"/>
          <p:cNvPicPr preferRelativeResize="0"/>
          <p:nvPr/>
        </p:nvPicPr>
        <p:blipFill rotWithShape="1">
          <a:blip r:embed="rId6">
            <a:alphaModFix/>
          </a:blip>
          <a:srcRect b="0" l="0" r="0" t="0"/>
          <a:stretch/>
        </p:blipFill>
        <p:spPr>
          <a:xfrm>
            <a:off x="3306550" y="2615913"/>
            <a:ext cx="552450" cy="781050"/>
          </a:xfrm>
          <a:prstGeom prst="rect">
            <a:avLst/>
          </a:prstGeom>
          <a:noFill/>
          <a:ln>
            <a:noFill/>
          </a:ln>
        </p:spPr>
      </p:pic>
      <p:pic>
        <p:nvPicPr>
          <p:cNvPr id="417" name="Google Shape;417;g10b9f177660_0_88"/>
          <p:cNvPicPr preferRelativeResize="0"/>
          <p:nvPr/>
        </p:nvPicPr>
        <p:blipFill rotWithShape="1">
          <a:blip r:embed="rId7">
            <a:alphaModFix/>
          </a:blip>
          <a:srcRect b="0" l="0" r="0" t="0"/>
          <a:stretch/>
        </p:blipFill>
        <p:spPr>
          <a:xfrm>
            <a:off x="4411450" y="2615913"/>
            <a:ext cx="552450" cy="781050"/>
          </a:xfrm>
          <a:prstGeom prst="rect">
            <a:avLst/>
          </a:prstGeom>
          <a:noFill/>
          <a:ln>
            <a:noFill/>
          </a:ln>
        </p:spPr>
      </p:pic>
      <p:pic>
        <p:nvPicPr>
          <p:cNvPr id="418" name="Google Shape;418;g10b9f177660_0_88"/>
          <p:cNvPicPr preferRelativeResize="0"/>
          <p:nvPr/>
        </p:nvPicPr>
        <p:blipFill rotWithShape="1">
          <a:blip r:embed="rId8">
            <a:alphaModFix/>
          </a:blip>
          <a:srcRect b="0" l="0" r="0" t="0"/>
          <a:stretch/>
        </p:blipFill>
        <p:spPr>
          <a:xfrm>
            <a:off x="5516350" y="2615925"/>
            <a:ext cx="552450" cy="781050"/>
          </a:xfrm>
          <a:prstGeom prst="rect">
            <a:avLst/>
          </a:prstGeom>
          <a:noFill/>
          <a:ln>
            <a:noFill/>
          </a:ln>
        </p:spPr>
      </p:pic>
      <p:pic>
        <p:nvPicPr>
          <p:cNvPr id="419" name="Google Shape;419;g10b9f177660_0_88"/>
          <p:cNvPicPr preferRelativeResize="0"/>
          <p:nvPr/>
        </p:nvPicPr>
        <p:blipFill rotWithShape="1">
          <a:blip r:embed="rId9">
            <a:alphaModFix/>
          </a:blip>
          <a:srcRect b="0" l="0" r="0" t="0"/>
          <a:stretch/>
        </p:blipFill>
        <p:spPr>
          <a:xfrm>
            <a:off x="3654875" y="4068550"/>
            <a:ext cx="552450" cy="781050"/>
          </a:xfrm>
          <a:prstGeom prst="rect">
            <a:avLst/>
          </a:prstGeom>
          <a:noFill/>
          <a:ln>
            <a:noFill/>
          </a:ln>
        </p:spPr>
      </p:pic>
      <p:pic>
        <p:nvPicPr>
          <p:cNvPr id="420" name="Google Shape;420;g10b9f177660_0_88"/>
          <p:cNvPicPr preferRelativeResize="0"/>
          <p:nvPr/>
        </p:nvPicPr>
        <p:blipFill rotWithShape="1">
          <a:blip r:embed="rId10">
            <a:alphaModFix/>
          </a:blip>
          <a:srcRect b="0" l="0" r="0" t="0"/>
          <a:stretch/>
        </p:blipFill>
        <p:spPr>
          <a:xfrm>
            <a:off x="4207325" y="4068550"/>
            <a:ext cx="552450" cy="781050"/>
          </a:xfrm>
          <a:prstGeom prst="rect">
            <a:avLst/>
          </a:prstGeom>
          <a:noFill/>
          <a:ln>
            <a:noFill/>
          </a:ln>
        </p:spPr>
      </p:pic>
      <p:pic>
        <p:nvPicPr>
          <p:cNvPr id="421" name="Google Shape;421;g10b9f177660_0_88"/>
          <p:cNvPicPr preferRelativeResize="0"/>
          <p:nvPr/>
        </p:nvPicPr>
        <p:blipFill rotWithShape="1">
          <a:blip r:embed="rId11">
            <a:alphaModFix/>
          </a:blip>
          <a:srcRect b="0" l="0" r="0" t="0"/>
          <a:stretch/>
        </p:blipFill>
        <p:spPr>
          <a:xfrm>
            <a:off x="3654875" y="1163300"/>
            <a:ext cx="552450" cy="781050"/>
          </a:xfrm>
          <a:prstGeom prst="rect">
            <a:avLst/>
          </a:prstGeom>
          <a:noFill/>
          <a:ln>
            <a:noFill/>
          </a:ln>
        </p:spPr>
      </p:pic>
      <p:pic>
        <p:nvPicPr>
          <p:cNvPr id="422" name="Google Shape;422;g10b9f177660_0_88"/>
          <p:cNvPicPr preferRelativeResize="0"/>
          <p:nvPr/>
        </p:nvPicPr>
        <p:blipFill rotWithShape="1">
          <a:blip r:embed="rId12">
            <a:alphaModFix/>
          </a:blip>
          <a:srcRect b="0" l="0" r="0" t="0"/>
          <a:stretch/>
        </p:blipFill>
        <p:spPr>
          <a:xfrm>
            <a:off x="4207325" y="1163300"/>
            <a:ext cx="552450" cy="781050"/>
          </a:xfrm>
          <a:prstGeom prst="rect">
            <a:avLst/>
          </a:prstGeom>
          <a:noFill/>
          <a:ln>
            <a:noFill/>
          </a:ln>
        </p:spPr>
      </p:pic>
      <p:sp>
        <p:nvSpPr>
          <p:cNvPr id="423" name="Google Shape;423;g10b9f177660_0_88"/>
          <p:cNvSpPr txBox="1"/>
          <p:nvPr/>
        </p:nvSpPr>
        <p:spPr>
          <a:xfrm>
            <a:off x="6780525" y="1325525"/>
            <a:ext cx="3913800" cy="456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lang="en" sz="2400">
                <a:solidFill>
                  <a:schemeClr val="lt1"/>
                </a:solidFill>
                <a:latin typeface="Lato"/>
                <a:ea typeface="Lato"/>
                <a:cs typeface="Lato"/>
                <a:sym typeface="Lato"/>
              </a:rPr>
              <a:t>6</a:t>
            </a:r>
            <a:r>
              <a:rPr b="0" i="0" lang="en" sz="2400" u="none" cap="none" strike="noStrike">
                <a:solidFill>
                  <a:schemeClr val="lt1"/>
                </a:solidFill>
                <a:latin typeface="Lato"/>
                <a:ea typeface="Lato"/>
                <a:cs typeface="Lato"/>
                <a:sym typeface="Lato"/>
              </a:rPr>
              <a:t>0?</a:t>
            </a:r>
            <a:endParaRPr b="0" i="0" sz="2400" u="none" cap="none" strike="noStrike">
              <a:solidFill>
                <a:schemeClr val="lt1"/>
              </a:solidFill>
              <a:latin typeface="Lato"/>
              <a:ea typeface="Lato"/>
              <a:cs typeface="Lato"/>
              <a:sym typeface="Lato"/>
            </a:endParaRPr>
          </a:p>
        </p:txBody>
      </p:sp>
      <p:sp>
        <p:nvSpPr>
          <p:cNvPr id="424" name="Google Shape;424;g10b9f177660_0_88"/>
          <p:cNvSpPr txBox="1"/>
          <p:nvPr/>
        </p:nvSpPr>
        <p:spPr>
          <a:xfrm>
            <a:off x="6780525" y="4230775"/>
            <a:ext cx="3913800" cy="456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0" i="0" lang="en" sz="2400" u="none" cap="none" strike="noStrike">
                <a:solidFill>
                  <a:schemeClr val="lt1"/>
                </a:solidFill>
                <a:latin typeface="Lato"/>
                <a:ea typeface="Lato"/>
                <a:cs typeface="Lato"/>
                <a:sym typeface="Lato"/>
              </a:rPr>
              <a:t>40</a:t>
            </a:r>
            <a:endParaRPr b="0" i="0" sz="2400" u="none" cap="none" strike="noStrike">
              <a:solidFill>
                <a:schemeClr val="lt1"/>
              </a:solidFill>
              <a:latin typeface="Lato"/>
              <a:ea typeface="Lato"/>
              <a:cs typeface="Lato"/>
              <a:sym typeface="Lato"/>
            </a:endParaRPr>
          </a:p>
        </p:txBody>
      </p:sp>
      <p:pic>
        <p:nvPicPr>
          <p:cNvPr id="425" name="Google Shape;425;g10b9f177660_0_88"/>
          <p:cNvPicPr preferRelativeResize="0"/>
          <p:nvPr/>
        </p:nvPicPr>
        <p:blipFill rotWithShape="1">
          <a:blip r:embed="rId13">
            <a:alphaModFix/>
          </a:blip>
          <a:srcRect b="0" l="0" r="0" t="0"/>
          <a:stretch/>
        </p:blipFill>
        <p:spPr>
          <a:xfrm>
            <a:off x="7332975" y="1204175"/>
            <a:ext cx="656925" cy="699300"/>
          </a:xfrm>
          <a:prstGeom prst="rect">
            <a:avLst/>
          </a:prstGeom>
          <a:noFill/>
          <a:ln>
            <a:noFill/>
          </a:ln>
        </p:spPr>
      </p:pic>
      <p:pic>
        <p:nvPicPr>
          <p:cNvPr id="426" name="Google Shape;426;g10b9f177660_0_88"/>
          <p:cNvPicPr preferRelativeResize="0"/>
          <p:nvPr/>
        </p:nvPicPr>
        <p:blipFill rotWithShape="1">
          <a:blip r:embed="rId13">
            <a:alphaModFix/>
          </a:blip>
          <a:srcRect b="0" l="0" r="0" t="0"/>
          <a:stretch/>
        </p:blipFill>
        <p:spPr>
          <a:xfrm>
            <a:off x="7332975" y="4109425"/>
            <a:ext cx="656925" cy="699300"/>
          </a:xfrm>
          <a:prstGeom prst="rect">
            <a:avLst/>
          </a:prstGeom>
          <a:noFill/>
          <a:ln>
            <a:noFill/>
          </a:ln>
        </p:spPr>
      </p:pic>
      <p:pic>
        <p:nvPicPr>
          <p:cNvPr id="427" name="Google Shape;427;g10b9f177660_0_88"/>
          <p:cNvPicPr preferRelativeResize="0"/>
          <p:nvPr/>
        </p:nvPicPr>
        <p:blipFill rotWithShape="1">
          <a:blip r:embed="rId6">
            <a:alphaModFix/>
          </a:blip>
          <a:srcRect b="0" l="0" r="0" t="0"/>
          <a:stretch/>
        </p:blipFill>
        <p:spPr>
          <a:xfrm>
            <a:off x="3654875" y="1163238"/>
            <a:ext cx="552450" cy="781050"/>
          </a:xfrm>
          <a:prstGeom prst="rect">
            <a:avLst/>
          </a:prstGeom>
          <a:noFill/>
          <a:ln>
            <a:noFill/>
          </a:ln>
        </p:spPr>
      </p:pic>
      <p:pic>
        <p:nvPicPr>
          <p:cNvPr id="428" name="Google Shape;428;g10b9f177660_0_88"/>
          <p:cNvPicPr preferRelativeResize="0"/>
          <p:nvPr/>
        </p:nvPicPr>
        <p:blipFill rotWithShape="1">
          <a:blip r:embed="rId6">
            <a:alphaModFix/>
          </a:blip>
          <a:srcRect b="0" l="0" r="0" t="0"/>
          <a:stretch/>
        </p:blipFill>
        <p:spPr>
          <a:xfrm>
            <a:off x="4207325" y="1163238"/>
            <a:ext cx="552450" cy="781050"/>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sp>
        <p:nvSpPr>
          <p:cNvPr id="433" name="Google Shape;433;g10b9f177660_0_13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Pot odds revisited</a:t>
            </a:r>
            <a:endParaRPr/>
          </a:p>
        </p:txBody>
      </p:sp>
      <p:sp>
        <p:nvSpPr>
          <p:cNvPr id="434" name="Google Shape;434;g10b9f177660_0_13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200000"/>
              </a:lnSpc>
              <a:spcBef>
                <a:spcPts val="0"/>
              </a:spcBef>
              <a:spcAft>
                <a:spcPts val="0"/>
              </a:spcAft>
              <a:buSzPts val="1800"/>
              <a:buChar char="●"/>
            </a:pPr>
            <a:r>
              <a:rPr lang="en"/>
              <a:t>pot_total = 100</a:t>
            </a:r>
            <a:endParaRPr/>
          </a:p>
          <a:p>
            <a:pPr indent="-342900" lvl="0" marL="457200" rtl="0" algn="l">
              <a:lnSpc>
                <a:spcPct val="200000"/>
              </a:lnSpc>
              <a:spcBef>
                <a:spcPts val="0"/>
              </a:spcBef>
              <a:spcAft>
                <a:spcPts val="0"/>
              </a:spcAft>
              <a:buSzPts val="1800"/>
              <a:buChar char="●"/>
            </a:pPr>
            <a:r>
              <a:rPr lang="en"/>
              <a:t>continue_cost = 20</a:t>
            </a:r>
            <a:endParaRPr/>
          </a:p>
          <a:p>
            <a:pPr indent="-342900" lvl="0" marL="457200" rtl="0" algn="l">
              <a:lnSpc>
                <a:spcPct val="200000"/>
              </a:lnSpc>
              <a:spcBef>
                <a:spcPts val="0"/>
              </a:spcBef>
              <a:spcAft>
                <a:spcPts val="0"/>
              </a:spcAft>
              <a:buSzPts val="1800"/>
              <a:buChar char="●"/>
            </a:pPr>
            <a:r>
              <a:rPr lang="en"/>
              <a:t>pot odds = 20 / (100 + 20) = 0.167</a:t>
            </a:r>
            <a:endParaRPr/>
          </a:p>
          <a:p>
            <a:pPr indent="-342900" lvl="0" marL="457200" rtl="0" algn="l">
              <a:lnSpc>
                <a:spcPct val="200000"/>
              </a:lnSpc>
              <a:spcBef>
                <a:spcPts val="0"/>
              </a:spcBef>
              <a:spcAft>
                <a:spcPts val="0"/>
              </a:spcAft>
              <a:buSzPts val="1800"/>
              <a:buChar char="●"/>
            </a:pPr>
            <a:r>
              <a:rPr lang="en"/>
              <a:t>From counting outs, p = 0.16</a:t>
            </a:r>
            <a:endParaRPr>
              <a:solidFill>
                <a:schemeClr val="lt1"/>
              </a:solidFill>
            </a:endParaRPr>
          </a:p>
        </p:txBody>
      </p:sp>
      <p:sp>
        <p:nvSpPr>
          <p:cNvPr id="435" name="Google Shape;435;g10b9f177660_0_130"/>
          <p:cNvSpPr txBox="1"/>
          <p:nvPr/>
        </p:nvSpPr>
        <p:spPr>
          <a:xfrm>
            <a:off x="2026800" y="3870900"/>
            <a:ext cx="5090400" cy="5940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100"/>
              <a:buFont typeface="Arial"/>
              <a:buNone/>
            </a:pPr>
            <a:r>
              <a:rPr lang="en" sz="2100">
                <a:solidFill>
                  <a:schemeClr val="lt1"/>
                </a:solidFill>
                <a:latin typeface="Lato"/>
                <a:ea typeface="Lato"/>
                <a:cs typeface="Lato"/>
                <a:sym typeface="Lato"/>
              </a:rPr>
              <a:t>Pot odds tell us to fold!</a:t>
            </a:r>
            <a:endParaRPr b="0" i="0" sz="2100" u="none" cap="none" strike="noStrike">
              <a:solidFill>
                <a:schemeClr val="lt1"/>
              </a:solidFill>
              <a:latin typeface="Lato"/>
              <a:ea typeface="Lato"/>
              <a:cs typeface="Lato"/>
              <a:sym typeface="Lato"/>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sp>
        <p:nvSpPr>
          <p:cNvPr id="440" name="Google Shape;440;g10b9f177660_0_13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Implied Odds</a:t>
            </a:r>
            <a:endParaRPr/>
          </a:p>
        </p:txBody>
      </p:sp>
      <p:sp>
        <p:nvSpPr>
          <p:cNvPr id="441" name="Google Shape;441;g10b9f177660_0_13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a:t>Assumption: our opponent been always betting, and will continue to bet ¼ pot</a:t>
            </a:r>
            <a:br>
              <a:rPr lang="en"/>
            </a:br>
            <a:endParaRPr/>
          </a:p>
          <a:p>
            <a:pPr indent="-342900" lvl="0" marL="457200" rtl="0" algn="l">
              <a:lnSpc>
                <a:spcPct val="200000"/>
              </a:lnSpc>
              <a:spcBef>
                <a:spcPts val="0"/>
              </a:spcBef>
              <a:spcAft>
                <a:spcPts val="0"/>
              </a:spcAft>
              <a:buSzPts val="1800"/>
              <a:buChar char="●"/>
            </a:pPr>
            <a:r>
              <a:rPr lang="en"/>
              <a:t>pot_total = 100, continue_cost = 20, next_bet = ¼ * (120) = 30  </a:t>
            </a:r>
            <a:endParaRPr/>
          </a:p>
          <a:p>
            <a:pPr indent="-342900" lvl="0" marL="457200" rtl="0" algn="l">
              <a:lnSpc>
                <a:spcPct val="200000"/>
              </a:lnSpc>
              <a:spcBef>
                <a:spcPts val="0"/>
              </a:spcBef>
              <a:spcAft>
                <a:spcPts val="0"/>
              </a:spcAft>
              <a:buSzPts val="1800"/>
              <a:buChar char="●"/>
            </a:pPr>
            <a:r>
              <a:rPr lang="en"/>
              <a:t>pot odds = 20 / (100 + 20 + 30) = 0.133</a:t>
            </a:r>
            <a:endParaRPr/>
          </a:p>
          <a:p>
            <a:pPr indent="-342900" lvl="0" marL="457200" rtl="0" algn="l">
              <a:lnSpc>
                <a:spcPct val="200000"/>
              </a:lnSpc>
              <a:spcBef>
                <a:spcPts val="0"/>
              </a:spcBef>
              <a:spcAft>
                <a:spcPts val="0"/>
              </a:spcAft>
              <a:buSzPts val="1800"/>
              <a:buChar char="●"/>
            </a:pPr>
            <a:r>
              <a:rPr lang="en"/>
              <a:t>From counting outs, p = 0.16</a:t>
            </a:r>
            <a:endParaRPr>
              <a:solidFill>
                <a:schemeClr val="lt1"/>
              </a:solidFill>
            </a:endParaRPr>
          </a:p>
        </p:txBody>
      </p:sp>
      <p:sp>
        <p:nvSpPr>
          <p:cNvPr id="442" name="Google Shape;442;g10b9f177660_0_136"/>
          <p:cNvSpPr txBox="1"/>
          <p:nvPr/>
        </p:nvSpPr>
        <p:spPr>
          <a:xfrm>
            <a:off x="2026800" y="3870900"/>
            <a:ext cx="5090400" cy="5940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100"/>
              <a:buFont typeface="Arial"/>
              <a:buNone/>
            </a:pPr>
            <a:r>
              <a:rPr lang="en" sz="2100">
                <a:solidFill>
                  <a:schemeClr val="lt1"/>
                </a:solidFill>
                <a:latin typeface="Lato"/>
                <a:ea typeface="Lato"/>
                <a:cs typeface="Lato"/>
                <a:sym typeface="Lato"/>
              </a:rPr>
              <a:t>Implied</a:t>
            </a:r>
            <a:r>
              <a:rPr lang="en" sz="2100">
                <a:solidFill>
                  <a:schemeClr val="lt1"/>
                </a:solidFill>
                <a:latin typeface="Lato"/>
                <a:ea typeface="Lato"/>
                <a:cs typeface="Lato"/>
                <a:sym typeface="Lato"/>
              </a:rPr>
              <a:t> odds tell us to call!</a:t>
            </a:r>
            <a:endParaRPr b="0" i="0" sz="2100" u="none" cap="none" strike="noStrike">
              <a:solidFill>
                <a:schemeClr val="lt1"/>
              </a:solidFill>
              <a:latin typeface="Lato"/>
              <a:ea typeface="Lato"/>
              <a:cs typeface="Lato"/>
              <a:sym typeface="Lato"/>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6" name="Shape 446"/>
        <p:cNvGrpSpPr/>
        <p:nvPr/>
      </p:nvGrpSpPr>
      <p:grpSpPr>
        <a:xfrm>
          <a:off x="0" y="0"/>
          <a:ext cx="0" cy="0"/>
          <a:chOff x="0" y="0"/>
          <a:chExt cx="0" cy="0"/>
        </a:xfrm>
      </p:grpSpPr>
      <p:sp>
        <p:nvSpPr>
          <p:cNvPr id="447" name="Google Shape;447;g10b9f177660_0_15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Reverse </a:t>
            </a:r>
            <a:r>
              <a:rPr lang="en"/>
              <a:t>Implied Odds</a:t>
            </a:r>
            <a:endParaRPr/>
          </a:p>
        </p:txBody>
      </p:sp>
      <p:sp>
        <p:nvSpPr>
          <p:cNvPr id="448" name="Google Shape;448;g10b9f177660_0_15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200000"/>
              </a:lnSpc>
              <a:spcBef>
                <a:spcPts val="0"/>
              </a:spcBef>
              <a:spcAft>
                <a:spcPts val="0"/>
              </a:spcAft>
              <a:buSzPts val="1800"/>
              <a:buChar char="●"/>
            </a:pPr>
            <a:r>
              <a:rPr lang="en">
                <a:solidFill>
                  <a:schemeClr val="lt1"/>
                </a:solidFill>
              </a:rPr>
              <a:t>This is the amount you could expect to lose after hitting your draw </a:t>
            </a:r>
            <a:endParaRPr>
              <a:solidFill>
                <a:schemeClr val="lt1"/>
              </a:solidFill>
            </a:endParaRPr>
          </a:p>
          <a:p>
            <a:pPr indent="-342900" lvl="0" marL="457200" rtl="0" algn="l">
              <a:lnSpc>
                <a:spcPct val="115000"/>
              </a:lnSpc>
              <a:spcBef>
                <a:spcPts val="0"/>
              </a:spcBef>
              <a:spcAft>
                <a:spcPts val="0"/>
              </a:spcAft>
              <a:buClr>
                <a:schemeClr val="lt1"/>
              </a:buClr>
              <a:buSzPts val="1800"/>
              <a:buChar char="●"/>
            </a:pPr>
            <a:r>
              <a:rPr lang="en">
                <a:solidFill>
                  <a:schemeClr val="lt1"/>
                </a:solidFill>
              </a:rPr>
              <a:t>Balances out implied odds, and together they provide a better estimate of your true pot odds </a:t>
            </a:r>
            <a:br>
              <a:rPr lang="en">
                <a:solidFill>
                  <a:schemeClr val="lt1"/>
                </a:solidFill>
              </a:rPr>
            </a:br>
            <a:endParaRPr>
              <a:solidFill>
                <a:schemeClr val="lt1"/>
              </a:solidFill>
            </a:endParaRPr>
          </a:p>
          <a:p>
            <a:pPr indent="-342900" lvl="0" marL="457200" rtl="0" algn="l">
              <a:lnSpc>
                <a:spcPct val="115000"/>
              </a:lnSpc>
              <a:spcBef>
                <a:spcPts val="0"/>
              </a:spcBef>
              <a:spcAft>
                <a:spcPts val="0"/>
              </a:spcAft>
              <a:buClr>
                <a:schemeClr val="lt1"/>
              </a:buClr>
              <a:buSzPts val="1800"/>
              <a:buChar char="●"/>
            </a:pPr>
            <a:r>
              <a:rPr lang="en">
                <a:solidFill>
                  <a:schemeClr val="lt1"/>
                </a:solidFill>
              </a:rPr>
              <a:t>Warns us to be </a:t>
            </a:r>
            <a:r>
              <a:rPr lang="en">
                <a:solidFill>
                  <a:schemeClr val="lt1"/>
                </a:solidFill>
              </a:rPr>
              <a:t>careful  when we're not drawing to "the nuts"</a:t>
            </a:r>
            <a:endParaRPr>
              <a:solidFill>
                <a:schemeClr val="lt1"/>
              </a:solidFill>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2" name="Shape 452"/>
        <p:cNvGrpSpPr/>
        <p:nvPr/>
      </p:nvGrpSpPr>
      <p:grpSpPr>
        <a:xfrm>
          <a:off x="0" y="0"/>
          <a:ext cx="0" cy="0"/>
          <a:chOff x="0" y="0"/>
          <a:chExt cx="0" cy="0"/>
        </a:xfrm>
      </p:grpSpPr>
      <p:sp>
        <p:nvSpPr>
          <p:cNvPr id="453" name="Google Shape;453;g10b9f177660_0_27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Exercise</a:t>
            </a:r>
            <a:endParaRPr/>
          </a:p>
        </p:txBody>
      </p:sp>
      <p:pic>
        <p:nvPicPr>
          <p:cNvPr id="454" name="Google Shape;454;g10b9f177660_0_270"/>
          <p:cNvPicPr preferRelativeResize="0"/>
          <p:nvPr/>
        </p:nvPicPr>
        <p:blipFill rotWithShape="1">
          <a:blip r:embed="rId3">
            <a:alphaModFix/>
          </a:blip>
          <a:srcRect b="0" l="0" r="0" t="0"/>
          <a:stretch/>
        </p:blipFill>
        <p:spPr>
          <a:xfrm>
            <a:off x="1741800" y="1163350"/>
            <a:ext cx="4886325" cy="3686175"/>
          </a:xfrm>
          <a:prstGeom prst="rect">
            <a:avLst/>
          </a:prstGeom>
          <a:noFill/>
          <a:ln>
            <a:noFill/>
          </a:ln>
        </p:spPr>
      </p:pic>
      <p:pic>
        <p:nvPicPr>
          <p:cNvPr id="455" name="Google Shape;455;g10b9f177660_0_270"/>
          <p:cNvPicPr preferRelativeResize="0"/>
          <p:nvPr/>
        </p:nvPicPr>
        <p:blipFill rotWithShape="1">
          <a:blip r:embed="rId4">
            <a:alphaModFix/>
          </a:blip>
          <a:srcRect b="0" l="0" r="0" t="0"/>
          <a:stretch/>
        </p:blipFill>
        <p:spPr>
          <a:xfrm>
            <a:off x="4963900" y="2615913"/>
            <a:ext cx="552450" cy="781050"/>
          </a:xfrm>
          <a:prstGeom prst="rect">
            <a:avLst/>
          </a:prstGeom>
          <a:noFill/>
          <a:ln>
            <a:noFill/>
          </a:ln>
        </p:spPr>
      </p:pic>
      <p:pic>
        <p:nvPicPr>
          <p:cNvPr id="456" name="Google Shape;456;g10b9f177660_0_270"/>
          <p:cNvPicPr preferRelativeResize="0"/>
          <p:nvPr/>
        </p:nvPicPr>
        <p:blipFill rotWithShape="1">
          <a:blip r:embed="rId5">
            <a:alphaModFix/>
          </a:blip>
          <a:srcRect b="0" l="0" r="0" t="0"/>
          <a:stretch/>
        </p:blipFill>
        <p:spPr>
          <a:xfrm>
            <a:off x="3859000" y="2615900"/>
            <a:ext cx="552450" cy="781050"/>
          </a:xfrm>
          <a:prstGeom prst="rect">
            <a:avLst/>
          </a:prstGeom>
          <a:noFill/>
          <a:ln>
            <a:noFill/>
          </a:ln>
        </p:spPr>
      </p:pic>
      <p:pic>
        <p:nvPicPr>
          <p:cNvPr id="457" name="Google Shape;457;g10b9f177660_0_270"/>
          <p:cNvPicPr preferRelativeResize="0"/>
          <p:nvPr/>
        </p:nvPicPr>
        <p:blipFill rotWithShape="1">
          <a:blip r:embed="rId6">
            <a:alphaModFix/>
          </a:blip>
          <a:srcRect b="0" l="0" r="0" t="0"/>
          <a:stretch/>
        </p:blipFill>
        <p:spPr>
          <a:xfrm>
            <a:off x="3306550" y="2615913"/>
            <a:ext cx="552450" cy="781050"/>
          </a:xfrm>
          <a:prstGeom prst="rect">
            <a:avLst/>
          </a:prstGeom>
          <a:noFill/>
          <a:ln>
            <a:noFill/>
          </a:ln>
        </p:spPr>
      </p:pic>
      <p:pic>
        <p:nvPicPr>
          <p:cNvPr id="458" name="Google Shape;458;g10b9f177660_0_270"/>
          <p:cNvPicPr preferRelativeResize="0"/>
          <p:nvPr/>
        </p:nvPicPr>
        <p:blipFill rotWithShape="1">
          <a:blip r:embed="rId7">
            <a:alphaModFix/>
          </a:blip>
          <a:srcRect b="0" l="0" r="0" t="0"/>
          <a:stretch/>
        </p:blipFill>
        <p:spPr>
          <a:xfrm>
            <a:off x="4411450" y="2615913"/>
            <a:ext cx="552450" cy="781050"/>
          </a:xfrm>
          <a:prstGeom prst="rect">
            <a:avLst/>
          </a:prstGeom>
          <a:noFill/>
          <a:ln>
            <a:noFill/>
          </a:ln>
        </p:spPr>
      </p:pic>
      <p:pic>
        <p:nvPicPr>
          <p:cNvPr id="459" name="Google Shape;459;g10b9f177660_0_270"/>
          <p:cNvPicPr preferRelativeResize="0"/>
          <p:nvPr/>
        </p:nvPicPr>
        <p:blipFill rotWithShape="1">
          <a:blip r:embed="rId8">
            <a:alphaModFix/>
          </a:blip>
          <a:srcRect b="0" l="0" r="0" t="0"/>
          <a:stretch/>
        </p:blipFill>
        <p:spPr>
          <a:xfrm>
            <a:off x="5516350" y="2615925"/>
            <a:ext cx="552450" cy="781050"/>
          </a:xfrm>
          <a:prstGeom prst="rect">
            <a:avLst/>
          </a:prstGeom>
          <a:noFill/>
          <a:ln>
            <a:noFill/>
          </a:ln>
        </p:spPr>
      </p:pic>
      <p:pic>
        <p:nvPicPr>
          <p:cNvPr id="460" name="Google Shape;460;g10b9f177660_0_270"/>
          <p:cNvPicPr preferRelativeResize="0"/>
          <p:nvPr/>
        </p:nvPicPr>
        <p:blipFill rotWithShape="1">
          <a:blip r:embed="rId9">
            <a:alphaModFix/>
          </a:blip>
          <a:srcRect b="0" l="0" r="0" t="0"/>
          <a:stretch/>
        </p:blipFill>
        <p:spPr>
          <a:xfrm>
            <a:off x="3654875" y="4068550"/>
            <a:ext cx="552450" cy="781050"/>
          </a:xfrm>
          <a:prstGeom prst="rect">
            <a:avLst/>
          </a:prstGeom>
          <a:noFill/>
          <a:ln>
            <a:noFill/>
          </a:ln>
        </p:spPr>
      </p:pic>
      <p:pic>
        <p:nvPicPr>
          <p:cNvPr id="461" name="Google Shape;461;g10b9f177660_0_270"/>
          <p:cNvPicPr preferRelativeResize="0"/>
          <p:nvPr/>
        </p:nvPicPr>
        <p:blipFill rotWithShape="1">
          <a:blip r:embed="rId10">
            <a:alphaModFix/>
          </a:blip>
          <a:srcRect b="0" l="0" r="0" t="0"/>
          <a:stretch/>
        </p:blipFill>
        <p:spPr>
          <a:xfrm>
            <a:off x="4207325" y="4068550"/>
            <a:ext cx="552450" cy="781050"/>
          </a:xfrm>
          <a:prstGeom prst="rect">
            <a:avLst/>
          </a:prstGeom>
          <a:noFill/>
          <a:ln>
            <a:noFill/>
          </a:ln>
        </p:spPr>
      </p:pic>
      <p:pic>
        <p:nvPicPr>
          <p:cNvPr id="462" name="Google Shape;462;g10b9f177660_0_270"/>
          <p:cNvPicPr preferRelativeResize="0"/>
          <p:nvPr/>
        </p:nvPicPr>
        <p:blipFill rotWithShape="1">
          <a:blip r:embed="rId11">
            <a:alphaModFix/>
          </a:blip>
          <a:srcRect b="0" l="0" r="0" t="0"/>
          <a:stretch/>
        </p:blipFill>
        <p:spPr>
          <a:xfrm>
            <a:off x="3654875" y="1163300"/>
            <a:ext cx="552450" cy="781050"/>
          </a:xfrm>
          <a:prstGeom prst="rect">
            <a:avLst/>
          </a:prstGeom>
          <a:noFill/>
          <a:ln>
            <a:noFill/>
          </a:ln>
        </p:spPr>
      </p:pic>
      <p:pic>
        <p:nvPicPr>
          <p:cNvPr id="463" name="Google Shape;463;g10b9f177660_0_270"/>
          <p:cNvPicPr preferRelativeResize="0"/>
          <p:nvPr/>
        </p:nvPicPr>
        <p:blipFill rotWithShape="1">
          <a:blip r:embed="rId12">
            <a:alphaModFix/>
          </a:blip>
          <a:srcRect b="0" l="0" r="0" t="0"/>
          <a:stretch/>
        </p:blipFill>
        <p:spPr>
          <a:xfrm>
            <a:off x="4207325" y="1163300"/>
            <a:ext cx="552450" cy="781050"/>
          </a:xfrm>
          <a:prstGeom prst="rect">
            <a:avLst/>
          </a:prstGeom>
          <a:noFill/>
          <a:ln>
            <a:noFill/>
          </a:ln>
        </p:spPr>
      </p:pic>
      <p:sp>
        <p:nvSpPr>
          <p:cNvPr id="464" name="Google Shape;464;g10b9f177660_0_270"/>
          <p:cNvSpPr txBox="1"/>
          <p:nvPr/>
        </p:nvSpPr>
        <p:spPr>
          <a:xfrm>
            <a:off x="6780525" y="1325525"/>
            <a:ext cx="1906800" cy="456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0" i="0" lang="en" sz="2400" u="none" cap="none" strike="noStrike">
                <a:solidFill>
                  <a:schemeClr val="lt1"/>
                </a:solidFill>
                <a:latin typeface="Lato"/>
                <a:ea typeface="Lato"/>
                <a:cs typeface="Lato"/>
                <a:sym typeface="Lato"/>
              </a:rPr>
              <a:t>40</a:t>
            </a:r>
            <a:endParaRPr b="0" i="0" sz="2400" u="none" cap="none" strike="noStrike">
              <a:solidFill>
                <a:schemeClr val="lt1"/>
              </a:solidFill>
              <a:latin typeface="Lato"/>
              <a:ea typeface="Lato"/>
              <a:cs typeface="Lato"/>
              <a:sym typeface="Lato"/>
            </a:endParaRPr>
          </a:p>
        </p:txBody>
      </p:sp>
      <p:sp>
        <p:nvSpPr>
          <p:cNvPr id="465" name="Google Shape;465;g10b9f177660_0_270"/>
          <p:cNvSpPr txBox="1"/>
          <p:nvPr/>
        </p:nvSpPr>
        <p:spPr>
          <a:xfrm>
            <a:off x="6780525" y="4230775"/>
            <a:ext cx="1995300" cy="456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0" i="0" lang="en" sz="2400" u="none" cap="none" strike="noStrike">
                <a:solidFill>
                  <a:schemeClr val="lt1"/>
                </a:solidFill>
                <a:latin typeface="Lato"/>
                <a:ea typeface="Lato"/>
                <a:cs typeface="Lato"/>
                <a:sym typeface="Lato"/>
              </a:rPr>
              <a:t>40</a:t>
            </a:r>
            <a:endParaRPr b="0" i="0" sz="2400" u="none" cap="none" strike="noStrike">
              <a:solidFill>
                <a:schemeClr val="lt1"/>
              </a:solidFill>
              <a:latin typeface="Lato"/>
              <a:ea typeface="Lato"/>
              <a:cs typeface="Lato"/>
              <a:sym typeface="Lato"/>
            </a:endParaRPr>
          </a:p>
        </p:txBody>
      </p:sp>
      <p:pic>
        <p:nvPicPr>
          <p:cNvPr id="466" name="Google Shape;466;g10b9f177660_0_270"/>
          <p:cNvPicPr preferRelativeResize="0"/>
          <p:nvPr/>
        </p:nvPicPr>
        <p:blipFill rotWithShape="1">
          <a:blip r:embed="rId13">
            <a:alphaModFix/>
          </a:blip>
          <a:srcRect b="0" l="0" r="0" t="0"/>
          <a:stretch/>
        </p:blipFill>
        <p:spPr>
          <a:xfrm>
            <a:off x="7332975" y="1204175"/>
            <a:ext cx="656925" cy="699300"/>
          </a:xfrm>
          <a:prstGeom prst="rect">
            <a:avLst/>
          </a:prstGeom>
          <a:noFill/>
          <a:ln>
            <a:noFill/>
          </a:ln>
        </p:spPr>
      </p:pic>
      <p:pic>
        <p:nvPicPr>
          <p:cNvPr id="467" name="Google Shape;467;g10b9f177660_0_270"/>
          <p:cNvPicPr preferRelativeResize="0"/>
          <p:nvPr/>
        </p:nvPicPr>
        <p:blipFill rotWithShape="1">
          <a:blip r:embed="rId14">
            <a:alphaModFix/>
          </a:blip>
          <a:srcRect b="0" l="0" r="0" t="0"/>
          <a:stretch/>
        </p:blipFill>
        <p:spPr>
          <a:xfrm>
            <a:off x="7332975" y="4109425"/>
            <a:ext cx="656925" cy="699300"/>
          </a:xfrm>
          <a:prstGeom prst="rect">
            <a:avLst/>
          </a:prstGeom>
          <a:noFill/>
          <a:ln>
            <a:noFill/>
          </a:ln>
        </p:spPr>
      </p:pic>
      <p:pic>
        <p:nvPicPr>
          <p:cNvPr id="468" name="Google Shape;468;g10b9f177660_0_270"/>
          <p:cNvPicPr preferRelativeResize="0"/>
          <p:nvPr/>
        </p:nvPicPr>
        <p:blipFill rotWithShape="1">
          <a:blip r:embed="rId6">
            <a:alphaModFix/>
          </a:blip>
          <a:srcRect b="0" l="0" r="0" t="0"/>
          <a:stretch/>
        </p:blipFill>
        <p:spPr>
          <a:xfrm>
            <a:off x="3654875" y="1163238"/>
            <a:ext cx="552450" cy="781050"/>
          </a:xfrm>
          <a:prstGeom prst="rect">
            <a:avLst/>
          </a:prstGeom>
          <a:noFill/>
          <a:ln>
            <a:noFill/>
          </a:ln>
        </p:spPr>
      </p:pic>
      <p:pic>
        <p:nvPicPr>
          <p:cNvPr id="469" name="Google Shape;469;g10b9f177660_0_270"/>
          <p:cNvPicPr preferRelativeResize="0"/>
          <p:nvPr/>
        </p:nvPicPr>
        <p:blipFill rotWithShape="1">
          <a:blip r:embed="rId6">
            <a:alphaModFix/>
          </a:blip>
          <a:srcRect b="0" l="0" r="0" t="0"/>
          <a:stretch/>
        </p:blipFill>
        <p:spPr>
          <a:xfrm>
            <a:off x="4207325" y="1163238"/>
            <a:ext cx="552450" cy="781050"/>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3" name="Shape 473"/>
        <p:cNvGrpSpPr/>
        <p:nvPr/>
      </p:nvGrpSpPr>
      <p:grpSpPr>
        <a:xfrm>
          <a:off x="0" y="0"/>
          <a:ext cx="0" cy="0"/>
          <a:chOff x="0" y="0"/>
          <a:chExt cx="0" cy="0"/>
        </a:xfrm>
      </p:grpSpPr>
      <p:sp>
        <p:nvSpPr>
          <p:cNvPr id="474" name="Google Shape;474;g10b9f177660_0_29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Exercise</a:t>
            </a:r>
            <a:endParaRPr/>
          </a:p>
        </p:txBody>
      </p:sp>
      <p:pic>
        <p:nvPicPr>
          <p:cNvPr id="475" name="Google Shape;475;g10b9f177660_0_290"/>
          <p:cNvPicPr preferRelativeResize="0"/>
          <p:nvPr/>
        </p:nvPicPr>
        <p:blipFill rotWithShape="1">
          <a:blip r:embed="rId3">
            <a:alphaModFix/>
          </a:blip>
          <a:srcRect b="0" l="0" r="0" t="0"/>
          <a:stretch/>
        </p:blipFill>
        <p:spPr>
          <a:xfrm>
            <a:off x="1741800" y="1163350"/>
            <a:ext cx="4886325" cy="3686175"/>
          </a:xfrm>
          <a:prstGeom prst="rect">
            <a:avLst/>
          </a:prstGeom>
          <a:noFill/>
          <a:ln>
            <a:noFill/>
          </a:ln>
        </p:spPr>
      </p:pic>
      <p:pic>
        <p:nvPicPr>
          <p:cNvPr id="476" name="Google Shape;476;g10b9f177660_0_290"/>
          <p:cNvPicPr preferRelativeResize="0"/>
          <p:nvPr/>
        </p:nvPicPr>
        <p:blipFill rotWithShape="1">
          <a:blip r:embed="rId4">
            <a:alphaModFix/>
          </a:blip>
          <a:srcRect b="0" l="0" r="0" t="0"/>
          <a:stretch/>
        </p:blipFill>
        <p:spPr>
          <a:xfrm>
            <a:off x="4963900" y="2615913"/>
            <a:ext cx="552450" cy="781050"/>
          </a:xfrm>
          <a:prstGeom prst="rect">
            <a:avLst/>
          </a:prstGeom>
          <a:noFill/>
          <a:ln>
            <a:noFill/>
          </a:ln>
        </p:spPr>
      </p:pic>
      <p:pic>
        <p:nvPicPr>
          <p:cNvPr id="477" name="Google Shape;477;g10b9f177660_0_290"/>
          <p:cNvPicPr preferRelativeResize="0"/>
          <p:nvPr/>
        </p:nvPicPr>
        <p:blipFill rotWithShape="1">
          <a:blip r:embed="rId5">
            <a:alphaModFix/>
          </a:blip>
          <a:srcRect b="0" l="0" r="0" t="0"/>
          <a:stretch/>
        </p:blipFill>
        <p:spPr>
          <a:xfrm>
            <a:off x="3859000" y="2615900"/>
            <a:ext cx="552450" cy="781050"/>
          </a:xfrm>
          <a:prstGeom prst="rect">
            <a:avLst/>
          </a:prstGeom>
          <a:noFill/>
          <a:ln>
            <a:noFill/>
          </a:ln>
        </p:spPr>
      </p:pic>
      <p:pic>
        <p:nvPicPr>
          <p:cNvPr id="478" name="Google Shape;478;g10b9f177660_0_290"/>
          <p:cNvPicPr preferRelativeResize="0"/>
          <p:nvPr/>
        </p:nvPicPr>
        <p:blipFill rotWithShape="1">
          <a:blip r:embed="rId6">
            <a:alphaModFix/>
          </a:blip>
          <a:srcRect b="0" l="0" r="0" t="0"/>
          <a:stretch/>
        </p:blipFill>
        <p:spPr>
          <a:xfrm>
            <a:off x="3306550" y="2615913"/>
            <a:ext cx="552450" cy="781050"/>
          </a:xfrm>
          <a:prstGeom prst="rect">
            <a:avLst/>
          </a:prstGeom>
          <a:noFill/>
          <a:ln>
            <a:noFill/>
          </a:ln>
        </p:spPr>
      </p:pic>
      <p:pic>
        <p:nvPicPr>
          <p:cNvPr id="479" name="Google Shape;479;g10b9f177660_0_290"/>
          <p:cNvPicPr preferRelativeResize="0"/>
          <p:nvPr/>
        </p:nvPicPr>
        <p:blipFill rotWithShape="1">
          <a:blip r:embed="rId7">
            <a:alphaModFix/>
          </a:blip>
          <a:srcRect b="0" l="0" r="0" t="0"/>
          <a:stretch/>
        </p:blipFill>
        <p:spPr>
          <a:xfrm>
            <a:off x="4411450" y="2615913"/>
            <a:ext cx="552450" cy="781050"/>
          </a:xfrm>
          <a:prstGeom prst="rect">
            <a:avLst/>
          </a:prstGeom>
          <a:noFill/>
          <a:ln>
            <a:noFill/>
          </a:ln>
        </p:spPr>
      </p:pic>
      <p:pic>
        <p:nvPicPr>
          <p:cNvPr id="480" name="Google Shape;480;g10b9f177660_0_290"/>
          <p:cNvPicPr preferRelativeResize="0"/>
          <p:nvPr/>
        </p:nvPicPr>
        <p:blipFill rotWithShape="1">
          <a:blip r:embed="rId8">
            <a:alphaModFix/>
          </a:blip>
          <a:srcRect b="0" l="0" r="0" t="0"/>
          <a:stretch/>
        </p:blipFill>
        <p:spPr>
          <a:xfrm>
            <a:off x="5516350" y="2615925"/>
            <a:ext cx="552450" cy="781050"/>
          </a:xfrm>
          <a:prstGeom prst="rect">
            <a:avLst/>
          </a:prstGeom>
          <a:noFill/>
          <a:ln>
            <a:noFill/>
          </a:ln>
        </p:spPr>
      </p:pic>
      <p:pic>
        <p:nvPicPr>
          <p:cNvPr id="481" name="Google Shape;481;g10b9f177660_0_290"/>
          <p:cNvPicPr preferRelativeResize="0"/>
          <p:nvPr/>
        </p:nvPicPr>
        <p:blipFill rotWithShape="1">
          <a:blip r:embed="rId9">
            <a:alphaModFix/>
          </a:blip>
          <a:srcRect b="0" l="0" r="0" t="0"/>
          <a:stretch/>
        </p:blipFill>
        <p:spPr>
          <a:xfrm>
            <a:off x="3654875" y="4068550"/>
            <a:ext cx="552450" cy="781050"/>
          </a:xfrm>
          <a:prstGeom prst="rect">
            <a:avLst/>
          </a:prstGeom>
          <a:noFill/>
          <a:ln>
            <a:noFill/>
          </a:ln>
        </p:spPr>
      </p:pic>
      <p:pic>
        <p:nvPicPr>
          <p:cNvPr id="482" name="Google Shape;482;g10b9f177660_0_290"/>
          <p:cNvPicPr preferRelativeResize="0"/>
          <p:nvPr/>
        </p:nvPicPr>
        <p:blipFill rotWithShape="1">
          <a:blip r:embed="rId10">
            <a:alphaModFix/>
          </a:blip>
          <a:srcRect b="0" l="0" r="0" t="0"/>
          <a:stretch/>
        </p:blipFill>
        <p:spPr>
          <a:xfrm>
            <a:off x="4207325" y="4068550"/>
            <a:ext cx="552450" cy="781050"/>
          </a:xfrm>
          <a:prstGeom prst="rect">
            <a:avLst/>
          </a:prstGeom>
          <a:noFill/>
          <a:ln>
            <a:noFill/>
          </a:ln>
        </p:spPr>
      </p:pic>
      <p:pic>
        <p:nvPicPr>
          <p:cNvPr id="483" name="Google Shape;483;g10b9f177660_0_290"/>
          <p:cNvPicPr preferRelativeResize="0"/>
          <p:nvPr/>
        </p:nvPicPr>
        <p:blipFill rotWithShape="1">
          <a:blip r:embed="rId11">
            <a:alphaModFix/>
          </a:blip>
          <a:srcRect b="0" l="0" r="0" t="0"/>
          <a:stretch/>
        </p:blipFill>
        <p:spPr>
          <a:xfrm>
            <a:off x="3654875" y="1163300"/>
            <a:ext cx="552450" cy="781050"/>
          </a:xfrm>
          <a:prstGeom prst="rect">
            <a:avLst/>
          </a:prstGeom>
          <a:noFill/>
          <a:ln>
            <a:noFill/>
          </a:ln>
        </p:spPr>
      </p:pic>
      <p:pic>
        <p:nvPicPr>
          <p:cNvPr id="484" name="Google Shape;484;g10b9f177660_0_290"/>
          <p:cNvPicPr preferRelativeResize="0"/>
          <p:nvPr/>
        </p:nvPicPr>
        <p:blipFill rotWithShape="1">
          <a:blip r:embed="rId12">
            <a:alphaModFix/>
          </a:blip>
          <a:srcRect b="0" l="0" r="0" t="0"/>
          <a:stretch/>
        </p:blipFill>
        <p:spPr>
          <a:xfrm>
            <a:off x="4207325" y="1163300"/>
            <a:ext cx="552450" cy="781050"/>
          </a:xfrm>
          <a:prstGeom prst="rect">
            <a:avLst/>
          </a:prstGeom>
          <a:noFill/>
          <a:ln>
            <a:noFill/>
          </a:ln>
        </p:spPr>
      </p:pic>
      <p:sp>
        <p:nvSpPr>
          <p:cNvPr id="485" name="Google Shape;485;g10b9f177660_0_290"/>
          <p:cNvSpPr txBox="1"/>
          <p:nvPr/>
        </p:nvSpPr>
        <p:spPr>
          <a:xfrm>
            <a:off x="6780525" y="1325525"/>
            <a:ext cx="3913800" cy="456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lang="en" sz="2400">
                <a:solidFill>
                  <a:schemeClr val="lt1"/>
                </a:solidFill>
                <a:latin typeface="Lato"/>
                <a:ea typeface="Lato"/>
                <a:cs typeface="Lato"/>
                <a:sym typeface="Lato"/>
              </a:rPr>
              <a:t>6</a:t>
            </a:r>
            <a:r>
              <a:rPr b="0" i="0" lang="en" sz="2400" u="none" cap="none" strike="noStrike">
                <a:solidFill>
                  <a:schemeClr val="lt1"/>
                </a:solidFill>
                <a:latin typeface="Lato"/>
                <a:ea typeface="Lato"/>
                <a:cs typeface="Lato"/>
                <a:sym typeface="Lato"/>
              </a:rPr>
              <a:t>0?</a:t>
            </a:r>
            <a:endParaRPr b="0" i="0" sz="2400" u="none" cap="none" strike="noStrike">
              <a:solidFill>
                <a:schemeClr val="lt1"/>
              </a:solidFill>
              <a:latin typeface="Lato"/>
              <a:ea typeface="Lato"/>
              <a:cs typeface="Lato"/>
              <a:sym typeface="Lato"/>
            </a:endParaRPr>
          </a:p>
        </p:txBody>
      </p:sp>
      <p:sp>
        <p:nvSpPr>
          <p:cNvPr id="486" name="Google Shape;486;g10b9f177660_0_290"/>
          <p:cNvSpPr txBox="1"/>
          <p:nvPr/>
        </p:nvSpPr>
        <p:spPr>
          <a:xfrm>
            <a:off x="6780525" y="4230775"/>
            <a:ext cx="3913800" cy="456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0" i="0" lang="en" sz="2400" u="none" cap="none" strike="noStrike">
                <a:solidFill>
                  <a:schemeClr val="lt1"/>
                </a:solidFill>
                <a:latin typeface="Lato"/>
                <a:ea typeface="Lato"/>
                <a:cs typeface="Lato"/>
                <a:sym typeface="Lato"/>
              </a:rPr>
              <a:t>40</a:t>
            </a:r>
            <a:endParaRPr b="0" i="0" sz="2400" u="none" cap="none" strike="noStrike">
              <a:solidFill>
                <a:schemeClr val="lt1"/>
              </a:solidFill>
              <a:latin typeface="Lato"/>
              <a:ea typeface="Lato"/>
              <a:cs typeface="Lato"/>
              <a:sym typeface="Lato"/>
            </a:endParaRPr>
          </a:p>
        </p:txBody>
      </p:sp>
      <p:pic>
        <p:nvPicPr>
          <p:cNvPr id="487" name="Google Shape;487;g10b9f177660_0_290"/>
          <p:cNvPicPr preferRelativeResize="0"/>
          <p:nvPr/>
        </p:nvPicPr>
        <p:blipFill rotWithShape="1">
          <a:blip r:embed="rId13">
            <a:alphaModFix/>
          </a:blip>
          <a:srcRect b="0" l="0" r="0" t="0"/>
          <a:stretch/>
        </p:blipFill>
        <p:spPr>
          <a:xfrm>
            <a:off x="7332975" y="1204175"/>
            <a:ext cx="656925" cy="699300"/>
          </a:xfrm>
          <a:prstGeom prst="rect">
            <a:avLst/>
          </a:prstGeom>
          <a:noFill/>
          <a:ln>
            <a:noFill/>
          </a:ln>
        </p:spPr>
      </p:pic>
      <p:pic>
        <p:nvPicPr>
          <p:cNvPr id="488" name="Google Shape;488;g10b9f177660_0_290"/>
          <p:cNvPicPr preferRelativeResize="0"/>
          <p:nvPr/>
        </p:nvPicPr>
        <p:blipFill rotWithShape="1">
          <a:blip r:embed="rId13">
            <a:alphaModFix/>
          </a:blip>
          <a:srcRect b="0" l="0" r="0" t="0"/>
          <a:stretch/>
        </p:blipFill>
        <p:spPr>
          <a:xfrm>
            <a:off x="7332975" y="4109425"/>
            <a:ext cx="656925" cy="699300"/>
          </a:xfrm>
          <a:prstGeom prst="rect">
            <a:avLst/>
          </a:prstGeom>
          <a:noFill/>
          <a:ln>
            <a:noFill/>
          </a:ln>
        </p:spPr>
      </p:pic>
      <p:pic>
        <p:nvPicPr>
          <p:cNvPr id="489" name="Google Shape;489;g10b9f177660_0_290"/>
          <p:cNvPicPr preferRelativeResize="0"/>
          <p:nvPr/>
        </p:nvPicPr>
        <p:blipFill rotWithShape="1">
          <a:blip r:embed="rId6">
            <a:alphaModFix/>
          </a:blip>
          <a:srcRect b="0" l="0" r="0" t="0"/>
          <a:stretch/>
        </p:blipFill>
        <p:spPr>
          <a:xfrm>
            <a:off x="3654875" y="1163238"/>
            <a:ext cx="552450" cy="781050"/>
          </a:xfrm>
          <a:prstGeom prst="rect">
            <a:avLst/>
          </a:prstGeom>
          <a:noFill/>
          <a:ln>
            <a:noFill/>
          </a:ln>
        </p:spPr>
      </p:pic>
      <p:pic>
        <p:nvPicPr>
          <p:cNvPr id="490" name="Google Shape;490;g10b9f177660_0_290"/>
          <p:cNvPicPr preferRelativeResize="0"/>
          <p:nvPr/>
        </p:nvPicPr>
        <p:blipFill rotWithShape="1">
          <a:blip r:embed="rId6">
            <a:alphaModFix/>
          </a:blip>
          <a:srcRect b="0" l="0" r="0" t="0"/>
          <a:stretch/>
        </p:blipFill>
        <p:spPr>
          <a:xfrm>
            <a:off x="4207325" y="1163238"/>
            <a:ext cx="552450" cy="781050"/>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4" name="Shape 494"/>
        <p:cNvGrpSpPr/>
        <p:nvPr/>
      </p:nvGrpSpPr>
      <p:grpSpPr>
        <a:xfrm>
          <a:off x="0" y="0"/>
          <a:ext cx="0" cy="0"/>
          <a:chOff x="0" y="0"/>
          <a:chExt cx="0" cy="0"/>
        </a:xfrm>
      </p:grpSpPr>
      <p:sp>
        <p:nvSpPr>
          <p:cNvPr id="495" name="Google Shape;495;g10b9f177660_0_22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Exercise</a:t>
            </a:r>
            <a:endParaRPr/>
          </a:p>
        </p:txBody>
      </p:sp>
      <p:pic>
        <p:nvPicPr>
          <p:cNvPr id="496" name="Google Shape;496;g10b9f177660_0_227"/>
          <p:cNvPicPr preferRelativeResize="0"/>
          <p:nvPr/>
        </p:nvPicPr>
        <p:blipFill rotWithShape="1">
          <a:blip r:embed="rId3">
            <a:alphaModFix/>
          </a:blip>
          <a:srcRect b="0" l="0" r="0" t="0"/>
          <a:stretch/>
        </p:blipFill>
        <p:spPr>
          <a:xfrm>
            <a:off x="1741800" y="1163350"/>
            <a:ext cx="4886325" cy="3686175"/>
          </a:xfrm>
          <a:prstGeom prst="rect">
            <a:avLst/>
          </a:prstGeom>
          <a:noFill/>
          <a:ln>
            <a:noFill/>
          </a:ln>
        </p:spPr>
      </p:pic>
      <p:pic>
        <p:nvPicPr>
          <p:cNvPr id="497" name="Google Shape;497;g10b9f177660_0_227"/>
          <p:cNvPicPr preferRelativeResize="0"/>
          <p:nvPr/>
        </p:nvPicPr>
        <p:blipFill rotWithShape="1">
          <a:blip r:embed="rId4">
            <a:alphaModFix/>
          </a:blip>
          <a:srcRect b="0" l="0" r="0" t="0"/>
          <a:stretch/>
        </p:blipFill>
        <p:spPr>
          <a:xfrm>
            <a:off x="4963900" y="2615913"/>
            <a:ext cx="552450" cy="781050"/>
          </a:xfrm>
          <a:prstGeom prst="rect">
            <a:avLst/>
          </a:prstGeom>
          <a:noFill/>
          <a:ln>
            <a:noFill/>
          </a:ln>
        </p:spPr>
      </p:pic>
      <p:pic>
        <p:nvPicPr>
          <p:cNvPr id="498" name="Google Shape;498;g10b9f177660_0_227"/>
          <p:cNvPicPr preferRelativeResize="0"/>
          <p:nvPr/>
        </p:nvPicPr>
        <p:blipFill rotWithShape="1">
          <a:blip r:embed="rId5">
            <a:alphaModFix/>
          </a:blip>
          <a:srcRect b="0" l="0" r="0" t="0"/>
          <a:stretch/>
        </p:blipFill>
        <p:spPr>
          <a:xfrm>
            <a:off x="3859000" y="2615900"/>
            <a:ext cx="552450" cy="781050"/>
          </a:xfrm>
          <a:prstGeom prst="rect">
            <a:avLst/>
          </a:prstGeom>
          <a:noFill/>
          <a:ln>
            <a:noFill/>
          </a:ln>
        </p:spPr>
      </p:pic>
      <p:pic>
        <p:nvPicPr>
          <p:cNvPr id="499" name="Google Shape;499;g10b9f177660_0_227"/>
          <p:cNvPicPr preferRelativeResize="0"/>
          <p:nvPr/>
        </p:nvPicPr>
        <p:blipFill rotWithShape="1">
          <a:blip r:embed="rId6">
            <a:alphaModFix/>
          </a:blip>
          <a:srcRect b="0" l="0" r="0" t="0"/>
          <a:stretch/>
        </p:blipFill>
        <p:spPr>
          <a:xfrm>
            <a:off x="3306550" y="2615913"/>
            <a:ext cx="552450" cy="781050"/>
          </a:xfrm>
          <a:prstGeom prst="rect">
            <a:avLst/>
          </a:prstGeom>
          <a:noFill/>
          <a:ln>
            <a:noFill/>
          </a:ln>
        </p:spPr>
      </p:pic>
      <p:pic>
        <p:nvPicPr>
          <p:cNvPr id="500" name="Google Shape;500;g10b9f177660_0_227"/>
          <p:cNvPicPr preferRelativeResize="0"/>
          <p:nvPr/>
        </p:nvPicPr>
        <p:blipFill rotWithShape="1">
          <a:blip r:embed="rId7">
            <a:alphaModFix/>
          </a:blip>
          <a:srcRect b="0" l="0" r="0" t="0"/>
          <a:stretch/>
        </p:blipFill>
        <p:spPr>
          <a:xfrm>
            <a:off x="4411450" y="2615913"/>
            <a:ext cx="552450" cy="781050"/>
          </a:xfrm>
          <a:prstGeom prst="rect">
            <a:avLst/>
          </a:prstGeom>
          <a:noFill/>
          <a:ln>
            <a:noFill/>
          </a:ln>
        </p:spPr>
      </p:pic>
      <p:pic>
        <p:nvPicPr>
          <p:cNvPr id="501" name="Google Shape;501;g10b9f177660_0_227"/>
          <p:cNvPicPr preferRelativeResize="0"/>
          <p:nvPr/>
        </p:nvPicPr>
        <p:blipFill rotWithShape="1">
          <a:blip r:embed="rId8">
            <a:alphaModFix/>
          </a:blip>
          <a:srcRect b="0" l="0" r="0" t="0"/>
          <a:stretch/>
        </p:blipFill>
        <p:spPr>
          <a:xfrm>
            <a:off x="5516350" y="2615925"/>
            <a:ext cx="552450" cy="781050"/>
          </a:xfrm>
          <a:prstGeom prst="rect">
            <a:avLst/>
          </a:prstGeom>
          <a:noFill/>
          <a:ln>
            <a:noFill/>
          </a:ln>
        </p:spPr>
      </p:pic>
      <p:pic>
        <p:nvPicPr>
          <p:cNvPr id="502" name="Google Shape;502;g10b9f177660_0_227"/>
          <p:cNvPicPr preferRelativeResize="0"/>
          <p:nvPr/>
        </p:nvPicPr>
        <p:blipFill rotWithShape="1">
          <a:blip r:embed="rId9">
            <a:alphaModFix/>
          </a:blip>
          <a:srcRect b="0" l="0" r="0" t="0"/>
          <a:stretch/>
        </p:blipFill>
        <p:spPr>
          <a:xfrm>
            <a:off x="3654875" y="4068550"/>
            <a:ext cx="552450" cy="781050"/>
          </a:xfrm>
          <a:prstGeom prst="rect">
            <a:avLst/>
          </a:prstGeom>
          <a:noFill/>
          <a:ln>
            <a:noFill/>
          </a:ln>
        </p:spPr>
      </p:pic>
      <p:pic>
        <p:nvPicPr>
          <p:cNvPr id="503" name="Google Shape;503;g10b9f177660_0_227"/>
          <p:cNvPicPr preferRelativeResize="0"/>
          <p:nvPr/>
        </p:nvPicPr>
        <p:blipFill rotWithShape="1">
          <a:blip r:embed="rId10">
            <a:alphaModFix/>
          </a:blip>
          <a:srcRect b="0" l="0" r="0" t="0"/>
          <a:stretch/>
        </p:blipFill>
        <p:spPr>
          <a:xfrm>
            <a:off x="4207325" y="4068550"/>
            <a:ext cx="552450" cy="781050"/>
          </a:xfrm>
          <a:prstGeom prst="rect">
            <a:avLst/>
          </a:prstGeom>
          <a:noFill/>
          <a:ln>
            <a:noFill/>
          </a:ln>
        </p:spPr>
      </p:pic>
      <p:pic>
        <p:nvPicPr>
          <p:cNvPr id="504" name="Google Shape;504;g10b9f177660_0_227"/>
          <p:cNvPicPr preferRelativeResize="0"/>
          <p:nvPr/>
        </p:nvPicPr>
        <p:blipFill rotWithShape="1">
          <a:blip r:embed="rId11">
            <a:alphaModFix/>
          </a:blip>
          <a:srcRect b="0" l="0" r="0" t="0"/>
          <a:stretch/>
        </p:blipFill>
        <p:spPr>
          <a:xfrm>
            <a:off x="3654875" y="1163300"/>
            <a:ext cx="552450" cy="781050"/>
          </a:xfrm>
          <a:prstGeom prst="rect">
            <a:avLst/>
          </a:prstGeom>
          <a:noFill/>
          <a:ln>
            <a:noFill/>
          </a:ln>
        </p:spPr>
      </p:pic>
      <p:pic>
        <p:nvPicPr>
          <p:cNvPr id="505" name="Google Shape;505;g10b9f177660_0_227"/>
          <p:cNvPicPr preferRelativeResize="0"/>
          <p:nvPr/>
        </p:nvPicPr>
        <p:blipFill rotWithShape="1">
          <a:blip r:embed="rId12">
            <a:alphaModFix/>
          </a:blip>
          <a:srcRect b="0" l="0" r="0" t="0"/>
          <a:stretch/>
        </p:blipFill>
        <p:spPr>
          <a:xfrm>
            <a:off x="4207325" y="1163300"/>
            <a:ext cx="552450" cy="781050"/>
          </a:xfrm>
          <a:prstGeom prst="rect">
            <a:avLst/>
          </a:prstGeom>
          <a:noFill/>
          <a:ln>
            <a:noFill/>
          </a:ln>
        </p:spPr>
      </p:pic>
      <p:sp>
        <p:nvSpPr>
          <p:cNvPr id="506" name="Google Shape;506;g10b9f177660_0_227"/>
          <p:cNvSpPr txBox="1"/>
          <p:nvPr/>
        </p:nvSpPr>
        <p:spPr>
          <a:xfrm>
            <a:off x="6780525" y="1325525"/>
            <a:ext cx="1906800" cy="456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lang="en" sz="2400">
                <a:solidFill>
                  <a:schemeClr val="lt1"/>
                </a:solidFill>
                <a:latin typeface="Lato"/>
                <a:ea typeface="Lato"/>
                <a:cs typeface="Lato"/>
                <a:sym typeface="Lato"/>
              </a:rPr>
              <a:t>6</a:t>
            </a:r>
            <a:r>
              <a:rPr b="0" i="0" lang="en" sz="2400" u="none" cap="none" strike="noStrike">
                <a:solidFill>
                  <a:schemeClr val="lt1"/>
                </a:solidFill>
                <a:latin typeface="Lato"/>
                <a:ea typeface="Lato"/>
                <a:cs typeface="Lato"/>
                <a:sym typeface="Lato"/>
              </a:rPr>
              <a:t>0</a:t>
            </a:r>
            <a:endParaRPr b="0" i="0" sz="2400" u="none" cap="none" strike="noStrike">
              <a:solidFill>
                <a:schemeClr val="lt1"/>
              </a:solidFill>
              <a:latin typeface="Lato"/>
              <a:ea typeface="Lato"/>
              <a:cs typeface="Lato"/>
              <a:sym typeface="Lato"/>
            </a:endParaRPr>
          </a:p>
        </p:txBody>
      </p:sp>
      <p:sp>
        <p:nvSpPr>
          <p:cNvPr id="507" name="Google Shape;507;g10b9f177660_0_227"/>
          <p:cNvSpPr txBox="1"/>
          <p:nvPr/>
        </p:nvSpPr>
        <p:spPr>
          <a:xfrm>
            <a:off x="6780525" y="4230775"/>
            <a:ext cx="1995300" cy="456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lang="en" sz="2400">
                <a:solidFill>
                  <a:schemeClr val="lt1"/>
                </a:solidFill>
                <a:latin typeface="Lato"/>
                <a:ea typeface="Lato"/>
                <a:cs typeface="Lato"/>
                <a:sym typeface="Lato"/>
              </a:rPr>
              <a:t>6</a:t>
            </a:r>
            <a:r>
              <a:rPr b="0" i="0" lang="en" sz="2400" u="none" cap="none" strike="noStrike">
                <a:solidFill>
                  <a:schemeClr val="lt1"/>
                </a:solidFill>
                <a:latin typeface="Lato"/>
                <a:ea typeface="Lato"/>
                <a:cs typeface="Lato"/>
                <a:sym typeface="Lato"/>
              </a:rPr>
              <a:t>0</a:t>
            </a:r>
            <a:endParaRPr b="0" i="0" sz="2400" u="none" cap="none" strike="noStrike">
              <a:solidFill>
                <a:schemeClr val="lt1"/>
              </a:solidFill>
              <a:latin typeface="Lato"/>
              <a:ea typeface="Lato"/>
              <a:cs typeface="Lato"/>
              <a:sym typeface="Lato"/>
            </a:endParaRPr>
          </a:p>
        </p:txBody>
      </p:sp>
      <p:pic>
        <p:nvPicPr>
          <p:cNvPr id="508" name="Google Shape;508;g10b9f177660_0_227"/>
          <p:cNvPicPr preferRelativeResize="0"/>
          <p:nvPr/>
        </p:nvPicPr>
        <p:blipFill rotWithShape="1">
          <a:blip r:embed="rId13">
            <a:alphaModFix/>
          </a:blip>
          <a:srcRect b="0" l="0" r="0" t="0"/>
          <a:stretch/>
        </p:blipFill>
        <p:spPr>
          <a:xfrm>
            <a:off x="7332975" y="1204175"/>
            <a:ext cx="656925" cy="699300"/>
          </a:xfrm>
          <a:prstGeom prst="rect">
            <a:avLst/>
          </a:prstGeom>
          <a:noFill/>
          <a:ln>
            <a:noFill/>
          </a:ln>
        </p:spPr>
      </p:pic>
      <p:pic>
        <p:nvPicPr>
          <p:cNvPr id="509" name="Google Shape;509;g10b9f177660_0_227"/>
          <p:cNvPicPr preferRelativeResize="0"/>
          <p:nvPr/>
        </p:nvPicPr>
        <p:blipFill rotWithShape="1">
          <a:blip r:embed="rId14">
            <a:alphaModFix/>
          </a:blip>
          <a:srcRect b="0" l="0" r="0" t="0"/>
          <a:stretch/>
        </p:blipFill>
        <p:spPr>
          <a:xfrm>
            <a:off x="7332975" y="4109425"/>
            <a:ext cx="656925" cy="699300"/>
          </a:xfrm>
          <a:prstGeom prst="rect">
            <a:avLst/>
          </a:prstGeom>
          <a:noFill/>
          <a:ln>
            <a:noFill/>
          </a:ln>
        </p:spPr>
      </p:pic>
      <p:pic>
        <p:nvPicPr>
          <p:cNvPr id="510" name="Google Shape;510;g10b9f177660_0_227"/>
          <p:cNvPicPr preferRelativeResize="0"/>
          <p:nvPr/>
        </p:nvPicPr>
        <p:blipFill rotWithShape="1">
          <a:blip r:embed="rId6">
            <a:alphaModFix/>
          </a:blip>
          <a:srcRect b="0" l="0" r="0" t="0"/>
          <a:stretch/>
        </p:blipFill>
        <p:spPr>
          <a:xfrm>
            <a:off x="3654875" y="1163238"/>
            <a:ext cx="552450" cy="781050"/>
          </a:xfrm>
          <a:prstGeom prst="rect">
            <a:avLst/>
          </a:prstGeom>
          <a:noFill/>
          <a:ln>
            <a:noFill/>
          </a:ln>
        </p:spPr>
      </p:pic>
      <p:pic>
        <p:nvPicPr>
          <p:cNvPr id="511" name="Google Shape;511;g10b9f177660_0_227"/>
          <p:cNvPicPr preferRelativeResize="0"/>
          <p:nvPr/>
        </p:nvPicPr>
        <p:blipFill rotWithShape="1">
          <a:blip r:embed="rId6">
            <a:alphaModFix/>
          </a:blip>
          <a:srcRect b="0" l="0" r="0" t="0"/>
          <a:stretch/>
        </p:blipFill>
        <p:spPr>
          <a:xfrm>
            <a:off x="4207325" y="1163238"/>
            <a:ext cx="552450" cy="781050"/>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5" name="Shape 515"/>
        <p:cNvGrpSpPr/>
        <p:nvPr/>
      </p:nvGrpSpPr>
      <p:grpSpPr>
        <a:xfrm>
          <a:off x="0" y="0"/>
          <a:ext cx="0" cy="0"/>
          <a:chOff x="0" y="0"/>
          <a:chExt cx="0" cy="0"/>
        </a:xfrm>
      </p:grpSpPr>
      <p:sp>
        <p:nvSpPr>
          <p:cNvPr id="516" name="Google Shape;516;g10b9f177660_0_31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Exercise</a:t>
            </a:r>
            <a:endParaRPr/>
          </a:p>
        </p:txBody>
      </p:sp>
      <p:pic>
        <p:nvPicPr>
          <p:cNvPr id="517" name="Google Shape;517;g10b9f177660_0_310"/>
          <p:cNvPicPr preferRelativeResize="0"/>
          <p:nvPr/>
        </p:nvPicPr>
        <p:blipFill rotWithShape="1">
          <a:blip r:embed="rId3">
            <a:alphaModFix/>
          </a:blip>
          <a:srcRect b="0" l="0" r="0" t="0"/>
          <a:stretch/>
        </p:blipFill>
        <p:spPr>
          <a:xfrm>
            <a:off x="1741800" y="1163350"/>
            <a:ext cx="4886325" cy="3686175"/>
          </a:xfrm>
          <a:prstGeom prst="rect">
            <a:avLst/>
          </a:prstGeom>
          <a:noFill/>
          <a:ln>
            <a:noFill/>
          </a:ln>
        </p:spPr>
      </p:pic>
      <p:pic>
        <p:nvPicPr>
          <p:cNvPr id="518" name="Google Shape;518;g10b9f177660_0_310"/>
          <p:cNvPicPr preferRelativeResize="0"/>
          <p:nvPr/>
        </p:nvPicPr>
        <p:blipFill rotWithShape="1">
          <a:blip r:embed="rId4">
            <a:alphaModFix/>
          </a:blip>
          <a:srcRect b="0" l="0" r="0" t="0"/>
          <a:stretch/>
        </p:blipFill>
        <p:spPr>
          <a:xfrm>
            <a:off x="4963900" y="2615913"/>
            <a:ext cx="552450" cy="781050"/>
          </a:xfrm>
          <a:prstGeom prst="rect">
            <a:avLst/>
          </a:prstGeom>
          <a:noFill/>
          <a:ln>
            <a:noFill/>
          </a:ln>
        </p:spPr>
      </p:pic>
      <p:pic>
        <p:nvPicPr>
          <p:cNvPr id="519" name="Google Shape;519;g10b9f177660_0_310"/>
          <p:cNvPicPr preferRelativeResize="0"/>
          <p:nvPr/>
        </p:nvPicPr>
        <p:blipFill rotWithShape="1">
          <a:blip r:embed="rId5">
            <a:alphaModFix/>
          </a:blip>
          <a:srcRect b="0" l="0" r="0" t="0"/>
          <a:stretch/>
        </p:blipFill>
        <p:spPr>
          <a:xfrm>
            <a:off x="3859000" y="2615900"/>
            <a:ext cx="552450" cy="781050"/>
          </a:xfrm>
          <a:prstGeom prst="rect">
            <a:avLst/>
          </a:prstGeom>
          <a:noFill/>
          <a:ln>
            <a:noFill/>
          </a:ln>
        </p:spPr>
      </p:pic>
      <p:pic>
        <p:nvPicPr>
          <p:cNvPr id="520" name="Google Shape;520;g10b9f177660_0_310"/>
          <p:cNvPicPr preferRelativeResize="0"/>
          <p:nvPr/>
        </p:nvPicPr>
        <p:blipFill rotWithShape="1">
          <a:blip r:embed="rId6">
            <a:alphaModFix/>
          </a:blip>
          <a:srcRect b="0" l="0" r="0" t="0"/>
          <a:stretch/>
        </p:blipFill>
        <p:spPr>
          <a:xfrm>
            <a:off x="4411450" y="2615913"/>
            <a:ext cx="552450" cy="781050"/>
          </a:xfrm>
          <a:prstGeom prst="rect">
            <a:avLst/>
          </a:prstGeom>
          <a:noFill/>
          <a:ln>
            <a:noFill/>
          </a:ln>
        </p:spPr>
      </p:pic>
      <p:pic>
        <p:nvPicPr>
          <p:cNvPr id="521" name="Google Shape;521;g10b9f177660_0_310"/>
          <p:cNvPicPr preferRelativeResize="0"/>
          <p:nvPr/>
        </p:nvPicPr>
        <p:blipFill rotWithShape="1">
          <a:blip r:embed="rId7">
            <a:alphaModFix/>
          </a:blip>
          <a:srcRect b="0" l="0" r="0" t="0"/>
          <a:stretch/>
        </p:blipFill>
        <p:spPr>
          <a:xfrm>
            <a:off x="5516350" y="2615925"/>
            <a:ext cx="552450" cy="781050"/>
          </a:xfrm>
          <a:prstGeom prst="rect">
            <a:avLst/>
          </a:prstGeom>
          <a:noFill/>
          <a:ln>
            <a:noFill/>
          </a:ln>
        </p:spPr>
      </p:pic>
      <p:pic>
        <p:nvPicPr>
          <p:cNvPr id="522" name="Google Shape;522;g10b9f177660_0_310"/>
          <p:cNvPicPr preferRelativeResize="0"/>
          <p:nvPr/>
        </p:nvPicPr>
        <p:blipFill rotWithShape="1">
          <a:blip r:embed="rId8">
            <a:alphaModFix/>
          </a:blip>
          <a:srcRect b="0" l="0" r="0" t="0"/>
          <a:stretch/>
        </p:blipFill>
        <p:spPr>
          <a:xfrm>
            <a:off x="3654875" y="4068550"/>
            <a:ext cx="552450" cy="781050"/>
          </a:xfrm>
          <a:prstGeom prst="rect">
            <a:avLst/>
          </a:prstGeom>
          <a:noFill/>
          <a:ln>
            <a:noFill/>
          </a:ln>
        </p:spPr>
      </p:pic>
      <p:pic>
        <p:nvPicPr>
          <p:cNvPr id="523" name="Google Shape;523;g10b9f177660_0_310"/>
          <p:cNvPicPr preferRelativeResize="0"/>
          <p:nvPr/>
        </p:nvPicPr>
        <p:blipFill rotWithShape="1">
          <a:blip r:embed="rId9">
            <a:alphaModFix/>
          </a:blip>
          <a:srcRect b="0" l="0" r="0" t="0"/>
          <a:stretch/>
        </p:blipFill>
        <p:spPr>
          <a:xfrm>
            <a:off x="4207325" y="4068550"/>
            <a:ext cx="552450" cy="781050"/>
          </a:xfrm>
          <a:prstGeom prst="rect">
            <a:avLst/>
          </a:prstGeom>
          <a:noFill/>
          <a:ln>
            <a:noFill/>
          </a:ln>
        </p:spPr>
      </p:pic>
      <p:pic>
        <p:nvPicPr>
          <p:cNvPr id="524" name="Google Shape;524;g10b9f177660_0_310"/>
          <p:cNvPicPr preferRelativeResize="0"/>
          <p:nvPr/>
        </p:nvPicPr>
        <p:blipFill rotWithShape="1">
          <a:blip r:embed="rId10">
            <a:alphaModFix/>
          </a:blip>
          <a:srcRect b="0" l="0" r="0" t="0"/>
          <a:stretch/>
        </p:blipFill>
        <p:spPr>
          <a:xfrm>
            <a:off x="3654875" y="1163300"/>
            <a:ext cx="552450" cy="781050"/>
          </a:xfrm>
          <a:prstGeom prst="rect">
            <a:avLst/>
          </a:prstGeom>
          <a:noFill/>
          <a:ln>
            <a:noFill/>
          </a:ln>
        </p:spPr>
      </p:pic>
      <p:pic>
        <p:nvPicPr>
          <p:cNvPr id="525" name="Google Shape;525;g10b9f177660_0_310"/>
          <p:cNvPicPr preferRelativeResize="0"/>
          <p:nvPr/>
        </p:nvPicPr>
        <p:blipFill rotWithShape="1">
          <a:blip r:embed="rId11">
            <a:alphaModFix/>
          </a:blip>
          <a:srcRect b="0" l="0" r="0" t="0"/>
          <a:stretch/>
        </p:blipFill>
        <p:spPr>
          <a:xfrm>
            <a:off x="4207325" y="1163300"/>
            <a:ext cx="552450" cy="781050"/>
          </a:xfrm>
          <a:prstGeom prst="rect">
            <a:avLst/>
          </a:prstGeom>
          <a:noFill/>
          <a:ln>
            <a:noFill/>
          </a:ln>
        </p:spPr>
      </p:pic>
      <p:sp>
        <p:nvSpPr>
          <p:cNvPr id="526" name="Google Shape;526;g10b9f177660_0_310"/>
          <p:cNvSpPr txBox="1"/>
          <p:nvPr/>
        </p:nvSpPr>
        <p:spPr>
          <a:xfrm>
            <a:off x="6780525" y="1325525"/>
            <a:ext cx="1906800" cy="456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lang="en" sz="2400">
                <a:solidFill>
                  <a:schemeClr val="lt1"/>
                </a:solidFill>
                <a:latin typeface="Lato"/>
                <a:ea typeface="Lato"/>
                <a:cs typeface="Lato"/>
                <a:sym typeface="Lato"/>
              </a:rPr>
              <a:t>6</a:t>
            </a:r>
            <a:r>
              <a:rPr b="0" i="0" lang="en" sz="2400" u="none" cap="none" strike="noStrike">
                <a:solidFill>
                  <a:schemeClr val="lt1"/>
                </a:solidFill>
                <a:latin typeface="Lato"/>
                <a:ea typeface="Lato"/>
                <a:cs typeface="Lato"/>
                <a:sym typeface="Lato"/>
              </a:rPr>
              <a:t>0</a:t>
            </a:r>
            <a:endParaRPr b="0" i="0" sz="2400" u="none" cap="none" strike="noStrike">
              <a:solidFill>
                <a:schemeClr val="lt1"/>
              </a:solidFill>
              <a:latin typeface="Lato"/>
              <a:ea typeface="Lato"/>
              <a:cs typeface="Lato"/>
              <a:sym typeface="Lato"/>
            </a:endParaRPr>
          </a:p>
        </p:txBody>
      </p:sp>
      <p:sp>
        <p:nvSpPr>
          <p:cNvPr id="527" name="Google Shape;527;g10b9f177660_0_310"/>
          <p:cNvSpPr txBox="1"/>
          <p:nvPr/>
        </p:nvSpPr>
        <p:spPr>
          <a:xfrm>
            <a:off x="6780525" y="4230775"/>
            <a:ext cx="1995300" cy="456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lang="en" sz="2400">
                <a:solidFill>
                  <a:schemeClr val="lt1"/>
                </a:solidFill>
                <a:latin typeface="Lato"/>
                <a:ea typeface="Lato"/>
                <a:cs typeface="Lato"/>
                <a:sym typeface="Lato"/>
              </a:rPr>
              <a:t>6</a:t>
            </a:r>
            <a:r>
              <a:rPr b="0" i="0" lang="en" sz="2400" u="none" cap="none" strike="noStrike">
                <a:solidFill>
                  <a:schemeClr val="lt1"/>
                </a:solidFill>
                <a:latin typeface="Lato"/>
                <a:ea typeface="Lato"/>
                <a:cs typeface="Lato"/>
                <a:sym typeface="Lato"/>
              </a:rPr>
              <a:t>0</a:t>
            </a:r>
            <a:endParaRPr b="0" i="0" sz="2400" u="none" cap="none" strike="noStrike">
              <a:solidFill>
                <a:schemeClr val="lt1"/>
              </a:solidFill>
              <a:latin typeface="Lato"/>
              <a:ea typeface="Lato"/>
              <a:cs typeface="Lato"/>
              <a:sym typeface="Lato"/>
            </a:endParaRPr>
          </a:p>
        </p:txBody>
      </p:sp>
      <p:pic>
        <p:nvPicPr>
          <p:cNvPr id="528" name="Google Shape;528;g10b9f177660_0_310"/>
          <p:cNvPicPr preferRelativeResize="0"/>
          <p:nvPr/>
        </p:nvPicPr>
        <p:blipFill rotWithShape="1">
          <a:blip r:embed="rId12">
            <a:alphaModFix/>
          </a:blip>
          <a:srcRect b="0" l="0" r="0" t="0"/>
          <a:stretch/>
        </p:blipFill>
        <p:spPr>
          <a:xfrm>
            <a:off x="7332975" y="1204175"/>
            <a:ext cx="656925" cy="699300"/>
          </a:xfrm>
          <a:prstGeom prst="rect">
            <a:avLst/>
          </a:prstGeom>
          <a:noFill/>
          <a:ln>
            <a:noFill/>
          </a:ln>
        </p:spPr>
      </p:pic>
      <p:pic>
        <p:nvPicPr>
          <p:cNvPr id="529" name="Google Shape;529;g10b9f177660_0_310"/>
          <p:cNvPicPr preferRelativeResize="0"/>
          <p:nvPr/>
        </p:nvPicPr>
        <p:blipFill rotWithShape="1">
          <a:blip r:embed="rId13">
            <a:alphaModFix/>
          </a:blip>
          <a:srcRect b="0" l="0" r="0" t="0"/>
          <a:stretch/>
        </p:blipFill>
        <p:spPr>
          <a:xfrm>
            <a:off x="7332975" y="4109425"/>
            <a:ext cx="656925" cy="699300"/>
          </a:xfrm>
          <a:prstGeom prst="rect">
            <a:avLst/>
          </a:prstGeom>
          <a:noFill/>
          <a:ln>
            <a:noFill/>
          </a:ln>
        </p:spPr>
      </p:pic>
      <p:pic>
        <p:nvPicPr>
          <p:cNvPr id="530" name="Google Shape;530;g10b9f177660_0_310"/>
          <p:cNvPicPr preferRelativeResize="0"/>
          <p:nvPr/>
        </p:nvPicPr>
        <p:blipFill rotWithShape="1">
          <a:blip r:embed="rId14">
            <a:alphaModFix/>
          </a:blip>
          <a:srcRect b="0" l="0" r="0" t="0"/>
          <a:stretch/>
        </p:blipFill>
        <p:spPr>
          <a:xfrm>
            <a:off x="3654875" y="1163238"/>
            <a:ext cx="552450" cy="781050"/>
          </a:xfrm>
          <a:prstGeom prst="rect">
            <a:avLst/>
          </a:prstGeom>
          <a:noFill/>
          <a:ln>
            <a:noFill/>
          </a:ln>
        </p:spPr>
      </p:pic>
      <p:pic>
        <p:nvPicPr>
          <p:cNvPr id="531" name="Google Shape;531;g10b9f177660_0_310"/>
          <p:cNvPicPr preferRelativeResize="0"/>
          <p:nvPr/>
        </p:nvPicPr>
        <p:blipFill rotWithShape="1">
          <a:blip r:embed="rId14">
            <a:alphaModFix/>
          </a:blip>
          <a:srcRect b="0" l="0" r="0" t="0"/>
          <a:stretch/>
        </p:blipFill>
        <p:spPr>
          <a:xfrm>
            <a:off x="4207325" y="1163238"/>
            <a:ext cx="552450" cy="781050"/>
          </a:xfrm>
          <a:prstGeom prst="rect">
            <a:avLst/>
          </a:prstGeom>
          <a:noFill/>
          <a:ln>
            <a:noFill/>
          </a:ln>
        </p:spPr>
      </p:pic>
      <p:pic>
        <p:nvPicPr>
          <p:cNvPr id="532" name="Google Shape;532;g10b9f177660_0_310"/>
          <p:cNvPicPr preferRelativeResize="0"/>
          <p:nvPr/>
        </p:nvPicPr>
        <p:blipFill rotWithShape="1">
          <a:blip r:embed="rId15">
            <a:alphaModFix/>
          </a:blip>
          <a:srcRect b="0" l="0" r="0" t="0"/>
          <a:stretch/>
        </p:blipFill>
        <p:spPr>
          <a:xfrm>
            <a:off x="3306550" y="2615925"/>
            <a:ext cx="552450" cy="7810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3"/>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800"/>
              <a:buNone/>
            </a:pPr>
            <a:r>
              <a:rPr lang="en" sz="3600"/>
              <a:t>Giveaway</a:t>
            </a:r>
            <a:endParaRPr sz="3600"/>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6" name="Shape 536"/>
        <p:cNvGrpSpPr/>
        <p:nvPr/>
      </p:nvGrpSpPr>
      <p:grpSpPr>
        <a:xfrm>
          <a:off x="0" y="0"/>
          <a:ext cx="0" cy="0"/>
          <a:chOff x="0" y="0"/>
          <a:chExt cx="0" cy="0"/>
        </a:xfrm>
      </p:grpSpPr>
      <p:sp>
        <p:nvSpPr>
          <p:cNvPr id="537" name="Google Shape;537;g10b9f177660_0_33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Exercise</a:t>
            </a:r>
            <a:endParaRPr/>
          </a:p>
        </p:txBody>
      </p:sp>
      <p:pic>
        <p:nvPicPr>
          <p:cNvPr id="538" name="Google Shape;538;g10b9f177660_0_332"/>
          <p:cNvPicPr preferRelativeResize="0"/>
          <p:nvPr/>
        </p:nvPicPr>
        <p:blipFill rotWithShape="1">
          <a:blip r:embed="rId3">
            <a:alphaModFix/>
          </a:blip>
          <a:srcRect b="0" l="0" r="0" t="0"/>
          <a:stretch/>
        </p:blipFill>
        <p:spPr>
          <a:xfrm>
            <a:off x="1741800" y="1163350"/>
            <a:ext cx="4886325" cy="3686175"/>
          </a:xfrm>
          <a:prstGeom prst="rect">
            <a:avLst/>
          </a:prstGeom>
          <a:noFill/>
          <a:ln>
            <a:noFill/>
          </a:ln>
        </p:spPr>
      </p:pic>
      <p:pic>
        <p:nvPicPr>
          <p:cNvPr id="539" name="Google Shape;539;g10b9f177660_0_332"/>
          <p:cNvPicPr preferRelativeResize="0"/>
          <p:nvPr/>
        </p:nvPicPr>
        <p:blipFill rotWithShape="1">
          <a:blip r:embed="rId4">
            <a:alphaModFix/>
          </a:blip>
          <a:srcRect b="0" l="0" r="0" t="0"/>
          <a:stretch/>
        </p:blipFill>
        <p:spPr>
          <a:xfrm>
            <a:off x="4963900" y="2615913"/>
            <a:ext cx="552450" cy="781050"/>
          </a:xfrm>
          <a:prstGeom prst="rect">
            <a:avLst/>
          </a:prstGeom>
          <a:noFill/>
          <a:ln>
            <a:noFill/>
          </a:ln>
        </p:spPr>
      </p:pic>
      <p:pic>
        <p:nvPicPr>
          <p:cNvPr id="540" name="Google Shape;540;g10b9f177660_0_332"/>
          <p:cNvPicPr preferRelativeResize="0"/>
          <p:nvPr/>
        </p:nvPicPr>
        <p:blipFill rotWithShape="1">
          <a:blip r:embed="rId5">
            <a:alphaModFix/>
          </a:blip>
          <a:srcRect b="0" l="0" r="0" t="0"/>
          <a:stretch/>
        </p:blipFill>
        <p:spPr>
          <a:xfrm>
            <a:off x="3859000" y="2615900"/>
            <a:ext cx="552450" cy="781050"/>
          </a:xfrm>
          <a:prstGeom prst="rect">
            <a:avLst/>
          </a:prstGeom>
          <a:noFill/>
          <a:ln>
            <a:noFill/>
          </a:ln>
        </p:spPr>
      </p:pic>
      <p:pic>
        <p:nvPicPr>
          <p:cNvPr id="541" name="Google Shape;541;g10b9f177660_0_332"/>
          <p:cNvPicPr preferRelativeResize="0"/>
          <p:nvPr/>
        </p:nvPicPr>
        <p:blipFill rotWithShape="1">
          <a:blip r:embed="rId6">
            <a:alphaModFix/>
          </a:blip>
          <a:srcRect b="0" l="0" r="0" t="0"/>
          <a:stretch/>
        </p:blipFill>
        <p:spPr>
          <a:xfrm>
            <a:off x="4411450" y="2615913"/>
            <a:ext cx="552450" cy="781050"/>
          </a:xfrm>
          <a:prstGeom prst="rect">
            <a:avLst/>
          </a:prstGeom>
          <a:noFill/>
          <a:ln>
            <a:noFill/>
          </a:ln>
        </p:spPr>
      </p:pic>
      <p:pic>
        <p:nvPicPr>
          <p:cNvPr id="542" name="Google Shape;542;g10b9f177660_0_332"/>
          <p:cNvPicPr preferRelativeResize="0"/>
          <p:nvPr/>
        </p:nvPicPr>
        <p:blipFill rotWithShape="1">
          <a:blip r:embed="rId7">
            <a:alphaModFix/>
          </a:blip>
          <a:srcRect b="0" l="0" r="0" t="0"/>
          <a:stretch/>
        </p:blipFill>
        <p:spPr>
          <a:xfrm>
            <a:off x="5516350" y="2615925"/>
            <a:ext cx="552450" cy="781050"/>
          </a:xfrm>
          <a:prstGeom prst="rect">
            <a:avLst/>
          </a:prstGeom>
          <a:noFill/>
          <a:ln>
            <a:noFill/>
          </a:ln>
        </p:spPr>
      </p:pic>
      <p:pic>
        <p:nvPicPr>
          <p:cNvPr id="543" name="Google Shape;543;g10b9f177660_0_332"/>
          <p:cNvPicPr preferRelativeResize="0"/>
          <p:nvPr/>
        </p:nvPicPr>
        <p:blipFill rotWithShape="1">
          <a:blip r:embed="rId8">
            <a:alphaModFix/>
          </a:blip>
          <a:srcRect b="0" l="0" r="0" t="0"/>
          <a:stretch/>
        </p:blipFill>
        <p:spPr>
          <a:xfrm>
            <a:off x="3654875" y="4068550"/>
            <a:ext cx="552450" cy="781050"/>
          </a:xfrm>
          <a:prstGeom prst="rect">
            <a:avLst/>
          </a:prstGeom>
          <a:noFill/>
          <a:ln>
            <a:noFill/>
          </a:ln>
        </p:spPr>
      </p:pic>
      <p:pic>
        <p:nvPicPr>
          <p:cNvPr id="544" name="Google Shape;544;g10b9f177660_0_332"/>
          <p:cNvPicPr preferRelativeResize="0"/>
          <p:nvPr/>
        </p:nvPicPr>
        <p:blipFill rotWithShape="1">
          <a:blip r:embed="rId9">
            <a:alphaModFix/>
          </a:blip>
          <a:srcRect b="0" l="0" r="0" t="0"/>
          <a:stretch/>
        </p:blipFill>
        <p:spPr>
          <a:xfrm>
            <a:off x="4207325" y="4068550"/>
            <a:ext cx="552450" cy="781050"/>
          </a:xfrm>
          <a:prstGeom prst="rect">
            <a:avLst/>
          </a:prstGeom>
          <a:noFill/>
          <a:ln>
            <a:noFill/>
          </a:ln>
        </p:spPr>
      </p:pic>
      <p:pic>
        <p:nvPicPr>
          <p:cNvPr id="545" name="Google Shape;545;g10b9f177660_0_332"/>
          <p:cNvPicPr preferRelativeResize="0"/>
          <p:nvPr/>
        </p:nvPicPr>
        <p:blipFill rotWithShape="1">
          <a:blip r:embed="rId10">
            <a:alphaModFix/>
          </a:blip>
          <a:srcRect b="0" l="0" r="0" t="0"/>
          <a:stretch/>
        </p:blipFill>
        <p:spPr>
          <a:xfrm>
            <a:off x="3654875" y="1163300"/>
            <a:ext cx="552450" cy="781050"/>
          </a:xfrm>
          <a:prstGeom prst="rect">
            <a:avLst/>
          </a:prstGeom>
          <a:noFill/>
          <a:ln>
            <a:noFill/>
          </a:ln>
        </p:spPr>
      </p:pic>
      <p:pic>
        <p:nvPicPr>
          <p:cNvPr id="546" name="Google Shape;546;g10b9f177660_0_332"/>
          <p:cNvPicPr preferRelativeResize="0"/>
          <p:nvPr/>
        </p:nvPicPr>
        <p:blipFill rotWithShape="1">
          <a:blip r:embed="rId11">
            <a:alphaModFix/>
          </a:blip>
          <a:srcRect b="0" l="0" r="0" t="0"/>
          <a:stretch/>
        </p:blipFill>
        <p:spPr>
          <a:xfrm>
            <a:off x="4207325" y="1163300"/>
            <a:ext cx="552450" cy="781050"/>
          </a:xfrm>
          <a:prstGeom prst="rect">
            <a:avLst/>
          </a:prstGeom>
          <a:noFill/>
          <a:ln>
            <a:noFill/>
          </a:ln>
        </p:spPr>
      </p:pic>
      <p:sp>
        <p:nvSpPr>
          <p:cNvPr id="547" name="Google Shape;547;g10b9f177660_0_332"/>
          <p:cNvSpPr txBox="1"/>
          <p:nvPr/>
        </p:nvSpPr>
        <p:spPr>
          <a:xfrm>
            <a:off x="6780525" y="1325525"/>
            <a:ext cx="1906800" cy="456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lang="en" sz="2400">
                <a:solidFill>
                  <a:schemeClr val="lt1"/>
                </a:solidFill>
                <a:latin typeface="Lato"/>
                <a:ea typeface="Lato"/>
                <a:cs typeface="Lato"/>
                <a:sym typeface="Lato"/>
              </a:rPr>
              <a:t>9</a:t>
            </a:r>
            <a:r>
              <a:rPr b="0" i="0" lang="en" sz="2400" u="none" cap="none" strike="noStrike">
                <a:solidFill>
                  <a:schemeClr val="lt1"/>
                </a:solidFill>
                <a:latin typeface="Lato"/>
                <a:ea typeface="Lato"/>
                <a:cs typeface="Lato"/>
                <a:sym typeface="Lato"/>
              </a:rPr>
              <a:t>0?</a:t>
            </a:r>
            <a:endParaRPr b="0" i="0" sz="2400" u="none" cap="none" strike="noStrike">
              <a:solidFill>
                <a:schemeClr val="lt1"/>
              </a:solidFill>
              <a:latin typeface="Lato"/>
              <a:ea typeface="Lato"/>
              <a:cs typeface="Lato"/>
              <a:sym typeface="Lato"/>
            </a:endParaRPr>
          </a:p>
        </p:txBody>
      </p:sp>
      <p:sp>
        <p:nvSpPr>
          <p:cNvPr id="548" name="Google Shape;548;g10b9f177660_0_332"/>
          <p:cNvSpPr txBox="1"/>
          <p:nvPr/>
        </p:nvSpPr>
        <p:spPr>
          <a:xfrm>
            <a:off x="6780525" y="4230775"/>
            <a:ext cx="1995300" cy="456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lang="en" sz="2400">
                <a:solidFill>
                  <a:schemeClr val="lt1"/>
                </a:solidFill>
                <a:latin typeface="Lato"/>
                <a:ea typeface="Lato"/>
                <a:cs typeface="Lato"/>
                <a:sym typeface="Lato"/>
              </a:rPr>
              <a:t>6</a:t>
            </a:r>
            <a:r>
              <a:rPr b="0" i="0" lang="en" sz="2400" u="none" cap="none" strike="noStrike">
                <a:solidFill>
                  <a:schemeClr val="lt1"/>
                </a:solidFill>
                <a:latin typeface="Lato"/>
                <a:ea typeface="Lato"/>
                <a:cs typeface="Lato"/>
                <a:sym typeface="Lato"/>
              </a:rPr>
              <a:t>0</a:t>
            </a:r>
            <a:endParaRPr b="0" i="0" sz="2400" u="none" cap="none" strike="noStrike">
              <a:solidFill>
                <a:schemeClr val="lt1"/>
              </a:solidFill>
              <a:latin typeface="Lato"/>
              <a:ea typeface="Lato"/>
              <a:cs typeface="Lato"/>
              <a:sym typeface="Lato"/>
            </a:endParaRPr>
          </a:p>
        </p:txBody>
      </p:sp>
      <p:pic>
        <p:nvPicPr>
          <p:cNvPr id="549" name="Google Shape;549;g10b9f177660_0_332"/>
          <p:cNvPicPr preferRelativeResize="0"/>
          <p:nvPr/>
        </p:nvPicPr>
        <p:blipFill rotWithShape="1">
          <a:blip r:embed="rId12">
            <a:alphaModFix/>
          </a:blip>
          <a:srcRect b="0" l="0" r="0" t="0"/>
          <a:stretch/>
        </p:blipFill>
        <p:spPr>
          <a:xfrm>
            <a:off x="7332975" y="1204175"/>
            <a:ext cx="656925" cy="699300"/>
          </a:xfrm>
          <a:prstGeom prst="rect">
            <a:avLst/>
          </a:prstGeom>
          <a:noFill/>
          <a:ln>
            <a:noFill/>
          </a:ln>
        </p:spPr>
      </p:pic>
      <p:pic>
        <p:nvPicPr>
          <p:cNvPr id="550" name="Google Shape;550;g10b9f177660_0_332"/>
          <p:cNvPicPr preferRelativeResize="0"/>
          <p:nvPr/>
        </p:nvPicPr>
        <p:blipFill rotWithShape="1">
          <a:blip r:embed="rId13">
            <a:alphaModFix/>
          </a:blip>
          <a:srcRect b="0" l="0" r="0" t="0"/>
          <a:stretch/>
        </p:blipFill>
        <p:spPr>
          <a:xfrm>
            <a:off x="7332975" y="4109425"/>
            <a:ext cx="656925" cy="699300"/>
          </a:xfrm>
          <a:prstGeom prst="rect">
            <a:avLst/>
          </a:prstGeom>
          <a:noFill/>
          <a:ln>
            <a:noFill/>
          </a:ln>
        </p:spPr>
      </p:pic>
      <p:pic>
        <p:nvPicPr>
          <p:cNvPr id="551" name="Google Shape;551;g10b9f177660_0_332"/>
          <p:cNvPicPr preferRelativeResize="0"/>
          <p:nvPr/>
        </p:nvPicPr>
        <p:blipFill rotWithShape="1">
          <a:blip r:embed="rId14">
            <a:alphaModFix/>
          </a:blip>
          <a:srcRect b="0" l="0" r="0" t="0"/>
          <a:stretch/>
        </p:blipFill>
        <p:spPr>
          <a:xfrm>
            <a:off x="3654875" y="1163238"/>
            <a:ext cx="552450" cy="781050"/>
          </a:xfrm>
          <a:prstGeom prst="rect">
            <a:avLst/>
          </a:prstGeom>
          <a:noFill/>
          <a:ln>
            <a:noFill/>
          </a:ln>
        </p:spPr>
      </p:pic>
      <p:pic>
        <p:nvPicPr>
          <p:cNvPr id="552" name="Google Shape;552;g10b9f177660_0_332"/>
          <p:cNvPicPr preferRelativeResize="0"/>
          <p:nvPr/>
        </p:nvPicPr>
        <p:blipFill rotWithShape="1">
          <a:blip r:embed="rId14">
            <a:alphaModFix/>
          </a:blip>
          <a:srcRect b="0" l="0" r="0" t="0"/>
          <a:stretch/>
        </p:blipFill>
        <p:spPr>
          <a:xfrm>
            <a:off x="4207325" y="1163238"/>
            <a:ext cx="552450" cy="781050"/>
          </a:xfrm>
          <a:prstGeom prst="rect">
            <a:avLst/>
          </a:prstGeom>
          <a:noFill/>
          <a:ln>
            <a:noFill/>
          </a:ln>
        </p:spPr>
      </p:pic>
      <p:pic>
        <p:nvPicPr>
          <p:cNvPr id="553" name="Google Shape;553;g10b9f177660_0_332"/>
          <p:cNvPicPr preferRelativeResize="0"/>
          <p:nvPr/>
        </p:nvPicPr>
        <p:blipFill rotWithShape="1">
          <a:blip r:embed="rId15">
            <a:alphaModFix/>
          </a:blip>
          <a:srcRect b="0" l="0" r="0" t="0"/>
          <a:stretch/>
        </p:blipFill>
        <p:spPr>
          <a:xfrm>
            <a:off x="3306550" y="2615925"/>
            <a:ext cx="552450" cy="781050"/>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7" name="Shape 557"/>
        <p:cNvGrpSpPr/>
        <p:nvPr/>
      </p:nvGrpSpPr>
      <p:grpSpPr>
        <a:xfrm>
          <a:off x="0" y="0"/>
          <a:ext cx="0" cy="0"/>
          <a:chOff x="0" y="0"/>
          <a:chExt cx="0" cy="0"/>
        </a:xfrm>
      </p:grpSpPr>
      <p:sp>
        <p:nvSpPr>
          <p:cNvPr id="558" name="Google Shape;558;g10b9f177660_0_35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Exercise</a:t>
            </a:r>
            <a:endParaRPr/>
          </a:p>
        </p:txBody>
      </p:sp>
      <p:pic>
        <p:nvPicPr>
          <p:cNvPr id="559" name="Google Shape;559;g10b9f177660_0_352"/>
          <p:cNvPicPr preferRelativeResize="0"/>
          <p:nvPr/>
        </p:nvPicPr>
        <p:blipFill rotWithShape="1">
          <a:blip r:embed="rId3">
            <a:alphaModFix/>
          </a:blip>
          <a:srcRect b="0" l="0" r="0" t="0"/>
          <a:stretch/>
        </p:blipFill>
        <p:spPr>
          <a:xfrm>
            <a:off x="1741800" y="1163350"/>
            <a:ext cx="4886325" cy="3686175"/>
          </a:xfrm>
          <a:prstGeom prst="rect">
            <a:avLst/>
          </a:prstGeom>
          <a:noFill/>
          <a:ln>
            <a:noFill/>
          </a:ln>
        </p:spPr>
      </p:pic>
      <p:pic>
        <p:nvPicPr>
          <p:cNvPr id="560" name="Google Shape;560;g10b9f177660_0_352"/>
          <p:cNvPicPr preferRelativeResize="0"/>
          <p:nvPr/>
        </p:nvPicPr>
        <p:blipFill rotWithShape="1">
          <a:blip r:embed="rId4">
            <a:alphaModFix/>
          </a:blip>
          <a:srcRect b="0" l="0" r="0" t="0"/>
          <a:stretch/>
        </p:blipFill>
        <p:spPr>
          <a:xfrm>
            <a:off x="4963900" y="2615913"/>
            <a:ext cx="552450" cy="781050"/>
          </a:xfrm>
          <a:prstGeom prst="rect">
            <a:avLst/>
          </a:prstGeom>
          <a:noFill/>
          <a:ln>
            <a:noFill/>
          </a:ln>
        </p:spPr>
      </p:pic>
      <p:pic>
        <p:nvPicPr>
          <p:cNvPr id="561" name="Google Shape;561;g10b9f177660_0_352"/>
          <p:cNvPicPr preferRelativeResize="0"/>
          <p:nvPr/>
        </p:nvPicPr>
        <p:blipFill rotWithShape="1">
          <a:blip r:embed="rId5">
            <a:alphaModFix/>
          </a:blip>
          <a:srcRect b="0" l="0" r="0" t="0"/>
          <a:stretch/>
        </p:blipFill>
        <p:spPr>
          <a:xfrm>
            <a:off x="3859000" y="2615900"/>
            <a:ext cx="552450" cy="781050"/>
          </a:xfrm>
          <a:prstGeom prst="rect">
            <a:avLst/>
          </a:prstGeom>
          <a:noFill/>
          <a:ln>
            <a:noFill/>
          </a:ln>
        </p:spPr>
      </p:pic>
      <p:pic>
        <p:nvPicPr>
          <p:cNvPr id="562" name="Google Shape;562;g10b9f177660_0_352"/>
          <p:cNvPicPr preferRelativeResize="0"/>
          <p:nvPr/>
        </p:nvPicPr>
        <p:blipFill rotWithShape="1">
          <a:blip r:embed="rId6">
            <a:alphaModFix/>
          </a:blip>
          <a:srcRect b="0" l="0" r="0" t="0"/>
          <a:stretch/>
        </p:blipFill>
        <p:spPr>
          <a:xfrm>
            <a:off x="4411450" y="2615913"/>
            <a:ext cx="552450" cy="781050"/>
          </a:xfrm>
          <a:prstGeom prst="rect">
            <a:avLst/>
          </a:prstGeom>
          <a:noFill/>
          <a:ln>
            <a:noFill/>
          </a:ln>
        </p:spPr>
      </p:pic>
      <p:pic>
        <p:nvPicPr>
          <p:cNvPr id="563" name="Google Shape;563;g10b9f177660_0_352"/>
          <p:cNvPicPr preferRelativeResize="0"/>
          <p:nvPr/>
        </p:nvPicPr>
        <p:blipFill rotWithShape="1">
          <a:blip r:embed="rId7">
            <a:alphaModFix/>
          </a:blip>
          <a:srcRect b="0" l="0" r="0" t="0"/>
          <a:stretch/>
        </p:blipFill>
        <p:spPr>
          <a:xfrm>
            <a:off x="5516350" y="2615925"/>
            <a:ext cx="552450" cy="781050"/>
          </a:xfrm>
          <a:prstGeom prst="rect">
            <a:avLst/>
          </a:prstGeom>
          <a:noFill/>
          <a:ln>
            <a:noFill/>
          </a:ln>
        </p:spPr>
      </p:pic>
      <p:pic>
        <p:nvPicPr>
          <p:cNvPr id="564" name="Google Shape;564;g10b9f177660_0_352"/>
          <p:cNvPicPr preferRelativeResize="0"/>
          <p:nvPr/>
        </p:nvPicPr>
        <p:blipFill rotWithShape="1">
          <a:blip r:embed="rId8">
            <a:alphaModFix/>
          </a:blip>
          <a:srcRect b="0" l="0" r="0" t="0"/>
          <a:stretch/>
        </p:blipFill>
        <p:spPr>
          <a:xfrm>
            <a:off x="3654875" y="4068550"/>
            <a:ext cx="552450" cy="781050"/>
          </a:xfrm>
          <a:prstGeom prst="rect">
            <a:avLst/>
          </a:prstGeom>
          <a:noFill/>
          <a:ln>
            <a:noFill/>
          </a:ln>
        </p:spPr>
      </p:pic>
      <p:pic>
        <p:nvPicPr>
          <p:cNvPr id="565" name="Google Shape;565;g10b9f177660_0_352"/>
          <p:cNvPicPr preferRelativeResize="0"/>
          <p:nvPr/>
        </p:nvPicPr>
        <p:blipFill rotWithShape="1">
          <a:blip r:embed="rId9">
            <a:alphaModFix/>
          </a:blip>
          <a:srcRect b="0" l="0" r="0" t="0"/>
          <a:stretch/>
        </p:blipFill>
        <p:spPr>
          <a:xfrm>
            <a:off x="4207325" y="4068550"/>
            <a:ext cx="552450" cy="781050"/>
          </a:xfrm>
          <a:prstGeom prst="rect">
            <a:avLst/>
          </a:prstGeom>
          <a:noFill/>
          <a:ln>
            <a:noFill/>
          </a:ln>
        </p:spPr>
      </p:pic>
      <p:pic>
        <p:nvPicPr>
          <p:cNvPr id="566" name="Google Shape;566;g10b9f177660_0_352"/>
          <p:cNvPicPr preferRelativeResize="0"/>
          <p:nvPr/>
        </p:nvPicPr>
        <p:blipFill rotWithShape="1">
          <a:blip r:embed="rId10">
            <a:alphaModFix/>
          </a:blip>
          <a:srcRect b="0" l="0" r="0" t="0"/>
          <a:stretch/>
        </p:blipFill>
        <p:spPr>
          <a:xfrm>
            <a:off x="3654875" y="1163300"/>
            <a:ext cx="552450" cy="781050"/>
          </a:xfrm>
          <a:prstGeom prst="rect">
            <a:avLst/>
          </a:prstGeom>
          <a:noFill/>
          <a:ln>
            <a:noFill/>
          </a:ln>
        </p:spPr>
      </p:pic>
      <p:pic>
        <p:nvPicPr>
          <p:cNvPr id="567" name="Google Shape;567;g10b9f177660_0_352"/>
          <p:cNvPicPr preferRelativeResize="0"/>
          <p:nvPr/>
        </p:nvPicPr>
        <p:blipFill rotWithShape="1">
          <a:blip r:embed="rId11">
            <a:alphaModFix/>
          </a:blip>
          <a:srcRect b="0" l="0" r="0" t="0"/>
          <a:stretch/>
        </p:blipFill>
        <p:spPr>
          <a:xfrm>
            <a:off x="4207325" y="1163300"/>
            <a:ext cx="552450" cy="781050"/>
          </a:xfrm>
          <a:prstGeom prst="rect">
            <a:avLst/>
          </a:prstGeom>
          <a:noFill/>
          <a:ln>
            <a:noFill/>
          </a:ln>
        </p:spPr>
      </p:pic>
      <p:sp>
        <p:nvSpPr>
          <p:cNvPr id="568" name="Google Shape;568;g10b9f177660_0_352"/>
          <p:cNvSpPr txBox="1"/>
          <p:nvPr/>
        </p:nvSpPr>
        <p:spPr>
          <a:xfrm>
            <a:off x="6780525" y="1325525"/>
            <a:ext cx="1906800" cy="456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lang="en" sz="2400">
                <a:solidFill>
                  <a:schemeClr val="lt1"/>
                </a:solidFill>
                <a:latin typeface="Lato"/>
                <a:ea typeface="Lato"/>
                <a:cs typeface="Lato"/>
                <a:sym typeface="Lato"/>
              </a:rPr>
              <a:t>9</a:t>
            </a:r>
            <a:r>
              <a:rPr b="0" i="0" lang="en" sz="2400" u="none" cap="none" strike="noStrike">
                <a:solidFill>
                  <a:schemeClr val="lt1"/>
                </a:solidFill>
                <a:latin typeface="Lato"/>
                <a:ea typeface="Lato"/>
                <a:cs typeface="Lato"/>
                <a:sym typeface="Lato"/>
              </a:rPr>
              <a:t>0</a:t>
            </a:r>
            <a:endParaRPr b="0" i="0" sz="2400" u="none" cap="none" strike="noStrike">
              <a:solidFill>
                <a:schemeClr val="lt1"/>
              </a:solidFill>
              <a:latin typeface="Lato"/>
              <a:ea typeface="Lato"/>
              <a:cs typeface="Lato"/>
              <a:sym typeface="Lato"/>
            </a:endParaRPr>
          </a:p>
        </p:txBody>
      </p:sp>
      <p:sp>
        <p:nvSpPr>
          <p:cNvPr id="569" name="Google Shape;569;g10b9f177660_0_352"/>
          <p:cNvSpPr txBox="1"/>
          <p:nvPr/>
        </p:nvSpPr>
        <p:spPr>
          <a:xfrm>
            <a:off x="6780525" y="4230775"/>
            <a:ext cx="1995300" cy="456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lang="en" sz="2400">
                <a:solidFill>
                  <a:schemeClr val="lt1"/>
                </a:solidFill>
                <a:latin typeface="Lato"/>
                <a:ea typeface="Lato"/>
                <a:cs typeface="Lato"/>
                <a:sym typeface="Lato"/>
              </a:rPr>
              <a:t>9</a:t>
            </a:r>
            <a:r>
              <a:rPr b="0" i="0" lang="en" sz="2400" u="none" cap="none" strike="noStrike">
                <a:solidFill>
                  <a:schemeClr val="lt1"/>
                </a:solidFill>
                <a:latin typeface="Lato"/>
                <a:ea typeface="Lato"/>
                <a:cs typeface="Lato"/>
                <a:sym typeface="Lato"/>
              </a:rPr>
              <a:t>0</a:t>
            </a:r>
            <a:endParaRPr b="0" i="0" sz="2400" u="none" cap="none" strike="noStrike">
              <a:solidFill>
                <a:schemeClr val="lt1"/>
              </a:solidFill>
              <a:latin typeface="Lato"/>
              <a:ea typeface="Lato"/>
              <a:cs typeface="Lato"/>
              <a:sym typeface="Lato"/>
            </a:endParaRPr>
          </a:p>
        </p:txBody>
      </p:sp>
      <p:pic>
        <p:nvPicPr>
          <p:cNvPr id="570" name="Google Shape;570;g10b9f177660_0_352"/>
          <p:cNvPicPr preferRelativeResize="0"/>
          <p:nvPr/>
        </p:nvPicPr>
        <p:blipFill rotWithShape="1">
          <a:blip r:embed="rId12">
            <a:alphaModFix/>
          </a:blip>
          <a:srcRect b="0" l="0" r="0" t="0"/>
          <a:stretch/>
        </p:blipFill>
        <p:spPr>
          <a:xfrm>
            <a:off x="7332975" y="1204175"/>
            <a:ext cx="656925" cy="699300"/>
          </a:xfrm>
          <a:prstGeom prst="rect">
            <a:avLst/>
          </a:prstGeom>
          <a:noFill/>
          <a:ln>
            <a:noFill/>
          </a:ln>
        </p:spPr>
      </p:pic>
      <p:pic>
        <p:nvPicPr>
          <p:cNvPr id="571" name="Google Shape;571;g10b9f177660_0_352"/>
          <p:cNvPicPr preferRelativeResize="0"/>
          <p:nvPr/>
        </p:nvPicPr>
        <p:blipFill rotWithShape="1">
          <a:blip r:embed="rId13">
            <a:alphaModFix/>
          </a:blip>
          <a:srcRect b="0" l="0" r="0" t="0"/>
          <a:stretch/>
        </p:blipFill>
        <p:spPr>
          <a:xfrm>
            <a:off x="7332975" y="4109425"/>
            <a:ext cx="656925" cy="699300"/>
          </a:xfrm>
          <a:prstGeom prst="rect">
            <a:avLst/>
          </a:prstGeom>
          <a:noFill/>
          <a:ln>
            <a:noFill/>
          </a:ln>
        </p:spPr>
      </p:pic>
      <p:pic>
        <p:nvPicPr>
          <p:cNvPr id="572" name="Google Shape;572;g10b9f177660_0_352"/>
          <p:cNvPicPr preferRelativeResize="0"/>
          <p:nvPr/>
        </p:nvPicPr>
        <p:blipFill rotWithShape="1">
          <a:blip r:embed="rId14">
            <a:alphaModFix/>
          </a:blip>
          <a:srcRect b="0" l="0" r="0" t="0"/>
          <a:stretch/>
        </p:blipFill>
        <p:spPr>
          <a:xfrm>
            <a:off x="3654875" y="1163238"/>
            <a:ext cx="552450" cy="781050"/>
          </a:xfrm>
          <a:prstGeom prst="rect">
            <a:avLst/>
          </a:prstGeom>
          <a:noFill/>
          <a:ln>
            <a:noFill/>
          </a:ln>
        </p:spPr>
      </p:pic>
      <p:pic>
        <p:nvPicPr>
          <p:cNvPr id="573" name="Google Shape;573;g10b9f177660_0_352"/>
          <p:cNvPicPr preferRelativeResize="0"/>
          <p:nvPr/>
        </p:nvPicPr>
        <p:blipFill rotWithShape="1">
          <a:blip r:embed="rId14">
            <a:alphaModFix/>
          </a:blip>
          <a:srcRect b="0" l="0" r="0" t="0"/>
          <a:stretch/>
        </p:blipFill>
        <p:spPr>
          <a:xfrm>
            <a:off x="4207325" y="1163238"/>
            <a:ext cx="552450" cy="781050"/>
          </a:xfrm>
          <a:prstGeom prst="rect">
            <a:avLst/>
          </a:prstGeom>
          <a:noFill/>
          <a:ln>
            <a:noFill/>
          </a:ln>
        </p:spPr>
      </p:pic>
      <p:pic>
        <p:nvPicPr>
          <p:cNvPr id="574" name="Google Shape;574;g10b9f177660_0_352"/>
          <p:cNvPicPr preferRelativeResize="0"/>
          <p:nvPr/>
        </p:nvPicPr>
        <p:blipFill rotWithShape="1">
          <a:blip r:embed="rId15">
            <a:alphaModFix/>
          </a:blip>
          <a:srcRect b="0" l="0" r="0" t="0"/>
          <a:stretch/>
        </p:blipFill>
        <p:spPr>
          <a:xfrm>
            <a:off x="3306550" y="2615925"/>
            <a:ext cx="552450" cy="781050"/>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8" name="Shape 578"/>
        <p:cNvGrpSpPr/>
        <p:nvPr/>
      </p:nvGrpSpPr>
      <p:grpSpPr>
        <a:xfrm>
          <a:off x="0" y="0"/>
          <a:ext cx="0" cy="0"/>
          <a:chOff x="0" y="0"/>
          <a:chExt cx="0" cy="0"/>
        </a:xfrm>
      </p:grpSpPr>
      <p:sp>
        <p:nvSpPr>
          <p:cNvPr id="579" name="Google Shape;579;g10b9f177660_0_37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Exercise</a:t>
            </a:r>
            <a:endParaRPr/>
          </a:p>
        </p:txBody>
      </p:sp>
      <p:pic>
        <p:nvPicPr>
          <p:cNvPr id="580" name="Google Shape;580;g10b9f177660_0_372"/>
          <p:cNvPicPr preferRelativeResize="0"/>
          <p:nvPr/>
        </p:nvPicPr>
        <p:blipFill rotWithShape="1">
          <a:blip r:embed="rId3">
            <a:alphaModFix/>
          </a:blip>
          <a:srcRect b="0" l="0" r="0" t="0"/>
          <a:stretch/>
        </p:blipFill>
        <p:spPr>
          <a:xfrm>
            <a:off x="1741800" y="1163350"/>
            <a:ext cx="4886325" cy="3686175"/>
          </a:xfrm>
          <a:prstGeom prst="rect">
            <a:avLst/>
          </a:prstGeom>
          <a:noFill/>
          <a:ln>
            <a:noFill/>
          </a:ln>
        </p:spPr>
      </p:pic>
      <p:pic>
        <p:nvPicPr>
          <p:cNvPr id="581" name="Google Shape;581;g10b9f177660_0_372"/>
          <p:cNvPicPr preferRelativeResize="0"/>
          <p:nvPr/>
        </p:nvPicPr>
        <p:blipFill rotWithShape="1">
          <a:blip r:embed="rId4">
            <a:alphaModFix/>
          </a:blip>
          <a:srcRect b="0" l="0" r="0" t="0"/>
          <a:stretch/>
        </p:blipFill>
        <p:spPr>
          <a:xfrm>
            <a:off x="4963900" y="2615913"/>
            <a:ext cx="552450" cy="781050"/>
          </a:xfrm>
          <a:prstGeom prst="rect">
            <a:avLst/>
          </a:prstGeom>
          <a:noFill/>
          <a:ln>
            <a:noFill/>
          </a:ln>
        </p:spPr>
      </p:pic>
      <p:pic>
        <p:nvPicPr>
          <p:cNvPr id="582" name="Google Shape;582;g10b9f177660_0_372"/>
          <p:cNvPicPr preferRelativeResize="0"/>
          <p:nvPr/>
        </p:nvPicPr>
        <p:blipFill rotWithShape="1">
          <a:blip r:embed="rId5">
            <a:alphaModFix/>
          </a:blip>
          <a:srcRect b="0" l="0" r="0" t="0"/>
          <a:stretch/>
        </p:blipFill>
        <p:spPr>
          <a:xfrm>
            <a:off x="3859000" y="2615900"/>
            <a:ext cx="552450" cy="781050"/>
          </a:xfrm>
          <a:prstGeom prst="rect">
            <a:avLst/>
          </a:prstGeom>
          <a:noFill/>
          <a:ln>
            <a:noFill/>
          </a:ln>
        </p:spPr>
      </p:pic>
      <p:pic>
        <p:nvPicPr>
          <p:cNvPr id="583" name="Google Shape;583;g10b9f177660_0_372"/>
          <p:cNvPicPr preferRelativeResize="0"/>
          <p:nvPr/>
        </p:nvPicPr>
        <p:blipFill rotWithShape="1">
          <a:blip r:embed="rId6">
            <a:alphaModFix/>
          </a:blip>
          <a:srcRect b="0" l="0" r="0" t="0"/>
          <a:stretch/>
        </p:blipFill>
        <p:spPr>
          <a:xfrm>
            <a:off x="4411450" y="2615913"/>
            <a:ext cx="552450" cy="781050"/>
          </a:xfrm>
          <a:prstGeom prst="rect">
            <a:avLst/>
          </a:prstGeom>
          <a:noFill/>
          <a:ln>
            <a:noFill/>
          </a:ln>
        </p:spPr>
      </p:pic>
      <p:pic>
        <p:nvPicPr>
          <p:cNvPr id="584" name="Google Shape;584;g10b9f177660_0_372"/>
          <p:cNvPicPr preferRelativeResize="0"/>
          <p:nvPr/>
        </p:nvPicPr>
        <p:blipFill rotWithShape="1">
          <a:blip r:embed="rId7">
            <a:alphaModFix/>
          </a:blip>
          <a:srcRect b="0" l="0" r="0" t="0"/>
          <a:stretch/>
        </p:blipFill>
        <p:spPr>
          <a:xfrm>
            <a:off x="5516350" y="2615925"/>
            <a:ext cx="552450" cy="781050"/>
          </a:xfrm>
          <a:prstGeom prst="rect">
            <a:avLst/>
          </a:prstGeom>
          <a:noFill/>
          <a:ln>
            <a:noFill/>
          </a:ln>
        </p:spPr>
      </p:pic>
      <p:pic>
        <p:nvPicPr>
          <p:cNvPr id="585" name="Google Shape;585;g10b9f177660_0_372"/>
          <p:cNvPicPr preferRelativeResize="0"/>
          <p:nvPr/>
        </p:nvPicPr>
        <p:blipFill rotWithShape="1">
          <a:blip r:embed="rId8">
            <a:alphaModFix/>
          </a:blip>
          <a:srcRect b="0" l="0" r="0" t="0"/>
          <a:stretch/>
        </p:blipFill>
        <p:spPr>
          <a:xfrm>
            <a:off x="3654875" y="4068550"/>
            <a:ext cx="552450" cy="781050"/>
          </a:xfrm>
          <a:prstGeom prst="rect">
            <a:avLst/>
          </a:prstGeom>
          <a:noFill/>
          <a:ln>
            <a:noFill/>
          </a:ln>
        </p:spPr>
      </p:pic>
      <p:pic>
        <p:nvPicPr>
          <p:cNvPr id="586" name="Google Shape;586;g10b9f177660_0_372"/>
          <p:cNvPicPr preferRelativeResize="0"/>
          <p:nvPr/>
        </p:nvPicPr>
        <p:blipFill rotWithShape="1">
          <a:blip r:embed="rId9">
            <a:alphaModFix/>
          </a:blip>
          <a:srcRect b="0" l="0" r="0" t="0"/>
          <a:stretch/>
        </p:blipFill>
        <p:spPr>
          <a:xfrm>
            <a:off x="4207325" y="4068550"/>
            <a:ext cx="552450" cy="781050"/>
          </a:xfrm>
          <a:prstGeom prst="rect">
            <a:avLst/>
          </a:prstGeom>
          <a:noFill/>
          <a:ln>
            <a:noFill/>
          </a:ln>
        </p:spPr>
      </p:pic>
      <p:pic>
        <p:nvPicPr>
          <p:cNvPr id="587" name="Google Shape;587;g10b9f177660_0_372"/>
          <p:cNvPicPr preferRelativeResize="0"/>
          <p:nvPr/>
        </p:nvPicPr>
        <p:blipFill rotWithShape="1">
          <a:blip r:embed="rId10">
            <a:alphaModFix/>
          </a:blip>
          <a:srcRect b="0" l="0" r="0" t="0"/>
          <a:stretch/>
        </p:blipFill>
        <p:spPr>
          <a:xfrm>
            <a:off x="3654875" y="1163300"/>
            <a:ext cx="552450" cy="781050"/>
          </a:xfrm>
          <a:prstGeom prst="rect">
            <a:avLst/>
          </a:prstGeom>
          <a:noFill/>
          <a:ln>
            <a:noFill/>
          </a:ln>
        </p:spPr>
      </p:pic>
      <p:pic>
        <p:nvPicPr>
          <p:cNvPr id="588" name="Google Shape;588;g10b9f177660_0_372"/>
          <p:cNvPicPr preferRelativeResize="0"/>
          <p:nvPr/>
        </p:nvPicPr>
        <p:blipFill rotWithShape="1">
          <a:blip r:embed="rId11">
            <a:alphaModFix/>
          </a:blip>
          <a:srcRect b="0" l="0" r="0" t="0"/>
          <a:stretch/>
        </p:blipFill>
        <p:spPr>
          <a:xfrm>
            <a:off x="4207325" y="1163300"/>
            <a:ext cx="552450" cy="781050"/>
          </a:xfrm>
          <a:prstGeom prst="rect">
            <a:avLst/>
          </a:prstGeom>
          <a:noFill/>
          <a:ln>
            <a:noFill/>
          </a:ln>
        </p:spPr>
      </p:pic>
      <p:sp>
        <p:nvSpPr>
          <p:cNvPr id="589" name="Google Shape;589;g10b9f177660_0_372"/>
          <p:cNvSpPr txBox="1"/>
          <p:nvPr/>
        </p:nvSpPr>
        <p:spPr>
          <a:xfrm>
            <a:off x="6780525" y="1325525"/>
            <a:ext cx="1906800" cy="456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lang="en" sz="2400">
                <a:solidFill>
                  <a:schemeClr val="lt1"/>
                </a:solidFill>
                <a:latin typeface="Lato"/>
                <a:ea typeface="Lato"/>
                <a:cs typeface="Lato"/>
                <a:sym typeface="Lato"/>
              </a:rPr>
              <a:t>9</a:t>
            </a:r>
            <a:r>
              <a:rPr b="0" i="0" lang="en" sz="2400" u="none" cap="none" strike="noStrike">
                <a:solidFill>
                  <a:schemeClr val="lt1"/>
                </a:solidFill>
                <a:latin typeface="Lato"/>
                <a:ea typeface="Lato"/>
                <a:cs typeface="Lato"/>
                <a:sym typeface="Lato"/>
              </a:rPr>
              <a:t>0</a:t>
            </a:r>
            <a:endParaRPr b="0" i="0" sz="2400" u="none" cap="none" strike="noStrike">
              <a:solidFill>
                <a:schemeClr val="lt1"/>
              </a:solidFill>
              <a:latin typeface="Lato"/>
              <a:ea typeface="Lato"/>
              <a:cs typeface="Lato"/>
              <a:sym typeface="Lato"/>
            </a:endParaRPr>
          </a:p>
        </p:txBody>
      </p:sp>
      <p:sp>
        <p:nvSpPr>
          <p:cNvPr id="590" name="Google Shape;590;g10b9f177660_0_372"/>
          <p:cNvSpPr txBox="1"/>
          <p:nvPr/>
        </p:nvSpPr>
        <p:spPr>
          <a:xfrm>
            <a:off x="6780525" y="4230775"/>
            <a:ext cx="1995300" cy="456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lang="en" sz="2400">
                <a:solidFill>
                  <a:schemeClr val="lt1"/>
                </a:solidFill>
                <a:latin typeface="Lato"/>
                <a:ea typeface="Lato"/>
                <a:cs typeface="Lato"/>
                <a:sym typeface="Lato"/>
              </a:rPr>
              <a:t>9</a:t>
            </a:r>
            <a:r>
              <a:rPr b="0" i="0" lang="en" sz="2400" u="none" cap="none" strike="noStrike">
                <a:solidFill>
                  <a:schemeClr val="lt1"/>
                </a:solidFill>
                <a:latin typeface="Lato"/>
                <a:ea typeface="Lato"/>
                <a:cs typeface="Lato"/>
                <a:sym typeface="Lato"/>
              </a:rPr>
              <a:t>0</a:t>
            </a:r>
            <a:endParaRPr b="0" i="0" sz="2400" u="none" cap="none" strike="noStrike">
              <a:solidFill>
                <a:schemeClr val="lt1"/>
              </a:solidFill>
              <a:latin typeface="Lato"/>
              <a:ea typeface="Lato"/>
              <a:cs typeface="Lato"/>
              <a:sym typeface="Lato"/>
            </a:endParaRPr>
          </a:p>
        </p:txBody>
      </p:sp>
      <p:pic>
        <p:nvPicPr>
          <p:cNvPr id="591" name="Google Shape;591;g10b9f177660_0_372"/>
          <p:cNvPicPr preferRelativeResize="0"/>
          <p:nvPr/>
        </p:nvPicPr>
        <p:blipFill rotWithShape="1">
          <a:blip r:embed="rId12">
            <a:alphaModFix/>
          </a:blip>
          <a:srcRect b="0" l="0" r="0" t="0"/>
          <a:stretch/>
        </p:blipFill>
        <p:spPr>
          <a:xfrm>
            <a:off x="7332975" y="1204175"/>
            <a:ext cx="656925" cy="699300"/>
          </a:xfrm>
          <a:prstGeom prst="rect">
            <a:avLst/>
          </a:prstGeom>
          <a:noFill/>
          <a:ln>
            <a:noFill/>
          </a:ln>
        </p:spPr>
      </p:pic>
      <p:pic>
        <p:nvPicPr>
          <p:cNvPr id="592" name="Google Shape;592;g10b9f177660_0_372"/>
          <p:cNvPicPr preferRelativeResize="0"/>
          <p:nvPr/>
        </p:nvPicPr>
        <p:blipFill rotWithShape="1">
          <a:blip r:embed="rId13">
            <a:alphaModFix/>
          </a:blip>
          <a:srcRect b="0" l="0" r="0" t="0"/>
          <a:stretch/>
        </p:blipFill>
        <p:spPr>
          <a:xfrm>
            <a:off x="7332975" y="4109425"/>
            <a:ext cx="656925" cy="699300"/>
          </a:xfrm>
          <a:prstGeom prst="rect">
            <a:avLst/>
          </a:prstGeom>
          <a:noFill/>
          <a:ln>
            <a:noFill/>
          </a:ln>
        </p:spPr>
      </p:pic>
      <p:pic>
        <p:nvPicPr>
          <p:cNvPr id="593" name="Google Shape;593;g10b9f177660_0_372"/>
          <p:cNvPicPr preferRelativeResize="0"/>
          <p:nvPr/>
        </p:nvPicPr>
        <p:blipFill rotWithShape="1">
          <a:blip r:embed="rId14">
            <a:alphaModFix/>
          </a:blip>
          <a:srcRect b="0" l="0" r="0" t="0"/>
          <a:stretch/>
        </p:blipFill>
        <p:spPr>
          <a:xfrm>
            <a:off x="3306550" y="2615925"/>
            <a:ext cx="552450" cy="781050"/>
          </a:xfrm>
          <a:prstGeom prst="rect">
            <a:avLst/>
          </a:prstGeom>
          <a:noFill/>
          <a:ln>
            <a:noFill/>
          </a:ln>
        </p:spPr>
      </p:pic>
      <p:pic>
        <p:nvPicPr>
          <p:cNvPr id="594" name="Google Shape;594;g10b9f177660_0_372"/>
          <p:cNvPicPr preferRelativeResize="0"/>
          <p:nvPr/>
        </p:nvPicPr>
        <p:blipFill rotWithShape="1">
          <a:blip r:embed="rId15">
            <a:alphaModFix/>
          </a:blip>
          <a:srcRect b="0" l="0" r="0" t="0"/>
          <a:stretch/>
        </p:blipFill>
        <p:spPr>
          <a:xfrm>
            <a:off x="3632500" y="1163250"/>
            <a:ext cx="552450" cy="781050"/>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8" name="Shape 598"/>
        <p:cNvGrpSpPr/>
        <p:nvPr/>
      </p:nvGrpSpPr>
      <p:grpSpPr>
        <a:xfrm>
          <a:off x="0" y="0"/>
          <a:ext cx="0" cy="0"/>
          <a:chOff x="0" y="0"/>
          <a:chExt cx="0" cy="0"/>
        </a:xfrm>
      </p:grpSpPr>
      <p:sp>
        <p:nvSpPr>
          <p:cNvPr id="599" name="Google Shape;599;p39"/>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en"/>
              <a:t>Ranges</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3" name="Shape 603"/>
        <p:cNvGrpSpPr/>
        <p:nvPr/>
      </p:nvGrpSpPr>
      <p:grpSpPr>
        <a:xfrm>
          <a:off x="0" y="0"/>
          <a:ext cx="0" cy="0"/>
          <a:chOff x="0" y="0"/>
          <a:chExt cx="0" cy="0"/>
        </a:xfrm>
      </p:grpSpPr>
      <p:sp>
        <p:nvSpPr>
          <p:cNvPr id="604" name="Google Shape;604;p4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Ranges</a:t>
            </a:r>
            <a:endParaRPr/>
          </a:p>
        </p:txBody>
      </p:sp>
      <p:sp>
        <p:nvSpPr>
          <p:cNvPr id="605" name="Google Shape;605;p4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a:t>We know the pot odds when faced with any bet</a:t>
            </a:r>
            <a:br>
              <a:rPr lang="en"/>
            </a:br>
            <a:endParaRPr/>
          </a:p>
          <a:p>
            <a:pPr indent="-342900" lvl="0" marL="457200" rtl="0" algn="l">
              <a:lnSpc>
                <a:spcPct val="115000"/>
              </a:lnSpc>
              <a:spcBef>
                <a:spcPts val="0"/>
              </a:spcBef>
              <a:spcAft>
                <a:spcPts val="0"/>
              </a:spcAft>
              <a:buSzPts val="1800"/>
              <a:buChar char="●"/>
            </a:pPr>
            <a:r>
              <a:rPr lang="en"/>
              <a:t>If we can estimate </a:t>
            </a:r>
            <a:r>
              <a:rPr i="1" lang="en"/>
              <a:t>p</a:t>
            </a:r>
            <a:r>
              <a:rPr lang="en"/>
              <a:t> better than our opponent, then we will make money on average</a:t>
            </a:r>
            <a:br>
              <a:rPr lang="en"/>
            </a:br>
            <a:endParaRPr/>
          </a:p>
          <a:p>
            <a:pPr indent="-342900" lvl="0" marL="457200" rtl="0" algn="l">
              <a:lnSpc>
                <a:spcPct val="115000"/>
              </a:lnSpc>
              <a:spcBef>
                <a:spcPts val="0"/>
              </a:spcBef>
              <a:spcAft>
                <a:spcPts val="0"/>
              </a:spcAft>
              <a:buSzPts val="1800"/>
              <a:buChar char="●"/>
            </a:pPr>
            <a:r>
              <a:rPr lang="en"/>
              <a:t>What affects </a:t>
            </a:r>
            <a:r>
              <a:rPr i="1" lang="en"/>
              <a:t>p</a:t>
            </a:r>
            <a:r>
              <a:rPr lang="en"/>
              <a:t>?</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9" name="Shape 609"/>
        <p:cNvGrpSpPr/>
        <p:nvPr/>
      </p:nvGrpSpPr>
      <p:grpSpPr>
        <a:xfrm>
          <a:off x="0" y="0"/>
          <a:ext cx="0" cy="0"/>
          <a:chOff x="0" y="0"/>
          <a:chExt cx="0" cy="0"/>
        </a:xfrm>
      </p:grpSpPr>
      <p:sp>
        <p:nvSpPr>
          <p:cNvPr id="610" name="Google Shape;610;p4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Factors of win probability</a:t>
            </a:r>
            <a:endParaRPr/>
          </a:p>
        </p:txBody>
      </p:sp>
      <p:sp>
        <p:nvSpPr>
          <p:cNvPr id="611" name="Google Shape;611;p4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a:t>Bluffing</a:t>
            </a:r>
            <a:br>
              <a:rPr lang="en"/>
            </a:br>
            <a:endParaRPr/>
          </a:p>
          <a:p>
            <a:pPr indent="-342900" lvl="0" marL="457200" rtl="0" algn="l">
              <a:lnSpc>
                <a:spcPct val="115000"/>
              </a:lnSpc>
              <a:spcBef>
                <a:spcPts val="0"/>
              </a:spcBef>
              <a:spcAft>
                <a:spcPts val="0"/>
              </a:spcAft>
              <a:buSzPts val="1800"/>
              <a:buChar char="●"/>
            </a:pPr>
            <a:r>
              <a:rPr lang="en"/>
              <a:t>Betting style</a:t>
            </a:r>
            <a:br>
              <a:rPr lang="en"/>
            </a:br>
            <a:endParaRPr/>
          </a:p>
          <a:p>
            <a:pPr indent="-342900" lvl="0" marL="457200" rtl="0" algn="l">
              <a:lnSpc>
                <a:spcPct val="115000"/>
              </a:lnSpc>
              <a:spcBef>
                <a:spcPts val="0"/>
              </a:spcBef>
              <a:spcAft>
                <a:spcPts val="0"/>
              </a:spcAft>
              <a:buSzPts val="1800"/>
              <a:buChar char="●"/>
            </a:pPr>
            <a:r>
              <a:rPr lang="en"/>
              <a:t>Board and Hole cards</a:t>
            </a:r>
            <a:br>
              <a:rPr lang="en"/>
            </a:br>
            <a:endParaRPr/>
          </a:p>
          <a:p>
            <a:pPr indent="-342900" lvl="0" marL="457200" rtl="0" algn="l">
              <a:lnSpc>
                <a:spcPct val="115000"/>
              </a:lnSpc>
              <a:spcBef>
                <a:spcPts val="0"/>
              </a:spcBef>
              <a:spcAft>
                <a:spcPts val="0"/>
              </a:spcAft>
              <a:buSzPts val="1800"/>
              <a:buChar char="●"/>
            </a:pPr>
            <a:r>
              <a:rPr i="1" lang="en"/>
              <a:t>Ranges</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5" name="Shape 615"/>
        <p:cNvGrpSpPr/>
        <p:nvPr/>
      </p:nvGrpSpPr>
      <p:grpSpPr>
        <a:xfrm>
          <a:off x="0" y="0"/>
          <a:ext cx="0" cy="0"/>
          <a:chOff x="0" y="0"/>
          <a:chExt cx="0" cy="0"/>
        </a:xfrm>
      </p:grpSpPr>
      <p:sp>
        <p:nvSpPr>
          <p:cNvPr id="616" name="Google Shape;616;p42"/>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800"/>
              <a:buNone/>
            </a:pPr>
            <a:r>
              <a:rPr lang="en"/>
              <a:t>Our opponent’s </a:t>
            </a:r>
            <a:r>
              <a:rPr i="1" lang="en"/>
              <a:t>range</a:t>
            </a:r>
            <a:r>
              <a:rPr lang="en"/>
              <a:t> is the distribution of hands we expect them to hold</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0" name="Shape 620"/>
        <p:cNvGrpSpPr/>
        <p:nvPr/>
      </p:nvGrpSpPr>
      <p:grpSpPr>
        <a:xfrm>
          <a:off x="0" y="0"/>
          <a:ext cx="0" cy="0"/>
          <a:chOff x="0" y="0"/>
          <a:chExt cx="0" cy="0"/>
        </a:xfrm>
      </p:grpSpPr>
      <p:sp>
        <p:nvSpPr>
          <p:cNvPr id="621" name="Google Shape;621;p4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Range Exercise</a:t>
            </a:r>
            <a:endParaRPr/>
          </a:p>
        </p:txBody>
      </p:sp>
      <p:pic>
        <p:nvPicPr>
          <p:cNvPr id="622" name="Google Shape;622;p43"/>
          <p:cNvPicPr preferRelativeResize="0"/>
          <p:nvPr/>
        </p:nvPicPr>
        <p:blipFill rotWithShape="1">
          <a:blip r:embed="rId3">
            <a:alphaModFix/>
          </a:blip>
          <a:srcRect b="0" l="0" r="0" t="0"/>
          <a:stretch/>
        </p:blipFill>
        <p:spPr>
          <a:xfrm>
            <a:off x="1741800" y="1163350"/>
            <a:ext cx="4886325" cy="3686175"/>
          </a:xfrm>
          <a:prstGeom prst="rect">
            <a:avLst/>
          </a:prstGeom>
          <a:noFill/>
          <a:ln>
            <a:noFill/>
          </a:ln>
        </p:spPr>
      </p:pic>
      <p:pic>
        <p:nvPicPr>
          <p:cNvPr id="623" name="Google Shape;623;p43"/>
          <p:cNvPicPr preferRelativeResize="0"/>
          <p:nvPr/>
        </p:nvPicPr>
        <p:blipFill rotWithShape="1">
          <a:blip r:embed="rId4">
            <a:alphaModFix/>
          </a:blip>
          <a:srcRect b="0" l="0" r="0" t="0"/>
          <a:stretch/>
        </p:blipFill>
        <p:spPr>
          <a:xfrm>
            <a:off x="4963900" y="2615913"/>
            <a:ext cx="552450" cy="781050"/>
          </a:xfrm>
          <a:prstGeom prst="rect">
            <a:avLst/>
          </a:prstGeom>
          <a:noFill/>
          <a:ln>
            <a:noFill/>
          </a:ln>
        </p:spPr>
      </p:pic>
      <p:pic>
        <p:nvPicPr>
          <p:cNvPr id="624" name="Google Shape;624;p43"/>
          <p:cNvPicPr preferRelativeResize="0"/>
          <p:nvPr/>
        </p:nvPicPr>
        <p:blipFill rotWithShape="1">
          <a:blip r:embed="rId5">
            <a:alphaModFix/>
          </a:blip>
          <a:srcRect b="0" l="0" r="0" t="0"/>
          <a:stretch/>
        </p:blipFill>
        <p:spPr>
          <a:xfrm>
            <a:off x="3859000" y="2615900"/>
            <a:ext cx="552450" cy="781050"/>
          </a:xfrm>
          <a:prstGeom prst="rect">
            <a:avLst/>
          </a:prstGeom>
          <a:noFill/>
          <a:ln>
            <a:noFill/>
          </a:ln>
        </p:spPr>
      </p:pic>
      <p:pic>
        <p:nvPicPr>
          <p:cNvPr id="625" name="Google Shape;625;p43"/>
          <p:cNvPicPr preferRelativeResize="0"/>
          <p:nvPr/>
        </p:nvPicPr>
        <p:blipFill rotWithShape="1">
          <a:blip r:embed="rId6">
            <a:alphaModFix/>
          </a:blip>
          <a:srcRect b="0" l="0" r="0" t="0"/>
          <a:stretch/>
        </p:blipFill>
        <p:spPr>
          <a:xfrm>
            <a:off x="3306550" y="2615913"/>
            <a:ext cx="552450" cy="781050"/>
          </a:xfrm>
          <a:prstGeom prst="rect">
            <a:avLst/>
          </a:prstGeom>
          <a:noFill/>
          <a:ln>
            <a:noFill/>
          </a:ln>
        </p:spPr>
      </p:pic>
      <p:pic>
        <p:nvPicPr>
          <p:cNvPr id="626" name="Google Shape;626;p43"/>
          <p:cNvPicPr preferRelativeResize="0"/>
          <p:nvPr/>
        </p:nvPicPr>
        <p:blipFill rotWithShape="1">
          <a:blip r:embed="rId7">
            <a:alphaModFix/>
          </a:blip>
          <a:srcRect b="0" l="0" r="0" t="0"/>
          <a:stretch/>
        </p:blipFill>
        <p:spPr>
          <a:xfrm>
            <a:off x="4411450" y="2615913"/>
            <a:ext cx="552450" cy="781050"/>
          </a:xfrm>
          <a:prstGeom prst="rect">
            <a:avLst/>
          </a:prstGeom>
          <a:noFill/>
          <a:ln>
            <a:noFill/>
          </a:ln>
        </p:spPr>
      </p:pic>
      <p:pic>
        <p:nvPicPr>
          <p:cNvPr id="627" name="Google Shape;627;p43"/>
          <p:cNvPicPr preferRelativeResize="0"/>
          <p:nvPr/>
        </p:nvPicPr>
        <p:blipFill rotWithShape="1">
          <a:blip r:embed="rId8">
            <a:alphaModFix/>
          </a:blip>
          <a:srcRect b="0" l="0" r="0" t="0"/>
          <a:stretch/>
        </p:blipFill>
        <p:spPr>
          <a:xfrm>
            <a:off x="5516350" y="2615925"/>
            <a:ext cx="552450" cy="781050"/>
          </a:xfrm>
          <a:prstGeom prst="rect">
            <a:avLst/>
          </a:prstGeom>
          <a:noFill/>
          <a:ln>
            <a:noFill/>
          </a:ln>
        </p:spPr>
      </p:pic>
      <p:pic>
        <p:nvPicPr>
          <p:cNvPr id="628" name="Google Shape;628;p43"/>
          <p:cNvPicPr preferRelativeResize="0"/>
          <p:nvPr/>
        </p:nvPicPr>
        <p:blipFill rotWithShape="1">
          <a:blip r:embed="rId9">
            <a:alphaModFix/>
          </a:blip>
          <a:srcRect b="0" l="0" r="0" t="0"/>
          <a:stretch/>
        </p:blipFill>
        <p:spPr>
          <a:xfrm>
            <a:off x="3654875" y="4068550"/>
            <a:ext cx="552450" cy="781050"/>
          </a:xfrm>
          <a:prstGeom prst="rect">
            <a:avLst/>
          </a:prstGeom>
          <a:noFill/>
          <a:ln>
            <a:noFill/>
          </a:ln>
        </p:spPr>
      </p:pic>
      <p:pic>
        <p:nvPicPr>
          <p:cNvPr id="629" name="Google Shape;629;p43"/>
          <p:cNvPicPr preferRelativeResize="0"/>
          <p:nvPr/>
        </p:nvPicPr>
        <p:blipFill rotWithShape="1">
          <a:blip r:embed="rId10">
            <a:alphaModFix/>
          </a:blip>
          <a:srcRect b="0" l="0" r="0" t="0"/>
          <a:stretch/>
        </p:blipFill>
        <p:spPr>
          <a:xfrm>
            <a:off x="4207325" y="4068550"/>
            <a:ext cx="552450" cy="781050"/>
          </a:xfrm>
          <a:prstGeom prst="rect">
            <a:avLst/>
          </a:prstGeom>
          <a:noFill/>
          <a:ln>
            <a:noFill/>
          </a:ln>
        </p:spPr>
      </p:pic>
      <p:pic>
        <p:nvPicPr>
          <p:cNvPr id="630" name="Google Shape;630;p43"/>
          <p:cNvPicPr preferRelativeResize="0"/>
          <p:nvPr/>
        </p:nvPicPr>
        <p:blipFill rotWithShape="1">
          <a:blip r:embed="rId11">
            <a:alphaModFix/>
          </a:blip>
          <a:srcRect b="0" l="0" r="0" t="0"/>
          <a:stretch/>
        </p:blipFill>
        <p:spPr>
          <a:xfrm>
            <a:off x="3654875" y="1163300"/>
            <a:ext cx="552450" cy="781050"/>
          </a:xfrm>
          <a:prstGeom prst="rect">
            <a:avLst/>
          </a:prstGeom>
          <a:noFill/>
          <a:ln>
            <a:noFill/>
          </a:ln>
        </p:spPr>
      </p:pic>
      <p:pic>
        <p:nvPicPr>
          <p:cNvPr id="631" name="Google Shape;631;p43"/>
          <p:cNvPicPr preferRelativeResize="0"/>
          <p:nvPr/>
        </p:nvPicPr>
        <p:blipFill rotWithShape="1">
          <a:blip r:embed="rId12">
            <a:alphaModFix/>
          </a:blip>
          <a:srcRect b="0" l="0" r="0" t="0"/>
          <a:stretch/>
        </p:blipFill>
        <p:spPr>
          <a:xfrm>
            <a:off x="4207325" y="1163300"/>
            <a:ext cx="552450" cy="781050"/>
          </a:xfrm>
          <a:prstGeom prst="rect">
            <a:avLst/>
          </a:prstGeom>
          <a:noFill/>
          <a:ln>
            <a:noFill/>
          </a:ln>
        </p:spPr>
      </p:pic>
      <p:sp>
        <p:nvSpPr>
          <p:cNvPr id="632" name="Google Shape;632;p43"/>
          <p:cNvSpPr txBox="1"/>
          <p:nvPr/>
        </p:nvSpPr>
        <p:spPr>
          <a:xfrm>
            <a:off x="6780525" y="1325525"/>
            <a:ext cx="1906800" cy="456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0" i="0" lang="en" sz="2400" u="none" cap="none" strike="noStrike">
                <a:solidFill>
                  <a:schemeClr val="lt1"/>
                </a:solidFill>
                <a:latin typeface="Lato"/>
                <a:ea typeface="Lato"/>
                <a:cs typeface="Lato"/>
                <a:sym typeface="Lato"/>
              </a:rPr>
              <a:t>40</a:t>
            </a:r>
            <a:endParaRPr b="0" i="0" sz="2400" u="none" cap="none" strike="noStrike">
              <a:solidFill>
                <a:schemeClr val="lt1"/>
              </a:solidFill>
              <a:latin typeface="Lato"/>
              <a:ea typeface="Lato"/>
              <a:cs typeface="Lato"/>
              <a:sym typeface="Lato"/>
            </a:endParaRPr>
          </a:p>
        </p:txBody>
      </p:sp>
      <p:sp>
        <p:nvSpPr>
          <p:cNvPr id="633" name="Google Shape;633;p43"/>
          <p:cNvSpPr txBox="1"/>
          <p:nvPr/>
        </p:nvSpPr>
        <p:spPr>
          <a:xfrm>
            <a:off x="6780525" y="4230775"/>
            <a:ext cx="1995300" cy="456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0" i="0" lang="en" sz="2400" u="none" cap="none" strike="noStrike">
                <a:solidFill>
                  <a:schemeClr val="lt1"/>
                </a:solidFill>
                <a:latin typeface="Lato"/>
                <a:ea typeface="Lato"/>
                <a:cs typeface="Lato"/>
                <a:sym typeface="Lato"/>
              </a:rPr>
              <a:t>40</a:t>
            </a:r>
            <a:endParaRPr b="0" i="0" sz="2400" u="none" cap="none" strike="noStrike">
              <a:solidFill>
                <a:schemeClr val="lt1"/>
              </a:solidFill>
              <a:latin typeface="Lato"/>
              <a:ea typeface="Lato"/>
              <a:cs typeface="Lato"/>
              <a:sym typeface="Lato"/>
            </a:endParaRPr>
          </a:p>
        </p:txBody>
      </p:sp>
      <p:pic>
        <p:nvPicPr>
          <p:cNvPr id="634" name="Google Shape;634;p43"/>
          <p:cNvPicPr preferRelativeResize="0"/>
          <p:nvPr/>
        </p:nvPicPr>
        <p:blipFill rotWithShape="1">
          <a:blip r:embed="rId13">
            <a:alphaModFix/>
          </a:blip>
          <a:srcRect b="0" l="0" r="0" t="0"/>
          <a:stretch/>
        </p:blipFill>
        <p:spPr>
          <a:xfrm>
            <a:off x="7332975" y="1204175"/>
            <a:ext cx="656925" cy="699300"/>
          </a:xfrm>
          <a:prstGeom prst="rect">
            <a:avLst/>
          </a:prstGeom>
          <a:noFill/>
          <a:ln>
            <a:noFill/>
          </a:ln>
        </p:spPr>
      </p:pic>
      <p:pic>
        <p:nvPicPr>
          <p:cNvPr id="635" name="Google Shape;635;p43"/>
          <p:cNvPicPr preferRelativeResize="0"/>
          <p:nvPr/>
        </p:nvPicPr>
        <p:blipFill rotWithShape="1">
          <a:blip r:embed="rId13">
            <a:alphaModFix/>
          </a:blip>
          <a:srcRect b="0" l="0" r="0" t="0"/>
          <a:stretch/>
        </p:blipFill>
        <p:spPr>
          <a:xfrm>
            <a:off x="7332975" y="4109425"/>
            <a:ext cx="656925" cy="699300"/>
          </a:xfrm>
          <a:prstGeom prst="rect">
            <a:avLst/>
          </a:prstGeom>
          <a:noFill/>
          <a:ln>
            <a:noFill/>
          </a:ln>
        </p:spPr>
      </p:pic>
      <p:pic>
        <p:nvPicPr>
          <p:cNvPr id="636" name="Google Shape;636;p43"/>
          <p:cNvPicPr preferRelativeResize="0"/>
          <p:nvPr/>
        </p:nvPicPr>
        <p:blipFill rotWithShape="1">
          <a:blip r:embed="rId6">
            <a:alphaModFix/>
          </a:blip>
          <a:srcRect b="0" l="0" r="0" t="0"/>
          <a:stretch/>
        </p:blipFill>
        <p:spPr>
          <a:xfrm>
            <a:off x="3654875" y="1163238"/>
            <a:ext cx="552450" cy="781050"/>
          </a:xfrm>
          <a:prstGeom prst="rect">
            <a:avLst/>
          </a:prstGeom>
          <a:noFill/>
          <a:ln>
            <a:noFill/>
          </a:ln>
        </p:spPr>
      </p:pic>
      <p:pic>
        <p:nvPicPr>
          <p:cNvPr id="637" name="Google Shape;637;p43"/>
          <p:cNvPicPr preferRelativeResize="0"/>
          <p:nvPr/>
        </p:nvPicPr>
        <p:blipFill rotWithShape="1">
          <a:blip r:embed="rId6">
            <a:alphaModFix/>
          </a:blip>
          <a:srcRect b="0" l="0" r="0" t="0"/>
          <a:stretch/>
        </p:blipFill>
        <p:spPr>
          <a:xfrm>
            <a:off x="4207325" y="1163238"/>
            <a:ext cx="552450" cy="781050"/>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1" name="Shape 641"/>
        <p:cNvGrpSpPr/>
        <p:nvPr/>
      </p:nvGrpSpPr>
      <p:grpSpPr>
        <a:xfrm>
          <a:off x="0" y="0"/>
          <a:ext cx="0" cy="0"/>
          <a:chOff x="0" y="0"/>
          <a:chExt cx="0" cy="0"/>
        </a:xfrm>
      </p:grpSpPr>
      <p:sp>
        <p:nvSpPr>
          <p:cNvPr id="642" name="Google Shape;642;p4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Updating Ranges</a:t>
            </a:r>
            <a:endParaRPr/>
          </a:p>
        </p:txBody>
      </p:sp>
      <p:sp>
        <p:nvSpPr>
          <p:cNvPr id="643" name="Google Shape;643;p4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chemeClr val="lt1"/>
              </a:buClr>
              <a:buSzPts val="1800"/>
              <a:buChar char="●"/>
            </a:pPr>
            <a:r>
              <a:rPr lang="en">
                <a:solidFill>
                  <a:schemeClr val="lt1"/>
                </a:solidFill>
              </a:rPr>
              <a:t>Use opponents actions to narrow range</a:t>
            </a:r>
            <a:br>
              <a:rPr lang="en">
                <a:solidFill>
                  <a:schemeClr val="lt1"/>
                </a:solidFill>
              </a:rPr>
            </a:br>
            <a:endParaRPr>
              <a:solidFill>
                <a:schemeClr val="lt1"/>
              </a:solidFill>
            </a:endParaRPr>
          </a:p>
          <a:p>
            <a:pPr indent="-342900" lvl="0" marL="457200" rtl="0" algn="l">
              <a:lnSpc>
                <a:spcPct val="115000"/>
              </a:lnSpc>
              <a:spcBef>
                <a:spcPts val="0"/>
              </a:spcBef>
              <a:spcAft>
                <a:spcPts val="0"/>
              </a:spcAft>
              <a:buClr>
                <a:schemeClr val="lt1"/>
              </a:buClr>
              <a:buSzPts val="1800"/>
              <a:buChar char="●"/>
            </a:pPr>
            <a:r>
              <a:rPr lang="en">
                <a:solidFill>
                  <a:schemeClr val="lt1"/>
                </a:solidFill>
              </a:rPr>
              <a:t>"Everything conveys information"</a:t>
            </a:r>
            <a:br>
              <a:rPr lang="en">
                <a:solidFill>
                  <a:schemeClr val="lt1"/>
                </a:solidFill>
              </a:rPr>
            </a:br>
            <a:endParaRPr>
              <a:solidFill>
                <a:schemeClr val="lt1"/>
              </a:solidFill>
            </a:endParaRPr>
          </a:p>
          <a:p>
            <a:pPr indent="-342900" lvl="0" marL="457200" rtl="0" algn="l">
              <a:lnSpc>
                <a:spcPct val="115000"/>
              </a:lnSpc>
              <a:spcBef>
                <a:spcPts val="0"/>
              </a:spcBef>
              <a:spcAft>
                <a:spcPts val="0"/>
              </a:spcAft>
              <a:buClr>
                <a:schemeClr val="lt1"/>
              </a:buClr>
              <a:buSzPts val="1800"/>
              <a:buChar char="●"/>
            </a:pPr>
            <a:r>
              <a:rPr lang="en">
                <a:solidFill>
                  <a:schemeClr val="lt1"/>
                </a:solidFill>
              </a:rPr>
              <a:t>How do your cards compare to their range?</a:t>
            </a:r>
            <a:br>
              <a:rPr lang="en">
                <a:solidFill>
                  <a:schemeClr val="lt1"/>
                </a:solidFill>
              </a:rPr>
            </a:br>
            <a:endParaRPr>
              <a:solidFill>
                <a:schemeClr val="lt1"/>
              </a:solidFill>
            </a:endParaRPr>
          </a:p>
          <a:p>
            <a:pPr indent="-342900" lvl="0" marL="457200" rtl="0" algn="l">
              <a:lnSpc>
                <a:spcPct val="115000"/>
              </a:lnSpc>
              <a:spcBef>
                <a:spcPts val="0"/>
              </a:spcBef>
              <a:spcAft>
                <a:spcPts val="0"/>
              </a:spcAft>
              <a:buClr>
                <a:schemeClr val="lt1"/>
              </a:buClr>
              <a:buSzPts val="1800"/>
              <a:buChar char="●"/>
            </a:pPr>
            <a:r>
              <a:rPr lang="en"/>
              <a:t>What about your range?</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7" name="Shape 647"/>
        <p:cNvGrpSpPr/>
        <p:nvPr/>
      </p:nvGrpSpPr>
      <p:grpSpPr>
        <a:xfrm>
          <a:off x="0" y="0"/>
          <a:ext cx="0" cy="0"/>
          <a:chOff x="0" y="0"/>
          <a:chExt cx="0" cy="0"/>
        </a:xfrm>
      </p:grpSpPr>
      <p:sp>
        <p:nvSpPr>
          <p:cNvPr id="648" name="Google Shape;648;p4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Which ranges are good?</a:t>
            </a:r>
            <a:endParaRPr/>
          </a:p>
        </p:txBody>
      </p:sp>
      <p:sp>
        <p:nvSpPr>
          <p:cNvPr id="649" name="Google Shape;649;p4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a:t>Tight-aggressive</a:t>
            </a:r>
            <a:br>
              <a:rPr lang="en"/>
            </a:br>
            <a:endParaRPr/>
          </a:p>
          <a:p>
            <a:pPr indent="-342900" lvl="0" marL="457200" rtl="0" algn="l">
              <a:lnSpc>
                <a:spcPct val="115000"/>
              </a:lnSpc>
              <a:spcBef>
                <a:spcPts val="0"/>
              </a:spcBef>
              <a:spcAft>
                <a:spcPts val="0"/>
              </a:spcAft>
              <a:buSzPts val="1800"/>
              <a:buChar char="●"/>
            </a:pPr>
            <a:r>
              <a:rPr lang="en"/>
              <a:t>Fold early and often to mitigate losses</a:t>
            </a:r>
            <a:br>
              <a:rPr lang="en"/>
            </a:br>
            <a:endParaRPr/>
          </a:p>
          <a:p>
            <a:pPr indent="-342900" lvl="0" marL="457200" rtl="0" algn="l">
              <a:lnSpc>
                <a:spcPct val="115000"/>
              </a:lnSpc>
              <a:spcBef>
                <a:spcPts val="0"/>
              </a:spcBef>
              <a:spcAft>
                <a:spcPts val="0"/>
              </a:spcAft>
              <a:buSzPts val="1800"/>
              <a:buChar char="●"/>
            </a:pPr>
            <a:r>
              <a:rPr lang="en"/>
              <a:t>Bet and win when you have a good hand!</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5"/>
          <p:cNvSpPr txBox="1"/>
          <p:nvPr>
            <p:ph type="title"/>
          </p:nvPr>
        </p:nvSpPr>
        <p:spPr>
          <a:xfrm>
            <a:off x="490250" y="450150"/>
            <a:ext cx="6787800" cy="4090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800"/>
              <a:buNone/>
            </a:pPr>
            <a:r>
              <a:rPr lang="en"/>
              <a:t>Giveaway Game:</a:t>
            </a:r>
            <a:endParaRPr/>
          </a:p>
          <a:p>
            <a:pPr indent="0" lvl="0" marL="0" rtl="0" algn="l">
              <a:lnSpc>
                <a:spcPct val="100000"/>
              </a:lnSpc>
              <a:spcBef>
                <a:spcPts val="0"/>
              </a:spcBef>
              <a:spcAft>
                <a:spcPts val="0"/>
              </a:spcAft>
              <a:buSzPts val="4800"/>
              <a:buNone/>
            </a:pPr>
            <a:r>
              <a:rPr lang="en"/>
              <a:t>pkr.bot/steps</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3" name="Shape 653"/>
        <p:cNvGrpSpPr/>
        <p:nvPr/>
      </p:nvGrpSpPr>
      <p:grpSpPr>
        <a:xfrm>
          <a:off x="0" y="0"/>
          <a:ext cx="0" cy="0"/>
          <a:chOff x="0" y="0"/>
          <a:chExt cx="0" cy="0"/>
        </a:xfrm>
      </p:grpSpPr>
      <p:sp>
        <p:nvSpPr>
          <p:cNvPr id="654" name="Google Shape;654;p46"/>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en"/>
              <a:t>Variant strategic considerations</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8" name="Shape 658"/>
        <p:cNvGrpSpPr/>
        <p:nvPr/>
      </p:nvGrpSpPr>
      <p:grpSpPr>
        <a:xfrm>
          <a:off x="0" y="0"/>
          <a:ext cx="0" cy="0"/>
          <a:chOff x="0" y="0"/>
          <a:chExt cx="0" cy="0"/>
        </a:xfrm>
      </p:grpSpPr>
      <p:sp>
        <p:nvSpPr>
          <p:cNvPr id="659" name="Google Shape;659;p4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Swap Hold’em</a:t>
            </a:r>
            <a:endParaRPr/>
          </a:p>
        </p:txBody>
      </p:sp>
      <p:sp>
        <p:nvSpPr>
          <p:cNvPr id="660" name="Google Shape;660;p4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a:t>About 50% chance at least 1 card is swapped </a:t>
            </a:r>
            <a:br>
              <a:rPr lang="en">
                <a:solidFill>
                  <a:schemeClr val="lt1"/>
                </a:solidFill>
              </a:rPr>
            </a:br>
            <a:endParaRPr>
              <a:solidFill>
                <a:schemeClr val="lt1"/>
              </a:solidFill>
            </a:endParaRPr>
          </a:p>
          <a:p>
            <a:pPr indent="-342900" lvl="0" marL="457200" rtl="0" algn="l">
              <a:lnSpc>
                <a:spcPct val="115000"/>
              </a:lnSpc>
              <a:spcBef>
                <a:spcPts val="0"/>
              </a:spcBef>
              <a:spcAft>
                <a:spcPts val="0"/>
              </a:spcAft>
              <a:buClr>
                <a:schemeClr val="lt1"/>
              </a:buClr>
              <a:buSzPts val="1800"/>
              <a:buChar char="●"/>
            </a:pPr>
            <a:r>
              <a:rPr lang="en">
                <a:solidFill>
                  <a:schemeClr val="lt1"/>
                </a:solidFill>
              </a:rPr>
              <a:t>Preflop action should still be the same, postflop action consider updating ranges</a:t>
            </a:r>
            <a:br>
              <a:rPr lang="en">
                <a:solidFill>
                  <a:schemeClr val="lt1"/>
                </a:solidFill>
              </a:rPr>
            </a:br>
            <a:endParaRPr>
              <a:solidFill>
                <a:schemeClr val="lt1"/>
              </a:solidFill>
            </a:endParaRPr>
          </a:p>
          <a:p>
            <a:pPr indent="-342900" lvl="0" marL="457200" rtl="0" algn="l">
              <a:lnSpc>
                <a:spcPct val="115000"/>
              </a:lnSpc>
              <a:spcBef>
                <a:spcPts val="0"/>
              </a:spcBef>
              <a:spcAft>
                <a:spcPts val="0"/>
              </a:spcAft>
              <a:buClr>
                <a:schemeClr val="lt1"/>
              </a:buClr>
              <a:buSzPts val="1800"/>
              <a:buChar char="●"/>
            </a:pPr>
            <a:r>
              <a:rPr lang="en">
                <a:solidFill>
                  <a:schemeClr val="lt1"/>
                </a:solidFill>
              </a:rPr>
              <a:t>Remember cards in your hands are "blockers"</a:t>
            </a:r>
            <a:br>
              <a:rPr lang="en">
                <a:solidFill>
                  <a:schemeClr val="lt1"/>
                </a:solidFill>
              </a:rPr>
            </a:br>
            <a:endParaRPr>
              <a:solidFill>
                <a:schemeClr val="lt1"/>
              </a:solidFill>
            </a:endParaRPr>
          </a:p>
          <a:p>
            <a:pPr indent="-342900" lvl="0" marL="457200" rtl="0" algn="l">
              <a:lnSpc>
                <a:spcPct val="115000"/>
              </a:lnSpc>
              <a:spcBef>
                <a:spcPts val="0"/>
              </a:spcBef>
              <a:spcAft>
                <a:spcPts val="0"/>
              </a:spcAft>
              <a:buClr>
                <a:schemeClr val="lt1"/>
              </a:buClr>
              <a:buSzPts val="1800"/>
              <a:buChar char="●"/>
            </a:pPr>
            <a:r>
              <a:rPr lang="en">
                <a:solidFill>
                  <a:schemeClr val="lt1"/>
                </a:solidFill>
              </a:rPr>
              <a:t>If bots are betting randomly, remember reverse pot odds and wait for a good time to trap them</a:t>
            </a:r>
            <a:br>
              <a:rPr lang="en">
                <a:solidFill>
                  <a:schemeClr val="lt1"/>
                </a:solidFill>
              </a:rPr>
            </a:br>
            <a:endParaRPr>
              <a:solidFill>
                <a:schemeClr val="lt1"/>
              </a:solidFill>
            </a:endParaRPr>
          </a:p>
          <a:p>
            <a:pPr indent="0" lvl="0" marL="457200" rtl="0" algn="l">
              <a:lnSpc>
                <a:spcPct val="115000"/>
              </a:lnSpc>
              <a:spcBef>
                <a:spcPts val="1600"/>
              </a:spcBef>
              <a:spcAft>
                <a:spcPts val="1600"/>
              </a:spcAft>
              <a:buSzPts val="1800"/>
              <a:buNone/>
            </a:pPr>
            <a:r>
              <a:t/>
            </a:r>
            <a:endParaRPr>
              <a:solidFill>
                <a:schemeClr val="lt1"/>
              </a:solidFill>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4" name="Shape 664"/>
        <p:cNvGrpSpPr/>
        <p:nvPr/>
      </p:nvGrpSpPr>
      <p:grpSpPr>
        <a:xfrm>
          <a:off x="0" y="0"/>
          <a:ext cx="0" cy="0"/>
          <a:chOff x="0" y="0"/>
          <a:chExt cx="0" cy="0"/>
        </a:xfrm>
      </p:grpSpPr>
      <p:sp>
        <p:nvSpPr>
          <p:cNvPr id="665" name="Google Shape;665;p50"/>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en"/>
              <a:t>Coding reference-lecture-2 bot</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9" name="Shape 669"/>
        <p:cNvGrpSpPr/>
        <p:nvPr/>
      </p:nvGrpSpPr>
      <p:grpSpPr>
        <a:xfrm>
          <a:off x="0" y="0"/>
          <a:ext cx="0" cy="0"/>
          <a:chOff x="0" y="0"/>
          <a:chExt cx="0" cy="0"/>
        </a:xfrm>
      </p:grpSpPr>
      <p:sp>
        <p:nvSpPr>
          <p:cNvPr id="670" name="Google Shape;670;p5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Goals</a:t>
            </a:r>
            <a:endParaRPr/>
          </a:p>
        </p:txBody>
      </p:sp>
      <p:sp>
        <p:nvSpPr>
          <p:cNvPr id="671" name="Google Shape;671;p5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200000"/>
              </a:lnSpc>
              <a:spcBef>
                <a:spcPts val="0"/>
              </a:spcBef>
              <a:spcAft>
                <a:spcPts val="0"/>
              </a:spcAft>
              <a:buSzPts val="1800"/>
              <a:buChar char="●"/>
            </a:pPr>
            <a:r>
              <a:rPr lang="en"/>
              <a:t>Improve our betting strategy</a:t>
            </a:r>
            <a:endParaRPr>
              <a:solidFill>
                <a:schemeClr val="lt1"/>
              </a:solidFill>
            </a:endParaRPr>
          </a:p>
          <a:p>
            <a:pPr indent="-342900" lvl="0" marL="457200" rtl="0" algn="l">
              <a:lnSpc>
                <a:spcPct val="200000"/>
              </a:lnSpc>
              <a:spcBef>
                <a:spcPts val="0"/>
              </a:spcBef>
              <a:spcAft>
                <a:spcPts val="0"/>
              </a:spcAft>
              <a:buClr>
                <a:schemeClr val="lt1"/>
              </a:buClr>
              <a:buSzPts val="1800"/>
              <a:buChar char="●"/>
            </a:pPr>
            <a:r>
              <a:rPr lang="en">
                <a:solidFill>
                  <a:schemeClr val="lt1"/>
                </a:solidFill>
              </a:rPr>
              <a:t>Implement pot odds</a:t>
            </a:r>
            <a:endParaRPr>
              <a:solidFill>
                <a:schemeClr val="lt1"/>
              </a:solidFill>
            </a:endParaRPr>
          </a:p>
          <a:p>
            <a:pPr indent="-342900" lvl="0" marL="457200" rtl="0" algn="l">
              <a:lnSpc>
                <a:spcPct val="200000"/>
              </a:lnSpc>
              <a:spcBef>
                <a:spcPts val="0"/>
              </a:spcBef>
              <a:spcAft>
                <a:spcPts val="0"/>
              </a:spcAft>
              <a:buClr>
                <a:schemeClr val="lt1"/>
              </a:buClr>
              <a:buSzPts val="1800"/>
              <a:buChar char="●"/>
            </a:pPr>
            <a:r>
              <a:rPr lang="en">
                <a:solidFill>
                  <a:schemeClr val="lt1"/>
                </a:solidFill>
              </a:rPr>
              <a:t>Incorporate randomness</a:t>
            </a:r>
            <a:endParaRPr>
              <a:solidFill>
                <a:schemeClr val="lt1"/>
              </a:solidFill>
            </a:endParaRPr>
          </a:p>
          <a:p>
            <a:pPr indent="-342900" lvl="0" marL="457200" rtl="0" algn="l">
              <a:lnSpc>
                <a:spcPct val="200000"/>
              </a:lnSpc>
              <a:spcBef>
                <a:spcPts val="0"/>
              </a:spcBef>
              <a:spcAft>
                <a:spcPts val="0"/>
              </a:spcAft>
              <a:buClr>
                <a:schemeClr val="lt1"/>
              </a:buClr>
              <a:buSzPts val="1800"/>
              <a:buChar char="●"/>
            </a:pPr>
            <a:r>
              <a:rPr lang="en">
                <a:solidFill>
                  <a:schemeClr val="lt1"/>
                </a:solidFill>
              </a:rPr>
              <a:t>Monte Carlo simulation for card strength estimation </a:t>
            </a:r>
            <a:r>
              <a:rPr i="1" lang="en">
                <a:solidFill>
                  <a:schemeClr val="lt1"/>
                </a:solidFill>
              </a:rPr>
              <a:t>(p)</a:t>
            </a:r>
            <a:endParaRPr>
              <a:solidFill>
                <a:schemeClr val="lt1"/>
              </a:solidFill>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5" name="Shape 675"/>
        <p:cNvGrpSpPr/>
        <p:nvPr/>
      </p:nvGrpSpPr>
      <p:grpSpPr>
        <a:xfrm>
          <a:off x="0" y="0"/>
          <a:ext cx="0" cy="0"/>
          <a:chOff x="0" y="0"/>
          <a:chExt cx="0" cy="0"/>
        </a:xfrm>
      </p:grpSpPr>
      <p:sp>
        <p:nvSpPr>
          <p:cNvPr id="676" name="Google Shape;676;p5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Monte Carlo Simulation</a:t>
            </a:r>
            <a:endParaRPr/>
          </a:p>
        </p:txBody>
      </p:sp>
      <p:sp>
        <p:nvSpPr>
          <p:cNvPr id="677" name="Google Shape;677;p5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200000"/>
              </a:lnSpc>
              <a:spcBef>
                <a:spcPts val="0"/>
              </a:spcBef>
              <a:spcAft>
                <a:spcPts val="0"/>
              </a:spcAft>
              <a:buClr>
                <a:schemeClr val="lt1"/>
              </a:buClr>
              <a:buSzPts val="1800"/>
              <a:buChar char="●"/>
            </a:pPr>
            <a:r>
              <a:rPr lang="en"/>
              <a:t>Helps us estimate values by using randomness and sampling</a:t>
            </a:r>
            <a:endParaRPr/>
          </a:p>
          <a:p>
            <a:pPr indent="-342900" lvl="0" marL="457200" rtl="0" algn="l">
              <a:lnSpc>
                <a:spcPct val="200000"/>
              </a:lnSpc>
              <a:spcBef>
                <a:spcPts val="0"/>
              </a:spcBef>
              <a:spcAft>
                <a:spcPts val="0"/>
              </a:spcAft>
              <a:buSzPts val="1800"/>
              <a:buChar char="●"/>
            </a:pPr>
            <a:r>
              <a:rPr lang="en"/>
              <a:t>Simulates a process many times to see what happens on average</a:t>
            </a:r>
            <a:endParaRPr/>
          </a:p>
          <a:p>
            <a:pPr indent="-342900" lvl="0" marL="457200" rtl="0" algn="l">
              <a:lnSpc>
                <a:spcPct val="200000"/>
              </a:lnSpc>
              <a:spcBef>
                <a:spcPts val="0"/>
              </a:spcBef>
              <a:spcAft>
                <a:spcPts val="0"/>
              </a:spcAft>
              <a:buSzPts val="1800"/>
              <a:buChar char="●"/>
            </a:pPr>
            <a:r>
              <a:rPr lang="en"/>
              <a:t>We can estimate our hand strength by simulating poker games many times</a:t>
            </a:r>
            <a:endParaRPr/>
          </a:p>
          <a:p>
            <a:pPr indent="-342900" lvl="0" marL="457200" rtl="0" algn="l">
              <a:lnSpc>
                <a:spcPct val="200000"/>
              </a:lnSpc>
              <a:spcBef>
                <a:spcPts val="0"/>
              </a:spcBef>
              <a:spcAft>
                <a:spcPts val="0"/>
              </a:spcAft>
              <a:buSzPts val="1800"/>
              <a:buChar char="●"/>
            </a:pPr>
            <a:r>
              <a:rPr lang="en"/>
              <a:t>The proportion of wins from the simulations is our win probability!</a:t>
            </a:r>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1" name="Shape 681"/>
        <p:cNvGrpSpPr/>
        <p:nvPr/>
      </p:nvGrpSpPr>
      <p:grpSpPr>
        <a:xfrm>
          <a:off x="0" y="0"/>
          <a:ext cx="0" cy="0"/>
          <a:chOff x="0" y="0"/>
          <a:chExt cx="0" cy="0"/>
        </a:xfrm>
      </p:grpSpPr>
      <p:sp>
        <p:nvSpPr>
          <p:cNvPr id="682" name="Google Shape;682;p53"/>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800"/>
              <a:buNone/>
            </a:pPr>
            <a:r>
              <a:rPr lang="en" sz="3600"/>
              <a:t>Giveaway Winner</a:t>
            </a:r>
            <a:endParaRPr sz="3600"/>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6" name="Shape 686"/>
        <p:cNvGrpSpPr/>
        <p:nvPr/>
      </p:nvGrpSpPr>
      <p:grpSpPr>
        <a:xfrm>
          <a:off x="0" y="0"/>
          <a:ext cx="0" cy="0"/>
          <a:chOff x="0" y="0"/>
          <a:chExt cx="0" cy="0"/>
        </a:xfrm>
      </p:grpSpPr>
      <p:sp>
        <p:nvSpPr>
          <p:cNvPr id="687" name="Google Shape;687;g10bcf92ff06_0_4"/>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800"/>
              <a:buNone/>
            </a:pPr>
            <a:r>
              <a:rPr lang="en"/>
              <a:t>Step Count: </a:t>
            </a:r>
            <a:endParaRPr/>
          </a:p>
          <a:p>
            <a:pPr indent="0" lvl="0" marL="0" rtl="0" algn="l">
              <a:lnSpc>
                <a:spcPct val="100000"/>
              </a:lnSpc>
              <a:spcBef>
                <a:spcPts val="0"/>
              </a:spcBef>
              <a:spcAft>
                <a:spcPts val="0"/>
              </a:spcAft>
              <a:buSzPts val="4800"/>
              <a:buNone/>
            </a:pPr>
            <a:r>
              <a:rPr lang="en"/>
              <a:t>7300.5</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8"/>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800"/>
              <a:buNone/>
            </a:pPr>
            <a:r>
              <a:rPr lang="en"/>
              <a:t>Find Teammates!</a:t>
            </a:r>
            <a:endParaRPr/>
          </a:p>
          <a:p>
            <a:pPr indent="0" lvl="0" marL="0" rtl="0" algn="l">
              <a:lnSpc>
                <a:spcPct val="100000"/>
              </a:lnSpc>
              <a:spcBef>
                <a:spcPts val="0"/>
              </a:spcBef>
              <a:spcAft>
                <a:spcPts val="0"/>
              </a:spcAft>
              <a:buSzPts val="4800"/>
              <a:buNone/>
            </a:pPr>
            <a:r>
              <a:rPr lang="en"/>
              <a:t>Piazza post @5</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6"/>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800"/>
              <a:buNone/>
            </a:pPr>
            <a:r>
              <a:rPr lang="en" sz="3600"/>
              <a:t>Logistics</a:t>
            </a:r>
            <a:endParaRPr sz="36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0"/>
          <p:cNvSpPr txBox="1"/>
          <p:nvPr>
            <p:ph type="title"/>
          </p:nvPr>
        </p:nvSpPr>
        <p:spPr>
          <a:xfrm>
            <a:off x="490250" y="450150"/>
            <a:ext cx="8442600" cy="4090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800"/>
              <a:buNone/>
            </a:pPr>
            <a:r>
              <a:rPr lang="en"/>
              <a:t>Intro to Programming!</a:t>
            </a:r>
            <a:endParaRPr/>
          </a:p>
          <a:p>
            <a:pPr indent="0" lvl="0" marL="0" rtl="0" algn="l">
              <a:lnSpc>
                <a:spcPct val="100000"/>
              </a:lnSpc>
              <a:spcBef>
                <a:spcPts val="0"/>
              </a:spcBef>
              <a:spcAft>
                <a:spcPts val="0"/>
              </a:spcAft>
              <a:buSzPts val="4800"/>
              <a:buNone/>
            </a:pPr>
            <a:r>
              <a:rPr lang="en"/>
              <a:t>Piazza post @7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Pokerbot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