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iH5XhUkaXLAd+yce/1QBtoTuu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293F42-6E76-4726-85FD-CF8ED2FAE50B}">
  <a:tblStyle styleId="{AB293F42-6E76-4726-85FD-CF8ED2FAE5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bold.fntdata"/><Relationship Id="rId10" Type="http://schemas.openxmlformats.org/officeDocument/2006/relationships/slide" Target="slides/slide4.xml"/><Relationship Id="rId54" Type="http://schemas.openxmlformats.org/officeDocument/2006/relationships/font" Target="fonts/Raleway-regular.fntdata"/><Relationship Id="rId13" Type="http://schemas.openxmlformats.org/officeDocument/2006/relationships/slide" Target="slides/slide7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56" Type="http://schemas.openxmlformats.org/officeDocument/2006/relationships/font" Target="fonts/Raleway-italic.fntdata"/><Relationship Id="rId15" Type="http://schemas.openxmlformats.org/officeDocument/2006/relationships/slide" Target="slides/slide9.xml"/><Relationship Id="rId59" Type="http://schemas.openxmlformats.org/officeDocument/2006/relationships/font" Target="fonts/Lato-bold.fntdata"/><Relationship Id="rId14" Type="http://schemas.openxmlformats.org/officeDocument/2006/relationships/slide" Target="slides/slide8.xml"/><Relationship Id="rId58" Type="http://schemas.openxmlformats.org/officeDocument/2006/relationships/font" Target="fonts/La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RIXXCe0Hi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RIXXCe0Hi0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what this even means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mixed strategies in MNIBTY? [ask class]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RPS is a symmetric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stats (%0, average, ⅔ average, winner)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note on theory vs practice! blotto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Replace better with “at least as good”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 that there are edge cases where strategy A is not dominated by strategies B or C, but is dominated by some mixed strategy in B and 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dominance in RPS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how there is a pure strategy equilibrium for beauty contest, but what about RPS and MNIBTY?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r,p,s are our probabilities of playing rocks paper and scissor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game is themed around military battle plans, because game theory was actually developed significantly by military strategists at the RAND Corporation, a large think tank, during the 1950s!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Notes on this method: it’ll give you garbage if dominated strategies are in there. “Can always do this” via LP duality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Fixed point theorem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deal with sequential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chess, backwards induction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extensive form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deal with sequential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chess, backwards induction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extensive form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Problem: exponential blowup! Actually it’s worse than that, because the game tree is ALREADY exponentially large.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Problem: exponential blowup! Actually it’s worse than that, because the game tree is ALREADY exponentially large.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Same idea, except now we collapse some of the nodes from the perspective of one of the players.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tractability, approximation methods, and what we mean by quasi-uniqueness (zero sum games).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practice, Nash should defeat things not in the support of the Nash. but this is more of an empirical truth [Libratus], mention RPS. Certainly an exploiter can outperform a Nasher in this tourney.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https://www.youtube.com/watch?v=hRIXXCe0Hi0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stats (how many played, min/max/average player, winner)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note on theory vs practice!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Occurs all the time in finance. Used cars example. Econ $20 bill joke.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for audience here/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Literally just being in the game at the flop, etc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https://www.youtube.com/watch?v=hRIXXCe0Hi0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d78c7e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0bd78c7e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what the terms mean (2-person and zero-sum). Note that “game” means a broader thing and we are just using shorthand.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Examples: rocks paper scissors, pick the bigger number, chess/poker [will flesh out later].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Rocks paper scissors will be guiding example through a lot of this first part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E1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aleway"/>
              <a:buNone/>
              <a:defRPr sz="5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3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9225" y="323250"/>
            <a:ext cx="2131550" cy="1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5600" y="1361750"/>
            <a:ext cx="1644450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2"/>
          <p:cNvSpPr txBox="1"/>
          <p:nvPr/>
        </p:nvSpPr>
        <p:spPr>
          <a:xfrm>
            <a:off x="3312750" y="2996400"/>
            <a:ext cx="2518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POKERBOTS</a:t>
            </a:r>
            <a:endParaRPr b="0" i="0" sz="3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44;p62"/>
          <p:cNvSpPr txBox="1"/>
          <p:nvPr/>
        </p:nvSpPr>
        <p:spPr>
          <a:xfrm>
            <a:off x="3871500" y="3562325"/>
            <a:ext cx="1401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MIT 6.176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16699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4" name="Google Shape;14;p54"/>
          <p:cNvPicPr preferRelativeResize="0"/>
          <p:nvPr/>
        </p:nvPicPr>
        <p:blipFill rotWithShape="1">
          <a:blip r:embed="rId2">
            <a:alphaModFix amt="10000"/>
          </a:blip>
          <a:srcRect b="0" l="26155" r="0" t="0"/>
          <a:stretch/>
        </p:blipFill>
        <p:spPr>
          <a:xfrm>
            <a:off x="0" y="418575"/>
            <a:ext cx="2895450" cy="47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" name="Google Shape;18;p55"/>
          <p:cNvPicPr preferRelativeResize="0"/>
          <p:nvPr/>
        </p:nvPicPr>
        <p:blipFill rotWithShape="1">
          <a:blip r:embed="rId2">
            <a:alphaModFix amt="10000"/>
          </a:blip>
          <a:srcRect b="0" l="0" r="49889" t="0"/>
          <a:stretch/>
        </p:blipFill>
        <p:spPr>
          <a:xfrm>
            <a:off x="7005071" y="0"/>
            <a:ext cx="2138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mond">
  <p:cSld name="TITLE_AND_TWO_COLUMNS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2" name="Google Shape;22;p56"/>
          <p:cNvPicPr preferRelativeResize="0"/>
          <p:nvPr/>
        </p:nvPicPr>
        <p:blipFill rotWithShape="1">
          <a:blip r:embed="rId2">
            <a:alphaModFix amt="10000"/>
          </a:blip>
          <a:srcRect b="0" l="0" r="49932" t="0"/>
          <a:stretch/>
        </p:blipFill>
        <p:spPr>
          <a:xfrm>
            <a:off x="7348120" y="0"/>
            <a:ext cx="1795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16699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57"/>
          <p:cNvPicPr preferRelativeResize="0"/>
          <p:nvPr/>
        </p:nvPicPr>
        <p:blipFill rotWithShape="1">
          <a:blip r:embed="rId2">
            <a:alphaModFix amt="10000"/>
          </a:blip>
          <a:srcRect b="0" l="27895" r="0" t="0"/>
          <a:stretch/>
        </p:blipFill>
        <p:spPr>
          <a:xfrm>
            <a:off x="0" y="211100"/>
            <a:ext cx="2729800" cy="4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8"/>
          <p:cNvPicPr preferRelativeResize="0"/>
          <p:nvPr/>
        </p:nvPicPr>
        <p:blipFill rotWithShape="1">
          <a:blip r:embed="rId2">
            <a:alphaModFix amt="10000"/>
          </a:blip>
          <a:srcRect b="0" l="0" r="49954" t="0"/>
          <a:stretch/>
        </p:blipFill>
        <p:spPr>
          <a:xfrm>
            <a:off x="6851827" y="0"/>
            <a:ext cx="2292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ade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3" name="Google Shape;33;p59"/>
          <p:cNvPicPr preferRelativeResize="0"/>
          <p:nvPr/>
        </p:nvPicPr>
        <p:blipFill rotWithShape="1">
          <a:blip r:embed="rId2">
            <a:alphaModFix amt="10000"/>
          </a:blip>
          <a:srcRect b="0" l="0" r="49892" t="0"/>
          <a:stretch/>
        </p:blipFill>
        <p:spPr>
          <a:xfrm>
            <a:off x="7187021" y="0"/>
            <a:ext cx="19569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016699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36" name="Google Shape;36;p60"/>
          <p:cNvPicPr preferRelativeResize="0"/>
          <p:nvPr/>
        </p:nvPicPr>
        <p:blipFill rotWithShape="1">
          <a:blip r:embed="rId2">
            <a:alphaModFix amt="10000"/>
          </a:blip>
          <a:srcRect b="0" l="15268" r="0" t="0"/>
          <a:stretch/>
        </p:blipFill>
        <p:spPr>
          <a:xfrm>
            <a:off x="1" y="349650"/>
            <a:ext cx="2832675" cy="47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1669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0" name="Google Shape;40;p61"/>
          <p:cNvPicPr preferRelativeResize="0"/>
          <p:nvPr/>
        </p:nvPicPr>
        <p:blipFill rotWithShape="1">
          <a:blip r:embed="rId2">
            <a:alphaModFix amt="10000"/>
          </a:blip>
          <a:srcRect b="0" l="20489" r="0" t="0"/>
          <a:stretch/>
        </p:blipFill>
        <p:spPr>
          <a:xfrm>
            <a:off x="0" y="678500"/>
            <a:ext cx="3161250" cy="4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E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b="0" i="0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Pokerbots 2022</a:t>
            </a:r>
            <a:endParaRPr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Lecture 3: Game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Formalized 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i="1" lang="en">
                <a:solidFill>
                  <a:schemeClr val="lt1"/>
                </a:solidFill>
              </a:rPr>
              <a:t>game</a:t>
            </a:r>
            <a:r>
              <a:rPr lang="en">
                <a:solidFill>
                  <a:schemeClr val="lt1"/>
                </a:solidFill>
              </a:rPr>
              <a:t> between players 1 and 2 consists of a pair of strategy sets S</a:t>
            </a:r>
            <a:r>
              <a:rPr baseline="-25000"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 and S</a:t>
            </a:r>
            <a:r>
              <a:rPr baseline="-25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, and a utility function u : S</a:t>
            </a:r>
            <a:r>
              <a:rPr baseline="-25000" lang="en">
                <a:solidFill>
                  <a:schemeClr val="lt1"/>
                </a:solidFill>
              </a:rPr>
              <a:t>1 </a:t>
            </a:r>
            <a:r>
              <a:rPr lang="en">
                <a:solidFill>
                  <a:schemeClr val="lt1"/>
                </a:solidFill>
              </a:rPr>
              <a:t>x S</a:t>
            </a:r>
            <a:r>
              <a:rPr baseline="-25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 ⟶ </a:t>
            </a:r>
            <a:r>
              <a:rPr b="1" lang="en">
                <a:solidFill>
                  <a:schemeClr val="lt1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. Players submit strategies simultaneously. Player 1 seeks to maximize u, and player 2 seeks to minimize u.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Think of utility as chips. This means players want to submit actions that have the highest payout.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Player 2 is minimizing since we're talking about zero-sum games.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Pure and mixed strategies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Pure and mixed strategies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3 pure strategies in RPS, but infinitely many mixed strategies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mixed strategy is described by a probability distribution over pure strategies: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P(rock) = 0.4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P(paper) = 0.3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P(scissors) = 0.3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Mixed strategies show us the power of randomness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Matrix form games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the strategy sets S</a:t>
            </a:r>
            <a:r>
              <a:rPr baseline="-25000" lang="en"/>
              <a:t>1</a:t>
            </a:r>
            <a:r>
              <a:rPr lang="en"/>
              <a:t> and S</a:t>
            </a:r>
            <a:r>
              <a:rPr baseline="-25000" lang="en"/>
              <a:t>2</a:t>
            </a:r>
            <a:r>
              <a:rPr lang="en"/>
              <a:t> consist of probability distributions over a finite list of pure strategies. Also, suppose that the utility function is linear. Then, we can write our game in </a:t>
            </a:r>
            <a:r>
              <a:rPr i="1" lang="en"/>
              <a:t>matrix form</a:t>
            </a:r>
            <a:r>
              <a:rPr lang="en"/>
              <a:t>, with utility function shown.</a:t>
            </a:r>
            <a:endParaRPr/>
          </a:p>
        </p:txBody>
      </p:sp>
      <p:graphicFrame>
        <p:nvGraphicFramePr>
          <p:cNvPr id="118" name="Google Shape;118;p14"/>
          <p:cNvGraphicFramePr/>
          <p:nvPr/>
        </p:nvGraphicFramePr>
        <p:xfrm>
          <a:off x="717425" y="24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Revisiting the first game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Keynesian beauty contest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rational player would play above 2/3 </a:t>
            </a:r>
            <a:r>
              <a:rPr lang="en">
                <a:solidFill>
                  <a:schemeClr val="lt1"/>
                </a:solidFill>
              </a:rPr>
              <a:t>· 1000 =</a:t>
            </a:r>
            <a:r>
              <a:rPr lang="en"/>
              <a:t> 667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no rational player would play above 2/3 </a:t>
            </a:r>
            <a:r>
              <a:rPr lang="en">
                <a:solidFill>
                  <a:schemeClr val="lt1"/>
                </a:solidFill>
              </a:rPr>
              <a:t>· 667 = </a:t>
            </a:r>
            <a:r>
              <a:rPr lang="en"/>
              <a:t>445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we continue this logic?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"rational" players play?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Dominance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say that strategy A </a:t>
            </a:r>
            <a:r>
              <a:rPr i="1" lang="en"/>
              <a:t>dominates</a:t>
            </a:r>
            <a:r>
              <a:rPr lang="en"/>
              <a:t> strategy B if playing A is always a better idea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u(A, O) ≥ u(B, O) for all player 2 strategies O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Second-order dominance: replace “is always a better idea” with “is always a better idea, if our opponent does not play dominated strategies”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Dominance Example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does this mean?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311688" y="11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18"/>
          <p:cNvGraphicFramePr/>
          <p:nvPr/>
        </p:nvGraphicFramePr>
        <p:xfrm>
          <a:off x="4571988" y="11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18"/>
          <p:cNvGraphicFramePr/>
          <p:nvPr/>
        </p:nvGraphicFramePr>
        <p:xfrm>
          <a:off x="311688" y="262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4571988" y="262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Nash equilibria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</a:t>
            </a:r>
            <a:r>
              <a:rPr i="1" lang="en"/>
              <a:t>equilibrium</a:t>
            </a:r>
            <a:r>
              <a:rPr lang="en"/>
              <a:t> is a set of strategies, one for each player, such that nobody has an incentive to switch.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90250" y="450150"/>
            <a:ext cx="8089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Weekly Tournament: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Tomorrow @ 11:59pm 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Nash equilibrium examples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is an equilibrium for the Keynesian beauty contest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1/3 rock, 1/3 paper, 1/3 scissors is an equilibrium for RPS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Solving the equilibrium for RPS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 + p + s = 1; r, p, s ≥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Expected value of opponent playing  each case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Solve p - s = s - r = r - p to get r = p = s = 1/3. This guarantees us at least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952500" y="21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 (r)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 (p)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 (r)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 (p)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s-r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r-p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p - s = s - r = r - p?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opponent plays the optimal counterstrategy against our r, p, s strategy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 minimizes the utility function amongst their three options: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min</a:t>
            </a:r>
            <a:r>
              <a:rPr baseline="-25000" lang="en" sz="2400"/>
              <a:t>args</a:t>
            </a:r>
            <a:r>
              <a:rPr lang="en" sz="2400"/>
              <a:t>(p - s, s - r, r - p)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play the strategy that maximizes the utility function </a:t>
            </a:r>
            <a:r>
              <a:rPr i="1" lang="en"/>
              <a:t>even against the optimal counterstrategy</a:t>
            </a:r>
            <a:r>
              <a:rPr lang="en"/>
              <a:t>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max</a:t>
            </a:r>
            <a:r>
              <a:rPr baseline="-25000" lang="en" sz="2400"/>
              <a:t>r, p, s</a:t>
            </a:r>
            <a:r>
              <a:rPr lang="en" sz="2400"/>
              <a:t>(min</a:t>
            </a:r>
            <a:r>
              <a:rPr baseline="-25000" lang="en" sz="2400"/>
              <a:t>args</a:t>
            </a:r>
            <a:r>
              <a:rPr lang="en" sz="2400"/>
              <a:t>(p - s, s - r, r - p))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Asymmetric game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Toy game for illustration: I am choosing battle plans against the enemy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notice two things: the game isn't symmetric, and that we see a lot of positive values.</a:t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1946888" y="161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750075"/>
                <a:gridCol w="1750075"/>
                <a:gridCol w="1750075"/>
              </a:tblGrid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Full Defense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Defend in shifts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Charge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Sneak attack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Asymmetric game mixed strategy equilibrium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Setting this up, we start with c + s = 1; c, s ≥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Solving, we get  c = 0.4, s = 0.6, f = 0.8, d = 0.2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“Value” of the game to us is 0.6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1129300" y="1687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{AB293F42-6E76-4726-85FD-CF8ED2FAE50B}</a:tableStyleId>
              </a:tblPr>
              <a:tblGrid>
                <a:gridCol w="1721350"/>
                <a:gridCol w="1721350"/>
                <a:gridCol w="1721350"/>
                <a:gridCol w="1721350"/>
              </a:tblGrid>
              <a:tr h="53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Full Defense (f)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Defend in shifts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Charge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Sneak attack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f-d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 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3c-s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:)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Existence of Nash equilibria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Theorem (Nash, 1951): Every finite game has a Nash equilibrium in mixed strategies.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Proof: Topology (uses fixed point theorem).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Applications to poker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Game Tree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292275"/>
            <a:ext cx="80962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Extensive form games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886350" y="1159925"/>
            <a:ext cx="5108400" cy="3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1861825" y="1152475"/>
            <a:ext cx="51338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Tic Tac Toe Full Extensive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9366"/>
            <a:ext cx="9143994" cy="110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90250" y="450150"/>
            <a:ext cx="6641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Games and Giveaways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Backwards induction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311712" y="1132212"/>
            <a:ext cx="4639151" cy="36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5202925" y="2428263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Blue are the leaves - the terminal states of the game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5202925" y="1132200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Black are the determined payouts based on players acting rationally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5202925" y="3724325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Follow the game tree up (backwards) to find the state's value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Backwards induction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311712" y="1132212"/>
            <a:ext cx="4639151" cy="36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5202925" y="2428263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rightmost branch has payouts 0 and 1. Following this up the tree, we get 0 for the black value.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5202925" y="1132200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Looking at the leaf states first, I see -1s in the left 2 branches, leaving their parents as -1.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5202925" y="3724325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Finally, all together X should try to play for 0 (tie), and does so by putting x in left center.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Conversion to normal form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extensive form is also a normal form (matrix) game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Conversion to normal form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extensive form is also a normal form (matrix) game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each pure strategy (row/column) is a complete set of instructions for what to do at each node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in poker, each pure strategy would be a dictionary which maps the game_state to a unique 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Poker has a Nash equilibrium - it's a finite game that satisfies the conditions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we use backwards induction to solve for it? Can we still use the same type of game tree?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How is poker different from tic-tac-toe? RPS? Chess?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Adding in imperfect information and randomness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188" y="1152475"/>
            <a:ext cx="4843625" cy="2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Imperfect Information and Randomness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Randomness: Don't know where in the game tree you're moving next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Imperfect: Don't know what node you're currently at since your opponent's hole cards are hidden (information sets)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Together, this leads to a really nice property of poker. The general game tree movements (bet/fold/call) are known, but the definite game state isn't. Imperfect information makes games fun!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Kuhn Poker Game Tree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597" y="1152475"/>
            <a:ext cx="4250799" cy="35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Poker Nash equilibrium and use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406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Poker has a Nash equilibrium that has EV 0            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matrix is doubly exponential in size - incomputable                                                                        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“play good poker” reduce to “play the equilibrium strategy”?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Exploitative strategies as alternatives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Applied game theory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First game</a:t>
            </a:r>
            <a:endParaRPr/>
          </a:p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an integer between 0-1000 inclusive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Winner is the closest guess to 2/3 of the average submission (a tie is broken randomly)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Prize: today’s giveaway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pkr.bot/beauty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Revisiting the second game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MIT ID game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rational players would only play if their number is </a:t>
            </a:r>
            <a:r>
              <a:rPr lang="en">
                <a:solidFill>
                  <a:schemeClr val="lt1"/>
                </a:solidFill>
              </a:rPr>
              <a:t>≥X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Students might submit only if ≥9000</a:t>
            </a:r>
            <a:br>
              <a:rPr lang="en">
                <a:solidFill>
                  <a:schemeClr val="lt1"/>
                </a:solidFill>
              </a:rPr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only </a:t>
            </a:r>
            <a:r>
              <a:rPr lang="en">
                <a:solidFill>
                  <a:schemeClr val="lt1"/>
                </a:solidFill>
              </a:rPr>
              <a:t>≥X is submitted, then X is the smallest value and shouldn't be submitted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submit 9000?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this logic (nth order dominance)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submit 9001? 9002?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Adverse selection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Occurs anytime “buyer” and “seller” have asymmetric information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Market for cars: suppose there are used cars with private value distributed uniformly between $1000 and $10000. What should the market price be?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would car owners do? Then what happens?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Sources of adverse selection in poker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action when betting (differential check to the preflop aggressor)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bets in a row (what types of hands do this?)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in the later stages of the round (why would are they still in the pot?)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I bet, am I happy with my bet </a:t>
            </a:r>
            <a:r>
              <a:rPr i="1" lang="en"/>
              <a:t>conditioned on my opponent calling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Adverse selection and determinism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I have the following deterministic betting strategy: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 when I have a top X% hand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my opponent exploit me?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Coding Reference-3 Bot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Beauty Contest Winner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Second game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Entry fee: 0 ELO points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Parse the last 4 digits of your MIT ID as an integer 0-9999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Winner is the highest integer (a tie is broken randomly)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Prize: 1 pokerbots sticker!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chemeClr val="lt1"/>
                </a:solidFill>
              </a:rPr>
              <a:t>pkr.bot/lemons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d78c7e7f_0_4"/>
          <p:cNvSpPr txBox="1"/>
          <p:nvPr>
            <p:ph type="title"/>
          </p:nvPr>
        </p:nvSpPr>
        <p:spPr>
          <a:xfrm>
            <a:off x="490250" y="450150"/>
            <a:ext cx="8089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Resume Raffle!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Link: pkr.bot/drop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game?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and mixed strategies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Nash equilibria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to poker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game?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generally only consider two-player zero-sum games; we will refer to these as simply </a:t>
            </a:r>
            <a:r>
              <a:rPr i="1" lang="en"/>
              <a:t>games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Examples: RPS, tic-tac-toe, (chess? poker??)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bot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