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3232"/>
    <a:srgbClr val="1F497D"/>
    <a:srgbClr val="0070C0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EAF5E0-9C31-4E0A-8CC0-11FF1D60840F}" v="6" dt="2025-09-09T06:53:23.0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125" y="9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rturl.at/THloH" TargetMode="External"/><Relationship Id="rId5" Type="http://schemas.openxmlformats.org/officeDocument/2006/relationships/hyperlink" Target="https://www.pib.gov.in/PressReleasePage.aspx?PRID=2161543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46573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1450" y="1426381"/>
            <a:ext cx="5924550" cy="5064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25102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AI-based drop-out prediction and counseling 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 - 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Smart Automation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- TasselTurners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F6452AE-7CD5-ED58-7AB1-58E91B333F0F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r="56244" b="50036"/>
          <a:stretch>
            <a:fillRect/>
          </a:stretch>
        </p:blipFill>
        <p:spPr>
          <a:xfrm>
            <a:off x="10058400" y="4427959"/>
            <a:ext cx="2133600" cy="243633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609598" y="-147519"/>
            <a:ext cx="10972800" cy="1143000"/>
          </a:xfrm>
        </p:spPr>
        <p:txBody>
          <a:bodyPr/>
          <a:lstStyle/>
          <a:p>
            <a:pPr eaLnBrk="1" hangingPunct="1"/>
            <a:br>
              <a:rPr lang="en-US" sz="4000" b="1" dirty="0"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AI-based drop-out prediction </a:t>
            </a:r>
            <a:b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and counseling system</a:t>
            </a:r>
            <a:endParaRPr lang="en-US" sz="4000" b="1" dirty="0"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1" y="2029998"/>
            <a:ext cx="1219199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Unified dashboard : Attendance + Scores + Fee data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Risk detection engine : Color-coded early alerts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Role-based dashboards : Admin, Mentor, Faculty, Student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000" dirty="0"/>
              <a:t>Smart notifications : Alerts to mentors &amp; guardians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79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E476D68-7B97-B241-FACD-098F5CCFAB2A}"/>
              </a:ext>
            </a:extLst>
          </p:cNvPr>
          <p:cNvSpPr txBox="1"/>
          <p:nvPr/>
        </p:nvSpPr>
        <p:spPr>
          <a:xfrm>
            <a:off x="329772" y="454959"/>
            <a:ext cx="150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TasselTurners</a:t>
            </a:r>
            <a:endParaRPr lang="en-US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F5D2CA-18EB-2A8D-4059-2641B9970C06}"/>
              </a:ext>
            </a:extLst>
          </p:cNvPr>
          <p:cNvSpPr txBox="1"/>
          <p:nvPr/>
        </p:nvSpPr>
        <p:spPr>
          <a:xfrm>
            <a:off x="0" y="1259301"/>
            <a:ext cx="68783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32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Proposed Solution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17B92B9-DA15-BFE6-962E-92EEF70814C2}"/>
              </a:ext>
            </a:extLst>
          </p:cNvPr>
          <p:cNvSpPr txBox="1"/>
          <p:nvPr/>
        </p:nvSpPr>
        <p:spPr>
          <a:xfrm>
            <a:off x="0" y="3353437"/>
            <a:ext cx="68884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How It Addresses The Problem: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78B436B-FB4D-7431-B193-D1E5CE716C75}"/>
              </a:ext>
            </a:extLst>
          </p:cNvPr>
          <p:cNvSpPr txBox="1"/>
          <p:nvPr/>
        </p:nvSpPr>
        <p:spPr>
          <a:xfrm>
            <a:off x="0" y="3825616"/>
            <a:ext cx="98413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Detects issues weeks before final exams.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Helps mentors counsel students before disengagement.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Easy to deploy in public institutes (low-cost, no heavy infra).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1A05449-D1F2-950F-6C23-E2DBD6F211C7}"/>
              </a:ext>
            </a:extLst>
          </p:cNvPr>
          <p:cNvSpPr txBox="1"/>
          <p:nvPr/>
        </p:nvSpPr>
        <p:spPr>
          <a:xfrm>
            <a:off x="1" y="4825896"/>
            <a:ext cx="71678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Innovation &amp; Uniqueness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1CDFA7C-10E7-F925-91C2-00B22CA9DA39}"/>
              </a:ext>
            </a:extLst>
          </p:cNvPr>
          <p:cNvSpPr txBox="1"/>
          <p:nvPr/>
        </p:nvSpPr>
        <p:spPr>
          <a:xfrm>
            <a:off x="0" y="5313458"/>
            <a:ext cx="118262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Combines simple rule-based color coding + ML prediction (transparent logic).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Plug-and-play: Works with Excel/CSV uploads, no complex setup.</a:t>
            </a:r>
          </a:p>
          <a:p>
            <a:pPr marL="914400" lvl="1" indent="-457200">
              <a:buFont typeface="Wingdings" panose="05000000000000000000" pitchFamily="2" charset="2"/>
              <a:buChar char="Ø"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Counseling recommendation engine – suggests tailored actions (extra classes, financial aid).</a:t>
            </a:r>
            <a:endParaRPr kumimoji="0" lang="en-US" sz="20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5A4E2C0-C128-81FB-0433-CE9B077996BC}"/>
              </a:ext>
            </a:extLst>
          </p:cNvPr>
          <p:cNvSpPr txBox="1"/>
          <p:nvPr/>
        </p:nvSpPr>
        <p:spPr>
          <a:xfrm>
            <a:off x="866140" y="1680923"/>
            <a:ext cx="75641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marR="0" lvl="2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that is capable of: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521FB6-2AE3-96CA-4C90-375277FF4A31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t="57814" r="17302"/>
          <a:stretch>
            <a:fillRect/>
          </a:stretch>
        </p:blipFill>
        <p:spPr>
          <a:xfrm>
            <a:off x="9612391" y="3799840"/>
            <a:ext cx="4032489" cy="205708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6CE0A6E-6156-418C-BBCA-32B3699903DE}"/>
              </a:ext>
            </a:extLst>
          </p:cNvPr>
          <p:cNvSpPr txBox="1"/>
          <p:nvPr/>
        </p:nvSpPr>
        <p:spPr>
          <a:xfrm>
            <a:off x="881380" y="1395246"/>
            <a:ext cx="682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Technologies to be used: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9CBFF1F-E471-F129-47A1-EED482AC3524}"/>
              </a:ext>
            </a:extLst>
          </p:cNvPr>
          <p:cNvSpPr txBox="1"/>
          <p:nvPr/>
        </p:nvSpPr>
        <p:spPr>
          <a:xfrm>
            <a:off x="1236980" y="1997839"/>
            <a:ext cx="682244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b="1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Frontend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 : React.js , Tailwind CSS , Recharts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Backend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: Node.js + Express , Python(flask)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ML Engine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Pandas, Scikit-learn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Database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: PostgreSQL (SQL DB)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Notifications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: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smtplib, python(email)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File Handling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: Pandas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90799A7-D454-56CD-3E46-1FD349DE24E7}"/>
              </a:ext>
            </a:extLst>
          </p:cNvPr>
          <p:cNvSpPr txBox="1"/>
          <p:nvPr/>
        </p:nvSpPr>
        <p:spPr>
          <a:xfrm>
            <a:off x="1028924" y="4558715"/>
            <a:ext cx="68232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    	Excel Upload → Backend API → Risk Engine → Database → 	Dashboards (Admin/Mentor/Faculty/Student) → Notifications→ 	Counseling → Resolution</a:t>
            </a:r>
          </a:p>
        </p:txBody>
      </p:sp>
      <p:sp>
        <p:nvSpPr>
          <p:cNvPr id="20" name="Oval 19" descr="Your startup LOGO">
            <a:extLst>
              <a:ext uri="{FF2B5EF4-FFF2-40B4-BE49-F238E27FC236}">
                <a16:creationId xmlns:a16="http://schemas.microsoft.com/office/drawing/2014/main" id="{90BA6F81-B14C-97FA-DC09-7DDEF976527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79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766DF2-5DC0-6762-EA3D-18B311C47909}"/>
              </a:ext>
            </a:extLst>
          </p:cNvPr>
          <p:cNvSpPr txBox="1"/>
          <p:nvPr/>
        </p:nvSpPr>
        <p:spPr>
          <a:xfrm>
            <a:off x="329772" y="454959"/>
            <a:ext cx="150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TasselTurners</a:t>
            </a:r>
            <a:endParaRPr lang="en-US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1C129E2-36FE-82D5-3D64-A7D7FDAF291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91" t="1980" r="6435" b="4311"/>
          <a:stretch>
            <a:fillRect/>
          </a:stretch>
        </p:blipFill>
        <p:spPr>
          <a:xfrm>
            <a:off x="7852199" y="1284686"/>
            <a:ext cx="3763413" cy="475135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DBB6F3-F84A-4465-DC73-09162D7965B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rcRect t="57814" r="17302"/>
          <a:stretch>
            <a:fillRect/>
          </a:stretch>
        </p:blipFill>
        <p:spPr>
          <a:xfrm>
            <a:off x="9612391" y="4297680"/>
            <a:ext cx="4032489" cy="20570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A671AB8-0D78-96CB-7566-3BD4F36FDCE5}"/>
              </a:ext>
            </a:extLst>
          </p:cNvPr>
          <p:cNvSpPr txBox="1"/>
          <p:nvPr/>
        </p:nvSpPr>
        <p:spPr>
          <a:xfrm>
            <a:off x="1028924" y="4528447"/>
            <a:ext cx="68224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Methodology: </a:t>
            </a:r>
            <a:endParaRPr kumimoji="0" lang="en-US" sz="2800" b="1" i="0" u="sng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ACB37A9-7F3B-3C3D-9BCD-D01D5176F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3116662"/>
            <a:ext cx="5384800" cy="322602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&amp; Risk: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dirty="0"/>
              <a:t>Data Quality(incomplete or inconsistent records).</a:t>
            </a:r>
          </a:p>
          <a:p>
            <a:r>
              <a:rPr lang="en-IN" sz="2000" dirty="0"/>
              <a:t>Resistance from teachers unused digital dashboard.</a:t>
            </a:r>
          </a:p>
          <a:p>
            <a:r>
              <a:rPr lang="en-IN" sz="2000" dirty="0"/>
              <a:t>Privacy concerns of students.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9560A5C-3FC9-25AA-54DC-7D1F90ADC4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3116662"/>
            <a:ext cx="5384800" cy="3226021"/>
          </a:xfrm>
          <a:solidFill>
            <a:schemeClr val="accent3">
              <a:lumMod val="40000"/>
              <a:lumOff val="60000"/>
            </a:schemeClr>
          </a:solidFill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Overcome:</a:t>
            </a:r>
          </a:p>
          <a:p>
            <a:pPr marL="0" indent="0">
              <a:buNone/>
            </a:pPr>
            <a:endParaRPr lang="en-US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 data cleaning.</a:t>
            </a:r>
          </a:p>
          <a:p>
            <a:endParaRPr lang="en-US" sz="2000" dirty="0">
              <a:solidFill>
                <a:srgbClr val="32323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 user interface with tooltips.</a:t>
            </a:r>
          </a:p>
          <a:p>
            <a:r>
              <a:rPr lang="en-US" sz="2000" dirty="0">
                <a:solidFill>
                  <a:srgbClr val="32323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based access control for privacy</a:t>
            </a:r>
            <a:r>
              <a:rPr lang="en-US" dirty="0">
                <a:solidFill>
                  <a:srgbClr val="1F497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IN" dirty="0">
              <a:solidFill>
                <a:srgbClr val="1F497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7859212-5E9F-CCBA-B460-B29BAD62FF76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t="57814" r="17302"/>
          <a:stretch>
            <a:fillRect/>
          </a:stretch>
        </p:blipFill>
        <p:spPr>
          <a:xfrm>
            <a:off x="9612391" y="4297680"/>
            <a:ext cx="4032489" cy="20570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12BE31-31FA-E720-3253-5605396D81AF}"/>
              </a:ext>
            </a:extLst>
          </p:cNvPr>
          <p:cNvSpPr txBox="1"/>
          <p:nvPr/>
        </p:nvSpPr>
        <p:spPr>
          <a:xfrm>
            <a:off x="609600" y="1262293"/>
            <a:ext cx="860384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Feasibility: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Uses existing institute spreadsheets →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no extra cost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Scalable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across multiple departments/colleges.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Web-based &amp;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Simple UI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→ minimal training for faculty/mentors</a:t>
            </a:r>
          </a:p>
        </p:txBody>
      </p:sp>
      <p:sp>
        <p:nvSpPr>
          <p:cNvPr id="16" name="Oval 15" descr="Your startup LOGO">
            <a:extLst>
              <a:ext uri="{FF2B5EF4-FFF2-40B4-BE49-F238E27FC236}">
                <a16:creationId xmlns:a16="http://schemas.microsoft.com/office/drawing/2014/main" id="{E2174E25-B6F9-8269-077F-FE9008C8D6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79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A019DA-D704-C21B-5FF1-BD6DCC256533}"/>
              </a:ext>
            </a:extLst>
          </p:cNvPr>
          <p:cNvSpPr txBox="1"/>
          <p:nvPr/>
        </p:nvSpPr>
        <p:spPr>
          <a:xfrm>
            <a:off x="329772" y="454959"/>
            <a:ext cx="150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TasselTurners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5CFB5F-5932-8653-56A1-2805A6E3AFAC}"/>
              </a:ext>
            </a:extLst>
          </p:cNvPr>
          <p:cNvSpPr txBox="1"/>
          <p:nvPr/>
        </p:nvSpPr>
        <p:spPr>
          <a:xfrm>
            <a:off x="141514" y="1168475"/>
            <a:ext cx="86730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t>Impact on Target Audience:</a:t>
            </a:r>
          </a:p>
          <a:p>
            <a:pPr lvl="1" algn="just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🎓 Students: Support before disengagement → better academic 					   success.</a:t>
            </a:r>
          </a:p>
          <a:p>
            <a:pPr lvl="1" algn="just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👨‍🏫 Mentors/Faculty: </a:t>
            </a:r>
            <a:r>
              <a:rPr kumimoji="0" lang="en-US" sz="2000" i="0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Clear insights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, Early alerts = proactive counseling.</a:t>
            </a:r>
          </a:p>
          <a:p>
            <a:pPr lvl="1" algn="just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🏫 Colleges/Admins :  Higher retention rates, improved reputation, 							data-driven decisions</a:t>
            </a:r>
          </a:p>
          <a:p>
            <a:pPr lvl="1" algn="just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👨‍👩‍👧 Parents : Early involvement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 reduce dropout surprises.</a:t>
            </a: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ＭＳ Ｐゴシック" pitchFamily="1" charset="-128"/>
              <a:cs typeface="Arial" panose="020B0604020202020204" pitchFamily="34" charset="0"/>
            </a:endParaRPr>
          </a:p>
          <a:p>
            <a:pPr marL="457200" marR="0" lvl="0" indent="-4572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IN" sz="2800" b="1" i="0" u="sng" strike="noStrike" kern="120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Benefits:</a:t>
            </a:r>
          </a:p>
          <a:p>
            <a:pPr lvl="1"/>
            <a:r>
              <a:rPr lang="en-US" sz="2000" dirty="0"/>
              <a:t>🧑‍🤝‍🧑 Social: Reduces student stress</a:t>
            </a:r>
          </a:p>
          <a:p>
            <a:pPr lvl="1"/>
            <a:r>
              <a:rPr lang="en-US" sz="2000" dirty="0"/>
              <a:t>💰 Economic: Saves institutional resources and reputation which boosted by 			the pass percentage &amp; Affordable solution</a:t>
            </a:r>
          </a:p>
          <a:p>
            <a:pPr lvl="1"/>
            <a:r>
              <a:rPr lang="en-US" sz="2000" dirty="0"/>
              <a:t>       Educational : Data-driven mentoring, transparent process</a:t>
            </a:r>
          </a:p>
          <a:p>
            <a:pPr lvl="1"/>
            <a:r>
              <a:rPr lang="en-US" sz="2000" dirty="0"/>
              <a:t>🌱 Environmental: A centralized system that reduces manual record-keeping.</a:t>
            </a: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			</a:t>
            </a:r>
          </a:p>
          <a:p>
            <a:pPr lvl="1" algn="just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					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Arial" panose="020B0604020202020204" pitchFamily="34" charset="0"/>
                <a:ea typeface="ＭＳ Ｐゴシック" pitchFamily="1" charset="-128"/>
                <a:cs typeface="Arial" panose="020B0604020202020204" pitchFamily="34" charset="0"/>
              </a:rPr>
              <a:t>“One flag resolved = One future saved.”</a:t>
            </a:r>
          </a:p>
        </p:txBody>
      </p:sp>
      <p:sp>
        <p:nvSpPr>
          <p:cNvPr id="18" name="Oval 17" descr="Your startup LOGO">
            <a:extLst>
              <a:ext uri="{FF2B5EF4-FFF2-40B4-BE49-F238E27FC236}">
                <a16:creationId xmlns:a16="http://schemas.microsoft.com/office/drawing/2014/main" id="{98801CF8-6AAA-CD5B-5614-E55E44BCDE5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79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FC51099-0B48-41BA-A0BE-9E89B6DB6F9E}"/>
              </a:ext>
            </a:extLst>
          </p:cNvPr>
          <p:cNvSpPr txBox="1"/>
          <p:nvPr/>
        </p:nvSpPr>
        <p:spPr>
          <a:xfrm>
            <a:off x="329772" y="454959"/>
            <a:ext cx="150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TasselTurners</a:t>
            </a:r>
            <a:endParaRPr lang="en-US" dirty="0">
              <a:latin typeface="+mj-lt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A30-6F63-7B5E-DBCC-6A85DE6669C6}"/>
              </a:ext>
            </a:extLst>
          </p:cNvPr>
          <p:cNvSpPr/>
          <p:nvPr/>
        </p:nvSpPr>
        <p:spPr>
          <a:xfrm>
            <a:off x="9692055" y="1345944"/>
            <a:ext cx="1890345" cy="980902"/>
          </a:xfrm>
          <a:prstGeom prst="rect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 Student flagged for 55% attendance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556267-4967-BFDE-4298-CDF700F932C2}"/>
              </a:ext>
            </a:extLst>
          </p:cNvPr>
          <p:cNvSpPr/>
          <p:nvPr/>
        </p:nvSpPr>
        <p:spPr>
          <a:xfrm>
            <a:off x="9692055" y="2587336"/>
            <a:ext cx="1890345" cy="980902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Mentor Counselled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87408B-8487-A0E1-C316-2CA25C70AEB6}"/>
              </a:ext>
            </a:extLst>
          </p:cNvPr>
          <p:cNvSpPr/>
          <p:nvPr/>
        </p:nvSpPr>
        <p:spPr>
          <a:xfrm>
            <a:off x="9692055" y="3927764"/>
            <a:ext cx="1890345" cy="980902"/>
          </a:xfrm>
          <a:prstGeom prst="rect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Risk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resolved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5B8880-7234-B9BE-2D87-83ADB3F1549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t="57814" r="17302"/>
          <a:stretch>
            <a:fillRect/>
          </a:stretch>
        </p:blipFill>
        <p:spPr>
          <a:xfrm>
            <a:off x="9612391" y="4297680"/>
            <a:ext cx="4032489" cy="2057082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30AB41F-75E1-3EDB-5150-FAAFB0C43516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>
            <a:off x="10637228" y="2326846"/>
            <a:ext cx="0" cy="260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7EC735-4870-EDE2-D561-FBEE2D4D653C}"/>
              </a:ext>
            </a:extLst>
          </p:cNvPr>
          <p:cNvCxnSpPr>
            <a:cxnSpLocks/>
            <a:stCxn id="16" idx="2"/>
            <a:endCxn id="20" idx="0"/>
          </p:cNvCxnSpPr>
          <p:nvPr/>
        </p:nvCxnSpPr>
        <p:spPr>
          <a:xfrm>
            <a:off x="10637228" y="3568238"/>
            <a:ext cx="0" cy="3595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FB72046-51C6-393D-B200-D8300249EBCE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0"/>
          </a:blip>
          <a:srcRect t="57814" r="17302"/>
          <a:stretch>
            <a:fillRect/>
          </a:stretch>
        </p:blipFill>
        <p:spPr>
          <a:xfrm>
            <a:off x="9612391" y="4297680"/>
            <a:ext cx="4032489" cy="2057082"/>
          </a:xfrm>
          <a:prstGeom prst="rect">
            <a:avLst/>
          </a:prstGeom>
        </p:spPr>
      </p:pic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ACE787E0-1C07-1D97-D2A1-3AE73BF141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42790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F6EF96-B8B8-13A6-0231-F8B90D468FBE}"/>
              </a:ext>
            </a:extLst>
          </p:cNvPr>
          <p:cNvSpPr txBox="1"/>
          <p:nvPr/>
        </p:nvSpPr>
        <p:spPr>
          <a:xfrm>
            <a:off x="329772" y="454959"/>
            <a:ext cx="150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+mj-lt"/>
                <a:cs typeface="Arial" panose="020B0604020202020204" pitchFamily="34" charset="0"/>
              </a:rPr>
              <a:t>TasselTurners</a:t>
            </a:r>
            <a:endParaRPr lang="en-US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14DDE6-61A5-6E27-0009-3B3869C97194}"/>
              </a:ext>
            </a:extLst>
          </p:cNvPr>
          <p:cNvSpPr txBox="1"/>
          <p:nvPr/>
        </p:nvSpPr>
        <p:spPr>
          <a:xfrm>
            <a:off x="244033" y="2666464"/>
            <a:ext cx="1133836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Std IX to X Dropout data:-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https://www.pib.gov.in/PressReleasePage.aspx?PRID=2161543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Secondary School Retention Rate:- </a:t>
            </a: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https://shorturl.at/THloH</a:t>
            </a: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endParaRPr 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just"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College Dropout Data:- https://shorturl.at/qLQsy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7678</TotalTime>
  <Words>559</Words>
  <Application>Microsoft Office PowerPoint</Application>
  <PresentationFormat>Widescreen</PresentationFormat>
  <Paragraphs>98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AI-based drop-out prediction  and counseling system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MITKUMAR PRAJAPATI</cp:lastModifiedBy>
  <cp:revision>152</cp:revision>
  <cp:lastPrinted>2025-09-09T11:03:51Z</cp:lastPrinted>
  <dcterms:created xsi:type="dcterms:W3CDTF">2013-12-12T18:46:50Z</dcterms:created>
  <dcterms:modified xsi:type="dcterms:W3CDTF">2025-09-09T11:41:56Z</dcterms:modified>
  <cp:category/>
</cp:coreProperties>
</file>