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66" r:id="rId5"/>
    <p:sldId id="267" r:id="rId6"/>
    <p:sldId id="259" r:id="rId7"/>
    <p:sldId id="260" r:id="rId8"/>
    <p:sldId id="262" r:id="rId9"/>
    <p:sldId id="263" r:id="rId10"/>
    <p:sldId id="264" r:id="rId11"/>
    <p:sldId id="265"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66" d="100"/>
          <a:sy n="66" d="100"/>
        </p:scale>
        <p:origin x="-1930" y="-43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4F908C13-F2B4-47E7-A0B6-95EF78B9E7DC}" type="datetimeFigureOut">
              <a:rPr lang="en-US" smtClean="0"/>
              <a:pPr/>
              <a:t>7/30/2025</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7B00BBF9-5120-4051-9D94-CA758E72D4D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F908C13-F2B4-47E7-A0B6-95EF78B9E7DC}" type="datetimeFigureOut">
              <a:rPr lang="en-US" smtClean="0"/>
              <a:pPr/>
              <a:t>7/30/2025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00BBF9-5120-4051-9D94-CA758E72D4D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F908C13-F2B4-47E7-A0B6-95EF78B9E7DC}" type="datetimeFigureOut">
              <a:rPr lang="en-US" smtClean="0"/>
              <a:pPr/>
              <a:t>7/30/2025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00BBF9-5120-4051-9D94-CA758E72D4D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F908C13-F2B4-47E7-A0B6-95EF78B9E7DC}" type="datetimeFigureOut">
              <a:rPr lang="en-US" smtClean="0"/>
              <a:pPr/>
              <a:t>7/30/2025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00BBF9-5120-4051-9D94-CA758E72D4D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F908C13-F2B4-47E7-A0B6-95EF78B9E7DC}" type="datetimeFigureOut">
              <a:rPr lang="en-US" smtClean="0"/>
              <a:pPr/>
              <a:t>7/30/2025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00BBF9-5120-4051-9D94-CA758E72D4D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F908C13-F2B4-47E7-A0B6-95EF78B9E7DC}" type="datetimeFigureOut">
              <a:rPr lang="en-US" smtClean="0"/>
              <a:pPr/>
              <a:t>7/30/2025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00BBF9-5120-4051-9D94-CA758E72D4D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4F908C13-F2B4-47E7-A0B6-95EF78B9E7DC}" type="datetimeFigureOut">
              <a:rPr lang="en-US" smtClean="0"/>
              <a:pPr/>
              <a:t>7/30/2025</a:t>
            </a:fld>
            <a:endParaRPr lang="en-US"/>
          </a:p>
        </p:txBody>
      </p:sp>
      <p:sp>
        <p:nvSpPr>
          <p:cNvPr id="27" name="Slide Number Placeholder 26"/>
          <p:cNvSpPr>
            <a:spLocks noGrp="1"/>
          </p:cNvSpPr>
          <p:nvPr>
            <p:ph type="sldNum" sz="quarter" idx="11"/>
          </p:nvPr>
        </p:nvSpPr>
        <p:spPr/>
        <p:txBody>
          <a:bodyPr rtlCol="0"/>
          <a:lstStyle/>
          <a:p>
            <a:fld id="{7B00BBF9-5120-4051-9D94-CA758E72D4D3}"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4F908C13-F2B4-47E7-A0B6-95EF78B9E7DC}" type="datetimeFigureOut">
              <a:rPr lang="en-US" smtClean="0"/>
              <a:pPr/>
              <a:t>7/30/2025</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7B00BBF9-5120-4051-9D94-CA758E72D4D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908C13-F2B4-47E7-A0B6-95EF78B9E7DC}" type="datetimeFigureOut">
              <a:rPr lang="en-US" smtClean="0"/>
              <a:pPr/>
              <a:t>7/30/2025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00BBF9-5120-4051-9D94-CA758E72D4D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F908C13-F2B4-47E7-A0B6-95EF78B9E7DC}" type="datetimeFigureOut">
              <a:rPr lang="en-US" smtClean="0"/>
              <a:pPr/>
              <a:t>7/30/2025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00BBF9-5120-4051-9D94-CA758E72D4D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F908C13-F2B4-47E7-A0B6-95EF78B9E7DC}" type="datetimeFigureOut">
              <a:rPr lang="en-US" smtClean="0"/>
              <a:pPr/>
              <a:t>7/30/2025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00BBF9-5120-4051-9D94-CA758E72D4D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4F908C13-F2B4-47E7-A0B6-95EF78B9E7DC}" type="datetimeFigureOut">
              <a:rPr lang="en-US" smtClean="0"/>
              <a:pPr/>
              <a:t>7/30/2025</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7B00BBF9-5120-4051-9D94-CA758E72D4D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Online E-Commerce </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685800"/>
            <a:ext cx="8534400" cy="4616648"/>
          </a:xfrm>
          <a:prstGeom prst="rect">
            <a:avLst/>
          </a:prstGeom>
          <a:noFill/>
        </p:spPr>
        <p:txBody>
          <a:bodyPr wrap="square" rtlCol="0">
            <a:spAutoFit/>
          </a:bodyPr>
          <a:lstStyle/>
          <a:p>
            <a:r>
              <a:rPr lang="en-US" sz="2800" b="1" dirty="0" smtClean="0"/>
              <a:t>Possible Enhancements:</a:t>
            </a:r>
          </a:p>
          <a:p>
            <a:endParaRPr lang="en-US" sz="2800" b="1" dirty="0"/>
          </a:p>
          <a:p>
            <a:pPr>
              <a:lnSpc>
                <a:spcPct val="200000"/>
              </a:lnSpc>
              <a:buFont typeface="Wingdings" pitchFamily="2" charset="2"/>
              <a:buChar char="§"/>
            </a:pPr>
            <a:r>
              <a:rPr lang="en-US" sz="2000" dirty="0" smtClean="0"/>
              <a:t>SMS/email notifications for order updates</a:t>
            </a:r>
          </a:p>
          <a:p>
            <a:pPr>
              <a:lnSpc>
                <a:spcPct val="200000"/>
              </a:lnSpc>
              <a:buFont typeface="Wingdings" pitchFamily="2" charset="2"/>
              <a:buChar char="§"/>
            </a:pPr>
            <a:r>
              <a:rPr lang="en-US" sz="2000" dirty="0" smtClean="0"/>
              <a:t>Product ratings and reviews</a:t>
            </a:r>
          </a:p>
          <a:p>
            <a:pPr>
              <a:lnSpc>
                <a:spcPct val="200000"/>
              </a:lnSpc>
              <a:buFont typeface="Wingdings" pitchFamily="2" charset="2"/>
              <a:buChar char="§"/>
            </a:pPr>
            <a:r>
              <a:rPr lang="en-US" sz="2000" dirty="0" smtClean="0"/>
              <a:t>Coupon and discount system</a:t>
            </a:r>
          </a:p>
          <a:p>
            <a:pPr>
              <a:lnSpc>
                <a:spcPct val="200000"/>
              </a:lnSpc>
              <a:buFont typeface="Wingdings" pitchFamily="2" charset="2"/>
              <a:buChar char="§"/>
            </a:pPr>
            <a:r>
              <a:rPr lang="en-US" sz="2000" dirty="0" smtClean="0"/>
              <a:t>Delivery tracking and estimated dates</a:t>
            </a:r>
          </a:p>
          <a:p>
            <a:pPr>
              <a:lnSpc>
                <a:spcPct val="200000"/>
              </a:lnSpc>
              <a:buFont typeface="Wingdings" pitchFamily="2" charset="2"/>
              <a:buChar char="§"/>
            </a:pPr>
            <a:r>
              <a:rPr lang="en-US" sz="2000" dirty="0" smtClean="0"/>
              <a:t>Real-time chat support with admin</a:t>
            </a:r>
          </a:p>
          <a:p>
            <a:endParaRPr lang="en-US" sz="2000"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685800"/>
            <a:ext cx="8534400" cy="3724096"/>
          </a:xfrm>
          <a:prstGeom prst="rect">
            <a:avLst/>
          </a:prstGeom>
          <a:noFill/>
        </p:spPr>
        <p:txBody>
          <a:bodyPr wrap="square" rtlCol="0">
            <a:spAutoFit/>
          </a:bodyPr>
          <a:lstStyle/>
          <a:p>
            <a:r>
              <a:rPr lang="en-US" sz="2800" b="1" dirty="0" smtClean="0"/>
              <a:t>Conclusion:</a:t>
            </a:r>
          </a:p>
          <a:p>
            <a:endParaRPr lang="en-US" sz="2800" b="1" dirty="0"/>
          </a:p>
          <a:p>
            <a:pPr>
              <a:lnSpc>
                <a:spcPct val="150000"/>
              </a:lnSpc>
            </a:pPr>
            <a:r>
              <a:rPr lang="en-US" sz="2000" dirty="0" smtClean="0"/>
              <a:t>This full stack e-commerce project gives a comprehensive experience of building a real-world web application using modern technologies. It combines </a:t>
            </a:r>
            <a:r>
              <a:rPr lang="en-US" sz="2000" b="1" dirty="0" smtClean="0"/>
              <a:t>frontend UI/UX design</a:t>
            </a:r>
            <a:r>
              <a:rPr lang="en-US" sz="2000" dirty="0" smtClean="0"/>
              <a:t>, </a:t>
            </a:r>
            <a:r>
              <a:rPr lang="en-US" sz="2000" b="1" dirty="0" smtClean="0"/>
              <a:t>backend development</a:t>
            </a:r>
            <a:r>
              <a:rPr lang="en-US" sz="2000" dirty="0" smtClean="0"/>
              <a:t>, </a:t>
            </a:r>
            <a:r>
              <a:rPr lang="en-US" sz="2000" b="1" dirty="0" smtClean="0"/>
              <a:t>API integration</a:t>
            </a:r>
            <a:r>
              <a:rPr lang="en-US" sz="2000" dirty="0" smtClean="0"/>
              <a:t>, </a:t>
            </a:r>
            <a:r>
              <a:rPr lang="en-US" sz="2000" b="1" dirty="0" smtClean="0"/>
              <a:t>database design</a:t>
            </a:r>
            <a:r>
              <a:rPr lang="en-US" sz="2000" dirty="0" smtClean="0"/>
              <a:t>, and </a:t>
            </a:r>
            <a:r>
              <a:rPr lang="en-US" sz="2000" b="1" dirty="0" smtClean="0"/>
              <a:t>security implementation</a:t>
            </a:r>
            <a:r>
              <a:rPr lang="en-US" sz="2000" dirty="0" smtClean="0"/>
              <a:t>. The project shows practical understanding of the full development lifecycle and prepares you for professional web development roles.</a:t>
            </a:r>
            <a:endParaRPr lang="en-US" sz="20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895600"/>
            <a:ext cx="8305800" cy="1015663"/>
          </a:xfrm>
          <a:prstGeom prst="rect">
            <a:avLst/>
          </a:prstGeom>
          <a:noFill/>
        </p:spPr>
        <p:txBody>
          <a:bodyPr wrap="square" rtlCol="0">
            <a:spAutoFit/>
          </a:bodyPr>
          <a:lstStyle/>
          <a:p>
            <a:r>
              <a:rPr lang="en-US" sz="6000" dirty="0" smtClean="0">
                <a:latin typeface="Arial Rounded MT Bold" pitchFamily="34" charset="0"/>
              </a:rPr>
              <a:t>         Thank  You</a:t>
            </a:r>
            <a:endParaRPr lang="en-US" sz="6000" dirty="0">
              <a:latin typeface="Arial Rounded MT Bold"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5257800"/>
          </a:xfrm>
        </p:spPr>
        <p:txBody>
          <a:bodyPr>
            <a:normAutofit fontScale="90000"/>
          </a:bodyPr>
          <a:lstStyle/>
          <a:p>
            <a:r>
              <a:rPr lang="en-US" b="1" dirty="0" smtClean="0"/>
              <a:t>Project Description:</a:t>
            </a:r>
            <a:br>
              <a:rPr lang="en-US" b="1" dirty="0" smtClean="0"/>
            </a:br>
            <a:r>
              <a:rPr lang="en-US" b="1" dirty="0" smtClean="0"/>
              <a:t/>
            </a:r>
            <a:br>
              <a:rPr lang="en-US" b="1" dirty="0" smtClean="0"/>
            </a:br>
            <a:r>
              <a:rPr lang="en-US" sz="2000" dirty="0" smtClean="0"/>
              <a:t>This project involves the design and development of a functional </a:t>
            </a:r>
            <a:r>
              <a:rPr lang="en-US" sz="2000" b="1" dirty="0" smtClean="0"/>
              <a:t>E-commerce website</a:t>
            </a:r>
            <a:r>
              <a:rPr lang="en-US" sz="2000" dirty="0" smtClean="0"/>
              <a:t> that allows users to buy and sell products online. The system enables customers to browse a variety of products, add them to a shopping cart, place orders, and make secure online payments. It also includes an </a:t>
            </a:r>
            <a:r>
              <a:rPr lang="en-US" sz="2000" b="1" dirty="0" smtClean="0"/>
              <a:t>admin panel</a:t>
            </a:r>
            <a:r>
              <a:rPr lang="en-US" sz="2000" dirty="0" smtClean="0"/>
              <a:t> for managing products, categories, users, and orders.</a:t>
            </a:r>
            <a:br>
              <a:rPr lang="en-US" sz="2000" dirty="0" smtClean="0"/>
            </a:br>
            <a:r>
              <a:rPr lang="en-US" sz="2000" dirty="0" smtClean="0"/>
              <a:t>The platform simulates a real-world online shopping experience, similar to popular websites like </a:t>
            </a:r>
            <a:r>
              <a:rPr lang="en-US" sz="2000" b="1" dirty="0" smtClean="0"/>
              <a:t>Amazon</a:t>
            </a:r>
            <a:r>
              <a:rPr lang="en-US" sz="2000" dirty="0" smtClean="0"/>
              <a:t>, </a:t>
            </a:r>
            <a:r>
              <a:rPr lang="en-US" sz="2000" b="1" dirty="0" smtClean="0"/>
              <a:t>Flipkart</a:t>
            </a:r>
            <a:r>
              <a:rPr lang="en-US" sz="2000" dirty="0" smtClean="0"/>
              <a:t>, or </a:t>
            </a:r>
            <a:r>
              <a:rPr lang="en-US" sz="2000" b="1" dirty="0" smtClean="0"/>
              <a:t>Snapdeal</a:t>
            </a:r>
            <a:r>
              <a:rPr lang="en-US" sz="2000" dirty="0" smtClean="0"/>
              <a:t>. It offers convenience, accessibility, and automation of the shopping and selling process.</a:t>
            </a:r>
            <a:br>
              <a:rPr lang="en-US" sz="2000"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r>
              <a:rPr lang="en-US" b="1" dirty="0" smtClean="0"/>
              <a:t/>
            </a:r>
            <a:br>
              <a:rPr lang="en-US" b="1" dirty="0" smtClean="0"/>
            </a:b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609600"/>
            <a:ext cx="8686800" cy="4876800"/>
          </a:xfrm>
        </p:spPr>
        <p:txBody>
          <a:bodyPr>
            <a:normAutofit fontScale="90000"/>
          </a:bodyPr>
          <a:lstStyle/>
          <a:p>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Project Objectives: </a:t>
            </a:r>
            <a:br>
              <a:rPr lang="en-US" dirty="0" smtClean="0"/>
            </a:br>
            <a:r>
              <a:rPr lang="en-US" dirty="0" smtClean="0"/>
              <a:t/>
            </a:r>
            <a:br>
              <a:rPr lang="en-US" dirty="0" smtClean="0"/>
            </a:br>
            <a:r>
              <a:rPr lang="en-US" sz="2200" dirty="0" smtClean="0"/>
              <a:t>To develop a user-friendly and secure e-commerce platform.</a:t>
            </a:r>
            <a:br>
              <a:rPr lang="en-US" sz="2200" dirty="0" smtClean="0"/>
            </a:br>
            <a:r>
              <a:rPr lang="en-US" sz="2200" dirty="0" smtClean="0"/>
              <a:t>To implement key features such as user login, shopping cart, and payment integration.</a:t>
            </a:r>
            <a:br>
              <a:rPr lang="en-US" sz="2200" dirty="0" smtClean="0"/>
            </a:br>
            <a:r>
              <a:rPr lang="en-US" sz="2200" dirty="0" smtClean="0"/>
              <a:t>To create an admin dashboard for managing the store.</a:t>
            </a:r>
            <a:br>
              <a:rPr lang="en-US" sz="2200" dirty="0" smtClean="0"/>
            </a:br>
            <a:r>
              <a:rPr lang="en-US" sz="2200" dirty="0" smtClean="0"/>
              <a:t>To understand how digital commerce systems operate in the real world.</a:t>
            </a: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685800"/>
            <a:ext cx="8458200" cy="4832092"/>
          </a:xfrm>
          <a:prstGeom prst="rect">
            <a:avLst/>
          </a:prstGeom>
          <a:noFill/>
        </p:spPr>
        <p:txBody>
          <a:bodyPr wrap="square" rtlCol="0">
            <a:spAutoFit/>
          </a:bodyPr>
          <a:lstStyle/>
          <a:p>
            <a:r>
              <a:rPr lang="en-US" sz="2800" b="1" dirty="0" smtClean="0"/>
              <a:t>Scope of the Project:</a:t>
            </a:r>
          </a:p>
          <a:p>
            <a:endParaRPr lang="en-US" sz="2000" dirty="0"/>
          </a:p>
          <a:p>
            <a:pPr>
              <a:lnSpc>
                <a:spcPct val="200000"/>
              </a:lnSpc>
              <a:buFont typeface="Wingdings" pitchFamily="2" charset="2"/>
              <a:buChar char="§"/>
            </a:pPr>
            <a:r>
              <a:rPr lang="en-US" sz="2000" dirty="0" smtClean="0"/>
              <a:t>Browse and search products</a:t>
            </a:r>
          </a:p>
          <a:p>
            <a:pPr>
              <a:lnSpc>
                <a:spcPct val="200000"/>
              </a:lnSpc>
              <a:buFont typeface="Wingdings" pitchFamily="2" charset="2"/>
              <a:buChar char="§"/>
            </a:pPr>
            <a:r>
              <a:rPr lang="en-US" sz="2000" dirty="0" smtClean="0"/>
              <a:t>Register/Login system</a:t>
            </a:r>
          </a:p>
          <a:p>
            <a:pPr>
              <a:lnSpc>
                <a:spcPct val="200000"/>
              </a:lnSpc>
              <a:buFont typeface="Wingdings" pitchFamily="2" charset="2"/>
              <a:buChar char="§"/>
            </a:pPr>
            <a:r>
              <a:rPr lang="en-US" sz="2000" dirty="0" smtClean="0"/>
              <a:t>Add to cart and checkout process</a:t>
            </a:r>
          </a:p>
          <a:p>
            <a:pPr>
              <a:lnSpc>
                <a:spcPct val="200000"/>
              </a:lnSpc>
              <a:buFont typeface="Wingdings" pitchFamily="2" charset="2"/>
              <a:buChar char="§"/>
            </a:pPr>
            <a:r>
              <a:rPr lang="en-US" sz="2000" dirty="0" smtClean="0"/>
              <a:t>Real or demo payment gateway</a:t>
            </a:r>
          </a:p>
          <a:p>
            <a:pPr>
              <a:lnSpc>
                <a:spcPct val="200000"/>
              </a:lnSpc>
              <a:buFont typeface="Wingdings" pitchFamily="2" charset="2"/>
              <a:buChar char="§"/>
            </a:pPr>
            <a:r>
              <a:rPr lang="en-US" sz="2000" dirty="0" smtClean="0"/>
              <a:t>Admin panel for store management</a:t>
            </a:r>
          </a:p>
          <a:p>
            <a:pPr>
              <a:lnSpc>
                <a:spcPct val="200000"/>
              </a:lnSpc>
              <a:buFont typeface="Wingdings" pitchFamily="2" charset="2"/>
              <a:buChar char="§"/>
            </a:pPr>
            <a:r>
              <a:rPr lang="en-US" sz="2000" dirty="0" smtClean="0"/>
              <a:t>Order tracking and product inventory</a:t>
            </a:r>
          </a:p>
          <a:p>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457200"/>
            <a:ext cx="8610600" cy="6801862"/>
          </a:xfrm>
          <a:prstGeom prst="rect">
            <a:avLst/>
          </a:prstGeom>
          <a:noFill/>
        </p:spPr>
        <p:txBody>
          <a:bodyPr wrap="square" rtlCol="0">
            <a:spAutoFit/>
          </a:bodyPr>
          <a:lstStyle/>
          <a:p>
            <a:r>
              <a:rPr lang="en-US" sz="2800" b="1" dirty="0" smtClean="0"/>
              <a:t>Key Modules:</a:t>
            </a:r>
          </a:p>
          <a:p>
            <a:endParaRPr lang="en-US" sz="2800" b="1" dirty="0"/>
          </a:p>
          <a:p>
            <a:r>
              <a:rPr lang="en-US" sz="2000" b="1" dirty="0" smtClean="0"/>
              <a:t>1.Admin Dashboard:</a:t>
            </a:r>
          </a:p>
          <a:p>
            <a:pPr>
              <a:lnSpc>
                <a:spcPct val="150000"/>
              </a:lnSpc>
              <a:buFont typeface="Wingdings" pitchFamily="2" charset="2"/>
              <a:buChar char="§"/>
            </a:pPr>
            <a:r>
              <a:rPr lang="en-US" sz="2000" dirty="0" smtClean="0"/>
              <a:t>Secure admin login</a:t>
            </a:r>
          </a:p>
          <a:p>
            <a:pPr>
              <a:lnSpc>
                <a:spcPct val="150000"/>
              </a:lnSpc>
              <a:buFont typeface="Wingdings" pitchFamily="2" charset="2"/>
              <a:buChar char="§"/>
            </a:pPr>
            <a:r>
              <a:rPr lang="en-US" sz="2000" dirty="0" smtClean="0"/>
              <a:t>Add/edit/delete products</a:t>
            </a:r>
          </a:p>
          <a:p>
            <a:pPr>
              <a:lnSpc>
                <a:spcPct val="150000"/>
              </a:lnSpc>
              <a:buFont typeface="Wingdings" pitchFamily="2" charset="2"/>
              <a:buChar char="§"/>
            </a:pPr>
            <a:r>
              <a:rPr lang="en-US" sz="2000" dirty="0" smtClean="0"/>
              <a:t>Manage orders</a:t>
            </a:r>
          </a:p>
          <a:p>
            <a:pPr>
              <a:lnSpc>
                <a:spcPct val="150000"/>
              </a:lnSpc>
              <a:buFont typeface="Wingdings" pitchFamily="2" charset="2"/>
              <a:buChar char="§"/>
            </a:pPr>
            <a:r>
              <a:rPr lang="en-US" sz="2000" dirty="0" smtClean="0"/>
              <a:t>View customer data and inventory</a:t>
            </a:r>
          </a:p>
          <a:p>
            <a:pPr>
              <a:lnSpc>
                <a:spcPct val="150000"/>
              </a:lnSpc>
            </a:pPr>
            <a:r>
              <a:rPr lang="en-US" sz="2000" b="1" dirty="0"/>
              <a:t>2</a:t>
            </a:r>
            <a:r>
              <a:rPr lang="en-US" sz="2000" b="1" dirty="0" smtClean="0"/>
              <a:t>. Authentication:</a:t>
            </a:r>
          </a:p>
          <a:p>
            <a:pPr>
              <a:lnSpc>
                <a:spcPct val="150000"/>
              </a:lnSpc>
              <a:buFont typeface="Wingdings" pitchFamily="2" charset="2"/>
              <a:buChar char="§"/>
            </a:pPr>
            <a:r>
              <a:rPr lang="en-US" sz="2000" dirty="0" smtClean="0"/>
              <a:t>Password encryption (bcrypt.js or Django auth)</a:t>
            </a:r>
          </a:p>
          <a:p>
            <a:pPr>
              <a:lnSpc>
                <a:spcPct val="150000"/>
              </a:lnSpc>
              <a:buFont typeface="Wingdings" pitchFamily="2" charset="2"/>
              <a:buChar char="§"/>
            </a:pPr>
            <a:r>
              <a:rPr lang="en-US" sz="2000" dirty="0" smtClean="0"/>
              <a:t>JWT token for secured routes</a:t>
            </a:r>
          </a:p>
          <a:p>
            <a:pPr>
              <a:lnSpc>
                <a:spcPct val="150000"/>
              </a:lnSpc>
              <a:buFont typeface="Wingdings" pitchFamily="2" charset="2"/>
              <a:buChar char="§"/>
            </a:pPr>
            <a:r>
              <a:rPr lang="en-US" sz="2000" dirty="0" smtClean="0"/>
              <a:t>Role-based access (user/admin)</a:t>
            </a:r>
          </a:p>
          <a:p>
            <a:pPr>
              <a:lnSpc>
                <a:spcPct val="150000"/>
              </a:lnSpc>
            </a:pPr>
            <a:r>
              <a:rPr lang="en-US" sz="2000" b="1" dirty="0"/>
              <a:t>3</a:t>
            </a:r>
            <a:r>
              <a:rPr lang="en-US" sz="2000" b="1" dirty="0" smtClean="0"/>
              <a:t>. Payment Gateway:</a:t>
            </a:r>
          </a:p>
          <a:p>
            <a:pPr>
              <a:lnSpc>
                <a:spcPct val="150000"/>
              </a:lnSpc>
              <a:buFont typeface="Wingdings" pitchFamily="2" charset="2"/>
              <a:buChar char="§"/>
            </a:pPr>
            <a:r>
              <a:rPr lang="en-US" sz="2000" dirty="0" smtClean="0"/>
              <a:t>Razorpay / Stripe / PayPal (Test or Live Mode)</a:t>
            </a:r>
          </a:p>
          <a:p>
            <a:pPr>
              <a:lnSpc>
                <a:spcPct val="150000"/>
              </a:lnSpc>
              <a:buFont typeface="Wingdings" pitchFamily="2" charset="2"/>
              <a:buChar char="§"/>
            </a:pPr>
            <a:r>
              <a:rPr lang="en-US" sz="2000" dirty="0" smtClean="0"/>
              <a:t>Payment confirmation and order status updates</a:t>
            </a:r>
          </a:p>
          <a:p>
            <a:pPr>
              <a:lnSpc>
                <a:spcPct val="150000"/>
              </a:lnSpc>
              <a:buFont typeface="Wingdings" pitchFamily="2" charset="2"/>
              <a:buChar char="§"/>
            </a:pP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762000"/>
            <a:ext cx="8686800" cy="5232202"/>
          </a:xfrm>
          <a:prstGeom prst="rect">
            <a:avLst/>
          </a:prstGeom>
          <a:noFill/>
        </p:spPr>
        <p:txBody>
          <a:bodyPr wrap="square" rtlCol="0">
            <a:spAutoFit/>
          </a:bodyPr>
          <a:lstStyle/>
          <a:p>
            <a:r>
              <a:rPr lang="en-US" sz="2800" b="1" dirty="0" smtClean="0"/>
              <a:t>Key Features:</a:t>
            </a:r>
          </a:p>
          <a:p>
            <a:endParaRPr lang="en-US" dirty="0"/>
          </a:p>
          <a:p>
            <a:r>
              <a:rPr lang="en-US" b="1" dirty="0" smtClean="0"/>
              <a:t>User Registration and Login System</a:t>
            </a:r>
            <a:r>
              <a:rPr lang="en-US" dirty="0" smtClean="0"/>
              <a:t/>
            </a:r>
            <a:br>
              <a:rPr lang="en-US" dirty="0" smtClean="0"/>
            </a:br>
            <a:r>
              <a:rPr lang="en-US" dirty="0" smtClean="0"/>
              <a:t>Secure authentication for customers and </a:t>
            </a:r>
            <a:r>
              <a:rPr lang="en-US" dirty="0" err="1" smtClean="0"/>
              <a:t>admins</a:t>
            </a:r>
            <a:r>
              <a:rPr lang="en-US" dirty="0" smtClean="0"/>
              <a:t>.</a:t>
            </a:r>
          </a:p>
          <a:p>
            <a:r>
              <a:rPr lang="en-US" b="1" dirty="0" smtClean="0"/>
              <a:t>Product Listing</a:t>
            </a:r>
            <a:r>
              <a:rPr lang="en-US" dirty="0" smtClean="0"/>
              <a:t/>
            </a:r>
            <a:br>
              <a:rPr lang="en-US" dirty="0" smtClean="0"/>
            </a:br>
            <a:r>
              <a:rPr lang="en-US" dirty="0" smtClean="0"/>
              <a:t>Products displayed by category with details like name, price, image, and description.</a:t>
            </a:r>
          </a:p>
          <a:p>
            <a:r>
              <a:rPr lang="en-US" b="1" dirty="0" smtClean="0"/>
              <a:t>Search and Filter</a:t>
            </a:r>
            <a:r>
              <a:rPr lang="en-US" dirty="0" smtClean="0"/>
              <a:t/>
            </a:r>
            <a:br>
              <a:rPr lang="en-US" dirty="0" smtClean="0"/>
            </a:br>
            <a:r>
              <a:rPr lang="en-US" dirty="0" smtClean="0"/>
              <a:t>Users can search for products and filter them by price or category.</a:t>
            </a:r>
          </a:p>
          <a:p>
            <a:r>
              <a:rPr lang="en-US" b="1" dirty="0" smtClean="0"/>
              <a:t>Shopping Cart and Checkout</a:t>
            </a:r>
            <a:r>
              <a:rPr lang="en-US" dirty="0" smtClean="0"/>
              <a:t/>
            </a:r>
            <a:br>
              <a:rPr lang="en-US" dirty="0" smtClean="0"/>
            </a:br>
            <a:r>
              <a:rPr lang="en-US" dirty="0" smtClean="0"/>
              <a:t>Users can add items to their cart, update quantities, and proceed to checkout.</a:t>
            </a:r>
          </a:p>
          <a:p>
            <a:r>
              <a:rPr lang="en-US" b="1" dirty="0" smtClean="0"/>
              <a:t>Online Payment Gateway (Dummy or Real)</a:t>
            </a:r>
            <a:r>
              <a:rPr lang="en-US" dirty="0" smtClean="0"/>
              <a:t/>
            </a:r>
            <a:br>
              <a:rPr lang="en-US" dirty="0" smtClean="0"/>
            </a:br>
            <a:r>
              <a:rPr lang="en-US" dirty="0" smtClean="0"/>
              <a:t>Integration of a payment system like PayPal, Stripe, or Razorpay.</a:t>
            </a:r>
          </a:p>
          <a:p>
            <a:r>
              <a:rPr lang="en-US" b="1" dirty="0" smtClean="0"/>
              <a:t>Order Management</a:t>
            </a:r>
            <a:r>
              <a:rPr lang="en-US" dirty="0" smtClean="0"/>
              <a:t/>
            </a:r>
            <a:br>
              <a:rPr lang="en-US" dirty="0" smtClean="0"/>
            </a:br>
            <a:r>
              <a:rPr lang="en-US" dirty="0" smtClean="0"/>
              <a:t>Users can view their past orders and order status.</a:t>
            </a:r>
          </a:p>
          <a:p>
            <a:r>
              <a:rPr lang="en-US" b="1" dirty="0" smtClean="0"/>
              <a:t>Admin Dashboard</a:t>
            </a:r>
            <a:r>
              <a:rPr lang="en-US" dirty="0" smtClean="0"/>
              <a:t/>
            </a:r>
            <a:br>
              <a:rPr lang="en-US" dirty="0" smtClean="0"/>
            </a:br>
            <a:r>
              <a:rPr lang="en-US" dirty="0" smtClean="0"/>
              <a:t>Admin can add/edit/delete products, manage orders, and view user information.</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457200"/>
            <a:ext cx="8763000" cy="5940088"/>
          </a:xfrm>
          <a:prstGeom prst="rect">
            <a:avLst/>
          </a:prstGeom>
          <a:noFill/>
        </p:spPr>
        <p:txBody>
          <a:bodyPr wrap="square" rtlCol="0">
            <a:spAutoFit/>
          </a:bodyPr>
          <a:lstStyle/>
          <a:p>
            <a:endParaRPr lang="en-US" sz="2000" b="1" dirty="0" smtClean="0"/>
          </a:p>
          <a:p>
            <a:endParaRPr lang="en-US" sz="2000" b="1" dirty="0"/>
          </a:p>
          <a:p>
            <a:endParaRPr lang="en-US" sz="2000" b="1" dirty="0" smtClean="0"/>
          </a:p>
          <a:p>
            <a:endParaRPr lang="en-US" sz="2000" b="1" dirty="0"/>
          </a:p>
          <a:p>
            <a:endParaRPr lang="en-US" sz="2000" b="1" dirty="0" smtClean="0"/>
          </a:p>
          <a:p>
            <a:endParaRPr lang="en-US" sz="2000" b="1" dirty="0"/>
          </a:p>
          <a:p>
            <a:endParaRPr lang="en-US" sz="2000" b="1" dirty="0" smtClean="0"/>
          </a:p>
          <a:p>
            <a:endParaRPr lang="en-US" sz="2000" b="1" dirty="0"/>
          </a:p>
          <a:p>
            <a:endParaRPr lang="en-US" sz="2000" b="1" dirty="0" smtClean="0"/>
          </a:p>
          <a:p>
            <a:endParaRPr lang="en-US" sz="2000" b="1" dirty="0"/>
          </a:p>
          <a:p>
            <a:endParaRPr lang="en-US" sz="2000" b="1" dirty="0" smtClean="0"/>
          </a:p>
          <a:p>
            <a:endParaRPr lang="en-US" sz="2000" b="1" dirty="0"/>
          </a:p>
          <a:p>
            <a:endParaRPr lang="en-US" sz="2000" b="1" dirty="0" smtClean="0"/>
          </a:p>
          <a:p>
            <a:endParaRPr lang="en-US" sz="2000" b="1" dirty="0"/>
          </a:p>
          <a:p>
            <a:endParaRPr lang="en-US" sz="2000" b="1" dirty="0" smtClean="0"/>
          </a:p>
          <a:p>
            <a:endParaRPr lang="en-US" sz="2000" b="1" dirty="0"/>
          </a:p>
          <a:p>
            <a:endParaRPr lang="en-US" sz="2000" b="1" dirty="0" smtClean="0"/>
          </a:p>
          <a:p>
            <a:endParaRPr lang="en-US" sz="2000" b="1" dirty="0"/>
          </a:p>
          <a:p>
            <a:endParaRPr lang="en-US" sz="2000" b="1" dirty="0"/>
          </a:p>
        </p:txBody>
      </p:sp>
      <p:sp>
        <p:nvSpPr>
          <p:cNvPr id="3" name="TextBox 2"/>
          <p:cNvSpPr txBox="1"/>
          <p:nvPr/>
        </p:nvSpPr>
        <p:spPr>
          <a:xfrm>
            <a:off x="228600" y="762000"/>
            <a:ext cx="8534400" cy="3108543"/>
          </a:xfrm>
          <a:prstGeom prst="rect">
            <a:avLst/>
          </a:prstGeom>
          <a:noFill/>
        </p:spPr>
        <p:txBody>
          <a:bodyPr wrap="square" rtlCol="0">
            <a:spAutoFit/>
          </a:bodyPr>
          <a:lstStyle/>
          <a:p>
            <a:r>
              <a:rPr lang="en-US" sz="2800" b="1" dirty="0" smtClean="0"/>
              <a:t>Technologies </a:t>
            </a:r>
            <a:r>
              <a:rPr lang="en-US" sz="2800" b="1" dirty="0" smtClean="0"/>
              <a:t>Used:</a:t>
            </a:r>
          </a:p>
          <a:p>
            <a:endParaRPr lang="en-US" sz="2800" b="1" dirty="0" smtClean="0"/>
          </a:p>
          <a:p>
            <a:r>
              <a:rPr lang="en-US" sz="2000" b="1" dirty="0" smtClean="0"/>
              <a:t>Frontend :</a:t>
            </a:r>
          </a:p>
          <a:p>
            <a:r>
              <a:rPr lang="en-US" sz="2000" b="1" dirty="0" smtClean="0"/>
              <a:t> </a:t>
            </a:r>
            <a:r>
              <a:rPr lang="en-US" sz="2000" b="1" dirty="0" smtClean="0"/>
              <a:t> </a:t>
            </a:r>
          </a:p>
          <a:p>
            <a:r>
              <a:rPr lang="en-US" sz="2000" b="1" dirty="0" smtClean="0"/>
              <a:t> </a:t>
            </a:r>
            <a:r>
              <a:rPr lang="en-US" sz="2000" b="1" dirty="0" smtClean="0"/>
              <a:t> HTML , CSS , JavaScript React</a:t>
            </a:r>
          </a:p>
          <a:p>
            <a:endParaRPr lang="en-US" sz="2000" b="1" dirty="0" smtClean="0"/>
          </a:p>
          <a:p>
            <a:r>
              <a:rPr lang="en-US" sz="2000" b="1" dirty="0" smtClean="0"/>
              <a:t>Backend :</a:t>
            </a:r>
          </a:p>
          <a:p>
            <a:endParaRPr lang="en-US" sz="2000" b="1" dirty="0" smtClean="0"/>
          </a:p>
          <a:p>
            <a:r>
              <a:rPr lang="en-US" sz="2000" b="1" dirty="0" smtClean="0"/>
              <a:t>   Node Js , </a:t>
            </a:r>
            <a:r>
              <a:rPr lang="en-US" sz="2000" b="1" smtClean="0"/>
              <a:t>mongodb</a:t>
            </a:r>
            <a:endParaRPr lang="en-US" sz="20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609600"/>
            <a:ext cx="8077200" cy="4585871"/>
          </a:xfrm>
          <a:prstGeom prst="rect">
            <a:avLst/>
          </a:prstGeom>
          <a:noFill/>
        </p:spPr>
        <p:txBody>
          <a:bodyPr wrap="square" rtlCol="0">
            <a:spAutoFit/>
          </a:bodyPr>
          <a:lstStyle/>
          <a:p>
            <a:r>
              <a:rPr lang="en-US" sz="3200" b="1" dirty="0" smtClean="0"/>
              <a:t>Project Workflow:</a:t>
            </a:r>
          </a:p>
          <a:p>
            <a:endParaRPr lang="en-US" sz="2000" dirty="0"/>
          </a:p>
          <a:p>
            <a:pPr marL="457200" indent="-457200">
              <a:lnSpc>
                <a:spcPct val="150000"/>
              </a:lnSpc>
              <a:buFont typeface="+mj-lt"/>
              <a:buAutoNum type="arabicPeriod"/>
            </a:pPr>
            <a:r>
              <a:rPr lang="en-US" sz="2000" dirty="0" smtClean="0"/>
              <a:t>User signs up or logs in.</a:t>
            </a:r>
          </a:p>
          <a:p>
            <a:pPr marL="457200" indent="-457200">
              <a:lnSpc>
                <a:spcPct val="150000"/>
              </a:lnSpc>
              <a:buFont typeface="+mj-lt"/>
              <a:buAutoNum type="arabicPeriod"/>
            </a:pPr>
            <a:r>
              <a:rPr lang="en-US" sz="2000" dirty="0" smtClean="0"/>
              <a:t>User browses or searches for products.</a:t>
            </a:r>
          </a:p>
          <a:p>
            <a:pPr marL="457200" indent="-457200">
              <a:lnSpc>
                <a:spcPct val="150000"/>
              </a:lnSpc>
              <a:buFont typeface="+mj-lt"/>
              <a:buAutoNum type="arabicPeriod"/>
            </a:pPr>
            <a:r>
              <a:rPr lang="en-US" sz="2000" dirty="0" smtClean="0"/>
              <a:t>Adds products to cart and proceeds to checkout.</a:t>
            </a:r>
          </a:p>
          <a:p>
            <a:pPr marL="457200" indent="-457200">
              <a:lnSpc>
                <a:spcPct val="150000"/>
              </a:lnSpc>
              <a:buFont typeface="+mj-lt"/>
              <a:buAutoNum type="arabicPeriod"/>
            </a:pPr>
            <a:r>
              <a:rPr lang="en-US" sz="2000" dirty="0" smtClean="0"/>
              <a:t>Makes payment (demo or real gateway).</a:t>
            </a:r>
          </a:p>
          <a:p>
            <a:pPr marL="457200" indent="-457200">
              <a:lnSpc>
                <a:spcPct val="150000"/>
              </a:lnSpc>
              <a:buFont typeface="+mj-lt"/>
              <a:buAutoNum type="arabicPeriod"/>
            </a:pPr>
            <a:r>
              <a:rPr lang="en-US" sz="2000" dirty="0" smtClean="0"/>
              <a:t>Backend stores order, updates inventory.</a:t>
            </a:r>
          </a:p>
          <a:p>
            <a:pPr marL="457200" indent="-457200">
              <a:lnSpc>
                <a:spcPct val="150000"/>
              </a:lnSpc>
              <a:buFont typeface="+mj-lt"/>
              <a:buAutoNum type="arabicPeriod"/>
            </a:pPr>
            <a:r>
              <a:rPr lang="en-US" sz="2000" dirty="0" smtClean="0"/>
              <a:t>Admin can log in, view/manage orders &amp; products.</a:t>
            </a:r>
          </a:p>
          <a:p>
            <a:pPr marL="457200" indent="-457200">
              <a:lnSpc>
                <a:spcPct val="150000"/>
              </a:lnSpc>
              <a:buFont typeface="+mj-lt"/>
              <a:buAutoNum type="arabicPeriod"/>
            </a:pPr>
            <a:r>
              <a:rPr lang="en-US" sz="2000" dirty="0" smtClean="0"/>
              <a:t>Users can view past orders and order status.</a:t>
            </a:r>
          </a:p>
          <a:p>
            <a:pPr marL="457200" indent="-457200">
              <a:lnSpc>
                <a:spcPct val="150000"/>
              </a:lnSpc>
              <a:buFont typeface="+mj-lt"/>
              <a:buAutoNum type="arabicPeriod"/>
            </a:pPr>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609600"/>
            <a:ext cx="8382000" cy="4893647"/>
          </a:xfrm>
          <a:prstGeom prst="rect">
            <a:avLst/>
          </a:prstGeom>
          <a:noFill/>
        </p:spPr>
        <p:txBody>
          <a:bodyPr wrap="square" rtlCol="0">
            <a:spAutoFit/>
          </a:bodyPr>
          <a:lstStyle/>
          <a:p>
            <a:r>
              <a:rPr lang="en-US" sz="3200" b="1" dirty="0" smtClean="0"/>
              <a:t>Expected Output:</a:t>
            </a:r>
          </a:p>
          <a:p>
            <a:endParaRPr lang="en-US" sz="2000" dirty="0"/>
          </a:p>
          <a:p>
            <a:pPr>
              <a:lnSpc>
                <a:spcPct val="200000"/>
              </a:lnSpc>
              <a:buFont typeface="Wingdings" pitchFamily="2" charset="2"/>
              <a:buChar char="§"/>
            </a:pPr>
            <a:r>
              <a:rPr lang="en-US" sz="2000" dirty="0" smtClean="0"/>
              <a:t>Fully working online shopping website.</a:t>
            </a:r>
          </a:p>
          <a:p>
            <a:pPr>
              <a:lnSpc>
                <a:spcPct val="200000"/>
              </a:lnSpc>
              <a:buFont typeface="Wingdings" pitchFamily="2" charset="2"/>
              <a:buChar char="§"/>
            </a:pPr>
            <a:r>
              <a:rPr lang="en-US" sz="2000" dirty="0" smtClean="0"/>
              <a:t>Secure login/authentication for users.</a:t>
            </a:r>
          </a:p>
          <a:p>
            <a:pPr>
              <a:lnSpc>
                <a:spcPct val="200000"/>
              </a:lnSpc>
              <a:buFont typeface="Wingdings" pitchFamily="2" charset="2"/>
              <a:buChar char="§"/>
            </a:pPr>
            <a:r>
              <a:rPr lang="en-US" sz="2000" dirty="0" smtClean="0"/>
              <a:t>Real-time cart and checkout experience.</a:t>
            </a:r>
          </a:p>
          <a:p>
            <a:pPr>
              <a:lnSpc>
                <a:spcPct val="200000"/>
              </a:lnSpc>
              <a:buFont typeface="Wingdings" pitchFamily="2" charset="2"/>
              <a:buChar char="§"/>
            </a:pPr>
            <a:r>
              <a:rPr lang="en-US" sz="2000" dirty="0" smtClean="0"/>
              <a:t>Admin panel to manage the system backend.</a:t>
            </a:r>
          </a:p>
          <a:p>
            <a:pPr>
              <a:lnSpc>
                <a:spcPct val="200000"/>
              </a:lnSpc>
              <a:buFont typeface="Wingdings" pitchFamily="2" charset="2"/>
              <a:buChar char="§"/>
            </a:pPr>
            <a:r>
              <a:rPr lang="en-US" sz="2000" dirty="0" smtClean="0"/>
              <a:t>Responsive design (mobile-friendly).</a:t>
            </a:r>
          </a:p>
          <a:p>
            <a:pPr>
              <a:lnSpc>
                <a:spcPct val="200000"/>
              </a:lnSpc>
              <a:buFont typeface="Wingdings" pitchFamily="2" charset="2"/>
              <a:buChar char="§"/>
            </a:pPr>
            <a:r>
              <a:rPr lang="en-US" sz="2000" dirty="0" smtClean="0"/>
              <a:t>Smooth frontend-backend integration using REST API.</a:t>
            </a:r>
          </a:p>
          <a:p>
            <a:endParaRPr lang="en-US" sz="20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87</TotalTime>
  <Words>315</Words>
  <Application>Microsoft Office PowerPoint</Application>
  <PresentationFormat>On-screen Show (4:3)</PresentationFormat>
  <Paragraphs>88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Urban</vt:lpstr>
      <vt:lpstr>Online E-Commerce </vt:lpstr>
      <vt:lpstr>Project Description:  This project involves the design and development of a functional E-commerce website that allows users to buy and sell products online. The system enables customers to browse a variety of products, add them to a shopping cart, place orders, and make secure online payments. It also includes an admin panel for managing products, categories, users, and orders. The platform simulates a real-world online shopping experience, similar to popular websites like Amazon, Flipkart, or Snapdeal. It offers convenience, accessibility, and automation of the shopping and selling process.      </vt:lpstr>
      <vt:lpstr>     Project Objectives:   To develop a user-friendly and secure e-commerce platform. To implement key features such as user login, shopping cart, and payment integration. To create an admin dashboard for managing the store. To understand how digital commerce systems operate in the real world.       </vt:lpstr>
      <vt:lpstr>Slide 4</vt:lpstr>
      <vt:lpstr>Slide 5</vt:lpstr>
      <vt:lpstr>Slide 6</vt:lpstr>
      <vt:lpstr>Slide 7</vt:lpstr>
      <vt:lpstr>Slide 8</vt:lpstr>
      <vt:lpstr>Slide 9</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E-Commerce</dc:title>
  <dc:creator>admin</dc:creator>
  <cp:lastModifiedBy>admin</cp:lastModifiedBy>
  <cp:revision>9</cp:revision>
  <dcterms:created xsi:type="dcterms:W3CDTF">2025-07-30T14:12:40Z</dcterms:created>
  <dcterms:modified xsi:type="dcterms:W3CDTF">2025-07-30T15:45:24Z</dcterms:modified>
</cp:coreProperties>
</file>