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4"/>
    <p:sldMasterId id="2147483680" r:id="rId5"/>
  </p:sldMasterIdLst>
  <p:notesMasterIdLst>
    <p:notesMasterId r:id="rId23"/>
  </p:notesMasterIdLst>
  <p:handoutMasterIdLst>
    <p:handoutMasterId r:id="rId24"/>
  </p:handoutMasterIdLst>
  <p:sldIdLst>
    <p:sldId id="344" r:id="rId6"/>
    <p:sldId id="341" r:id="rId7"/>
    <p:sldId id="359" r:id="rId8"/>
    <p:sldId id="362" r:id="rId9"/>
    <p:sldId id="360" r:id="rId10"/>
    <p:sldId id="346" r:id="rId11"/>
    <p:sldId id="347" r:id="rId12"/>
    <p:sldId id="348" r:id="rId13"/>
    <p:sldId id="363" r:id="rId14"/>
    <p:sldId id="350" r:id="rId15"/>
    <p:sldId id="356" r:id="rId16"/>
    <p:sldId id="352" r:id="rId17"/>
    <p:sldId id="357" r:id="rId18"/>
    <p:sldId id="358" r:id="rId19"/>
    <p:sldId id="354" r:id="rId20"/>
    <p:sldId id="340" r:id="rId21"/>
    <p:sldId id="345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2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58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4111">
          <p15:clr>
            <a:srgbClr val="A4A3A4"/>
          </p15:clr>
        </p15:guide>
        <p15:guide id="8" pos="2886">
          <p15:clr>
            <a:srgbClr val="A4A3A4"/>
          </p15:clr>
        </p15:guide>
        <p15:guide id="9" pos="286">
          <p15:clr>
            <a:srgbClr val="A4A3A4"/>
          </p15:clr>
        </p15:guide>
        <p15:guide id="10" pos="5473">
          <p15:clr>
            <a:srgbClr val="A4A3A4"/>
          </p15:clr>
        </p15:guide>
        <p15:guide id="11" pos="2937">
          <p15:clr>
            <a:srgbClr val="A4A3A4"/>
          </p15:clr>
        </p15:guide>
        <p15:guide id="1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EC33"/>
    <a:srgbClr val="FFFFFF"/>
    <a:srgbClr val="404040"/>
    <a:srgbClr val="FFE600"/>
    <a:srgbClr val="000000"/>
    <a:srgbClr val="FF00FF"/>
    <a:srgbClr val="FF0090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A6021-C286-4EB3-BDEC-0A51087723F8}" v="23" dt="2022-04-25T05:37:5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88394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204" y="44"/>
      </p:cViewPr>
      <p:guideLst>
        <p:guide orient="horz" pos="2160"/>
        <p:guide orient="horz" pos="682"/>
        <p:guide orient="horz" pos="903"/>
        <p:guide orient="horz" pos="3858"/>
        <p:guide orient="horz" pos="127"/>
        <p:guide orient="horz" pos="4319"/>
        <p:guide orient="horz" pos="4111"/>
        <p:guide pos="2886"/>
        <p:guide pos="286"/>
        <p:guide pos="5473"/>
        <p:guide pos="2937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612" y="27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15/05/2023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15/05/2023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72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8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7FDAC7B4-6A01-49C4-9730-BF8572B13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2" b="5936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C231702-C029-4BB5-90D1-8311DD931D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79203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911080"/>
            <a:ext cx="3792036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9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16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0" indent="0" algn="l">
              <a:buNone/>
              <a:defRPr sz="1600">
                <a:solidFill>
                  <a:srgbClr val="40404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3277045" y="457200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557109" y="1677507"/>
            <a:ext cx="4937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557109" y="2685128"/>
            <a:ext cx="4937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6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5413375" cy="457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464306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464306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762" y="2405185"/>
            <a:ext cx="9144762" cy="3345197"/>
            <a:chOff x="-762" y="2405185"/>
            <a:chExt cx="9144762" cy="3345197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2273498" y="2405185"/>
              <a:ext cx="6870502" cy="2495124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-762" y="4411632"/>
              <a:ext cx="2283067" cy="133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0"/>
            <a:ext cx="8229600" cy="4698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9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01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97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106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106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5525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51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5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8.wm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49618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399919" cy="408838"/>
          </a:xfrm>
          <a:prstGeom prst="rect">
            <a:avLst/>
          </a:prstGeom>
        </p:spPr>
      </p:pic>
      <p:sp>
        <p:nvSpPr>
          <p:cNvPr id="11" name="Date Placeholder 12"/>
          <p:cNvSpPr txBox="1">
            <a:spLocks/>
          </p:cNvSpPr>
          <p:nvPr userDrawn="1"/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fld id="{F908784D-7D7C-4932-9E68-E2D40B5EE647}" type="datetime3">
              <a:rPr lang="en-US" smtClean="0"/>
              <a:t>15 May 2023</a:t>
            </a:fld>
            <a:endParaRPr lang="en-US" dirty="0"/>
          </a:p>
        </p:txBody>
      </p:sp>
      <p:sp>
        <p:nvSpPr>
          <p:cNvPr id="18" name="Footer Placeholder 13"/>
          <p:cNvSpPr txBox="1">
            <a:spLocks/>
          </p:cNvSpPr>
          <p:nvPr userDrawn="1"/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GB"/>
              <a:t>Presentation title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748" r:id="rId3"/>
    <p:sldLayoutId id="2147483749" r:id="rId4"/>
    <p:sldLayoutId id="2147483669" r:id="rId5"/>
    <p:sldLayoutId id="2147483780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726" r:id="rId12"/>
    <p:sldLayoutId id="2147483677" r:id="rId13"/>
    <p:sldLayoutId id="2147483678" r:id="rId14"/>
    <p:sldLayoutId id="2147483679" r:id="rId15"/>
    <p:sldLayoutId id="2147483895" r:id="rId16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6501764"/>
            <a:ext cx="7200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8" name="Date Placeholder 12"/>
          <p:cNvSpPr txBox="1">
            <a:spLocks/>
          </p:cNvSpPr>
          <p:nvPr userDrawn="1"/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fld id="{4203A536-6F0E-49B8-AF2B-6B6A026F0FCE}" type="datetime3">
              <a:rPr lang="en-US" smtClean="0"/>
              <a:t>15 May 2023</a:t>
            </a:fld>
            <a:endParaRPr lang="en-US" dirty="0"/>
          </a:p>
        </p:txBody>
      </p:sp>
      <p:sp>
        <p:nvSpPr>
          <p:cNvPr id="9" name="Footer Placeholder 13"/>
          <p:cNvSpPr txBox="1">
            <a:spLocks/>
          </p:cNvSpPr>
          <p:nvPr userDrawn="1"/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GB"/>
              <a:t>Presentation title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78" r:id="rId2"/>
    <p:sldLayoutId id="2147483770" r:id="rId3"/>
    <p:sldLayoutId id="2147483786" r:id="rId4"/>
    <p:sldLayoutId id="2147483682" r:id="rId5"/>
    <p:sldLayoutId id="2147483752" r:id="rId6"/>
    <p:sldLayoutId id="2147483753" r:id="rId7"/>
    <p:sldLayoutId id="2147483683" r:id="rId8"/>
    <p:sldLayoutId id="2147483782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728" r:id="rId15"/>
    <p:sldLayoutId id="2147483691" r:id="rId16"/>
    <p:sldLayoutId id="2147483692" r:id="rId17"/>
    <p:sldLayoutId id="2147483693" r:id="rId18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atelabs/karate/blob/master/karate-core" TargetMode="External"/><Relationship Id="rId2" Type="http://schemas.openxmlformats.org/officeDocument/2006/relationships/hyperlink" Target="https://github.com/karatelabs/karate/blob/master/karate-gatling" TargetMode="Externa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8BB2FE2-2026-4CDA-A14D-11A43D88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56" y="2419508"/>
            <a:ext cx="4270248" cy="1492092"/>
          </a:xfrm>
        </p:spPr>
        <p:txBody>
          <a:bodyPr/>
          <a:lstStyle/>
          <a:p>
            <a:r>
              <a:rPr lang="en-IN" b="1" dirty="0"/>
              <a:t>KSS Training</a:t>
            </a:r>
            <a:br>
              <a:rPr lang="en-IN" b="1" dirty="0"/>
            </a:br>
            <a:br>
              <a:rPr lang="en-IN" b="1" dirty="0"/>
            </a:br>
            <a:r>
              <a:rPr lang="en-IN" sz="1600" b="1" u="sng" dirty="0"/>
              <a:t>Date</a:t>
            </a:r>
            <a:r>
              <a:rPr lang="en-IN" sz="1600" b="1" dirty="0"/>
              <a:t>: 16.05.2023</a:t>
            </a:r>
            <a:br>
              <a:rPr lang="en-IN" sz="1600" b="1" dirty="0"/>
            </a:br>
            <a:r>
              <a:rPr lang="en-IN" sz="1600" b="1" u="sng" dirty="0"/>
              <a:t>Presenter</a:t>
            </a:r>
            <a:r>
              <a:rPr lang="en-IN" sz="1600" b="1" dirty="0"/>
              <a:t>: Arunava Mitra</a:t>
            </a:r>
            <a:br>
              <a:rPr lang="en-IN" sz="1600" b="1" dirty="0"/>
            </a:br>
            <a:r>
              <a:rPr lang="en-IN" sz="1600" b="1" u="sng" dirty="0"/>
              <a:t>Topic</a:t>
            </a:r>
            <a:r>
              <a:rPr lang="en-IN" sz="1600" b="1" dirty="0"/>
              <a:t>: Karate Framework (API Automation)</a:t>
            </a:r>
          </a:p>
        </p:txBody>
      </p:sp>
    </p:spTree>
    <p:extLst>
      <p:ext uri="{BB962C8B-B14F-4D97-AF65-F5344CB8AC3E}">
        <p14:creationId xmlns:p14="http://schemas.microsoft.com/office/powerpoint/2010/main" val="156879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Karate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326-71D9-4792-A825-F3F3C5C1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Karate project structure consists of the following folders</a:t>
            </a:r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5658A-73FC-4AFC-919E-4CF4F4F1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5662"/>
            <a:ext cx="2476500" cy="42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Test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326-71D9-4792-A825-F3F3C5C1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8C14-ADB5-400A-8906-FDB57DC9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8305"/>
            <a:ext cx="8104388" cy="42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2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 anchor="t">
            <a:normAutofit/>
          </a:bodyPr>
          <a:lstStyle/>
          <a:p>
            <a:r>
              <a:rPr lang="en-IN" dirty="0"/>
              <a:t>Writing and Executing Test cases using Test Runner Extension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5F59A1-3E29-401F-B3A9-38AC75ADC4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333500"/>
            <a:ext cx="8334375" cy="4457699"/>
          </a:xfrm>
        </p:spPr>
      </p:pic>
    </p:spTree>
    <p:extLst>
      <p:ext uri="{BB962C8B-B14F-4D97-AF65-F5344CB8AC3E}">
        <p14:creationId xmlns:p14="http://schemas.microsoft.com/office/powerpoint/2010/main" val="366534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 anchor="t">
            <a:normAutofit/>
          </a:bodyPr>
          <a:lstStyle/>
          <a:p>
            <a:r>
              <a:rPr lang="en-IN" dirty="0"/>
              <a:t>Writing and Executing Test cases using Runner.java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9D318-77D9-4D99-9D5E-3B075942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81162"/>
            <a:ext cx="8067675" cy="46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 anchor="t">
            <a:normAutofit/>
          </a:bodyPr>
          <a:lstStyle/>
          <a:p>
            <a:r>
              <a:rPr lang="en-IN" dirty="0"/>
              <a:t>Writing and Executing Test cases using CMD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D7794-6AC5-4ECE-B26E-DC08183AB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8229600" cy="4691061"/>
          </a:xfrm>
        </p:spPr>
        <p:txBody>
          <a:bodyPr/>
          <a:lstStyle/>
          <a:p>
            <a:r>
              <a:rPr lang="en-IN" sz="2000" dirty="0" err="1"/>
              <a:t>mvn</a:t>
            </a:r>
            <a:r>
              <a:rPr lang="en-IN" sz="2000" dirty="0"/>
              <a:t> clean test -D </a:t>
            </a:r>
            <a:r>
              <a:rPr lang="en-IN" sz="2000" dirty="0" err="1"/>
              <a:t>karate.env</a:t>
            </a:r>
            <a:r>
              <a:rPr lang="en-IN" sz="2000" dirty="0"/>
              <a:t>=</a:t>
            </a:r>
            <a:r>
              <a:rPr lang="en-IN" sz="2000" dirty="0" err="1"/>
              <a:t>qa</a:t>
            </a:r>
            <a:r>
              <a:rPr lang="en-IN" sz="2000" dirty="0"/>
              <a:t> -D </a:t>
            </a:r>
            <a:r>
              <a:rPr lang="en-IN" sz="2000" dirty="0" err="1"/>
              <a:t>karate.options</a:t>
            </a:r>
            <a:r>
              <a:rPr lang="en-IN" sz="2000" dirty="0"/>
              <a:t>="--tags @tagname"</a:t>
            </a:r>
          </a:p>
        </p:txBody>
      </p:sp>
    </p:spTree>
    <p:extLst>
      <p:ext uri="{BB962C8B-B14F-4D97-AF65-F5344CB8AC3E}">
        <p14:creationId xmlns:p14="http://schemas.microsoft.com/office/powerpoint/2010/main" val="4741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 anchor="t">
            <a:normAutofit/>
          </a:bodyPr>
          <a:lstStyle/>
          <a:p>
            <a:r>
              <a:rPr lang="en-IN" dirty="0"/>
              <a:t>Reports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DE6E7-930E-4025-9CE9-66FFBB4F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7521"/>
            <a:ext cx="8229600" cy="1566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C6A7AC-359A-4146-8E8B-B4BB9A39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1703"/>
            <a:ext cx="8229600" cy="29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4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CAFE-F331-41A1-B89C-1AF5EEF4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Cross Utilization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1D78BB-6230-4176-8EC3-22F68A25892C}"/>
              </a:ext>
            </a:extLst>
          </p:cNvPr>
          <p:cNvGrpSpPr/>
          <p:nvPr/>
        </p:nvGrpSpPr>
        <p:grpSpPr>
          <a:xfrm>
            <a:off x="285620" y="1313921"/>
            <a:ext cx="8209806" cy="4497691"/>
            <a:chOff x="476994" y="1320821"/>
            <a:chExt cx="7152089" cy="4497691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FC5E46D8-03EF-4664-AA99-30505A73C39C}"/>
                </a:ext>
              </a:extLst>
            </p:cNvPr>
            <p:cNvSpPr/>
            <p:nvPr/>
          </p:nvSpPr>
          <p:spPr bwMode="gray">
            <a:xfrm>
              <a:off x="1343763" y="1388236"/>
              <a:ext cx="6118602" cy="55800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0" tIns="0" rIns="0" bIns="0" anchor="ctr"/>
            <a:lstStyle/>
            <a:p>
              <a:pPr indent="-190500" defTabSz="801688" eaLnBrk="0" hangingPunct="0">
                <a:spcBef>
                  <a:spcPct val="5000"/>
                </a:spcBef>
                <a:tabLst>
                  <a:tab pos="1168400" algn="l"/>
                </a:tabLst>
                <a:defRPr/>
              </a:pPr>
              <a:r>
                <a:rPr lang="en-IN" sz="2000" b="0" i="0" dirty="0">
                  <a:solidFill>
                    <a:srgbClr val="0B0B0B"/>
                  </a:solidFill>
                  <a:effectLst/>
                </a:rPr>
                <a:t>Easy to start with little coding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55A68-2370-41D8-9680-D4396C502D5D}"/>
                </a:ext>
              </a:extLst>
            </p:cNvPr>
            <p:cNvSpPr txBox="1"/>
            <p:nvPr/>
          </p:nvSpPr>
          <p:spPr>
            <a:xfrm>
              <a:off x="476994" y="1447768"/>
              <a:ext cx="694929" cy="5580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36576" rIns="0" bIns="0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rgbClr val="FFE600"/>
                </a:buClr>
                <a:buSzPct val="70000"/>
              </a:pPr>
              <a:r>
                <a:rPr lang="en-US" sz="4000" b="1" dirty="0">
                  <a:solidFill>
                    <a:srgbClr val="808080"/>
                  </a:solidFill>
                </a:rPr>
                <a:t>1</a:t>
              </a:r>
              <a:endParaRPr lang="en-IN" sz="4000" b="1" dirty="0">
                <a:solidFill>
                  <a:srgbClr val="808080"/>
                </a:solidFill>
              </a:endParaRPr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BFCBE58-B1E6-4A3B-B8D6-D70AC8610F6A}"/>
                </a:ext>
              </a:extLst>
            </p:cNvPr>
            <p:cNvSpPr/>
            <p:nvPr/>
          </p:nvSpPr>
          <p:spPr>
            <a:xfrm>
              <a:off x="1171922" y="3716332"/>
              <a:ext cx="166719" cy="617532"/>
            </a:xfrm>
            <a:custGeom>
              <a:avLst/>
              <a:gdLst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54433 w 154433"/>
                <a:gd name="connsiteY2" fmla="*/ 558000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44908 w 154433"/>
                <a:gd name="connsiteY2" fmla="*/ 507993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49670"/>
                <a:gd name="connsiteY0" fmla="*/ 38100 h 596100"/>
                <a:gd name="connsiteX1" fmla="*/ 149670 w 149670"/>
                <a:gd name="connsiteY1" fmla="*/ 0 h 596100"/>
                <a:gd name="connsiteX2" fmla="*/ 144908 w 149670"/>
                <a:gd name="connsiteY2" fmla="*/ 546093 h 596100"/>
                <a:gd name="connsiteX3" fmla="*/ 0 w 149670"/>
                <a:gd name="connsiteY3" fmla="*/ 596100 h 596100"/>
                <a:gd name="connsiteX4" fmla="*/ 0 w 149670"/>
                <a:gd name="connsiteY4" fmla="*/ 38100 h 596100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4908 w 149670"/>
                <a:gd name="connsiteY2" fmla="*/ 569906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2526 w 149670"/>
                <a:gd name="connsiteY2" fmla="*/ 548475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56095"/>
                <a:gd name="connsiteY0" fmla="*/ 61913 h 619913"/>
                <a:gd name="connsiteX1" fmla="*/ 149670 w 156095"/>
                <a:gd name="connsiteY1" fmla="*/ 0 h 619913"/>
                <a:gd name="connsiteX2" fmla="*/ 155915 w 156095"/>
                <a:gd name="connsiteY2" fmla="*/ 562762 h 619913"/>
                <a:gd name="connsiteX3" fmla="*/ 0 w 156095"/>
                <a:gd name="connsiteY3" fmla="*/ 619913 h 619913"/>
                <a:gd name="connsiteX4" fmla="*/ 0 w 156095"/>
                <a:gd name="connsiteY4" fmla="*/ 61913 h 619913"/>
                <a:gd name="connsiteX0" fmla="*/ 0 w 156232"/>
                <a:gd name="connsiteY0" fmla="*/ 59532 h 617532"/>
                <a:gd name="connsiteX1" fmla="*/ 154133 w 156232"/>
                <a:gd name="connsiteY1" fmla="*/ 0 h 617532"/>
                <a:gd name="connsiteX2" fmla="*/ 155915 w 156232"/>
                <a:gd name="connsiteY2" fmla="*/ 560381 h 617532"/>
                <a:gd name="connsiteX3" fmla="*/ 0 w 156232"/>
                <a:gd name="connsiteY3" fmla="*/ 617532 h 617532"/>
                <a:gd name="connsiteX4" fmla="*/ 0 w 156232"/>
                <a:gd name="connsiteY4" fmla="*/ 59532 h 61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2" h="617532">
                  <a:moveTo>
                    <a:pt x="0" y="59532"/>
                  </a:moveTo>
                  <a:lnTo>
                    <a:pt x="154133" y="0"/>
                  </a:lnTo>
                  <a:cubicBezTo>
                    <a:pt x="152546" y="182031"/>
                    <a:pt x="157502" y="378350"/>
                    <a:pt x="155915" y="560381"/>
                  </a:cubicBezTo>
                  <a:lnTo>
                    <a:pt x="0" y="617532"/>
                  </a:lnTo>
                  <a:lnTo>
                    <a:pt x="0" y="59532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0ACCD779-5EC5-4B7C-A413-A27E6862E9F7}"/>
                </a:ext>
              </a:extLst>
            </p:cNvPr>
            <p:cNvSpPr/>
            <p:nvPr/>
          </p:nvSpPr>
          <p:spPr>
            <a:xfrm>
              <a:off x="1171922" y="2164268"/>
              <a:ext cx="166719" cy="617532"/>
            </a:xfrm>
            <a:custGeom>
              <a:avLst/>
              <a:gdLst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54433 w 154433"/>
                <a:gd name="connsiteY2" fmla="*/ 558000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44908 w 154433"/>
                <a:gd name="connsiteY2" fmla="*/ 507993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49670"/>
                <a:gd name="connsiteY0" fmla="*/ 38100 h 596100"/>
                <a:gd name="connsiteX1" fmla="*/ 149670 w 149670"/>
                <a:gd name="connsiteY1" fmla="*/ 0 h 596100"/>
                <a:gd name="connsiteX2" fmla="*/ 144908 w 149670"/>
                <a:gd name="connsiteY2" fmla="*/ 546093 h 596100"/>
                <a:gd name="connsiteX3" fmla="*/ 0 w 149670"/>
                <a:gd name="connsiteY3" fmla="*/ 596100 h 596100"/>
                <a:gd name="connsiteX4" fmla="*/ 0 w 149670"/>
                <a:gd name="connsiteY4" fmla="*/ 38100 h 596100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4908 w 149670"/>
                <a:gd name="connsiteY2" fmla="*/ 569906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2526 w 149670"/>
                <a:gd name="connsiteY2" fmla="*/ 548475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56095"/>
                <a:gd name="connsiteY0" fmla="*/ 61913 h 619913"/>
                <a:gd name="connsiteX1" fmla="*/ 149670 w 156095"/>
                <a:gd name="connsiteY1" fmla="*/ 0 h 619913"/>
                <a:gd name="connsiteX2" fmla="*/ 155915 w 156095"/>
                <a:gd name="connsiteY2" fmla="*/ 562762 h 619913"/>
                <a:gd name="connsiteX3" fmla="*/ 0 w 156095"/>
                <a:gd name="connsiteY3" fmla="*/ 619913 h 619913"/>
                <a:gd name="connsiteX4" fmla="*/ 0 w 156095"/>
                <a:gd name="connsiteY4" fmla="*/ 61913 h 619913"/>
                <a:gd name="connsiteX0" fmla="*/ 0 w 156232"/>
                <a:gd name="connsiteY0" fmla="*/ 59532 h 617532"/>
                <a:gd name="connsiteX1" fmla="*/ 154133 w 156232"/>
                <a:gd name="connsiteY1" fmla="*/ 0 h 617532"/>
                <a:gd name="connsiteX2" fmla="*/ 155915 w 156232"/>
                <a:gd name="connsiteY2" fmla="*/ 560381 h 617532"/>
                <a:gd name="connsiteX3" fmla="*/ 0 w 156232"/>
                <a:gd name="connsiteY3" fmla="*/ 617532 h 617532"/>
                <a:gd name="connsiteX4" fmla="*/ 0 w 156232"/>
                <a:gd name="connsiteY4" fmla="*/ 59532 h 61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2" h="617532">
                  <a:moveTo>
                    <a:pt x="0" y="59532"/>
                  </a:moveTo>
                  <a:lnTo>
                    <a:pt x="154133" y="0"/>
                  </a:lnTo>
                  <a:cubicBezTo>
                    <a:pt x="152546" y="182031"/>
                    <a:pt x="157502" y="378350"/>
                    <a:pt x="155915" y="560381"/>
                  </a:cubicBezTo>
                  <a:lnTo>
                    <a:pt x="0" y="617532"/>
                  </a:lnTo>
                  <a:lnTo>
                    <a:pt x="0" y="59532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98F5E70A-C562-45C8-B6F2-773128E3747B}"/>
                </a:ext>
              </a:extLst>
            </p:cNvPr>
            <p:cNvSpPr/>
            <p:nvPr/>
          </p:nvSpPr>
          <p:spPr>
            <a:xfrm>
              <a:off x="1171922" y="1388236"/>
              <a:ext cx="166719" cy="617532"/>
            </a:xfrm>
            <a:custGeom>
              <a:avLst/>
              <a:gdLst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54433 w 154433"/>
                <a:gd name="connsiteY2" fmla="*/ 558000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44908 w 154433"/>
                <a:gd name="connsiteY2" fmla="*/ 507993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49670"/>
                <a:gd name="connsiteY0" fmla="*/ 38100 h 596100"/>
                <a:gd name="connsiteX1" fmla="*/ 149670 w 149670"/>
                <a:gd name="connsiteY1" fmla="*/ 0 h 596100"/>
                <a:gd name="connsiteX2" fmla="*/ 144908 w 149670"/>
                <a:gd name="connsiteY2" fmla="*/ 546093 h 596100"/>
                <a:gd name="connsiteX3" fmla="*/ 0 w 149670"/>
                <a:gd name="connsiteY3" fmla="*/ 596100 h 596100"/>
                <a:gd name="connsiteX4" fmla="*/ 0 w 149670"/>
                <a:gd name="connsiteY4" fmla="*/ 38100 h 596100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4908 w 149670"/>
                <a:gd name="connsiteY2" fmla="*/ 569906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2526 w 149670"/>
                <a:gd name="connsiteY2" fmla="*/ 548475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56095"/>
                <a:gd name="connsiteY0" fmla="*/ 61913 h 619913"/>
                <a:gd name="connsiteX1" fmla="*/ 149670 w 156095"/>
                <a:gd name="connsiteY1" fmla="*/ 0 h 619913"/>
                <a:gd name="connsiteX2" fmla="*/ 155915 w 156095"/>
                <a:gd name="connsiteY2" fmla="*/ 562762 h 619913"/>
                <a:gd name="connsiteX3" fmla="*/ 0 w 156095"/>
                <a:gd name="connsiteY3" fmla="*/ 619913 h 619913"/>
                <a:gd name="connsiteX4" fmla="*/ 0 w 156095"/>
                <a:gd name="connsiteY4" fmla="*/ 61913 h 619913"/>
                <a:gd name="connsiteX0" fmla="*/ 0 w 156232"/>
                <a:gd name="connsiteY0" fmla="*/ 59532 h 617532"/>
                <a:gd name="connsiteX1" fmla="*/ 154133 w 156232"/>
                <a:gd name="connsiteY1" fmla="*/ 0 h 617532"/>
                <a:gd name="connsiteX2" fmla="*/ 155915 w 156232"/>
                <a:gd name="connsiteY2" fmla="*/ 560381 h 617532"/>
                <a:gd name="connsiteX3" fmla="*/ 0 w 156232"/>
                <a:gd name="connsiteY3" fmla="*/ 617532 h 617532"/>
                <a:gd name="connsiteX4" fmla="*/ 0 w 156232"/>
                <a:gd name="connsiteY4" fmla="*/ 59532 h 61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2" h="617532">
                  <a:moveTo>
                    <a:pt x="0" y="59532"/>
                  </a:moveTo>
                  <a:lnTo>
                    <a:pt x="154133" y="0"/>
                  </a:lnTo>
                  <a:cubicBezTo>
                    <a:pt x="152546" y="182031"/>
                    <a:pt x="157502" y="378350"/>
                    <a:pt x="155915" y="560381"/>
                  </a:cubicBezTo>
                  <a:lnTo>
                    <a:pt x="0" y="617532"/>
                  </a:lnTo>
                  <a:lnTo>
                    <a:pt x="0" y="59532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FE9B0A35-027A-430C-88D2-810FED379816}"/>
                </a:ext>
              </a:extLst>
            </p:cNvPr>
            <p:cNvSpPr/>
            <p:nvPr/>
          </p:nvSpPr>
          <p:spPr>
            <a:xfrm>
              <a:off x="7462364" y="5200980"/>
              <a:ext cx="166719" cy="617532"/>
            </a:xfrm>
            <a:custGeom>
              <a:avLst/>
              <a:gdLst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54433 w 154433"/>
                <a:gd name="connsiteY2" fmla="*/ 558000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44908 w 154433"/>
                <a:gd name="connsiteY2" fmla="*/ 507993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49670"/>
                <a:gd name="connsiteY0" fmla="*/ 38100 h 596100"/>
                <a:gd name="connsiteX1" fmla="*/ 149670 w 149670"/>
                <a:gd name="connsiteY1" fmla="*/ 0 h 596100"/>
                <a:gd name="connsiteX2" fmla="*/ 144908 w 149670"/>
                <a:gd name="connsiteY2" fmla="*/ 546093 h 596100"/>
                <a:gd name="connsiteX3" fmla="*/ 0 w 149670"/>
                <a:gd name="connsiteY3" fmla="*/ 596100 h 596100"/>
                <a:gd name="connsiteX4" fmla="*/ 0 w 149670"/>
                <a:gd name="connsiteY4" fmla="*/ 38100 h 596100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4908 w 149670"/>
                <a:gd name="connsiteY2" fmla="*/ 569906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2526 w 149670"/>
                <a:gd name="connsiteY2" fmla="*/ 548475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56095"/>
                <a:gd name="connsiteY0" fmla="*/ 61913 h 619913"/>
                <a:gd name="connsiteX1" fmla="*/ 149670 w 156095"/>
                <a:gd name="connsiteY1" fmla="*/ 0 h 619913"/>
                <a:gd name="connsiteX2" fmla="*/ 155915 w 156095"/>
                <a:gd name="connsiteY2" fmla="*/ 562762 h 619913"/>
                <a:gd name="connsiteX3" fmla="*/ 0 w 156095"/>
                <a:gd name="connsiteY3" fmla="*/ 619913 h 619913"/>
                <a:gd name="connsiteX4" fmla="*/ 0 w 156095"/>
                <a:gd name="connsiteY4" fmla="*/ 61913 h 619913"/>
                <a:gd name="connsiteX0" fmla="*/ 0 w 156232"/>
                <a:gd name="connsiteY0" fmla="*/ 59532 h 617532"/>
                <a:gd name="connsiteX1" fmla="*/ 154133 w 156232"/>
                <a:gd name="connsiteY1" fmla="*/ 0 h 617532"/>
                <a:gd name="connsiteX2" fmla="*/ 155915 w 156232"/>
                <a:gd name="connsiteY2" fmla="*/ 560381 h 617532"/>
                <a:gd name="connsiteX3" fmla="*/ 0 w 156232"/>
                <a:gd name="connsiteY3" fmla="*/ 617532 h 617532"/>
                <a:gd name="connsiteX4" fmla="*/ 0 w 156232"/>
                <a:gd name="connsiteY4" fmla="*/ 59532 h 61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2" h="617532">
                  <a:moveTo>
                    <a:pt x="0" y="59532"/>
                  </a:moveTo>
                  <a:lnTo>
                    <a:pt x="154133" y="0"/>
                  </a:lnTo>
                  <a:cubicBezTo>
                    <a:pt x="152546" y="182031"/>
                    <a:pt x="157502" y="378350"/>
                    <a:pt x="155915" y="560381"/>
                  </a:cubicBezTo>
                  <a:lnTo>
                    <a:pt x="0" y="617532"/>
                  </a:lnTo>
                  <a:lnTo>
                    <a:pt x="0" y="59532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16A5AA3D-AD04-4A0E-8497-57CF49B2D930}"/>
                </a:ext>
              </a:extLst>
            </p:cNvPr>
            <p:cNvSpPr/>
            <p:nvPr/>
          </p:nvSpPr>
          <p:spPr>
            <a:xfrm>
              <a:off x="7462364" y="4424949"/>
              <a:ext cx="166719" cy="617532"/>
            </a:xfrm>
            <a:custGeom>
              <a:avLst/>
              <a:gdLst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54433 w 154433"/>
                <a:gd name="connsiteY2" fmla="*/ 558000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44908 w 154433"/>
                <a:gd name="connsiteY2" fmla="*/ 507993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49670"/>
                <a:gd name="connsiteY0" fmla="*/ 38100 h 596100"/>
                <a:gd name="connsiteX1" fmla="*/ 149670 w 149670"/>
                <a:gd name="connsiteY1" fmla="*/ 0 h 596100"/>
                <a:gd name="connsiteX2" fmla="*/ 144908 w 149670"/>
                <a:gd name="connsiteY2" fmla="*/ 546093 h 596100"/>
                <a:gd name="connsiteX3" fmla="*/ 0 w 149670"/>
                <a:gd name="connsiteY3" fmla="*/ 596100 h 596100"/>
                <a:gd name="connsiteX4" fmla="*/ 0 w 149670"/>
                <a:gd name="connsiteY4" fmla="*/ 38100 h 596100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4908 w 149670"/>
                <a:gd name="connsiteY2" fmla="*/ 569906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2526 w 149670"/>
                <a:gd name="connsiteY2" fmla="*/ 548475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56095"/>
                <a:gd name="connsiteY0" fmla="*/ 61913 h 619913"/>
                <a:gd name="connsiteX1" fmla="*/ 149670 w 156095"/>
                <a:gd name="connsiteY1" fmla="*/ 0 h 619913"/>
                <a:gd name="connsiteX2" fmla="*/ 155915 w 156095"/>
                <a:gd name="connsiteY2" fmla="*/ 562762 h 619913"/>
                <a:gd name="connsiteX3" fmla="*/ 0 w 156095"/>
                <a:gd name="connsiteY3" fmla="*/ 619913 h 619913"/>
                <a:gd name="connsiteX4" fmla="*/ 0 w 156095"/>
                <a:gd name="connsiteY4" fmla="*/ 61913 h 619913"/>
                <a:gd name="connsiteX0" fmla="*/ 0 w 156232"/>
                <a:gd name="connsiteY0" fmla="*/ 59532 h 617532"/>
                <a:gd name="connsiteX1" fmla="*/ 154133 w 156232"/>
                <a:gd name="connsiteY1" fmla="*/ 0 h 617532"/>
                <a:gd name="connsiteX2" fmla="*/ 155915 w 156232"/>
                <a:gd name="connsiteY2" fmla="*/ 560381 h 617532"/>
                <a:gd name="connsiteX3" fmla="*/ 0 w 156232"/>
                <a:gd name="connsiteY3" fmla="*/ 617532 h 617532"/>
                <a:gd name="connsiteX4" fmla="*/ 0 w 156232"/>
                <a:gd name="connsiteY4" fmla="*/ 59532 h 61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2" h="617532">
                  <a:moveTo>
                    <a:pt x="0" y="59532"/>
                  </a:moveTo>
                  <a:lnTo>
                    <a:pt x="154133" y="0"/>
                  </a:lnTo>
                  <a:cubicBezTo>
                    <a:pt x="152546" y="182031"/>
                    <a:pt x="157502" y="378350"/>
                    <a:pt x="155915" y="560381"/>
                  </a:cubicBezTo>
                  <a:lnTo>
                    <a:pt x="0" y="617532"/>
                  </a:lnTo>
                  <a:lnTo>
                    <a:pt x="0" y="59532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61EAA05D-66E3-4F02-84B4-1E1A84164B7E}"/>
                </a:ext>
              </a:extLst>
            </p:cNvPr>
            <p:cNvSpPr/>
            <p:nvPr/>
          </p:nvSpPr>
          <p:spPr>
            <a:xfrm>
              <a:off x="7462364" y="3648917"/>
              <a:ext cx="166719" cy="617532"/>
            </a:xfrm>
            <a:custGeom>
              <a:avLst/>
              <a:gdLst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54433 w 154433"/>
                <a:gd name="connsiteY2" fmla="*/ 558000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44908 w 154433"/>
                <a:gd name="connsiteY2" fmla="*/ 507993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49670"/>
                <a:gd name="connsiteY0" fmla="*/ 38100 h 596100"/>
                <a:gd name="connsiteX1" fmla="*/ 149670 w 149670"/>
                <a:gd name="connsiteY1" fmla="*/ 0 h 596100"/>
                <a:gd name="connsiteX2" fmla="*/ 144908 w 149670"/>
                <a:gd name="connsiteY2" fmla="*/ 546093 h 596100"/>
                <a:gd name="connsiteX3" fmla="*/ 0 w 149670"/>
                <a:gd name="connsiteY3" fmla="*/ 596100 h 596100"/>
                <a:gd name="connsiteX4" fmla="*/ 0 w 149670"/>
                <a:gd name="connsiteY4" fmla="*/ 38100 h 596100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4908 w 149670"/>
                <a:gd name="connsiteY2" fmla="*/ 569906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2526 w 149670"/>
                <a:gd name="connsiteY2" fmla="*/ 548475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56095"/>
                <a:gd name="connsiteY0" fmla="*/ 61913 h 619913"/>
                <a:gd name="connsiteX1" fmla="*/ 149670 w 156095"/>
                <a:gd name="connsiteY1" fmla="*/ 0 h 619913"/>
                <a:gd name="connsiteX2" fmla="*/ 155915 w 156095"/>
                <a:gd name="connsiteY2" fmla="*/ 562762 h 619913"/>
                <a:gd name="connsiteX3" fmla="*/ 0 w 156095"/>
                <a:gd name="connsiteY3" fmla="*/ 619913 h 619913"/>
                <a:gd name="connsiteX4" fmla="*/ 0 w 156095"/>
                <a:gd name="connsiteY4" fmla="*/ 61913 h 619913"/>
                <a:gd name="connsiteX0" fmla="*/ 0 w 156232"/>
                <a:gd name="connsiteY0" fmla="*/ 59532 h 617532"/>
                <a:gd name="connsiteX1" fmla="*/ 154133 w 156232"/>
                <a:gd name="connsiteY1" fmla="*/ 0 h 617532"/>
                <a:gd name="connsiteX2" fmla="*/ 155915 w 156232"/>
                <a:gd name="connsiteY2" fmla="*/ 560381 h 617532"/>
                <a:gd name="connsiteX3" fmla="*/ 0 w 156232"/>
                <a:gd name="connsiteY3" fmla="*/ 617532 h 617532"/>
                <a:gd name="connsiteX4" fmla="*/ 0 w 156232"/>
                <a:gd name="connsiteY4" fmla="*/ 59532 h 61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2" h="617532">
                  <a:moveTo>
                    <a:pt x="0" y="59532"/>
                  </a:moveTo>
                  <a:lnTo>
                    <a:pt x="154133" y="0"/>
                  </a:lnTo>
                  <a:cubicBezTo>
                    <a:pt x="152546" y="182031"/>
                    <a:pt x="157502" y="378350"/>
                    <a:pt x="155915" y="560381"/>
                  </a:cubicBezTo>
                  <a:lnTo>
                    <a:pt x="0" y="617532"/>
                  </a:lnTo>
                  <a:lnTo>
                    <a:pt x="0" y="59532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A594E1-05FB-49C7-AA6B-B8D8B1405750}"/>
                </a:ext>
              </a:extLst>
            </p:cNvPr>
            <p:cNvSpPr/>
            <p:nvPr/>
          </p:nvSpPr>
          <p:spPr>
            <a:xfrm>
              <a:off x="7462364" y="2872885"/>
              <a:ext cx="166719" cy="617532"/>
            </a:xfrm>
            <a:custGeom>
              <a:avLst/>
              <a:gdLst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54433 w 154433"/>
                <a:gd name="connsiteY2" fmla="*/ 558000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44908 w 154433"/>
                <a:gd name="connsiteY2" fmla="*/ 507993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49670"/>
                <a:gd name="connsiteY0" fmla="*/ 38100 h 596100"/>
                <a:gd name="connsiteX1" fmla="*/ 149670 w 149670"/>
                <a:gd name="connsiteY1" fmla="*/ 0 h 596100"/>
                <a:gd name="connsiteX2" fmla="*/ 144908 w 149670"/>
                <a:gd name="connsiteY2" fmla="*/ 546093 h 596100"/>
                <a:gd name="connsiteX3" fmla="*/ 0 w 149670"/>
                <a:gd name="connsiteY3" fmla="*/ 596100 h 596100"/>
                <a:gd name="connsiteX4" fmla="*/ 0 w 149670"/>
                <a:gd name="connsiteY4" fmla="*/ 38100 h 596100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4908 w 149670"/>
                <a:gd name="connsiteY2" fmla="*/ 569906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2526 w 149670"/>
                <a:gd name="connsiteY2" fmla="*/ 548475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56095"/>
                <a:gd name="connsiteY0" fmla="*/ 61913 h 619913"/>
                <a:gd name="connsiteX1" fmla="*/ 149670 w 156095"/>
                <a:gd name="connsiteY1" fmla="*/ 0 h 619913"/>
                <a:gd name="connsiteX2" fmla="*/ 155915 w 156095"/>
                <a:gd name="connsiteY2" fmla="*/ 562762 h 619913"/>
                <a:gd name="connsiteX3" fmla="*/ 0 w 156095"/>
                <a:gd name="connsiteY3" fmla="*/ 619913 h 619913"/>
                <a:gd name="connsiteX4" fmla="*/ 0 w 156095"/>
                <a:gd name="connsiteY4" fmla="*/ 61913 h 619913"/>
                <a:gd name="connsiteX0" fmla="*/ 0 w 156232"/>
                <a:gd name="connsiteY0" fmla="*/ 59532 h 617532"/>
                <a:gd name="connsiteX1" fmla="*/ 154133 w 156232"/>
                <a:gd name="connsiteY1" fmla="*/ 0 h 617532"/>
                <a:gd name="connsiteX2" fmla="*/ 155915 w 156232"/>
                <a:gd name="connsiteY2" fmla="*/ 560381 h 617532"/>
                <a:gd name="connsiteX3" fmla="*/ 0 w 156232"/>
                <a:gd name="connsiteY3" fmla="*/ 617532 h 617532"/>
                <a:gd name="connsiteX4" fmla="*/ 0 w 156232"/>
                <a:gd name="connsiteY4" fmla="*/ 59532 h 61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2" h="617532">
                  <a:moveTo>
                    <a:pt x="0" y="59532"/>
                  </a:moveTo>
                  <a:lnTo>
                    <a:pt x="154133" y="0"/>
                  </a:lnTo>
                  <a:cubicBezTo>
                    <a:pt x="152546" y="182031"/>
                    <a:pt x="157502" y="378350"/>
                    <a:pt x="155915" y="560381"/>
                  </a:cubicBezTo>
                  <a:lnTo>
                    <a:pt x="0" y="617532"/>
                  </a:lnTo>
                  <a:lnTo>
                    <a:pt x="0" y="59532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C8727B6C-537D-4E6C-B54F-A50A89FB2AEC}"/>
                </a:ext>
              </a:extLst>
            </p:cNvPr>
            <p:cNvSpPr/>
            <p:nvPr/>
          </p:nvSpPr>
          <p:spPr>
            <a:xfrm>
              <a:off x="7462364" y="2096853"/>
              <a:ext cx="166719" cy="617532"/>
            </a:xfrm>
            <a:custGeom>
              <a:avLst/>
              <a:gdLst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54433 w 154433"/>
                <a:gd name="connsiteY2" fmla="*/ 558000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44908 w 154433"/>
                <a:gd name="connsiteY2" fmla="*/ 507993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49670"/>
                <a:gd name="connsiteY0" fmla="*/ 38100 h 596100"/>
                <a:gd name="connsiteX1" fmla="*/ 149670 w 149670"/>
                <a:gd name="connsiteY1" fmla="*/ 0 h 596100"/>
                <a:gd name="connsiteX2" fmla="*/ 144908 w 149670"/>
                <a:gd name="connsiteY2" fmla="*/ 546093 h 596100"/>
                <a:gd name="connsiteX3" fmla="*/ 0 w 149670"/>
                <a:gd name="connsiteY3" fmla="*/ 596100 h 596100"/>
                <a:gd name="connsiteX4" fmla="*/ 0 w 149670"/>
                <a:gd name="connsiteY4" fmla="*/ 38100 h 596100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4908 w 149670"/>
                <a:gd name="connsiteY2" fmla="*/ 569906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2526 w 149670"/>
                <a:gd name="connsiteY2" fmla="*/ 548475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56095"/>
                <a:gd name="connsiteY0" fmla="*/ 61913 h 619913"/>
                <a:gd name="connsiteX1" fmla="*/ 149670 w 156095"/>
                <a:gd name="connsiteY1" fmla="*/ 0 h 619913"/>
                <a:gd name="connsiteX2" fmla="*/ 155915 w 156095"/>
                <a:gd name="connsiteY2" fmla="*/ 562762 h 619913"/>
                <a:gd name="connsiteX3" fmla="*/ 0 w 156095"/>
                <a:gd name="connsiteY3" fmla="*/ 619913 h 619913"/>
                <a:gd name="connsiteX4" fmla="*/ 0 w 156095"/>
                <a:gd name="connsiteY4" fmla="*/ 61913 h 619913"/>
                <a:gd name="connsiteX0" fmla="*/ 0 w 156232"/>
                <a:gd name="connsiteY0" fmla="*/ 59532 h 617532"/>
                <a:gd name="connsiteX1" fmla="*/ 154133 w 156232"/>
                <a:gd name="connsiteY1" fmla="*/ 0 h 617532"/>
                <a:gd name="connsiteX2" fmla="*/ 155915 w 156232"/>
                <a:gd name="connsiteY2" fmla="*/ 560381 h 617532"/>
                <a:gd name="connsiteX3" fmla="*/ 0 w 156232"/>
                <a:gd name="connsiteY3" fmla="*/ 617532 h 617532"/>
                <a:gd name="connsiteX4" fmla="*/ 0 w 156232"/>
                <a:gd name="connsiteY4" fmla="*/ 59532 h 61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2" h="617532">
                  <a:moveTo>
                    <a:pt x="0" y="59532"/>
                  </a:moveTo>
                  <a:lnTo>
                    <a:pt x="154133" y="0"/>
                  </a:lnTo>
                  <a:cubicBezTo>
                    <a:pt x="152546" y="182031"/>
                    <a:pt x="157502" y="378350"/>
                    <a:pt x="155915" y="560381"/>
                  </a:cubicBezTo>
                  <a:lnTo>
                    <a:pt x="0" y="617532"/>
                  </a:lnTo>
                  <a:lnTo>
                    <a:pt x="0" y="59532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4C938C6-6C7E-4535-88B2-D3F22B45D1D5}"/>
                </a:ext>
              </a:extLst>
            </p:cNvPr>
            <p:cNvSpPr/>
            <p:nvPr/>
          </p:nvSpPr>
          <p:spPr>
            <a:xfrm>
              <a:off x="7462364" y="1320821"/>
              <a:ext cx="166719" cy="617532"/>
            </a:xfrm>
            <a:custGeom>
              <a:avLst/>
              <a:gdLst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54433 w 154433"/>
                <a:gd name="connsiteY2" fmla="*/ 558000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54433"/>
                <a:gd name="connsiteY0" fmla="*/ 0 h 558000"/>
                <a:gd name="connsiteX1" fmla="*/ 154433 w 154433"/>
                <a:gd name="connsiteY1" fmla="*/ 0 h 558000"/>
                <a:gd name="connsiteX2" fmla="*/ 144908 w 154433"/>
                <a:gd name="connsiteY2" fmla="*/ 507993 h 558000"/>
                <a:gd name="connsiteX3" fmla="*/ 0 w 154433"/>
                <a:gd name="connsiteY3" fmla="*/ 558000 h 558000"/>
                <a:gd name="connsiteX4" fmla="*/ 0 w 154433"/>
                <a:gd name="connsiteY4" fmla="*/ 0 h 558000"/>
                <a:gd name="connsiteX0" fmla="*/ 0 w 149670"/>
                <a:gd name="connsiteY0" fmla="*/ 38100 h 596100"/>
                <a:gd name="connsiteX1" fmla="*/ 149670 w 149670"/>
                <a:gd name="connsiteY1" fmla="*/ 0 h 596100"/>
                <a:gd name="connsiteX2" fmla="*/ 144908 w 149670"/>
                <a:gd name="connsiteY2" fmla="*/ 546093 h 596100"/>
                <a:gd name="connsiteX3" fmla="*/ 0 w 149670"/>
                <a:gd name="connsiteY3" fmla="*/ 596100 h 596100"/>
                <a:gd name="connsiteX4" fmla="*/ 0 w 149670"/>
                <a:gd name="connsiteY4" fmla="*/ 38100 h 596100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4908 w 149670"/>
                <a:gd name="connsiteY2" fmla="*/ 569906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49670"/>
                <a:gd name="connsiteY0" fmla="*/ 61913 h 619913"/>
                <a:gd name="connsiteX1" fmla="*/ 149670 w 149670"/>
                <a:gd name="connsiteY1" fmla="*/ 0 h 619913"/>
                <a:gd name="connsiteX2" fmla="*/ 142526 w 149670"/>
                <a:gd name="connsiteY2" fmla="*/ 548475 h 619913"/>
                <a:gd name="connsiteX3" fmla="*/ 0 w 149670"/>
                <a:gd name="connsiteY3" fmla="*/ 619913 h 619913"/>
                <a:gd name="connsiteX4" fmla="*/ 0 w 149670"/>
                <a:gd name="connsiteY4" fmla="*/ 61913 h 619913"/>
                <a:gd name="connsiteX0" fmla="*/ 0 w 156095"/>
                <a:gd name="connsiteY0" fmla="*/ 61913 h 619913"/>
                <a:gd name="connsiteX1" fmla="*/ 149670 w 156095"/>
                <a:gd name="connsiteY1" fmla="*/ 0 h 619913"/>
                <a:gd name="connsiteX2" fmla="*/ 155915 w 156095"/>
                <a:gd name="connsiteY2" fmla="*/ 562762 h 619913"/>
                <a:gd name="connsiteX3" fmla="*/ 0 w 156095"/>
                <a:gd name="connsiteY3" fmla="*/ 619913 h 619913"/>
                <a:gd name="connsiteX4" fmla="*/ 0 w 156095"/>
                <a:gd name="connsiteY4" fmla="*/ 61913 h 619913"/>
                <a:gd name="connsiteX0" fmla="*/ 0 w 156232"/>
                <a:gd name="connsiteY0" fmla="*/ 59532 h 617532"/>
                <a:gd name="connsiteX1" fmla="*/ 154133 w 156232"/>
                <a:gd name="connsiteY1" fmla="*/ 0 h 617532"/>
                <a:gd name="connsiteX2" fmla="*/ 155915 w 156232"/>
                <a:gd name="connsiteY2" fmla="*/ 560381 h 617532"/>
                <a:gd name="connsiteX3" fmla="*/ 0 w 156232"/>
                <a:gd name="connsiteY3" fmla="*/ 617532 h 617532"/>
                <a:gd name="connsiteX4" fmla="*/ 0 w 156232"/>
                <a:gd name="connsiteY4" fmla="*/ 59532 h 61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32" h="617532">
                  <a:moveTo>
                    <a:pt x="0" y="59532"/>
                  </a:moveTo>
                  <a:lnTo>
                    <a:pt x="154133" y="0"/>
                  </a:lnTo>
                  <a:cubicBezTo>
                    <a:pt x="152546" y="182031"/>
                    <a:pt x="157502" y="378350"/>
                    <a:pt x="155915" y="560381"/>
                  </a:cubicBezTo>
                  <a:lnTo>
                    <a:pt x="0" y="617532"/>
                  </a:lnTo>
                  <a:lnTo>
                    <a:pt x="0" y="59532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0" name="Abgerundetes Rechteck 4">
            <a:extLst>
              <a:ext uri="{FF2B5EF4-FFF2-40B4-BE49-F238E27FC236}">
                <a16:creationId xmlns:a16="http://schemas.microsoft.com/office/drawing/2014/main" id="{640D8FE7-BA54-469A-B648-273714897E31}"/>
              </a:ext>
            </a:extLst>
          </p:cNvPr>
          <p:cNvSpPr/>
          <p:nvPr/>
        </p:nvSpPr>
        <p:spPr bwMode="gray">
          <a:xfrm>
            <a:off x="1290100" y="2152861"/>
            <a:ext cx="7023477" cy="55800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tIns="0" rIns="0" bIns="0" anchor="ctr"/>
          <a:lstStyle/>
          <a:p>
            <a:pPr indent="-190500" defTabSz="801688" eaLnBrk="0" hangingPunct="0">
              <a:spcBef>
                <a:spcPct val="5000"/>
              </a:spcBef>
              <a:tabLst>
                <a:tab pos="1168400" algn="l"/>
              </a:tabLst>
              <a:defRPr/>
            </a:pPr>
            <a:r>
              <a:rPr lang="en-IN" b="0" i="0" dirty="0">
                <a:solidFill>
                  <a:srgbClr val="0B0B0B"/>
                </a:solidFill>
                <a:effectLst/>
              </a:rPr>
              <a:t>Native JSON support: We can write JSON expressions right in our feature files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F3E8D6-93D1-4A10-B4F5-A853ADE3002F}"/>
              </a:ext>
            </a:extLst>
          </p:cNvPr>
          <p:cNvSpPr txBox="1"/>
          <p:nvPr/>
        </p:nvSpPr>
        <p:spPr>
          <a:xfrm>
            <a:off x="295145" y="2212393"/>
            <a:ext cx="797702" cy="5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4000" b="1" dirty="0">
                <a:solidFill>
                  <a:srgbClr val="808080"/>
                </a:solidFill>
              </a:rPr>
              <a:t>2</a:t>
            </a:r>
            <a:endParaRPr lang="en-IN" sz="4000" b="1" dirty="0">
              <a:solidFill>
                <a:srgbClr val="808080"/>
              </a:solidFill>
            </a:endParaRPr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CE5F2021-C363-42ED-BDFC-040995001028}"/>
              </a:ext>
            </a:extLst>
          </p:cNvPr>
          <p:cNvSpPr/>
          <p:nvPr/>
        </p:nvSpPr>
        <p:spPr>
          <a:xfrm>
            <a:off x="1092845" y="2152861"/>
            <a:ext cx="191375" cy="617532"/>
          </a:xfrm>
          <a:custGeom>
            <a:avLst/>
            <a:gdLst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54433 w 154433"/>
              <a:gd name="connsiteY2" fmla="*/ 558000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44908 w 154433"/>
              <a:gd name="connsiteY2" fmla="*/ 507993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49670"/>
              <a:gd name="connsiteY0" fmla="*/ 38100 h 596100"/>
              <a:gd name="connsiteX1" fmla="*/ 149670 w 149670"/>
              <a:gd name="connsiteY1" fmla="*/ 0 h 596100"/>
              <a:gd name="connsiteX2" fmla="*/ 144908 w 149670"/>
              <a:gd name="connsiteY2" fmla="*/ 546093 h 596100"/>
              <a:gd name="connsiteX3" fmla="*/ 0 w 149670"/>
              <a:gd name="connsiteY3" fmla="*/ 596100 h 596100"/>
              <a:gd name="connsiteX4" fmla="*/ 0 w 149670"/>
              <a:gd name="connsiteY4" fmla="*/ 38100 h 596100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4908 w 149670"/>
              <a:gd name="connsiteY2" fmla="*/ 569906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2526 w 149670"/>
              <a:gd name="connsiteY2" fmla="*/ 548475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56095"/>
              <a:gd name="connsiteY0" fmla="*/ 61913 h 619913"/>
              <a:gd name="connsiteX1" fmla="*/ 149670 w 156095"/>
              <a:gd name="connsiteY1" fmla="*/ 0 h 619913"/>
              <a:gd name="connsiteX2" fmla="*/ 155915 w 156095"/>
              <a:gd name="connsiteY2" fmla="*/ 562762 h 619913"/>
              <a:gd name="connsiteX3" fmla="*/ 0 w 156095"/>
              <a:gd name="connsiteY3" fmla="*/ 619913 h 619913"/>
              <a:gd name="connsiteX4" fmla="*/ 0 w 156095"/>
              <a:gd name="connsiteY4" fmla="*/ 61913 h 619913"/>
              <a:gd name="connsiteX0" fmla="*/ 0 w 156232"/>
              <a:gd name="connsiteY0" fmla="*/ 59532 h 617532"/>
              <a:gd name="connsiteX1" fmla="*/ 154133 w 156232"/>
              <a:gd name="connsiteY1" fmla="*/ 0 h 617532"/>
              <a:gd name="connsiteX2" fmla="*/ 155915 w 156232"/>
              <a:gd name="connsiteY2" fmla="*/ 560381 h 617532"/>
              <a:gd name="connsiteX3" fmla="*/ 0 w 156232"/>
              <a:gd name="connsiteY3" fmla="*/ 617532 h 617532"/>
              <a:gd name="connsiteX4" fmla="*/ 0 w 156232"/>
              <a:gd name="connsiteY4" fmla="*/ 59532 h 61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32" h="617532">
                <a:moveTo>
                  <a:pt x="0" y="59532"/>
                </a:moveTo>
                <a:lnTo>
                  <a:pt x="154133" y="0"/>
                </a:lnTo>
                <a:cubicBezTo>
                  <a:pt x="152546" y="182031"/>
                  <a:pt x="157502" y="378350"/>
                  <a:pt x="155915" y="560381"/>
                </a:cubicBezTo>
                <a:lnTo>
                  <a:pt x="0" y="617532"/>
                </a:lnTo>
                <a:lnTo>
                  <a:pt x="0" y="59532"/>
                </a:lnTo>
                <a:close/>
              </a:path>
            </a:pathLst>
          </a:custGeom>
          <a:solidFill>
            <a:schemeClr val="accent6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63" name="Abgerundetes Rechteck 4">
            <a:extLst>
              <a:ext uri="{FF2B5EF4-FFF2-40B4-BE49-F238E27FC236}">
                <a16:creationId xmlns:a16="http://schemas.microsoft.com/office/drawing/2014/main" id="{0A47798E-1A6D-4191-9C53-297EF42E3248}"/>
              </a:ext>
            </a:extLst>
          </p:cNvPr>
          <p:cNvSpPr/>
          <p:nvPr/>
        </p:nvSpPr>
        <p:spPr bwMode="gray">
          <a:xfrm>
            <a:off x="1290100" y="2924386"/>
            <a:ext cx="7023477" cy="55800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tIns="0" rIns="0" bIns="0" anchor="ctr"/>
          <a:lstStyle/>
          <a:p>
            <a:pPr indent="-190500" defTabSz="801688" eaLnBrk="0" hangingPunct="0">
              <a:spcBef>
                <a:spcPct val="5000"/>
              </a:spcBef>
              <a:tabLst>
                <a:tab pos="1168400" algn="l"/>
              </a:tabLst>
              <a:defRPr/>
            </a:pPr>
            <a:r>
              <a:rPr lang="en-IN" b="0" i="0" dirty="0">
                <a:solidFill>
                  <a:srgbClr val="0B0B0B"/>
                </a:solidFill>
                <a:effectLst/>
              </a:rPr>
              <a:t>It has a very powerful JSON validation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AF8447-FF77-4FFB-AD19-B007256B76A8}"/>
              </a:ext>
            </a:extLst>
          </p:cNvPr>
          <p:cNvSpPr txBox="1"/>
          <p:nvPr/>
        </p:nvSpPr>
        <p:spPr>
          <a:xfrm>
            <a:off x="295145" y="2983918"/>
            <a:ext cx="797702" cy="5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4000" b="1" dirty="0">
                <a:solidFill>
                  <a:srgbClr val="808080"/>
                </a:solidFill>
              </a:rPr>
              <a:t>3</a:t>
            </a:r>
            <a:endParaRPr lang="en-IN" sz="4000" b="1" dirty="0">
              <a:solidFill>
                <a:srgbClr val="808080"/>
              </a:solidFill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B2B07259-2B34-480F-818D-1E71943BF535}"/>
              </a:ext>
            </a:extLst>
          </p:cNvPr>
          <p:cNvSpPr/>
          <p:nvPr/>
        </p:nvSpPr>
        <p:spPr>
          <a:xfrm>
            <a:off x="1092845" y="2924386"/>
            <a:ext cx="191375" cy="617532"/>
          </a:xfrm>
          <a:custGeom>
            <a:avLst/>
            <a:gdLst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54433 w 154433"/>
              <a:gd name="connsiteY2" fmla="*/ 558000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44908 w 154433"/>
              <a:gd name="connsiteY2" fmla="*/ 507993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49670"/>
              <a:gd name="connsiteY0" fmla="*/ 38100 h 596100"/>
              <a:gd name="connsiteX1" fmla="*/ 149670 w 149670"/>
              <a:gd name="connsiteY1" fmla="*/ 0 h 596100"/>
              <a:gd name="connsiteX2" fmla="*/ 144908 w 149670"/>
              <a:gd name="connsiteY2" fmla="*/ 546093 h 596100"/>
              <a:gd name="connsiteX3" fmla="*/ 0 w 149670"/>
              <a:gd name="connsiteY3" fmla="*/ 596100 h 596100"/>
              <a:gd name="connsiteX4" fmla="*/ 0 w 149670"/>
              <a:gd name="connsiteY4" fmla="*/ 38100 h 596100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4908 w 149670"/>
              <a:gd name="connsiteY2" fmla="*/ 569906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2526 w 149670"/>
              <a:gd name="connsiteY2" fmla="*/ 548475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56095"/>
              <a:gd name="connsiteY0" fmla="*/ 61913 h 619913"/>
              <a:gd name="connsiteX1" fmla="*/ 149670 w 156095"/>
              <a:gd name="connsiteY1" fmla="*/ 0 h 619913"/>
              <a:gd name="connsiteX2" fmla="*/ 155915 w 156095"/>
              <a:gd name="connsiteY2" fmla="*/ 562762 h 619913"/>
              <a:gd name="connsiteX3" fmla="*/ 0 w 156095"/>
              <a:gd name="connsiteY3" fmla="*/ 619913 h 619913"/>
              <a:gd name="connsiteX4" fmla="*/ 0 w 156095"/>
              <a:gd name="connsiteY4" fmla="*/ 61913 h 619913"/>
              <a:gd name="connsiteX0" fmla="*/ 0 w 156232"/>
              <a:gd name="connsiteY0" fmla="*/ 59532 h 617532"/>
              <a:gd name="connsiteX1" fmla="*/ 154133 w 156232"/>
              <a:gd name="connsiteY1" fmla="*/ 0 h 617532"/>
              <a:gd name="connsiteX2" fmla="*/ 155915 w 156232"/>
              <a:gd name="connsiteY2" fmla="*/ 560381 h 617532"/>
              <a:gd name="connsiteX3" fmla="*/ 0 w 156232"/>
              <a:gd name="connsiteY3" fmla="*/ 617532 h 617532"/>
              <a:gd name="connsiteX4" fmla="*/ 0 w 156232"/>
              <a:gd name="connsiteY4" fmla="*/ 59532 h 61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32" h="617532">
                <a:moveTo>
                  <a:pt x="0" y="59532"/>
                </a:moveTo>
                <a:lnTo>
                  <a:pt x="154133" y="0"/>
                </a:lnTo>
                <a:cubicBezTo>
                  <a:pt x="152546" y="182031"/>
                  <a:pt x="157502" y="378350"/>
                  <a:pt x="155915" y="560381"/>
                </a:cubicBezTo>
                <a:lnTo>
                  <a:pt x="0" y="617532"/>
                </a:lnTo>
                <a:lnTo>
                  <a:pt x="0" y="59532"/>
                </a:lnTo>
                <a:close/>
              </a:path>
            </a:pathLst>
          </a:custGeom>
          <a:solidFill>
            <a:schemeClr val="accent6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66" name="Abgerundetes Rechteck 4">
            <a:extLst>
              <a:ext uri="{FF2B5EF4-FFF2-40B4-BE49-F238E27FC236}">
                <a16:creationId xmlns:a16="http://schemas.microsoft.com/office/drawing/2014/main" id="{DD55C222-FCCB-47C1-BE22-DFB07F2AC285}"/>
              </a:ext>
            </a:extLst>
          </p:cNvPr>
          <p:cNvSpPr/>
          <p:nvPr/>
        </p:nvSpPr>
        <p:spPr bwMode="gray">
          <a:xfrm>
            <a:off x="1290100" y="3695911"/>
            <a:ext cx="7023477" cy="55800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tIns="0" rIns="0" bIns="0" anchor="ctr"/>
          <a:lstStyle/>
          <a:p>
            <a:pPr indent="-190500" defTabSz="801688" eaLnBrk="0" hangingPunct="0">
              <a:spcBef>
                <a:spcPct val="5000"/>
              </a:spcBef>
              <a:tabLst>
                <a:tab pos="1168400" algn="l"/>
              </a:tabLst>
              <a:defRPr/>
            </a:pPr>
            <a:endParaRPr lang="en-IN" b="0" i="0" dirty="0">
              <a:solidFill>
                <a:srgbClr val="0B0B0B"/>
              </a:solidFill>
              <a:effectLst/>
            </a:endParaRPr>
          </a:p>
          <a:p>
            <a:pPr indent="-190500" defTabSz="801688" eaLnBrk="0" hangingPunct="0">
              <a:spcBef>
                <a:spcPct val="5000"/>
              </a:spcBef>
              <a:tabLst>
                <a:tab pos="1168400" algn="l"/>
              </a:tabLst>
              <a:defRPr/>
            </a:pPr>
            <a:r>
              <a:rPr lang="en-IN" b="0" i="0" dirty="0">
                <a:solidFill>
                  <a:srgbClr val="0B0B0B"/>
                </a:solidFill>
                <a:effectLst/>
              </a:rPr>
              <a:t>In Karate we can write our code in java or JS</a:t>
            </a:r>
            <a:endParaRPr lang="en-US" dirty="0">
              <a:solidFill>
                <a:srgbClr val="FFFFFF"/>
              </a:solidFill>
              <a:cs typeface="Arial" charset="0"/>
            </a:endParaRPr>
          </a:p>
          <a:p>
            <a:pPr indent="-190500" defTabSz="801688" eaLnBrk="0" hangingPunct="0">
              <a:spcBef>
                <a:spcPct val="5000"/>
              </a:spcBef>
              <a:tabLst>
                <a:tab pos="1168400" algn="l"/>
              </a:tabLst>
              <a:defRPr/>
            </a:pPr>
            <a:endParaRPr lang="en-US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B7A54C-8689-4A19-96A6-ECE6CE3FBDF1}"/>
              </a:ext>
            </a:extLst>
          </p:cNvPr>
          <p:cNvSpPr txBox="1"/>
          <p:nvPr/>
        </p:nvSpPr>
        <p:spPr>
          <a:xfrm>
            <a:off x="295145" y="3755443"/>
            <a:ext cx="797702" cy="5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4000" b="1" dirty="0">
                <a:solidFill>
                  <a:srgbClr val="808080"/>
                </a:solidFill>
              </a:rPr>
              <a:t>4</a:t>
            </a:r>
            <a:endParaRPr lang="en-IN" sz="4000" b="1" dirty="0">
              <a:solidFill>
                <a:srgbClr val="808080"/>
              </a:solidFill>
            </a:endParaRPr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A8A0F018-E92D-4B83-903D-4FB17BF270AA}"/>
              </a:ext>
            </a:extLst>
          </p:cNvPr>
          <p:cNvSpPr/>
          <p:nvPr/>
        </p:nvSpPr>
        <p:spPr>
          <a:xfrm>
            <a:off x="1092845" y="3695911"/>
            <a:ext cx="191375" cy="617532"/>
          </a:xfrm>
          <a:custGeom>
            <a:avLst/>
            <a:gdLst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54433 w 154433"/>
              <a:gd name="connsiteY2" fmla="*/ 558000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44908 w 154433"/>
              <a:gd name="connsiteY2" fmla="*/ 507993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49670"/>
              <a:gd name="connsiteY0" fmla="*/ 38100 h 596100"/>
              <a:gd name="connsiteX1" fmla="*/ 149670 w 149670"/>
              <a:gd name="connsiteY1" fmla="*/ 0 h 596100"/>
              <a:gd name="connsiteX2" fmla="*/ 144908 w 149670"/>
              <a:gd name="connsiteY2" fmla="*/ 546093 h 596100"/>
              <a:gd name="connsiteX3" fmla="*/ 0 w 149670"/>
              <a:gd name="connsiteY3" fmla="*/ 596100 h 596100"/>
              <a:gd name="connsiteX4" fmla="*/ 0 w 149670"/>
              <a:gd name="connsiteY4" fmla="*/ 38100 h 596100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4908 w 149670"/>
              <a:gd name="connsiteY2" fmla="*/ 569906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2526 w 149670"/>
              <a:gd name="connsiteY2" fmla="*/ 548475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56095"/>
              <a:gd name="connsiteY0" fmla="*/ 61913 h 619913"/>
              <a:gd name="connsiteX1" fmla="*/ 149670 w 156095"/>
              <a:gd name="connsiteY1" fmla="*/ 0 h 619913"/>
              <a:gd name="connsiteX2" fmla="*/ 155915 w 156095"/>
              <a:gd name="connsiteY2" fmla="*/ 562762 h 619913"/>
              <a:gd name="connsiteX3" fmla="*/ 0 w 156095"/>
              <a:gd name="connsiteY3" fmla="*/ 619913 h 619913"/>
              <a:gd name="connsiteX4" fmla="*/ 0 w 156095"/>
              <a:gd name="connsiteY4" fmla="*/ 61913 h 619913"/>
              <a:gd name="connsiteX0" fmla="*/ 0 w 156232"/>
              <a:gd name="connsiteY0" fmla="*/ 59532 h 617532"/>
              <a:gd name="connsiteX1" fmla="*/ 154133 w 156232"/>
              <a:gd name="connsiteY1" fmla="*/ 0 h 617532"/>
              <a:gd name="connsiteX2" fmla="*/ 155915 w 156232"/>
              <a:gd name="connsiteY2" fmla="*/ 560381 h 617532"/>
              <a:gd name="connsiteX3" fmla="*/ 0 w 156232"/>
              <a:gd name="connsiteY3" fmla="*/ 617532 h 617532"/>
              <a:gd name="connsiteX4" fmla="*/ 0 w 156232"/>
              <a:gd name="connsiteY4" fmla="*/ 59532 h 61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32" h="617532">
                <a:moveTo>
                  <a:pt x="0" y="59532"/>
                </a:moveTo>
                <a:lnTo>
                  <a:pt x="154133" y="0"/>
                </a:lnTo>
                <a:cubicBezTo>
                  <a:pt x="152546" y="182031"/>
                  <a:pt x="157502" y="378350"/>
                  <a:pt x="155915" y="560381"/>
                </a:cubicBezTo>
                <a:lnTo>
                  <a:pt x="0" y="617532"/>
                </a:lnTo>
                <a:lnTo>
                  <a:pt x="0" y="59532"/>
                </a:lnTo>
                <a:close/>
              </a:path>
            </a:pathLst>
          </a:custGeom>
          <a:solidFill>
            <a:schemeClr val="accent6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69" name="Abgerundetes Rechteck 4">
            <a:extLst>
              <a:ext uri="{FF2B5EF4-FFF2-40B4-BE49-F238E27FC236}">
                <a16:creationId xmlns:a16="http://schemas.microsoft.com/office/drawing/2014/main" id="{D0A2BF4F-A9CE-4E25-8A87-17E66FDE09BB}"/>
              </a:ext>
            </a:extLst>
          </p:cNvPr>
          <p:cNvSpPr/>
          <p:nvPr/>
        </p:nvSpPr>
        <p:spPr bwMode="gray">
          <a:xfrm>
            <a:off x="1318675" y="4476961"/>
            <a:ext cx="7023477" cy="55800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tIns="0" rIns="0" bIns="0" anchor="ctr"/>
          <a:lstStyle/>
          <a:p>
            <a:pPr indent="-190500" defTabSz="801688" eaLnBrk="0" hangingPunct="0">
              <a:spcBef>
                <a:spcPct val="5000"/>
              </a:spcBef>
              <a:tabLst>
                <a:tab pos="1168400" algn="l"/>
              </a:tabLst>
              <a:defRPr/>
            </a:pPr>
            <a:endParaRPr lang="en-IN" b="0" i="0" dirty="0">
              <a:solidFill>
                <a:srgbClr val="0B0B0B"/>
              </a:solidFill>
              <a:effectLst/>
            </a:endParaRPr>
          </a:p>
          <a:p>
            <a:pPr indent="-190500" defTabSz="801688" eaLnBrk="0" hangingPunct="0">
              <a:spcBef>
                <a:spcPct val="5000"/>
              </a:spcBef>
              <a:tabLst>
                <a:tab pos="1168400" algn="l"/>
              </a:tabLst>
              <a:defRPr/>
            </a:pPr>
            <a:r>
              <a:rPr lang="en-IN" b="0" i="0" dirty="0">
                <a:solidFill>
                  <a:srgbClr val="0B0B0B"/>
                </a:solidFill>
                <a:effectLst/>
              </a:rPr>
              <a:t>Karate has multi-thread parallel execution</a:t>
            </a:r>
            <a:endParaRPr lang="en-US" dirty="0">
              <a:solidFill>
                <a:srgbClr val="FFFFFF"/>
              </a:solidFill>
              <a:cs typeface="Arial" charset="0"/>
            </a:endParaRPr>
          </a:p>
          <a:p>
            <a:pPr indent="-190500" defTabSz="801688" eaLnBrk="0" hangingPunct="0">
              <a:spcBef>
                <a:spcPct val="5000"/>
              </a:spcBef>
              <a:tabLst>
                <a:tab pos="1168400" algn="l"/>
              </a:tabLst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78D5CC-7EC9-4110-AE91-51FB8D012353}"/>
              </a:ext>
            </a:extLst>
          </p:cNvPr>
          <p:cNvSpPr txBox="1"/>
          <p:nvPr/>
        </p:nvSpPr>
        <p:spPr>
          <a:xfrm>
            <a:off x="323720" y="4536493"/>
            <a:ext cx="797702" cy="5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4000" b="1" dirty="0">
                <a:solidFill>
                  <a:srgbClr val="808080"/>
                </a:solidFill>
              </a:rPr>
              <a:t>5</a:t>
            </a:r>
            <a:endParaRPr lang="en-IN" sz="4000" b="1" dirty="0">
              <a:solidFill>
                <a:srgbClr val="808080"/>
              </a:solidFill>
            </a:endParaRP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76C9BF64-45EE-4BD6-8D61-5D11EC5D687D}"/>
              </a:ext>
            </a:extLst>
          </p:cNvPr>
          <p:cNvSpPr/>
          <p:nvPr/>
        </p:nvSpPr>
        <p:spPr>
          <a:xfrm>
            <a:off x="1121420" y="4476961"/>
            <a:ext cx="191375" cy="617532"/>
          </a:xfrm>
          <a:custGeom>
            <a:avLst/>
            <a:gdLst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54433 w 154433"/>
              <a:gd name="connsiteY2" fmla="*/ 558000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44908 w 154433"/>
              <a:gd name="connsiteY2" fmla="*/ 507993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49670"/>
              <a:gd name="connsiteY0" fmla="*/ 38100 h 596100"/>
              <a:gd name="connsiteX1" fmla="*/ 149670 w 149670"/>
              <a:gd name="connsiteY1" fmla="*/ 0 h 596100"/>
              <a:gd name="connsiteX2" fmla="*/ 144908 w 149670"/>
              <a:gd name="connsiteY2" fmla="*/ 546093 h 596100"/>
              <a:gd name="connsiteX3" fmla="*/ 0 w 149670"/>
              <a:gd name="connsiteY3" fmla="*/ 596100 h 596100"/>
              <a:gd name="connsiteX4" fmla="*/ 0 w 149670"/>
              <a:gd name="connsiteY4" fmla="*/ 38100 h 596100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4908 w 149670"/>
              <a:gd name="connsiteY2" fmla="*/ 569906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2526 w 149670"/>
              <a:gd name="connsiteY2" fmla="*/ 548475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56095"/>
              <a:gd name="connsiteY0" fmla="*/ 61913 h 619913"/>
              <a:gd name="connsiteX1" fmla="*/ 149670 w 156095"/>
              <a:gd name="connsiteY1" fmla="*/ 0 h 619913"/>
              <a:gd name="connsiteX2" fmla="*/ 155915 w 156095"/>
              <a:gd name="connsiteY2" fmla="*/ 562762 h 619913"/>
              <a:gd name="connsiteX3" fmla="*/ 0 w 156095"/>
              <a:gd name="connsiteY3" fmla="*/ 619913 h 619913"/>
              <a:gd name="connsiteX4" fmla="*/ 0 w 156095"/>
              <a:gd name="connsiteY4" fmla="*/ 61913 h 619913"/>
              <a:gd name="connsiteX0" fmla="*/ 0 w 156232"/>
              <a:gd name="connsiteY0" fmla="*/ 59532 h 617532"/>
              <a:gd name="connsiteX1" fmla="*/ 154133 w 156232"/>
              <a:gd name="connsiteY1" fmla="*/ 0 h 617532"/>
              <a:gd name="connsiteX2" fmla="*/ 155915 w 156232"/>
              <a:gd name="connsiteY2" fmla="*/ 560381 h 617532"/>
              <a:gd name="connsiteX3" fmla="*/ 0 w 156232"/>
              <a:gd name="connsiteY3" fmla="*/ 617532 h 617532"/>
              <a:gd name="connsiteX4" fmla="*/ 0 w 156232"/>
              <a:gd name="connsiteY4" fmla="*/ 59532 h 61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32" h="617532">
                <a:moveTo>
                  <a:pt x="0" y="59532"/>
                </a:moveTo>
                <a:lnTo>
                  <a:pt x="154133" y="0"/>
                </a:lnTo>
                <a:cubicBezTo>
                  <a:pt x="152546" y="182031"/>
                  <a:pt x="157502" y="378350"/>
                  <a:pt x="155915" y="560381"/>
                </a:cubicBezTo>
                <a:lnTo>
                  <a:pt x="0" y="617532"/>
                </a:lnTo>
                <a:lnTo>
                  <a:pt x="0" y="59532"/>
                </a:lnTo>
                <a:close/>
              </a:path>
            </a:pathLst>
          </a:custGeom>
          <a:solidFill>
            <a:schemeClr val="accent6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72" name="Abgerundetes Rechteck 4">
            <a:extLst>
              <a:ext uri="{FF2B5EF4-FFF2-40B4-BE49-F238E27FC236}">
                <a16:creationId xmlns:a16="http://schemas.microsoft.com/office/drawing/2014/main" id="{DBCD7172-FFDB-473F-8CAA-FFB6F3681403}"/>
              </a:ext>
            </a:extLst>
          </p:cNvPr>
          <p:cNvSpPr/>
          <p:nvPr/>
        </p:nvSpPr>
        <p:spPr bwMode="gray">
          <a:xfrm>
            <a:off x="1290100" y="5258011"/>
            <a:ext cx="7023477" cy="55800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tIns="0" rIns="0" bIns="0" anchor="ctr"/>
          <a:lstStyle/>
          <a:p>
            <a:pPr indent="-190500" defTabSz="801688" eaLnBrk="0" hangingPunct="0">
              <a:spcBef>
                <a:spcPct val="5000"/>
              </a:spcBef>
              <a:tabLst>
                <a:tab pos="1168400" algn="l"/>
              </a:tabLst>
              <a:defRPr/>
            </a:pPr>
            <a:r>
              <a:rPr lang="en-IN" b="0" i="0" dirty="0">
                <a:solidFill>
                  <a:srgbClr val="0B0B0B"/>
                </a:solidFill>
                <a:effectLst/>
              </a:rPr>
              <a:t>Performance and UI testing can also be done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A01BE5-F114-4C6F-8A71-4A74CBB17A72}"/>
              </a:ext>
            </a:extLst>
          </p:cNvPr>
          <p:cNvSpPr txBox="1"/>
          <p:nvPr/>
        </p:nvSpPr>
        <p:spPr>
          <a:xfrm>
            <a:off x="295145" y="5336593"/>
            <a:ext cx="797702" cy="5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4000" b="1" dirty="0">
                <a:solidFill>
                  <a:srgbClr val="808080"/>
                </a:solidFill>
              </a:rPr>
              <a:t>6</a:t>
            </a:r>
            <a:endParaRPr lang="en-IN" sz="4000" b="1" dirty="0">
              <a:solidFill>
                <a:srgbClr val="808080"/>
              </a:solidFill>
            </a:endParaRPr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50F89138-EA90-4B39-8B37-4F5753E2F487}"/>
              </a:ext>
            </a:extLst>
          </p:cNvPr>
          <p:cNvSpPr/>
          <p:nvPr/>
        </p:nvSpPr>
        <p:spPr>
          <a:xfrm>
            <a:off x="1092845" y="5267536"/>
            <a:ext cx="191375" cy="617532"/>
          </a:xfrm>
          <a:custGeom>
            <a:avLst/>
            <a:gdLst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54433 w 154433"/>
              <a:gd name="connsiteY2" fmla="*/ 558000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54433"/>
              <a:gd name="connsiteY0" fmla="*/ 0 h 558000"/>
              <a:gd name="connsiteX1" fmla="*/ 154433 w 154433"/>
              <a:gd name="connsiteY1" fmla="*/ 0 h 558000"/>
              <a:gd name="connsiteX2" fmla="*/ 144908 w 154433"/>
              <a:gd name="connsiteY2" fmla="*/ 507993 h 558000"/>
              <a:gd name="connsiteX3" fmla="*/ 0 w 154433"/>
              <a:gd name="connsiteY3" fmla="*/ 558000 h 558000"/>
              <a:gd name="connsiteX4" fmla="*/ 0 w 154433"/>
              <a:gd name="connsiteY4" fmla="*/ 0 h 558000"/>
              <a:gd name="connsiteX0" fmla="*/ 0 w 149670"/>
              <a:gd name="connsiteY0" fmla="*/ 38100 h 596100"/>
              <a:gd name="connsiteX1" fmla="*/ 149670 w 149670"/>
              <a:gd name="connsiteY1" fmla="*/ 0 h 596100"/>
              <a:gd name="connsiteX2" fmla="*/ 144908 w 149670"/>
              <a:gd name="connsiteY2" fmla="*/ 546093 h 596100"/>
              <a:gd name="connsiteX3" fmla="*/ 0 w 149670"/>
              <a:gd name="connsiteY3" fmla="*/ 596100 h 596100"/>
              <a:gd name="connsiteX4" fmla="*/ 0 w 149670"/>
              <a:gd name="connsiteY4" fmla="*/ 38100 h 596100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4908 w 149670"/>
              <a:gd name="connsiteY2" fmla="*/ 569906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49670"/>
              <a:gd name="connsiteY0" fmla="*/ 61913 h 619913"/>
              <a:gd name="connsiteX1" fmla="*/ 149670 w 149670"/>
              <a:gd name="connsiteY1" fmla="*/ 0 h 619913"/>
              <a:gd name="connsiteX2" fmla="*/ 142526 w 149670"/>
              <a:gd name="connsiteY2" fmla="*/ 548475 h 619913"/>
              <a:gd name="connsiteX3" fmla="*/ 0 w 149670"/>
              <a:gd name="connsiteY3" fmla="*/ 619913 h 619913"/>
              <a:gd name="connsiteX4" fmla="*/ 0 w 149670"/>
              <a:gd name="connsiteY4" fmla="*/ 61913 h 619913"/>
              <a:gd name="connsiteX0" fmla="*/ 0 w 156095"/>
              <a:gd name="connsiteY0" fmla="*/ 61913 h 619913"/>
              <a:gd name="connsiteX1" fmla="*/ 149670 w 156095"/>
              <a:gd name="connsiteY1" fmla="*/ 0 h 619913"/>
              <a:gd name="connsiteX2" fmla="*/ 155915 w 156095"/>
              <a:gd name="connsiteY2" fmla="*/ 562762 h 619913"/>
              <a:gd name="connsiteX3" fmla="*/ 0 w 156095"/>
              <a:gd name="connsiteY3" fmla="*/ 619913 h 619913"/>
              <a:gd name="connsiteX4" fmla="*/ 0 w 156095"/>
              <a:gd name="connsiteY4" fmla="*/ 61913 h 619913"/>
              <a:gd name="connsiteX0" fmla="*/ 0 w 156232"/>
              <a:gd name="connsiteY0" fmla="*/ 59532 h 617532"/>
              <a:gd name="connsiteX1" fmla="*/ 154133 w 156232"/>
              <a:gd name="connsiteY1" fmla="*/ 0 h 617532"/>
              <a:gd name="connsiteX2" fmla="*/ 155915 w 156232"/>
              <a:gd name="connsiteY2" fmla="*/ 560381 h 617532"/>
              <a:gd name="connsiteX3" fmla="*/ 0 w 156232"/>
              <a:gd name="connsiteY3" fmla="*/ 617532 h 617532"/>
              <a:gd name="connsiteX4" fmla="*/ 0 w 156232"/>
              <a:gd name="connsiteY4" fmla="*/ 59532 h 61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32" h="617532">
                <a:moveTo>
                  <a:pt x="0" y="59532"/>
                </a:moveTo>
                <a:lnTo>
                  <a:pt x="154133" y="0"/>
                </a:lnTo>
                <a:cubicBezTo>
                  <a:pt x="152546" y="182031"/>
                  <a:pt x="157502" y="378350"/>
                  <a:pt x="155915" y="560381"/>
                </a:cubicBezTo>
                <a:lnTo>
                  <a:pt x="0" y="617532"/>
                </a:lnTo>
                <a:lnTo>
                  <a:pt x="0" y="59532"/>
                </a:lnTo>
                <a:close/>
              </a:path>
            </a:pathLst>
          </a:custGeom>
          <a:solidFill>
            <a:schemeClr val="accent6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2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C03B-078B-48FD-ACC4-D3B9B1629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40738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E38-032D-48AE-8AC4-59D4E36A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to Self and Topic</a:t>
            </a:r>
            <a:endParaRPr lang="en-IN" dirty="0"/>
          </a:p>
        </p:txBody>
      </p:sp>
      <p:sp>
        <p:nvSpPr>
          <p:cNvPr id="4" name="Rechteck 40">
            <a:extLst>
              <a:ext uri="{FF2B5EF4-FFF2-40B4-BE49-F238E27FC236}">
                <a16:creationId xmlns:a16="http://schemas.microsoft.com/office/drawing/2014/main" id="{2583329C-246A-4A29-BA84-AED085EA7C13}"/>
              </a:ext>
            </a:extLst>
          </p:cNvPr>
          <p:cNvSpPr/>
          <p:nvPr/>
        </p:nvSpPr>
        <p:spPr bwMode="gray">
          <a:xfrm>
            <a:off x="646588" y="1143000"/>
            <a:ext cx="7850823" cy="5029200"/>
          </a:xfrm>
          <a:prstGeom prst="rect">
            <a:avLst/>
          </a:prstGeom>
          <a:solidFill>
            <a:schemeClr val="accent2"/>
          </a:solidFill>
        </p:spPr>
        <p:txBody>
          <a:bodyPr wrap="square" lIns="90000" tIns="90000" rIns="90000" bIns="90000">
            <a:noAutofit/>
          </a:bodyPr>
          <a:lstStyle/>
          <a:p>
            <a:pPr algn="ctr">
              <a:lnSpc>
                <a:spcPct val="95000"/>
              </a:lnSpc>
              <a:spcAft>
                <a:spcPts val="400"/>
              </a:spcAft>
              <a:defRPr/>
            </a:pPr>
            <a:r>
              <a:rPr lang="en-US" sz="2800" b="1" dirty="0">
                <a:solidFill>
                  <a:srgbClr val="646464"/>
                </a:solidFill>
              </a:rPr>
              <a:t>Karate Testing Framework (API)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Introduction to API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Introduction to Karate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What is Karate?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Why Karate?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Installation and Initial setup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Explanation of Folder Structure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API Test Example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Writing and Executing Test cases 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Test Reports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Benefits and Cross Utilization</a:t>
            </a:r>
          </a:p>
          <a:p>
            <a:pPr marL="269875" indent="-269875">
              <a:lnSpc>
                <a:spcPct val="95000"/>
              </a:lnSpc>
              <a:spcAft>
                <a:spcPts val="200"/>
              </a:spcAft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2200" dirty="0">
                <a:solidFill>
                  <a:srgbClr val="646464"/>
                </a:solidFill>
                <a:cs typeface="Arial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11975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 anchor="t">
            <a:normAutofit/>
          </a:bodyPr>
          <a:lstStyle/>
          <a:p>
            <a:r>
              <a:rPr lang="en-IN" dirty="0"/>
              <a:t>Introduction to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326-71D9-4792-A825-F3F3C5C1B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2420"/>
            <a:ext cx="8391526" cy="1459611"/>
          </a:xfrm>
        </p:spPr>
        <p:txBody>
          <a:bodyPr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cs typeface="Arial" pitchFamily="34" charset="0"/>
              </a:rPr>
              <a:t>API is Application Programming Interface. API enables communication and data exchange between two separate software systems. </a:t>
            </a:r>
            <a:endParaRPr lang="en-IN" dirty="0"/>
          </a:p>
          <a:p>
            <a:endParaRPr lang="en-IN" dirty="0"/>
          </a:p>
        </p:txBody>
      </p:sp>
      <p:pic>
        <p:nvPicPr>
          <p:cNvPr id="1028" name="Picture 4" descr="What is a REST API? Definition and Principles - Seobility Wiki">
            <a:extLst>
              <a:ext uri="{FF2B5EF4-FFF2-40B4-BE49-F238E27FC236}">
                <a16:creationId xmlns:a16="http://schemas.microsoft.com/office/drawing/2014/main" id="{9B0DBE76-045D-4190-A42B-FD905344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2333624"/>
            <a:ext cx="7696200" cy="319087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5618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dirty="0"/>
              <a:t>Layers of an Application</a:t>
            </a:r>
          </a:p>
        </p:txBody>
      </p:sp>
      <p:pic>
        <p:nvPicPr>
          <p:cNvPr id="2052" name="Picture 4" descr="Onion Architecture VS Three Layer | by Tiago Martins | Medium | The Startup">
            <a:extLst>
              <a:ext uri="{FF2B5EF4-FFF2-40B4-BE49-F238E27FC236}">
                <a16:creationId xmlns:a16="http://schemas.microsoft.com/office/drawing/2014/main" id="{AE243438-764E-4958-8BCA-10D62ACCB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1" y="1398070"/>
            <a:ext cx="4538195" cy="458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A8A33-98A3-417A-B00E-4A5063AAEB22}"/>
              </a:ext>
            </a:extLst>
          </p:cNvPr>
          <p:cNvSpPr txBox="1"/>
          <p:nvPr/>
        </p:nvSpPr>
        <p:spPr>
          <a:xfrm>
            <a:off x="5342021" y="1605681"/>
            <a:ext cx="3344779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IN" sz="1200" b="1" dirty="0">
                <a:solidFill>
                  <a:schemeClr val="bg1"/>
                </a:solidFill>
              </a:rPr>
              <a:t>Application 1 can be built on any Technology e.g.: SAP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45CD6-2D49-4585-BB93-D50339FD0B7B}"/>
              </a:ext>
            </a:extLst>
          </p:cNvPr>
          <p:cNvSpPr txBox="1"/>
          <p:nvPr/>
        </p:nvSpPr>
        <p:spPr>
          <a:xfrm>
            <a:off x="5342021" y="2617567"/>
            <a:ext cx="3344779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IN" sz="1200" b="1" dirty="0">
                <a:solidFill>
                  <a:schemeClr val="bg1"/>
                </a:solidFill>
              </a:rPr>
              <a:t>API logics resides here .So, Testing is performed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E108D-D3C2-471C-8F93-93CFAC87AF5A}"/>
              </a:ext>
            </a:extLst>
          </p:cNvPr>
          <p:cNvSpPr txBox="1"/>
          <p:nvPr/>
        </p:nvSpPr>
        <p:spPr>
          <a:xfrm>
            <a:off x="5368490" y="3687546"/>
            <a:ext cx="3344779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IN" sz="1200" b="1" dirty="0">
                <a:solidFill>
                  <a:schemeClr val="bg1"/>
                </a:solidFill>
              </a:rPr>
              <a:t>Application 2 can be built on any Technology e.g.: Java</a:t>
            </a:r>
          </a:p>
        </p:txBody>
      </p:sp>
    </p:spTree>
    <p:extLst>
      <p:ext uri="{BB962C8B-B14F-4D97-AF65-F5344CB8AC3E}">
        <p14:creationId xmlns:p14="http://schemas.microsoft.com/office/powerpoint/2010/main" val="309275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 anchor="t">
            <a:normAutofit/>
          </a:bodyPr>
          <a:lstStyle/>
          <a:p>
            <a:r>
              <a:rPr lang="en-IN" dirty="0"/>
              <a:t>What is API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326-71D9-4792-A825-F3F3C5C1B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2420"/>
            <a:ext cx="8391526" cy="4520680"/>
          </a:xfrm>
        </p:spPr>
        <p:txBody>
          <a:bodyPr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cs typeface="Arial" pitchFamily="34" charset="0"/>
              </a:rPr>
              <a:t>API Testing is a type of Software testing where the interface in between two applications be on same or different Technology stack is </a:t>
            </a:r>
            <a:r>
              <a:rPr lang="en-IN" sz="2000">
                <a:cs typeface="Arial" pitchFamily="34" charset="0"/>
              </a:rPr>
              <a:t>getting tested</a:t>
            </a:r>
            <a:endParaRPr lang="en-IN" sz="2000" dirty="0"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cs typeface="Arial" pitchFamily="34" charset="0"/>
              </a:rPr>
              <a:t>It is used to check the functionality, reliability , performance, and security of the programming interfaces.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cs typeface="Arial" pitchFamily="34" charset="0"/>
              </a:rPr>
              <a:t>API Testing does not include GUI (Graphical User Interface).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cs typeface="Arial" pitchFamily="34" charset="0"/>
              </a:rPr>
              <a:t>API testing is performed on message layer (Message that sends the information in the form of XML or JSON from application to application or server)</a:t>
            </a:r>
          </a:p>
        </p:txBody>
      </p:sp>
    </p:spTree>
    <p:extLst>
      <p:ext uri="{BB962C8B-B14F-4D97-AF65-F5344CB8AC3E}">
        <p14:creationId xmlns:p14="http://schemas.microsoft.com/office/powerpoint/2010/main" val="315172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Karate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326-71D9-4792-A825-F3F3C5C1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Karate is an open-source tool to perform API </a:t>
            </a:r>
            <a:r>
              <a:rPr lang="en-IN" sz="2000"/>
              <a:t>test-automation (</a:t>
            </a:r>
            <a:r>
              <a:rPr lang="en-IN" sz="2000" dirty="0"/>
              <a:t>SOAP + REST</a:t>
            </a:r>
            <a:r>
              <a:rPr lang="en-IN" sz="2000"/>
              <a:t>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Can also do API mocking, </a:t>
            </a:r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performance-testing</a:t>
            </a:r>
            <a:r>
              <a:rPr lang="en-IN" sz="2000" dirty="0"/>
              <a:t> and even </a:t>
            </a: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automation</a:t>
            </a:r>
            <a:r>
              <a:rPr lang="en-IN" sz="2000" dirty="0"/>
              <a:t> into a single, unified framework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Use BDD Syntax (Gherkin syntax)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Created By Peter Thomas on 2017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461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Karate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326-71D9-4792-A825-F3F3C5C1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Easy for non programmers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Requires no technical programming language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Parallel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Distributed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Multi environment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Data Driven Testing (CSV,JSON,YAML files..)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Debugging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Reporting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Cross browser Web UI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Cross Platform Desktop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Performance Testing using Gatling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903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and 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326-71D9-4792-A825-F3F3C5C1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JDK 1.8 (java –version)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Maven (</a:t>
            </a:r>
            <a:r>
              <a:rPr lang="en-IN" sz="1800" dirty="0" err="1"/>
              <a:t>mvn</a:t>
            </a:r>
            <a:r>
              <a:rPr lang="en-IN" sz="1800" dirty="0"/>
              <a:t> –version)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Set environment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Karate Runner Extension</a:t>
            </a:r>
          </a:p>
          <a:p>
            <a:endParaRPr lang="en-IN" sz="1800" dirty="0"/>
          </a:p>
          <a:p>
            <a:r>
              <a:rPr lang="en-IN" sz="1800" dirty="0"/>
              <a:t> </a:t>
            </a:r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r>
              <a:rPr lang="en-IN" sz="1800" b="1" dirty="0"/>
              <a:t>Editor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/>
              <a:t>Intellij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Eclipse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9BFF8-AE7E-4486-B8D2-7534C2B3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238500"/>
            <a:ext cx="3105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B77-27A0-4A89-9AC4-20CFF01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 anchor="t">
            <a:normAutofit/>
          </a:bodyPr>
          <a:lstStyle/>
          <a:p>
            <a:r>
              <a:rPr lang="en-IN" dirty="0"/>
              <a:t>Installation and Initial Setup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326-71D9-4792-A825-F3F3C5C1B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88340"/>
            <a:ext cx="7639050" cy="2002535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400" b="1" dirty="0"/>
              <a:t>Karate project setup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Open CMD move to specific folder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Run command from ‘https://github.com/</a:t>
            </a:r>
            <a:r>
              <a:rPr lang="en-IN" sz="1400" dirty="0" err="1"/>
              <a:t>karatelabs</a:t>
            </a:r>
            <a:r>
              <a:rPr lang="en-IN" sz="1400" dirty="0"/>
              <a:t>/</a:t>
            </a:r>
            <a:r>
              <a:rPr lang="en-IN" sz="1400" dirty="0" err="1"/>
              <a:t>karate#quickstart</a:t>
            </a:r>
            <a:r>
              <a:rPr lang="en-IN" sz="1400" dirty="0"/>
              <a:t>’</a:t>
            </a:r>
          </a:p>
          <a:p>
            <a:pPr marL="0" indent="0">
              <a:lnSpc>
                <a:spcPct val="90000"/>
              </a:lnSpc>
              <a:buNone/>
            </a:pPr>
            <a:endParaRPr lang="en-IN" sz="1400" dirty="0"/>
          </a:p>
          <a:p>
            <a:pPr marL="0" indent="0">
              <a:lnSpc>
                <a:spcPct val="90000"/>
              </a:lnSpc>
              <a:buNone/>
            </a:pPr>
            <a:endParaRPr lang="en-IN" sz="1400" dirty="0"/>
          </a:p>
          <a:p>
            <a:pPr marL="0" indent="0">
              <a:lnSpc>
                <a:spcPct val="90000"/>
              </a:lnSpc>
              <a:buNone/>
            </a:pPr>
            <a:endParaRPr lang="en-IN" sz="1400" dirty="0"/>
          </a:p>
          <a:p>
            <a:pPr marL="0" indent="0">
              <a:lnSpc>
                <a:spcPct val="90000"/>
              </a:lnSpc>
              <a:buNone/>
            </a:pPr>
            <a:endParaRPr lang="en-IN" sz="1400" dirty="0"/>
          </a:p>
          <a:p>
            <a:pPr marL="0" indent="0">
              <a:lnSpc>
                <a:spcPct val="90000"/>
              </a:lnSpc>
              <a:buNone/>
            </a:pPr>
            <a:endParaRPr lang="en-IN" sz="1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Type ‘Code .’  and it will open that project in Visual code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Check pom.xml</a:t>
            </a:r>
          </a:p>
          <a:p>
            <a:pPr>
              <a:lnSpc>
                <a:spcPct val="90000"/>
              </a:lnSpc>
            </a:pPr>
            <a:endParaRPr lang="en-IN" sz="1600" dirty="0"/>
          </a:p>
          <a:p>
            <a:pPr>
              <a:lnSpc>
                <a:spcPct val="90000"/>
              </a:lnSpc>
            </a:pPr>
            <a:endParaRPr lang="en-IN" sz="1600" dirty="0">
              <a:highlight>
                <a:srgbClr val="808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24B5F-2152-4452-BDB5-FD40C59E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3495675"/>
            <a:ext cx="6381751" cy="268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32370-E943-4F40-AE00-32772B47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886718"/>
            <a:ext cx="3943350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3804"/>
      </p:ext>
    </p:extLst>
  </p:cSld>
  <p:clrMapOvr>
    <a:masterClrMapping/>
  </p:clrMapOvr>
</p:sld>
</file>

<file path=ppt/theme/theme1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EY dark print">
  <a:themeElements>
    <a:clrScheme name="EY dark print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92834043943949941FDE6A64B359D2" ma:contentTypeVersion="7" ma:contentTypeDescription="Create a new document." ma:contentTypeScope="" ma:versionID="a30830ad000a5cb5f1d854e4d3acc0ef">
  <xsd:schema xmlns:xsd="http://www.w3.org/2001/XMLSchema" xmlns:xs="http://www.w3.org/2001/XMLSchema" xmlns:p="http://schemas.microsoft.com/office/2006/metadata/properties" xmlns:ns2="78ce6b6e-3f2d-4e2d-a4a5-5e39d1fb7f07" xmlns:ns3="f85aa9c6-9126-4429-ba08-dbe09150c735" targetNamespace="http://schemas.microsoft.com/office/2006/metadata/properties" ma:root="true" ma:fieldsID="e0b2bfeb5c4ae5c4fffda35f615771d6" ns2:_="" ns3:_="">
    <xsd:import namespace="78ce6b6e-3f2d-4e2d-a4a5-5e39d1fb7f07"/>
    <xsd:import namespace="f85aa9c6-9126-4429-ba08-dbe09150c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ce6b6e-3f2d-4e2d-a4a5-5e39d1fb7f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aa9c6-9126-4429-ba08-dbe09150c73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CEDB0-1D12-4EC1-8D76-6694A963A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CB712B-A2E4-439A-B74D-BD4536165C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8C45B4-6603-4A26-BBAE-0B0CE7C6E5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ce6b6e-3f2d-4e2d-a4a5-5e39d1fb7f07"/>
    <ds:schemaRef ds:uri="f85aa9c6-9126-4429-ba08-dbe09150c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516</Words>
  <Application>Microsoft Office PowerPoint</Application>
  <PresentationFormat>On-screen Show (4:3)</PresentationFormat>
  <Paragraphs>95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EYInterstate</vt:lpstr>
      <vt:lpstr>EYInterstate Light</vt:lpstr>
      <vt:lpstr>Wingdings</vt:lpstr>
      <vt:lpstr>EY regular presentation 2015 v1</vt:lpstr>
      <vt:lpstr>EY dark print</vt:lpstr>
      <vt:lpstr>KSS Training  Date: 16.05.2023 Presenter: Arunava Mitra Topic: Karate Framework (API Automation)</vt:lpstr>
      <vt:lpstr>Introduction to Self and Topic</vt:lpstr>
      <vt:lpstr>Introduction to API</vt:lpstr>
      <vt:lpstr>Layers of an Application</vt:lpstr>
      <vt:lpstr>What is API Testing?</vt:lpstr>
      <vt:lpstr>Introduction to Karate</vt:lpstr>
      <vt:lpstr>Why Karate ?</vt:lpstr>
      <vt:lpstr>Installation and Initial Setup</vt:lpstr>
      <vt:lpstr>Installation and Initial Setup (continued)</vt:lpstr>
      <vt:lpstr>Karate project Structure</vt:lpstr>
      <vt:lpstr>API Test Example</vt:lpstr>
      <vt:lpstr>Writing and Executing Test cases using Test Runner Extension</vt:lpstr>
      <vt:lpstr>Writing and Executing Test cases using Runner.java </vt:lpstr>
      <vt:lpstr>Writing and Executing Test cases using CMD</vt:lpstr>
      <vt:lpstr>Reports</vt:lpstr>
      <vt:lpstr>Benefits and Cross Utilization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Tonic Over Teams  Date: 27/03/2022 Presenter: Naganand GN Topic: Cypress Framework</dc:title>
  <dc:creator/>
  <cp:keywords/>
  <cp:lastModifiedBy/>
  <cp:revision>2</cp:revision>
  <dcterms:created xsi:type="dcterms:W3CDTF">2016-12-20T04:25:32Z</dcterms:created>
  <dcterms:modified xsi:type="dcterms:W3CDTF">2023-05-15T04:52:50Z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0x0101009092834043943949941FDE6A64B359D2</vt:lpwstr>
  </property>
</Properties>
</file>