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5988f23a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a5988f23a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a5c22cc9f7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a5c22cc9f7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5988f23a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a5988f23a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a5988f23a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a5988f23a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a5988f23a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a5988f23a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a5c22cc9f7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a5c22cc9f7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5c22cc9f7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a5c22cc9f7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a5c22cc9f7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a5c22cc9f7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5988f23aa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a5988f23aa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a5988f23aa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a5988f23a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5988f23a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5988f23a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a5988f23a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a5988f23a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a5988f23aa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a5988f23aa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a5c22cc9f7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a5c22cc9f7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a5988f23a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a5988f23a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a5988f23aa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a5988f23aa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5988f23a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5988f23a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5988f23a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5988f23a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5988f23a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5988f23a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5c22cc9f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5c22cc9f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5988f23a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5988f23a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a5988f23a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a5988f23a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a5988f23a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a5988f23a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mitrabuggaveeti/Cloudcomputing_Team_4?tab=readme-ov-fil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kaggle.com/datasets/mamtadhaker/lt-vehicle-loan-default-predic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Vehicle Loan Default Prediction</a:t>
            </a:r>
            <a:endParaRPr/>
          </a:p>
        </p:txBody>
      </p:sp>
      <p:sp>
        <p:nvSpPr>
          <p:cNvPr id="129" name="Google Shape;129;p13"/>
          <p:cNvSpPr txBox="1"/>
          <p:nvPr>
            <p:ph idx="1" type="subTitle"/>
          </p:nvPr>
        </p:nvSpPr>
        <p:spPr>
          <a:xfrm>
            <a:off x="729625" y="3172900"/>
            <a:ext cx="7688100" cy="16647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By </a:t>
            </a:r>
            <a:br>
              <a:rPr lang="en"/>
            </a:br>
            <a:r>
              <a:rPr lang="en"/>
              <a:t>Abhinav Botla - 801290454 </a:t>
            </a:r>
            <a:endParaRPr/>
          </a:p>
          <a:p>
            <a:pPr indent="0" lvl="0" marL="0" rtl="0" algn="r">
              <a:spcBef>
                <a:spcPts val="0"/>
              </a:spcBef>
              <a:spcAft>
                <a:spcPts val="0"/>
              </a:spcAft>
              <a:buNone/>
            </a:pPr>
            <a:r>
              <a:rPr lang="en"/>
              <a:t>Ajith Gannamaneni - 801305442 </a:t>
            </a:r>
            <a:endParaRPr/>
          </a:p>
          <a:p>
            <a:pPr indent="0" lvl="0" marL="0" rtl="0" algn="r">
              <a:spcBef>
                <a:spcPts val="0"/>
              </a:spcBef>
              <a:spcAft>
                <a:spcPts val="0"/>
              </a:spcAft>
              <a:buNone/>
            </a:pPr>
            <a:r>
              <a:rPr lang="en"/>
              <a:t>Hrushikesh Dandge - 801317666</a:t>
            </a:r>
            <a:endParaRPr/>
          </a:p>
          <a:p>
            <a:pPr indent="0" lvl="0" marL="0" rtl="0" algn="r">
              <a:spcBef>
                <a:spcPts val="0"/>
              </a:spcBef>
              <a:spcAft>
                <a:spcPts val="0"/>
              </a:spcAft>
              <a:buNone/>
            </a:pPr>
            <a:r>
              <a:rPr lang="en"/>
              <a:t>Mitra Buggaveeti -801310349 </a:t>
            </a:r>
            <a:endParaRPr/>
          </a:p>
          <a:p>
            <a:pPr indent="0" lvl="0" marL="0" rtl="0" algn="r">
              <a:spcBef>
                <a:spcPts val="0"/>
              </a:spcBef>
              <a:spcAft>
                <a:spcPts val="0"/>
              </a:spcAft>
              <a:buNone/>
            </a:pPr>
            <a:r>
              <a:rPr lang="en"/>
              <a:t>Prateek </a:t>
            </a:r>
            <a:r>
              <a:rPr lang="en"/>
              <a:t>Chandra</a:t>
            </a:r>
            <a:r>
              <a:rPr lang="en"/>
              <a:t> - 801311773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729450" y="576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 - </a:t>
            </a:r>
            <a:r>
              <a:rPr lang="en"/>
              <a:t>Evaluation</a:t>
            </a:r>
            <a:r>
              <a:rPr lang="en"/>
              <a:t> matrix of the dataset.</a:t>
            </a:r>
            <a:endParaRPr/>
          </a:p>
        </p:txBody>
      </p:sp>
      <p:sp>
        <p:nvSpPr>
          <p:cNvPr id="183" name="Google Shape;183;p22"/>
          <p:cNvSpPr txBox="1"/>
          <p:nvPr>
            <p:ph idx="1" type="body"/>
          </p:nvPr>
        </p:nvSpPr>
        <p:spPr>
          <a:xfrm>
            <a:off x="729450" y="4426075"/>
            <a:ext cx="4341000" cy="72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pic>
        <p:nvPicPr>
          <p:cNvPr id="184" name="Google Shape;184;p22"/>
          <p:cNvPicPr preferRelativeResize="0"/>
          <p:nvPr/>
        </p:nvPicPr>
        <p:blipFill>
          <a:blip r:embed="rId3">
            <a:alphaModFix/>
          </a:blip>
          <a:stretch>
            <a:fillRect/>
          </a:stretch>
        </p:blipFill>
        <p:spPr>
          <a:xfrm>
            <a:off x="826725" y="1174725"/>
            <a:ext cx="6675725" cy="3616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729450" y="601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 - Heatmap </a:t>
            </a:r>
            <a:endParaRPr/>
          </a:p>
        </p:txBody>
      </p:sp>
      <p:pic>
        <p:nvPicPr>
          <p:cNvPr id="190" name="Google Shape;190;p23"/>
          <p:cNvPicPr preferRelativeResize="0"/>
          <p:nvPr/>
        </p:nvPicPr>
        <p:blipFill>
          <a:blip r:embed="rId3">
            <a:alphaModFix/>
          </a:blip>
          <a:stretch>
            <a:fillRect/>
          </a:stretch>
        </p:blipFill>
        <p:spPr>
          <a:xfrm>
            <a:off x="826725" y="1136425"/>
            <a:ext cx="7116799" cy="38059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729450" y="613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 - scatter plot</a:t>
            </a:r>
            <a:endParaRPr/>
          </a:p>
        </p:txBody>
      </p:sp>
      <p:sp>
        <p:nvSpPr>
          <p:cNvPr id="196" name="Google Shape;196;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7" name="Google Shape;197;p24"/>
          <p:cNvPicPr preferRelativeResize="0"/>
          <p:nvPr/>
        </p:nvPicPr>
        <p:blipFill>
          <a:blip r:embed="rId3">
            <a:alphaModFix/>
          </a:blip>
          <a:stretch>
            <a:fillRect/>
          </a:stretch>
        </p:blipFill>
        <p:spPr>
          <a:xfrm>
            <a:off x="657225" y="1148575"/>
            <a:ext cx="7760925" cy="3781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727650" y="589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 - Barchart </a:t>
            </a:r>
            <a:endParaRPr/>
          </a:p>
        </p:txBody>
      </p:sp>
      <p:sp>
        <p:nvSpPr>
          <p:cNvPr id="203" name="Google Shape;203;p25"/>
          <p:cNvSpPr txBox="1"/>
          <p:nvPr>
            <p:ph idx="1" type="body"/>
          </p:nvPr>
        </p:nvSpPr>
        <p:spPr>
          <a:xfrm>
            <a:off x="729450" y="3804775"/>
            <a:ext cx="4742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4" name="Google Shape;204;p25"/>
          <p:cNvPicPr preferRelativeResize="0"/>
          <p:nvPr/>
        </p:nvPicPr>
        <p:blipFill>
          <a:blip r:embed="rId3">
            <a:alphaModFix/>
          </a:blip>
          <a:stretch>
            <a:fillRect/>
          </a:stretch>
        </p:blipFill>
        <p:spPr>
          <a:xfrm>
            <a:off x="727650" y="1367475"/>
            <a:ext cx="6507299" cy="3508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727650" y="625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 LineChart </a:t>
            </a:r>
            <a:endParaRPr/>
          </a:p>
        </p:txBody>
      </p:sp>
      <p:pic>
        <p:nvPicPr>
          <p:cNvPr id="210" name="Google Shape;210;p26"/>
          <p:cNvPicPr preferRelativeResize="0"/>
          <p:nvPr/>
        </p:nvPicPr>
        <p:blipFill>
          <a:blip r:embed="rId3">
            <a:alphaModFix/>
          </a:blip>
          <a:stretch>
            <a:fillRect/>
          </a:stretch>
        </p:blipFill>
        <p:spPr>
          <a:xfrm>
            <a:off x="729450" y="1301075"/>
            <a:ext cx="5032125" cy="3505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729450" y="552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 Pie chart </a:t>
            </a:r>
            <a:endParaRPr/>
          </a:p>
        </p:txBody>
      </p:sp>
      <p:pic>
        <p:nvPicPr>
          <p:cNvPr id="216" name="Google Shape;216;p27"/>
          <p:cNvPicPr preferRelativeResize="0"/>
          <p:nvPr/>
        </p:nvPicPr>
        <p:blipFill>
          <a:blip r:embed="rId3">
            <a:alphaModFix/>
          </a:blip>
          <a:stretch>
            <a:fillRect/>
          </a:stretch>
        </p:blipFill>
        <p:spPr>
          <a:xfrm>
            <a:off x="729450" y="1330075"/>
            <a:ext cx="4863950" cy="3415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729450" y="552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 Pie chart </a:t>
            </a:r>
            <a:endParaRPr/>
          </a:p>
        </p:txBody>
      </p:sp>
      <p:pic>
        <p:nvPicPr>
          <p:cNvPr id="222" name="Google Shape;222;p28"/>
          <p:cNvPicPr preferRelativeResize="0"/>
          <p:nvPr/>
        </p:nvPicPr>
        <p:blipFill>
          <a:blip r:embed="rId3">
            <a:alphaModFix/>
          </a:blip>
          <a:stretch>
            <a:fillRect/>
          </a:stretch>
        </p:blipFill>
        <p:spPr>
          <a:xfrm>
            <a:off x="881975" y="1434750"/>
            <a:ext cx="4730725" cy="3331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729450" y="552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 Pie chart </a:t>
            </a:r>
            <a:endParaRPr/>
          </a:p>
        </p:txBody>
      </p:sp>
      <p:pic>
        <p:nvPicPr>
          <p:cNvPr id="228" name="Google Shape;228;p29"/>
          <p:cNvPicPr preferRelativeResize="0"/>
          <p:nvPr/>
        </p:nvPicPr>
        <p:blipFill>
          <a:blip r:embed="rId3">
            <a:alphaModFix/>
          </a:blip>
          <a:stretch>
            <a:fillRect/>
          </a:stretch>
        </p:blipFill>
        <p:spPr>
          <a:xfrm>
            <a:off x="729450" y="1337475"/>
            <a:ext cx="4970475" cy="3526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820913" y="644475"/>
            <a:ext cx="7688700" cy="46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 Data Flow</a:t>
            </a:r>
            <a:endParaRPr/>
          </a:p>
        </p:txBody>
      </p:sp>
      <p:sp>
        <p:nvSpPr>
          <p:cNvPr id="234" name="Google Shape;234;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5" name="Google Shape;235;p30"/>
          <p:cNvPicPr preferRelativeResize="0"/>
          <p:nvPr/>
        </p:nvPicPr>
        <p:blipFill>
          <a:blip r:embed="rId3">
            <a:alphaModFix/>
          </a:blip>
          <a:stretch>
            <a:fillRect/>
          </a:stretch>
        </p:blipFill>
        <p:spPr>
          <a:xfrm>
            <a:off x="729463" y="1120775"/>
            <a:ext cx="7871625" cy="38180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 - Data Flow </a:t>
            </a:r>
            <a:endParaRPr/>
          </a:p>
        </p:txBody>
      </p:sp>
      <p:sp>
        <p:nvSpPr>
          <p:cNvPr id="241" name="Google Shape;241;p31"/>
          <p:cNvSpPr txBox="1"/>
          <p:nvPr>
            <p:ph idx="1" type="body"/>
          </p:nvPr>
        </p:nvSpPr>
        <p:spPr>
          <a:xfrm>
            <a:off x="819150" y="1727250"/>
            <a:ext cx="7505700" cy="24480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1200"/>
              </a:spcAft>
              <a:buNone/>
            </a:pPr>
            <a:r>
              <a:rPr lang="en"/>
              <a:t>The visualization data flow begins with a data source, possibly external, which is cataloged using the AWS Glue Data Catalog, storing metadata for effective management. Following this, a filtering transformation is applied, specifically focusing on disbursal thresholds to retain records meeting defined criteria. The subsequent transformation involves renaming fields, a crucial step for standardizing or enhancing field names. The data then undergoes a process of dropping duplicate records to ensure integrity and eliminate redundancy. Another transformation step dynamically creates or derives new columns based on specific criteria, contributing to dataset enrichment. Finally, the processed data is directed to an Amazon S3 bucket, serving as the data target and storage location. This refined dataset is now ready for further analysis or visualization. The entire flow emphasizes data cleaning, standardization, and enrichment through systematic transformations. The integration of AWS Glue, S3, and visualization tools ensures a streamlined and effective data pipeline.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a:p>
            <a:pPr indent="0" lvl="0" marL="0" rtl="0" algn="l">
              <a:spcBef>
                <a:spcPts val="0"/>
              </a:spcBef>
              <a:spcAft>
                <a:spcPts val="0"/>
              </a:spcAft>
              <a:buNone/>
            </a:pPr>
            <a:r>
              <a:t/>
            </a:r>
            <a:endParaRPr/>
          </a:p>
        </p:txBody>
      </p:sp>
      <p:sp>
        <p:nvSpPr>
          <p:cNvPr id="135" name="Google Shape;135;p14"/>
          <p:cNvSpPr txBox="1"/>
          <p:nvPr>
            <p:ph idx="1" type="body"/>
          </p:nvPr>
        </p:nvSpPr>
        <p:spPr>
          <a:xfrm>
            <a:off x="819150" y="1483500"/>
            <a:ext cx="7688700" cy="21765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AutoNum type="arabicPeriod"/>
            </a:pPr>
            <a:r>
              <a:rPr lang="en" sz="1500"/>
              <a:t>Introduction </a:t>
            </a:r>
            <a:endParaRPr sz="1500"/>
          </a:p>
          <a:p>
            <a:pPr indent="-323850" lvl="0" marL="457200" rtl="0" algn="l">
              <a:lnSpc>
                <a:spcPct val="100000"/>
              </a:lnSpc>
              <a:spcBef>
                <a:spcPts val="0"/>
              </a:spcBef>
              <a:spcAft>
                <a:spcPts val="0"/>
              </a:spcAft>
              <a:buSzPts val="1500"/>
              <a:buAutoNum type="arabicPeriod"/>
            </a:pPr>
            <a:r>
              <a:rPr lang="en" sz="1500"/>
              <a:t>Project scope</a:t>
            </a:r>
            <a:endParaRPr sz="1500"/>
          </a:p>
          <a:p>
            <a:pPr indent="-323850" lvl="0" marL="457200" rtl="0" algn="l">
              <a:lnSpc>
                <a:spcPct val="100000"/>
              </a:lnSpc>
              <a:spcBef>
                <a:spcPts val="0"/>
              </a:spcBef>
              <a:spcAft>
                <a:spcPts val="0"/>
              </a:spcAft>
              <a:buSzPts val="1500"/>
              <a:buAutoNum type="arabicPeriod"/>
            </a:pPr>
            <a:r>
              <a:rPr lang="en" sz="1500">
                <a:solidFill>
                  <a:srgbClr val="2D3B45"/>
                </a:solidFill>
                <a:highlight>
                  <a:srgbClr val="FFFFFF"/>
                </a:highlight>
              </a:rPr>
              <a:t>Data Source</a:t>
            </a:r>
            <a:endParaRPr sz="1500">
              <a:solidFill>
                <a:srgbClr val="2D3B45"/>
              </a:solidFill>
              <a:highlight>
                <a:srgbClr val="FFFFFF"/>
              </a:highlight>
            </a:endParaRPr>
          </a:p>
          <a:p>
            <a:pPr indent="-323850" lvl="0" marL="457200" rtl="0" algn="l">
              <a:lnSpc>
                <a:spcPct val="100000"/>
              </a:lnSpc>
              <a:spcBef>
                <a:spcPts val="0"/>
              </a:spcBef>
              <a:spcAft>
                <a:spcPts val="0"/>
              </a:spcAft>
              <a:buClr>
                <a:srgbClr val="2D3B45"/>
              </a:buClr>
              <a:buSzPts val="1500"/>
              <a:buAutoNum type="arabicPeriod"/>
            </a:pPr>
            <a:r>
              <a:rPr lang="en" sz="1500">
                <a:solidFill>
                  <a:srgbClr val="2D3B45"/>
                </a:solidFill>
                <a:highlight>
                  <a:srgbClr val="FFFFFF"/>
                </a:highlight>
              </a:rPr>
              <a:t>Choice of data</a:t>
            </a:r>
            <a:endParaRPr sz="1500">
              <a:solidFill>
                <a:srgbClr val="2D3B45"/>
              </a:solidFill>
              <a:highlight>
                <a:srgbClr val="FFFFFF"/>
              </a:highlight>
            </a:endParaRPr>
          </a:p>
          <a:p>
            <a:pPr indent="-323850" lvl="0" marL="457200" rtl="0" algn="l">
              <a:lnSpc>
                <a:spcPct val="100000"/>
              </a:lnSpc>
              <a:spcBef>
                <a:spcPts val="0"/>
              </a:spcBef>
              <a:spcAft>
                <a:spcPts val="0"/>
              </a:spcAft>
              <a:buClr>
                <a:srgbClr val="2D3B45"/>
              </a:buClr>
              <a:buSzPts val="1500"/>
              <a:buAutoNum type="arabicPeriod"/>
            </a:pPr>
            <a:r>
              <a:rPr lang="en" sz="1500">
                <a:solidFill>
                  <a:srgbClr val="2D3B45"/>
                </a:solidFill>
                <a:highlight>
                  <a:srgbClr val="FFFFFF"/>
                </a:highlight>
              </a:rPr>
              <a:t>Challenges of Dataset</a:t>
            </a:r>
            <a:endParaRPr sz="1500">
              <a:solidFill>
                <a:srgbClr val="2D3B45"/>
              </a:solidFill>
              <a:highlight>
                <a:srgbClr val="FFFFFF"/>
              </a:highlight>
            </a:endParaRPr>
          </a:p>
          <a:p>
            <a:pPr indent="-323850" lvl="0" marL="457200" rtl="0" algn="l">
              <a:lnSpc>
                <a:spcPct val="100000"/>
              </a:lnSpc>
              <a:spcBef>
                <a:spcPts val="0"/>
              </a:spcBef>
              <a:spcAft>
                <a:spcPts val="0"/>
              </a:spcAft>
              <a:buClr>
                <a:srgbClr val="2D3B45"/>
              </a:buClr>
              <a:buSzPts val="1500"/>
              <a:buAutoNum type="arabicPeriod"/>
            </a:pPr>
            <a:r>
              <a:rPr lang="en" sz="1500">
                <a:solidFill>
                  <a:srgbClr val="2D3B45"/>
                </a:solidFill>
                <a:highlight>
                  <a:srgbClr val="FFFFFF"/>
                </a:highlight>
              </a:rPr>
              <a:t>Domain-specific Challenges</a:t>
            </a:r>
            <a:endParaRPr sz="1500">
              <a:solidFill>
                <a:srgbClr val="2D3B45"/>
              </a:solidFill>
              <a:highlight>
                <a:srgbClr val="FFFFFF"/>
              </a:highlight>
            </a:endParaRPr>
          </a:p>
          <a:p>
            <a:pPr indent="-323850" lvl="0" marL="457200" rtl="0" algn="l">
              <a:lnSpc>
                <a:spcPct val="100000"/>
              </a:lnSpc>
              <a:spcBef>
                <a:spcPts val="0"/>
              </a:spcBef>
              <a:spcAft>
                <a:spcPts val="0"/>
              </a:spcAft>
              <a:buSzPts val="1500"/>
              <a:buAutoNum type="arabicPeriod"/>
            </a:pPr>
            <a:r>
              <a:rPr lang="en" sz="1500"/>
              <a:t>Data cleaning </a:t>
            </a:r>
            <a:endParaRPr sz="1500"/>
          </a:p>
          <a:p>
            <a:pPr indent="-323850" lvl="0" marL="457200" rtl="0" algn="l">
              <a:lnSpc>
                <a:spcPct val="100000"/>
              </a:lnSpc>
              <a:spcBef>
                <a:spcPts val="0"/>
              </a:spcBef>
              <a:spcAft>
                <a:spcPts val="0"/>
              </a:spcAft>
              <a:buSzPts val="1500"/>
              <a:buAutoNum type="arabicPeriod"/>
            </a:pPr>
            <a:r>
              <a:rPr lang="en" sz="1500"/>
              <a:t>Data Analysis </a:t>
            </a:r>
            <a:endParaRPr sz="1500"/>
          </a:p>
          <a:p>
            <a:pPr indent="-323850" lvl="0" marL="457200" rtl="0" algn="l">
              <a:lnSpc>
                <a:spcPct val="100000"/>
              </a:lnSpc>
              <a:spcBef>
                <a:spcPts val="0"/>
              </a:spcBef>
              <a:spcAft>
                <a:spcPts val="0"/>
              </a:spcAft>
              <a:buSzPts val="1500"/>
              <a:buAutoNum type="arabicPeriod"/>
            </a:pPr>
            <a:r>
              <a:rPr lang="en" sz="1500"/>
              <a:t>Visualization </a:t>
            </a:r>
            <a:endParaRPr sz="1500"/>
          </a:p>
          <a:p>
            <a:pPr indent="-323850" lvl="0" marL="457200" rtl="0" algn="l">
              <a:lnSpc>
                <a:spcPct val="100000"/>
              </a:lnSpc>
              <a:spcBef>
                <a:spcPts val="0"/>
              </a:spcBef>
              <a:spcAft>
                <a:spcPts val="0"/>
              </a:spcAft>
              <a:buSzPts val="1500"/>
              <a:buAutoNum type="arabicPeriod"/>
            </a:pPr>
            <a:r>
              <a:rPr lang="en" sz="1500"/>
              <a:t>AWS pipeline chart </a:t>
            </a:r>
            <a:endParaRPr sz="1500"/>
          </a:p>
          <a:p>
            <a:pPr indent="-323850" lvl="0" marL="457200" rtl="0" algn="l">
              <a:lnSpc>
                <a:spcPct val="100000"/>
              </a:lnSpc>
              <a:spcBef>
                <a:spcPts val="0"/>
              </a:spcBef>
              <a:spcAft>
                <a:spcPts val="0"/>
              </a:spcAft>
              <a:buSzPts val="1500"/>
              <a:buAutoNum type="arabicPeriod"/>
            </a:pPr>
            <a:r>
              <a:rPr lang="en" sz="1500"/>
              <a:t>Optimization and cost analysis </a:t>
            </a:r>
            <a:endParaRPr sz="1500"/>
          </a:p>
          <a:p>
            <a:pPr indent="-323850" lvl="0" marL="457200" rtl="0" algn="l">
              <a:lnSpc>
                <a:spcPct val="100000"/>
              </a:lnSpc>
              <a:spcBef>
                <a:spcPts val="0"/>
              </a:spcBef>
              <a:spcAft>
                <a:spcPts val="0"/>
              </a:spcAft>
              <a:buSzPts val="1500"/>
              <a:buAutoNum type="arabicPeriod"/>
            </a:pPr>
            <a:r>
              <a:rPr lang="en" sz="1500"/>
              <a:t>Conclusion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32"/>
          <p:cNvPicPr preferRelativeResize="0"/>
          <p:nvPr/>
        </p:nvPicPr>
        <p:blipFill>
          <a:blip r:embed="rId3">
            <a:alphaModFix/>
          </a:blip>
          <a:stretch>
            <a:fillRect/>
          </a:stretch>
        </p:blipFill>
        <p:spPr>
          <a:xfrm>
            <a:off x="357125" y="0"/>
            <a:ext cx="8426824" cy="5143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AWS pipeline chart - Description </a:t>
            </a:r>
            <a:endParaRPr/>
          </a:p>
        </p:txBody>
      </p:sp>
      <p:sp>
        <p:nvSpPr>
          <p:cNvPr id="252" name="Google Shape;252;p33"/>
          <p:cNvSpPr txBox="1"/>
          <p:nvPr>
            <p:ph idx="1" type="body"/>
          </p:nvPr>
        </p:nvSpPr>
        <p:spPr>
          <a:xfrm>
            <a:off x="727650" y="1464750"/>
            <a:ext cx="7688700" cy="33141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Char char="●"/>
            </a:pPr>
            <a:r>
              <a:rPr lang="en" sz="1200"/>
              <a:t>AWS pipeline incorporates various services to facilitate a comprehensive data processing and analysis workflow. It starts with a developer using GitHub, indicating version-controlled storage of code and project artifacts in an Amazon S3 bucket. This S3 bucket is linked to AWS Glue Catalog for metadata management and IAM for secure access control. Additionally, the same S3 bucket is connected to Amazon Athena, enabling SQL queries for direct data analysis.</a:t>
            </a:r>
            <a:endParaRPr sz="1200"/>
          </a:p>
          <a:p>
            <a:pPr indent="-304800" lvl="0" marL="457200" rtl="0" algn="just">
              <a:spcBef>
                <a:spcPts val="0"/>
              </a:spcBef>
              <a:spcAft>
                <a:spcPts val="0"/>
              </a:spcAft>
              <a:buSzPts val="1200"/>
              <a:buChar char="●"/>
            </a:pPr>
            <a:r>
              <a:rPr lang="en" sz="1200"/>
              <a:t>The connection between Athena and AWS Glue suggests optimization and transformation tasks by Glue for Athena queries. IAM is linked to AWS Glue, underscoring the importance of secure access control. AWS Glue is connected to a Crawler for data discovery and cataloging, and the output from the Glue Crawler is directed to a Visualization component, possibly using Amazon QuickSight. The Visualization output is linked back to the Glue Catalog for cataloging visualized data.</a:t>
            </a:r>
            <a:endParaRPr sz="1200"/>
          </a:p>
          <a:p>
            <a:pPr indent="-304800" lvl="0" marL="457200" rtl="0" algn="just">
              <a:spcBef>
                <a:spcPts val="0"/>
              </a:spcBef>
              <a:spcAft>
                <a:spcPts val="0"/>
              </a:spcAft>
              <a:buSzPts val="1200"/>
              <a:buChar char="●"/>
            </a:pPr>
            <a:r>
              <a:rPr lang="en" sz="1200"/>
              <a:t>Moreover, the Glue Catalog is connected to another S3 bucket, indicating storage or backup of metadata. Another connection between AWS Glue and a different S3 bucket suggests Glue's involvement in data processing tasks. Finally, the original Amazon S3 bucket is connected to Amazon SageMaker, implying storage or retrieval of machine learning models or processed data. Overall, this pipeline streamlines code versioning, data storage, cataloging, transformation, and visualization in the AWS environment.</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819150" y="845600"/>
            <a:ext cx="7451700" cy="60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Cost Estimation Breakdown for Services</a:t>
            </a:r>
            <a:endParaRPr/>
          </a:p>
        </p:txBody>
      </p:sp>
      <p:pic>
        <p:nvPicPr>
          <p:cNvPr id="258" name="Google Shape;258;p34"/>
          <p:cNvPicPr preferRelativeResize="0"/>
          <p:nvPr/>
        </p:nvPicPr>
        <p:blipFill>
          <a:blip r:embed="rId3">
            <a:alphaModFix/>
          </a:blip>
          <a:stretch>
            <a:fillRect/>
          </a:stretch>
        </p:blipFill>
        <p:spPr>
          <a:xfrm>
            <a:off x="992500" y="1569400"/>
            <a:ext cx="7411973" cy="32065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AWS Cost Optimization</a:t>
            </a:r>
            <a:endParaRPr/>
          </a:p>
        </p:txBody>
      </p:sp>
      <p:sp>
        <p:nvSpPr>
          <p:cNvPr id="264" name="Google Shape;264;p35"/>
          <p:cNvSpPr txBox="1"/>
          <p:nvPr>
            <p:ph idx="1" type="body"/>
          </p:nvPr>
        </p:nvSpPr>
        <p:spPr>
          <a:xfrm>
            <a:off x="819150" y="1718425"/>
            <a:ext cx="7505700" cy="2720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1025"/>
              <a:t>1. </a:t>
            </a:r>
            <a:r>
              <a:rPr b="1" lang="en" sz="1025"/>
              <a:t>Resource Right-Sizing:</a:t>
            </a:r>
            <a:r>
              <a:rPr lang="en" sz="1025"/>
              <a:t> Review the usage patterns of each resource ( Glue Jobs, Athena queries) and scale them to match actual needs. </a:t>
            </a:r>
            <a:endParaRPr sz="1025"/>
          </a:p>
          <a:p>
            <a:pPr indent="0" lvl="0" marL="0" rtl="0" algn="l">
              <a:lnSpc>
                <a:spcPct val="95000"/>
              </a:lnSpc>
              <a:spcBef>
                <a:spcPts val="1200"/>
              </a:spcBef>
              <a:spcAft>
                <a:spcPts val="0"/>
              </a:spcAft>
              <a:buSzPts val="275"/>
              <a:buNone/>
            </a:pPr>
            <a:r>
              <a:rPr b="1" lang="en" sz="1025"/>
              <a:t>2. Lifecycle Policies:</a:t>
            </a:r>
            <a:r>
              <a:rPr lang="en" sz="1025"/>
              <a:t> Implement lifecycle policies for S3 to transition older data to cheaper storage classes or expire unnecessary data.</a:t>
            </a:r>
            <a:endParaRPr sz="1025"/>
          </a:p>
          <a:p>
            <a:pPr indent="0" lvl="0" marL="0" rtl="0" algn="l">
              <a:lnSpc>
                <a:spcPct val="95000"/>
              </a:lnSpc>
              <a:spcBef>
                <a:spcPts val="1200"/>
              </a:spcBef>
              <a:spcAft>
                <a:spcPts val="0"/>
              </a:spcAft>
              <a:buSzPts val="275"/>
              <a:buNone/>
            </a:pPr>
            <a:r>
              <a:rPr b="1" lang="en" sz="1025"/>
              <a:t>3. Query Optimization</a:t>
            </a:r>
            <a:r>
              <a:rPr lang="en" sz="1025"/>
              <a:t>: Optimize Athena queries to reduce the amount of data scanned. Partitioning tables based on query patterns can significantly reduce costs.</a:t>
            </a:r>
            <a:endParaRPr sz="1025"/>
          </a:p>
          <a:p>
            <a:pPr indent="0" lvl="0" marL="0" rtl="0" algn="l">
              <a:lnSpc>
                <a:spcPct val="95000"/>
              </a:lnSpc>
              <a:spcBef>
                <a:spcPts val="1200"/>
              </a:spcBef>
              <a:spcAft>
                <a:spcPts val="0"/>
              </a:spcAft>
              <a:buSzPts val="275"/>
              <a:buNone/>
            </a:pPr>
            <a:r>
              <a:rPr b="1" lang="en" sz="1025"/>
              <a:t>4. Monitoring and Alerts:</a:t>
            </a:r>
            <a:r>
              <a:rPr lang="en" sz="1025"/>
              <a:t> Set up monitoring and alerts using AWS CloudWatch to be notified about unusual spikes in resource usage</a:t>
            </a:r>
            <a:endParaRPr sz="1025"/>
          </a:p>
          <a:p>
            <a:pPr indent="0" lvl="0" marL="0" rtl="0" algn="l">
              <a:lnSpc>
                <a:spcPct val="95000"/>
              </a:lnSpc>
              <a:spcBef>
                <a:spcPts val="1200"/>
              </a:spcBef>
              <a:spcAft>
                <a:spcPts val="0"/>
              </a:spcAft>
              <a:buSzPts val="275"/>
              <a:buNone/>
            </a:pPr>
            <a:r>
              <a:rPr b="1" lang="en" sz="1025"/>
              <a:t>5. Reserved Instances or Savings Plans</a:t>
            </a:r>
            <a:r>
              <a:rPr lang="en" sz="1025"/>
              <a:t>: Consider purchasing Reserved Instances or Savings Plans for predictable workloads to reduce costs </a:t>
            </a:r>
            <a:endParaRPr sz="1025"/>
          </a:p>
          <a:p>
            <a:pPr indent="0" lvl="0" marL="0" rtl="0" algn="l">
              <a:lnSpc>
                <a:spcPct val="95000"/>
              </a:lnSpc>
              <a:spcBef>
                <a:spcPts val="1200"/>
              </a:spcBef>
              <a:spcAft>
                <a:spcPts val="0"/>
              </a:spcAft>
              <a:buSzPts val="275"/>
              <a:buNone/>
            </a:pPr>
            <a:r>
              <a:rPr b="1" lang="en" sz="1025"/>
              <a:t>6. Review and Cleanup:</a:t>
            </a:r>
            <a:r>
              <a:rPr lang="en" sz="1025"/>
              <a:t> Regularly review and clean up unused resources, old data, or redundant processes.</a:t>
            </a:r>
            <a:endParaRPr sz="1025"/>
          </a:p>
          <a:p>
            <a:pPr indent="0" lvl="0" marL="0" rtl="0" algn="l">
              <a:lnSpc>
                <a:spcPct val="95000"/>
              </a:lnSpc>
              <a:spcBef>
                <a:spcPts val="1200"/>
              </a:spcBef>
              <a:spcAft>
                <a:spcPts val="1200"/>
              </a:spcAft>
              <a:buSzPts val="275"/>
              <a:buNone/>
            </a:pPr>
            <a:r>
              <a:t/>
            </a:r>
            <a:endParaRPr sz="1025"/>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t>
            </a:r>
            <a:endParaRPr/>
          </a:p>
        </p:txBody>
      </p:sp>
      <p:sp>
        <p:nvSpPr>
          <p:cNvPr id="270" name="Google Shape;270;p3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conclusion, our Vehicle Loan Default Prediction project has successfully leveraged machine learning tools to develop a robust model for assessing the risk of default among loan applicants. The model, based on historical data and relevant features, exhibits accurate performance. This predictive tool is poised to enhance our loan approval processes, providing valuable insights into potential defaults. It's important to emphasize the model's role as a decision-support tool, meant to complement human judgment and existing risk assessment practices. Regular monitoring and updates will ensure its continued effectiveness in dynamic financial landscapes.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a:t>
            </a:r>
            <a:endParaRPr/>
          </a:p>
        </p:txBody>
      </p:sp>
      <p:sp>
        <p:nvSpPr>
          <p:cNvPr id="141" name="Google Shape;141;p15"/>
          <p:cNvSpPr txBox="1"/>
          <p:nvPr>
            <p:ph idx="1" type="body"/>
          </p:nvPr>
        </p:nvSpPr>
        <p:spPr>
          <a:xfrm>
            <a:off x="819150" y="1662425"/>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u="sng">
                <a:solidFill>
                  <a:schemeClr val="hlink"/>
                </a:solidFill>
                <a:hlinkClick r:id="rId3"/>
              </a:rPr>
              <a:t>https://github.com/mitrabuggaveeti/Cloudcomputing_Team_4?tab=readme-ov-file</a:t>
            </a:r>
            <a:r>
              <a:rPr lang="en"/>
              <a:t> </a:t>
            </a:r>
            <a:endParaRPr/>
          </a:p>
          <a:p>
            <a:pPr indent="0" lvl="0" marL="0" rtl="0" algn="just">
              <a:spcBef>
                <a:spcPts val="1200"/>
              </a:spcBef>
              <a:spcAft>
                <a:spcPts val="0"/>
              </a:spcAft>
              <a:buNone/>
            </a:pPr>
            <a:r>
              <a:rPr lang="en">
                <a:solidFill>
                  <a:srgbClr val="000000"/>
                </a:solidFill>
              </a:rPr>
              <a:t>This project addresses a concern in the financial sector—predicting the likelihood of loan default for vehicle loans in the initial Equated Monthly Installments (EMI) on the due date. Faced with significant losses due to defaults, the financial institution seeks to optimize its loan approval process through the implementation of a sophisticated machine learning credit risk scoring model. Leveraging diverse datasets encompassing loanee information, loan details, and bureau data, the model aims to identify key determinants influencing the probability of default. Aligned with the AWS Academy Cloud Foundations and Data Engineering program, the project integrates data engineering, machine learning, and cloud computing, contributing to data-driven decision-making. Anticipated outcomes include a substantial reduction in default rates, empowering the institution to proactively manage risk factors and refine underwriting criteria.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5269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Scope</a:t>
            </a:r>
            <a:endParaRPr/>
          </a:p>
        </p:txBody>
      </p:sp>
      <p:sp>
        <p:nvSpPr>
          <p:cNvPr id="147" name="Google Shape;147;p16"/>
          <p:cNvSpPr txBox="1"/>
          <p:nvPr>
            <p:ph idx="1" type="body"/>
          </p:nvPr>
        </p:nvSpPr>
        <p:spPr>
          <a:xfrm>
            <a:off x="704375" y="1347750"/>
            <a:ext cx="7505700" cy="2823000"/>
          </a:xfrm>
          <a:prstGeom prst="rect">
            <a:avLst/>
          </a:prstGeom>
        </p:spPr>
        <p:txBody>
          <a:bodyPr anchorCtr="0" anchor="t" bIns="91425" lIns="91425" spcFirstLastPara="1" rIns="91425" wrap="square" tIns="91425">
            <a:normAutofit/>
          </a:bodyPr>
          <a:lstStyle/>
          <a:p>
            <a:pPr indent="-311150" lvl="0" marL="457200" rtl="0" algn="just">
              <a:lnSpc>
                <a:spcPct val="115000"/>
              </a:lnSpc>
              <a:spcBef>
                <a:spcPts val="0"/>
              </a:spcBef>
              <a:spcAft>
                <a:spcPts val="0"/>
              </a:spcAft>
              <a:buClr>
                <a:srgbClr val="374151"/>
              </a:buClr>
              <a:buSzPts val="1300"/>
              <a:buChar char="●"/>
            </a:pPr>
            <a:r>
              <a:rPr lang="en">
                <a:solidFill>
                  <a:srgbClr val="374151"/>
                </a:solidFill>
              </a:rPr>
              <a:t>The financial institution is experiencing high losses due to borrowers defaulting on vehicle loans, especially on the first EMI. To counter this, the organization plans to use machine learning to create a credit risk scoring model. This model will specifically focus on predicting the likelihood of a borrower defaulting on their first EMI payment. This proactive approach aims to improve loan approval processes and reduce default rates.</a:t>
            </a:r>
            <a:endParaRPr>
              <a:solidFill>
                <a:srgbClr val="374151"/>
              </a:solidFill>
            </a:endParaRPr>
          </a:p>
          <a:p>
            <a:pPr indent="-311150" lvl="0" marL="457200" rtl="0" algn="just">
              <a:lnSpc>
                <a:spcPct val="115000"/>
              </a:lnSpc>
              <a:spcBef>
                <a:spcPts val="0"/>
              </a:spcBef>
              <a:spcAft>
                <a:spcPts val="0"/>
              </a:spcAft>
              <a:buClr>
                <a:srgbClr val="374151"/>
              </a:buClr>
              <a:buSzPts val="1300"/>
              <a:buChar char="●"/>
            </a:pPr>
            <a:r>
              <a:rPr lang="en">
                <a:solidFill>
                  <a:srgbClr val="374151"/>
                </a:solidFill>
              </a:rPr>
              <a:t>The machine learning model will analyze data from multiple sources, including loanee demographics, loan details like the amount and asset cost, and comprehensive bureau data such as credit scores and loan history. This approach will allow the model to identify key factors that influence the probability of loan default. The integration of diverse data sets aims to enhance the accuracy of predicting defaults on vehicle loans.</a:t>
            </a:r>
            <a:endParaRPr>
              <a:solidFill>
                <a:srgbClr val="37415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62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a:t>
            </a:r>
            <a:endParaRPr/>
          </a:p>
        </p:txBody>
      </p:sp>
      <p:sp>
        <p:nvSpPr>
          <p:cNvPr id="153" name="Google Shape;153;p17"/>
          <p:cNvSpPr txBox="1"/>
          <p:nvPr>
            <p:ph idx="1" type="body"/>
          </p:nvPr>
        </p:nvSpPr>
        <p:spPr>
          <a:xfrm>
            <a:off x="636150" y="1593475"/>
            <a:ext cx="7688700" cy="32106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Clr>
                <a:srgbClr val="1F2328"/>
              </a:buClr>
              <a:buSzPts val="1300"/>
              <a:buChar char="●"/>
            </a:pPr>
            <a:r>
              <a:rPr b="1" lang="en">
                <a:solidFill>
                  <a:srgbClr val="1F2328"/>
                </a:solidFill>
                <a:highlight>
                  <a:srgbClr val="FFFFFF"/>
                </a:highlight>
              </a:rPr>
              <a:t>Credit Bureau Data: </a:t>
            </a:r>
            <a:r>
              <a:rPr lang="en">
                <a:solidFill>
                  <a:srgbClr val="1F2328"/>
                </a:solidFill>
                <a:highlight>
                  <a:srgbClr val="FFFFFF"/>
                </a:highlight>
              </a:rPr>
              <a:t>Credit bureaus are primary data sources for assessing an individual's creditworthiness. These bureaus collect and maintain</a:t>
            </a:r>
            <a:r>
              <a:rPr lang="en">
                <a:solidFill>
                  <a:srgbClr val="1F2328"/>
                </a:solidFill>
                <a:highlight>
                  <a:srgbClr val="FFFFFF"/>
                </a:highlight>
              </a:rPr>
              <a:t> </a:t>
            </a:r>
            <a:r>
              <a:rPr lang="en">
                <a:solidFill>
                  <a:srgbClr val="1F2328"/>
                </a:solidFill>
                <a:highlight>
                  <a:srgbClr val="FFFFFF"/>
                </a:highlight>
              </a:rPr>
              <a:t>credit-related information on individuals, such as credit scores, outstanding debts, and payment history. Access to such data can be crucial for building a credit risk scoring model. Many financial institutions subscribe to credit bureaus' services to obtain this data.</a:t>
            </a:r>
            <a:endParaRPr>
              <a:solidFill>
                <a:srgbClr val="1F2328"/>
              </a:solidFill>
              <a:highlight>
                <a:srgbClr val="FFFFFF"/>
              </a:highlight>
            </a:endParaRPr>
          </a:p>
          <a:p>
            <a:pPr indent="-311150" lvl="0" marL="457200" rtl="0" algn="just">
              <a:spcBef>
                <a:spcPts val="0"/>
              </a:spcBef>
              <a:spcAft>
                <a:spcPts val="0"/>
              </a:spcAft>
              <a:buClr>
                <a:srgbClr val="1F2328"/>
              </a:buClr>
              <a:buSzPts val="1300"/>
              <a:buChar char="●"/>
            </a:pPr>
            <a:r>
              <a:rPr b="1" lang="en">
                <a:solidFill>
                  <a:srgbClr val="1F2328"/>
                </a:solidFill>
                <a:highlight>
                  <a:srgbClr val="FFFFFF"/>
                </a:highlight>
              </a:rPr>
              <a:t>Loan Application Data:</a:t>
            </a:r>
            <a:r>
              <a:rPr lang="en">
                <a:solidFill>
                  <a:srgbClr val="1F2328"/>
                </a:solidFill>
                <a:highlight>
                  <a:srgbClr val="FFFFFF"/>
                </a:highlight>
              </a:rPr>
              <a:t> Financial institutions maintain records of loan applications, including applicant information, loan details, and application outcomes. This data source can be valuable in understanding loan approval and default patterns.</a:t>
            </a:r>
            <a:endParaRPr>
              <a:solidFill>
                <a:srgbClr val="1F2328"/>
              </a:solidFill>
              <a:highlight>
                <a:srgbClr val="FFFFFF"/>
              </a:highlight>
            </a:endParaRPr>
          </a:p>
          <a:p>
            <a:pPr indent="-311150" lvl="0" marL="457200" rtl="0" algn="just">
              <a:spcBef>
                <a:spcPts val="0"/>
              </a:spcBef>
              <a:spcAft>
                <a:spcPts val="0"/>
              </a:spcAft>
              <a:buClr>
                <a:srgbClr val="1F2328"/>
              </a:buClr>
              <a:buSzPts val="1300"/>
              <a:buChar char="●"/>
            </a:pPr>
            <a:r>
              <a:rPr b="1" lang="en">
                <a:solidFill>
                  <a:srgbClr val="1F2328"/>
                </a:solidFill>
                <a:highlight>
                  <a:srgbClr val="FFFFFF"/>
                </a:highlight>
              </a:rPr>
              <a:t>Public Datasets:</a:t>
            </a:r>
            <a:r>
              <a:rPr lang="en">
                <a:solidFill>
                  <a:srgbClr val="1F2328"/>
                </a:solidFill>
                <a:highlight>
                  <a:srgbClr val="FFFFFF"/>
                </a:highlight>
              </a:rPr>
              <a:t> As in the case of the Kaggle dataset you mentioned, there are often public datasets available that contain anonymized loan application and default data. These datasets can be useful for model development and research.</a:t>
            </a:r>
            <a:endParaRPr>
              <a:solidFill>
                <a:srgbClr val="1F2328"/>
              </a:solidFill>
              <a:highlight>
                <a:srgbClr val="FFFFFF"/>
              </a:highlight>
            </a:endParaRPr>
          </a:p>
          <a:p>
            <a:pPr indent="0" lvl="0" marL="457200" rtl="0" algn="just">
              <a:spcBef>
                <a:spcPts val="1200"/>
              </a:spcBef>
              <a:spcAft>
                <a:spcPts val="1200"/>
              </a:spcAft>
              <a:buNone/>
            </a:pPr>
            <a:r>
              <a:t/>
            </a:r>
            <a:endParaRPr>
              <a:solidFill>
                <a:srgbClr val="1F2328"/>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Choice of Data</a:t>
            </a:r>
            <a:endParaRPr/>
          </a:p>
        </p:txBody>
      </p:sp>
      <p:sp>
        <p:nvSpPr>
          <p:cNvPr id="159" name="Google Shape;159;p18"/>
          <p:cNvSpPr txBox="1"/>
          <p:nvPr>
            <p:ph idx="1" type="body"/>
          </p:nvPr>
        </p:nvSpPr>
        <p:spPr>
          <a:xfrm>
            <a:off x="819150" y="1565150"/>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have taken data for this project from the kaggle </a:t>
            </a:r>
            <a:r>
              <a:rPr lang="en" u="sng">
                <a:solidFill>
                  <a:schemeClr val="hlink"/>
                </a:solidFill>
                <a:hlinkClick r:id="rId3"/>
              </a:rPr>
              <a:t>https://www.kaggle.com/datasets/mamtadhaker/lt-vehicle-loan-default-prediction</a:t>
            </a:r>
            <a:r>
              <a:rPr lang="en">
                <a:solidFill>
                  <a:srgbClr val="202124"/>
                </a:solidFill>
                <a:highlight>
                  <a:srgbClr val="FFFFFF"/>
                </a:highlight>
              </a:rPr>
              <a:t>. </a:t>
            </a:r>
            <a:endParaRPr>
              <a:solidFill>
                <a:srgbClr val="202124"/>
              </a:solidFill>
              <a:highlight>
                <a:srgbClr val="FFFFFF"/>
              </a:highlight>
            </a:endParaRPr>
          </a:p>
          <a:p>
            <a:pPr indent="-311150" lvl="0" marL="457200" rtl="0" algn="just">
              <a:spcBef>
                <a:spcPts val="0"/>
              </a:spcBef>
              <a:spcAft>
                <a:spcPts val="0"/>
              </a:spcAft>
              <a:buClr>
                <a:srgbClr val="202124"/>
              </a:buClr>
              <a:buSzPts val="1300"/>
              <a:buChar char="●"/>
            </a:pPr>
            <a:r>
              <a:rPr lang="en">
                <a:solidFill>
                  <a:srgbClr val="202124"/>
                </a:solidFill>
                <a:highlight>
                  <a:srgbClr val="FFFFFF"/>
                </a:highlight>
              </a:rPr>
              <a:t>This dataset was chosen for its comprehensive information on loan applicants, loan specifics, and bureau data, crucial for developing a credit risk scoring model in the context of vehicle loans. The aim is to predict the probability of default in the first Equated Monthly Installment (EMI) on the due date, optimizing loan approval processes and minimizing default rates.</a:t>
            </a:r>
            <a:endParaRPr>
              <a:solidFill>
                <a:srgbClr val="202124"/>
              </a:solidFill>
              <a:highlight>
                <a:srgbClr val="FFFFFF"/>
              </a:highlight>
            </a:endParaRPr>
          </a:p>
          <a:p>
            <a:pPr indent="-311150" lvl="0" marL="457200" rtl="0" algn="just">
              <a:spcBef>
                <a:spcPts val="0"/>
              </a:spcBef>
              <a:spcAft>
                <a:spcPts val="0"/>
              </a:spcAft>
              <a:buClr>
                <a:srgbClr val="202124"/>
              </a:buClr>
              <a:buSzPts val="1300"/>
              <a:buChar char="●"/>
            </a:pPr>
            <a:r>
              <a:rPr lang="en">
                <a:solidFill>
                  <a:srgbClr val="202124"/>
                </a:solidFill>
                <a:highlight>
                  <a:srgbClr val="FFFFFF"/>
                </a:highlight>
              </a:rPr>
              <a:t>This dataset contains 40 columns and 112393 rows. </a:t>
            </a:r>
            <a:endParaRPr>
              <a:solidFill>
                <a:srgbClr val="202124"/>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in the dataset</a:t>
            </a:r>
            <a:endParaRPr/>
          </a:p>
        </p:txBody>
      </p:sp>
      <p:sp>
        <p:nvSpPr>
          <p:cNvPr id="165" name="Google Shape;165;p19"/>
          <p:cNvSpPr txBox="1"/>
          <p:nvPr>
            <p:ph idx="1" type="body"/>
          </p:nvPr>
        </p:nvSpPr>
        <p:spPr>
          <a:xfrm>
            <a:off x="727650" y="1738400"/>
            <a:ext cx="7688700" cy="24993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b="1" lang="en"/>
              <a:t>Data Quality:</a:t>
            </a:r>
            <a:r>
              <a:rPr lang="en"/>
              <a:t> Ensuring the quality of the data is a significant challenge. Incomplete, inaccurate, or outdated data can hinder the model's accuracy and reliability. Data cleansing and preprocessing are critical steps to address this challenge.</a:t>
            </a:r>
            <a:endParaRPr/>
          </a:p>
          <a:p>
            <a:pPr indent="-311150" lvl="0" marL="457200" rtl="0" algn="just">
              <a:spcBef>
                <a:spcPts val="0"/>
              </a:spcBef>
              <a:spcAft>
                <a:spcPts val="0"/>
              </a:spcAft>
              <a:buSzPts val="1300"/>
              <a:buChar char="●"/>
            </a:pPr>
            <a:r>
              <a:rPr b="1" lang="en"/>
              <a:t>Data Privacy and Compliance:</a:t>
            </a:r>
            <a:r>
              <a:rPr lang="en"/>
              <a:t> Handling personal and financial data comes with strict privacy and compliance requirements. Ensuring data is handled in compliance with regulations such as GDPR, HIPAA, or industry-specific standards is essential.</a:t>
            </a:r>
            <a:endParaRPr/>
          </a:p>
          <a:p>
            <a:pPr indent="-311150" lvl="0" marL="457200" rtl="0" algn="just">
              <a:spcBef>
                <a:spcPts val="0"/>
              </a:spcBef>
              <a:spcAft>
                <a:spcPts val="0"/>
              </a:spcAft>
              <a:buSzPts val="1300"/>
              <a:buChar char="●"/>
            </a:pPr>
            <a:r>
              <a:rPr b="1" lang="en"/>
              <a:t>Data Availability: </a:t>
            </a:r>
            <a:r>
              <a:rPr lang="en"/>
              <a:t>Depending on the sources, data availability may be limited or costly. Some financial institutions may be reluctant to share their data due to privacy concerns or competitive reasons.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Domain-specific challenges </a:t>
            </a:r>
            <a:endParaRPr/>
          </a:p>
          <a:p>
            <a:pPr indent="0" lvl="0" marL="0" rtl="0" algn="l">
              <a:spcBef>
                <a:spcPts val="0"/>
              </a:spcBef>
              <a:spcAft>
                <a:spcPts val="0"/>
              </a:spcAft>
              <a:buNone/>
            </a:pPr>
            <a:r>
              <a:t/>
            </a:r>
            <a:endParaRPr/>
          </a:p>
        </p:txBody>
      </p:sp>
      <p:sp>
        <p:nvSpPr>
          <p:cNvPr id="171" name="Google Shape;171;p20"/>
          <p:cNvSpPr txBox="1"/>
          <p:nvPr>
            <p:ph idx="1" type="body"/>
          </p:nvPr>
        </p:nvSpPr>
        <p:spPr>
          <a:xfrm>
            <a:off x="727650" y="1537700"/>
            <a:ext cx="7688700" cy="27933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Char char="●"/>
            </a:pPr>
            <a:r>
              <a:rPr b="1" lang="en" sz="1400"/>
              <a:t>Data Security: </a:t>
            </a:r>
            <a:r>
              <a:rPr lang="en" sz="1400"/>
              <a:t>Implement encryption and access controls to safeguard sensitive financial information.</a:t>
            </a:r>
            <a:endParaRPr sz="1400"/>
          </a:p>
          <a:p>
            <a:pPr indent="-317500" lvl="0" marL="457200" rtl="0" algn="just">
              <a:lnSpc>
                <a:spcPct val="115000"/>
              </a:lnSpc>
              <a:spcBef>
                <a:spcPts val="0"/>
              </a:spcBef>
              <a:spcAft>
                <a:spcPts val="0"/>
              </a:spcAft>
              <a:buSzPts val="1400"/>
              <a:buChar char="●"/>
            </a:pPr>
            <a:r>
              <a:rPr b="1" lang="en" sz="1400"/>
              <a:t>Ethical Considerations:</a:t>
            </a:r>
            <a:r>
              <a:rPr lang="en" sz="1400"/>
              <a:t> Adhere to strict ethical standards to protect personal information and ensure privacy compliance.</a:t>
            </a:r>
            <a:endParaRPr sz="1400"/>
          </a:p>
          <a:p>
            <a:pPr indent="-317500" lvl="0" marL="457200" rtl="0" algn="just">
              <a:lnSpc>
                <a:spcPct val="115000"/>
              </a:lnSpc>
              <a:spcBef>
                <a:spcPts val="0"/>
              </a:spcBef>
              <a:spcAft>
                <a:spcPts val="0"/>
              </a:spcAft>
              <a:buSzPts val="1400"/>
              <a:buChar char="●"/>
            </a:pPr>
            <a:r>
              <a:rPr b="1" lang="en" sz="1400"/>
              <a:t>Regulatory Compliance: </a:t>
            </a:r>
            <a:r>
              <a:rPr lang="en" sz="1400"/>
              <a:t>Follow GDPR, HIPAA, and other financial data laws for transparent data processing and explicit consent.</a:t>
            </a:r>
            <a:endParaRPr sz="1400"/>
          </a:p>
          <a:p>
            <a:pPr indent="-317500" lvl="0" marL="457200" rtl="0" algn="just">
              <a:lnSpc>
                <a:spcPct val="115000"/>
              </a:lnSpc>
              <a:spcBef>
                <a:spcPts val="0"/>
              </a:spcBef>
              <a:spcAft>
                <a:spcPts val="0"/>
              </a:spcAft>
              <a:buSzPts val="1400"/>
              <a:buChar char="●"/>
            </a:pPr>
            <a:r>
              <a:rPr b="1" lang="en" sz="1400"/>
              <a:t>Imbalanced Datasets:</a:t>
            </a:r>
            <a:r>
              <a:rPr lang="en" sz="1400"/>
              <a:t> Use oversampling, undersampling, and advanced algorithms to manage data imbalance in financial transactions.</a:t>
            </a:r>
            <a:endParaRPr sz="1400"/>
          </a:p>
          <a:p>
            <a:pPr indent="-317500" lvl="0" marL="457200" rtl="0" algn="just">
              <a:lnSpc>
                <a:spcPct val="115000"/>
              </a:lnSpc>
              <a:spcBef>
                <a:spcPts val="0"/>
              </a:spcBef>
              <a:spcAft>
                <a:spcPts val="0"/>
              </a:spcAft>
              <a:buSzPts val="1400"/>
              <a:buChar char="●"/>
            </a:pPr>
            <a:r>
              <a:rPr b="1" lang="en" sz="1400"/>
              <a:t>Fraud Detection: </a:t>
            </a:r>
            <a:r>
              <a:rPr lang="en" sz="1400"/>
              <a:t>Integrate fraud detection mechanisms into the predictive model to mitigate financial losses.</a:t>
            </a:r>
            <a:endParaRPr sz="1400"/>
          </a:p>
          <a:p>
            <a:pPr indent="-317500" lvl="0" marL="457200" rtl="0" algn="just">
              <a:lnSpc>
                <a:spcPct val="115000"/>
              </a:lnSpc>
              <a:spcBef>
                <a:spcPts val="0"/>
              </a:spcBef>
              <a:spcAft>
                <a:spcPts val="0"/>
              </a:spcAft>
              <a:buSzPts val="1400"/>
              <a:buChar char="●"/>
            </a:pPr>
            <a:r>
              <a:rPr b="1" lang="en" sz="1400"/>
              <a:t>Data Quality and Integration: </a:t>
            </a:r>
            <a:r>
              <a:rPr lang="en" sz="1400"/>
              <a:t>Maintain high data quality and integrity, ensuring accurate integration from diverse sources.</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 </a:t>
            </a:r>
            <a:endParaRPr/>
          </a:p>
        </p:txBody>
      </p:sp>
      <p:sp>
        <p:nvSpPr>
          <p:cNvPr id="177" name="Google Shape;177;p21"/>
          <p:cNvSpPr txBox="1"/>
          <p:nvPr>
            <p:ph idx="1" type="body"/>
          </p:nvPr>
        </p:nvSpPr>
        <p:spPr>
          <a:xfrm>
            <a:off x="819150" y="1698900"/>
            <a:ext cx="7505700" cy="24480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2D3B45"/>
              </a:buClr>
              <a:buSzPts val="1300"/>
              <a:buChar char="●"/>
            </a:pPr>
            <a:r>
              <a:rPr lang="en">
                <a:solidFill>
                  <a:srgbClr val="2D3B45"/>
                </a:solidFill>
              </a:rPr>
              <a:t>Eliminating</a:t>
            </a:r>
            <a:r>
              <a:rPr lang="en">
                <a:solidFill>
                  <a:srgbClr val="2D3B45"/>
                </a:solidFill>
              </a:rPr>
              <a:t> the null values in the dataset. </a:t>
            </a:r>
            <a:endParaRPr>
              <a:solidFill>
                <a:srgbClr val="2D3B45"/>
              </a:solidFill>
            </a:endParaRPr>
          </a:p>
          <a:p>
            <a:pPr indent="-311150" lvl="0" marL="457200" rtl="0" algn="l">
              <a:lnSpc>
                <a:spcPct val="150000"/>
              </a:lnSpc>
              <a:spcBef>
                <a:spcPts val="0"/>
              </a:spcBef>
              <a:spcAft>
                <a:spcPts val="0"/>
              </a:spcAft>
              <a:buClr>
                <a:srgbClr val="2D3B45"/>
              </a:buClr>
              <a:buSzPts val="1300"/>
              <a:buChar char="●"/>
            </a:pPr>
            <a:r>
              <a:rPr lang="en">
                <a:solidFill>
                  <a:srgbClr val="2D3B45"/>
                </a:solidFill>
              </a:rPr>
              <a:t>Handling the cat</a:t>
            </a:r>
            <a:r>
              <a:rPr lang="en">
                <a:solidFill>
                  <a:srgbClr val="2D3B45"/>
                </a:solidFill>
              </a:rPr>
              <a:t>egorical variables </a:t>
            </a:r>
            <a:endParaRPr>
              <a:solidFill>
                <a:srgbClr val="2D3B45"/>
              </a:solidFill>
            </a:endParaRPr>
          </a:p>
          <a:p>
            <a:pPr indent="-311150" lvl="0" marL="457200" rtl="0" algn="l">
              <a:lnSpc>
                <a:spcPct val="150000"/>
              </a:lnSpc>
              <a:spcBef>
                <a:spcPts val="0"/>
              </a:spcBef>
              <a:spcAft>
                <a:spcPts val="0"/>
              </a:spcAft>
              <a:buClr>
                <a:srgbClr val="2D3B45"/>
              </a:buClr>
              <a:buSzPts val="1300"/>
              <a:buChar char="●"/>
            </a:pPr>
            <a:r>
              <a:rPr lang="en">
                <a:solidFill>
                  <a:srgbClr val="2D3B45"/>
                </a:solidFill>
              </a:rPr>
              <a:t>Eliminating the outliers in the </a:t>
            </a:r>
            <a:r>
              <a:rPr lang="en">
                <a:solidFill>
                  <a:srgbClr val="2D3B45"/>
                </a:solidFill>
              </a:rPr>
              <a:t>dataset and replacing them with the median values. </a:t>
            </a:r>
            <a:endParaRPr>
              <a:solidFill>
                <a:srgbClr val="2D3B45"/>
              </a:solidFill>
            </a:endParaRPr>
          </a:p>
          <a:p>
            <a:pPr indent="-311150" lvl="0" marL="457200" rtl="0" algn="l">
              <a:lnSpc>
                <a:spcPct val="150000"/>
              </a:lnSpc>
              <a:spcBef>
                <a:spcPts val="0"/>
              </a:spcBef>
              <a:spcAft>
                <a:spcPts val="0"/>
              </a:spcAft>
              <a:buClr>
                <a:srgbClr val="2D3B45"/>
              </a:buClr>
              <a:buSzPts val="1300"/>
              <a:buChar char="●"/>
            </a:pPr>
            <a:r>
              <a:rPr lang="en">
                <a:solidFill>
                  <a:srgbClr val="2D3B45"/>
                </a:solidFill>
              </a:rPr>
              <a:t>Addition of the features </a:t>
            </a:r>
            <a:endParaRPr>
              <a:solidFill>
                <a:srgbClr val="2D3B45"/>
              </a:solidFill>
            </a:endParaRPr>
          </a:p>
          <a:p>
            <a:pPr indent="-311150" lvl="0" marL="457200" rtl="0" algn="l">
              <a:lnSpc>
                <a:spcPct val="150000"/>
              </a:lnSpc>
              <a:spcBef>
                <a:spcPts val="0"/>
              </a:spcBef>
              <a:spcAft>
                <a:spcPts val="0"/>
              </a:spcAft>
              <a:buClr>
                <a:srgbClr val="2D3B45"/>
              </a:buClr>
              <a:buSzPts val="1300"/>
              <a:buChar char="●"/>
            </a:pPr>
            <a:r>
              <a:rPr lang="en">
                <a:solidFill>
                  <a:srgbClr val="2D3B45"/>
                </a:solidFill>
              </a:rPr>
              <a:t>Converted date columns into datetime objects for better analysis</a:t>
            </a:r>
            <a:endParaRPr>
              <a:solidFill>
                <a:srgbClr val="2D3B45"/>
              </a:solidFill>
              <a:highlight>
                <a:srgbClr val="0D1117"/>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