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40" r:id="rId6"/>
    <p:sldId id="343" r:id="rId7"/>
    <p:sldId id="341" r:id="rId8"/>
    <p:sldId id="342" r:id="rId9"/>
    <p:sldId id="344" r:id="rId10"/>
    <p:sldId id="345" r:id="rId11"/>
    <p:sldId id="346" r:id="rId12"/>
    <p:sldId id="348" r:id="rId13"/>
    <p:sldId id="347" r:id="rId14"/>
    <p:sldId id="330" r:id="rId15"/>
    <p:sldId id="349" r:id="rId16"/>
    <p:sldId id="35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F1C12-95D3-40E5-A483-960DA9F125D9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A32015-E6D4-4841-A7FF-690D05DC3298}">
      <dgm:prSet custT="1"/>
      <dgm:spPr/>
      <dgm:t>
        <a:bodyPr/>
        <a:lstStyle/>
        <a:p>
          <a:r>
            <a:rPr lang="en-IN" sz="2800" b="0" i="0" baseline="0" dirty="0">
              <a:latin typeface="Arial" panose="020B0604020202020204" pitchFamily="34" charset="0"/>
              <a:cs typeface="Arial" panose="020B0604020202020204" pitchFamily="34" charset="0"/>
            </a:rPr>
            <a:t>Convolution Neural Network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FB9661-D39E-4274-BCCD-BD964FD19888}" type="parTrans" cxnId="{F36B2B61-6907-4210-8704-1D4FAE62DD76}">
      <dgm:prSet/>
      <dgm:spPr/>
      <dgm:t>
        <a:bodyPr/>
        <a:lstStyle/>
        <a:p>
          <a:endParaRPr lang="en-US"/>
        </a:p>
      </dgm:t>
    </dgm:pt>
    <dgm:pt modelId="{607FFA6A-89D6-4ADB-AF40-CD4B118D2869}" type="sibTrans" cxnId="{F36B2B61-6907-4210-8704-1D4FAE62DD76}">
      <dgm:prSet/>
      <dgm:spPr/>
      <dgm:t>
        <a:bodyPr/>
        <a:lstStyle/>
        <a:p>
          <a:endParaRPr lang="en-US"/>
        </a:p>
      </dgm:t>
    </dgm:pt>
    <dgm:pt modelId="{53F80F5E-7445-44AD-8DE6-84D1F0D67FC9}">
      <dgm:prSet custT="1"/>
      <dgm:spPr/>
      <dgm:t>
        <a:bodyPr/>
        <a:lstStyle/>
        <a:p>
          <a:r>
            <a:rPr lang="en-IN" sz="2800" b="0" i="0" baseline="0" dirty="0">
              <a:latin typeface="Arial" panose="020B0604020202020204" pitchFamily="34" charset="0"/>
              <a:cs typeface="Arial" panose="020B0604020202020204" pitchFamily="34" charset="0"/>
            </a:rPr>
            <a:t>Linear Regression Model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B79E67-E5D5-42E2-BE06-7A135D0669D2}" type="parTrans" cxnId="{20D2A3F7-DBE4-4A92-83C3-B18EAF484927}">
      <dgm:prSet/>
      <dgm:spPr/>
      <dgm:t>
        <a:bodyPr/>
        <a:lstStyle/>
        <a:p>
          <a:endParaRPr lang="en-US"/>
        </a:p>
      </dgm:t>
    </dgm:pt>
    <dgm:pt modelId="{59FA666D-C477-4A92-A144-E7B47E8F48F1}" type="sibTrans" cxnId="{20D2A3F7-DBE4-4A92-83C3-B18EAF484927}">
      <dgm:prSet/>
      <dgm:spPr/>
      <dgm:t>
        <a:bodyPr/>
        <a:lstStyle/>
        <a:p>
          <a:endParaRPr lang="en-US"/>
        </a:p>
      </dgm:t>
    </dgm:pt>
    <dgm:pt modelId="{46003197-A2B1-4EC3-BDE8-0D716557BDD5}">
      <dgm:prSet custT="1"/>
      <dgm:spPr/>
      <dgm:t>
        <a:bodyPr/>
        <a:lstStyle/>
        <a:p>
          <a:r>
            <a:rPr lang="en-IN" sz="2800" b="0" i="0" baseline="0" dirty="0">
              <a:latin typeface="Arial" panose="020B0604020202020204" pitchFamily="34" charset="0"/>
              <a:cs typeface="Arial" panose="020B0604020202020204" pitchFamily="34" charset="0"/>
            </a:rPr>
            <a:t>K Nearest Neighbour Model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609726-4AC3-402E-A97D-DBC9B93EDD54}" type="parTrans" cxnId="{2F095718-B5C4-4F8B-A35D-C84E30BA92BC}">
      <dgm:prSet/>
      <dgm:spPr/>
      <dgm:t>
        <a:bodyPr/>
        <a:lstStyle/>
        <a:p>
          <a:endParaRPr lang="en-US"/>
        </a:p>
      </dgm:t>
    </dgm:pt>
    <dgm:pt modelId="{453CFE57-D1FA-4330-BB23-D5B373DDDEFB}" type="sibTrans" cxnId="{2F095718-B5C4-4F8B-A35D-C84E30BA92BC}">
      <dgm:prSet/>
      <dgm:spPr/>
      <dgm:t>
        <a:bodyPr/>
        <a:lstStyle/>
        <a:p>
          <a:endParaRPr lang="en-US"/>
        </a:p>
      </dgm:t>
    </dgm:pt>
    <dgm:pt modelId="{853E056A-9073-4C6B-BE01-CC27968EB766}">
      <dgm:prSet custT="1"/>
      <dgm:spPr/>
      <dgm:t>
        <a:bodyPr/>
        <a:lstStyle/>
        <a:p>
          <a:r>
            <a:rPr lang="en-IN" sz="2800" b="0" i="0" baseline="0" dirty="0">
              <a:latin typeface="Arial" panose="020B0604020202020204" pitchFamily="34" charset="0"/>
              <a:cs typeface="Arial" panose="020B0604020202020204" pitchFamily="34" charset="0"/>
            </a:rPr>
            <a:t>Decision Tree Model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64A89F-125C-4BD8-B74D-BDF79817FCF0}" type="parTrans" cxnId="{E3C227DF-D31B-4A57-8514-FB148DD6ECE9}">
      <dgm:prSet/>
      <dgm:spPr/>
      <dgm:t>
        <a:bodyPr/>
        <a:lstStyle/>
        <a:p>
          <a:endParaRPr lang="en-US"/>
        </a:p>
      </dgm:t>
    </dgm:pt>
    <dgm:pt modelId="{D4B31182-F2A8-4254-83DC-B1934530791E}" type="sibTrans" cxnId="{E3C227DF-D31B-4A57-8514-FB148DD6ECE9}">
      <dgm:prSet/>
      <dgm:spPr/>
      <dgm:t>
        <a:bodyPr/>
        <a:lstStyle/>
        <a:p>
          <a:endParaRPr lang="en-US"/>
        </a:p>
      </dgm:t>
    </dgm:pt>
    <dgm:pt modelId="{192DE32A-A9E3-4CCA-AA38-327E56F1CFC9}" type="pres">
      <dgm:prSet presAssocID="{743F1C12-95D3-40E5-A483-960DA9F125D9}" presName="diagram" presStyleCnt="0">
        <dgm:presLayoutVars>
          <dgm:dir/>
          <dgm:resizeHandles val="exact"/>
        </dgm:presLayoutVars>
      </dgm:prSet>
      <dgm:spPr/>
    </dgm:pt>
    <dgm:pt modelId="{1713FDCE-EDC5-4D35-8663-801BC70672A4}" type="pres">
      <dgm:prSet presAssocID="{CCA32015-E6D4-4841-A7FF-690D05DC3298}" presName="node" presStyleLbl="node1" presStyleIdx="0" presStyleCnt="4">
        <dgm:presLayoutVars>
          <dgm:bulletEnabled val="1"/>
        </dgm:presLayoutVars>
      </dgm:prSet>
      <dgm:spPr/>
    </dgm:pt>
    <dgm:pt modelId="{59C294CB-1B68-461F-BC29-13BB43360B0B}" type="pres">
      <dgm:prSet presAssocID="{607FFA6A-89D6-4ADB-AF40-CD4B118D2869}" presName="sibTrans" presStyleCnt="0"/>
      <dgm:spPr/>
    </dgm:pt>
    <dgm:pt modelId="{1576DFE1-F04C-4428-BBD1-4139DE2D0EF1}" type="pres">
      <dgm:prSet presAssocID="{53F80F5E-7445-44AD-8DE6-84D1F0D67FC9}" presName="node" presStyleLbl="node1" presStyleIdx="1" presStyleCnt="4">
        <dgm:presLayoutVars>
          <dgm:bulletEnabled val="1"/>
        </dgm:presLayoutVars>
      </dgm:prSet>
      <dgm:spPr/>
    </dgm:pt>
    <dgm:pt modelId="{6C8DC75A-183D-4A3F-9C65-6E70690A0A79}" type="pres">
      <dgm:prSet presAssocID="{59FA666D-C477-4A92-A144-E7B47E8F48F1}" presName="sibTrans" presStyleCnt="0"/>
      <dgm:spPr/>
    </dgm:pt>
    <dgm:pt modelId="{4BA0B5CE-9400-42D7-B3D1-58BB59668927}" type="pres">
      <dgm:prSet presAssocID="{46003197-A2B1-4EC3-BDE8-0D716557BDD5}" presName="node" presStyleLbl="node1" presStyleIdx="2" presStyleCnt="4">
        <dgm:presLayoutVars>
          <dgm:bulletEnabled val="1"/>
        </dgm:presLayoutVars>
      </dgm:prSet>
      <dgm:spPr/>
    </dgm:pt>
    <dgm:pt modelId="{3735BF77-95F6-4ED9-83A1-43AC01A2588A}" type="pres">
      <dgm:prSet presAssocID="{453CFE57-D1FA-4330-BB23-D5B373DDDEFB}" presName="sibTrans" presStyleCnt="0"/>
      <dgm:spPr/>
    </dgm:pt>
    <dgm:pt modelId="{7C094855-6FD7-4342-8787-2CF854B26826}" type="pres">
      <dgm:prSet presAssocID="{853E056A-9073-4C6B-BE01-CC27968EB766}" presName="node" presStyleLbl="node1" presStyleIdx="3" presStyleCnt="4" custLinFactNeighborX="497">
        <dgm:presLayoutVars>
          <dgm:bulletEnabled val="1"/>
        </dgm:presLayoutVars>
      </dgm:prSet>
      <dgm:spPr/>
    </dgm:pt>
  </dgm:ptLst>
  <dgm:cxnLst>
    <dgm:cxn modelId="{2F095718-B5C4-4F8B-A35D-C84E30BA92BC}" srcId="{743F1C12-95D3-40E5-A483-960DA9F125D9}" destId="{46003197-A2B1-4EC3-BDE8-0D716557BDD5}" srcOrd="2" destOrd="0" parTransId="{D6609726-4AC3-402E-A97D-DBC9B93EDD54}" sibTransId="{453CFE57-D1FA-4330-BB23-D5B373DDDEFB}"/>
    <dgm:cxn modelId="{1891832A-0175-4F95-9691-B37E2808C9E4}" type="presOf" srcId="{743F1C12-95D3-40E5-A483-960DA9F125D9}" destId="{192DE32A-A9E3-4CCA-AA38-327E56F1CFC9}" srcOrd="0" destOrd="0" presId="urn:microsoft.com/office/officeart/2005/8/layout/default"/>
    <dgm:cxn modelId="{F36B2B61-6907-4210-8704-1D4FAE62DD76}" srcId="{743F1C12-95D3-40E5-A483-960DA9F125D9}" destId="{CCA32015-E6D4-4841-A7FF-690D05DC3298}" srcOrd="0" destOrd="0" parTransId="{B4FB9661-D39E-4274-BCCD-BD964FD19888}" sibTransId="{607FFA6A-89D6-4ADB-AF40-CD4B118D2869}"/>
    <dgm:cxn modelId="{A869EB66-EB3E-41D3-921A-D8AD2E33EB13}" type="presOf" srcId="{46003197-A2B1-4EC3-BDE8-0D716557BDD5}" destId="{4BA0B5CE-9400-42D7-B3D1-58BB59668927}" srcOrd="0" destOrd="0" presId="urn:microsoft.com/office/officeart/2005/8/layout/default"/>
    <dgm:cxn modelId="{B26D024C-CB8B-4AB1-A03C-C899862E5A6E}" type="presOf" srcId="{853E056A-9073-4C6B-BE01-CC27968EB766}" destId="{7C094855-6FD7-4342-8787-2CF854B26826}" srcOrd="0" destOrd="0" presId="urn:microsoft.com/office/officeart/2005/8/layout/default"/>
    <dgm:cxn modelId="{882A1BA5-DBC6-4524-BFB7-C930639A4D92}" type="presOf" srcId="{53F80F5E-7445-44AD-8DE6-84D1F0D67FC9}" destId="{1576DFE1-F04C-4428-BBD1-4139DE2D0EF1}" srcOrd="0" destOrd="0" presId="urn:microsoft.com/office/officeart/2005/8/layout/default"/>
    <dgm:cxn modelId="{A1198AD4-B7CC-42F7-9367-9FF2D32F6DB5}" type="presOf" srcId="{CCA32015-E6D4-4841-A7FF-690D05DC3298}" destId="{1713FDCE-EDC5-4D35-8663-801BC70672A4}" srcOrd="0" destOrd="0" presId="urn:microsoft.com/office/officeart/2005/8/layout/default"/>
    <dgm:cxn modelId="{E3C227DF-D31B-4A57-8514-FB148DD6ECE9}" srcId="{743F1C12-95D3-40E5-A483-960DA9F125D9}" destId="{853E056A-9073-4C6B-BE01-CC27968EB766}" srcOrd="3" destOrd="0" parTransId="{D764A89F-125C-4BD8-B74D-BDF79817FCF0}" sibTransId="{D4B31182-F2A8-4254-83DC-B1934530791E}"/>
    <dgm:cxn modelId="{20D2A3F7-DBE4-4A92-83C3-B18EAF484927}" srcId="{743F1C12-95D3-40E5-A483-960DA9F125D9}" destId="{53F80F5E-7445-44AD-8DE6-84D1F0D67FC9}" srcOrd="1" destOrd="0" parTransId="{2EB79E67-E5D5-42E2-BE06-7A135D0669D2}" sibTransId="{59FA666D-C477-4A92-A144-E7B47E8F48F1}"/>
    <dgm:cxn modelId="{C5B13832-36DD-437F-B3DD-DC5C12C30347}" type="presParOf" srcId="{192DE32A-A9E3-4CCA-AA38-327E56F1CFC9}" destId="{1713FDCE-EDC5-4D35-8663-801BC70672A4}" srcOrd="0" destOrd="0" presId="urn:microsoft.com/office/officeart/2005/8/layout/default"/>
    <dgm:cxn modelId="{2EB59FC3-2F4E-4FFB-9CEF-A718BABD68AE}" type="presParOf" srcId="{192DE32A-A9E3-4CCA-AA38-327E56F1CFC9}" destId="{59C294CB-1B68-461F-BC29-13BB43360B0B}" srcOrd="1" destOrd="0" presId="urn:microsoft.com/office/officeart/2005/8/layout/default"/>
    <dgm:cxn modelId="{3B1E58E3-7BC5-4124-B17F-36E17C2FACD1}" type="presParOf" srcId="{192DE32A-A9E3-4CCA-AA38-327E56F1CFC9}" destId="{1576DFE1-F04C-4428-BBD1-4139DE2D0EF1}" srcOrd="2" destOrd="0" presId="urn:microsoft.com/office/officeart/2005/8/layout/default"/>
    <dgm:cxn modelId="{B46FE0EC-5DA2-4DCD-872C-DC4923CC1AE9}" type="presParOf" srcId="{192DE32A-A9E3-4CCA-AA38-327E56F1CFC9}" destId="{6C8DC75A-183D-4A3F-9C65-6E70690A0A79}" srcOrd="3" destOrd="0" presId="urn:microsoft.com/office/officeart/2005/8/layout/default"/>
    <dgm:cxn modelId="{FF194B94-5DCF-4BA1-A77B-7B7718EE6FD3}" type="presParOf" srcId="{192DE32A-A9E3-4CCA-AA38-327E56F1CFC9}" destId="{4BA0B5CE-9400-42D7-B3D1-58BB59668927}" srcOrd="4" destOrd="0" presId="urn:microsoft.com/office/officeart/2005/8/layout/default"/>
    <dgm:cxn modelId="{17A43446-A133-46FA-82A8-FE8E376D1C05}" type="presParOf" srcId="{192DE32A-A9E3-4CCA-AA38-327E56F1CFC9}" destId="{3735BF77-95F6-4ED9-83A1-43AC01A2588A}" srcOrd="5" destOrd="0" presId="urn:microsoft.com/office/officeart/2005/8/layout/default"/>
    <dgm:cxn modelId="{A1A4C149-5721-4482-99FE-B0480BDA6855}" type="presParOf" srcId="{192DE32A-A9E3-4CCA-AA38-327E56F1CFC9}" destId="{7C094855-6FD7-4342-8787-2CF854B2682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3FDCE-EDC5-4D35-8663-801BC70672A4}">
      <dsp:nvSpPr>
        <dsp:cNvPr id="0" name=""/>
        <dsp:cNvSpPr/>
      </dsp:nvSpPr>
      <dsp:spPr>
        <a:xfrm>
          <a:off x="1264984" y="2215"/>
          <a:ext cx="3471755" cy="2083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Convolution Neural Network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4984" y="2215"/>
        <a:ext cx="3471755" cy="2083053"/>
      </dsp:txXfrm>
    </dsp:sp>
    <dsp:sp modelId="{1576DFE1-F04C-4428-BBD1-4139DE2D0EF1}">
      <dsp:nvSpPr>
        <dsp:cNvPr id="0" name=""/>
        <dsp:cNvSpPr/>
      </dsp:nvSpPr>
      <dsp:spPr>
        <a:xfrm>
          <a:off x="5083915" y="2215"/>
          <a:ext cx="3471755" cy="2083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Linear Regression Model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83915" y="2215"/>
        <a:ext cx="3471755" cy="2083053"/>
      </dsp:txXfrm>
    </dsp:sp>
    <dsp:sp modelId="{4BA0B5CE-9400-42D7-B3D1-58BB59668927}">
      <dsp:nvSpPr>
        <dsp:cNvPr id="0" name=""/>
        <dsp:cNvSpPr/>
      </dsp:nvSpPr>
      <dsp:spPr>
        <a:xfrm>
          <a:off x="1264984" y="2432443"/>
          <a:ext cx="3471755" cy="2083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K Nearest Neighbour Model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4984" y="2432443"/>
        <a:ext cx="3471755" cy="2083053"/>
      </dsp:txXfrm>
    </dsp:sp>
    <dsp:sp modelId="{7C094855-6FD7-4342-8787-2CF854B26826}">
      <dsp:nvSpPr>
        <dsp:cNvPr id="0" name=""/>
        <dsp:cNvSpPr/>
      </dsp:nvSpPr>
      <dsp:spPr>
        <a:xfrm>
          <a:off x="5101170" y="2432443"/>
          <a:ext cx="3471755" cy="20830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Decision Tree Model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01170" y="2432443"/>
        <a:ext cx="3471755" cy="2083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52A10D-05AC-0EF2-EE45-B10F063391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4134" y="1127645"/>
            <a:ext cx="9526265" cy="2270645"/>
          </a:xfrm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A67C84-BEB5-0DC8-8874-80F364FF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865" y="2209800"/>
            <a:ext cx="8110728" cy="45720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6CF9E-E189-BBAA-05D1-9CAB9605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650" y="3910558"/>
            <a:ext cx="3030215" cy="1890167"/>
          </a:xfrm>
        </p:spPr>
        <p:txBody>
          <a:bodyPr/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SRIRAM VADREVU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RUDRAMOORTHY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HARI KRISHNA JARABANI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Roshini DRAKSHAPALLY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MITRA BUGGAVEETI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37AD7-B44B-8033-25BB-04CCD4A7CF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FE6C-CB07-6FDB-AD16-2A4D0357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10878"/>
            <a:ext cx="10058400" cy="634379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E3BB-11E6-29D2-8E4F-1E46FF91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55290"/>
            <a:ext cx="9820656" cy="3386386"/>
          </a:xfrm>
        </p:spPr>
        <p:txBody>
          <a:bodyPr/>
          <a:lstStyle/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decision tree model is a type of machine learning algorithm that builds a tree-like model of decisions and their possible consequences.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decision tree model can be trained on a subset of the MNIST Fashion dataset, and the performance of the model can be evaluated using metrics such as accuracy, precision, and recall.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accuracy of the model indicates the percentage of correct predictions, while the precision and recall measure the model's ability to correctly identify positive and negative samples, respectively.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FD591-79E8-A606-2CE1-A140C0044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5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54" y="1032295"/>
            <a:ext cx="7714603" cy="598098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TABLE OF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A0DC889-C77D-3D3E-D081-3D572EC94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71369"/>
              </p:ext>
            </p:extLst>
          </p:nvPr>
        </p:nvGraphicFramePr>
        <p:xfrm>
          <a:off x="1181260" y="1746250"/>
          <a:ext cx="9829482" cy="44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24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63824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63824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63824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63824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638247">
                  <a:extLst>
                    <a:ext uri="{9D8B030D-6E8A-4147-A177-3AD203B41FA5}">
                      <a16:colId xmlns:a16="http://schemas.microsoft.com/office/drawing/2014/main" val="2490888695"/>
                    </a:ext>
                  </a:extLst>
                </a:gridCol>
              </a:tblGrid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</a:rPr>
                        <a:t>Models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Accuracy Score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loss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MSE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MAE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R </a:t>
                      </a:r>
                      <a:r>
                        <a:rPr lang="en-US" sz="1400" b="0" i="0" cap="all" spc="200" baseline="0" dirty="0" err="1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sQUARE</a:t>
                      </a:r>
                      <a:endParaRPr lang="en-US" sz="1400" b="0" i="0" cap="all" spc="200" baseline="0" dirty="0">
                        <a:solidFill>
                          <a:schemeClr val="tx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CNN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93.09%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0.1936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LINEAR REGRESSION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32.28%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1.9638</a:t>
                      </a:r>
                    </a:p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1.0140</a:t>
                      </a:r>
                    </a:p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0.7619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KNN MODEL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85.61%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1.9864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0.4742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0.75922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DECISION TREE MODEL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79.84%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2.6799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0.6455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0.67516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7639-6A16-19AE-0513-BA6456C2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7689"/>
            <a:ext cx="10058400" cy="669985"/>
          </a:xfrm>
        </p:spPr>
        <p:txBody>
          <a:bodyPr/>
          <a:lstStyle/>
          <a:p>
            <a:r>
              <a:rPr lang="en-IN" sz="3200" dirty="0"/>
              <a:t>EVALUATION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F671-C923-CB3F-5DCB-1C590E1C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125297"/>
            <a:ext cx="9820656" cy="3856464"/>
          </a:xfrm>
        </p:spPr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Evaluation of a model can be done in many ways. We may use Accuracy Score, Loss, Confusion Matrix, Mean Squared Error Value, Absolute Squared Error Value or R-score for evaluation.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CNN can be evaluated using Confusion matrix as it is a Classification model, whereas the other three models can be evaluated by Mean Squared Error Value, Absolute Squared Error Value or R-score.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By comparing the Accuracy Scores, CNN has highest accuracy value and it is the most efficient model for MNIST  Fashion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C15B-D4D3-09BD-89F0-0D5BF3E04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7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FB64226-5138-E44B-19D5-DAF948B93E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199" y="1038225"/>
            <a:ext cx="11734799" cy="4629150"/>
          </a:xfrm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66DBE1-B2EC-0B5E-E125-C105D1C4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07B26-9480-B1D2-CE7B-A2F7018B87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E1159E-9BE5-9E24-10CB-EF6CCCE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anchor="t"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MODELS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F74A2-1D03-A5AA-79F0-14B6B0F4E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5DF2D63-3FF5-D547-96B9-BE9CCD1AB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DE6DA42D-C323-189A-031F-3450123C4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71906"/>
              </p:ext>
            </p:extLst>
          </p:nvPr>
        </p:nvGraphicFramePr>
        <p:xfrm>
          <a:off x="1295399" y="1431985"/>
          <a:ext cx="9820656" cy="4517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16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8A87-6B7E-B589-13B5-F4B536A1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66800"/>
            <a:ext cx="10058400" cy="914400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EFE7-12EF-78C9-D9F3-F6C6FBB5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09800"/>
            <a:ext cx="9820656" cy="3190508"/>
          </a:xfrm>
        </p:spPr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Dataset used in the model building is Fashion MNIST Dataset from Kaggle.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It consists of a training set of 60,000 examples and a test set of 10,000 examples.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Every image is 28 pixels in height and 20 pixels in width, which is total of 784 pixels in total. Each pixel is associated with a pixel value which ranges from 0 to 255.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Each image is to be classified by referring them to label numbers ranging from 0 to 9. Each label has its own value such as, T-shirt, Trouser, Dress, Sneaker etc.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4904-AA3E-EC4B-CA1F-C3480F523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5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45F1-0EA4-7D55-C9EB-5D8E12E7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06106"/>
            <a:ext cx="9820656" cy="660820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LOADING AND Cleaning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B8ED-D7B1-8D53-8DAA-3EE66BA9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58529"/>
            <a:ext cx="9820656" cy="2993366"/>
          </a:xfrm>
        </p:spPr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 first step, we imported the libraries that are to be used.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Loaded the train and test csv file in the local folder.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Normalized the pixel value for better results.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9EC8F-EDD7-95FC-3F62-86AB457534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8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BDF2C9-781F-3CF1-4516-92E5CF4A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859" y="523875"/>
            <a:ext cx="6789369" cy="5876925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5140BAB-8869-8419-145D-40F4F7B5F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5DF2D63-3FF5-D547-96B9-BE9CCD1AB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0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65F7-B539-8114-0E3D-2745E819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92" y="803860"/>
            <a:ext cx="5007665" cy="1008992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Convolution neural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8CD7B-F89C-2283-FFEF-91C5ED40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42" y="2182184"/>
            <a:ext cx="5144487" cy="392969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3F50-2FA2-BC13-76D7-BE21FCAA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0992" y="2589212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Created a CNN model using Conv,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Dropout and Dense 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Compiled, Trained and evaluated the model by calculating the Accuracy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Performed for 10 epochs for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38A2-B6A2-009D-FB13-F6F0F270C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5DF2D63-3FF5-D547-96B9-BE9CCD1AB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5FCB3-0350-2B29-0C23-67F74EF01C19}"/>
              </a:ext>
            </a:extLst>
          </p:cNvPr>
          <p:cNvSpPr txBox="1"/>
          <p:nvPr/>
        </p:nvSpPr>
        <p:spPr>
          <a:xfrm>
            <a:off x="6164742" y="18128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Final model summary</a:t>
            </a:r>
          </a:p>
        </p:txBody>
      </p:sp>
    </p:spTree>
    <p:extLst>
      <p:ext uri="{BB962C8B-B14F-4D97-AF65-F5344CB8AC3E}">
        <p14:creationId xmlns:p14="http://schemas.microsoft.com/office/powerpoint/2010/main" val="21550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D53150-5667-1AAA-194C-5C2DA7599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03" y="1905000"/>
            <a:ext cx="4675772" cy="38385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6E10-5CBB-90D7-B198-666E02798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5DF2D63-3FF5-D547-96B9-BE9CCD1AB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ADB94-434A-F21F-CFBE-2110D7AF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66" y="2438401"/>
            <a:ext cx="5584698" cy="2456261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8DA40A-FCDD-E06C-18CB-F520418A8D77}"/>
              </a:ext>
            </a:extLst>
          </p:cNvPr>
          <p:cNvSpPr txBox="1"/>
          <p:nvPr/>
        </p:nvSpPr>
        <p:spPr>
          <a:xfrm>
            <a:off x="1598762" y="1258669"/>
            <a:ext cx="30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81931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3346E9-7C56-83D7-CC88-17586487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08033"/>
            <a:ext cx="9363076" cy="533400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279F12-D2DF-CA54-FDEB-3D2D3C3C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836" y="1873010"/>
            <a:ext cx="9820657" cy="3846303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MNIST Fashion dataset is better suited for classification than regression, hence linear regression is not a good fit.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supervised learning process called linear regression models the relationship between a dependent variable and one or more independent variables and seeks the best-fitting linear function for the data.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77832-B14D-8CD2-11F9-30C2AA720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2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AC8-C50E-36EC-1331-603301B1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3462"/>
            <a:ext cx="10058400" cy="619125"/>
          </a:xfrm>
        </p:spPr>
        <p:txBody>
          <a:bodyPr/>
          <a:lstStyle/>
          <a:p>
            <a:r>
              <a:rPr lang="en-IN" sz="320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K-NEAREST NEIGHBOUR MODEL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2A82-E9E0-D9B3-412B-FEFC21BB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9021"/>
            <a:ext cx="9820656" cy="2879957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MNIST Fashion dataset is a classification problem, hence K-Nearest Neighbors (KNN), a form of supervised learning method, is a good fit.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KNN is a non-parametric algorithm that functions by locating the k closest training instances in the feature space and uses their labels to predict the label of a new sample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8D73-92C0-7743-F96F-2139256C8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6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{53A2C610-F8F5-4007-8D61-59256560C384}tf67061901_win32</Template>
  <TotalTime>1486</TotalTime>
  <Words>581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Daytona Condensed Light</vt:lpstr>
      <vt:lpstr>Daytona Pro Condensed Light</vt:lpstr>
      <vt:lpstr>Posterama</vt:lpstr>
      <vt:lpstr>Roboto</vt:lpstr>
      <vt:lpstr>Office Theme</vt:lpstr>
      <vt:lpstr>MODEL BUILDING</vt:lpstr>
      <vt:lpstr>MODELS USED</vt:lpstr>
      <vt:lpstr>ABOUT THE DATASET</vt:lpstr>
      <vt:lpstr>LOADING AND Cleaning THE DATA </vt:lpstr>
      <vt:lpstr>PowerPoint Presentation</vt:lpstr>
      <vt:lpstr>Convolution neural network</vt:lpstr>
      <vt:lpstr>PowerPoint Presentation</vt:lpstr>
      <vt:lpstr>LINEAR REGRESSION MODEL</vt:lpstr>
      <vt:lpstr>K-NEAREST NEIGHBOUR MODEL </vt:lpstr>
      <vt:lpstr>Decision tree model</vt:lpstr>
      <vt:lpstr>TABLE OF EVALUATION</vt:lpstr>
      <vt:lpstr>EVALUATION OF MODELS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Roshini Drakshapally</dc:creator>
  <cp:lastModifiedBy>Roshini Drakshapally</cp:lastModifiedBy>
  <cp:revision>4</cp:revision>
  <dcterms:created xsi:type="dcterms:W3CDTF">2023-05-08T15:19:42Z</dcterms:created>
  <dcterms:modified xsi:type="dcterms:W3CDTF">2023-05-09T16:05:53Z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