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ustomer.i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ustomer.i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57DC-BE29-C80B-64DE-632887313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75328-0701-334E-8E51-57F95C9FC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Mitra Ahmady</a:t>
            </a:r>
          </a:p>
          <a:p>
            <a:r>
              <a:rPr lang="en-US" dirty="0" err="1"/>
              <a:t>Dejin</a:t>
            </a:r>
            <a:r>
              <a:rPr lang="en-US" dirty="0"/>
              <a:t> </a:t>
            </a:r>
            <a:r>
              <a:rPr lang="en-US" dirty="0" err="1"/>
              <a:t>khidir</a:t>
            </a:r>
            <a:r>
              <a:rPr lang="en-US" dirty="0"/>
              <a:t> </a:t>
            </a:r>
          </a:p>
          <a:p>
            <a:r>
              <a:rPr lang="en-US" dirty="0"/>
              <a:t>Kamil </a:t>
            </a:r>
          </a:p>
        </p:txBody>
      </p:sp>
    </p:spTree>
    <p:extLst>
      <p:ext uri="{BB962C8B-B14F-4D97-AF65-F5344CB8AC3E}">
        <p14:creationId xmlns:p14="http://schemas.microsoft.com/office/powerpoint/2010/main" val="289233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B504-EE45-FB45-3409-50342FC3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TCL commands: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sz="2000" dirty="0"/>
              <a:t>They help ensure data integrity by controlling how and when changes are committed or reverted.</a:t>
            </a:r>
            <a:br>
              <a:rPr lang="en-US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8407-3D45-DF4A-7248-0CBCE197B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354" y="2179133"/>
            <a:ext cx="9905998" cy="4069267"/>
          </a:xfrm>
        </p:spPr>
        <p:txBody>
          <a:bodyPr>
            <a:normAutofit fontScale="85000" lnSpcReduction="10000"/>
          </a:bodyPr>
          <a:lstStyle/>
          <a:p>
            <a:pPr lvl="2">
              <a:spcBef>
                <a:spcPct val="0"/>
              </a:spcBef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Begin</a:t>
            </a:r>
          </a:p>
          <a:p>
            <a:pPr lvl="2">
              <a:spcBef>
                <a:spcPct val="0"/>
              </a:spcBef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﻿Commit</a:t>
            </a:r>
          </a:p>
          <a:p>
            <a:pPr lvl="2">
              <a:spcBef>
                <a:spcPct val="0"/>
              </a:spcBef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﻿﻿Rollback</a:t>
            </a:r>
          </a:p>
          <a:p>
            <a:r>
              <a:rPr lang="en-US" sz="3600" dirty="0">
                <a:solidFill>
                  <a:srgbClr val="97007E"/>
                </a:solidFill>
                <a:effectLst/>
                <a:latin typeface=".AppleSystemUIFontMonospaced"/>
              </a:rPr>
              <a:t>SET</a:t>
            </a:r>
            <a:r>
              <a:rPr lang="en-US" sz="3600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.AppleSystemUIFontMonospaced"/>
              </a:rPr>
              <a:t>TRANSACTION ISOLATION LEVEL READ COMMITTED</a:t>
            </a:r>
            <a:r>
              <a:rPr lang="en-US" sz="3600" dirty="0">
                <a:solidFill>
                  <a:srgbClr val="000000"/>
                </a:solidFill>
                <a:effectLst/>
                <a:latin typeface=".AppleSystemUIFontMonospaced"/>
              </a:rPr>
              <a:t>;</a:t>
            </a:r>
          </a:p>
          <a:p>
            <a:r>
              <a:rPr lang="en-US" sz="3600" dirty="0">
                <a:solidFill>
                  <a:srgbClr val="97007E"/>
                </a:solidFill>
                <a:effectLst/>
                <a:latin typeface=".AppleSystemUIFontMonospaced"/>
              </a:rPr>
              <a:t>BEGIN</a:t>
            </a:r>
            <a:r>
              <a:rPr lang="en-US" sz="3600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.AppleSystemUIFontMonospaced"/>
              </a:rPr>
              <a:t>TRANSACTION;</a:t>
            </a:r>
          </a:p>
          <a:p>
            <a:r>
              <a:rPr lang="en-US" sz="3600" dirty="0">
                <a:solidFill>
                  <a:srgbClr val="97007E"/>
                </a:solidFill>
                <a:effectLst/>
                <a:latin typeface=".AppleSystemUIFontMonospaced"/>
              </a:rPr>
              <a:t>SELECT</a:t>
            </a:r>
            <a:r>
              <a:rPr lang="en-US" sz="3600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.AppleSystemUIFontMonospaced"/>
              </a:rPr>
              <a:t>*</a:t>
            </a:r>
            <a:r>
              <a:rPr lang="en-US" sz="3600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sz="3600" dirty="0">
                <a:solidFill>
                  <a:srgbClr val="97007E"/>
                </a:solidFill>
                <a:effectLst/>
                <a:latin typeface=".AppleSystemUIFontMonospaced"/>
              </a:rPr>
              <a:t>FROM</a:t>
            </a:r>
            <a:r>
              <a:rPr lang="en-US" sz="3600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.AppleSystemUIFontMonospaced"/>
              </a:rPr>
              <a:t>accounts</a:t>
            </a:r>
            <a:r>
              <a:rPr lang="en-US" sz="3600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sz="3600" dirty="0">
                <a:solidFill>
                  <a:srgbClr val="97007E"/>
                </a:solidFill>
                <a:effectLst/>
                <a:latin typeface=".AppleSystemUIFontMonospaced"/>
              </a:rPr>
              <a:t>WHERE</a:t>
            </a:r>
            <a:r>
              <a:rPr lang="en-US" sz="3600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.AppleSystemUIFontMonospaced"/>
              </a:rPr>
              <a:t>balance &gt; </a:t>
            </a:r>
            <a:r>
              <a:rPr lang="en-US" sz="3600" dirty="0">
                <a:solidFill>
                  <a:srgbClr val="1400C4"/>
                </a:solidFill>
                <a:effectLst/>
                <a:latin typeface=".AppleSystemUIFontMonospaced"/>
              </a:rPr>
              <a:t>1000</a:t>
            </a:r>
            <a:r>
              <a:rPr lang="en-US" sz="3600" dirty="0">
                <a:solidFill>
                  <a:srgbClr val="000000"/>
                </a:solidFill>
                <a:effectLst/>
                <a:latin typeface=".AppleSystemUIFontMonospaced"/>
              </a:rPr>
              <a:t>;</a:t>
            </a:r>
          </a:p>
          <a:p>
            <a:r>
              <a:rPr lang="en-US" sz="3600" dirty="0">
                <a:solidFill>
                  <a:srgbClr val="97007E"/>
                </a:solidFill>
                <a:effectLst/>
                <a:latin typeface=".AppleSystemUIFontMonospaced"/>
              </a:rPr>
              <a:t>COMMIT</a:t>
            </a:r>
            <a:r>
              <a:rPr lang="en-US" sz="3600" dirty="0">
                <a:solidFill>
                  <a:schemeClr val="tx1"/>
                </a:solidFill>
                <a:effectLst/>
                <a:latin typeface=".AppleSystemUIFontMonospaced"/>
              </a:rPr>
              <a:t>;</a:t>
            </a:r>
          </a:p>
          <a:p>
            <a:pPr lvl="2">
              <a:spcBef>
                <a:spcPct val="0"/>
              </a:spcBef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6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4433-B378-EE82-1CA9-C3C6E122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datatype: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B883-4525-4BB9-70BA-89BE55B0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Helvetica Neue" panose="02000503000000020004" pitchFamily="2" charset="0"/>
              </a:rPr>
              <a:t>VARCHAR(size). </a:t>
            </a:r>
            <a:r>
              <a:rPr lang="en-US" dirty="0">
                <a:effectLst/>
                <a:latin typeface="Helvetica Neue" panose="02000503000000020004" pitchFamily="2" charset="0"/>
              </a:rPr>
              <a:t>→ it a set of characters(like string), we can limit the number of characters with size.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﻿﻿</a:t>
            </a:r>
            <a:r>
              <a:rPr lang="en-US" b="1" dirty="0">
                <a:effectLst/>
                <a:latin typeface="Helvetica Neue" panose="02000503000000020004" pitchFamily="2" charset="0"/>
              </a:rPr>
              <a:t>BOOL / BOOLEAN </a:t>
            </a:r>
            <a:r>
              <a:rPr lang="en-US" dirty="0">
                <a:effectLst/>
                <a:latin typeface="Helvetica Neue" panose="02000503000000020004" pitchFamily="2" charset="0"/>
              </a:rPr>
              <a:t>→ stored as a byte value, 0 →&gt; false, any other value is true;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﻿﻿</a:t>
            </a:r>
            <a:r>
              <a:rPr lang="en-US" b="1" dirty="0">
                <a:effectLst/>
                <a:latin typeface="Helvetica Neue" panose="02000503000000020004" pitchFamily="2" charset="0"/>
              </a:rPr>
              <a:t>INT / INTEGER (size) </a:t>
            </a:r>
            <a:r>
              <a:rPr lang="en-US" dirty="0">
                <a:effectLst/>
                <a:latin typeface="Helvetica Neue" panose="02000503000000020004" pitchFamily="2" charset="0"/>
              </a:rPr>
              <a:t>&gt; A medium signed integer value -2147483648 to 2147483647•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﻿﻿</a:t>
            </a:r>
            <a:r>
              <a:rPr lang="en-US" b="1" dirty="0">
                <a:effectLst/>
                <a:latin typeface="Helvetica Neue" panose="02000503000000020004" pitchFamily="2" charset="0"/>
              </a:rPr>
              <a:t>FLOAT (size, decimal) </a:t>
            </a:r>
            <a:r>
              <a:rPr lang="en-US" dirty="0">
                <a:effectLst/>
                <a:latin typeface="Helvetica Neue" panose="02000503000000020004" pitchFamily="2" charset="0"/>
              </a:rPr>
              <a:t>→ size - defines the max number of digits. Decimal - defined the number of digits that are after the decimal point.</a:t>
            </a:r>
          </a:p>
          <a:p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Helvetica Neue" panose="02000503000000020004" pitchFamily="2" charset="0"/>
              </a:rPr>
              <a:t>DOUBLE (size, decimal) </a:t>
            </a:r>
            <a:r>
              <a:rPr lang="en-US" dirty="0">
                <a:effectLst/>
                <a:latin typeface="Helvetica Neue" panose="02000503000000020004" pitchFamily="2" charset="0"/>
              </a:rPr>
              <a:t>→ it can take larger numbers then float.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﻿﻿</a:t>
            </a:r>
            <a:r>
              <a:rPr lang="en-US" b="1" dirty="0">
                <a:effectLst/>
                <a:latin typeface="Helvetica Neue" panose="02000503000000020004" pitchFamily="2" charset="0"/>
              </a:rPr>
              <a:t>TIMESTAMP </a:t>
            </a:r>
            <a:r>
              <a:rPr lang="en-US" dirty="0">
                <a:effectLst/>
                <a:latin typeface="Helvetica Neue" panose="02000503000000020004" pitchFamily="2" charset="0"/>
              </a:rPr>
              <a:t>→ specific moment in time →&gt; format is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yyyy_mm_dd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hh</a:t>
            </a:r>
            <a:r>
              <a:rPr lang="en-US" dirty="0">
                <a:effectLst/>
                <a:latin typeface="Helvetica Neue" panose="02000503000000020004" pitchFamily="2" charset="0"/>
              </a:rPr>
              <a:t>: mm: ss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Helvetica Neue" panose="02000503000000020004" pitchFamily="2" charset="0"/>
              </a:rPr>
              <a:t>Null</a:t>
            </a:r>
            <a:r>
              <a:rPr lang="en-US" dirty="0">
                <a:effectLst/>
                <a:latin typeface="Helvetica Neue" panose="02000503000000020004" pitchFamily="2" charset="0"/>
              </a:rPr>
              <a:t>:  values represent missing or unknown data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7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91DE-1D9C-D60F-E7A6-006C88A9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39" y="211872"/>
            <a:ext cx="9905998" cy="1499839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7E4C-C8BD-595A-C878-D5FF6E610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2254"/>
            <a:ext cx="9905998" cy="462775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create database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databaseName</a:t>
            </a:r>
            <a:r>
              <a:rPr lang="en-US" dirty="0">
                <a:effectLst/>
                <a:latin typeface="Helvetica Neue" panose="02000503000000020004" pitchFamily="2" charset="0"/>
              </a:rPr>
              <a:t>; // to create a database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drop database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databaseName</a:t>
            </a:r>
            <a:r>
              <a:rPr lang="en-US" dirty="0">
                <a:effectLst/>
                <a:latin typeface="Helvetica Neue" panose="02000503000000020004" pitchFamily="2" charset="0"/>
              </a:rPr>
              <a:t>; // to delete a database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use </a:t>
            </a:r>
            <a:r>
              <a:rPr lang="en-US" dirty="0">
                <a:effectLst/>
                <a:latin typeface="Helvetica Neue" panose="02000503000000020004" pitchFamily="2" charset="0"/>
              </a:rPr>
              <a:t>Bank; / /to point to your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effectLst/>
                <a:latin typeface="Helvetica Neue" panose="02000503000000020004" pitchFamily="2" charset="0"/>
              </a:rPr>
              <a:t>drop table person; </a:t>
            </a:r>
            <a:r>
              <a:rPr lang="en-US" dirty="0">
                <a:effectLst/>
                <a:latin typeface="Helvetica Neue" panose="02000503000000020004" pitchFamily="2" charset="0"/>
              </a:rPr>
              <a:t>// delete the table person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effectLst/>
                <a:latin typeface="Helvetica Neue" panose="02000503000000020004" pitchFamily="2" charset="0"/>
              </a:rPr>
              <a:t>alter table </a:t>
            </a:r>
            <a:r>
              <a:rPr lang="en-US" dirty="0">
                <a:effectLst/>
                <a:latin typeface="Helvetica Neue" panose="02000503000000020004" pitchFamily="2" charset="0"/>
              </a:rPr>
              <a:t>person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rename column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phonenumber</a:t>
            </a:r>
            <a:r>
              <a:rPr lang="en-US" dirty="0">
                <a:effectLst/>
                <a:latin typeface="Helvetica Neue" panose="02000503000000020004" pitchFamily="2" charset="0"/>
              </a:rPr>
              <a:t> to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mobilenumber</a:t>
            </a:r>
            <a:r>
              <a:rPr lang="en-US" dirty="0">
                <a:effectLst/>
                <a:latin typeface="Helvetica Neue" panose="02000503000000020004" pitchFamily="2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effectLst/>
                <a:latin typeface="Helvetica Neue" panose="02000503000000020004" pitchFamily="2" charset="0"/>
              </a:rPr>
              <a:t>alter table</a:t>
            </a:r>
            <a:r>
              <a:rPr lang="en-US" dirty="0">
                <a:effectLst/>
                <a:latin typeface="Helvetica Neue" panose="02000503000000020004" pitchFamily="2" charset="0"/>
              </a:rPr>
              <a:t> person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drop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column</a:t>
            </a:r>
            <a:r>
              <a:rPr lang="en-US" dirty="0">
                <a:effectLst/>
                <a:latin typeface="Helvetica Neue" panose="02000503000000020004" pitchFamily="2" charset="0"/>
              </a:rPr>
              <a:t> city;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effectLst/>
                <a:latin typeface="Helvetica Neue" panose="02000503000000020004" pitchFamily="2" charset="0"/>
              </a:rPr>
              <a:t>alter table</a:t>
            </a:r>
            <a:r>
              <a:rPr lang="en-US" dirty="0">
                <a:effectLst/>
                <a:latin typeface="Helvetica Neue" panose="02000503000000020004" pitchFamily="2" charset="0"/>
              </a:rPr>
              <a:t> person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add column</a:t>
            </a:r>
            <a:r>
              <a:rPr lang="en-US" dirty="0">
                <a:effectLst/>
                <a:latin typeface="Helvetica Neue" panose="02000503000000020004" pitchFamily="2" charset="0"/>
              </a:rPr>
              <a:t> zip code int (5);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effectLst/>
                <a:latin typeface="Helvetica Neue" panose="02000503000000020004" pitchFamily="2" charset="0"/>
              </a:rPr>
              <a:t>alter table</a:t>
            </a:r>
            <a:r>
              <a:rPr lang="en-US" dirty="0">
                <a:effectLst/>
                <a:latin typeface="Helvetica Neue" panose="02000503000000020004" pitchFamily="2" charset="0"/>
              </a:rPr>
              <a:t> person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modify column</a:t>
            </a:r>
            <a:r>
              <a:rPr lang="en-US" dirty="0">
                <a:effectLst/>
                <a:latin typeface="Helvetica Neue" panose="02000503000000020004" pitchFamily="2" charset="0"/>
              </a:rPr>
              <a:t> address varchar(100);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effectLst/>
                <a:latin typeface="Helvetica Neue" panose="02000503000000020004" pitchFamily="2" charset="0"/>
              </a:rPr>
              <a:t>insert into</a:t>
            </a:r>
            <a:r>
              <a:rPr lang="en-US" dirty="0">
                <a:effectLst/>
                <a:latin typeface="Helvetica Neue" panose="02000503000000020004" pitchFamily="2" charset="0"/>
              </a:rPr>
              <a:t> person(id,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first_name</a:t>
            </a:r>
            <a:r>
              <a:rPr lang="en-US" dirty="0">
                <a:effectLst/>
                <a:latin typeface="Helvetica Neue" panose="02000503000000020004" pitchFamily="2" charset="0"/>
              </a:rPr>
              <a:t>,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last_name</a:t>
            </a:r>
            <a:r>
              <a:rPr lang="en-US" dirty="0">
                <a:effectLst/>
                <a:latin typeface="Helvetica Neue" panose="02000503000000020004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		value(2,'lili','white’);</a:t>
            </a:r>
          </a:p>
          <a:p>
            <a:pPr marL="457200" indent="-457200">
              <a:buAutoNum type="arabicPeriod" startAt="10"/>
            </a:pPr>
            <a:r>
              <a:rPr lang="en-US" b="1" dirty="0">
                <a:effectLst/>
                <a:latin typeface="Helvetica Neue" panose="02000503000000020004" pitchFamily="2" charset="0"/>
              </a:rPr>
              <a:t>truncate table </a:t>
            </a:r>
            <a:r>
              <a:rPr lang="en-US" dirty="0">
                <a:effectLst/>
                <a:latin typeface="Helvetica Neue" panose="02000503000000020004" pitchFamily="2" charset="0"/>
              </a:rPr>
              <a:t>person;</a:t>
            </a:r>
          </a:p>
          <a:p>
            <a:pPr marL="457200" indent="-457200">
              <a:buAutoNum type="arabicPeriod" startAt="10"/>
            </a:pPr>
            <a:r>
              <a:rPr lang="en-US" b="1" dirty="0">
                <a:effectLst/>
                <a:latin typeface="Helvetica Neue" panose="02000503000000020004" pitchFamily="2" charset="0"/>
              </a:rPr>
              <a:t>alter table </a:t>
            </a:r>
            <a:r>
              <a:rPr lang="en-US" dirty="0">
                <a:effectLst/>
                <a:latin typeface="Helvetica Neue" panose="02000503000000020004" pitchFamily="2" charset="0"/>
              </a:rPr>
              <a:t>student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drop primary key;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4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7A87-90D4-A183-647B-86F7F6ED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5327"/>
            <a:ext cx="9905998" cy="17284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Constraints: </a:t>
            </a:r>
            <a:r>
              <a:rPr lang="en-US" sz="2000" b="1" dirty="0">
                <a:effectLst/>
                <a:latin typeface="Helvetica Neue" panose="02000503000000020004" pitchFamily="2" charset="0"/>
              </a:rPr>
              <a:t>are rules enforced on columns in a table to maintain the integrity, accuracy, and reliability of the data. They ensure that the data stored in a database meets specific conditions.</a:t>
            </a:r>
            <a:br>
              <a:rPr lang="en-US" sz="2000" b="1" dirty="0">
                <a:effectLst/>
                <a:latin typeface="Helvetica Neue" panose="02000503000000020004" pitchFamily="2" charset="0"/>
              </a:rPr>
            </a:br>
            <a:r>
              <a:rPr lang="en-US" sz="2000" b="1" dirty="0">
                <a:effectLst/>
                <a:latin typeface="Helvetica Neue" panose="02000503000000020004" pitchFamily="2" charset="0"/>
              </a:rPr>
              <a:t>- </a:t>
            </a:r>
            <a:r>
              <a:rPr lang="en-US" sz="1800" b="1" dirty="0">
                <a:effectLst/>
                <a:latin typeface="Helvetica Neue" panose="02000503000000020004" pitchFamily="2" charset="0"/>
              </a:rPr>
              <a:t>it should be defined when creating the table.</a:t>
            </a:r>
            <a:br>
              <a:rPr lang="en-US" sz="1800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27DE9-B0E9-7BFC-5575-3609B8FF6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72683"/>
            <a:ext cx="9905998" cy="4939990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  <a:latin typeface="Helvetica Neue" panose="02000503000000020004" pitchFamily="2" charset="0"/>
              </a:rPr>
              <a:t>NOT NULL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: no null value</a:t>
            </a:r>
          </a:p>
          <a:p>
            <a:r>
              <a:rPr lang="en-US" sz="1800" b="1" dirty="0">
                <a:effectLst/>
                <a:latin typeface="Helvetica Neue" panose="02000503000000020004" pitchFamily="2" charset="0"/>
              </a:rPr>
              <a:t>unique: 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email varchar (100) unique,</a:t>
            </a:r>
          </a:p>
          <a:p>
            <a:r>
              <a:rPr lang="en-US" sz="1800" b="1" dirty="0">
                <a:effectLst/>
                <a:latin typeface="Helvetica Neue" panose="02000503000000020004" pitchFamily="2" charset="0"/>
              </a:rPr>
              <a:t>PRIMARY KEY: </a:t>
            </a:r>
            <a:endParaRPr lang="en-US" sz="1800" dirty="0">
              <a:effectLst/>
              <a:latin typeface="Helvetica Neue" panose="02000503000000020004" pitchFamily="2" charset="0"/>
            </a:endParaRPr>
          </a:p>
          <a:p>
            <a:r>
              <a:rPr lang="en-US" sz="1800" dirty="0">
                <a:effectLst/>
                <a:latin typeface="Helvetica Neue" panose="02000503000000020004" pitchFamily="2" charset="0"/>
              </a:rPr>
              <a:t>- no null value and unique</a:t>
            </a:r>
          </a:p>
          <a:p>
            <a:r>
              <a:rPr lang="en-US" sz="1800" dirty="0">
                <a:effectLst/>
                <a:latin typeface="Helvetica Neue" panose="02000503000000020004" pitchFamily="2" charset="0"/>
              </a:rPr>
              <a:t>- every table should have a primary key</a:t>
            </a:r>
          </a:p>
          <a:p>
            <a:r>
              <a:rPr lang="en-US" sz="1800" b="1" dirty="0">
                <a:effectLst/>
                <a:latin typeface="Helvetica Neue" panose="02000503000000020004" pitchFamily="2" charset="0"/>
              </a:rPr>
              <a:t>FOREIGN KEY: </a:t>
            </a:r>
            <a:endParaRPr lang="en-US" sz="1800" dirty="0">
              <a:effectLst/>
              <a:latin typeface="Helvetica Neue" panose="02000503000000020004" pitchFamily="2" charset="0"/>
            </a:endParaRPr>
          </a:p>
          <a:p>
            <a:r>
              <a:rPr lang="en-US" sz="1800" dirty="0">
                <a:effectLst/>
                <a:latin typeface="Helvetica Neue" panose="02000503000000020004" pitchFamily="2" charset="0"/>
              </a:rPr>
              <a:t>- linking primary key of another table and link it to your table. </a:t>
            </a:r>
          </a:p>
          <a:p>
            <a:r>
              <a:rPr lang="en-US" sz="1800" b="1" dirty="0">
                <a:effectLst/>
                <a:latin typeface="Helvetica Neue" panose="02000503000000020004" pitchFamily="2" charset="0"/>
              </a:rPr>
              <a:t>CHECK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: age int (2) check(age &gt;18), </a:t>
            </a:r>
          </a:p>
          <a:p>
            <a:r>
              <a:rPr lang="en-US" sz="1800" dirty="0">
                <a:effectLst/>
                <a:latin typeface="Helvetica Neue" panose="02000503000000020004" pitchFamily="2" charset="0"/>
              </a:rPr>
              <a:t>- ensure that a value in the specific column satisfies a condition</a:t>
            </a:r>
          </a:p>
          <a:p>
            <a:r>
              <a:rPr lang="en-US" sz="1800" b="1" dirty="0">
                <a:effectLst/>
                <a:latin typeface="Helvetica Neue" panose="02000503000000020004" pitchFamily="2" charset="0"/>
              </a:rPr>
              <a:t>DEFAULT: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 city varchar(20) default 'sterling, </a:t>
            </a:r>
            <a:r>
              <a:rPr lang="en-US" sz="1800" dirty="0" err="1">
                <a:effectLst/>
                <a:latin typeface="Helvetica Neue" panose="02000503000000020004" pitchFamily="2" charset="0"/>
              </a:rPr>
              <a:t>va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'</a:t>
            </a:r>
          </a:p>
          <a:p>
            <a:r>
              <a:rPr lang="en-US" sz="1800" b="1" dirty="0">
                <a:effectLst/>
                <a:latin typeface="Helvetica Neue" panose="02000503000000020004" pitchFamily="2" charset="0"/>
              </a:rPr>
              <a:t>CREATE INDEX: </a:t>
            </a:r>
            <a:endParaRPr lang="en-US" sz="1800" dirty="0">
              <a:effectLst/>
              <a:latin typeface="Helvetica Neue" panose="02000503000000020004" pitchFamily="2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257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31D4-37CA-00FE-8985-4C3DB90C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5815"/>
          </a:xfrm>
        </p:spPr>
        <p:txBody>
          <a:bodyPr/>
          <a:lstStyle/>
          <a:p>
            <a:r>
              <a:rPr lang="en-US" dirty="0"/>
              <a:t>Select statements: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ECC20-9305-ED13-A26A-6C207EF9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49299"/>
            <a:ext cx="9905998" cy="4441902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150"/>
              </a:spcAft>
              <a:buNone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select * from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primary_school_students</a:t>
            </a:r>
            <a:r>
              <a:rPr lang="en-US" dirty="0">
                <a:effectLst/>
                <a:latin typeface="Helvetica Neue" panose="02000503000000020004" pitchFamily="2" charset="0"/>
              </a:rPr>
              <a:t> where age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between</a:t>
            </a:r>
            <a:r>
              <a:rPr lang="en-US" dirty="0">
                <a:effectLst/>
                <a:latin typeface="Helvetica Neue" panose="02000503000000020004" pitchFamily="2" charset="0"/>
              </a:rPr>
              <a:t> 5 and 10;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select * from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primary_school_student</a:t>
            </a:r>
            <a:r>
              <a:rPr lang="en-US" dirty="0">
                <a:effectLst/>
                <a:latin typeface="Helvetica Neue" panose="02000503000000020004" pitchFamily="2" charset="0"/>
              </a:rPr>
              <a:t> where state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in </a:t>
            </a:r>
            <a:r>
              <a:rPr lang="en-US" dirty="0">
                <a:effectLst/>
                <a:latin typeface="Helvetica Neue" panose="02000503000000020004" pitchFamily="2" charset="0"/>
              </a:rPr>
              <a:t>( ‘oh’, ‘ma’, ’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ny</a:t>
            </a:r>
            <a:r>
              <a:rPr lang="en-US" dirty="0">
                <a:effectLst/>
                <a:latin typeface="Helvetica Neue" panose="02000503000000020004" pitchFamily="2" charset="0"/>
              </a:rPr>
              <a:t>’);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select * from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primary_school_student</a:t>
            </a:r>
            <a:r>
              <a:rPr lang="en-US" dirty="0">
                <a:effectLst/>
                <a:latin typeface="Helvetica Neue" panose="02000503000000020004" pitchFamily="2" charset="0"/>
              </a:rPr>
              <a:t> where state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not in </a:t>
            </a:r>
            <a:r>
              <a:rPr lang="en-US" dirty="0">
                <a:effectLst/>
                <a:latin typeface="Helvetica Neue" panose="02000503000000020004" pitchFamily="2" charset="0"/>
              </a:rPr>
              <a:t>( ‘oh’, ‘ma’, ’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ny</a:t>
            </a:r>
            <a:r>
              <a:rPr lang="en-US" dirty="0">
                <a:effectLst/>
                <a:latin typeface="Helvetica Neue" panose="02000503000000020004" pitchFamily="2" charset="0"/>
              </a:rPr>
              <a:t>’);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Select * from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primary_school_student</a:t>
            </a:r>
            <a:r>
              <a:rPr lang="en-US" dirty="0">
                <a:effectLst/>
                <a:latin typeface="Helvetica Neue" panose="02000503000000020004" pitchFamily="2" charset="0"/>
              </a:rPr>
              <a:t> where name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LIKE</a:t>
            </a:r>
            <a:r>
              <a:rPr lang="en-US" dirty="0">
                <a:effectLst/>
                <a:latin typeface="Helvetica Neue" panose="02000503000000020004" pitchFamily="2" charset="0"/>
              </a:rPr>
              <a:t>  ‘a%’;  // %L% //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Select * from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primary_school_student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order by</a:t>
            </a:r>
            <a:r>
              <a:rPr lang="en-US" dirty="0">
                <a:effectLst/>
                <a:latin typeface="Helvetica Neue" panose="02000503000000020004" pitchFamily="2" charset="0"/>
              </a:rPr>
              <a:t> age </a:t>
            </a:r>
            <a:r>
              <a:rPr lang="en-US" b="1" dirty="0" err="1">
                <a:effectLst/>
                <a:latin typeface="Helvetica Neue" panose="02000503000000020004" pitchFamily="2" charset="0"/>
              </a:rPr>
              <a:t>asc</a:t>
            </a:r>
            <a:r>
              <a:rPr lang="en-US" b="1" dirty="0">
                <a:effectLst/>
                <a:latin typeface="Helvetica Neue" panose="02000503000000020004" pitchFamily="2" charset="0"/>
              </a:rPr>
              <a:t>;</a:t>
            </a:r>
            <a:r>
              <a:rPr lang="en-US" dirty="0">
                <a:effectLst/>
                <a:latin typeface="Helvetica Neue" panose="02000503000000020004" pitchFamily="2" charset="0"/>
              </a:rPr>
              <a:t>  //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desc</a:t>
            </a:r>
            <a:r>
              <a:rPr lang="en-US" dirty="0">
                <a:effectLst/>
                <a:latin typeface="Helvetica Neue" panose="02000503000000020004" pitchFamily="2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Select * from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primary_school_student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order by age desc, id ask; </a:t>
            </a:r>
            <a:r>
              <a:rPr lang="en-US" dirty="0">
                <a:effectLst/>
                <a:latin typeface="Helvetica Neue" panose="02000503000000020004" pitchFamily="2" charset="0"/>
              </a:rPr>
              <a:t>// age is priority, after it is ordered then it orders id where age are the same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Select * from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primary_school_student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order by</a:t>
            </a:r>
            <a:r>
              <a:rPr lang="en-US" dirty="0">
                <a:effectLst/>
                <a:latin typeface="Helvetica Neue" panose="02000503000000020004" pitchFamily="2" charset="0"/>
              </a:rPr>
              <a:t> age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desc limit 2;</a:t>
            </a:r>
            <a:r>
              <a:rPr lang="en-US" dirty="0">
                <a:effectLst/>
                <a:latin typeface="Helvetica Neue" panose="02000503000000020004" pitchFamily="2" charset="0"/>
              </a:rPr>
              <a:t>  // two oldest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Select * from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primary_school_student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order by</a:t>
            </a:r>
            <a:r>
              <a:rPr lang="en-US" dirty="0">
                <a:effectLst/>
                <a:latin typeface="Helvetica Neue" panose="02000503000000020004" pitchFamily="2" charset="0"/>
              </a:rPr>
              <a:t> age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desc limit 2, 1;</a:t>
            </a:r>
            <a:r>
              <a:rPr lang="en-US" dirty="0">
                <a:effectLst/>
                <a:latin typeface="Helvetica Neue" panose="02000503000000020004" pitchFamily="2" charset="0"/>
              </a:rPr>
              <a:t>  //limit skip,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numberOfItems</a:t>
            </a:r>
            <a:r>
              <a:rPr lang="en-US" dirty="0">
                <a:effectLst/>
                <a:latin typeface="Helvetica Neue" panose="02000503000000020004" pitchFamily="2" charset="0"/>
              </a:rPr>
              <a:t>(offset);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Select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count/sum/max/min/avg (id) </a:t>
            </a:r>
            <a:r>
              <a:rPr lang="en-US" dirty="0">
                <a:effectLst/>
                <a:latin typeface="Helvetica Neue" panose="02000503000000020004" pitchFamily="2" charset="0"/>
              </a:rPr>
              <a:t>from product;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Select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count(id) as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total_product</a:t>
            </a:r>
            <a:r>
              <a:rPr lang="en-US" dirty="0">
                <a:effectLst/>
                <a:latin typeface="Helvetica Neue" panose="02000503000000020004" pitchFamily="2" charset="0"/>
              </a:rPr>
              <a:t> from product;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select * from customer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inner join</a:t>
            </a:r>
            <a:r>
              <a:rPr lang="en-US" dirty="0">
                <a:effectLst/>
                <a:latin typeface="Helvetica Neue" panose="02000503000000020004" pitchFamily="2" charset="0"/>
              </a:rPr>
              <a:t> orders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on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  <a:hlinkClick r:id="rId2"/>
              </a:rPr>
              <a:t>customer.id</a:t>
            </a:r>
            <a:r>
              <a:rPr lang="en-US" dirty="0">
                <a:effectLst/>
                <a:latin typeface="Helvetica Neue" panose="02000503000000020004" pitchFamily="2" charset="0"/>
              </a:rPr>
              <a:t> =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orders.customer_id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2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4A9-5018-5DE1-0FD9-8488D30E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and delete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1D83-58A4-A74A-6466-75852947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Helvetica Neue" panose="02000503000000020004" pitchFamily="2" charset="0"/>
              </a:rPr>
              <a:t>Update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primary_school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set</a:t>
            </a:r>
            <a:r>
              <a:rPr lang="en-US" dirty="0">
                <a:effectLst/>
                <a:latin typeface="Helvetica Neue" panose="02000503000000020004" pitchFamily="2" charset="0"/>
              </a:rPr>
              <a:t> grade =‘c’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where </a:t>
            </a:r>
            <a:r>
              <a:rPr lang="en-US" dirty="0">
                <a:effectLst/>
                <a:latin typeface="Helvetica Neue" panose="02000503000000020004" pitchFamily="2" charset="0"/>
              </a:rPr>
              <a:t>id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f_name</a:t>
            </a:r>
            <a:r>
              <a:rPr lang="en-US" dirty="0">
                <a:effectLst/>
                <a:latin typeface="Helvetica Neue" panose="02000503000000020004" pitchFamily="2" charset="0"/>
              </a:rPr>
              <a:t> =‘Jim’;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==&gt;&gt;&gt;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set SQL_SAFE_UPDATES = 0; </a:t>
            </a:r>
            <a:r>
              <a:rPr lang="en-US" dirty="0">
                <a:effectLst/>
                <a:latin typeface="Helvetica Neue" panose="02000503000000020004" pitchFamily="2" charset="0"/>
              </a:rPr>
              <a:t>// to enable update but be careful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Helvetica Neue" panose="02000503000000020004" pitchFamily="2" charset="0"/>
              </a:rPr>
              <a:t>Delete from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primary_school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where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f_name</a:t>
            </a:r>
            <a:r>
              <a:rPr lang="en-US" dirty="0">
                <a:effectLst/>
                <a:latin typeface="Helvetica Neue" panose="02000503000000020004" pitchFamily="2" charset="0"/>
              </a:rPr>
              <a:t>  = ‘Jim’;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27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67B9-6F99-7183-DEC9-E107223D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types of the relationship in </a:t>
            </a:r>
            <a:r>
              <a:rPr lang="en-US" b="1" dirty="0" err="1">
                <a:effectLst/>
                <a:latin typeface="Helvetica Neue" panose="02000503000000020004" pitchFamily="2" charset="0"/>
              </a:rPr>
              <a:t>sql</a:t>
            </a:r>
            <a:r>
              <a:rPr lang="en-US" b="1" dirty="0">
                <a:effectLst/>
                <a:latin typeface="Helvetica Neue" panose="02000503000000020004" pitchFamily="2" charset="0"/>
              </a:rPr>
              <a:t>: 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438C-5E0E-9AA7-C128-48D3918A9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94985"/>
            <a:ext cx="9905998" cy="505150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1- </a:t>
            </a:r>
            <a:r>
              <a:rPr lang="en-US" sz="2600" b="1" dirty="0">
                <a:effectLst/>
                <a:latin typeface="Helvetica Neue" panose="02000503000000020004" pitchFamily="2" charset="0"/>
              </a:rPr>
              <a:t>one to one relationship/mapping (1:1):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set FK unique 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2- 1:N and N:1 : </a:t>
            </a:r>
            <a:r>
              <a:rPr lang="en-US" b="1" dirty="0" err="1">
                <a:effectLst/>
                <a:latin typeface="Helvetica Neue" panose="02000503000000020004" pitchFamily="2" charset="0"/>
              </a:rPr>
              <a:t>Fk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is not unique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3- N:N: need the middle table to assign the relationships(mapping table)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CREATE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TABLE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users (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    id INT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PRIMARY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KEY,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    name VARCHAR(</a:t>
            </a:r>
            <a:r>
              <a:rPr lang="en-US" dirty="0">
                <a:solidFill>
                  <a:srgbClr val="1400C4"/>
                </a:solidFill>
                <a:effectLst/>
                <a:latin typeface=".AppleSystemUIFontMonospaced"/>
              </a:rPr>
              <a:t>100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NOT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NULL</a:t>
            </a:r>
            <a:endParaRPr lang="en-US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);</a:t>
            </a:r>
            <a:endParaRPr lang="en-US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CREATE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TABLE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orders (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   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order_id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 INT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PRIMARY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KEY,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  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 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user_id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 INT,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   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order_date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 DATE,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   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FOREIGN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KEY (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user_id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)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REFERENCES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users(id)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E88E-C79E-A7EA-7945-7169B280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18478"/>
          </a:xfrm>
        </p:spPr>
        <p:txBody>
          <a:bodyPr/>
          <a:lstStyle/>
          <a:p>
            <a:r>
              <a:rPr lang="en-US" dirty="0"/>
              <a:t>Join: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25DC-ED0E-248C-0FA6-E92E9EC7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94263"/>
            <a:ext cx="9905998" cy="4296937"/>
          </a:xfrm>
        </p:spPr>
        <p:txBody>
          <a:bodyPr>
            <a:normAutofit fontScale="92500"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1- inner join: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- select * from customer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inner join</a:t>
            </a:r>
            <a:r>
              <a:rPr lang="en-US" dirty="0">
                <a:effectLst/>
                <a:latin typeface="Helvetica Neue" panose="02000503000000020004" pitchFamily="2" charset="0"/>
              </a:rPr>
              <a:t> orders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on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  <a:hlinkClick r:id="rId2"/>
              </a:rPr>
              <a:t>customer.id</a:t>
            </a:r>
            <a:r>
              <a:rPr lang="en-US" dirty="0">
                <a:effectLst/>
                <a:latin typeface="Helvetica Neue" panose="02000503000000020004" pitchFamily="2" charset="0"/>
              </a:rPr>
              <a:t> =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orders.customer_id</a:t>
            </a:r>
            <a:r>
              <a:rPr lang="en-US" dirty="0">
                <a:effectLst/>
                <a:latin typeface="Helvetica Neue" panose="02000503000000020004" pitchFamily="2" charset="0"/>
              </a:rPr>
              <a:t>;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2- left outer join: 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- select * from customer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left join</a:t>
            </a:r>
            <a:r>
              <a:rPr lang="en-US" dirty="0">
                <a:effectLst/>
                <a:latin typeface="Helvetica Neue" panose="02000503000000020004" pitchFamily="2" charset="0"/>
              </a:rPr>
              <a:t> orders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on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  <a:hlinkClick r:id="rId2"/>
              </a:rPr>
              <a:t>customer.id</a:t>
            </a:r>
            <a:r>
              <a:rPr lang="en-US" dirty="0">
                <a:effectLst/>
                <a:latin typeface="Helvetica Neue" panose="02000503000000020004" pitchFamily="2" charset="0"/>
              </a:rPr>
              <a:t> =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orders.customer_id</a:t>
            </a:r>
            <a:r>
              <a:rPr lang="en-US" dirty="0">
                <a:effectLst/>
                <a:latin typeface="Helvetica Neue" panose="02000503000000020004" pitchFamily="2" charset="0"/>
              </a:rPr>
              <a:t>;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3- right outer join: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-  select * from customer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right join</a:t>
            </a:r>
            <a:r>
              <a:rPr lang="en-US" dirty="0">
                <a:effectLst/>
                <a:latin typeface="Helvetica Neue" panose="02000503000000020004" pitchFamily="2" charset="0"/>
              </a:rPr>
              <a:t> orders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on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  <a:hlinkClick r:id="rId2"/>
              </a:rPr>
              <a:t>customer.id</a:t>
            </a:r>
            <a:r>
              <a:rPr lang="en-US" dirty="0">
                <a:effectLst/>
                <a:latin typeface="Helvetica Neue" panose="02000503000000020004" pitchFamily="2" charset="0"/>
              </a:rPr>
              <a:t> =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orders.customer_id</a:t>
            </a:r>
            <a:r>
              <a:rPr lang="en-US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-  select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c.fullname</a:t>
            </a:r>
            <a:r>
              <a:rPr lang="en-US" dirty="0">
                <a:effectLst/>
                <a:latin typeface="Helvetica Neue" panose="02000503000000020004" pitchFamily="2" charset="0"/>
              </a:rPr>
              <a:t>,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o.total</a:t>
            </a:r>
            <a:r>
              <a:rPr lang="en-US" dirty="0">
                <a:effectLst/>
                <a:latin typeface="Helvetica Neue" panose="02000503000000020004" pitchFamily="2" charset="0"/>
              </a:rPr>
              <a:t>  from customer c right join orders o on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c.id</a:t>
            </a:r>
            <a:r>
              <a:rPr lang="en-US" dirty="0">
                <a:effectLst/>
                <a:latin typeface="Helvetica Neue" panose="02000503000000020004" pitchFamily="2" charset="0"/>
              </a:rPr>
              <a:t> =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o.customer_id</a:t>
            </a:r>
            <a:r>
              <a:rPr lang="en-US" dirty="0">
                <a:effectLst/>
                <a:latin typeface="Helvetica Neue" panose="02000503000000020004" pitchFamily="2" charset="0"/>
              </a:rPr>
              <a:t>;</a:t>
            </a: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where</a:t>
            </a:r>
            <a:r>
              <a:rPr lang="en-US" dirty="0">
                <a:effectLst/>
                <a:latin typeface="Helvetica Neue" panose="02000503000000020004" pitchFamily="2" charset="0"/>
              </a:rPr>
              <a:t> is used before joining the tables</a:t>
            </a: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having </a:t>
            </a:r>
            <a:r>
              <a:rPr lang="en-US" dirty="0">
                <a:effectLst/>
                <a:latin typeface="Helvetica Neue" panose="02000503000000020004" pitchFamily="2" charset="0"/>
              </a:rPr>
              <a:t>is applied after joining and group by.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20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E48B-8D41-FF09-694A-E87C8E3B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42224"/>
          </a:xfrm>
        </p:spPr>
        <p:txBody>
          <a:bodyPr/>
          <a:lstStyle/>
          <a:p>
            <a:r>
              <a:rPr lang="en-US" dirty="0"/>
              <a:t>When to use join?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C3C7-9912-1EA4-505F-FA5B4122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801"/>
            <a:ext cx="9905998" cy="4928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.AppleSystemUIFont"/>
              </a:rPr>
              <a:t>- Use a JOIN when you need data from multiple tables that share a relationship (e.g., a foreign key). Example: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.AppleSystemUIFont"/>
              </a:rPr>
              <a:t>• 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users</a:t>
            </a:r>
            <a:r>
              <a:rPr lang="en-US" dirty="0">
                <a:solidFill>
                  <a:schemeClr val="tx1"/>
                </a:solidFill>
                <a:effectLst/>
                <a:latin typeface=".AppleSystemUIFont"/>
              </a:rPr>
              <a:t> table contains user details.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.AppleSystemUIFont"/>
              </a:rPr>
              <a:t>• 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orders</a:t>
            </a:r>
            <a:r>
              <a:rPr lang="en-US" dirty="0">
                <a:solidFill>
                  <a:schemeClr val="tx1"/>
                </a:solidFill>
                <a:effectLst/>
                <a:latin typeface=".AppleSystemUIFont"/>
              </a:rPr>
              <a:t> table contains their orders.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.AppleSystemUIFont"/>
              </a:rPr>
              <a:t>• You want to fetch user details along with their orders.</a:t>
            </a:r>
          </a:p>
          <a:p>
            <a:pPr marL="0" indent="0">
              <a:buNone/>
            </a:pP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users.name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orders.order_id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orders.amount</a:t>
            </a:r>
            <a:endParaRPr lang="en-US" dirty="0">
              <a:solidFill>
                <a:schemeClr val="tx1"/>
              </a:solidFill>
              <a:effectLst/>
              <a:latin typeface=".AppleSystemUIFontMonospaced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users</a:t>
            </a:r>
          </a:p>
          <a:p>
            <a:pPr marL="0" indent="0">
              <a:buNone/>
            </a:pP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INNER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JOIN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orders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ON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users.id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orders.user_id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;</a:t>
            </a:r>
          </a:p>
          <a:p>
            <a:pPr>
              <a:spcBef>
                <a:spcPts val="900"/>
              </a:spcBef>
            </a:pPr>
            <a:endParaRPr lang="en-US" dirty="0">
              <a:solidFill>
                <a:schemeClr val="tx1"/>
              </a:solidFill>
              <a:effectLst/>
              <a:latin typeface=".AppleSystemUIFont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7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0C3F-D588-5A7B-4EC9-920BE80F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176"/>
            <a:ext cx="9905998" cy="1360448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Group by: </a:t>
            </a:r>
            <a:r>
              <a:rPr lang="en-US" sz="2200" b="1" dirty="0">
                <a:effectLst/>
                <a:latin typeface="Helvetica Neue" panose="02000503000000020004" pitchFamily="2" charset="0"/>
              </a:rPr>
              <a:t>Use GROUP BY when you want to summarize data based on specific columns.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5053-725A-716D-DFAB-4517A820C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8439"/>
            <a:ext cx="9905998" cy="406276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- group are rows that will get you aggregate values, its not like sum / avg / count.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- group by is used to get the summary values.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1-</a:t>
            </a:r>
            <a:r>
              <a:rPr lang="en-US" dirty="0">
                <a:solidFill>
                  <a:schemeClr val="tx1"/>
                </a:solidFill>
                <a:effectLst/>
                <a:latin typeface=".AppleSystemUIFont"/>
              </a:rPr>
              <a:t>To find the total sales per customer: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customer_id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, SUM(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sale_amount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)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AS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total_sales</a:t>
            </a:r>
            <a:endParaRPr lang="en-US" dirty="0">
              <a:solidFill>
                <a:schemeClr val="tx1"/>
              </a:solidFill>
              <a:effectLst/>
              <a:latin typeface=".AppleSystemUIFontMonospaced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sales</a:t>
            </a:r>
          </a:p>
          <a:p>
            <a:pPr marL="0" indent="0">
              <a:buNone/>
            </a:pP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GROUP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BY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customer_id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;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2- </a:t>
            </a:r>
            <a:r>
              <a:rPr lang="en-US" dirty="0">
                <a:solidFill>
                  <a:schemeClr val="tx1"/>
                </a:solidFill>
                <a:effectLst/>
                <a:latin typeface=".AppleSystemUIFont"/>
              </a:rPr>
              <a:t>To count how many orders each customer has placed:</a:t>
            </a:r>
          </a:p>
          <a:p>
            <a:pPr marL="0" indent="0">
              <a:buNone/>
            </a:pP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customer_id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, COUNT(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order_id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)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AS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total_orders</a:t>
            </a:r>
            <a:endParaRPr lang="en-US" dirty="0">
              <a:solidFill>
                <a:schemeClr val="tx1"/>
              </a:solidFill>
              <a:effectLst/>
              <a:latin typeface=".AppleSystemUIFontMonospaced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orders</a:t>
            </a:r>
          </a:p>
          <a:p>
            <a:pPr marL="0" indent="0">
              <a:buNone/>
            </a:pP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GROUP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BY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customer_id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287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8674-C60F-C327-D9D3-390421B2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30D3-CF69-53B7-E22B-96975034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37" y="1866899"/>
            <a:ext cx="9905998" cy="3124201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stands for structured query language</a:t>
            </a:r>
          </a:p>
          <a:p>
            <a:r>
              <a:rPr lang="en-US" dirty="0" err="1"/>
              <a:t>Sql</a:t>
            </a:r>
            <a:r>
              <a:rPr lang="en-US" dirty="0"/>
              <a:t> is a programming language that  is used to interact with relational databases.</a:t>
            </a:r>
          </a:p>
          <a:p>
            <a:r>
              <a:rPr lang="en-US" dirty="0"/>
              <a:t>Relation database: Structured data (organizing data into tables and columns )</a:t>
            </a:r>
          </a:p>
          <a:p>
            <a:r>
              <a:rPr lang="en-US" dirty="0"/>
              <a:t>SQL is used to to manage, </a:t>
            </a:r>
            <a:r>
              <a:rPr lang="en-US" dirty="0" err="1"/>
              <a:t>retreive</a:t>
            </a:r>
            <a:r>
              <a:rPr lang="en-US" dirty="0"/>
              <a:t> and manipulate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85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C029-750D-128E-B24F-2091EF44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186597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/>
                <a:latin typeface=".AppleSystemUIFont"/>
              </a:rPr>
              <a:t>1- SELECT Clause</a:t>
            </a:r>
            <a:br>
              <a:rPr lang="en-US" sz="2400" b="1" dirty="0">
                <a:solidFill>
                  <a:schemeClr val="tx1"/>
                </a:solidFill>
                <a:effectLst/>
                <a:latin typeface=".AppleSystemUIFont"/>
              </a:rPr>
            </a:br>
            <a:r>
              <a:rPr lang="en-US" sz="2400" b="1" dirty="0">
                <a:solidFill>
                  <a:schemeClr val="tx1"/>
                </a:solidFill>
                <a:effectLst/>
                <a:latin typeface=".AppleSystemUIFont"/>
              </a:rPr>
              <a:t>2- LEFT JOIN</a:t>
            </a:r>
            <a:br>
              <a:rPr lang="en-US" sz="2400" dirty="0">
                <a:solidFill>
                  <a:schemeClr val="tx1"/>
                </a:solidFill>
                <a:effectLst/>
                <a:latin typeface=".AppleSystemUIFont"/>
              </a:rPr>
            </a:br>
            <a:r>
              <a:rPr lang="en-US" sz="2400" b="1" dirty="0">
                <a:solidFill>
                  <a:schemeClr val="tx1"/>
                </a:solidFill>
                <a:effectLst/>
                <a:latin typeface=".AppleSystemUIFont"/>
              </a:rPr>
              <a:t>3- GROUP BY Clause</a:t>
            </a:r>
            <a:br>
              <a:rPr lang="en-US" sz="2400" dirty="0">
                <a:solidFill>
                  <a:schemeClr val="tx1"/>
                </a:solidFill>
                <a:effectLst/>
                <a:latin typeface=".AppleSystemUIFont"/>
              </a:rPr>
            </a:br>
            <a:r>
              <a:rPr lang="en-US" sz="2400" b="1" dirty="0">
                <a:solidFill>
                  <a:schemeClr val="tx1"/>
                </a:solidFill>
                <a:effectLst/>
                <a:latin typeface=".AppleSystemUIFont"/>
              </a:rPr>
              <a:t>4- HAVING Clause</a:t>
            </a:r>
            <a:br>
              <a:rPr lang="en-US" sz="2400" dirty="0">
                <a:solidFill>
                  <a:schemeClr val="tx1"/>
                </a:solidFill>
                <a:effectLst/>
                <a:latin typeface=".AppleSystemUIFont"/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E7BC-6E08-7C98-00F3-47939CD1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32" y="2025805"/>
            <a:ext cx="9905998" cy="4453054"/>
          </a:xfrm>
        </p:spPr>
        <p:txBody>
          <a:bodyPr/>
          <a:lstStyle/>
          <a:p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c.*, SUM(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o.total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)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AS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sum_of_total</a:t>
            </a:r>
            <a:endParaRPr lang="en-US" dirty="0">
              <a:solidFill>
                <a:schemeClr val="tx1"/>
              </a:solidFill>
              <a:effectLst/>
              <a:latin typeface=".AppleSystemUIFontMonospaced"/>
            </a:endParaRPr>
          </a:p>
          <a:p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LEFT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JOIN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orders o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ON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c.id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o.customer_id</a:t>
            </a:r>
            <a:endParaRPr lang="en-US" dirty="0">
              <a:solidFill>
                <a:schemeClr val="tx1"/>
              </a:solidFill>
              <a:effectLst/>
              <a:latin typeface=".AppleSystemUIFontMonospaced"/>
            </a:endParaRPr>
          </a:p>
          <a:p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GROUP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BY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c.id</a:t>
            </a:r>
            <a:endParaRPr lang="en-US" dirty="0">
              <a:solidFill>
                <a:schemeClr val="tx1"/>
              </a:solidFill>
              <a:effectLst/>
              <a:latin typeface=".AppleSystemUIFontMonospaced"/>
            </a:endParaRPr>
          </a:p>
          <a:p>
            <a:r>
              <a:rPr lang="en-US" dirty="0">
                <a:solidFill>
                  <a:srgbClr val="97007E"/>
                </a:solidFill>
                <a:effectLst/>
                <a:latin typeface=".AppleSystemUIFontMonospaced"/>
              </a:rPr>
              <a:t>HAVING</a:t>
            </a:r>
            <a:r>
              <a:rPr 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.AppleSystemUIFontMonospaced"/>
              </a:rPr>
              <a:t>sum_of_total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 &gt; </a:t>
            </a:r>
            <a:r>
              <a:rPr lang="en-US" dirty="0">
                <a:solidFill>
                  <a:srgbClr val="1400C4"/>
                </a:solidFill>
                <a:effectLst/>
                <a:latin typeface=".AppleSystemUIFontMonospaced"/>
              </a:rPr>
              <a:t>50</a:t>
            </a:r>
            <a:r>
              <a:rPr lang="en-US" dirty="0">
                <a:solidFill>
                  <a:schemeClr val="tx1"/>
                </a:solidFill>
                <a:effectLst/>
                <a:latin typeface=".AppleSystemUIFontMonospaced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3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BD37-DF74-50C7-09C7-12D98BBD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0420"/>
          </a:xfrm>
        </p:spPr>
        <p:txBody>
          <a:bodyPr/>
          <a:lstStyle/>
          <a:p>
            <a:r>
              <a:rPr lang="en-US" dirty="0"/>
              <a:t>Rp0dedure vs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2287-1240-3D72-41C7-B9BE903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71600"/>
            <a:ext cx="9905998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- a stored procedure is a prepared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sql</a:t>
            </a:r>
            <a:r>
              <a:rPr lang="en-US" dirty="0">
                <a:effectLst/>
                <a:latin typeface="Helvetica Neue" panose="02000503000000020004" pitchFamily="2" charset="0"/>
              </a:rPr>
              <a:t> statement that can save the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sql</a:t>
            </a:r>
            <a:r>
              <a:rPr lang="en-US" dirty="0">
                <a:effectLst/>
                <a:latin typeface="Helvetica Neue" panose="02000503000000020004" pitchFamily="2" charset="0"/>
              </a:rPr>
              <a:t> code. We can reuse that code again and again. 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- delimiter is to show where the block of code/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prodecure</a:t>
            </a:r>
            <a:r>
              <a:rPr lang="en-US" dirty="0">
                <a:effectLst/>
                <a:latin typeface="Helvetica Neue" panose="02000503000000020004" pitchFamily="2" charset="0"/>
              </a:rPr>
              <a:t> is ending. 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delimiter /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	 create procedure </a:t>
            </a:r>
            <a:r>
              <a:rPr lang="en-US" b="1" dirty="0" err="1">
                <a:effectLst/>
                <a:latin typeface="Helvetica Neue" panose="02000503000000020004" pitchFamily="2" charset="0"/>
              </a:rPr>
              <a:t>get_all_orders</a:t>
            </a:r>
            <a:r>
              <a:rPr lang="en-US" b="1" dirty="0">
                <a:effectLst/>
                <a:latin typeface="Helvetica Neue" panose="02000503000000020004" pitchFamily="2" charset="0"/>
              </a:rPr>
              <a:t>()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	begin 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		select * from orders; 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	end;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	delimiter ;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 call </a:t>
            </a:r>
            <a:r>
              <a:rPr lang="en-US" b="1" dirty="0" err="1">
                <a:effectLst/>
                <a:latin typeface="Helvetica Neue" panose="02000503000000020004" pitchFamily="2" charset="0"/>
              </a:rPr>
              <a:t>get_all_orders</a:t>
            </a:r>
            <a:r>
              <a:rPr lang="en-US" b="1" dirty="0">
                <a:effectLst/>
                <a:latin typeface="Helvetica Neue" panose="02000503000000020004" pitchFamily="2" charset="0"/>
              </a:rPr>
              <a:t>();</a:t>
            </a:r>
          </a:p>
          <a:p>
            <a:r>
              <a:rPr lang="en-US" sz="2500" b="1" dirty="0">
                <a:effectLst/>
                <a:latin typeface="Helvetica Neue" panose="02000503000000020004" pitchFamily="2" charset="0"/>
              </a:rPr>
              <a:t>function returns a value but procedure does not return a value. 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17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4F6D-4805-1A10-C392-428F97FF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ACID and Normalization: 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8859-E2B2-7029-BA7B-F13C97FC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F054-5E51-2305-7206-1A594F12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CC5E-B2EA-8D79-FD39-09E63F86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379"/>
            <a:ext cx="9905998" cy="31242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Database: </a:t>
            </a:r>
            <a:r>
              <a:rPr lang="en-US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Collection of tables.</a:t>
            </a:r>
          </a:p>
          <a:p>
            <a:pPr>
              <a:spcBef>
                <a:spcPts val="900"/>
              </a:spcBef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Table: </a:t>
            </a:r>
            <a:r>
              <a:rPr lang="en-US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Organized data in rows and columns.</a:t>
            </a:r>
          </a:p>
          <a:p>
            <a:pPr>
              <a:spcBef>
                <a:spcPts val="900"/>
              </a:spcBef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Row (Record): </a:t>
            </a:r>
            <a:r>
              <a:rPr lang="en-US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single data item (e.g., one person’s info).</a:t>
            </a: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900"/>
              </a:spcBef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Column (Field): </a:t>
            </a:r>
            <a:r>
              <a:rPr lang="en-US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category of data (e.g., name, age, email).</a:t>
            </a:r>
          </a:p>
          <a:p>
            <a:pPr>
              <a:spcBef>
                <a:spcPts val="900"/>
              </a:spcBef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crud operations :</a:t>
            </a:r>
            <a:r>
              <a:rPr lang="en-US" sz="2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create, read, update, delete</a:t>
            </a: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900"/>
              </a:spcBef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Query: </a:t>
            </a:r>
            <a:r>
              <a:rPr lang="en-US" sz="2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select statements are called Queries in SQL </a:t>
            </a: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900"/>
              </a:spcBef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>
              <a:spcBef>
                <a:spcPts val="900"/>
              </a:spcBef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CD54-8EC4-2A7C-42D0-3E551D28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487F-4924-CF89-54B2-2FCF2D9E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3513-7FA9-71B7-ECFB-4426A425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SQL sublanguages: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D02E-6803-FADC-F9A9-366CD2C4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6069"/>
            <a:ext cx="9905998" cy="3795132"/>
          </a:xfrm>
        </p:spPr>
        <p:txBody>
          <a:bodyPr/>
          <a:lstStyle/>
          <a:p>
            <a:r>
              <a:rPr lang="en-US" dirty="0"/>
              <a:t>1- DDL: data definition language</a:t>
            </a:r>
          </a:p>
          <a:p>
            <a:r>
              <a:rPr lang="en-US" dirty="0"/>
              <a:t>2- DML: data manipulation language</a:t>
            </a:r>
          </a:p>
          <a:p>
            <a:r>
              <a:rPr lang="en-US" dirty="0"/>
              <a:t>3- DQL: data query language</a:t>
            </a:r>
          </a:p>
          <a:p>
            <a:r>
              <a:rPr lang="en-US" dirty="0"/>
              <a:t>4- DCL: data control language</a:t>
            </a:r>
          </a:p>
          <a:p>
            <a:r>
              <a:rPr lang="en-US" dirty="0"/>
              <a:t>5- TCL: transaction control language</a:t>
            </a:r>
          </a:p>
        </p:txBody>
      </p:sp>
    </p:spTree>
    <p:extLst>
      <p:ext uri="{BB962C8B-B14F-4D97-AF65-F5344CB8AC3E}">
        <p14:creationId xmlns:p14="http://schemas.microsoft.com/office/powerpoint/2010/main" val="292476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C9E4-5A6C-D1CA-EE71-C143DACD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44E-DAC3-EA0D-D5FD-FCF4B743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1-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create :</a:t>
            </a:r>
            <a:r>
              <a:rPr lang="en-US" dirty="0">
                <a:effectLst/>
                <a:latin typeface="Helvetica Neue" panose="02000503000000020004" pitchFamily="2" charset="0"/>
              </a:rPr>
              <a:t> new database or tables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2-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alter: </a:t>
            </a:r>
            <a:r>
              <a:rPr lang="en-US" dirty="0">
                <a:effectLst/>
                <a:latin typeface="Helvetica Neue" panose="02000503000000020004" pitchFamily="2" charset="0"/>
              </a:rPr>
              <a:t>changes the existing tables or database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3-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drop:</a:t>
            </a:r>
            <a:r>
              <a:rPr lang="en-US" dirty="0">
                <a:effectLst/>
                <a:latin typeface="Helvetica Neue" panose="02000503000000020004" pitchFamily="2" charset="0"/>
              </a:rPr>
              <a:t> removes the database or tables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4-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truncate: </a:t>
            </a:r>
            <a:r>
              <a:rPr lang="en-US" dirty="0">
                <a:effectLst/>
                <a:latin typeface="Helvetica Neue" panose="02000503000000020004" pitchFamily="2" charset="0"/>
              </a:rPr>
              <a:t>delete the all the data inside a table but not the structure of the data (table)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D5B1-DF12-0550-159A-CFDCE06F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Commands: </a:t>
            </a:r>
            <a:r>
              <a:rPr lang="en-US" sz="2400" dirty="0"/>
              <a:t>handling data inside the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42D0-B5E7-673A-B1F9-893F4941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97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1-  insert → it will insert the new data or records or rows in table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2- update → change the record or records in a table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3- delete - removes the record from a table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4- Select -&gt;</a:t>
            </a:r>
            <a:r>
              <a:rPr lang="en-US" dirty="0">
                <a:effectLst/>
                <a:latin typeface="Helvetica Neue" panose="02000503000000020004" pitchFamily="2" charset="0"/>
              </a:rPr>
              <a:t> Accesses or read the data from a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0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28D2-6E5C-C5BF-29A6-A138267B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 command: </a:t>
            </a:r>
            <a:r>
              <a:rPr lang="en-US" sz="2400" dirty="0"/>
              <a:t>to query data from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CE7C-EC3F-D523-2477-9DEF86E6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Select : </a:t>
            </a:r>
            <a:r>
              <a:rPr lang="en-US" dirty="0">
                <a:effectLst/>
                <a:latin typeface="Helvetica Neue" panose="02000503000000020004" pitchFamily="2" charset="0"/>
              </a:rPr>
              <a:t>Access or read the data from a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5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33A3-4B25-9EB5-2210-B30AC3DC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DCL Commands: </a:t>
            </a:r>
            <a:r>
              <a:rPr lang="en-US" sz="2200" dirty="0">
                <a:effectLst/>
                <a:latin typeface="Helvetica Neue" panose="02000503000000020004" pitchFamily="2" charset="0"/>
              </a:rPr>
              <a:t>This is used to grant the level of access to the various users to access the database.</a:t>
            </a:r>
            <a:br>
              <a:rPr lang="en-US" sz="2200" dirty="0">
                <a:effectLst/>
                <a:latin typeface="Helvetica Neue" panose="02000503000000020004" pitchFamily="2" charset="0"/>
              </a:rPr>
            </a:b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2C2D-B14C-39FF-3081-4549B3B7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0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/>
                <a:latin typeface="Helvetica Neue" panose="02000503000000020004" pitchFamily="2" charset="0"/>
                <a:ea typeface="+mj-ea"/>
                <a:cs typeface="+mj-cs"/>
              </a:rPr>
              <a:t>Grant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0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/>
                <a:latin typeface="Helvetica Neue" panose="02000503000000020004" pitchFamily="2" charset="0"/>
                <a:ea typeface="+mj-ea"/>
                <a:cs typeface="+mj-cs"/>
              </a:rPr>
              <a:t>﻿﻿Revoke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1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60</TotalTime>
  <Words>1595</Words>
  <Application>Microsoft Macintosh PowerPoint</Application>
  <PresentationFormat>Widescreen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.AppleSystemUIFont</vt:lpstr>
      <vt:lpstr>.AppleSystemUIFontMonospaced</vt:lpstr>
      <vt:lpstr>Arial</vt:lpstr>
      <vt:lpstr>Century Gothic</vt:lpstr>
      <vt:lpstr>Helvetica Neue</vt:lpstr>
      <vt:lpstr>Mesh</vt:lpstr>
      <vt:lpstr>SQL</vt:lpstr>
      <vt:lpstr>What is sql?</vt:lpstr>
      <vt:lpstr>Key points:</vt:lpstr>
      <vt:lpstr>Picture </vt:lpstr>
      <vt:lpstr>5 SQL sublanguages:</vt:lpstr>
      <vt:lpstr>DDL Commands </vt:lpstr>
      <vt:lpstr>DML Commands: handling data inside the tables</vt:lpstr>
      <vt:lpstr>DQL command: to query data from tables</vt:lpstr>
      <vt:lpstr> DCL Commands: This is used to grant the level of access to the various users to access the database.  </vt:lpstr>
      <vt:lpstr>TCL commands: They help ensure data integrity by controlling how and when changes are committed or reverted. </vt:lpstr>
      <vt:lpstr>Mysql datatype:</vt:lpstr>
      <vt:lpstr>Mysql commands</vt:lpstr>
      <vt:lpstr>Constraints: are rules enforced on columns in a table to maintain the integrity, accuracy, and reliability of the data. They ensure that the data stored in a database meets specific conditions. - it should be defined when creating the table. </vt:lpstr>
      <vt:lpstr>Select statements:</vt:lpstr>
      <vt:lpstr>Update and delete statement:</vt:lpstr>
      <vt:lpstr>types of the relationship in sql:  </vt:lpstr>
      <vt:lpstr>Join: </vt:lpstr>
      <vt:lpstr>When to use join?</vt:lpstr>
      <vt:lpstr>Group by: Use GROUP BY when you want to summarize data based on specific columns.</vt:lpstr>
      <vt:lpstr>1- SELECT Clause 2- LEFT JOIN 3- GROUP BY Clause 4- HAVING Clause </vt:lpstr>
      <vt:lpstr>Rp0dedure vs function:</vt:lpstr>
      <vt:lpstr>ACID and Normalization: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Wak Waky</dc:creator>
  <cp:lastModifiedBy>Wak Waky</cp:lastModifiedBy>
  <cp:revision>1</cp:revision>
  <dcterms:created xsi:type="dcterms:W3CDTF">2024-12-15T18:58:27Z</dcterms:created>
  <dcterms:modified xsi:type="dcterms:W3CDTF">2024-12-15T19:58:42Z</dcterms:modified>
</cp:coreProperties>
</file>