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89" r:id="rId3"/>
    <p:sldId id="290" r:id="rId4"/>
    <p:sldId id="291" r:id="rId5"/>
    <p:sldId id="292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uGKUC9JZcfaO5ycxBPCte1Vit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6C21"/>
    <a:srgbClr val="1A4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8"/>
    <p:restoredTop sz="78154"/>
  </p:normalViewPr>
  <p:slideViewPr>
    <p:cSldViewPr snapToGrid="0" snapToObjects="1">
      <p:cViewPr varScale="1">
        <p:scale>
          <a:sx n="86" d="100"/>
          <a:sy n="86" d="100"/>
        </p:scale>
        <p:origin x="15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9" Type="http://customschemas.google.com/relationships/presentationmetadata" Target="metadata"/><Relationship Id="rId4" Type="http://schemas.openxmlformats.org/officeDocument/2006/relationships/slide" Target="slides/slide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80" name="Google Shape;2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4825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80" name="Google Shape;2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8878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80" name="Google Shape;2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397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"/>
          <p:cNvSpPr txBox="1">
            <a:spLocks noGrp="1"/>
          </p:cNvSpPr>
          <p:nvPr>
            <p:ph type="ctrTitle"/>
          </p:nvPr>
        </p:nvSpPr>
        <p:spPr>
          <a:xfrm>
            <a:off x="1583700" y="2900824"/>
            <a:ext cx="9024600" cy="105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40"/>
              <a:buFont typeface="Trebuchet MS"/>
              <a:buNone/>
            </a:pPr>
            <a:r>
              <a:rPr lang="en-US" dirty="0">
                <a:solidFill>
                  <a:srgbClr val="1A4E66"/>
                </a:solidFill>
                <a:latin typeface="Trebuchet MS"/>
                <a:ea typeface="Trebuchet MS"/>
                <a:cs typeface="Trebuchet MS"/>
                <a:sym typeface="Trebuchet MS"/>
              </a:rPr>
              <a:t>BMI/Harmony:</a:t>
            </a:r>
            <a:br>
              <a:rPr lang="en-US" sz="3100" i="1" dirty="0">
                <a:solidFill>
                  <a:srgbClr val="1A4E6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100" i="1" dirty="0">
                <a:solidFill>
                  <a:srgbClr val="1A4E66"/>
                </a:solidFill>
                <a:latin typeface="Trebuchet MS"/>
                <a:ea typeface="Trebuchet MS"/>
                <a:cs typeface="Trebuchet MS"/>
                <a:sym typeface="Trebuchet MS"/>
              </a:rPr>
              <a:t>Experimental Protocol </a:t>
            </a:r>
            <a:endParaRPr i="1" dirty="0">
              <a:solidFill>
                <a:srgbClr val="1A4E66"/>
              </a:solidFill>
            </a:endParaRPr>
          </a:p>
        </p:txBody>
      </p:sp>
      <p:cxnSp>
        <p:nvCxnSpPr>
          <p:cNvPr id="166" name="Google Shape;166;p1"/>
          <p:cNvCxnSpPr/>
          <p:nvPr/>
        </p:nvCxnSpPr>
        <p:spPr>
          <a:xfrm>
            <a:off x="1200150" y="838200"/>
            <a:ext cx="10058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67" name="Google Shape;167;p1"/>
          <p:cNvSpPr txBox="1"/>
          <p:nvPr/>
        </p:nvSpPr>
        <p:spPr>
          <a:xfrm>
            <a:off x="4185829" y="449759"/>
            <a:ext cx="411044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A4E66"/>
                </a:solidFill>
                <a:latin typeface="Trebuchet MS"/>
                <a:ea typeface="Trebuchet MS"/>
                <a:cs typeface="Trebuchet MS"/>
                <a:sym typeface="Trebuchet MS"/>
              </a:rPr>
              <a:t>July 27,</a:t>
            </a:r>
            <a:r>
              <a:rPr lang="en-US" sz="2000" b="0" i="0" u="none" strike="noStrike" cap="none" dirty="0">
                <a:solidFill>
                  <a:srgbClr val="1A4E66"/>
                </a:solidFill>
                <a:latin typeface="Trebuchet MS"/>
                <a:ea typeface="Trebuchet MS"/>
                <a:cs typeface="Trebuchet MS"/>
                <a:sym typeface="Trebuchet MS"/>
              </a:rPr>
              <a:t> 2022</a:t>
            </a:r>
            <a:endParaRPr dirty="0">
              <a:solidFill>
                <a:srgbClr val="1A4E66"/>
              </a:solidFill>
            </a:endParaRPr>
          </a:p>
        </p:txBody>
      </p:sp>
      <p:cxnSp>
        <p:nvCxnSpPr>
          <p:cNvPr id="168" name="Google Shape;168;p1"/>
          <p:cNvCxnSpPr/>
          <p:nvPr/>
        </p:nvCxnSpPr>
        <p:spPr>
          <a:xfrm>
            <a:off x="1200150" y="6136462"/>
            <a:ext cx="10058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"/>
          <p:cNvSpPr txBox="1"/>
          <p:nvPr/>
        </p:nvSpPr>
        <p:spPr>
          <a:xfrm>
            <a:off x="313912" y="608096"/>
            <a:ext cx="747927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1A4E66"/>
                </a:solidFill>
                <a:latin typeface="Trebuchet MS"/>
                <a:sym typeface="Trebuchet MS"/>
              </a:rPr>
              <a:t>High-Level Explanation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3A268-0F34-FA4E-4D43-556B4EE6DB5C}"/>
              </a:ext>
            </a:extLst>
          </p:cNvPr>
          <p:cNvSpPr txBox="1"/>
          <p:nvPr/>
        </p:nvSpPr>
        <p:spPr>
          <a:xfrm>
            <a:off x="2558946" y="3013501"/>
            <a:ext cx="70741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Characterize the Start and Stop Motor Imagery with and without Harmony. </a:t>
            </a:r>
          </a:p>
        </p:txBody>
      </p:sp>
    </p:spTree>
    <p:extLst>
      <p:ext uri="{BB962C8B-B14F-4D97-AF65-F5344CB8AC3E}">
        <p14:creationId xmlns:p14="http://schemas.microsoft.com/office/powerpoint/2010/main" val="230921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"/>
          <p:cNvSpPr txBox="1"/>
          <p:nvPr/>
        </p:nvSpPr>
        <p:spPr>
          <a:xfrm>
            <a:off x="313912" y="608096"/>
            <a:ext cx="747927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1A4E66"/>
                </a:solidFill>
                <a:latin typeface="Trebuchet MS"/>
                <a:sym typeface="Trebuchet MS"/>
              </a:rPr>
              <a:t>Procedure Outline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5AD1D6-AC54-EE9F-4DC9-973E7B4DCDB0}"/>
              </a:ext>
            </a:extLst>
          </p:cNvPr>
          <p:cNvSpPr txBox="1"/>
          <p:nvPr/>
        </p:nvSpPr>
        <p:spPr>
          <a:xfrm>
            <a:off x="1145455" y="1387034"/>
            <a:ext cx="581618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Trebuchet MS" panose="020B0703020202090204" pitchFamily="34" charset="0"/>
              </a:rPr>
              <a:t>Measure for robot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Trebuchet MS" panose="020B0703020202090204" pitchFamily="34" charset="0"/>
              </a:rPr>
              <a:t>Fit EEG Cap and EOG electrodes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Trebuchet MS" panose="020B0703020202090204" pitchFamily="34" charset="0"/>
              </a:rPr>
              <a:t>EOG Calibration (90 sec)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Trebuchet MS" panose="020B0703020202090204" pitchFamily="34" charset="0"/>
              </a:rPr>
              <a:t>20 trials </a:t>
            </a:r>
            <a:r>
              <a:rPr lang="en-US" sz="2400" b="1" i="1" dirty="0">
                <a:latin typeface="Trebuchet MS" panose="020B0703020202090204" pitchFamily="34" charset="0"/>
              </a:rPr>
              <a:t>without</a:t>
            </a:r>
            <a:r>
              <a:rPr lang="en-US" sz="2400" i="1" dirty="0">
                <a:latin typeface="Trebuchet MS" panose="020B0703020202090204" pitchFamily="34" charset="0"/>
              </a:rPr>
              <a:t> </a:t>
            </a:r>
            <a:r>
              <a:rPr lang="en-US" sz="2400" dirty="0">
                <a:latin typeface="Trebuchet MS" panose="020B0703020202090204" pitchFamily="34" charset="0"/>
              </a:rPr>
              <a:t>Harmony (6 min)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Trebuchet MS" panose="020B0703020202090204" pitchFamily="34" charset="0"/>
              </a:rPr>
              <a:t>20 trials </a:t>
            </a:r>
            <a:r>
              <a:rPr lang="en-US" sz="2400" b="1" i="1" dirty="0">
                <a:latin typeface="Trebuchet MS" panose="020B0703020202090204" pitchFamily="34" charset="0"/>
              </a:rPr>
              <a:t>with</a:t>
            </a:r>
            <a:r>
              <a:rPr lang="en-US" sz="2400" i="1" dirty="0">
                <a:latin typeface="Trebuchet MS" panose="020B0703020202090204" pitchFamily="34" charset="0"/>
              </a:rPr>
              <a:t> </a:t>
            </a:r>
            <a:r>
              <a:rPr lang="en-US" sz="2400" dirty="0">
                <a:latin typeface="Trebuchet MS" panose="020B0703020202090204" pitchFamily="34" charset="0"/>
              </a:rPr>
              <a:t>Harmony (6 min)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39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"/>
          <p:cNvSpPr txBox="1"/>
          <p:nvPr/>
        </p:nvSpPr>
        <p:spPr>
          <a:xfrm>
            <a:off x="2356364" y="3105855"/>
            <a:ext cx="747927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1A4E66"/>
                </a:solidFill>
                <a:latin typeface="Trebuchet MS"/>
                <a:sym typeface="Trebuchet MS"/>
              </a:rPr>
              <a:t>Visual Interface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206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, circle&#10;&#10;Description automatically generated">
            <a:extLst>
              <a:ext uri="{FF2B5EF4-FFF2-40B4-BE49-F238E27FC236}">
                <a16:creationId xmlns:a16="http://schemas.microsoft.com/office/drawing/2014/main" id="{61BB0988-7EEF-BDC6-0967-FEE37643F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438" y="88275"/>
            <a:ext cx="7027125" cy="64540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D70060-8505-42D6-C7D4-37624C96FF61}"/>
              </a:ext>
            </a:extLst>
          </p:cNvPr>
          <p:cNvSpPr txBox="1"/>
          <p:nvPr/>
        </p:nvSpPr>
        <p:spPr>
          <a:xfrm>
            <a:off x="5336498" y="914400"/>
            <a:ext cx="1708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rebuchet MS" panose="020B0703020202090204" pitchFamily="34" charset="0"/>
              </a:rPr>
              <a:t>Fixation (3 sec)</a:t>
            </a:r>
            <a:endParaRPr lang="en-US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9FCFC-5B3B-56E1-0F57-4468DE801B68}"/>
              </a:ext>
            </a:extLst>
          </p:cNvPr>
          <p:cNvSpPr txBox="1"/>
          <p:nvPr/>
        </p:nvSpPr>
        <p:spPr>
          <a:xfrm>
            <a:off x="8410349" y="4784361"/>
            <a:ext cx="170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rebuchet MS" panose="020B0703020202090204" pitchFamily="34" charset="0"/>
              </a:rPr>
              <a:t>End MI (6-8 sec)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3A4388-EAB6-E3A4-A135-D4BE6ECC472B}"/>
              </a:ext>
            </a:extLst>
          </p:cNvPr>
          <p:cNvSpPr txBox="1"/>
          <p:nvPr/>
        </p:nvSpPr>
        <p:spPr>
          <a:xfrm>
            <a:off x="1879963" y="3429000"/>
            <a:ext cx="1404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rebuchet MS" panose="020B0703020202090204" pitchFamily="34" charset="0"/>
              </a:rPr>
              <a:t>Rest (7 sec)</a:t>
            </a:r>
            <a:endParaRPr lang="en-US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7717DC-C34B-CF11-F80C-79B598C11943}"/>
              </a:ext>
            </a:extLst>
          </p:cNvPr>
          <p:cNvSpPr txBox="1"/>
          <p:nvPr/>
        </p:nvSpPr>
        <p:spPr>
          <a:xfrm>
            <a:off x="7045376" y="1252954"/>
            <a:ext cx="1933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rebuchet MS" panose="020B0703020202090204" pitchFamily="34" charset="0"/>
              </a:rPr>
              <a:t>Begin MI (2-4 sec)</a:t>
            </a:r>
            <a:endParaRPr lang="en-US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3C63B9-9D40-169F-A5F7-B01CE5DE274D}"/>
              </a:ext>
            </a:extLst>
          </p:cNvPr>
          <p:cNvSpPr txBox="1"/>
          <p:nvPr/>
        </p:nvSpPr>
        <p:spPr>
          <a:xfrm>
            <a:off x="1763765" y="1589361"/>
            <a:ext cx="934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rebuchet MS" panose="020B0703020202090204" pitchFamily="34" charset="0"/>
              </a:rPr>
              <a:t>20 trials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FC1ECC-523E-505C-F071-48B9E9D8087D}"/>
              </a:ext>
            </a:extLst>
          </p:cNvPr>
          <p:cNvCxnSpPr>
            <a:cxnSpLocks/>
          </p:cNvCxnSpPr>
          <p:nvPr/>
        </p:nvCxnSpPr>
        <p:spPr>
          <a:xfrm flipV="1">
            <a:off x="2644461" y="1252954"/>
            <a:ext cx="413532" cy="33855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730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4326</TotalTime>
  <Words>88</Words>
  <Application>Microsoft Macintosh PowerPoint</Application>
  <PresentationFormat>Widescreen</PresentationFormat>
  <Paragraphs>23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Trebuchet MS</vt:lpstr>
      <vt:lpstr>Office Theme</vt:lpstr>
      <vt:lpstr>BMI/Harmony: Experimental Protocol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PAGL 2020 Team Mexico:  Project Overview</dc:title>
  <dc:creator>Mitra, Kanishka</dc:creator>
  <cp:lastModifiedBy>Mitra, Kanishka</cp:lastModifiedBy>
  <cp:revision>32</cp:revision>
  <dcterms:created xsi:type="dcterms:W3CDTF">2019-10-20T22:31:58Z</dcterms:created>
  <dcterms:modified xsi:type="dcterms:W3CDTF">2022-07-27T21:19:47Z</dcterms:modified>
</cp:coreProperties>
</file>