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90" r:id="rId3"/>
    <p:sldId id="257" r:id="rId4"/>
    <p:sldId id="258" r:id="rId5"/>
    <p:sldId id="259" r:id="rId6"/>
    <p:sldId id="260" r:id="rId7"/>
    <p:sldId id="261" r:id="rId8"/>
    <p:sldId id="289" r:id="rId9"/>
    <p:sldId id="269" r:id="rId10"/>
    <p:sldId id="277" r:id="rId11"/>
    <p:sldId id="291" r:id="rId12"/>
    <p:sldId id="270" r:id="rId13"/>
    <p:sldId id="296" r:id="rId14"/>
    <p:sldId id="294" r:id="rId15"/>
    <p:sldId id="292" r:id="rId16"/>
    <p:sldId id="293" r:id="rId17"/>
    <p:sldId id="28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0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19:43:15.656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0 107,'0'-3,"0"-1,1 1,-1-1,1 1,0-1,-1 1,2 0,-1-1,0 1,1 0,-1 0,1 0,0 0,0 0,0 0,0 0,1 1,-1-1,1 1,0 0,-1 0,1 0,0 0,0 0,0 0,1 1,1-1,7-3,0 1,1 1,0 0,0 1,0 1,13-1,427-7,18 20,-238-3,153 29,-374-35,-1-1,0 1,0 0,0 0,-1 2,10 3,-18-7,0 2,0-1,0 0,0 0,0 1,0-1,0 1,-1-1,1 1,0 0,-1 0,1 0,-1 0,0 0,0 0,1 0,-2 0,1 1,0-1,0 0,-1 0,1 1,-1-1,1 1,-1-1,0 0,0 1,-1 0,-17 170,17-167,0-1,-1 1,1 0,-1-1,0 1,0-1,-1 1,0-1,0 0,0 0,-1 0,1-1,-1 1,0-1,0 0,-1 0,1 0,-1 0,0-1,0 0,0 0,-5 2,-18 9,0-2,0 0,-27 6,42-14,-52 13,-1-3,-59 6,-7 0,-1 0,-21-4,32-4,-63 16,146-18,-1 2,2 2,-16 8,-20 8,59-26,0 0,0-1,0-1,-1-1,1 0,0-1,0 0,-2-1,-4 0,0 1,1 0,-12 3,29 0,11 2,17 2,89 15,125 22,32-6,-34-15,-169-17,0-4,42-4,-11 1,-73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19:43:15.656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238 1,'1403'22,"-1397"-22,26 1,1 1,-1 1,0 2,0 1,13 5,-16-2,-16-6,1 2,-1-1,0 1,-1 1,0 0,5 4,-13-7,-1-1,1 1,-1 0,0 1,0-1,-1 0,1 1,-1-1,1 1,-1 0,0 0,-1 0,1 0,-1 0,0 0,1 1,-2-1,1 0,-1 1,1-1,-1 0,0 3,-1 3,0 0,0 0,-1 0,-1 0,1-1,-1 1,-1-1,0 0,0 0,-1 0,0-1,-1 1,1-1,-2 0,1-1,-1 0,0 0,-1 0,-1 0,-6 5,-1-1,-1 0,1-1,-2-1,1-1,-1 0,-1-2,1 0,-9 1,-47 5,0-3,0-3,0-3,-62-7,22 2,-111 0,1-10,-71-18,221 23,0 3,-70 5,42 0,98-1,0 0,-1 1,1-1,0 1,0 0,0 0,0 0,0 1,0-1,0 1,0 0,-1 1,4-2,0-1,1 1,-1-1,0 1,1 0,-1-1,0 1,1 0,-1 0,1-1,-1 1,1 0,0 0,-1 0,1 0,0 0,0 0,-1-1,1 1,0 0,0 0,0 1,1 0,-1 0,1 0,-1-1,1 1,0 0,0 0,0-1,0 1,0 0,0-1,1 1,-1-1,0 0,1 1,-1-1,1 0,7 6,-1-1,2 0,-1-1,1 0,-1 0,1-1,1 0,5 1,93 19,-50-12,420 75,-317-61,-49-14,0-5,1-4,37-8,33 2,18 3,-181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19:43:15.657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1 100,'6'-4,"1"0,-1 0,1 1,0 0,0 0,0 1,1-1,-1 2,1-1,5 0,8-2,81-14,0 5,0 4,1 5,4 4,55-3,-41-1,821-9,-929 13,46 4,-56-3,0-1,0 1,0 0,-1-1,1 1,0 1,0-1,-1 0,1 1,-1-1,1 1,-1 0,0 0,1-1,-1 2,1 1,-2-3,-1 0,1 0,-1 0,0 0,0 0,1 0,-1 0,0 0,0 0,0 0,0 1,0-1,-1 0,1 0,0 0,0 0,-1 0,1 0,-1 0,1 0,-1 0,1 0,-1 0,1 0,-1 0,0 0,0-1,1 1,-1 0,0 0,0-1,0 1,0 0,0-1,0 1,0-1,-1 1,-41 20,42-20,-101 33,-1-5,-100 16,67-17,130-26,-87 20,-1-3,0-5,-2-3,-20-4,98-7,0 2,0 1,-17 4,-47 5,-213-12,248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19:43:15.658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 28,'11'-4,"1"0,-1 1,1 0,0 1,0 1,-1 0,1 0,0 1,7 1,20-2,652-5,-534 6,-125 0,-23-2,1 2,0 0,-1 0,1 0,-1 1,1 1,-1 0,1 0,-1 0,0 2,4 1,-11-4,-1 0,1 1,0-1,-1 1,1 0,-1-1,0 1,1 0,-1 0,0 0,0 0,0 0,0 0,-1 0,1 0,0 0,-1 0,0 1,1-1,-1 0,0 0,0 1,0-1,-1 0,1 0,0 0,-1 1,1-1,-1 0,0 0,0 0,0 0,0 0,0 1,-4 6,0 1,0-1,-1 0,0-1,-1 1,-5 5,-20 14,-1-1,-1-1,-1-2,-1-1,-1-2,-2-2,8-4,0-2,-2-2,1-1,-1-1,0-2,-15 1,-63 5,-32-4,-253-4,390-5,1 0,0 0,-1 1,1 0,-1 0,1 0,0 1,-1 0,6-1,1-1,-1 1,0-1,0 1,1 0,-1-1,1 1,-1-1,0 0,1 1,-1-1,1 1,-1-1,1 0,0 1,-1-1,1 0,-1 1,1-1,0 0,-1 0,1 0,-1 1,1-1,0 0,-1 0,1 0,0 0,-1 0,1 0,0-1,29 9,68 4,1-4,-1-4,19-5,-97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19:43:15.659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1 225,'12'1,"1"0,0 1,0 0,-1 1,3 1,31 7,500 80,196-6,-737-85,0 0,1 1,-1-1,0 1,0 0,0 1,0-1,-1 1,1 0,0 0,-1 1,1-1,3 4,-6-4,0 1,-1-1,1 0,-1 1,0-1,1 1,-1 0,-1-1,1 1,0 0,-1 0,1 0,-1-1,0 1,0 0,0 0,0 0,0 0,-1-1,1 1,-1 0,0 0,0-1,-1 3,-3 8,-1 0,0 0,0-1,-1 0,-1-1,0 0,-1 0,0 0,-1-1,0-1,0 0,-1 0,-7 4,-15 10,-2-1,-1-2,-36 15,3-8,-2-4,-1-2,-65 9,-63 17,0 0,146-36,27-5,2 0,-2 0,1-2,-1-1,1-1,-27-1,50-2,-1 1,1-1,-1 0,1 0,-1-1,1 1,0-1,0 0,0 1,0-1,0-1,0 1,0 0,0-1,1 1,0-1,-1 0,-33-57,4 6,29 50,-21-24,23 27,1 0,-1 0,0 0,0 0,0 0,0 0,0 0,0 1,0-1,0 0,0 1,0-1,0 1,0-1,0 1,-1-1,1 1,0 0,0-1,-1 1,1 0,-1 0,2 1,-1 0,1-1,-1 1,1 0,-1-1,1 1,-1 0,1 0,0 0,-1 0,1-1,0 1,0 0,-1 0,1 0,0 0,0 0,0 0,0-1,0 1,0 0,1 0,-1 0,0 0,0 0,1 0,-1-1,0 1,1 0,-1 0,15 28,-7-18,1 0,1-1,0 0,0 0,1-1,0 0,1-1,0 0,0-1,3 1,36 17,49 17,-85-36,76 27,2-4,0-4,2-5,0-3,2-5,-1-4,1-4,16-4,-106 0,-1 0,0 0,0-1,0 0,1 0,-1 0,0-1,0 0,0 0,-1 0,1-1,0 0,-1 0,0 0,0-1,0 0,0 0,0 0,-1 0,1-1,-1 0,-1 0,1 0,-1 0,0 0,0-1,0 0,-1 1,2-6,21-44,-8 17,-1 0,-2-1,6-26,-3-24,2-64,-17 131,2-13,-1 0,-2 0,-1 0,-5-23,4 45,-2 0,1 0,-2 1,0-1,0 1,-1 0,-1 0,0 0,0 1,-1 0,-1 0,0 1,0 0,-3-2,-12-9,-1 1,-2 1,1 2,-2 0,0 1,-1 2,-1 1,0 1,-1 2,-16-4,-1 0,0 2,-6 1,33 8,1 1,-1 1,0 1,0 0,0 2,-12 2,-308 59,279-51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53392-614B-4143-AC9B-896900575FAD}" type="datetimeFigureOut">
              <a:rPr lang="en-CA" smtClean="0"/>
              <a:t>2020-02-12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8EE3C-6B76-4BAD-8B0D-57425AEE9F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53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63A2B-2D3E-4B74-8A7D-7F840F4685A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8947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3CC7-9D3B-4E54-9C8E-DB7148FDA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D053E-E9B9-41D2-A280-28EF6FD7C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9FAF8-2645-4A4B-985F-D3D3F337E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1641-A3F4-43D3-9D9B-16A1136922DE}" type="datetime1">
              <a:rPr lang="en-CA" smtClean="0"/>
              <a:t>2020-02-12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B4FEF-1F09-4F0C-A5B1-C93D864ED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9A740-1A21-49AF-BAEB-CA19E89A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rgbClr val="FF0000"/>
                </a:solidFill>
              </a:defRPr>
            </a:lvl1pPr>
          </a:lstStyle>
          <a:p>
            <a:fld id="{51811C39-5660-4A0F-AA6F-3AD9F350901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97415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8E3EE-2B08-49C3-8C1C-0A31BAA2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D9B95-7F56-4867-8972-232436453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C540D-6A6E-40F2-9F7D-16B3656AA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48B1-8A7C-4294-99C9-221E39872D3E}" type="datetime1">
              <a:rPr lang="en-CA" smtClean="0"/>
              <a:t>2020-02-12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392B3-C154-4FC9-B573-3E74F8A84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D25F5-D1FD-4B66-9917-8C3BCDB3F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1C39-5660-4A0F-AA6F-3AD9F35090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621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B651FB-721C-4808-9C89-65D2DC8859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13D3B-E7E0-463E-A1CE-77DBA6D4E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820DC-3BD3-464A-A356-890FE2BBC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9991-52F5-453A-B76C-6D9FC461D514}" type="datetime1">
              <a:rPr lang="en-CA" smtClean="0"/>
              <a:t>2020-02-12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0E9D9-CD62-4772-8D7E-F9629328F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C70FA-D938-403F-B611-80FF9682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1C39-5660-4A0F-AA6F-3AD9F35090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648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1099D-9DF0-492F-8EA7-375ABEBDB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75EC4-5AEC-46A3-884E-5F89A453E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06BB6-1350-4914-9F71-16C11C83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6D60-4770-4CE3-AE10-F196034043E8}" type="datetime1">
              <a:rPr lang="en-CA" smtClean="0"/>
              <a:t>2020-02-12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B326C-B577-4F84-B8EE-7060B6795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48EB6-EC9D-4166-BD38-ABF64F8BA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1C39-5660-4A0F-AA6F-3AD9F35090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85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6DFB-E9ED-47FB-B55D-1C07D4916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872F3-4B46-460D-B953-8BA0DAB71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45609-DF91-4A30-A47C-FEF7AD7B1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8BED-42B8-4D59-A250-2190C48BE84F}" type="datetime1">
              <a:rPr lang="en-CA" smtClean="0"/>
              <a:t>2020-02-12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D6DD8-9D04-4783-8C7A-E997D1AB8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90B94-ED31-4C01-86B5-DFEB5C83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1C39-5660-4A0F-AA6F-3AD9F35090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350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D0A38-7BEE-44E4-A795-F3E56F83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1D2BF-CD1D-4A8A-9146-72D9D2516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BB4FE-9886-4C5E-9988-6C595E0DE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46D2F-7631-424F-AA74-4380858E1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324B-9E57-4D21-82DE-D04A67BBE8DA}" type="datetime1">
              <a:rPr lang="en-CA" smtClean="0"/>
              <a:t>2020-02-12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1E1FA-7623-4EEE-91C8-28FDFEC0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E2F04-A196-466E-A8F8-1652DC36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1C39-5660-4A0F-AA6F-3AD9F35090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422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E4DD8-7D31-4165-A7D5-D4420A77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89976-3015-4EE7-B727-773075A0B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87D75-E361-4B70-B1E5-9EF4FE981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5A418-0D1F-49D0-B056-12AD95B0C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43FD82-2AA2-436B-A2D8-5C4E316F4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35550E-DDCA-4B2F-B4DC-A54F6C4C5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491E-4B20-493F-8754-1209AC026683}" type="datetime1">
              <a:rPr lang="en-CA" smtClean="0"/>
              <a:t>2020-02-12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1EE65-3E56-452B-AA1D-C7AE5908D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95AF9A-7D6C-4062-BBA6-7B6E57CB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1C39-5660-4A0F-AA6F-3AD9F35090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200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0D79-FCD2-47F4-AFAF-BE891DD7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88AD9E-009A-4864-A584-29908ABA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F8B6-79F9-4302-9668-1431C0FEFC95}" type="datetime1">
              <a:rPr lang="en-CA" smtClean="0"/>
              <a:t>2020-02-12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8B789-D2EE-43A9-8080-6BD5D8F59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64A39-96B9-4C99-B65E-1724E379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1C39-5660-4A0F-AA6F-3AD9F35090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46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5D517B-37A4-4262-BCA1-94DC1CDE6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75DE-9331-4FBB-B81C-0C73BA1C65FE}" type="datetime1">
              <a:rPr lang="en-CA" smtClean="0"/>
              <a:t>2020-02-12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3A792-696D-4696-B3F4-D80CA585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FF99C-FFC1-4795-9676-01F21946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1C39-5660-4A0F-AA6F-3AD9F35090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792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D83B8-FD0B-4281-B6A9-7E45BE42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332F8-9CB3-4B1F-A76C-13BE06E52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E3A43-9BF0-4614-851D-340291CEC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C2749-114B-4D09-A5F9-ACD32BE1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9C04-A16A-48D2-92BA-195B2E80B58F}" type="datetime1">
              <a:rPr lang="en-CA" smtClean="0"/>
              <a:t>2020-02-12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2A873-5361-456A-B27F-0F2C5E805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E0BFD-BC53-4AC7-AD5E-DFC4B8A5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1C39-5660-4A0F-AA6F-3AD9F35090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570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9A3B6-AA87-4F50-B8D5-30F078DFA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8390C-191E-4673-A50B-71DCD4EE5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BB0CC-E9C8-4974-9C94-FFE1CB8D9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FA865-A757-4F27-990B-7EFEB14A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1D58-B111-426A-9D7F-527E60C084C9}" type="datetime1">
              <a:rPr lang="en-CA" smtClean="0"/>
              <a:t>2020-02-12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4D7C7-2BEE-43A9-B0F4-8B1F086A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9F70E-E095-4A99-8C34-75365F1D8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1C39-5660-4A0F-AA6F-3AD9F35090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765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BE8620-61C9-49A9-9785-4AE710F3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9D075-8B0C-4C1D-A352-CCD031DCD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F71D8-EF0E-4575-B5BC-D9C0854AE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41EEB-6501-4DE0-A045-5B0822C4FC0D}" type="datetime1">
              <a:rPr lang="en-CA" smtClean="0"/>
              <a:t>2020-02-12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0E8CC-F213-4218-A6CE-373C2471A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83DB6-1828-4B49-BC4A-FE6D7B9EA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11C39-5660-4A0F-AA6F-3AD9F35090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995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amed_entity" TargetMode="External"/><Relationship Id="rId2" Type="http://schemas.openxmlformats.org/officeDocument/2006/relationships/hyperlink" Target="https://en.wikipedia.org/wiki/Information_extra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Unstructured_data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datajango.com/deep-learning-and-nlp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insightdatascience.com/how-to-solve-90-of-nlp-problems-a-step-by-step-guide-fda605278e4e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square-corner-blog/topic-modeling-optimizing-for-human-interpretability-48a81f6ce0e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0.png"/><Relationship Id="rId4" Type="http://schemas.openxmlformats.org/officeDocument/2006/relationships/image" Target="../media/image70.png"/><Relationship Id="rId9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oltekin.net/cagri/courses/snlp2017/slides/pos-tagging.pdf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52BD-FCD6-4E32-AACB-F9F04919C7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NLP in Software Engineering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4949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6293-84B7-424B-BC1A-F64D4F395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364" y="28723"/>
            <a:ext cx="10048875" cy="4635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Chunking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30E8B-D7FC-47DF-B496-7CF161967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92689"/>
            <a:ext cx="5257800" cy="1098549"/>
          </a:xfrm>
          <a:noFill/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/>
              <a:t>grammar = </a:t>
            </a:r>
            <a:r>
              <a:rPr lang="en-US" err="1"/>
              <a:t>r"""NP</a:t>
            </a:r>
            <a:r>
              <a:rPr lang="en-US"/>
              <a:t>:{&lt;DT&gt;?&lt;NN&gt;&lt;VBG&gt;&lt;NN&gt;}</a:t>
            </a:r>
          </a:p>
          <a:p>
            <a:pPr marL="0" indent="0">
              <a:buNone/>
            </a:pPr>
            <a:r>
              <a:rPr lang="en-US"/>
              <a:t>                		  {&lt;DT&gt;?&lt;NN&gt;*}</a:t>
            </a:r>
          </a:p>
          <a:p>
            <a:pPr marL="0" indent="0">
              <a:buNone/>
            </a:pPr>
            <a:r>
              <a:rPr lang="en-US"/>
              <a:t>	                                  {&lt;NNP&gt;*} """</a:t>
            </a:r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5E12AF-6F48-4DC1-B1C4-A8551746C746}"/>
              </a:ext>
            </a:extLst>
          </p:cNvPr>
          <p:cNvSpPr txBox="1"/>
          <p:nvPr/>
        </p:nvSpPr>
        <p:spPr>
          <a:xfrm>
            <a:off x="6372225" y="1228725"/>
            <a:ext cx="5724525" cy="1857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7371167-D2AA-47B2-8DF5-37525380A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112" y="1705473"/>
            <a:ext cx="5819775" cy="1231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[('The', 'DT'), ('color', 'NN’),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('chooser', 'NN'), ('requires', 'VBZ’),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('the', 'DT’),('presence', 'NN'), ('of', 'IN'), ('a', 'DT'), ('hardware', 'NN’),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('pointing', 'VBG'), ('device', 'NN')]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F7236AE-F40B-4BB9-B72E-89A5F02EB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" y="295683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04648A-7CA5-46AE-94AC-BB7E262DF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4" y="4000592"/>
            <a:ext cx="11367596" cy="115193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204D4F6C-D364-4F86-BB34-3DAECCD486A8}"/>
              </a:ext>
            </a:extLst>
          </p:cNvPr>
          <p:cNvGrpSpPr/>
          <p:nvPr/>
        </p:nvGrpSpPr>
        <p:grpSpPr>
          <a:xfrm>
            <a:off x="5695850" y="885522"/>
            <a:ext cx="5381427" cy="808296"/>
            <a:chOff x="5695850" y="885522"/>
            <a:chExt cx="5381427" cy="80829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935CE3D-9D83-4469-B33F-59B9386F5FED}"/>
                </a:ext>
              </a:extLst>
            </p:cNvPr>
            <p:cNvSpPr txBox="1"/>
            <p:nvPr/>
          </p:nvSpPr>
          <p:spPr>
            <a:xfrm>
              <a:off x="5695850" y="885522"/>
              <a:ext cx="53814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POS Tagging (</a:t>
              </a:r>
              <a:r>
                <a:rPr lang="en-US" altLang="en-US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averaged_perceptron_tagger</a:t>
              </a:r>
              <a:r>
                <a:rPr lang="en-US" altLang="en-US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altLang="en-US" sz="1400"/>
                <a:t> </a:t>
              </a:r>
              <a:endParaRPr lang="en-US" altLang="en-US" sz="4000">
                <a:latin typeface="Arial" panose="020B0604020202020204" pitchFamily="34" charset="0"/>
              </a:endParaRPr>
            </a:p>
            <a:p>
              <a:endParaRPr lang="en-CA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B5619EA-BED2-4AEE-BA01-D05DD3722CEB}"/>
                </a:ext>
              </a:extLst>
            </p:cNvPr>
            <p:cNvGrpSpPr/>
            <p:nvPr/>
          </p:nvGrpSpPr>
          <p:grpSpPr>
            <a:xfrm>
              <a:off x="8220073" y="1240382"/>
              <a:ext cx="419101" cy="453436"/>
              <a:chOff x="8220073" y="1240382"/>
              <a:chExt cx="419101" cy="453436"/>
            </a:xfrm>
          </p:grpSpPr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DC0BDC68-C65A-4448-9A8B-C59012C4BDB4}"/>
                  </a:ext>
                </a:extLst>
              </p:cNvPr>
              <p:cNvSpPr/>
              <p:nvPr/>
            </p:nvSpPr>
            <p:spPr>
              <a:xfrm rot="5400000">
                <a:off x="8074318" y="1386137"/>
                <a:ext cx="453436" cy="161925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DA997FB-AC6C-403C-97C3-CDB09A332801}"/>
                  </a:ext>
                </a:extLst>
              </p:cNvPr>
              <p:cNvSpPr/>
              <p:nvPr/>
            </p:nvSpPr>
            <p:spPr>
              <a:xfrm>
                <a:off x="8381999" y="1252036"/>
                <a:ext cx="257175" cy="29147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1</a:t>
                </a:r>
                <a:endParaRPr lang="en-CA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85BBC9-C866-460A-AD88-E4E0EB38FB04}"/>
              </a:ext>
            </a:extLst>
          </p:cNvPr>
          <p:cNvGrpSpPr/>
          <p:nvPr/>
        </p:nvGrpSpPr>
        <p:grpSpPr>
          <a:xfrm>
            <a:off x="4743450" y="2219955"/>
            <a:ext cx="617193" cy="475462"/>
            <a:chOff x="4743450" y="2219955"/>
            <a:chExt cx="617193" cy="475462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DBE3EE4E-231A-4E77-A6D4-78E7A923EAA0}"/>
                </a:ext>
              </a:extLst>
            </p:cNvPr>
            <p:cNvSpPr/>
            <p:nvPr/>
          </p:nvSpPr>
          <p:spPr>
            <a:xfrm>
              <a:off x="4743450" y="2219955"/>
              <a:ext cx="617193" cy="218446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2EFA1A-DE1E-421A-B32A-D742CC6DB0CD}"/>
                </a:ext>
              </a:extLst>
            </p:cNvPr>
            <p:cNvSpPr/>
            <p:nvPr/>
          </p:nvSpPr>
          <p:spPr>
            <a:xfrm>
              <a:off x="4876749" y="2403945"/>
              <a:ext cx="257175" cy="2914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</a:t>
              </a:r>
              <a:endParaRPr lang="en-CA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550C62-A98E-42FF-B194-3A2941FDFF47}"/>
              </a:ext>
            </a:extLst>
          </p:cNvPr>
          <p:cNvGrpSpPr/>
          <p:nvPr/>
        </p:nvGrpSpPr>
        <p:grpSpPr>
          <a:xfrm>
            <a:off x="6340315" y="2983513"/>
            <a:ext cx="408069" cy="1044205"/>
            <a:chOff x="6340315" y="2983513"/>
            <a:chExt cx="408069" cy="1044205"/>
          </a:xfrm>
        </p:grpSpPr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48A8E7B3-7604-4D16-84DF-ACFDD7A5A2E5}"/>
                </a:ext>
              </a:extLst>
            </p:cNvPr>
            <p:cNvSpPr/>
            <p:nvPr/>
          </p:nvSpPr>
          <p:spPr>
            <a:xfrm rot="1752054">
              <a:off x="6340315" y="2983513"/>
              <a:ext cx="163754" cy="1044205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897A76-0CE7-4518-901D-01A259401D0C}"/>
                </a:ext>
              </a:extLst>
            </p:cNvPr>
            <p:cNvSpPr/>
            <p:nvPr/>
          </p:nvSpPr>
          <p:spPr>
            <a:xfrm>
              <a:off x="6491209" y="3426333"/>
              <a:ext cx="257175" cy="2914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</a:t>
              </a:r>
              <a:endParaRPr lang="en-CA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AD05E1C9-A3AC-4341-A15F-51688B528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962" y="2051229"/>
            <a:ext cx="7458075" cy="17430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2554D-308F-4EB5-80D0-506DEB087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0A31-A754-43D7-BC59-95AC0ABA6A4A}" type="slidenum">
              <a:rPr lang="en-CA" smtClean="0"/>
              <a:t>10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540B56-44AD-43C9-840E-894A5A340B28}"/>
              </a:ext>
            </a:extLst>
          </p:cNvPr>
          <p:cNvSpPr txBox="1"/>
          <p:nvPr/>
        </p:nvSpPr>
        <p:spPr>
          <a:xfrm>
            <a:off x="176823" y="894512"/>
            <a:ext cx="5475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color chooser</a:t>
            </a:r>
            <a:r>
              <a:rPr lang="en-US" dirty="0"/>
              <a:t> requires </a:t>
            </a:r>
            <a:r>
              <a:rPr lang="en-US" b="1" dirty="0"/>
              <a:t>the presence</a:t>
            </a:r>
            <a:r>
              <a:rPr lang="en-US" dirty="0"/>
              <a:t> of </a:t>
            </a:r>
            <a:r>
              <a:rPr lang="en-US" b="1" dirty="0"/>
              <a:t>a hardware pointing device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02481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5FE4D-22BF-4624-ABB7-3950A02F6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Named Entity Recognition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58BA3-FED2-47C2-B9BB-16157BCE8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98725"/>
          </a:xfrm>
        </p:spPr>
        <p:txBody>
          <a:bodyPr/>
          <a:lstStyle/>
          <a:p>
            <a:r>
              <a:rPr lang="en-US" dirty="0"/>
              <a:t>Wikipedia: </a:t>
            </a:r>
            <a:r>
              <a:rPr lang="en-US" b="1" dirty="0"/>
              <a:t>Named-entity recognition</a:t>
            </a:r>
            <a:r>
              <a:rPr lang="en-US" dirty="0"/>
              <a:t> (</a:t>
            </a:r>
            <a:r>
              <a:rPr lang="en-US" b="1" dirty="0"/>
              <a:t>NER</a:t>
            </a:r>
            <a:r>
              <a:rPr lang="en-US" dirty="0"/>
              <a:t>) (also known as </a:t>
            </a:r>
            <a:r>
              <a:rPr lang="en-US" b="1" dirty="0"/>
              <a:t>entity identification</a:t>
            </a:r>
            <a:r>
              <a:rPr lang="en-US" dirty="0"/>
              <a:t>, </a:t>
            </a:r>
            <a:r>
              <a:rPr lang="en-US" b="1" dirty="0"/>
              <a:t>entity chunking</a:t>
            </a:r>
            <a:r>
              <a:rPr lang="en-US" dirty="0"/>
              <a:t> and </a:t>
            </a:r>
            <a:r>
              <a:rPr lang="en-US" b="1" dirty="0"/>
              <a:t>entity extraction</a:t>
            </a:r>
            <a:r>
              <a:rPr lang="en-US" dirty="0"/>
              <a:t>) is a subtask of </a:t>
            </a:r>
            <a:r>
              <a:rPr lang="en-US" dirty="0">
                <a:hlinkClick r:id="rId2" tooltip="Information extraction"/>
              </a:rPr>
              <a:t>information extraction</a:t>
            </a:r>
            <a:r>
              <a:rPr lang="en-US" dirty="0"/>
              <a:t> that seeks to locate and classify </a:t>
            </a:r>
            <a:r>
              <a:rPr lang="en-US" dirty="0">
                <a:hlinkClick r:id="rId3" tooltip="Named entity"/>
              </a:rPr>
              <a:t>named entity</a:t>
            </a:r>
            <a:r>
              <a:rPr lang="en-US" dirty="0"/>
              <a:t> mentioned in </a:t>
            </a:r>
            <a:r>
              <a:rPr lang="en-US" dirty="0">
                <a:hlinkClick r:id="rId4" tooltip="Unstructured data"/>
              </a:rPr>
              <a:t>unstructured text</a:t>
            </a:r>
            <a:r>
              <a:rPr lang="en-US" dirty="0"/>
              <a:t> into pre-defined categories such as person names, organizations, locations, medical codes, time expressions, quantities, monetary values, percentages, etc.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47459-D264-4167-B891-8128BEE9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1C39-5660-4A0F-AA6F-3AD9F3509011}" type="slidenum">
              <a:rPr lang="en-CA" smtClean="0"/>
              <a:t>11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88CB4-4F80-45D7-A2C3-BCDC70BACF33}"/>
              </a:ext>
            </a:extLst>
          </p:cNvPr>
          <p:cNvSpPr txBox="1"/>
          <p:nvPr/>
        </p:nvSpPr>
        <p:spPr>
          <a:xfrm>
            <a:off x="1009650" y="4334550"/>
            <a:ext cx="103441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Input:</a:t>
            </a:r>
            <a:r>
              <a:rPr lang="en-US" sz="2000" dirty="0"/>
              <a:t> “When Michael Jordan was at the peak of his powers as an NBA superstar, his Chicago Bulls team were moving down the completion, winning six National Basketball Association titles”.</a:t>
            </a:r>
          </a:p>
          <a:p>
            <a:endParaRPr lang="en-CA" sz="2000" dirty="0"/>
          </a:p>
          <a:p>
            <a:r>
              <a:rPr lang="en-CA" sz="2000" b="1" dirty="0"/>
              <a:t>Output:</a:t>
            </a:r>
          </a:p>
          <a:p>
            <a:r>
              <a:rPr lang="en-CA" sz="2000" dirty="0"/>
              <a:t>“Chicago Bulls”</a:t>
            </a:r>
          </a:p>
          <a:p>
            <a:r>
              <a:rPr lang="en-CA" sz="2000" dirty="0"/>
              <a:t>“Michael Jordan”</a:t>
            </a:r>
          </a:p>
          <a:p>
            <a:r>
              <a:rPr lang="en-CA" sz="2000" dirty="0"/>
              <a:t>“National Basketball Association”</a:t>
            </a:r>
          </a:p>
        </p:txBody>
      </p:sp>
    </p:spTree>
    <p:extLst>
      <p:ext uri="{BB962C8B-B14F-4D97-AF65-F5344CB8AC3E}">
        <p14:creationId xmlns:p14="http://schemas.microsoft.com/office/powerpoint/2010/main" val="605462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5A3D2-C5F4-43D5-ADE7-B1117AD5E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just"/>
            <a:r>
              <a:rPr lang="en-US"/>
              <a:t>N-gram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D860C-30A6-4E51-8DBA-473BC6AF8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3108"/>
            <a:ext cx="10779034" cy="2614492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3400"/>
              <a:t>Computational linguists are looking for </a:t>
            </a:r>
            <a:r>
              <a:rPr lang="en-US" sz="3400" b="1"/>
              <a:t>ways to predict what a next word in a sentence could be</a:t>
            </a:r>
            <a:r>
              <a:rPr lang="en-US" sz="3400"/>
              <a:t>. One way to achieve this is by looking at the immediately preceding words. 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3400"/>
              <a:t>The </a:t>
            </a:r>
            <a:r>
              <a:rPr lang="en-US" sz="3400" i="1"/>
              <a:t>n</a:t>
            </a:r>
            <a:r>
              <a:rPr lang="en-US" sz="3400"/>
              <a:t>-gram-based analysis of texts </a:t>
            </a:r>
            <a:r>
              <a:rPr lang="en-US" sz="3400" b="1"/>
              <a:t>does not aim at abstracting the content of the texts but aims at categorizing or predicting attributes of them</a:t>
            </a:r>
          </a:p>
          <a:p>
            <a:pPr marL="0" indent="0" algn="just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57484C-23AB-4297-8838-78E9186DFD3D}"/>
              </a:ext>
            </a:extLst>
          </p:cNvPr>
          <p:cNvSpPr txBox="1"/>
          <p:nvPr/>
        </p:nvSpPr>
        <p:spPr>
          <a:xfrm>
            <a:off x="838200" y="3770810"/>
            <a:ext cx="1047641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2000" b="1"/>
              <a:t>Applications:</a:t>
            </a:r>
            <a:endParaRPr lang="en-CA" sz="2000" b="1" i="1"/>
          </a:p>
          <a:p>
            <a:pPr marL="514350" indent="-514350" algn="just">
              <a:buAutoNum type="arabicParenR"/>
            </a:pPr>
            <a:r>
              <a:rPr lang="en-CA" sz="2000" i="1"/>
              <a:t>Google </a:t>
            </a:r>
            <a:r>
              <a:rPr lang="en-CA" sz="2000" i="1" err="1"/>
              <a:t>Ngram</a:t>
            </a:r>
            <a:r>
              <a:rPr lang="en-CA" sz="2000" i="1"/>
              <a:t> Viewer :</a:t>
            </a:r>
            <a:r>
              <a:rPr lang="en-US" sz="2000"/>
              <a:t>compares how frequently words occur together in different texts or over time.</a:t>
            </a:r>
          </a:p>
          <a:p>
            <a:pPr marL="514350" indent="-514350" algn="just">
              <a:buAutoNum type="arabicParenR"/>
            </a:pPr>
            <a:r>
              <a:rPr lang="en-US" sz="2000"/>
              <a:t>categorizing texts into their languages. On the basis of already learned models for different languages, </a:t>
            </a:r>
            <a:r>
              <a:rPr lang="en-US" sz="2000" i="1"/>
              <a:t>n</a:t>
            </a:r>
            <a:r>
              <a:rPr lang="en-US" sz="2000"/>
              <a:t>-grams can indicate in which language a given text is</a:t>
            </a:r>
          </a:p>
          <a:p>
            <a:pPr marL="514350" indent="-514350" algn="just">
              <a:buAutoNum type="arabicParenR"/>
            </a:pPr>
            <a:r>
              <a:rPr lang="en-US" sz="2000"/>
              <a:t>automatically classify specification chapters into technical content and domain content. (</a:t>
            </a:r>
            <a:r>
              <a:rPr lang="en-CA" sz="2000" i="1"/>
              <a:t>Java Text Categorizing Library)</a:t>
            </a:r>
          </a:p>
          <a:p>
            <a:pPr marL="514350" indent="-514350" algn="just">
              <a:buAutoNum type="arabicParenR"/>
            </a:pPr>
            <a:r>
              <a:rPr lang="en-US" sz="2000"/>
              <a:t>They built </a:t>
            </a:r>
            <a:r>
              <a:rPr lang="en-US" sz="2000" i="1"/>
              <a:t>n</a:t>
            </a:r>
            <a:r>
              <a:rPr lang="en-US" sz="2000"/>
              <a:t>-gram models for source code and then predicted how to complete code snippets similar to autocompletion in modern integrated development environments.</a:t>
            </a:r>
            <a:endParaRPr lang="en-CA" sz="2000"/>
          </a:p>
          <a:p>
            <a:pPr algn="just"/>
            <a:endParaRPr lang="en-CA" sz="2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B942-736B-45C9-8579-48A2EB30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1C39-5660-4A0F-AA6F-3AD9F3509011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436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B68A94-64FA-46EC-A94C-A185EE85F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3846" y="1692592"/>
            <a:ext cx="5257800" cy="36385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987DE-E227-415B-A057-E3C80BAD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1C39-5660-4A0F-AA6F-3AD9F3509011}" type="slidenum">
              <a:rPr lang="en-CA" smtClean="0"/>
              <a:t>13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642F7-6E37-4C13-9099-6A7664E3C234}"/>
              </a:ext>
            </a:extLst>
          </p:cNvPr>
          <p:cNvSpPr txBox="1"/>
          <p:nvPr/>
        </p:nvSpPr>
        <p:spPr>
          <a:xfrm>
            <a:off x="0" y="6599529"/>
            <a:ext cx="12192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/>
              <a:t>Moises Gonzalez-Garcia, </a:t>
            </a:r>
            <a:r>
              <a:rPr lang="en-US" sz="1050" dirty="0"/>
              <a:t>Speech recognition, NLP, and the use of ontologies to identify the problem-domain and solution requirements: A systematic mapping study, </a:t>
            </a:r>
            <a:r>
              <a:rPr lang="en-CA" sz="1050" dirty="0"/>
              <a:t>Information and Software Technology, 2019, In press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3F1659-4290-417B-8A42-386C94D92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245" y="0"/>
            <a:ext cx="8700924" cy="666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7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6F96-BBD4-49B0-BCC0-5016273D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NLP and Machine learning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E3C27-83BA-4A00-84EC-A191A6D5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1C39-5660-4A0F-AA6F-3AD9F3509011}" type="slidenum">
              <a:rPr lang="en-CA" smtClean="0"/>
              <a:t>14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1D1A82-3FF8-4A2C-BB00-70C8CDB6E324}"/>
              </a:ext>
            </a:extLst>
          </p:cNvPr>
          <p:cNvSpPr txBox="1"/>
          <p:nvPr/>
        </p:nvSpPr>
        <p:spPr>
          <a:xfrm>
            <a:off x="2198255" y="5061527"/>
            <a:ext cx="763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Source: </a:t>
            </a:r>
            <a:r>
              <a:rPr lang="en-CA" sz="1600" dirty="0">
                <a:hlinkClick r:id="rId2"/>
              </a:rPr>
              <a:t>https://www.datajango.com/deep-learning-and-nlp/</a:t>
            </a:r>
            <a:endParaRPr lang="en-CA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E2E14B-7E83-4DF9-B67A-EDADF8A41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" y="2209800"/>
            <a:ext cx="118014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3C3E-C74B-49DE-B1C7-127E1A684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780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Bag of words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ECECE-C70A-4852-963C-66E823CE3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343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Methods that are used for natural language processing to represent</a:t>
            </a:r>
          </a:p>
          <a:p>
            <a:pPr marL="0" indent="0">
              <a:buNone/>
            </a:pPr>
            <a:r>
              <a:rPr lang="en-US" dirty="0"/>
              <a:t>   documents where the order of words (grammar) is not important.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33019-0234-4A46-8A10-2E788914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1C39-5660-4A0F-AA6F-3AD9F3509011}" type="slidenum">
              <a:rPr lang="en-CA" smtClean="0"/>
              <a:t>15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3BAAD8-A7FD-49D5-92DE-596F7419E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245" y="1748006"/>
            <a:ext cx="8558502" cy="510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81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A31E7B-8CF8-4F33-9CD8-C01EC760A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7996"/>
            <a:ext cx="12192000" cy="29628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2FFBC4-7B0B-4ABD-A943-7E85278D9096}"/>
              </a:ext>
            </a:extLst>
          </p:cNvPr>
          <p:cNvSpPr txBox="1"/>
          <p:nvPr/>
        </p:nvSpPr>
        <p:spPr>
          <a:xfrm>
            <a:off x="849745" y="4313385"/>
            <a:ext cx="1018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Source: </a:t>
            </a:r>
            <a:r>
              <a:rPr lang="en-CA" sz="1600" dirty="0">
                <a:hlinkClick r:id="rId3"/>
              </a:rPr>
              <a:t>https://blog.insightdatascience.com/how-to-solve-90-of-nlp-problems-a-step-by-step-guide-fda605278e4e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83658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F69B-FB85-44B8-A4CC-D2C85F9D4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8064"/>
          </a:xfrm>
        </p:spPr>
        <p:txBody>
          <a:bodyPr/>
          <a:lstStyle/>
          <a:p>
            <a:r>
              <a:rPr lang="en-US" dirty="0">
                <a:cs typeface="Calibri Light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FC43C-780E-4F6E-B6BF-CF81777D8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Bird, Christian, Tim Menzies, and Thomas Zimmermann, eds. The art and science of analyzing software data. Elsevier, 2015.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/>
              <a:t>Arnaoudova</a:t>
            </a:r>
            <a:r>
              <a:rPr lang="en-US" sz="2400" dirty="0"/>
              <a:t>, Venera, et al. "The use of text retrieval and natural language processing in software engineering." Proceedings of the 37th International Conference on Software Engineering-Volume 2. 2015.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CA" sz="2400" dirty="0" err="1"/>
              <a:t>Juergens</a:t>
            </a:r>
            <a:r>
              <a:rPr lang="en-CA" sz="2400" dirty="0"/>
              <a:t>, Elmar, et al. "Do code clones matter?." 2009 IEEE 31st International Conference on Software Engineering. IEEE, 2009.</a:t>
            </a:r>
            <a:endParaRPr lang="en-US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/>
              <a:t>Juergens</a:t>
            </a:r>
            <a:r>
              <a:rPr lang="en-US" sz="2400" dirty="0"/>
              <a:t>, Elmar, et al. "Can clone detection support quality assessments of requirements specifications?." Proceedings of the 32nd ACM/IEEE International Conference on Software Engineering-Volume 2. ACM, 2010.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https://medium.com/square-corner-blog/topic-modeling-optimizing-for-human-interpretability-48a81f6ce0ed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Stevens, Keith, </a:t>
            </a:r>
            <a:r>
              <a:rPr lang="en-US" sz="2400" dirty="0" err="1"/>
              <a:t>Kegelmeyer</a:t>
            </a:r>
            <a:r>
              <a:rPr lang="en-US" sz="2400" dirty="0"/>
              <a:t>, Philip, </a:t>
            </a:r>
            <a:r>
              <a:rPr lang="en-US" sz="2400" dirty="0" err="1"/>
              <a:t>Andrzejewski</a:t>
            </a:r>
            <a:r>
              <a:rPr lang="en-US" sz="2400" dirty="0"/>
              <a:t>, David, and </a:t>
            </a:r>
            <a:r>
              <a:rPr lang="en-US" sz="2400" dirty="0" err="1"/>
              <a:t>Buttler</a:t>
            </a:r>
            <a:r>
              <a:rPr lang="en-US" sz="2400" dirty="0"/>
              <a:t>, David. Exploring topic coherence over many models and many topics. In EMNLP, 2012.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53D95-599D-4369-8C43-BBFF77248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1C39-5660-4A0F-AA6F-3AD9F3509011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803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3881-B5B8-4F09-8113-F81EB9C2F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various industry application of NLP that come to your mind?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C8891-9020-4DD6-870B-873DC8F0F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engines</a:t>
            </a:r>
          </a:p>
          <a:p>
            <a:r>
              <a:rPr lang="en-US" dirty="0"/>
              <a:t>Advanced text editors</a:t>
            </a:r>
            <a:r>
              <a:rPr lang="en-CA" dirty="0"/>
              <a:t>: Such as Grammarly.com</a:t>
            </a:r>
          </a:p>
          <a:p>
            <a:r>
              <a:rPr lang="en-CA" dirty="0"/>
              <a:t>Computational advertising</a:t>
            </a:r>
          </a:p>
          <a:p>
            <a:r>
              <a:rPr lang="en-CA" dirty="0"/>
              <a:t>Fraud detection</a:t>
            </a:r>
          </a:p>
          <a:p>
            <a:r>
              <a:rPr lang="en-CA" dirty="0"/>
              <a:t>Sentiment analysis</a:t>
            </a:r>
          </a:p>
          <a:p>
            <a:r>
              <a:rPr lang="en-CA" dirty="0"/>
              <a:t>Opinion mining</a:t>
            </a:r>
          </a:p>
          <a:p>
            <a:r>
              <a:rPr lang="en-CA" dirty="0"/>
              <a:t>Text summarization</a:t>
            </a:r>
          </a:p>
          <a:p>
            <a:r>
              <a:rPr lang="en-CA" dirty="0"/>
              <a:t>Context analysis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52AD-2405-412D-B5A5-2522EE67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1C39-5660-4A0F-AA6F-3AD9F3509011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05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CA06-3486-4A22-9E38-70CF30CDA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37" y="136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projects are textual in nature.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55594-CC6F-4883-8829-A89457A4A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Menti</a:t>
            </a:r>
            <a:r>
              <a:rPr lang="en-US" dirty="0"/>
              <a:t> meter to add some words to this </a:t>
            </a:r>
            <a:r>
              <a:rPr lang="en-US" dirty="0" err="1"/>
              <a:t>wordle</a:t>
            </a: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99932-D9FB-44FA-87E6-F6E3CBBB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1C39-5660-4A0F-AA6F-3AD9F3509011}" type="slidenum">
              <a:rPr lang="en-CA" smtClean="0"/>
              <a:t>3</a:t>
            </a:fld>
            <a:endParaRPr lang="en-CA"/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81FC0383-A36A-4FDA-A036-F3417E3CC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37" y="926432"/>
            <a:ext cx="10661074" cy="542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22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D5E7D-8285-45B2-A0EF-A0B3723A0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Textual data in Software Project 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F47CF9-E01D-4A0B-86D0-324AEA0D2271}"/>
              </a:ext>
            </a:extLst>
          </p:cNvPr>
          <p:cNvSpPr txBox="1"/>
          <p:nvPr/>
        </p:nvSpPr>
        <p:spPr>
          <a:xfrm>
            <a:off x="803366" y="2487867"/>
            <a:ext cx="111769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 of Data:</a:t>
            </a:r>
            <a:r>
              <a:rPr lang="en-US" dirty="0"/>
              <a:t>  specifications, </a:t>
            </a:r>
          </a:p>
          <a:p>
            <a:r>
              <a:rPr lang="en-US" dirty="0"/>
              <a:t>                              design and architecture documents, </a:t>
            </a:r>
          </a:p>
          <a:p>
            <a:r>
              <a:rPr lang="en-US" dirty="0"/>
              <a:t>                              test cases, test results, review results. </a:t>
            </a:r>
          </a:p>
          <a:p>
            <a:endParaRPr lang="en-US" dirty="0"/>
          </a:p>
          <a:p>
            <a:r>
              <a:rPr lang="en-US" b="1" dirty="0"/>
              <a:t>Also:</a:t>
            </a:r>
            <a:r>
              <a:rPr lang="en-US" dirty="0"/>
              <a:t> Team members now a days communicate via e-mails and chats, change requests, and commit messages, which all are available electronically as text sources. </a:t>
            </a:r>
          </a:p>
          <a:p>
            <a:endParaRPr lang="en-US" b="1" dirty="0"/>
          </a:p>
          <a:p>
            <a:r>
              <a:rPr lang="en-US" b="1" dirty="0"/>
              <a:t>Finally</a:t>
            </a:r>
            <a:r>
              <a:rPr lang="en-US" dirty="0"/>
              <a:t>, in a software project, especially in the context of product development, customer surveys and product reviews </a:t>
            </a:r>
            <a:endParaRPr lang="en-CA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0F9A01-744E-457A-8BFD-2ED61C00556E}"/>
              </a:ext>
            </a:extLst>
          </p:cNvPr>
          <p:cNvGrpSpPr/>
          <p:nvPr/>
        </p:nvGrpSpPr>
        <p:grpSpPr>
          <a:xfrm>
            <a:off x="3984126" y="2352930"/>
            <a:ext cx="2696707" cy="518478"/>
            <a:chOff x="4678719" y="-54637"/>
            <a:chExt cx="2696707" cy="51847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5F6ED0-D504-412A-9906-EF4652A81844}"/>
                </a:ext>
              </a:extLst>
            </p:cNvPr>
            <p:cNvSpPr txBox="1"/>
            <p:nvPr/>
          </p:nvSpPr>
          <p:spPr>
            <a:xfrm>
              <a:off x="5451566" y="0"/>
              <a:ext cx="1923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Semi structured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  <p:pic>
          <p:nvPicPr>
            <p:cNvPr id="8" name="Graphic 7" descr="Line Arrow: Slight curve">
              <a:extLst>
                <a:ext uri="{FF2B5EF4-FFF2-40B4-BE49-F238E27FC236}">
                  <a16:creationId xmlns:a16="http://schemas.microsoft.com/office/drawing/2014/main" id="{56FB841B-5D64-4832-B8A8-6B062B8A0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20889">
              <a:off x="4678719" y="-54637"/>
              <a:ext cx="909293" cy="518478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4D07AD6-EA03-4B67-B78F-B9E00F89996E}"/>
              </a:ext>
            </a:extLst>
          </p:cNvPr>
          <p:cNvGrpSpPr/>
          <p:nvPr/>
        </p:nvGrpSpPr>
        <p:grpSpPr>
          <a:xfrm>
            <a:off x="6819337" y="3140424"/>
            <a:ext cx="2415487" cy="577151"/>
            <a:chOff x="8820643" y="570411"/>
            <a:chExt cx="2415487" cy="5771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3CE01B-2308-44E6-8028-3C7762310B0A}"/>
                </a:ext>
              </a:extLst>
            </p:cNvPr>
            <p:cNvSpPr txBox="1"/>
            <p:nvPr/>
          </p:nvSpPr>
          <p:spPr>
            <a:xfrm>
              <a:off x="9535152" y="570411"/>
              <a:ext cx="1700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Un structured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  <p:pic>
          <p:nvPicPr>
            <p:cNvPr id="11" name="Graphic 10" descr="Line Arrow: Slight curve">
              <a:extLst>
                <a:ext uri="{FF2B5EF4-FFF2-40B4-BE49-F238E27FC236}">
                  <a16:creationId xmlns:a16="http://schemas.microsoft.com/office/drawing/2014/main" id="{8D358852-B586-46C6-963A-777C0C71E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813534">
              <a:off x="8820643" y="629084"/>
              <a:ext cx="909293" cy="518478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F33AA2-683E-4038-9945-4E10680321EE}"/>
              </a:ext>
            </a:extLst>
          </p:cNvPr>
          <p:cNvGrpSpPr/>
          <p:nvPr/>
        </p:nvGrpSpPr>
        <p:grpSpPr>
          <a:xfrm>
            <a:off x="1424354" y="1690687"/>
            <a:ext cx="8458200" cy="4033105"/>
            <a:chOff x="544465" y="2170951"/>
            <a:chExt cx="10944808" cy="4870244"/>
          </a:xfrm>
        </p:grpSpPr>
        <p:pic>
          <p:nvPicPr>
            <p:cNvPr id="4" name="Picture 2" descr="https://ars.els-cdn.com/content/image/3-s2.0-B9780124115194000033-f03-01-9780124115194.jpg">
              <a:extLst>
                <a:ext uri="{FF2B5EF4-FFF2-40B4-BE49-F238E27FC236}">
                  <a16:creationId xmlns:a16="http://schemas.microsoft.com/office/drawing/2014/main" id="{32974745-8A40-4CF3-94CD-3775D34C94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465" y="2170951"/>
              <a:ext cx="10944808" cy="4321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5B07F5-ABEF-4B99-8407-F4C13F81304D}"/>
                </a:ext>
              </a:extLst>
            </p:cNvPr>
            <p:cNvSpPr/>
            <p:nvPr/>
          </p:nvSpPr>
          <p:spPr>
            <a:xfrm>
              <a:off x="1731146" y="3248210"/>
              <a:ext cx="1091953" cy="374637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800162F-89D7-4A2A-B4A3-C8EA76E8D454}"/>
                </a:ext>
              </a:extLst>
            </p:cNvPr>
            <p:cNvSpPr/>
            <p:nvPr/>
          </p:nvSpPr>
          <p:spPr>
            <a:xfrm>
              <a:off x="6829449" y="3294818"/>
              <a:ext cx="1091953" cy="374637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55EC6EC-835D-495D-9169-A2E4B46DD485}"/>
              </a:ext>
            </a:extLst>
          </p:cNvPr>
          <p:cNvSpPr txBox="1"/>
          <p:nvPr/>
        </p:nvSpPr>
        <p:spPr>
          <a:xfrm>
            <a:off x="469261" y="6482634"/>
            <a:ext cx="10944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Bird, Christian, Tim Menzies, and Thomas Zimmermann, eds. The art and science of analyzing software data. Elsevier, 2015.</a:t>
            </a:r>
          </a:p>
          <a:p>
            <a:endParaRPr lang="en-CA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7EC5179-7A01-4BE2-8C51-18C74C8B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1C39-5660-4A0F-AA6F-3AD9F3509011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139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678BF6-858A-4823-813F-55F64239DF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57" r="3403"/>
          <a:stretch/>
        </p:blipFill>
        <p:spPr>
          <a:xfrm>
            <a:off x="20" y="10"/>
            <a:ext cx="9141724" cy="6863475"/>
          </a:xfrm>
          <a:custGeom>
            <a:avLst/>
            <a:gdLst/>
            <a:ahLst/>
            <a:cxnLst/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21DB8A-D514-46FE-9CE7-7B6D8F794D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61" r="-1" b="28911"/>
          <a:stretch/>
        </p:blipFill>
        <p:spPr>
          <a:xfrm>
            <a:off x="4308231" y="10"/>
            <a:ext cx="7883769" cy="6852984"/>
          </a:xfrm>
          <a:custGeom>
            <a:avLst/>
            <a:gdLst/>
            <a:ahLst/>
            <a:cxnLst/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2DD0E3-CA3F-4B00-B2DC-E279D54D48F1}"/>
              </a:ext>
            </a:extLst>
          </p:cNvPr>
          <p:cNvSpPr txBox="1"/>
          <p:nvPr/>
        </p:nvSpPr>
        <p:spPr>
          <a:xfrm>
            <a:off x="-99825" y="6499399"/>
            <a:ext cx="8039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Source: Journal </a:t>
            </a:r>
            <a:r>
              <a:rPr lang="en-US" sz="900" dirty="0" err="1">
                <a:solidFill>
                  <a:schemeClr val="bg2"/>
                </a:solidFill>
              </a:rPr>
              <a:t>Gazett</a:t>
            </a:r>
            <a:r>
              <a:rPr lang="en-US" sz="900" dirty="0">
                <a:solidFill>
                  <a:schemeClr val="bg2"/>
                </a:solidFill>
              </a:rPr>
              <a:t>  https://www.google.com/url?sa=i&amp;url=https%3A%2F%2Fjournalgazette.net%2Fnews%2Flocal%2F20190614%2Fphotos-of-the-week&amp;psig=AOvVaw1vy1qZ58aHaQ-P62fIIuU5&amp;ust=1581277010885000&amp;source=images&amp;cd=vfe&amp;ved=0CAMQjB1qFwoTCKjesofawucCFQAAAAAdAAAAABAD</a:t>
            </a:r>
            <a:endParaRPr lang="en-CA" sz="900" dirty="0">
              <a:solidFill>
                <a:schemeClr val="bg2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3A05E-526C-4A39-B5F7-62BE642E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1C39-5660-4A0F-AA6F-3AD9F3509011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303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D0EC-1BE4-40A3-951C-838047D35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0341"/>
            <a:ext cx="10515600" cy="1325563"/>
          </a:xfrm>
        </p:spPr>
        <p:txBody>
          <a:bodyPr/>
          <a:lstStyle/>
          <a:p>
            <a:r>
              <a:rPr lang="en-US" b="1" dirty="0"/>
              <a:t>Textual Software Project Data and Retrieval [1]</a:t>
            </a:r>
            <a:endParaRPr lang="en-CA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F4A68FD-A939-4667-AC3F-24BDE3BF0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115" y="1671444"/>
            <a:ext cx="6553545" cy="48674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42C7890-9405-4F46-85A8-7D1E03C59677}"/>
                  </a:ext>
                </a:extLst>
              </p14:cNvPr>
              <p14:cNvContentPartPr/>
              <p14:nvPr/>
            </p14:nvContentPartPr>
            <p14:xfrm>
              <a:off x="2921516" y="2158572"/>
              <a:ext cx="654840" cy="315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42C7890-9405-4F46-85A8-7D1E03C596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31565" y="1978366"/>
                <a:ext cx="834381" cy="675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19E219A-6574-4FAD-87D4-C031597A68A7}"/>
                  </a:ext>
                </a:extLst>
              </p14:cNvPr>
              <p14:cNvContentPartPr/>
              <p14:nvPr/>
            </p14:nvContentPartPr>
            <p14:xfrm>
              <a:off x="4931036" y="2028252"/>
              <a:ext cx="727200" cy="2516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19E219A-6574-4FAD-87D4-C031597A68A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41036" y="1848252"/>
                <a:ext cx="906840" cy="61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E3DBEFE-EF91-4740-A009-0BA6DDB1905F}"/>
                  </a:ext>
                </a:extLst>
              </p14:cNvPr>
              <p14:cNvContentPartPr/>
              <p14:nvPr/>
            </p14:nvContentPartPr>
            <p14:xfrm>
              <a:off x="7164836" y="2134812"/>
              <a:ext cx="707760" cy="1159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E3DBEFE-EF91-4740-A009-0BA6DDB1905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74836" y="1954812"/>
                <a:ext cx="88740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90B0BE7-2138-48CF-9BB1-BAD97525E42F}"/>
                  </a:ext>
                </a:extLst>
              </p14:cNvPr>
              <p14:cNvContentPartPr/>
              <p14:nvPr/>
            </p14:nvContentPartPr>
            <p14:xfrm>
              <a:off x="7161956" y="5810607"/>
              <a:ext cx="446760" cy="171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90B0BE7-2138-48CF-9BB1-BAD97525E42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71956" y="5630227"/>
                <a:ext cx="626400" cy="5313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E301D20-D90F-443D-8973-9BB2599095BD}"/>
                  </a:ext>
                </a:extLst>
              </p14:cNvPr>
              <p14:cNvContentPartPr/>
              <p14:nvPr/>
            </p14:nvContentPartPr>
            <p14:xfrm>
              <a:off x="4031036" y="5734392"/>
              <a:ext cx="540360" cy="4298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E301D20-D90F-443D-8973-9BB2599095B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41036" y="5554241"/>
                <a:ext cx="720000" cy="789781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532D31C4-5143-4559-A20F-67452D480A43}"/>
              </a:ext>
            </a:extLst>
          </p:cNvPr>
          <p:cNvSpPr txBox="1"/>
          <p:nvPr/>
        </p:nvSpPr>
        <p:spPr>
          <a:xfrm>
            <a:off x="2305115" y="1124789"/>
            <a:ext cx="723195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API’s</a:t>
            </a:r>
            <a:endParaRPr lang="en-C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0A765D-807B-409B-82C3-A2C0BF47887F}"/>
              </a:ext>
            </a:extLst>
          </p:cNvPr>
          <p:cNvSpPr txBox="1"/>
          <p:nvPr/>
        </p:nvSpPr>
        <p:spPr>
          <a:xfrm>
            <a:off x="3298710" y="1247072"/>
            <a:ext cx="174960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Formatted files</a:t>
            </a:r>
            <a:endParaRPr lang="en-CA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DC49E4-335B-4DF7-B1EF-F50062ED1F51}"/>
              </a:ext>
            </a:extLst>
          </p:cNvPr>
          <p:cNvSpPr txBox="1"/>
          <p:nvPr/>
        </p:nvSpPr>
        <p:spPr>
          <a:xfrm>
            <a:off x="5935371" y="1247072"/>
            <a:ext cx="139284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Anonymize</a:t>
            </a:r>
            <a:endParaRPr lang="en-CA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7C62B6-EABA-4B88-B88E-C72D6973E1E4}"/>
              </a:ext>
            </a:extLst>
          </p:cNvPr>
          <p:cNvSpPr txBox="1"/>
          <p:nvPr/>
        </p:nvSpPr>
        <p:spPr>
          <a:xfrm>
            <a:off x="7613563" y="1124789"/>
            <a:ext cx="168824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Web crawling</a:t>
            </a:r>
            <a:endParaRPr lang="en-CA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F1BA4C-4747-4B41-86E7-9F53C33A5321}"/>
              </a:ext>
            </a:extLst>
          </p:cNvPr>
          <p:cNvSpPr txBox="1"/>
          <p:nvPr/>
        </p:nvSpPr>
        <p:spPr>
          <a:xfrm>
            <a:off x="4495349" y="803612"/>
            <a:ext cx="254752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Custom extraction tool</a:t>
            </a:r>
            <a:endParaRPr lang="en-CA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F7896B-9D24-4B24-BBF4-56A7E0457B21}"/>
              </a:ext>
            </a:extLst>
          </p:cNvPr>
          <p:cNvSpPr txBox="1"/>
          <p:nvPr/>
        </p:nvSpPr>
        <p:spPr>
          <a:xfrm>
            <a:off x="205492" y="6544178"/>
            <a:ext cx="117227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Arnaoudova</a:t>
            </a:r>
            <a:r>
              <a:rPr lang="en-US" sz="1100" dirty="0"/>
              <a:t>, Venera, et al. "The use of text retrieval and natural language processing in software engineering." </a:t>
            </a:r>
            <a:r>
              <a:rPr lang="en-US" sz="1100" i="1" dirty="0"/>
              <a:t>Proceedings of the 37th International Conference on Software Engineering-Volume 2</a:t>
            </a:r>
            <a:r>
              <a:rPr lang="en-US" sz="1100" dirty="0"/>
              <a:t>. 2015.</a:t>
            </a:r>
            <a:endParaRPr lang="en-US" sz="1050" dirty="0"/>
          </a:p>
          <a:p>
            <a:endParaRPr lang="en-CA" sz="1400" dirty="0"/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D61C1B7A-0AD6-4DA6-AB2D-8CC3A363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1C39-5660-4A0F-AA6F-3AD9F3509011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722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E39D4-8879-4738-BE85-09C49786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NLP in Software Engineering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959FD-1687-45B8-BA6E-2B9A987CA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Text Retrieval (TR) and NLP in software is one of the fastest growing areas of research in SE. [2]</a:t>
            </a:r>
          </a:p>
          <a:p>
            <a:pPr algn="just"/>
            <a:r>
              <a:rPr lang="en-US" dirty="0"/>
              <a:t>Exposing the SE community to these techniques and their applications in SE would help to fill a gap in their current background and allow them to immediately use TR and NLP to advance their research. </a:t>
            </a:r>
          </a:p>
          <a:p>
            <a:pPr algn="just"/>
            <a:r>
              <a:rPr lang="en-CA" dirty="0"/>
              <a:t>In particular, for TR, approaches such as Vector Space Model, Latent Semantic Analysis, Latent Dirichlet Association, Language Models will be covered. NLP techniques covered will include part-of-speech tagging, stemming, </a:t>
            </a:r>
            <a:r>
              <a:rPr lang="en-CA" dirty="0" err="1"/>
              <a:t>stopword</a:t>
            </a:r>
            <a:r>
              <a:rPr lang="en-CA" dirty="0"/>
              <a:t> elimination, semantics analysis, sentiment analysis, etc.</a:t>
            </a:r>
            <a:endParaRPr lang="en-US" dirty="0"/>
          </a:p>
          <a:p>
            <a:pPr algn="just"/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D7789-F379-4220-9D63-7212D8FD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1C39-5660-4A0F-AA6F-3AD9F3509011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814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B68A94-64FA-46EC-A94C-A185EE85F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3846" y="1692592"/>
            <a:ext cx="5257800" cy="36385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987DE-E227-415B-A057-E3C80BAD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1C39-5660-4A0F-AA6F-3AD9F3509011}" type="slidenum">
              <a:rPr lang="en-CA" smtClean="0"/>
              <a:t>8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642F7-6E37-4C13-9099-6A7664E3C234}"/>
              </a:ext>
            </a:extLst>
          </p:cNvPr>
          <p:cNvSpPr txBox="1"/>
          <p:nvPr/>
        </p:nvSpPr>
        <p:spPr>
          <a:xfrm>
            <a:off x="0" y="6599529"/>
            <a:ext cx="12192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/>
              <a:t>Moises Gonzalez-Garcia, </a:t>
            </a:r>
            <a:r>
              <a:rPr lang="en-US" sz="1050" dirty="0"/>
              <a:t>Speech recognition, NLP, and the use of ontologies to identify the problem-domain and solution requirements: A systematic mapping study, </a:t>
            </a:r>
            <a:r>
              <a:rPr lang="en-CA" sz="1050" dirty="0"/>
              <a:t>Information and Software Technology, 2019, In press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3F1659-4290-417B-8A42-386C94D92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245" y="0"/>
            <a:ext cx="8700924" cy="66675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3C3371-B421-4874-A1F3-290B4AFA5954}"/>
              </a:ext>
            </a:extLst>
          </p:cNvPr>
          <p:cNvSpPr txBox="1"/>
          <p:nvPr/>
        </p:nvSpPr>
        <p:spPr>
          <a:xfrm>
            <a:off x="2958613" y="641837"/>
            <a:ext cx="7546200" cy="60080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E07A93-212F-4415-BC38-AAA2AB66D007}"/>
              </a:ext>
            </a:extLst>
          </p:cNvPr>
          <p:cNvSpPr txBox="1"/>
          <p:nvPr/>
        </p:nvSpPr>
        <p:spPr>
          <a:xfrm>
            <a:off x="4724404" y="644773"/>
            <a:ext cx="7546200" cy="60080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71A811-ABD7-40FC-980C-B9C8C3BDC200}"/>
              </a:ext>
            </a:extLst>
          </p:cNvPr>
          <p:cNvSpPr txBox="1"/>
          <p:nvPr/>
        </p:nvSpPr>
        <p:spPr>
          <a:xfrm>
            <a:off x="6729811" y="624252"/>
            <a:ext cx="3254851" cy="58539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075B48-59A1-4BC5-9DA8-75355B08B9B0}"/>
              </a:ext>
            </a:extLst>
          </p:cNvPr>
          <p:cNvSpPr txBox="1"/>
          <p:nvPr/>
        </p:nvSpPr>
        <p:spPr>
          <a:xfrm>
            <a:off x="8665852" y="635837"/>
            <a:ext cx="3254851" cy="58539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2589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A780F-5DC1-4A6E-8F62-95049245D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661" y="199997"/>
            <a:ext cx="11353800" cy="1325563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Part-of-Speech Tagging</a:t>
            </a:r>
            <a:br>
              <a:rPr lang="en-US" dirty="0"/>
            </a:b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BBA90-7B43-4885-87DB-4FC4965E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1C39-5660-4A0F-AA6F-3AD9F3509011}" type="slidenum">
              <a:rPr lang="en-CA" smtClean="0"/>
              <a:t>9</a:t>
            </a:fld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E56608-3E8E-482B-AF6B-69CE10800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439" y="974164"/>
            <a:ext cx="6057900" cy="49096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253614-89D4-47DC-BB46-3F09411754E6}"/>
              </a:ext>
            </a:extLst>
          </p:cNvPr>
          <p:cNvSpPr txBox="1"/>
          <p:nvPr/>
        </p:nvSpPr>
        <p:spPr>
          <a:xfrm>
            <a:off x="5723791" y="5843093"/>
            <a:ext cx="7403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 : Penn Tree Bank </a:t>
            </a:r>
            <a:r>
              <a:rPr lang="en-US" sz="1200" dirty="0" err="1"/>
              <a:t>Tagset</a:t>
            </a:r>
            <a:r>
              <a:rPr lang="en-US" sz="1200" dirty="0"/>
              <a:t> - </a:t>
            </a:r>
            <a:r>
              <a:rPr lang="en-CA" sz="1200" dirty="0">
                <a:hlinkClick r:id="rId3"/>
              </a:rPr>
              <a:t>http://coltekin.net/cagri/courses/snlp2017/slides/pos-tagging.pdf</a:t>
            </a:r>
            <a:endParaRPr lang="en-CA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311118-E22D-42D4-8B3F-347A8A54F052}"/>
              </a:ext>
            </a:extLst>
          </p:cNvPr>
          <p:cNvSpPr txBox="1"/>
          <p:nvPr/>
        </p:nvSpPr>
        <p:spPr>
          <a:xfrm>
            <a:off x="1239715" y="1525560"/>
            <a:ext cx="43668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choice Tag Sets depends on the language and application </a:t>
            </a:r>
          </a:p>
          <a:p>
            <a:r>
              <a:rPr lang="en-US" sz="2400" dirty="0"/>
              <a:t>Example tag set sizes (for English) </a:t>
            </a:r>
          </a:p>
          <a:p>
            <a:r>
              <a:rPr lang="en-US" sz="2400" dirty="0"/>
              <a:t>– Brown corpus, 87 tags </a:t>
            </a:r>
          </a:p>
          <a:p>
            <a:r>
              <a:rPr lang="en-US" sz="2400" dirty="0"/>
              <a:t>– Penn treebank 45 tags </a:t>
            </a:r>
          </a:p>
          <a:p>
            <a:r>
              <a:rPr lang="en-US" sz="2400" dirty="0"/>
              <a:t>– BNC, 61 tags 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5563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3641</TotalTime>
  <Words>1119</Words>
  <Application>Microsoft Office PowerPoint</Application>
  <PresentationFormat>Widescreen</PresentationFormat>
  <Paragraphs>102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NLP in Software Engineering</vt:lpstr>
      <vt:lpstr>What are the various industry application of NLP that come to your mind?</vt:lpstr>
      <vt:lpstr>Software projects are textual in nature. </vt:lpstr>
      <vt:lpstr>Textual data in Software Project </vt:lpstr>
      <vt:lpstr>PowerPoint Presentation</vt:lpstr>
      <vt:lpstr>Textual Software Project Data and Retrieval [1]</vt:lpstr>
      <vt:lpstr>Importance of NLP in Software Engineering</vt:lpstr>
      <vt:lpstr>PowerPoint Presentation</vt:lpstr>
      <vt:lpstr>Part-of-Speech Tagging </vt:lpstr>
      <vt:lpstr>Chunking</vt:lpstr>
      <vt:lpstr>Named Entity Recognition</vt:lpstr>
      <vt:lpstr>N-gram</vt:lpstr>
      <vt:lpstr>PowerPoint Presentation</vt:lpstr>
      <vt:lpstr>NLP and Machine learning</vt:lpstr>
      <vt:lpstr>Bag of words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in Software Engineering</dc:title>
  <dc:creator>Gouri Deshpande</dc:creator>
  <cp:lastModifiedBy>Gouri Deshpande</cp:lastModifiedBy>
  <cp:revision>96</cp:revision>
  <dcterms:created xsi:type="dcterms:W3CDTF">2020-02-08T19:37:51Z</dcterms:created>
  <dcterms:modified xsi:type="dcterms:W3CDTF">2020-02-13T07:08:51Z</dcterms:modified>
</cp:coreProperties>
</file>