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3" r:id="rId5"/>
    <p:sldId id="261" r:id="rId6"/>
    <p:sldId id="264" r:id="rId7"/>
    <p:sldId id="260" r:id="rId8"/>
    <p:sldId id="259" r:id="rId9"/>
    <p:sldId id="262" r:id="rId10"/>
    <p:sldId id="269" r:id="rId11"/>
    <p:sldId id="268" r:id="rId12"/>
    <p:sldId id="266" r:id="rId13"/>
    <p:sldId id="270" r:id="rId14"/>
    <p:sldId id="271" r:id="rId15"/>
    <p:sldId id="267"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159" autoAdjust="0"/>
    <p:restoredTop sz="94660"/>
  </p:normalViewPr>
  <p:slideViewPr>
    <p:cSldViewPr snapToGrid="0">
      <p:cViewPr varScale="1">
        <p:scale>
          <a:sx n="80" d="100"/>
          <a:sy n="80" d="100"/>
        </p:scale>
        <p:origin x="1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57259-5972-41BF-A6E1-662697FE5738}"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C99E9BCA-ADD2-4592-ACC1-04073FB347EB}">
      <dgm:prSet/>
      <dgm:spPr/>
      <dgm:t>
        <a:bodyPr/>
        <a:lstStyle/>
        <a:p>
          <a:r>
            <a:rPr lang="en-CA"/>
            <a:t>An umbrella term first coined in 1930s</a:t>
          </a:r>
          <a:endParaRPr lang="en-US"/>
        </a:p>
      </dgm:t>
    </dgm:pt>
    <dgm:pt modelId="{4904865F-6AE1-4C9A-8BB3-F5525F07348E}" type="parTrans" cxnId="{BF827B45-42B9-4159-8F43-0027A8C13CE4}">
      <dgm:prSet/>
      <dgm:spPr/>
      <dgm:t>
        <a:bodyPr/>
        <a:lstStyle/>
        <a:p>
          <a:endParaRPr lang="en-US"/>
        </a:p>
      </dgm:t>
    </dgm:pt>
    <dgm:pt modelId="{B452C616-677C-4E2D-9E07-4C410E702B4C}" type="sibTrans" cxnId="{BF827B45-42B9-4159-8F43-0027A8C13CE4}">
      <dgm:prSet/>
      <dgm:spPr/>
      <dgm:t>
        <a:bodyPr/>
        <a:lstStyle/>
        <a:p>
          <a:endParaRPr lang="en-US"/>
        </a:p>
      </dgm:t>
    </dgm:pt>
    <dgm:pt modelId="{E95572EC-A293-4060-8B86-7B9D78253F31}">
      <dgm:prSet/>
      <dgm:spPr/>
      <dgm:t>
        <a:bodyPr/>
        <a:lstStyle/>
        <a:p>
          <a:r>
            <a:rPr lang="en-US" kern="1200">
              <a:latin typeface="Gill Sans MT"/>
              <a:ea typeface="+mn-ea"/>
              <a:cs typeface="+mn-cs"/>
            </a:rPr>
            <a:t>widely used in both theoretical and applied psychology, and in education, studying crime and criminal activities,</a:t>
          </a:r>
          <a:r>
            <a:rPr lang="en-CA" kern="1200">
              <a:latin typeface="Gill Sans MT"/>
              <a:ea typeface="+mn-ea"/>
              <a:cs typeface="+mn-cs"/>
            </a:rPr>
            <a:t> professional training</a:t>
          </a:r>
          <a:r>
            <a:rPr lang="en-US" kern="1200">
              <a:latin typeface="Gill Sans MT"/>
              <a:ea typeface="+mn-ea"/>
              <a:cs typeface="+mn-cs"/>
            </a:rPr>
            <a:t>, </a:t>
          </a:r>
          <a:r>
            <a:rPr lang="en-US" b="0" i="0" kern="1200"/>
            <a:t>etc.</a:t>
          </a:r>
          <a:endParaRPr lang="en-US" kern="1200"/>
        </a:p>
      </dgm:t>
    </dgm:pt>
    <dgm:pt modelId="{3C3FD117-25B9-4D1B-AFE0-8D75162F99D0}" type="parTrans" cxnId="{17A4BC7D-D372-4B2E-B2BB-65B0A18750BD}">
      <dgm:prSet/>
      <dgm:spPr/>
      <dgm:t>
        <a:bodyPr/>
        <a:lstStyle/>
        <a:p>
          <a:endParaRPr lang="en-US"/>
        </a:p>
      </dgm:t>
    </dgm:pt>
    <dgm:pt modelId="{741C8E00-8305-42F4-9892-FD5150F3249B}" type="sibTrans" cxnId="{17A4BC7D-D372-4B2E-B2BB-65B0A18750BD}">
      <dgm:prSet/>
      <dgm:spPr/>
      <dgm:t>
        <a:bodyPr/>
        <a:lstStyle/>
        <a:p>
          <a:endParaRPr lang="en-US"/>
        </a:p>
      </dgm:t>
    </dgm:pt>
    <dgm:pt modelId="{0771B4D9-E5B4-4DE0-AB19-9AAC0C37B9A7}" type="pres">
      <dgm:prSet presAssocID="{F6157259-5972-41BF-A6E1-662697FE5738}" presName="vert0" presStyleCnt="0">
        <dgm:presLayoutVars>
          <dgm:dir/>
          <dgm:animOne val="branch"/>
          <dgm:animLvl val="lvl"/>
        </dgm:presLayoutVars>
      </dgm:prSet>
      <dgm:spPr/>
    </dgm:pt>
    <dgm:pt modelId="{FE4E3BEC-3A0C-4C9E-9E9D-A340ABC89173}" type="pres">
      <dgm:prSet presAssocID="{C99E9BCA-ADD2-4592-ACC1-04073FB347EB}" presName="thickLine" presStyleLbl="alignNode1" presStyleIdx="0" presStyleCnt="2"/>
      <dgm:spPr/>
    </dgm:pt>
    <dgm:pt modelId="{01DD8BB2-DEA6-46D3-BE47-6658ECDDB7F0}" type="pres">
      <dgm:prSet presAssocID="{C99E9BCA-ADD2-4592-ACC1-04073FB347EB}" presName="horz1" presStyleCnt="0"/>
      <dgm:spPr/>
    </dgm:pt>
    <dgm:pt modelId="{ABEA5483-8595-499A-B9FD-9C738B23700F}" type="pres">
      <dgm:prSet presAssocID="{C99E9BCA-ADD2-4592-ACC1-04073FB347EB}" presName="tx1" presStyleLbl="revTx" presStyleIdx="0" presStyleCnt="2"/>
      <dgm:spPr/>
    </dgm:pt>
    <dgm:pt modelId="{E4886AC3-3484-48E2-A8E8-362AED75C920}" type="pres">
      <dgm:prSet presAssocID="{C99E9BCA-ADD2-4592-ACC1-04073FB347EB}" presName="vert1" presStyleCnt="0"/>
      <dgm:spPr/>
    </dgm:pt>
    <dgm:pt modelId="{5ABE9E54-DCF1-49B5-ACEC-0B2B85761034}" type="pres">
      <dgm:prSet presAssocID="{E95572EC-A293-4060-8B86-7B9D78253F31}" presName="thickLine" presStyleLbl="alignNode1" presStyleIdx="1" presStyleCnt="2"/>
      <dgm:spPr/>
    </dgm:pt>
    <dgm:pt modelId="{E892A851-B1AE-446C-8B23-6399FD80001D}" type="pres">
      <dgm:prSet presAssocID="{E95572EC-A293-4060-8B86-7B9D78253F31}" presName="horz1" presStyleCnt="0"/>
      <dgm:spPr/>
    </dgm:pt>
    <dgm:pt modelId="{1D5C1746-35F0-4817-A739-959E1E5C3CF3}" type="pres">
      <dgm:prSet presAssocID="{E95572EC-A293-4060-8B86-7B9D78253F31}" presName="tx1" presStyleLbl="revTx" presStyleIdx="1" presStyleCnt="2"/>
      <dgm:spPr/>
    </dgm:pt>
    <dgm:pt modelId="{8FE95493-A16E-4E67-9AB2-CDB57C7A836A}" type="pres">
      <dgm:prSet presAssocID="{E95572EC-A293-4060-8B86-7B9D78253F31}" presName="vert1" presStyleCnt="0"/>
      <dgm:spPr/>
    </dgm:pt>
  </dgm:ptLst>
  <dgm:cxnLst>
    <dgm:cxn modelId="{697DD23E-837C-4001-AFB3-2CBE2BBC754B}" type="presOf" srcId="{E95572EC-A293-4060-8B86-7B9D78253F31}" destId="{1D5C1746-35F0-4817-A739-959E1E5C3CF3}" srcOrd="0" destOrd="0" presId="urn:microsoft.com/office/officeart/2008/layout/LinedList"/>
    <dgm:cxn modelId="{BF827B45-42B9-4159-8F43-0027A8C13CE4}" srcId="{F6157259-5972-41BF-A6E1-662697FE5738}" destId="{C99E9BCA-ADD2-4592-ACC1-04073FB347EB}" srcOrd="0" destOrd="0" parTransId="{4904865F-6AE1-4C9A-8BB3-F5525F07348E}" sibTransId="{B452C616-677C-4E2D-9E07-4C410E702B4C}"/>
    <dgm:cxn modelId="{B8985A66-ACC4-4FC5-898D-BE8D6875FB90}" type="presOf" srcId="{F6157259-5972-41BF-A6E1-662697FE5738}" destId="{0771B4D9-E5B4-4DE0-AB19-9AAC0C37B9A7}" srcOrd="0" destOrd="0" presId="urn:microsoft.com/office/officeart/2008/layout/LinedList"/>
    <dgm:cxn modelId="{17A4BC7D-D372-4B2E-B2BB-65B0A18750BD}" srcId="{F6157259-5972-41BF-A6E1-662697FE5738}" destId="{E95572EC-A293-4060-8B86-7B9D78253F31}" srcOrd="1" destOrd="0" parTransId="{3C3FD117-25B9-4D1B-AFE0-8D75162F99D0}" sibTransId="{741C8E00-8305-42F4-9892-FD5150F3249B}"/>
    <dgm:cxn modelId="{1FB76BFB-11ED-45A2-9AC1-E84DBE02F8D3}" type="presOf" srcId="{C99E9BCA-ADD2-4592-ACC1-04073FB347EB}" destId="{ABEA5483-8595-499A-B9FD-9C738B23700F}" srcOrd="0" destOrd="0" presId="urn:microsoft.com/office/officeart/2008/layout/LinedList"/>
    <dgm:cxn modelId="{0DEFBCAC-74BB-438C-8EEA-CFB3334009F0}" type="presParOf" srcId="{0771B4D9-E5B4-4DE0-AB19-9AAC0C37B9A7}" destId="{FE4E3BEC-3A0C-4C9E-9E9D-A340ABC89173}" srcOrd="0" destOrd="0" presId="urn:microsoft.com/office/officeart/2008/layout/LinedList"/>
    <dgm:cxn modelId="{C9D67E88-606F-4B23-A026-C15B648DA00A}" type="presParOf" srcId="{0771B4D9-E5B4-4DE0-AB19-9AAC0C37B9A7}" destId="{01DD8BB2-DEA6-46D3-BE47-6658ECDDB7F0}" srcOrd="1" destOrd="0" presId="urn:microsoft.com/office/officeart/2008/layout/LinedList"/>
    <dgm:cxn modelId="{162911AB-89DD-4658-8B12-561A43EC9189}" type="presParOf" srcId="{01DD8BB2-DEA6-46D3-BE47-6658ECDDB7F0}" destId="{ABEA5483-8595-499A-B9FD-9C738B23700F}" srcOrd="0" destOrd="0" presId="urn:microsoft.com/office/officeart/2008/layout/LinedList"/>
    <dgm:cxn modelId="{95274E1C-E9D9-4FA4-AD98-124DF5E97905}" type="presParOf" srcId="{01DD8BB2-DEA6-46D3-BE47-6658ECDDB7F0}" destId="{E4886AC3-3484-48E2-A8E8-362AED75C920}" srcOrd="1" destOrd="0" presId="urn:microsoft.com/office/officeart/2008/layout/LinedList"/>
    <dgm:cxn modelId="{4DBF1F9E-7442-4418-B5D6-85B9CD8780A6}" type="presParOf" srcId="{0771B4D9-E5B4-4DE0-AB19-9AAC0C37B9A7}" destId="{5ABE9E54-DCF1-49B5-ACEC-0B2B85761034}" srcOrd="2" destOrd="0" presId="urn:microsoft.com/office/officeart/2008/layout/LinedList"/>
    <dgm:cxn modelId="{B97AC15B-E566-42AF-974A-E71ABCF0D222}" type="presParOf" srcId="{0771B4D9-E5B4-4DE0-AB19-9AAC0C37B9A7}" destId="{E892A851-B1AE-446C-8B23-6399FD80001D}" srcOrd="3" destOrd="0" presId="urn:microsoft.com/office/officeart/2008/layout/LinedList"/>
    <dgm:cxn modelId="{A6C2EC3D-8741-4866-A4ED-A7A484CBC01D}" type="presParOf" srcId="{E892A851-B1AE-446C-8B23-6399FD80001D}" destId="{1D5C1746-35F0-4817-A739-959E1E5C3CF3}" srcOrd="0" destOrd="0" presId="urn:microsoft.com/office/officeart/2008/layout/LinedList"/>
    <dgm:cxn modelId="{7D8EF01D-78A5-4BEA-8D56-358619731FB6}" type="presParOf" srcId="{E892A851-B1AE-446C-8B23-6399FD80001D}" destId="{8FE95493-A16E-4E67-9AB2-CDB57C7A836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6F4479-C8C1-4A23-B963-28D4DE7F1EF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E2AB7F2-167C-4CE4-9E8B-8F0F1B6DDAF7}">
      <dgm:prSet/>
      <dgm:spPr/>
      <dgm:t>
        <a:bodyPr/>
        <a:lstStyle/>
        <a:p>
          <a:r>
            <a:rPr lang="fr-FR" b="0" i="0"/>
            <a:t>Question formulation (keywords, scope, etc.)</a:t>
          </a:r>
          <a:endParaRPr lang="en-US"/>
        </a:p>
      </dgm:t>
    </dgm:pt>
    <dgm:pt modelId="{C45D9AF3-DE63-4CA4-B648-4C7CA086C3F8}" type="parTrans" cxnId="{5A77A58F-4062-4CC1-94F5-A56E51CBFF7E}">
      <dgm:prSet/>
      <dgm:spPr/>
      <dgm:t>
        <a:bodyPr/>
        <a:lstStyle/>
        <a:p>
          <a:endParaRPr lang="en-US"/>
        </a:p>
      </dgm:t>
    </dgm:pt>
    <dgm:pt modelId="{D39C1A36-AC29-4EB6-B513-1DA9DAB8ED87}" type="sibTrans" cxnId="{5A77A58F-4062-4CC1-94F5-A56E51CBFF7E}">
      <dgm:prSet/>
      <dgm:spPr/>
      <dgm:t>
        <a:bodyPr/>
        <a:lstStyle/>
        <a:p>
          <a:endParaRPr lang="en-US"/>
        </a:p>
      </dgm:t>
    </dgm:pt>
    <dgm:pt modelId="{4B31ACC6-9B65-4ADF-A749-C78ED5EEF2C8}">
      <dgm:prSet/>
      <dgm:spPr/>
      <dgm:t>
        <a:bodyPr/>
        <a:lstStyle/>
        <a:p>
          <a:r>
            <a:rPr lang="en-US" b="0" i="0"/>
            <a:t>Locating studies and evaluation (selection of specific topics)</a:t>
          </a:r>
          <a:endParaRPr lang="en-US"/>
        </a:p>
      </dgm:t>
    </dgm:pt>
    <dgm:pt modelId="{C5716DDF-DD9F-435B-9953-76560D03847B}" type="parTrans" cxnId="{ECDD0E50-E2F4-44DD-A9EB-B039CE325F1E}">
      <dgm:prSet/>
      <dgm:spPr/>
      <dgm:t>
        <a:bodyPr/>
        <a:lstStyle/>
        <a:p>
          <a:endParaRPr lang="en-US"/>
        </a:p>
      </dgm:t>
    </dgm:pt>
    <dgm:pt modelId="{69F6DA11-956B-492C-B97C-81F6CB87F8D2}" type="sibTrans" cxnId="{ECDD0E50-E2F4-44DD-A9EB-B039CE325F1E}">
      <dgm:prSet/>
      <dgm:spPr/>
      <dgm:t>
        <a:bodyPr/>
        <a:lstStyle/>
        <a:p>
          <a:endParaRPr lang="en-US"/>
        </a:p>
      </dgm:t>
    </dgm:pt>
    <dgm:pt modelId="{F3B6B623-DF3A-44B0-A1CB-64CBEA6D10A3}">
      <dgm:prSet/>
      <dgm:spPr/>
      <dgm:t>
        <a:bodyPr/>
        <a:lstStyle/>
        <a:p>
          <a:r>
            <a:rPr lang="en-US" b="0" i="0"/>
            <a:t>Outcomes and interventions</a:t>
          </a:r>
          <a:endParaRPr lang="en-US"/>
        </a:p>
      </dgm:t>
    </dgm:pt>
    <dgm:pt modelId="{ED6F0995-FD70-4D12-88CC-2E5DC67508E1}" type="parTrans" cxnId="{2DE40A66-3F04-49FF-937C-DF2F46068829}">
      <dgm:prSet/>
      <dgm:spPr/>
      <dgm:t>
        <a:bodyPr/>
        <a:lstStyle/>
        <a:p>
          <a:endParaRPr lang="en-US"/>
        </a:p>
      </dgm:t>
    </dgm:pt>
    <dgm:pt modelId="{E1104A49-E7B6-4BF5-AE5D-0D4C88D539CB}" type="sibTrans" cxnId="{2DE40A66-3F04-49FF-937C-DF2F46068829}">
      <dgm:prSet/>
      <dgm:spPr/>
      <dgm:t>
        <a:bodyPr/>
        <a:lstStyle/>
        <a:p>
          <a:endParaRPr lang="en-US"/>
        </a:p>
      </dgm:t>
    </dgm:pt>
    <dgm:pt modelId="{A321F6F7-94BB-467D-B4B6-ECC06838D1FD}" type="pres">
      <dgm:prSet presAssocID="{5F6F4479-C8C1-4A23-B963-28D4DE7F1EFF}" presName="linear" presStyleCnt="0">
        <dgm:presLayoutVars>
          <dgm:animLvl val="lvl"/>
          <dgm:resizeHandles val="exact"/>
        </dgm:presLayoutVars>
      </dgm:prSet>
      <dgm:spPr/>
    </dgm:pt>
    <dgm:pt modelId="{811D0F6A-DEAD-4F0B-A2F2-72B9EED3711B}" type="pres">
      <dgm:prSet presAssocID="{FE2AB7F2-167C-4CE4-9E8B-8F0F1B6DDAF7}" presName="parentText" presStyleLbl="node1" presStyleIdx="0" presStyleCnt="3">
        <dgm:presLayoutVars>
          <dgm:chMax val="0"/>
          <dgm:bulletEnabled val="1"/>
        </dgm:presLayoutVars>
      </dgm:prSet>
      <dgm:spPr/>
    </dgm:pt>
    <dgm:pt modelId="{6E81CFDB-C19D-4FD7-AE7C-E118D4F04086}" type="pres">
      <dgm:prSet presAssocID="{D39C1A36-AC29-4EB6-B513-1DA9DAB8ED87}" presName="spacer" presStyleCnt="0"/>
      <dgm:spPr/>
    </dgm:pt>
    <dgm:pt modelId="{D6EE1C3A-CCD1-4F5C-B513-D62327E81E1F}" type="pres">
      <dgm:prSet presAssocID="{4B31ACC6-9B65-4ADF-A749-C78ED5EEF2C8}" presName="parentText" presStyleLbl="node1" presStyleIdx="1" presStyleCnt="3">
        <dgm:presLayoutVars>
          <dgm:chMax val="0"/>
          <dgm:bulletEnabled val="1"/>
        </dgm:presLayoutVars>
      </dgm:prSet>
      <dgm:spPr/>
    </dgm:pt>
    <dgm:pt modelId="{53BF3E06-6734-4271-9633-3CEB983518F7}" type="pres">
      <dgm:prSet presAssocID="{69F6DA11-956B-492C-B97C-81F6CB87F8D2}" presName="spacer" presStyleCnt="0"/>
      <dgm:spPr/>
    </dgm:pt>
    <dgm:pt modelId="{E498846A-B26E-4684-9866-648FD79EB19B}" type="pres">
      <dgm:prSet presAssocID="{F3B6B623-DF3A-44B0-A1CB-64CBEA6D10A3}" presName="parentText" presStyleLbl="node1" presStyleIdx="2" presStyleCnt="3">
        <dgm:presLayoutVars>
          <dgm:chMax val="0"/>
          <dgm:bulletEnabled val="1"/>
        </dgm:presLayoutVars>
      </dgm:prSet>
      <dgm:spPr/>
    </dgm:pt>
  </dgm:ptLst>
  <dgm:cxnLst>
    <dgm:cxn modelId="{9B182402-6D11-48C8-88FD-4BAAD52FA954}" type="presOf" srcId="{FE2AB7F2-167C-4CE4-9E8B-8F0F1B6DDAF7}" destId="{811D0F6A-DEAD-4F0B-A2F2-72B9EED3711B}" srcOrd="0" destOrd="0" presId="urn:microsoft.com/office/officeart/2005/8/layout/vList2"/>
    <dgm:cxn modelId="{2DE40A66-3F04-49FF-937C-DF2F46068829}" srcId="{5F6F4479-C8C1-4A23-B963-28D4DE7F1EFF}" destId="{F3B6B623-DF3A-44B0-A1CB-64CBEA6D10A3}" srcOrd="2" destOrd="0" parTransId="{ED6F0995-FD70-4D12-88CC-2E5DC67508E1}" sibTransId="{E1104A49-E7B6-4BF5-AE5D-0D4C88D539CB}"/>
    <dgm:cxn modelId="{ECDD0E50-E2F4-44DD-A9EB-B039CE325F1E}" srcId="{5F6F4479-C8C1-4A23-B963-28D4DE7F1EFF}" destId="{4B31ACC6-9B65-4ADF-A749-C78ED5EEF2C8}" srcOrd="1" destOrd="0" parTransId="{C5716DDF-DD9F-435B-9953-76560D03847B}" sibTransId="{69F6DA11-956B-492C-B97C-81F6CB87F8D2}"/>
    <dgm:cxn modelId="{5566F178-9675-41AA-9E64-3D9DD69BE646}" type="presOf" srcId="{5F6F4479-C8C1-4A23-B963-28D4DE7F1EFF}" destId="{A321F6F7-94BB-467D-B4B6-ECC06838D1FD}" srcOrd="0" destOrd="0" presId="urn:microsoft.com/office/officeart/2005/8/layout/vList2"/>
    <dgm:cxn modelId="{5A77A58F-4062-4CC1-94F5-A56E51CBFF7E}" srcId="{5F6F4479-C8C1-4A23-B963-28D4DE7F1EFF}" destId="{FE2AB7F2-167C-4CE4-9E8B-8F0F1B6DDAF7}" srcOrd="0" destOrd="0" parTransId="{C45D9AF3-DE63-4CA4-B648-4C7CA086C3F8}" sibTransId="{D39C1A36-AC29-4EB6-B513-1DA9DAB8ED87}"/>
    <dgm:cxn modelId="{7ABB6DEF-60D2-43D3-9DE0-D0C1AD0ED378}" type="presOf" srcId="{F3B6B623-DF3A-44B0-A1CB-64CBEA6D10A3}" destId="{E498846A-B26E-4684-9866-648FD79EB19B}" srcOrd="0" destOrd="0" presId="urn:microsoft.com/office/officeart/2005/8/layout/vList2"/>
    <dgm:cxn modelId="{31E442F2-3262-4C3B-977F-6F2BEF347F21}" type="presOf" srcId="{4B31ACC6-9B65-4ADF-A749-C78ED5EEF2C8}" destId="{D6EE1C3A-CCD1-4F5C-B513-D62327E81E1F}" srcOrd="0" destOrd="0" presId="urn:microsoft.com/office/officeart/2005/8/layout/vList2"/>
    <dgm:cxn modelId="{ACF9A1DD-F9B9-4EA3-AA07-E011D22CD269}" type="presParOf" srcId="{A321F6F7-94BB-467D-B4B6-ECC06838D1FD}" destId="{811D0F6A-DEAD-4F0B-A2F2-72B9EED3711B}" srcOrd="0" destOrd="0" presId="urn:microsoft.com/office/officeart/2005/8/layout/vList2"/>
    <dgm:cxn modelId="{89D8111B-0787-4869-BB6C-37AB9B1883CC}" type="presParOf" srcId="{A321F6F7-94BB-467D-B4B6-ECC06838D1FD}" destId="{6E81CFDB-C19D-4FD7-AE7C-E118D4F04086}" srcOrd="1" destOrd="0" presId="urn:microsoft.com/office/officeart/2005/8/layout/vList2"/>
    <dgm:cxn modelId="{9C76A5B1-684E-4511-B79C-25376620EB22}" type="presParOf" srcId="{A321F6F7-94BB-467D-B4B6-ECC06838D1FD}" destId="{D6EE1C3A-CCD1-4F5C-B513-D62327E81E1F}" srcOrd="2" destOrd="0" presId="urn:microsoft.com/office/officeart/2005/8/layout/vList2"/>
    <dgm:cxn modelId="{923464A6-DA33-4694-81EB-85416F6CC6C3}" type="presParOf" srcId="{A321F6F7-94BB-467D-B4B6-ECC06838D1FD}" destId="{53BF3E06-6734-4271-9633-3CEB983518F7}" srcOrd="3" destOrd="0" presId="urn:microsoft.com/office/officeart/2005/8/layout/vList2"/>
    <dgm:cxn modelId="{C55143CE-9912-4ABD-B704-A68A98F88DDF}" type="presParOf" srcId="{A321F6F7-94BB-467D-B4B6-ECC06838D1FD}" destId="{E498846A-B26E-4684-9866-648FD79EB19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5ECE3F-4B9E-4A79-ABFB-0373E16D51BD}"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CA"/>
        </a:p>
      </dgm:t>
    </dgm:pt>
    <dgm:pt modelId="{D97212F7-7A50-4823-90C6-759784D04DCA}">
      <dgm:prSet phldrT="[Text]"/>
      <dgm:spPr/>
      <dgm:t>
        <a:bodyPr/>
        <a:lstStyle/>
        <a:p>
          <a:r>
            <a:rPr lang="en-US" dirty="0"/>
            <a:t>Tools </a:t>
          </a:r>
          <a:br>
            <a:rPr lang="en-US" dirty="0"/>
          </a:br>
          <a:r>
            <a:rPr lang="en-US" dirty="0">
              <a:effectLst/>
              <a:ea typeface="Calibri" panose="020F0502020204030204" pitchFamily="34" charset="0"/>
              <a:cs typeface="Arial" panose="020B0604020202020204" pitchFamily="34" charset="0"/>
            </a:rPr>
            <a:t>Computers, Unstructured textual data, Machine learning and Deep learning algorithms, Data Processing Applications</a:t>
          </a:r>
          <a:endParaRPr lang="en-CA" dirty="0"/>
        </a:p>
      </dgm:t>
    </dgm:pt>
    <dgm:pt modelId="{6042701E-5943-4961-A5FB-255686597A34}" type="parTrans" cxnId="{F0664BBD-FB06-4680-803E-6AD222699341}">
      <dgm:prSet/>
      <dgm:spPr/>
      <dgm:t>
        <a:bodyPr/>
        <a:lstStyle/>
        <a:p>
          <a:endParaRPr lang="en-CA"/>
        </a:p>
      </dgm:t>
    </dgm:pt>
    <dgm:pt modelId="{49B288D6-D536-404E-873D-A279BCF20472}" type="sibTrans" cxnId="{F0664BBD-FB06-4680-803E-6AD222699341}">
      <dgm:prSet/>
      <dgm:spPr/>
      <dgm:t>
        <a:bodyPr/>
        <a:lstStyle/>
        <a:p>
          <a:endParaRPr lang="en-CA"/>
        </a:p>
      </dgm:t>
    </dgm:pt>
    <dgm:pt modelId="{2A001C17-7BA3-492E-A6A7-040781867C33}">
      <dgm:prSet phldrT="[Text]"/>
      <dgm:spPr/>
      <dgm:t>
        <a:bodyPr/>
        <a:lstStyle/>
        <a:p>
          <a:r>
            <a:rPr lang="en-US" dirty="0">
              <a:effectLst/>
              <a:ea typeface="Calibri" panose="020F0502020204030204" pitchFamily="34" charset="0"/>
              <a:cs typeface="Arial" panose="020B0604020202020204" pitchFamily="34" charset="0"/>
            </a:rPr>
            <a:t>Object</a:t>
          </a:r>
          <a:br>
            <a:rPr lang="en-US" dirty="0">
              <a:effectLst/>
              <a:ea typeface="Calibri" panose="020F0502020204030204" pitchFamily="34" charset="0"/>
              <a:cs typeface="Arial" panose="020B0604020202020204" pitchFamily="34" charset="0"/>
            </a:rPr>
          </a:br>
          <a:r>
            <a:rPr lang="en-US" dirty="0">
              <a:effectLst/>
              <a:ea typeface="Calibri" panose="020F0502020204030204" pitchFamily="34" charset="0"/>
              <a:cs typeface="Arial" panose="020B0604020202020204" pitchFamily="34" charset="0"/>
            </a:rPr>
            <a:t>Information retrieved, Visualization, Detailed analysis, etc.</a:t>
          </a:r>
          <a:endParaRPr lang="en-CA" dirty="0"/>
        </a:p>
      </dgm:t>
    </dgm:pt>
    <dgm:pt modelId="{8BB21816-FB04-47FA-9483-69AF7A878533}" type="parTrans" cxnId="{64141B24-93AA-4CEA-B20E-5B6D43AD084B}">
      <dgm:prSet/>
      <dgm:spPr/>
      <dgm:t>
        <a:bodyPr/>
        <a:lstStyle/>
        <a:p>
          <a:endParaRPr lang="en-CA"/>
        </a:p>
      </dgm:t>
    </dgm:pt>
    <dgm:pt modelId="{F709777F-CCD6-41ED-B0B8-8A518549A65A}" type="sibTrans" cxnId="{64141B24-93AA-4CEA-B20E-5B6D43AD084B}">
      <dgm:prSet/>
      <dgm:spPr/>
      <dgm:t>
        <a:bodyPr/>
        <a:lstStyle/>
        <a:p>
          <a:endParaRPr lang="en-CA"/>
        </a:p>
      </dgm:t>
    </dgm:pt>
    <dgm:pt modelId="{CD5D5517-E53E-44EB-B1B2-24975311E752}">
      <dgm:prSet phldrT="[Text]"/>
      <dgm:spPr/>
      <dgm:t>
        <a:bodyPr/>
        <a:lstStyle/>
        <a:p>
          <a:r>
            <a:rPr lang="en-US" dirty="0">
              <a:effectLst/>
              <a:ea typeface="Calibri" panose="020F0502020204030204" pitchFamily="34" charset="0"/>
              <a:cs typeface="Arial" panose="020B0604020202020204" pitchFamily="34" charset="0"/>
            </a:rPr>
            <a:t>Subjects</a:t>
          </a:r>
          <a:br>
            <a:rPr lang="en-US" dirty="0">
              <a:effectLst/>
              <a:ea typeface="Calibri" panose="020F0502020204030204" pitchFamily="34" charset="0"/>
              <a:cs typeface="Arial" panose="020B0604020202020204" pitchFamily="34" charset="0"/>
            </a:rPr>
          </a:br>
          <a:r>
            <a:rPr lang="en-US" dirty="0">
              <a:effectLst/>
              <a:ea typeface="Calibri" panose="020F0502020204030204" pitchFamily="34" charset="0"/>
              <a:cs typeface="Arial" panose="020B0604020202020204" pitchFamily="34" charset="0"/>
            </a:rPr>
            <a:t>Human agents, Medical Practitioners, Financial Analysts, etc.</a:t>
          </a:r>
          <a:endParaRPr lang="en-CA" dirty="0"/>
        </a:p>
      </dgm:t>
    </dgm:pt>
    <dgm:pt modelId="{D0C38CDD-E0A2-42EB-85D4-82AFAD769C11}" type="parTrans" cxnId="{2C8368CE-7670-4003-BA29-3EB130DB257B}">
      <dgm:prSet/>
      <dgm:spPr/>
      <dgm:t>
        <a:bodyPr/>
        <a:lstStyle/>
        <a:p>
          <a:endParaRPr lang="en-CA"/>
        </a:p>
      </dgm:t>
    </dgm:pt>
    <dgm:pt modelId="{02C35229-243E-47A2-881E-E77BC8081AA2}" type="sibTrans" cxnId="{2C8368CE-7670-4003-BA29-3EB130DB257B}">
      <dgm:prSet/>
      <dgm:spPr/>
      <dgm:t>
        <a:bodyPr/>
        <a:lstStyle/>
        <a:p>
          <a:endParaRPr lang="en-CA"/>
        </a:p>
      </dgm:t>
    </dgm:pt>
    <dgm:pt modelId="{7434975C-35FF-4826-9851-43278B31FE7D}" type="pres">
      <dgm:prSet presAssocID="{455ECE3F-4B9E-4A79-ABFB-0373E16D51BD}" presName="Name0" presStyleCnt="0">
        <dgm:presLayoutVars>
          <dgm:dir/>
          <dgm:resizeHandles val="exact"/>
        </dgm:presLayoutVars>
      </dgm:prSet>
      <dgm:spPr/>
    </dgm:pt>
    <dgm:pt modelId="{109923C2-0866-4CD9-8E4D-A8D629D9FEBC}" type="pres">
      <dgm:prSet presAssocID="{D97212F7-7A50-4823-90C6-759784D04DCA}" presName="node" presStyleLbl="node1" presStyleIdx="0" presStyleCnt="3" custRadScaleRad="99648" custRadScaleInc="0">
        <dgm:presLayoutVars>
          <dgm:bulletEnabled val="1"/>
        </dgm:presLayoutVars>
      </dgm:prSet>
      <dgm:spPr/>
    </dgm:pt>
    <dgm:pt modelId="{ED2E9631-082A-4983-830D-8F2737807FD0}" type="pres">
      <dgm:prSet presAssocID="{49B288D6-D536-404E-873D-A279BCF20472}" presName="sibTrans" presStyleLbl="sibTrans2D1" presStyleIdx="0" presStyleCnt="3"/>
      <dgm:spPr/>
    </dgm:pt>
    <dgm:pt modelId="{F05BF771-4F3B-4919-8526-E4C21F45FA9C}" type="pres">
      <dgm:prSet presAssocID="{49B288D6-D536-404E-873D-A279BCF20472}" presName="connectorText" presStyleLbl="sibTrans2D1" presStyleIdx="0" presStyleCnt="3"/>
      <dgm:spPr/>
    </dgm:pt>
    <dgm:pt modelId="{8BEA719C-B3C1-4FF6-A6AC-C81FEDB53BCA}" type="pres">
      <dgm:prSet presAssocID="{2A001C17-7BA3-492E-A6A7-040781867C33}" presName="node" presStyleLbl="node1" presStyleIdx="1" presStyleCnt="3">
        <dgm:presLayoutVars>
          <dgm:bulletEnabled val="1"/>
        </dgm:presLayoutVars>
      </dgm:prSet>
      <dgm:spPr/>
    </dgm:pt>
    <dgm:pt modelId="{19FBB784-8E9B-4611-9FC4-3693A1FDAD7C}" type="pres">
      <dgm:prSet presAssocID="{F709777F-CCD6-41ED-B0B8-8A518549A65A}" presName="sibTrans" presStyleLbl="sibTrans2D1" presStyleIdx="1" presStyleCnt="3"/>
      <dgm:spPr/>
    </dgm:pt>
    <dgm:pt modelId="{DCDCB9E7-CC80-4CAF-9257-C24084AB023B}" type="pres">
      <dgm:prSet presAssocID="{F709777F-CCD6-41ED-B0B8-8A518549A65A}" presName="connectorText" presStyleLbl="sibTrans2D1" presStyleIdx="1" presStyleCnt="3"/>
      <dgm:spPr/>
    </dgm:pt>
    <dgm:pt modelId="{72939F0C-E77C-49CA-83DF-92F2D8F323D3}" type="pres">
      <dgm:prSet presAssocID="{CD5D5517-E53E-44EB-B1B2-24975311E752}" presName="node" presStyleLbl="node1" presStyleIdx="2" presStyleCnt="3">
        <dgm:presLayoutVars>
          <dgm:bulletEnabled val="1"/>
        </dgm:presLayoutVars>
      </dgm:prSet>
      <dgm:spPr/>
    </dgm:pt>
    <dgm:pt modelId="{0B97BF64-F218-41A2-9E4E-338DB7595598}" type="pres">
      <dgm:prSet presAssocID="{02C35229-243E-47A2-881E-E77BC8081AA2}" presName="sibTrans" presStyleLbl="sibTrans2D1" presStyleIdx="2" presStyleCnt="3"/>
      <dgm:spPr/>
    </dgm:pt>
    <dgm:pt modelId="{83BFD5A0-FC2A-4600-A6DB-C0F01D482CF1}" type="pres">
      <dgm:prSet presAssocID="{02C35229-243E-47A2-881E-E77BC8081AA2}" presName="connectorText" presStyleLbl="sibTrans2D1" presStyleIdx="2" presStyleCnt="3"/>
      <dgm:spPr/>
    </dgm:pt>
  </dgm:ptLst>
  <dgm:cxnLst>
    <dgm:cxn modelId="{6664C60E-354F-46FC-9CDA-3F39516AA210}" type="presOf" srcId="{02C35229-243E-47A2-881E-E77BC8081AA2}" destId="{0B97BF64-F218-41A2-9E4E-338DB7595598}" srcOrd="0" destOrd="0" presId="urn:microsoft.com/office/officeart/2005/8/layout/cycle7"/>
    <dgm:cxn modelId="{B80E311B-2876-4EBC-8C2E-6A563F03E886}" type="presOf" srcId="{455ECE3F-4B9E-4A79-ABFB-0373E16D51BD}" destId="{7434975C-35FF-4826-9851-43278B31FE7D}" srcOrd="0" destOrd="0" presId="urn:microsoft.com/office/officeart/2005/8/layout/cycle7"/>
    <dgm:cxn modelId="{64141B24-93AA-4CEA-B20E-5B6D43AD084B}" srcId="{455ECE3F-4B9E-4A79-ABFB-0373E16D51BD}" destId="{2A001C17-7BA3-492E-A6A7-040781867C33}" srcOrd="1" destOrd="0" parTransId="{8BB21816-FB04-47FA-9483-69AF7A878533}" sibTransId="{F709777F-CCD6-41ED-B0B8-8A518549A65A}"/>
    <dgm:cxn modelId="{94E7BE39-7F8A-42A6-8839-59A1C4320EDA}" type="presOf" srcId="{F709777F-CCD6-41ED-B0B8-8A518549A65A}" destId="{19FBB784-8E9B-4611-9FC4-3693A1FDAD7C}" srcOrd="0" destOrd="0" presId="urn:microsoft.com/office/officeart/2005/8/layout/cycle7"/>
    <dgm:cxn modelId="{E0AC623F-F70B-4F74-B352-136AEB3CE964}" type="presOf" srcId="{D97212F7-7A50-4823-90C6-759784D04DCA}" destId="{109923C2-0866-4CD9-8E4D-A8D629D9FEBC}" srcOrd="0" destOrd="0" presId="urn:microsoft.com/office/officeart/2005/8/layout/cycle7"/>
    <dgm:cxn modelId="{D628025B-A8A8-4B63-A4D6-4960E59DE669}" type="presOf" srcId="{49B288D6-D536-404E-873D-A279BCF20472}" destId="{F05BF771-4F3B-4919-8526-E4C21F45FA9C}" srcOrd="1" destOrd="0" presId="urn:microsoft.com/office/officeart/2005/8/layout/cycle7"/>
    <dgm:cxn modelId="{CA607250-32EA-49C2-9C86-7999F33E0D8F}" type="presOf" srcId="{CD5D5517-E53E-44EB-B1B2-24975311E752}" destId="{72939F0C-E77C-49CA-83DF-92F2D8F323D3}" srcOrd="0" destOrd="0" presId="urn:microsoft.com/office/officeart/2005/8/layout/cycle7"/>
    <dgm:cxn modelId="{5DF3AC77-AC13-45C4-A2C5-C00B006CADE6}" type="presOf" srcId="{49B288D6-D536-404E-873D-A279BCF20472}" destId="{ED2E9631-082A-4983-830D-8F2737807FD0}" srcOrd="0" destOrd="0" presId="urn:microsoft.com/office/officeart/2005/8/layout/cycle7"/>
    <dgm:cxn modelId="{1E751296-E4CD-4695-87E1-02A7201A0A45}" type="presOf" srcId="{2A001C17-7BA3-492E-A6A7-040781867C33}" destId="{8BEA719C-B3C1-4FF6-A6AC-C81FEDB53BCA}" srcOrd="0" destOrd="0" presId="urn:microsoft.com/office/officeart/2005/8/layout/cycle7"/>
    <dgm:cxn modelId="{AEFE75A8-A18D-4F8C-BD2D-2D3895E0A552}" type="presOf" srcId="{02C35229-243E-47A2-881E-E77BC8081AA2}" destId="{83BFD5A0-FC2A-4600-A6DB-C0F01D482CF1}" srcOrd="1" destOrd="0" presId="urn:microsoft.com/office/officeart/2005/8/layout/cycle7"/>
    <dgm:cxn modelId="{F0664BBD-FB06-4680-803E-6AD222699341}" srcId="{455ECE3F-4B9E-4A79-ABFB-0373E16D51BD}" destId="{D97212F7-7A50-4823-90C6-759784D04DCA}" srcOrd="0" destOrd="0" parTransId="{6042701E-5943-4961-A5FB-255686597A34}" sibTransId="{49B288D6-D536-404E-873D-A279BCF20472}"/>
    <dgm:cxn modelId="{2C8368CE-7670-4003-BA29-3EB130DB257B}" srcId="{455ECE3F-4B9E-4A79-ABFB-0373E16D51BD}" destId="{CD5D5517-E53E-44EB-B1B2-24975311E752}" srcOrd="2" destOrd="0" parTransId="{D0C38CDD-E0A2-42EB-85D4-82AFAD769C11}" sibTransId="{02C35229-243E-47A2-881E-E77BC8081AA2}"/>
    <dgm:cxn modelId="{9F12A3FC-6A2B-4B08-BDD7-82E19BC5434F}" type="presOf" srcId="{F709777F-CCD6-41ED-B0B8-8A518549A65A}" destId="{DCDCB9E7-CC80-4CAF-9257-C24084AB023B}" srcOrd="1" destOrd="0" presId="urn:microsoft.com/office/officeart/2005/8/layout/cycle7"/>
    <dgm:cxn modelId="{A2578E5C-DDE8-4437-BC72-DF18BD7F8DC8}" type="presParOf" srcId="{7434975C-35FF-4826-9851-43278B31FE7D}" destId="{109923C2-0866-4CD9-8E4D-A8D629D9FEBC}" srcOrd="0" destOrd="0" presId="urn:microsoft.com/office/officeart/2005/8/layout/cycle7"/>
    <dgm:cxn modelId="{32D34A80-DFF8-4220-BD0D-3DB1B45FEE92}" type="presParOf" srcId="{7434975C-35FF-4826-9851-43278B31FE7D}" destId="{ED2E9631-082A-4983-830D-8F2737807FD0}" srcOrd="1" destOrd="0" presId="urn:microsoft.com/office/officeart/2005/8/layout/cycle7"/>
    <dgm:cxn modelId="{D9586443-638E-4A41-9935-648099219774}" type="presParOf" srcId="{ED2E9631-082A-4983-830D-8F2737807FD0}" destId="{F05BF771-4F3B-4919-8526-E4C21F45FA9C}" srcOrd="0" destOrd="0" presId="urn:microsoft.com/office/officeart/2005/8/layout/cycle7"/>
    <dgm:cxn modelId="{8F05E34C-3943-4CCF-8495-E7FE149AFF21}" type="presParOf" srcId="{7434975C-35FF-4826-9851-43278B31FE7D}" destId="{8BEA719C-B3C1-4FF6-A6AC-C81FEDB53BCA}" srcOrd="2" destOrd="0" presId="urn:microsoft.com/office/officeart/2005/8/layout/cycle7"/>
    <dgm:cxn modelId="{FCDC46ED-C01A-4686-B3D0-EC52EAE6348A}" type="presParOf" srcId="{7434975C-35FF-4826-9851-43278B31FE7D}" destId="{19FBB784-8E9B-4611-9FC4-3693A1FDAD7C}" srcOrd="3" destOrd="0" presId="urn:microsoft.com/office/officeart/2005/8/layout/cycle7"/>
    <dgm:cxn modelId="{E0EA332F-6271-4C49-9834-181130DC5FE5}" type="presParOf" srcId="{19FBB784-8E9B-4611-9FC4-3693A1FDAD7C}" destId="{DCDCB9E7-CC80-4CAF-9257-C24084AB023B}" srcOrd="0" destOrd="0" presId="urn:microsoft.com/office/officeart/2005/8/layout/cycle7"/>
    <dgm:cxn modelId="{061C047B-80C3-4BEC-BCA6-81BAD7B1B59C}" type="presParOf" srcId="{7434975C-35FF-4826-9851-43278B31FE7D}" destId="{72939F0C-E77C-49CA-83DF-92F2D8F323D3}" srcOrd="4" destOrd="0" presId="urn:microsoft.com/office/officeart/2005/8/layout/cycle7"/>
    <dgm:cxn modelId="{70BE5A4E-FEEC-4DC6-87C4-69365D325618}" type="presParOf" srcId="{7434975C-35FF-4826-9851-43278B31FE7D}" destId="{0B97BF64-F218-41A2-9E4E-338DB7595598}" srcOrd="5" destOrd="0" presId="urn:microsoft.com/office/officeart/2005/8/layout/cycle7"/>
    <dgm:cxn modelId="{0BFC8802-56CB-42AE-AD62-6EB048FFF197}" type="presParOf" srcId="{0B97BF64-F218-41A2-9E4E-338DB7595598}" destId="{83BFD5A0-FC2A-4600-A6DB-C0F01D482CF1}"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B35F18-B943-4790-8047-42C94B39DA94}" type="doc">
      <dgm:prSet loTypeId="urn:microsoft.com/office/officeart/2016/7/layout/BasicLinearProcessNumbered" loCatId="process" qsTypeId="urn:microsoft.com/office/officeart/2005/8/quickstyle/simple1" qsCatId="simple" csTypeId="urn:microsoft.com/office/officeart/2005/8/colors/accent1_2" csCatId="accent1" phldr="1"/>
      <dgm:spPr/>
      <dgm:t>
        <a:bodyPr/>
        <a:lstStyle/>
        <a:p>
          <a:endParaRPr lang="en-US"/>
        </a:p>
      </dgm:t>
    </dgm:pt>
    <dgm:pt modelId="{AD600F82-123A-48B7-BD07-59D58A2C9BDA}">
      <dgm:prSet custT="1"/>
      <dgm:spPr/>
      <dgm:t>
        <a:bodyPr/>
        <a:lstStyle/>
        <a:p>
          <a:r>
            <a:rPr lang="en-US" sz="1200" b="0" i="0" dirty="0"/>
            <a:t>incorporate archival and unstructured notes </a:t>
          </a:r>
          <a:endParaRPr lang="en-US" sz="1200" dirty="0"/>
        </a:p>
      </dgm:t>
    </dgm:pt>
    <dgm:pt modelId="{EA44A7B8-6B4A-4428-A462-1B734891C185}" type="parTrans" cxnId="{41D8F4BE-C359-41AA-B89E-795E3756F965}">
      <dgm:prSet/>
      <dgm:spPr/>
      <dgm:t>
        <a:bodyPr/>
        <a:lstStyle/>
        <a:p>
          <a:endParaRPr lang="en-US"/>
        </a:p>
      </dgm:t>
    </dgm:pt>
    <dgm:pt modelId="{BF58AE84-25D9-451D-8505-A0A0C646B344}" type="sibTrans" cxnId="{41D8F4BE-C359-41AA-B89E-795E3756F965}">
      <dgm:prSet phldrT="1" phldr="0"/>
      <dgm:spPr/>
      <dgm:t>
        <a:bodyPr/>
        <a:lstStyle/>
        <a:p>
          <a:r>
            <a:rPr lang="en-US"/>
            <a:t>1</a:t>
          </a:r>
        </a:p>
      </dgm:t>
    </dgm:pt>
    <dgm:pt modelId="{FCBE9592-CF1F-4367-9A7B-AF7E54F57FC3}">
      <dgm:prSet custT="1"/>
      <dgm:spPr/>
      <dgm:t>
        <a:bodyPr/>
        <a:lstStyle/>
        <a:p>
          <a:r>
            <a:rPr lang="en-US" sz="1200" b="0" i="0"/>
            <a:t>create models for tracking and interpreting community development</a:t>
          </a:r>
          <a:endParaRPr lang="en-US" sz="1200"/>
        </a:p>
      </dgm:t>
    </dgm:pt>
    <dgm:pt modelId="{A7DF8770-B6C2-4E60-9E3B-0A6B2725A401}" type="parTrans" cxnId="{86D9E279-862D-4AFC-82EB-8759C7AFBFF3}">
      <dgm:prSet/>
      <dgm:spPr/>
      <dgm:t>
        <a:bodyPr/>
        <a:lstStyle/>
        <a:p>
          <a:endParaRPr lang="en-US"/>
        </a:p>
      </dgm:t>
    </dgm:pt>
    <dgm:pt modelId="{22DC7652-42AC-480D-97A4-6F699B7FEDF8}" type="sibTrans" cxnId="{86D9E279-862D-4AFC-82EB-8759C7AFBFF3}">
      <dgm:prSet phldrT="2" phldr="0"/>
      <dgm:spPr/>
      <dgm:t>
        <a:bodyPr/>
        <a:lstStyle/>
        <a:p>
          <a:r>
            <a:rPr lang="en-US"/>
            <a:t>2</a:t>
          </a:r>
        </a:p>
      </dgm:t>
    </dgm:pt>
    <dgm:pt modelId="{EC8F1562-AE36-4A47-B7E3-DF61A9AB72F8}">
      <dgm:prSet custT="1"/>
      <dgm:spPr/>
      <dgm:t>
        <a:bodyPr/>
        <a:lstStyle/>
        <a:p>
          <a:r>
            <a:rPr lang="en-US" sz="1200" b="0" i="0"/>
            <a:t>improve reasoning</a:t>
          </a:r>
          <a:endParaRPr lang="en-US" sz="1200"/>
        </a:p>
      </dgm:t>
    </dgm:pt>
    <dgm:pt modelId="{E6EB022C-82C7-4E8B-9C46-4A3EB5AC22ED}" type="parTrans" cxnId="{76A0036C-63C1-4887-9F9D-B65E4A96907D}">
      <dgm:prSet/>
      <dgm:spPr/>
      <dgm:t>
        <a:bodyPr/>
        <a:lstStyle/>
        <a:p>
          <a:endParaRPr lang="en-US"/>
        </a:p>
      </dgm:t>
    </dgm:pt>
    <dgm:pt modelId="{C66160CC-D83A-4B6E-A02F-5CFE0EF97B11}" type="sibTrans" cxnId="{76A0036C-63C1-4887-9F9D-B65E4A96907D}">
      <dgm:prSet phldrT="3" phldr="0"/>
      <dgm:spPr/>
      <dgm:t>
        <a:bodyPr/>
        <a:lstStyle/>
        <a:p>
          <a:r>
            <a:rPr lang="en-US"/>
            <a:t>3</a:t>
          </a:r>
        </a:p>
      </dgm:t>
    </dgm:pt>
    <dgm:pt modelId="{4FA64F34-9DB7-42FC-9F17-F2A45E39D8D7}">
      <dgm:prSet custT="1"/>
      <dgm:spPr/>
      <dgm:t>
        <a:bodyPr/>
        <a:lstStyle/>
        <a:p>
          <a:r>
            <a:rPr lang="en-US" sz="1200" b="0" i="0"/>
            <a:t>provide reliable and reproducible advice</a:t>
          </a:r>
          <a:endParaRPr lang="en-US" sz="1200"/>
        </a:p>
      </dgm:t>
    </dgm:pt>
    <dgm:pt modelId="{02A8ACA5-A8AD-4F6C-A014-F17D8A565267}" type="parTrans" cxnId="{15577523-86B0-4F54-970D-FC1A7DAC1319}">
      <dgm:prSet/>
      <dgm:spPr/>
      <dgm:t>
        <a:bodyPr/>
        <a:lstStyle/>
        <a:p>
          <a:endParaRPr lang="en-US"/>
        </a:p>
      </dgm:t>
    </dgm:pt>
    <dgm:pt modelId="{5C8FD236-0115-4CC3-A185-A8D6F4D3FE1E}" type="sibTrans" cxnId="{15577523-86B0-4F54-970D-FC1A7DAC1319}">
      <dgm:prSet phldrT="4" phldr="0"/>
      <dgm:spPr/>
      <dgm:t>
        <a:bodyPr/>
        <a:lstStyle/>
        <a:p>
          <a:r>
            <a:rPr lang="en-US"/>
            <a:t>4</a:t>
          </a:r>
        </a:p>
      </dgm:t>
    </dgm:pt>
    <dgm:pt modelId="{0AFD7357-9996-49B0-BD2F-BBEB2A889D5C}">
      <dgm:prSet custT="1"/>
      <dgm:spPr/>
      <dgm:t>
        <a:bodyPr/>
        <a:lstStyle/>
        <a:p>
          <a:r>
            <a:rPr lang="en-US" sz="1200" b="0" i="0"/>
            <a:t>prioritize evidence and test results</a:t>
          </a:r>
          <a:endParaRPr lang="en-US" sz="1200"/>
        </a:p>
      </dgm:t>
    </dgm:pt>
    <dgm:pt modelId="{8435A85E-F18E-4C11-B943-0A00F3BAB346}" type="parTrans" cxnId="{30C5F1EB-DF2C-4004-923C-B18868631DAF}">
      <dgm:prSet/>
      <dgm:spPr/>
      <dgm:t>
        <a:bodyPr/>
        <a:lstStyle/>
        <a:p>
          <a:endParaRPr lang="en-US"/>
        </a:p>
      </dgm:t>
    </dgm:pt>
    <dgm:pt modelId="{CE0A7F86-32C8-4D9D-A78E-04F093543A43}" type="sibTrans" cxnId="{30C5F1EB-DF2C-4004-923C-B18868631DAF}">
      <dgm:prSet phldrT="5" phldr="0"/>
      <dgm:spPr/>
      <dgm:t>
        <a:bodyPr/>
        <a:lstStyle/>
        <a:p>
          <a:r>
            <a:rPr lang="en-US"/>
            <a:t>5</a:t>
          </a:r>
        </a:p>
      </dgm:t>
    </dgm:pt>
    <dgm:pt modelId="{BF5569D6-A20A-4350-B155-98963573CB01}">
      <dgm:prSet custT="1"/>
      <dgm:spPr/>
      <dgm:t>
        <a:bodyPr/>
        <a:lstStyle/>
        <a:p>
          <a:r>
            <a:rPr lang="en-US" sz="1200" b="0" i="0" dirty="0"/>
            <a:t>Engage professionals and the community to promote effective communication and coordination of the activity.</a:t>
          </a:r>
        </a:p>
        <a:p>
          <a:endParaRPr lang="en-US" sz="1200" dirty="0"/>
        </a:p>
      </dgm:t>
    </dgm:pt>
    <dgm:pt modelId="{F48281D2-4B37-44C6-BBB1-D6FEBFD66F56}" type="parTrans" cxnId="{EE88ABAD-A397-483A-9937-7D3ED198432F}">
      <dgm:prSet/>
      <dgm:spPr/>
      <dgm:t>
        <a:bodyPr/>
        <a:lstStyle/>
        <a:p>
          <a:endParaRPr lang="en-US"/>
        </a:p>
      </dgm:t>
    </dgm:pt>
    <dgm:pt modelId="{69002215-CB56-4D89-947E-B9335DFAA6FB}" type="sibTrans" cxnId="{EE88ABAD-A397-483A-9937-7D3ED198432F}">
      <dgm:prSet phldrT="6" phldr="0"/>
      <dgm:spPr/>
      <dgm:t>
        <a:bodyPr/>
        <a:lstStyle/>
        <a:p>
          <a:r>
            <a:rPr lang="en-US"/>
            <a:t>6</a:t>
          </a:r>
        </a:p>
      </dgm:t>
    </dgm:pt>
    <dgm:pt modelId="{DAADC93B-665F-4A7D-98E1-74AB075EC76D}" type="pres">
      <dgm:prSet presAssocID="{02B35F18-B943-4790-8047-42C94B39DA94}" presName="Name0" presStyleCnt="0">
        <dgm:presLayoutVars>
          <dgm:animLvl val="lvl"/>
          <dgm:resizeHandles val="exact"/>
        </dgm:presLayoutVars>
      </dgm:prSet>
      <dgm:spPr/>
    </dgm:pt>
    <dgm:pt modelId="{9A50EA1C-6E1F-48C7-96CC-BFB2DACA1AA4}" type="pres">
      <dgm:prSet presAssocID="{AD600F82-123A-48B7-BD07-59D58A2C9BDA}" presName="compositeNode" presStyleCnt="0">
        <dgm:presLayoutVars>
          <dgm:bulletEnabled val="1"/>
        </dgm:presLayoutVars>
      </dgm:prSet>
      <dgm:spPr/>
    </dgm:pt>
    <dgm:pt modelId="{60BC73D9-0CEC-4905-A38C-091A9487BFC4}" type="pres">
      <dgm:prSet presAssocID="{AD600F82-123A-48B7-BD07-59D58A2C9BDA}" presName="bgRect" presStyleLbl="bgAccFollowNode1" presStyleIdx="0" presStyleCnt="6" custScaleY="132239"/>
      <dgm:spPr/>
    </dgm:pt>
    <dgm:pt modelId="{A7C35F2C-820E-403D-8550-0B0AC098CE67}" type="pres">
      <dgm:prSet presAssocID="{BF58AE84-25D9-451D-8505-A0A0C646B344}" presName="sibTransNodeCircle" presStyleLbl="alignNode1" presStyleIdx="0" presStyleCnt="12">
        <dgm:presLayoutVars>
          <dgm:chMax val="0"/>
          <dgm:bulletEnabled/>
        </dgm:presLayoutVars>
      </dgm:prSet>
      <dgm:spPr/>
    </dgm:pt>
    <dgm:pt modelId="{FEF8F0AA-136B-492B-8D6A-1B358CA8B38E}" type="pres">
      <dgm:prSet presAssocID="{AD600F82-123A-48B7-BD07-59D58A2C9BDA}" presName="bottomLine" presStyleLbl="alignNode1" presStyleIdx="1" presStyleCnt="12" custLinFactY="207300000" custLinFactNeighborX="-691" custLinFactNeighborY="207393056">
        <dgm:presLayoutVars/>
      </dgm:prSet>
      <dgm:spPr>
        <a:blipFill rotWithShape="0">
          <a:blip xmlns:r="http://schemas.openxmlformats.org/officeDocument/2006/relationships" r:embed="rId1"/>
          <a:srcRect/>
          <a:stretch>
            <a:fillRect t="-602000" b="-602000"/>
          </a:stretch>
        </a:blipFill>
      </dgm:spPr>
    </dgm:pt>
    <dgm:pt modelId="{C3FF11D1-76D2-4B8F-A5A7-CE094944CD60}" type="pres">
      <dgm:prSet presAssocID="{AD600F82-123A-48B7-BD07-59D58A2C9BDA}" presName="nodeText" presStyleLbl="bgAccFollowNode1" presStyleIdx="0" presStyleCnt="6">
        <dgm:presLayoutVars>
          <dgm:bulletEnabled val="1"/>
        </dgm:presLayoutVars>
      </dgm:prSet>
      <dgm:spPr/>
    </dgm:pt>
    <dgm:pt modelId="{0F455DCA-DDD5-4FCF-B9DD-28CA21166D0E}" type="pres">
      <dgm:prSet presAssocID="{BF58AE84-25D9-451D-8505-A0A0C646B344}" presName="sibTrans" presStyleCnt="0"/>
      <dgm:spPr/>
    </dgm:pt>
    <dgm:pt modelId="{26851EED-3492-43FE-9510-E755B0FBC8CC}" type="pres">
      <dgm:prSet presAssocID="{FCBE9592-CF1F-4367-9A7B-AF7E54F57FC3}" presName="compositeNode" presStyleCnt="0">
        <dgm:presLayoutVars>
          <dgm:bulletEnabled val="1"/>
        </dgm:presLayoutVars>
      </dgm:prSet>
      <dgm:spPr/>
    </dgm:pt>
    <dgm:pt modelId="{5B02BE58-9DB2-48A9-96BC-B0897EFDAA68}" type="pres">
      <dgm:prSet presAssocID="{FCBE9592-CF1F-4367-9A7B-AF7E54F57FC3}" presName="bgRect" presStyleLbl="bgAccFollowNode1" presStyleIdx="1" presStyleCnt="6" custScaleY="132239"/>
      <dgm:spPr/>
    </dgm:pt>
    <dgm:pt modelId="{87F394C8-0823-4445-B982-F01D2A0C4097}" type="pres">
      <dgm:prSet presAssocID="{22DC7652-42AC-480D-97A4-6F699B7FEDF8}" presName="sibTransNodeCircle" presStyleLbl="alignNode1" presStyleIdx="2" presStyleCnt="12">
        <dgm:presLayoutVars>
          <dgm:chMax val="0"/>
          <dgm:bulletEnabled/>
        </dgm:presLayoutVars>
      </dgm:prSet>
      <dgm:spPr/>
    </dgm:pt>
    <dgm:pt modelId="{1DEB6529-3BF1-433E-B07F-B980A58B124E}" type="pres">
      <dgm:prSet presAssocID="{FCBE9592-CF1F-4367-9A7B-AF7E54F57FC3}" presName="bottomLine" presStyleLbl="alignNode1" presStyleIdx="3" presStyleCnt="12" custLinFactY="207300000" custLinFactNeighborX="-691" custLinFactNeighborY="207393056">
        <dgm:presLayoutVars/>
      </dgm:prSet>
      <dgm:spPr>
        <a:blipFill rotWithShape="0">
          <a:blip xmlns:r="http://schemas.openxmlformats.org/officeDocument/2006/relationships" r:embed="rId1"/>
          <a:srcRect/>
          <a:stretch>
            <a:fillRect t="-602000" b="-602000"/>
          </a:stretch>
        </a:blipFill>
      </dgm:spPr>
    </dgm:pt>
    <dgm:pt modelId="{8B158C3F-D56E-4F42-82BE-DA40B76908DE}" type="pres">
      <dgm:prSet presAssocID="{FCBE9592-CF1F-4367-9A7B-AF7E54F57FC3}" presName="nodeText" presStyleLbl="bgAccFollowNode1" presStyleIdx="1" presStyleCnt="6">
        <dgm:presLayoutVars>
          <dgm:bulletEnabled val="1"/>
        </dgm:presLayoutVars>
      </dgm:prSet>
      <dgm:spPr/>
    </dgm:pt>
    <dgm:pt modelId="{61AEB0E3-3F7C-43B3-9DBC-D25BB2BCAEFD}" type="pres">
      <dgm:prSet presAssocID="{22DC7652-42AC-480D-97A4-6F699B7FEDF8}" presName="sibTrans" presStyleCnt="0"/>
      <dgm:spPr/>
    </dgm:pt>
    <dgm:pt modelId="{E749FA0F-3BF8-4381-A5CD-9987218F7E33}" type="pres">
      <dgm:prSet presAssocID="{EC8F1562-AE36-4A47-B7E3-DF61A9AB72F8}" presName="compositeNode" presStyleCnt="0">
        <dgm:presLayoutVars>
          <dgm:bulletEnabled val="1"/>
        </dgm:presLayoutVars>
      </dgm:prSet>
      <dgm:spPr/>
    </dgm:pt>
    <dgm:pt modelId="{61F2A7BC-3EE6-4D31-9EF4-27F82ABA6DC9}" type="pres">
      <dgm:prSet presAssocID="{EC8F1562-AE36-4A47-B7E3-DF61A9AB72F8}" presName="bgRect" presStyleLbl="bgAccFollowNode1" presStyleIdx="2" presStyleCnt="6" custScaleY="132239"/>
      <dgm:spPr/>
    </dgm:pt>
    <dgm:pt modelId="{A8E53958-B6A0-4D73-B1FA-A0FEBFFFD5EF}" type="pres">
      <dgm:prSet presAssocID="{C66160CC-D83A-4B6E-A02F-5CFE0EF97B11}" presName="sibTransNodeCircle" presStyleLbl="alignNode1" presStyleIdx="4" presStyleCnt="12">
        <dgm:presLayoutVars>
          <dgm:chMax val="0"/>
          <dgm:bulletEnabled/>
        </dgm:presLayoutVars>
      </dgm:prSet>
      <dgm:spPr/>
    </dgm:pt>
    <dgm:pt modelId="{93BAA295-DC2D-4312-B6DF-5028A83B9677}" type="pres">
      <dgm:prSet presAssocID="{EC8F1562-AE36-4A47-B7E3-DF61A9AB72F8}" presName="bottomLine" presStyleLbl="alignNode1" presStyleIdx="5" presStyleCnt="12" custLinFactY="207300000" custLinFactNeighborX="-691" custLinFactNeighborY="207393056">
        <dgm:presLayoutVars/>
      </dgm:prSet>
      <dgm:spPr>
        <a:blipFill rotWithShape="0">
          <a:blip xmlns:r="http://schemas.openxmlformats.org/officeDocument/2006/relationships" r:embed="rId1"/>
          <a:srcRect/>
          <a:stretch>
            <a:fillRect t="-602000" b="-602000"/>
          </a:stretch>
        </a:blipFill>
      </dgm:spPr>
    </dgm:pt>
    <dgm:pt modelId="{5712BB5B-C3B6-4216-A618-0A1AE58745ED}" type="pres">
      <dgm:prSet presAssocID="{EC8F1562-AE36-4A47-B7E3-DF61A9AB72F8}" presName="nodeText" presStyleLbl="bgAccFollowNode1" presStyleIdx="2" presStyleCnt="6">
        <dgm:presLayoutVars>
          <dgm:bulletEnabled val="1"/>
        </dgm:presLayoutVars>
      </dgm:prSet>
      <dgm:spPr/>
    </dgm:pt>
    <dgm:pt modelId="{AFCCF9E2-63D9-4CBE-8066-7BC0BDE7E6C9}" type="pres">
      <dgm:prSet presAssocID="{C66160CC-D83A-4B6E-A02F-5CFE0EF97B11}" presName="sibTrans" presStyleCnt="0"/>
      <dgm:spPr/>
    </dgm:pt>
    <dgm:pt modelId="{208978D3-6FF9-41FA-90CD-F8F410C343FF}" type="pres">
      <dgm:prSet presAssocID="{4FA64F34-9DB7-42FC-9F17-F2A45E39D8D7}" presName="compositeNode" presStyleCnt="0">
        <dgm:presLayoutVars>
          <dgm:bulletEnabled val="1"/>
        </dgm:presLayoutVars>
      </dgm:prSet>
      <dgm:spPr/>
    </dgm:pt>
    <dgm:pt modelId="{75D87F2B-1420-4A8F-B26F-3F6AB6E9F95E}" type="pres">
      <dgm:prSet presAssocID="{4FA64F34-9DB7-42FC-9F17-F2A45E39D8D7}" presName="bgRect" presStyleLbl="bgAccFollowNode1" presStyleIdx="3" presStyleCnt="6" custScaleY="132239"/>
      <dgm:spPr/>
    </dgm:pt>
    <dgm:pt modelId="{C9E17803-5954-4B0D-B5B7-947C72A42B5A}" type="pres">
      <dgm:prSet presAssocID="{5C8FD236-0115-4CC3-A185-A8D6F4D3FE1E}" presName="sibTransNodeCircle" presStyleLbl="alignNode1" presStyleIdx="6" presStyleCnt="12">
        <dgm:presLayoutVars>
          <dgm:chMax val="0"/>
          <dgm:bulletEnabled/>
        </dgm:presLayoutVars>
      </dgm:prSet>
      <dgm:spPr/>
    </dgm:pt>
    <dgm:pt modelId="{59126490-C236-4D20-AB50-C325AFC58493}" type="pres">
      <dgm:prSet presAssocID="{4FA64F34-9DB7-42FC-9F17-F2A45E39D8D7}" presName="bottomLine" presStyleLbl="alignNode1" presStyleIdx="7" presStyleCnt="12" custLinFactY="207300000" custLinFactNeighborX="-691" custLinFactNeighborY="207393056">
        <dgm:presLayoutVars/>
      </dgm:prSet>
      <dgm:spPr>
        <a:blipFill rotWithShape="0">
          <a:blip xmlns:r="http://schemas.openxmlformats.org/officeDocument/2006/relationships" r:embed="rId1"/>
          <a:srcRect/>
          <a:stretch>
            <a:fillRect t="-602000" b="-602000"/>
          </a:stretch>
        </a:blipFill>
      </dgm:spPr>
    </dgm:pt>
    <dgm:pt modelId="{20C9D050-4104-4B21-8D81-9733025C8051}" type="pres">
      <dgm:prSet presAssocID="{4FA64F34-9DB7-42FC-9F17-F2A45E39D8D7}" presName="nodeText" presStyleLbl="bgAccFollowNode1" presStyleIdx="3" presStyleCnt="6">
        <dgm:presLayoutVars>
          <dgm:bulletEnabled val="1"/>
        </dgm:presLayoutVars>
      </dgm:prSet>
      <dgm:spPr/>
    </dgm:pt>
    <dgm:pt modelId="{15AA803D-CCE0-48B7-8E7D-98C25423694A}" type="pres">
      <dgm:prSet presAssocID="{5C8FD236-0115-4CC3-A185-A8D6F4D3FE1E}" presName="sibTrans" presStyleCnt="0"/>
      <dgm:spPr/>
    </dgm:pt>
    <dgm:pt modelId="{57F6AC7A-D0E9-433F-9F82-DA0693DDCC3D}" type="pres">
      <dgm:prSet presAssocID="{0AFD7357-9996-49B0-BD2F-BBEB2A889D5C}" presName="compositeNode" presStyleCnt="0">
        <dgm:presLayoutVars>
          <dgm:bulletEnabled val="1"/>
        </dgm:presLayoutVars>
      </dgm:prSet>
      <dgm:spPr/>
    </dgm:pt>
    <dgm:pt modelId="{FC34DFAD-B634-4E76-A777-1514483347AE}" type="pres">
      <dgm:prSet presAssocID="{0AFD7357-9996-49B0-BD2F-BBEB2A889D5C}" presName="bgRect" presStyleLbl="bgAccFollowNode1" presStyleIdx="4" presStyleCnt="6" custScaleY="132239"/>
      <dgm:spPr/>
    </dgm:pt>
    <dgm:pt modelId="{BCDDB10D-28CB-4A4A-9271-185CE151A8CD}" type="pres">
      <dgm:prSet presAssocID="{CE0A7F86-32C8-4D9D-A78E-04F093543A43}" presName="sibTransNodeCircle" presStyleLbl="alignNode1" presStyleIdx="8" presStyleCnt="12">
        <dgm:presLayoutVars>
          <dgm:chMax val="0"/>
          <dgm:bulletEnabled/>
        </dgm:presLayoutVars>
      </dgm:prSet>
      <dgm:spPr/>
    </dgm:pt>
    <dgm:pt modelId="{17545E99-3B7D-4EC5-96B8-B7676D0E89DB}" type="pres">
      <dgm:prSet presAssocID="{0AFD7357-9996-49B0-BD2F-BBEB2A889D5C}" presName="bottomLine" presStyleLbl="alignNode1" presStyleIdx="9" presStyleCnt="12" custLinFactY="207300000" custLinFactNeighborX="-691" custLinFactNeighborY="207393056">
        <dgm:presLayoutVars/>
      </dgm:prSet>
      <dgm:spPr>
        <a:blipFill rotWithShape="0">
          <a:blip xmlns:r="http://schemas.openxmlformats.org/officeDocument/2006/relationships" r:embed="rId1"/>
          <a:srcRect/>
          <a:stretch>
            <a:fillRect t="-602000" b="-602000"/>
          </a:stretch>
        </a:blipFill>
      </dgm:spPr>
    </dgm:pt>
    <dgm:pt modelId="{6D05C54E-933C-444C-B90F-406A2202CF23}" type="pres">
      <dgm:prSet presAssocID="{0AFD7357-9996-49B0-BD2F-BBEB2A889D5C}" presName="nodeText" presStyleLbl="bgAccFollowNode1" presStyleIdx="4" presStyleCnt="6">
        <dgm:presLayoutVars>
          <dgm:bulletEnabled val="1"/>
        </dgm:presLayoutVars>
      </dgm:prSet>
      <dgm:spPr/>
    </dgm:pt>
    <dgm:pt modelId="{3AF22205-3E96-4A62-8675-9BC78C2E740E}" type="pres">
      <dgm:prSet presAssocID="{CE0A7F86-32C8-4D9D-A78E-04F093543A43}" presName="sibTrans" presStyleCnt="0"/>
      <dgm:spPr/>
    </dgm:pt>
    <dgm:pt modelId="{6BC7FC7E-16F6-4688-A0A3-6A256F6BAA9E}" type="pres">
      <dgm:prSet presAssocID="{BF5569D6-A20A-4350-B155-98963573CB01}" presName="compositeNode" presStyleCnt="0">
        <dgm:presLayoutVars>
          <dgm:bulletEnabled val="1"/>
        </dgm:presLayoutVars>
      </dgm:prSet>
      <dgm:spPr/>
    </dgm:pt>
    <dgm:pt modelId="{4F9F37A3-7D2C-4E9A-AF13-04C94FEF1A6E}" type="pres">
      <dgm:prSet presAssocID="{BF5569D6-A20A-4350-B155-98963573CB01}" presName="bgRect" presStyleLbl="bgAccFollowNode1" presStyleIdx="5" presStyleCnt="6" custScaleY="132239"/>
      <dgm:spPr/>
    </dgm:pt>
    <dgm:pt modelId="{69928BBD-677B-4C76-9803-AA7A52D916C6}" type="pres">
      <dgm:prSet presAssocID="{69002215-CB56-4D89-947E-B9335DFAA6FB}" presName="sibTransNodeCircle" presStyleLbl="alignNode1" presStyleIdx="10" presStyleCnt="12">
        <dgm:presLayoutVars>
          <dgm:chMax val="0"/>
          <dgm:bulletEnabled/>
        </dgm:presLayoutVars>
      </dgm:prSet>
      <dgm:spPr/>
    </dgm:pt>
    <dgm:pt modelId="{65C078D4-D5AA-4BCD-8523-8D96F378AC7C}" type="pres">
      <dgm:prSet presAssocID="{BF5569D6-A20A-4350-B155-98963573CB01}" presName="bottomLine" presStyleLbl="alignNode1" presStyleIdx="11" presStyleCnt="12" custLinFactY="207300000" custLinFactNeighborX="-691" custLinFactNeighborY="207393056">
        <dgm:presLayoutVars/>
      </dgm:prSet>
      <dgm:spPr>
        <a:blipFill rotWithShape="0">
          <a:blip xmlns:r="http://schemas.openxmlformats.org/officeDocument/2006/relationships" r:embed="rId1"/>
          <a:srcRect/>
          <a:stretch>
            <a:fillRect t="-602000" b="-602000"/>
          </a:stretch>
        </a:blipFill>
      </dgm:spPr>
    </dgm:pt>
    <dgm:pt modelId="{F3F53D9B-383A-4629-A738-11B2020C1D50}" type="pres">
      <dgm:prSet presAssocID="{BF5569D6-A20A-4350-B155-98963573CB01}" presName="nodeText" presStyleLbl="bgAccFollowNode1" presStyleIdx="5" presStyleCnt="6">
        <dgm:presLayoutVars>
          <dgm:bulletEnabled val="1"/>
        </dgm:presLayoutVars>
      </dgm:prSet>
      <dgm:spPr/>
    </dgm:pt>
  </dgm:ptLst>
  <dgm:cxnLst>
    <dgm:cxn modelId="{D888C406-3637-47FF-8007-8DAF450C9B82}" type="presOf" srcId="{4FA64F34-9DB7-42FC-9F17-F2A45E39D8D7}" destId="{20C9D050-4104-4B21-8D81-9733025C8051}" srcOrd="1" destOrd="0" presId="urn:microsoft.com/office/officeart/2016/7/layout/BasicLinearProcessNumbered"/>
    <dgm:cxn modelId="{AB61C607-64D5-46F7-A8AA-7A7AF779702F}" type="presOf" srcId="{C66160CC-D83A-4B6E-A02F-5CFE0EF97B11}" destId="{A8E53958-B6A0-4D73-B1FA-A0FEBFFFD5EF}" srcOrd="0" destOrd="0" presId="urn:microsoft.com/office/officeart/2016/7/layout/BasicLinearProcessNumbered"/>
    <dgm:cxn modelId="{DD02270C-20B4-4F80-A1C3-4B2FDB27A6B7}" type="presOf" srcId="{CE0A7F86-32C8-4D9D-A78E-04F093543A43}" destId="{BCDDB10D-28CB-4A4A-9271-185CE151A8CD}" srcOrd="0" destOrd="0" presId="urn:microsoft.com/office/officeart/2016/7/layout/BasicLinearProcessNumbered"/>
    <dgm:cxn modelId="{C1ACB50E-990E-4DE4-B429-EBA6C4A3FB17}" type="presOf" srcId="{EC8F1562-AE36-4A47-B7E3-DF61A9AB72F8}" destId="{5712BB5B-C3B6-4216-A618-0A1AE58745ED}" srcOrd="1" destOrd="0" presId="urn:microsoft.com/office/officeart/2016/7/layout/BasicLinearProcessNumbered"/>
    <dgm:cxn modelId="{15577523-86B0-4F54-970D-FC1A7DAC1319}" srcId="{02B35F18-B943-4790-8047-42C94B39DA94}" destId="{4FA64F34-9DB7-42FC-9F17-F2A45E39D8D7}" srcOrd="3" destOrd="0" parTransId="{02A8ACA5-A8AD-4F6C-A014-F17D8A565267}" sibTransId="{5C8FD236-0115-4CC3-A185-A8D6F4D3FE1E}"/>
    <dgm:cxn modelId="{26FEC42F-2B2B-41A6-AD57-B9CFE6E7D866}" type="presOf" srcId="{EC8F1562-AE36-4A47-B7E3-DF61A9AB72F8}" destId="{61F2A7BC-3EE6-4D31-9EF4-27F82ABA6DC9}" srcOrd="0" destOrd="0" presId="urn:microsoft.com/office/officeart/2016/7/layout/BasicLinearProcessNumbered"/>
    <dgm:cxn modelId="{9B753132-0F98-4CE0-92A2-9D8541551569}" type="presOf" srcId="{69002215-CB56-4D89-947E-B9335DFAA6FB}" destId="{69928BBD-677B-4C76-9803-AA7A52D916C6}" srcOrd="0" destOrd="0" presId="urn:microsoft.com/office/officeart/2016/7/layout/BasicLinearProcessNumbered"/>
    <dgm:cxn modelId="{019E0141-7D96-46F3-8704-5D1326A07948}" type="presOf" srcId="{4FA64F34-9DB7-42FC-9F17-F2A45E39D8D7}" destId="{75D87F2B-1420-4A8F-B26F-3F6AB6E9F95E}" srcOrd="0" destOrd="0" presId="urn:microsoft.com/office/officeart/2016/7/layout/BasicLinearProcessNumbered"/>
    <dgm:cxn modelId="{76A0036C-63C1-4887-9F9D-B65E4A96907D}" srcId="{02B35F18-B943-4790-8047-42C94B39DA94}" destId="{EC8F1562-AE36-4A47-B7E3-DF61A9AB72F8}" srcOrd="2" destOrd="0" parTransId="{E6EB022C-82C7-4E8B-9C46-4A3EB5AC22ED}" sibTransId="{C66160CC-D83A-4B6E-A02F-5CFE0EF97B11}"/>
    <dgm:cxn modelId="{96F9286E-1E83-4E00-BCE3-B044892CA68F}" type="presOf" srcId="{FCBE9592-CF1F-4367-9A7B-AF7E54F57FC3}" destId="{8B158C3F-D56E-4F42-82BE-DA40B76908DE}" srcOrd="1" destOrd="0" presId="urn:microsoft.com/office/officeart/2016/7/layout/BasicLinearProcessNumbered"/>
    <dgm:cxn modelId="{709FDD51-65DC-4019-92CB-6D8E4CD0226F}" type="presOf" srcId="{AD600F82-123A-48B7-BD07-59D58A2C9BDA}" destId="{C3FF11D1-76D2-4B8F-A5A7-CE094944CD60}" srcOrd="1" destOrd="0" presId="urn:microsoft.com/office/officeart/2016/7/layout/BasicLinearProcessNumbered"/>
    <dgm:cxn modelId="{86D9E279-862D-4AFC-82EB-8759C7AFBFF3}" srcId="{02B35F18-B943-4790-8047-42C94B39DA94}" destId="{FCBE9592-CF1F-4367-9A7B-AF7E54F57FC3}" srcOrd="1" destOrd="0" parTransId="{A7DF8770-B6C2-4E60-9E3B-0A6B2725A401}" sibTransId="{22DC7652-42AC-480D-97A4-6F699B7FEDF8}"/>
    <dgm:cxn modelId="{C531205A-3500-46C5-AB68-55700C561AB1}" type="presOf" srcId="{BF5569D6-A20A-4350-B155-98963573CB01}" destId="{4F9F37A3-7D2C-4E9A-AF13-04C94FEF1A6E}" srcOrd="0" destOrd="0" presId="urn:microsoft.com/office/officeart/2016/7/layout/BasicLinearProcessNumbered"/>
    <dgm:cxn modelId="{650A4F5A-9D7B-4AC2-81BD-330569E53097}" type="presOf" srcId="{02B35F18-B943-4790-8047-42C94B39DA94}" destId="{DAADC93B-665F-4A7D-98E1-74AB075EC76D}" srcOrd="0" destOrd="0" presId="urn:microsoft.com/office/officeart/2016/7/layout/BasicLinearProcessNumbered"/>
    <dgm:cxn modelId="{0576A083-F95D-4962-9441-7B1EBD7D41E3}" type="presOf" srcId="{0AFD7357-9996-49B0-BD2F-BBEB2A889D5C}" destId="{6D05C54E-933C-444C-B90F-406A2202CF23}" srcOrd="1" destOrd="0" presId="urn:microsoft.com/office/officeart/2016/7/layout/BasicLinearProcessNumbered"/>
    <dgm:cxn modelId="{53C9C591-337D-4EF6-90D9-6EFEE30EA3EF}" type="presOf" srcId="{BF5569D6-A20A-4350-B155-98963573CB01}" destId="{F3F53D9B-383A-4629-A738-11B2020C1D50}" srcOrd="1" destOrd="0" presId="urn:microsoft.com/office/officeart/2016/7/layout/BasicLinearProcessNumbered"/>
    <dgm:cxn modelId="{A74298A4-F612-4E37-A6F1-C6BFCC3F9E8E}" type="presOf" srcId="{22DC7652-42AC-480D-97A4-6F699B7FEDF8}" destId="{87F394C8-0823-4445-B982-F01D2A0C4097}" srcOrd="0" destOrd="0" presId="urn:microsoft.com/office/officeart/2016/7/layout/BasicLinearProcessNumbered"/>
    <dgm:cxn modelId="{C64AD2AB-2026-4C39-8AF6-CC9E3E85318B}" type="presOf" srcId="{BF58AE84-25D9-451D-8505-A0A0C646B344}" destId="{A7C35F2C-820E-403D-8550-0B0AC098CE67}" srcOrd="0" destOrd="0" presId="urn:microsoft.com/office/officeart/2016/7/layout/BasicLinearProcessNumbered"/>
    <dgm:cxn modelId="{EE88ABAD-A397-483A-9937-7D3ED198432F}" srcId="{02B35F18-B943-4790-8047-42C94B39DA94}" destId="{BF5569D6-A20A-4350-B155-98963573CB01}" srcOrd="5" destOrd="0" parTransId="{F48281D2-4B37-44C6-BBB1-D6FEBFD66F56}" sibTransId="{69002215-CB56-4D89-947E-B9335DFAA6FB}"/>
    <dgm:cxn modelId="{D366EDBE-2804-4743-B287-819C9CF59CAC}" type="presOf" srcId="{5C8FD236-0115-4CC3-A185-A8D6F4D3FE1E}" destId="{C9E17803-5954-4B0D-B5B7-947C72A42B5A}" srcOrd="0" destOrd="0" presId="urn:microsoft.com/office/officeart/2016/7/layout/BasicLinearProcessNumbered"/>
    <dgm:cxn modelId="{41D8F4BE-C359-41AA-B89E-795E3756F965}" srcId="{02B35F18-B943-4790-8047-42C94B39DA94}" destId="{AD600F82-123A-48B7-BD07-59D58A2C9BDA}" srcOrd="0" destOrd="0" parTransId="{EA44A7B8-6B4A-4428-A462-1B734891C185}" sibTransId="{BF58AE84-25D9-451D-8505-A0A0C646B344}"/>
    <dgm:cxn modelId="{B101F1C6-8265-4D46-A25A-CE1A6DC319B1}" type="presOf" srcId="{0AFD7357-9996-49B0-BD2F-BBEB2A889D5C}" destId="{FC34DFAD-B634-4E76-A777-1514483347AE}" srcOrd="0" destOrd="0" presId="urn:microsoft.com/office/officeart/2016/7/layout/BasicLinearProcessNumbered"/>
    <dgm:cxn modelId="{C94AFDE6-9C4B-43B0-9E32-37A7367B40FF}" type="presOf" srcId="{AD600F82-123A-48B7-BD07-59D58A2C9BDA}" destId="{60BC73D9-0CEC-4905-A38C-091A9487BFC4}" srcOrd="0" destOrd="0" presId="urn:microsoft.com/office/officeart/2016/7/layout/BasicLinearProcessNumbered"/>
    <dgm:cxn modelId="{30C5F1EB-DF2C-4004-923C-B18868631DAF}" srcId="{02B35F18-B943-4790-8047-42C94B39DA94}" destId="{0AFD7357-9996-49B0-BD2F-BBEB2A889D5C}" srcOrd="4" destOrd="0" parTransId="{8435A85E-F18E-4C11-B943-0A00F3BAB346}" sibTransId="{CE0A7F86-32C8-4D9D-A78E-04F093543A43}"/>
    <dgm:cxn modelId="{162B75F4-991D-4E6A-A180-11E38E6F9F5A}" type="presOf" srcId="{FCBE9592-CF1F-4367-9A7B-AF7E54F57FC3}" destId="{5B02BE58-9DB2-48A9-96BC-B0897EFDAA68}" srcOrd="0" destOrd="0" presId="urn:microsoft.com/office/officeart/2016/7/layout/BasicLinearProcessNumbered"/>
    <dgm:cxn modelId="{B9A12067-85EA-4D47-B83C-1A3D7FBC8AA9}" type="presParOf" srcId="{DAADC93B-665F-4A7D-98E1-74AB075EC76D}" destId="{9A50EA1C-6E1F-48C7-96CC-BFB2DACA1AA4}" srcOrd="0" destOrd="0" presId="urn:microsoft.com/office/officeart/2016/7/layout/BasicLinearProcessNumbered"/>
    <dgm:cxn modelId="{C843B8C4-F462-498E-A214-96542805A286}" type="presParOf" srcId="{9A50EA1C-6E1F-48C7-96CC-BFB2DACA1AA4}" destId="{60BC73D9-0CEC-4905-A38C-091A9487BFC4}" srcOrd="0" destOrd="0" presId="urn:microsoft.com/office/officeart/2016/7/layout/BasicLinearProcessNumbered"/>
    <dgm:cxn modelId="{9F712166-298D-4D2B-8DB2-6B8840FE78C6}" type="presParOf" srcId="{9A50EA1C-6E1F-48C7-96CC-BFB2DACA1AA4}" destId="{A7C35F2C-820E-403D-8550-0B0AC098CE67}" srcOrd="1" destOrd="0" presId="urn:microsoft.com/office/officeart/2016/7/layout/BasicLinearProcessNumbered"/>
    <dgm:cxn modelId="{77176C2D-2AA0-4B9C-B201-E019548A7095}" type="presParOf" srcId="{9A50EA1C-6E1F-48C7-96CC-BFB2DACA1AA4}" destId="{FEF8F0AA-136B-492B-8D6A-1B358CA8B38E}" srcOrd="2" destOrd="0" presId="urn:microsoft.com/office/officeart/2016/7/layout/BasicLinearProcessNumbered"/>
    <dgm:cxn modelId="{6B0ECEEB-1D7E-43F4-AB2B-C98432A22524}" type="presParOf" srcId="{9A50EA1C-6E1F-48C7-96CC-BFB2DACA1AA4}" destId="{C3FF11D1-76D2-4B8F-A5A7-CE094944CD60}" srcOrd="3" destOrd="0" presId="urn:microsoft.com/office/officeart/2016/7/layout/BasicLinearProcessNumbered"/>
    <dgm:cxn modelId="{99692F38-5002-43B3-9B59-24D361712B96}" type="presParOf" srcId="{DAADC93B-665F-4A7D-98E1-74AB075EC76D}" destId="{0F455DCA-DDD5-4FCF-B9DD-28CA21166D0E}" srcOrd="1" destOrd="0" presId="urn:microsoft.com/office/officeart/2016/7/layout/BasicLinearProcessNumbered"/>
    <dgm:cxn modelId="{3CC8B6D0-BE7C-4727-87DD-7DEE50BBD88C}" type="presParOf" srcId="{DAADC93B-665F-4A7D-98E1-74AB075EC76D}" destId="{26851EED-3492-43FE-9510-E755B0FBC8CC}" srcOrd="2" destOrd="0" presId="urn:microsoft.com/office/officeart/2016/7/layout/BasicLinearProcessNumbered"/>
    <dgm:cxn modelId="{9B5E3B1E-9F1E-452A-9FC8-00B7FE6C47E4}" type="presParOf" srcId="{26851EED-3492-43FE-9510-E755B0FBC8CC}" destId="{5B02BE58-9DB2-48A9-96BC-B0897EFDAA68}" srcOrd="0" destOrd="0" presId="urn:microsoft.com/office/officeart/2016/7/layout/BasicLinearProcessNumbered"/>
    <dgm:cxn modelId="{58538666-A19F-4B39-A386-8A19BA044A75}" type="presParOf" srcId="{26851EED-3492-43FE-9510-E755B0FBC8CC}" destId="{87F394C8-0823-4445-B982-F01D2A0C4097}" srcOrd="1" destOrd="0" presId="urn:microsoft.com/office/officeart/2016/7/layout/BasicLinearProcessNumbered"/>
    <dgm:cxn modelId="{AE85F8DC-5059-4565-BC6E-BB9AE020B0EA}" type="presParOf" srcId="{26851EED-3492-43FE-9510-E755B0FBC8CC}" destId="{1DEB6529-3BF1-433E-B07F-B980A58B124E}" srcOrd="2" destOrd="0" presId="urn:microsoft.com/office/officeart/2016/7/layout/BasicLinearProcessNumbered"/>
    <dgm:cxn modelId="{E1BB04E5-E2E2-4FD7-AC2E-FBD8E5B75455}" type="presParOf" srcId="{26851EED-3492-43FE-9510-E755B0FBC8CC}" destId="{8B158C3F-D56E-4F42-82BE-DA40B76908DE}" srcOrd="3" destOrd="0" presId="urn:microsoft.com/office/officeart/2016/7/layout/BasicLinearProcessNumbered"/>
    <dgm:cxn modelId="{21ECE0FE-0B1E-4D80-895D-DF6B51C122BB}" type="presParOf" srcId="{DAADC93B-665F-4A7D-98E1-74AB075EC76D}" destId="{61AEB0E3-3F7C-43B3-9DBC-D25BB2BCAEFD}" srcOrd="3" destOrd="0" presId="urn:microsoft.com/office/officeart/2016/7/layout/BasicLinearProcessNumbered"/>
    <dgm:cxn modelId="{FE0A9AB4-7428-4397-9F91-CC394F69DF37}" type="presParOf" srcId="{DAADC93B-665F-4A7D-98E1-74AB075EC76D}" destId="{E749FA0F-3BF8-4381-A5CD-9987218F7E33}" srcOrd="4" destOrd="0" presId="urn:microsoft.com/office/officeart/2016/7/layout/BasicLinearProcessNumbered"/>
    <dgm:cxn modelId="{656C549A-EA69-4D86-BB5A-71E069C213DE}" type="presParOf" srcId="{E749FA0F-3BF8-4381-A5CD-9987218F7E33}" destId="{61F2A7BC-3EE6-4D31-9EF4-27F82ABA6DC9}" srcOrd="0" destOrd="0" presId="urn:microsoft.com/office/officeart/2016/7/layout/BasicLinearProcessNumbered"/>
    <dgm:cxn modelId="{890FE958-D4A0-4D07-87FA-F54FD9A93A9E}" type="presParOf" srcId="{E749FA0F-3BF8-4381-A5CD-9987218F7E33}" destId="{A8E53958-B6A0-4D73-B1FA-A0FEBFFFD5EF}" srcOrd="1" destOrd="0" presId="urn:microsoft.com/office/officeart/2016/7/layout/BasicLinearProcessNumbered"/>
    <dgm:cxn modelId="{4ED76676-A57B-4C77-AF13-D401D3955D16}" type="presParOf" srcId="{E749FA0F-3BF8-4381-A5CD-9987218F7E33}" destId="{93BAA295-DC2D-4312-B6DF-5028A83B9677}" srcOrd="2" destOrd="0" presId="urn:microsoft.com/office/officeart/2016/7/layout/BasicLinearProcessNumbered"/>
    <dgm:cxn modelId="{0577F38B-CDC2-4D70-8E74-A1A494BB98E1}" type="presParOf" srcId="{E749FA0F-3BF8-4381-A5CD-9987218F7E33}" destId="{5712BB5B-C3B6-4216-A618-0A1AE58745ED}" srcOrd="3" destOrd="0" presId="urn:microsoft.com/office/officeart/2016/7/layout/BasicLinearProcessNumbered"/>
    <dgm:cxn modelId="{25AA0AE6-712C-42EC-A942-5C89C12F8DAB}" type="presParOf" srcId="{DAADC93B-665F-4A7D-98E1-74AB075EC76D}" destId="{AFCCF9E2-63D9-4CBE-8066-7BC0BDE7E6C9}" srcOrd="5" destOrd="0" presId="urn:microsoft.com/office/officeart/2016/7/layout/BasicLinearProcessNumbered"/>
    <dgm:cxn modelId="{465CD9DA-EBDF-41CD-869F-AE28C5A698F7}" type="presParOf" srcId="{DAADC93B-665F-4A7D-98E1-74AB075EC76D}" destId="{208978D3-6FF9-41FA-90CD-F8F410C343FF}" srcOrd="6" destOrd="0" presId="urn:microsoft.com/office/officeart/2016/7/layout/BasicLinearProcessNumbered"/>
    <dgm:cxn modelId="{3DA600AD-A05B-497D-8C49-F714A2C8C6DF}" type="presParOf" srcId="{208978D3-6FF9-41FA-90CD-F8F410C343FF}" destId="{75D87F2B-1420-4A8F-B26F-3F6AB6E9F95E}" srcOrd="0" destOrd="0" presId="urn:microsoft.com/office/officeart/2016/7/layout/BasicLinearProcessNumbered"/>
    <dgm:cxn modelId="{C09FD2AD-2305-4B56-A61C-85878B62450A}" type="presParOf" srcId="{208978D3-6FF9-41FA-90CD-F8F410C343FF}" destId="{C9E17803-5954-4B0D-B5B7-947C72A42B5A}" srcOrd="1" destOrd="0" presId="urn:microsoft.com/office/officeart/2016/7/layout/BasicLinearProcessNumbered"/>
    <dgm:cxn modelId="{B5BD1878-2060-4952-A81F-8C3AA0F3C9E4}" type="presParOf" srcId="{208978D3-6FF9-41FA-90CD-F8F410C343FF}" destId="{59126490-C236-4D20-AB50-C325AFC58493}" srcOrd="2" destOrd="0" presId="urn:microsoft.com/office/officeart/2016/7/layout/BasicLinearProcessNumbered"/>
    <dgm:cxn modelId="{E2370004-ED2A-46D3-B133-9721DD0FE104}" type="presParOf" srcId="{208978D3-6FF9-41FA-90CD-F8F410C343FF}" destId="{20C9D050-4104-4B21-8D81-9733025C8051}" srcOrd="3" destOrd="0" presId="urn:microsoft.com/office/officeart/2016/7/layout/BasicLinearProcessNumbered"/>
    <dgm:cxn modelId="{62C96489-E1B5-46BE-9E53-C61081ACAAD6}" type="presParOf" srcId="{DAADC93B-665F-4A7D-98E1-74AB075EC76D}" destId="{15AA803D-CCE0-48B7-8E7D-98C25423694A}" srcOrd="7" destOrd="0" presId="urn:microsoft.com/office/officeart/2016/7/layout/BasicLinearProcessNumbered"/>
    <dgm:cxn modelId="{075F3480-4080-4AC5-A6B6-5575395CC0BB}" type="presParOf" srcId="{DAADC93B-665F-4A7D-98E1-74AB075EC76D}" destId="{57F6AC7A-D0E9-433F-9F82-DA0693DDCC3D}" srcOrd="8" destOrd="0" presId="urn:microsoft.com/office/officeart/2016/7/layout/BasicLinearProcessNumbered"/>
    <dgm:cxn modelId="{F1F11602-24E6-4E3D-9EB6-1EC8298E0BE7}" type="presParOf" srcId="{57F6AC7A-D0E9-433F-9F82-DA0693DDCC3D}" destId="{FC34DFAD-B634-4E76-A777-1514483347AE}" srcOrd="0" destOrd="0" presId="urn:microsoft.com/office/officeart/2016/7/layout/BasicLinearProcessNumbered"/>
    <dgm:cxn modelId="{F284815E-93DD-46DF-813D-4A1ACCFFEEF5}" type="presParOf" srcId="{57F6AC7A-D0E9-433F-9F82-DA0693DDCC3D}" destId="{BCDDB10D-28CB-4A4A-9271-185CE151A8CD}" srcOrd="1" destOrd="0" presId="urn:microsoft.com/office/officeart/2016/7/layout/BasicLinearProcessNumbered"/>
    <dgm:cxn modelId="{06A148F3-A4E5-4B79-805E-264C760DEBFB}" type="presParOf" srcId="{57F6AC7A-D0E9-433F-9F82-DA0693DDCC3D}" destId="{17545E99-3B7D-4EC5-96B8-B7676D0E89DB}" srcOrd="2" destOrd="0" presId="urn:microsoft.com/office/officeart/2016/7/layout/BasicLinearProcessNumbered"/>
    <dgm:cxn modelId="{B435AF53-308C-46F7-A935-334BE21800BB}" type="presParOf" srcId="{57F6AC7A-D0E9-433F-9F82-DA0693DDCC3D}" destId="{6D05C54E-933C-444C-B90F-406A2202CF23}" srcOrd="3" destOrd="0" presId="urn:microsoft.com/office/officeart/2016/7/layout/BasicLinearProcessNumbered"/>
    <dgm:cxn modelId="{98C9948C-3319-4FFB-9114-6B657DF7863B}" type="presParOf" srcId="{DAADC93B-665F-4A7D-98E1-74AB075EC76D}" destId="{3AF22205-3E96-4A62-8675-9BC78C2E740E}" srcOrd="9" destOrd="0" presId="urn:microsoft.com/office/officeart/2016/7/layout/BasicLinearProcessNumbered"/>
    <dgm:cxn modelId="{B76E36AC-CE54-43C8-8FB1-D269630E5242}" type="presParOf" srcId="{DAADC93B-665F-4A7D-98E1-74AB075EC76D}" destId="{6BC7FC7E-16F6-4688-A0A3-6A256F6BAA9E}" srcOrd="10" destOrd="0" presId="urn:microsoft.com/office/officeart/2016/7/layout/BasicLinearProcessNumbered"/>
    <dgm:cxn modelId="{C89F0501-D18D-45D0-BE76-E36D76C914A2}" type="presParOf" srcId="{6BC7FC7E-16F6-4688-A0A3-6A256F6BAA9E}" destId="{4F9F37A3-7D2C-4E9A-AF13-04C94FEF1A6E}" srcOrd="0" destOrd="0" presId="urn:microsoft.com/office/officeart/2016/7/layout/BasicLinearProcessNumbered"/>
    <dgm:cxn modelId="{E7A229BB-CC15-4CDD-AEB9-10E5B10A6836}" type="presParOf" srcId="{6BC7FC7E-16F6-4688-A0A3-6A256F6BAA9E}" destId="{69928BBD-677B-4C76-9803-AA7A52D916C6}" srcOrd="1" destOrd="0" presId="urn:microsoft.com/office/officeart/2016/7/layout/BasicLinearProcessNumbered"/>
    <dgm:cxn modelId="{BDF9BD97-026C-4AF1-BC13-06E96BB06C50}" type="presParOf" srcId="{6BC7FC7E-16F6-4688-A0A3-6A256F6BAA9E}" destId="{65C078D4-D5AA-4BCD-8523-8D96F378AC7C}" srcOrd="2" destOrd="0" presId="urn:microsoft.com/office/officeart/2016/7/layout/BasicLinearProcessNumbered"/>
    <dgm:cxn modelId="{FCBCD211-2024-47C8-9C2B-9C17FA987C42}" type="presParOf" srcId="{6BC7FC7E-16F6-4688-A0A3-6A256F6BAA9E}" destId="{F3F53D9B-383A-4629-A738-11B2020C1D50}" srcOrd="3" destOrd="0" presId="urn:microsoft.com/office/officeart/2016/7/layout/BasicLinearProcessNumbered"/>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E3BEC-3A0C-4C9E-9E9D-A340ABC89173}">
      <dsp:nvSpPr>
        <dsp:cNvPr id="0" name=""/>
        <dsp:cNvSpPr/>
      </dsp:nvSpPr>
      <dsp:spPr>
        <a:xfrm>
          <a:off x="0" y="0"/>
          <a:ext cx="339089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BEA5483-8595-499A-B9FD-9C738B23700F}">
      <dsp:nvSpPr>
        <dsp:cNvPr id="0" name=""/>
        <dsp:cNvSpPr/>
      </dsp:nvSpPr>
      <dsp:spPr>
        <a:xfrm>
          <a:off x="0" y="0"/>
          <a:ext cx="3390899" cy="2250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a:t>An umbrella term first coined in 1930s</a:t>
          </a:r>
          <a:endParaRPr lang="en-US" sz="2400" kern="1200"/>
        </a:p>
      </dsp:txBody>
      <dsp:txXfrm>
        <a:off x="0" y="0"/>
        <a:ext cx="3390899" cy="2250831"/>
      </dsp:txXfrm>
    </dsp:sp>
    <dsp:sp modelId="{5ABE9E54-DCF1-49B5-ACEC-0B2B85761034}">
      <dsp:nvSpPr>
        <dsp:cNvPr id="0" name=""/>
        <dsp:cNvSpPr/>
      </dsp:nvSpPr>
      <dsp:spPr>
        <a:xfrm>
          <a:off x="0" y="2250831"/>
          <a:ext cx="339089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D5C1746-35F0-4817-A739-959E1E5C3CF3}">
      <dsp:nvSpPr>
        <dsp:cNvPr id="0" name=""/>
        <dsp:cNvSpPr/>
      </dsp:nvSpPr>
      <dsp:spPr>
        <a:xfrm>
          <a:off x="0" y="2250831"/>
          <a:ext cx="3390899" cy="2250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Gill Sans MT"/>
              <a:ea typeface="+mn-ea"/>
              <a:cs typeface="+mn-cs"/>
            </a:rPr>
            <a:t>widely used in both theoretical and applied psychology, and in education, studying crime and criminal activities,</a:t>
          </a:r>
          <a:r>
            <a:rPr lang="en-CA" sz="2400" kern="1200">
              <a:latin typeface="Gill Sans MT"/>
              <a:ea typeface="+mn-ea"/>
              <a:cs typeface="+mn-cs"/>
            </a:rPr>
            <a:t> professional training</a:t>
          </a:r>
          <a:r>
            <a:rPr lang="en-US" sz="2400" kern="1200">
              <a:latin typeface="Gill Sans MT"/>
              <a:ea typeface="+mn-ea"/>
              <a:cs typeface="+mn-cs"/>
            </a:rPr>
            <a:t>, </a:t>
          </a:r>
          <a:r>
            <a:rPr lang="en-US" sz="2400" b="0" i="0" kern="1200"/>
            <a:t>etc.</a:t>
          </a:r>
          <a:endParaRPr lang="en-US" sz="2400" kern="1200"/>
        </a:p>
      </dsp:txBody>
      <dsp:txXfrm>
        <a:off x="0" y="2250831"/>
        <a:ext cx="3390899" cy="2250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D0F6A-DEAD-4F0B-A2F2-72B9EED3711B}">
      <dsp:nvSpPr>
        <dsp:cNvPr id="0" name=""/>
        <dsp:cNvSpPr/>
      </dsp:nvSpPr>
      <dsp:spPr>
        <a:xfrm>
          <a:off x="0" y="615375"/>
          <a:ext cx="6096000" cy="13513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fr-FR" sz="3500" b="0" i="0" kern="1200"/>
            <a:t>Question formulation (keywords, scope, etc.)</a:t>
          </a:r>
          <a:endParaRPr lang="en-US" sz="3500" kern="1200"/>
        </a:p>
      </dsp:txBody>
      <dsp:txXfrm>
        <a:off x="65967" y="681342"/>
        <a:ext cx="5964066" cy="1219415"/>
      </dsp:txXfrm>
    </dsp:sp>
    <dsp:sp modelId="{D6EE1C3A-CCD1-4F5C-B513-D62327E81E1F}">
      <dsp:nvSpPr>
        <dsp:cNvPr id="0" name=""/>
        <dsp:cNvSpPr/>
      </dsp:nvSpPr>
      <dsp:spPr>
        <a:xfrm>
          <a:off x="0" y="2067525"/>
          <a:ext cx="6096000" cy="1351349"/>
        </a:xfrm>
        <a:prstGeom prst="roundRect">
          <a:avLst/>
        </a:prstGeom>
        <a:solidFill>
          <a:schemeClr val="accent2">
            <a:hueOff val="-751837"/>
            <a:satOff val="79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a:t>Locating studies and evaluation (selection of specific topics)</a:t>
          </a:r>
          <a:endParaRPr lang="en-US" sz="3500" kern="1200"/>
        </a:p>
      </dsp:txBody>
      <dsp:txXfrm>
        <a:off x="65967" y="2133492"/>
        <a:ext cx="5964066" cy="1219415"/>
      </dsp:txXfrm>
    </dsp:sp>
    <dsp:sp modelId="{E498846A-B26E-4684-9866-648FD79EB19B}">
      <dsp:nvSpPr>
        <dsp:cNvPr id="0" name=""/>
        <dsp:cNvSpPr/>
      </dsp:nvSpPr>
      <dsp:spPr>
        <a:xfrm>
          <a:off x="0" y="3519675"/>
          <a:ext cx="6096000" cy="1351349"/>
        </a:xfrm>
        <a:prstGeom prst="roundRect">
          <a:avLst/>
        </a:prstGeom>
        <a:solidFill>
          <a:schemeClr val="accent2">
            <a:hueOff val="-1503673"/>
            <a:satOff val="1590"/>
            <a:lumOff val="64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a:t>Outcomes and interventions</a:t>
          </a:r>
          <a:endParaRPr lang="en-US" sz="3500" kern="1200"/>
        </a:p>
      </dsp:txBody>
      <dsp:txXfrm>
        <a:off x="65967" y="3585642"/>
        <a:ext cx="5964066" cy="12194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923C2-0866-4CD9-8E4D-A8D629D9FEBC}">
      <dsp:nvSpPr>
        <dsp:cNvPr id="0" name=""/>
        <dsp:cNvSpPr/>
      </dsp:nvSpPr>
      <dsp:spPr>
        <a:xfrm>
          <a:off x="2661046" y="10988"/>
          <a:ext cx="2805906" cy="1402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Tools </a:t>
          </a:r>
          <a:br>
            <a:rPr lang="en-US" sz="1700" kern="1200" dirty="0"/>
          </a:br>
          <a:r>
            <a:rPr lang="en-US" sz="1700" kern="1200" dirty="0">
              <a:effectLst/>
              <a:ea typeface="Calibri" panose="020F0502020204030204" pitchFamily="34" charset="0"/>
              <a:cs typeface="Arial" panose="020B0604020202020204" pitchFamily="34" charset="0"/>
            </a:rPr>
            <a:t>Computers, Unstructured textual data, Machine learning and Deep learning algorithms, Data Processing Applications</a:t>
          </a:r>
          <a:endParaRPr lang="en-CA" sz="1700" kern="1200" dirty="0"/>
        </a:p>
      </dsp:txBody>
      <dsp:txXfrm>
        <a:off x="2702137" y="52079"/>
        <a:ext cx="2723724" cy="1320771"/>
      </dsp:txXfrm>
    </dsp:sp>
    <dsp:sp modelId="{ED2E9631-082A-4983-830D-8F2737807FD0}">
      <dsp:nvSpPr>
        <dsp:cNvPr id="0" name=""/>
        <dsp:cNvSpPr/>
      </dsp:nvSpPr>
      <dsp:spPr>
        <a:xfrm rot="3596501">
          <a:off x="4491365" y="2468524"/>
          <a:ext cx="1461927" cy="49103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dsp:txBody>
      <dsp:txXfrm>
        <a:off x="4638675" y="2566731"/>
        <a:ext cx="1167307" cy="294619"/>
      </dsp:txXfrm>
    </dsp:sp>
    <dsp:sp modelId="{8BEA719C-B3C1-4FF6-A6AC-C81FEDB53BCA}">
      <dsp:nvSpPr>
        <dsp:cNvPr id="0" name=""/>
        <dsp:cNvSpPr/>
      </dsp:nvSpPr>
      <dsp:spPr>
        <a:xfrm>
          <a:off x="4977704" y="4014141"/>
          <a:ext cx="2805906" cy="1402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effectLst/>
              <a:ea typeface="Calibri" panose="020F0502020204030204" pitchFamily="34" charset="0"/>
              <a:cs typeface="Arial" panose="020B0604020202020204" pitchFamily="34" charset="0"/>
            </a:rPr>
            <a:t>Object</a:t>
          </a:r>
          <a:br>
            <a:rPr lang="en-US" sz="1700" kern="1200" dirty="0">
              <a:effectLst/>
              <a:ea typeface="Calibri" panose="020F0502020204030204" pitchFamily="34" charset="0"/>
              <a:cs typeface="Arial" panose="020B0604020202020204" pitchFamily="34" charset="0"/>
            </a:rPr>
          </a:br>
          <a:r>
            <a:rPr lang="en-US" sz="1700" kern="1200" dirty="0">
              <a:effectLst/>
              <a:ea typeface="Calibri" panose="020F0502020204030204" pitchFamily="34" charset="0"/>
              <a:cs typeface="Arial" panose="020B0604020202020204" pitchFamily="34" charset="0"/>
            </a:rPr>
            <a:t>Information retrieved, Visualization, Detailed analysis, etc.</a:t>
          </a:r>
          <a:endParaRPr lang="en-CA" sz="1700" kern="1200" dirty="0"/>
        </a:p>
      </dsp:txBody>
      <dsp:txXfrm>
        <a:off x="5018795" y="4055232"/>
        <a:ext cx="2723724" cy="1320771"/>
      </dsp:txXfrm>
    </dsp:sp>
    <dsp:sp modelId="{19FBB784-8E9B-4611-9FC4-3693A1FDAD7C}">
      <dsp:nvSpPr>
        <dsp:cNvPr id="0" name=""/>
        <dsp:cNvSpPr/>
      </dsp:nvSpPr>
      <dsp:spPr>
        <a:xfrm rot="10800000">
          <a:off x="3333036" y="4470101"/>
          <a:ext cx="1461927" cy="49103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dsp:txBody>
      <dsp:txXfrm rot="10800000">
        <a:off x="3480346" y="4568308"/>
        <a:ext cx="1167307" cy="294619"/>
      </dsp:txXfrm>
    </dsp:sp>
    <dsp:sp modelId="{72939F0C-E77C-49CA-83DF-92F2D8F323D3}">
      <dsp:nvSpPr>
        <dsp:cNvPr id="0" name=""/>
        <dsp:cNvSpPr/>
      </dsp:nvSpPr>
      <dsp:spPr>
        <a:xfrm>
          <a:off x="344389" y="4014141"/>
          <a:ext cx="2805906" cy="1402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effectLst/>
              <a:ea typeface="Calibri" panose="020F0502020204030204" pitchFamily="34" charset="0"/>
              <a:cs typeface="Arial" panose="020B0604020202020204" pitchFamily="34" charset="0"/>
            </a:rPr>
            <a:t>Subjects</a:t>
          </a:r>
          <a:br>
            <a:rPr lang="en-US" sz="1700" kern="1200" dirty="0">
              <a:effectLst/>
              <a:ea typeface="Calibri" panose="020F0502020204030204" pitchFamily="34" charset="0"/>
              <a:cs typeface="Arial" panose="020B0604020202020204" pitchFamily="34" charset="0"/>
            </a:rPr>
          </a:br>
          <a:r>
            <a:rPr lang="en-US" sz="1700" kern="1200" dirty="0">
              <a:effectLst/>
              <a:ea typeface="Calibri" panose="020F0502020204030204" pitchFamily="34" charset="0"/>
              <a:cs typeface="Arial" panose="020B0604020202020204" pitchFamily="34" charset="0"/>
            </a:rPr>
            <a:t>Human agents, Medical Practitioners, Financial Analysts, etc.</a:t>
          </a:r>
          <a:endParaRPr lang="en-CA" sz="1700" kern="1200" dirty="0"/>
        </a:p>
      </dsp:txBody>
      <dsp:txXfrm>
        <a:off x="385480" y="4055232"/>
        <a:ext cx="2723724" cy="1320771"/>
      </dsp:txXfrm>
    </dsp:sp>
    <dsp:sp modelId="{0B97BF64-F218-41A2-9E4E-338DB7595598}">
      <dsp:nvSpPr>
        <dsp:cNvPr id="0" name=""/>
        <dsp:cNvSpPr/>
      </dsp:nvSpPr>
      <dsp:spPr>
        <a:xfrm rot="18003499">
          <a:off x="2174707" y="2468524"/>
          <a:ext cx="1461927" cy="49103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dsp:txBody>
      <dsp:txXfrm>
        <a:off x="2322017" y="2566731"/>
        <a:ext cx="1167307" cy="2946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C73D9-0CEC-4905-A38C-091A9487BFC4}">
      <dsp:nvSpPr>
        <dsp:cNvPr id="0" name=""/>
        <dsp:cNvSpPr/>
      </dsp:nvSpPr>
      <dsp:spPr>
        <a:xfrm>
          <a:off x="1071" y="658660"/>
          <a:ext cx="1349773" cy="24988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234" tIns="330200" rIns="105234" bIns="330200" numCol="1" spcCol="1270" anchor="t" anchorCtr="0">
          <a:noAutofit/>
        </a:bodyPr>
        <a:lstStyle/>
        <a:p>
          <a:pPr marL="0" lvl="0" indent="0" algn="l" defTabSz="533400">
            <a:lnSpc>
              <a:spcPct val="90000"/>
            </a:lnSpc>
            <a:spcBef>
              <a:spcPct val="0"/>
            </a:spcBef>
            <a:spcAft>
              <a:spcPct val="35000"/>
            </a:spcAft>
            <a:buNone/>
          </a:pPr>
          <a:r>
            <a:rPr lang="en-US" sz="1200" b="0" i="0" kern="1200" dirty="0"/>
            <a:t>incorporate archival and unstructured notes </a:t>
          </a:r>
          <a:endParaRPr lang="en-US" sz="1200" kern="1200" dirty="0"/>
        </a:p>
      </dsp:txBody>
      <dsp:txXfrm>
        <a:off x="1071" y="1608241"/>
        <a:ext cx="1349773" cy="1499338"/>
      </dsp:txXfrm>
    </dsp:sp>
    <dsp:sp modelId="{A7C35F2C-820E-403D-8550-0B0AC098CE67}">
      <dsp:nvSpPr>
        <dsp:cNvPr id="0" name=""/>
        <dsp:cNvSpPr/>
      </dsp:nvSpPr>
      <dsp:spPr>
        <a:xfrm>
          <a:off x="392505" y="1152236"/>
          <a:ext cx="566904" cy="56690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198" tIns="12700" rIns="44198" bIns="12700" numCol="1" spcCol="1270" anchor="ctr" anchorCtr="0">
          <a:noAutofit/>
        </a:bodyPr>
        <a:lstStyle/>
        <a:p>
          <a:pPr marL="0" lvl="0" indent="0" algn="ctr" defTabSz="1244600">
            <a:lnSpc>
              <a:spcPct val="90000"/>
            </a:lnSpc>
            <a:spcBef>
              <a:spcPct val="0"/>
            </a:spcBef>
            <a:spcAft>
              <a:spcPct val="35000"/>
            </a:spcAft>
            <a:buNone/>
          </a:pPr>
          <a:r>
            <a:rPr lang="en-US" sz="2800" kern="1200"/>
            <a:t>1</a:t>
          </a:r>
        </a:p>
      </dsp:txBody>
      <dsp:txXfrm>
        <a:off x="475526" y="1235257"/>
        <a:ext cx="400862" cy="400862"/>
      </dsp:txXfrm>
    </dsp:sp>
    <dsp:sp modelId="{FEF8F0AA-136B-492B-8D6A-1B358CA8B38E}">
      <dsp:nvSpPr>
        <dsp:cNvPr id="0" name=""/>
        <dsp:cNvSpPr/>
      </dsp:nvSpPr>
      <dsp:spPr>
        <a:xfrm>
          <a:off x="0" y="3151457"/>
          <a:ext cx="1349773" cy="72"/>
        </a:xfrm>
        <a:prstGeom prst="rect">
          <a:avLst/>
        </a:prstGeom>
        <a:blipFill rotWithShape="0">
          <a:blip xmlns:r="http://schemas.openxmlformats.org/officeDocument/2006/relationships" r:embed="rId1"/>
          <a:srcRect/>
          <a:stretch>
            <a:fillRect t="-602000" b="-602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02BE58-9DB2-48A9-96BC-B0897EFDAA68}">
      <dsp:nvSpPr>
        <dsp:cNvPr id="0" name=""/>
        <dsp:cNvSpPr/>
      </dsp:nvSpPr>
      <dsp:spPr>
        <a:xfrm>
          <a:off x="1485821" y="658660"/>
          <a:ext cx="1349773" cy="24988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234" tIns="330200" rIns="105234" bIns="330200" numCol="1" spcCol="1270" anchor="t" anchorCtr="0">
          <a:noAutofit/>
        </a:bodyPr>
        <a:lstStyle/>
        <a:p>
          <a:pPr marL="0" lvl="0" indent="0" algn="l" defTabSz="533400">
            <a:lnSpc>
              <a:spcPct val="90000"/>
            </a:lnSpc>
            <a:spcBef>
              <a:spcPct val="0"/>
            </a:spcBef>
            <a:spcAft>
              <a:spcPct val="35000"/>
            </a:spcAft>
            <a:buNone/>
          </a:pPr>
          <a:r>
            <a:rPr lang="en-US" sz="1200" b="0" i="0" kern="1200"/>
            <a:t>create models for tracking and interpreting community development</a:t>
          </a:r>
          <a:endParaRPr lang="en-US" sz="1200" kern="1200"/>
        </a:p>
      </dsp:txBody>
      <dsp:txXfrm>
        <a:off x="1485821" y="1608241"/>
        <a:ext cx="1349773" cy="1499338"/>
      </dsp:txXfrm>
    </dsp:sp>
    <dsp:sp modelId="{87F394C8-0823-4445-B982-F01D2A0C4097}">
      <dsp:nvSpPr>
        <dsp:cNvPr id="0" name=""/>
        <dsp:cNvSpPr/>
      </dsp:nvSpPr>
      <dsp:spPr>
        <a:xfrm>
          <a:off x="1877255" y="1152236"/>
          <a:ext cx="566904" cy="56690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198" tIns="12700" rIns="44198" bIns="12700" numCol="1" spcCol="1270" anchor="ctr" anchorCtr="0">
          <a:noAutofit/>
        </a:bodyPr>
        <a:lstStyle/>
        <a:p>
          <a:pPr marL="0" lvl="0" indent="0" algn="ctr" defTabSz="1244600">
            <a:lnSpc>
              <a:spcPct val="90000"/>
            </a:lnSpc>
            <a:spcBef>
              <a:spcPct val="0"/>
            </a:spcBef>
            <a:spcAft>
              <a:spcPct val="35000"/>
            </a:spcAft>
            <a:buNone/>
          </a:pPr>
          <a:r>
            <a:rPr lang="en-US" sz="2800" kern="1200"/>
            <a:t>2</a:t>
          </a:r>
        </a:p>
      </dsp:txBody>
      <dsp:txXfrm>
        <a:off x="1960276" y="1235257"/>
        <a:ext cx="400862" cy="400862"/>
      </dsp:txXfrm>
    </dsp:sp>
    <dsp:sp modelId="{1DEB6529-3BF1-433E-B07F-B980A58B124E}">
      <dsp:nvSpPr>
        <dsp:cNvPr id="0" name=""/>
        <dsp:cNvSpPr/>
      </dsp:nvSpPr>
      <dsp:spPr>
        <a:xfrm>
          <a:off x="1476494" y="3151457"/>
          <a:ext cx="1349773" cy="72"/>
        </a:xfrm>
        <a:prstGeom prst="rect">
          <a:avLst/>
        </a:prstGeom>
        <a:blipFill rotWithShape="0">
          <a:blip xmlns:r="http://schemas.openxmlformats.org/officeDocument/2006/relationships" r:embed="rId1"/>
          <a:srcRect/>
          <a:stretch>
            <a:fillRect t="-602000" b="-602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2A7BC-3EE6-4D31-9EF4-27F82ABA6DC9}">
      <dsp:nvSpPr>
        <dsp:cNvPr id="0" name=""/>
        <dsp:cNvSpPr/>
      </dsp:nvSpPr>
      <dsp:spPr>
        <a:xfrm>
          <a:off x="2970572" y="658660"/>
          <a:ext cx="1349773" cy="24988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234" tIns="330200" rIns="105234" bIns="330200" numCol="1" spcCol="1270" anchor="t" anchorCtr="0">
          <a:noAutofit/>
        </a:bodyPr>
        <a:lstStyle/>
        <a:p>
          <a:pPr marL="0" lvl="0" indent="0" algn="l" defTabSz="533400">
            <a:lnSpc>
              <a:spcPct val="90000"/>
            </a:lnSpc>
            <a:spcBef>
              <a:spcPct val="0"/>
            </a:spcBef>
            <a:spcAft>
              <a:spcPct val="35000"/>
            </a:spcAft>
            <a:buNone/>
          </a:pPr>
          <a:r>
            <a:rPr lang="en-US" sz="1200" b="0" i="0" kern="1200"/>
            <a:t>improve reasoning</a:t>
          </a:r>
          <a:endParaRPr lang="en-US" sz="1200" kern="1200"/>
        </a:p>
      </dsp:txBody>
      <dsp:txXfrm>
        <a:off x="2970572" y="1608241"/>
        <a:ext cx="1349773" cy="1499338"/>
      </dsp:txXfrm>
    </dsp:sp>
    <dsp:sp modelId="{A8E53958-B6A0-4D73-B1FA-A0FEBFFFD5EF}">
      <dsp:nvSpPr>
        <dsp:cNvPr id="0" name=""/>
        <dsp:cNvSpPr/>
      </dsp:nvSpPr>
      <dsp:spPr>
        <a:xfrm>
          <a:off x="3362006" y="1152236"/>
          <a:ext cx="566904" cy="56690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198" tIns="12700" rIns="44198" bIns="12700" numCol="1" spcCol="1270" anchor="ctr" anchorCtr="0">
          <a:noAutofit/>
        </a:bodyPr>
        <a:lstStyle/>
        <a:p>
          <a:pPr marL="0" lvl="0" indent="0" algn="ctr" defTabSz="1244600">
            <a:lnSpc>
              <a:spcPct val="90000"/>
            </a:lnSpc>
            <a:spcBef>
              <a:spcPct val="0"/>
            </a:spcBef>
            <a:spcAft>
              <a:spcPct val="35000"/>
            </a:spcAft>
            <a:buNone/>
          </a:pPr>
          <a:r>
            <a:rPr lang="en-US" sz="2800" kern="1200"/>
            <a:t>3</a:t>
          </a:r>
        </a:p>
      </dsp:txBody>
      <dsp:txXfrm>
        <a:off x="3445027" y="1235257"/>
        <a:ext cx="400862" cy="400862"/>
      </dsp:txXfrm>
    </dsp:sp>
    <dsp:sp modelId="{93BAA295-DC2D-4312-B6DF-5028A83B9677}">
      <dsp:nvSpPr>
        <dsp:cNvPr id="0" name=""/>
        <dsp:cNvSpPr/>
      </dsp:nvSpPr>
      <dsp:spPr>
        <a:xfrm>
          <a:off x="2961245" y="3151457"/>
          <a:ext cx="1349773" cy="72"/>
        </a:xfrm>
        <a:prstGeom prst="rect">
          <a:avLst/>
        </a:prstGeom>
        <a:blipFill rotWithShape="0">
          <a:blip xmlns:r="http://schemas.openxmlformats.org/officeDocument/2006/relationships" r:embed="rId1"/>
          <a:srcRect/>
          <a:stretch>
            <a:fillRect t="-602000" b="-602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D87F2B-1420-4A8F-B26F-3F6AB6E9F95E}">
      <dsp:nvSpPr>
        <dsp:cNvPr id="0" name=""/>
        <dsp:cNvSpPr/>
      </dsp:nvSpPr>
      <dsp:spPr>
        <a:xfrm>
          <a:off x="4455322" y="658660"/>
          <a:ext cx="1349773" cy="24988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234" tIns="330200" rIns="105234" bIns="330200" numCol="1" spcCol="1270" anchor="t" anchorCtr="0">
          <a:noAutofit/>
        </a:bodyPr>
        <a:lstStyle/>
        <a:p>
          <a:pPr marL="0" lvl="0" indent="0" algn="l" defTabSz="533400">
            <a:lnSpc>
              <a:spcPct val="90000"/>
            </a:lnSpc>
            <a:spcBef>
              <a:spcPct val="0"/>
            </a:spcBef>
            <a:spcAft>
              <a:spcPct val="35000"/>
            </a:spcAft>
            <a:buNone/>
          </a:pPr>
          <a:r>
            <a:rPr lang="en-US" sz="1200" b="0" i="0" kern="1200"/>
            <a:t>provide reliable and reproducible advice</a:t>
          </a:r>
          <a:endParaRPr lang="en-US" sz="1200" kern="1200"/>
        </a:p>
      </dsp:txBody>
      <dsp:txXfrm>
        <a:off x="4455322" y="1608241"/>
        <a:ext cx="1349773" cy="1499338"/>
      </dsp:txXfrm>
    </dsp:sp>
    <dsp:sp modelId="{C9E17803-5954-4B0D-B5B7-947C72A42B5A}">
      <dsp:nvSpPr>
        <dsp:cNvPr id="0" name=""/>
        <dsp:cNvSpPr/>
      </dsp:nvSpPr>
      <dsp:spPr>
        <a:xfrm>
          <a:off x="4846756" y="1152236"/>
          <a:ext cx="566904" cy="56690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198" tIns="12700" rIns="44198" bIns="12700" numCol="1" spcCol="1270" anchor="ctr" anchorCtr="0">
          <a:noAutofit/>
        </a:bodyPr>
        <a:lstStyle/>
        <a:p>
          <a:pPr marL="0" lvl="0" indent="0" algn="ctr" defTabSz="1244600">
            <a:lnSpc>
              <a:spcPct val="90000"/>
            </a:lnSpc>
            <a:spcBef>
              <a:spcPct val="0"/>
            </a:spcBef>
            <a:spcAft>
              <a:spcPct val="35000"/>
            </a:spcAft>
            <a:buNone/>
          </a:pPr>
          <a:r>
            <a:rPr lang="en-US" sz="2800" kern="1200"/>
            <a:t>4</a:t>
          </a:r>
        </a:p>
      </dsp:txBody>
      <dsp:txXfrm>
        <a:off x="4929777" y="1235257"/>
        <a:ext cx="400862" cy="400862"/>
      </dsp:txXfrm>
    </dsp:sp>
    <dsp:sp modelId="{59126490-C236-4D20-AB50-C325AFC58493}">
      <dsp:nvSpPr>
        <dsp:cNvPr id="0" name=""/>
        <dsp:cNvSpPr/>
      </dsp:nvSpPr>
      <dsp:spPr>
        <a:xfrm>
          <a:off x="4445995" y="3151457"/>
          <a:ext cx="1349773" cy="72"/>
        </a:xfrm>
        <a:prstGeom prst="rect">
          <a:avLst/>
        </a:prstGeom>
        <a:blipFill rotWithShape="0">
          <a:blip xmlns:r="http://schemas.openxmlformats.org/officeDocument/2006/relationships" r:embed="rId1"/>
          <a:srcRect/>
          <a:stretch>
            <a:fillRect t="-602000" b="-602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34DFAD-B634-4E76-A777-1514483347AE}">
      <dsp:nvSpPr>
        <dsp:cNvPr id="0" name=""/>
        <dsp:cNvSpPr/>
      </dsp:nvSpPr>
      <dsp:spPr>
        <a:xfrm>
          <a:off x="5940073" y="658660"/>
          <a:ext cx="1349773" cy="24988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234" tIns="330200" rIns="105234" bIns="330200" numCol="1" spcCol="1270" anchor="t" anchorCtr="0">
          <a:noAutofit/>
        </a:bodyPr>
        <a:lstStyle/>
        <a:p>
          <a:pPr marL="0" lvl="0" indent="0" algn="l" defTabSz="533400">
            <a:lnSpc>
              <a:spcPct val="90000"/>
            </a:lnSpc>
            <a:spcBef>
              <a:spcPct val="0"/>
            </a:spcBef>
            <a:spcAft>
              <a:spcPct val="35000"/>
            </a:spcAft>
            <a:buNone/>
          </a:pPr>
          <a:r>
            <a:rPr lang="en-US" sz="1200" b="0" i="0" kern="1200"/>
            <a:t>prioritize evidence and test results</a:t>
          </a:r>
          <a:endParaRPr lang="en-US" sz="1200" kern="1200"/>
        </a:p>
      </dsp:txBody>
      <dsp:txXfrm>
        <a:off x="5940073" y="1608241"/>
        <a:ext cx="1349773" cy="1499338"/>
      </dsp:txXfrm>
    </dsp:sp>
    <dsp:sp modelId="{BCDDB10D-28CB-4A4A-9271-185CE151A8CD}">
      <dsp:nvSpPr>
        <dsp:cNvPr id="0" name=""/>
        <dsp:cNvSpPr/>
      </dsp:nvSpPr>
      <dsp:spPr>
        <a:xfrm>
          <a:off x="6331507" y="1152236"/>
          <a:ext cx="566904" cy="56690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198" tIns="12700" rIns="44198" bIns="12700" numCol="1" spcCol="1270" anchor="ctr" anchorCtr="0">
          <a:noAutofit/>
        </a:bodyPr>
        <a:lstStyle/>
        <a:p>
          <a:pPr marL="0" lvl="0" indent="0" algn="ctr" defTabSz="1244600">
            <a:lnSpc>
              <a:spcPct val="90000"/>
            </a:lnSpc>
            <a:spcBef>
              <a:spcPct val="0"/>
            </a:spcBef>
            <a:spcAft>
              <a:spcPct val="35000"/>
            </a:spcAft>
            <a:buNone/>
          </a:pPr>
          <a:r>
            <a:rPr lang="en-US" sz="2800" kern="1200"/>
            <a:t>5</a:t>
          </a:r>
        </a:p>
      </dsp:txBody>
      <dsp:txXfrm>
        <a:off x="6414528" y="1235257"/>
        <a:ext cx="400862" cy="400862"/>
      </dsp:txXfrm>
    </dsp:sp>
    <dsp:sp modelId="{17545E99-3B7D-4EC5-96B8-B7676D0E89DB}">
      <dsp:nvSpPr>
        <dsp:cNvPr id="0" name=""/>
        <dsp:cNvSpPr/>
      </dsp:nvSpPr>
      <dsp:spPr>
        <a:xfrm>
          <a:off x="5930746" y="3151457"/>
          <a:ext cx="1349773" cy="72"/>
        </a:xfrm>
        <a:prstGeom prst="rect">
          <a:avLst/>
        </a:prstGeom>
        <a:blipFill rotWithShape="0">
          <a:blip xmlns:r="http://schemas.openxmlformats.org/officeDocument/2006/relationships" r:embed="rId1"/>
          <a:srcRect/>
          <a:stretch>
            <a:fillRect t="-602000" b="-602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F37A3-7D2C-4E9A-AF13-04C94FEF1A6E}">
      <dsp:nvSpPr>
        <dsp:cNvPr id="0" name=""/>
        <dsp:cNvSpPr/>
      </dsp:nvSpPr>
      <dsp:spPr>
        <a:xfrm>
          <a:off x="7424823" y="658660"/>
          <a:ext cx="1349773" cy="24988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234" tIns="330200" rIns="105234" bIns="330200" numCol="1" spcCol="1270" anchor="t" anchorCtr="0">
          <a:noAutofit/>
        </a:bodyPr>
        <a:lstStyle/>
        <a:p>
          <a:pPr marL="0" lvl="0" indent="0" algn="l" defTabSz="533400">
            <a:lnSpc>
              <a:spcPct val="90000"/>
            </a:lnSpc>
            <a:spcBef>
              <a:spcPct val="0"/>
            </a:spcBef>
            <a:spcAft>
              <a:spcPct val="35000"/>
            </a:spcAft>
            <a:buNone/>
          </a:pPr>
          <a:r>
            <a:rPr lang="en-US" sz="1200" b="0" i="0" kern="1200" dirty="0"/>
            <a:t>Engage professionals and the community to promote effective communication and coordination of the activity.</a:t>
          </a:r>
        </a:p>
        <a:p>
          <a:pPr marL="0" lvl="0" indent="0" algn="l" defTabSz="533400">
            <a:lnSpc>
              <a:spcPct val="90000"/>
            </a:lnSpc>
            <a:spcBef>
              <a:spcPct val="0"/>
            </a:spcBef>
            <a:spcAft>
              <a:spcPct val="35000"/>
            </a:spcAft>
            <a:buNone/>
          </a:pPr>
          <a:endParaRPr lang="en-US" sz="1200" kern="1200" dirty="0"/>
        </a:p>
      </dsp:txBody>
      <dsp:txXfrm>
        <a:off x="7424823" y="1608241"/>
        <a:ext cx="1349773" cy="1499338"/>
      </dsp:txXfrm>
    </dsp:sp>
    <dsp:sp modelId="{69928BBD-677B-4C76-9803-AA7A52D916C6}">
      <dsp:nvSpPr>
        <dsp:cNvPr id="0" name=""/>
        <dsp:cNvSpPr/>
      </dsp:nvSpPr>
      <dsp:spPr>
        <a:xfrm>
          <a:off x="7816257" y="1152236"/>
          <a:ext cx="566904" cy="56690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198" tIns="12700" rIns="44198" bIns="12700" numCol="1" spcCol="1270" anchor="ctr" anchorCtr="0">
          <a:noAutofit/>
        </a:bodyPr>
        <a:lstStyle/>
        <a:p>
          <a:pPr marL="0" lvl="0" indent="0" algn="ctr" defTabSz="1244600">
            <a:lnSpc>
              <a:spcPct val="90000"/>
            </a:lnSpc>
            <a:spcBef>
              <a:spcPct val="0"/>
            </a:spcBef>
            <a:spcAft>
              <a:spcPct val="35000"/>
            </a:spcAft>
            <a:buNone/>
          </a:pPr>
          <a:r>
            <a:rPr lang="en-US" sz="2800" kern="1200"/>
            <a:t>6</a:t>
          </a:r>
        </a:p>
      </dsp:txBody>
      <dsp:txXfrm>
        <a:off x="7899278" y="1235257"/>
        <a:ext cx="400862" cy="400862"/>
      </dsp:txXfrm>
    </dsp:sp>
    <dsp:sp modelId="{65C078D4-D5AA-4BCD-8523-8D96F378AC7C}">
      <dsp:nvSpPr>
        <dsp:cNvPr id="0" name=""/>
        <dsp:cNvSpPr/>
      </dsp:nvSpPr>
      <dsp:spPr>
        <a:xfrm>
          <a:off x="7415496" y="3151457"/>
          <a:ext cx="1349773" cy="72"/>
        </a:xfrm>
        <a:prstGeom prst="rect">
          <a:avLst/>
        </a:prstGeom>
        <a:blipFill rotWithShape="0">
          <a:blip xmlns:r="http://schemas.openxmlformats.org/officeDocument/2006/relationships" r:embed="rId1"/>
          <a:srcRect/>
          <a:stretch>
            <a:fillRect t="-602000" b="-602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7/26/2022</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987734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7/26/2022</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5317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7/26/2022</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7977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7/26/2022</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25370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7/26/2022</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1941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7/26/2022</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0575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7/26/2022</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1995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7/26/2022</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9105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7/26/2022</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5024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7/26/2022</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0754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7/26/2022</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8682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7/26/2022</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9655908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enreview.net/forum?id=5SbFjr8AM_"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21.svg"/><Relationship Id="rId7" Type="http://schemas.openxmlformats.org/officeDocument/2006/relationships/diagramLayout" Target="../diagrams/layout4.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23.svg"/><Relationship Id="rId10" Type="http://schemas.microsoft.com/office/2007/relationships/diagramDrawing" Target="../diagrams/drawing4.xml"/><Relationship Id="rId4" Type="http://schemas.openxmlformats.org/officeDocument/2006/relationships/image" Target="../media/image22.png"/><Relationship Id="rId9" Type="http://schemas.openxmlformats.org/officeDocument/2006/relationships/diagramColors" Target="../diagrams/colors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diagramLayout" Target="../diagrams/layout3.xml"/><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15.png"/><Relationship Id="rId5" Type="http://schemas.openxmlformats.org/officeDocument/2006/relationships/diagramColors" Target="../diagrams/colors3.xml"/><Relationship Id="rId10" Type="http://schemas.openxmlformats.org/officeDocument/2006/relationships/image" Target="../media/image14.svg"/><Relationship Id="rId4" Type="http://schemas.openxmlformats.org/officeDocument/2006/relationships/diagramQuickStyle" Target="../diagrams/quickStyle3.xml"/><Relationship Id="rId9" Type="http://schemas.openxmlformats.org/officeDocument/2006/relationships/image" Target="../media/image13.png"/><Relationship Id="rId1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hyperlink" Target="https://www.medline.com/" TargetMode="External"/><Relationship Id="rId2" Type="http://schemas.openxmlformats.org/officeDocument/2006/relationships/hyperlink" Target="https://www.sciencedirect.com/science/article/pii/S153204640900108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F57B0F3-A8E0-41BC-8EE0-80EDA7439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3">
            <a:extLst>
              <a:ext uri="{FF2B5EF4-FFF2-40B4-BE49-F238E27FC236}">
                <a16:creationId xmlns:a16="http://schemas.microsoft.com/office/drawing/2014/main" id="{9A102934-9DD2-C2F2-98BB-E795ECE908B0}"/>
              </a:ext>
            </a:extLst>
          </p:cNvPr>
          <p:cNvPicPr>
            <a:picLocks noChangeAspect="1"/>
          </p:cNvPicPr>
          <p:nvPr/>
        </p:nvPicPr>
        <p:blipFill rotWithShape="1">
          <a:blip r:embed="rId2"/>
          <a:srcRect t="7865" b="7865"/>
          <a:stretch/>
        </p:blipFill>
        <p:spPr>
          <a:xfrm>
            <a:off x="20" y="10"/>
            <a:ext cx="12191980" cy="6857990"/>
          </a:xfrm>
          <a:prstGeom prst="rect">
            <a:avLst/>
          </a:prstGeom>
        </p:spPr>
      </p:pic>
      <p:sp>
        <p:nvSpPr>
          <p:cNvPr id="57" name="Rectangle 56">
            <a:extLst>
              <a:ext uri="{FF2B5EF4-FFF2-40B4-BE49-F238E27FC236}">
                <a16:creationId xmlns:a16="http://schemas.microsoft.com/office/drawing/2014/main" id="{042BD0CA-AB68-4EF2-9E2A-C4E24BD45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00" y="2057400"/>
            <a:ext cx="6781800" cy="27432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0531B-B716-EB13-D03A-D241375C1FB6}"/>
              </a:ext>
            </a:extLst>
          </p:cNvPr>
          <p:cNvSpPr>
            <a:spLocks noGrp="1"/>
          </p:cNvSpPr>
          <p:nvPr>
            <p:ph type="ctrTitle"/>
          </p:nvPr>
        </p:nvSpPr>
        <p:spPr>
          <a:xfrm>
            <a:off x="3390900" y="2516094"/>
            <a:ext cx="5448300" cy="1057099"/>
          </a:xfrm>
        </p:spPr>
        <p:txBody>
          <a:bodyPr>
            <a:normAutofit/>
          </a:bodyPr>
          <a:lstStyle/>
          <a:p>
            <a:r>
              <a:rPr lang="en-CA" sz="2700" dirty="0">
                <a:solidFill>
                  <a:schemeClr val="bg2"/>
                </a:solidFill>
              </a:rPr>
              <a:t>Mid-Term Presentation</a:t>
            </a:r>
            <a:br>
              <a:rPr lang="en-CA" sz="2700" dirty="0">
                <a:solidFill>
                  <a:schemeClr val="bg2"/>
                </a:solidFill>
              </a:rPr>
            </a:br>
            <a:r>
              <a:rPr lang="en-CA" sz="2700" dirty="0">
                <a:solidFill>
                  <a:schemeClr val="bg2"/>
                </a:solidFill>
              </a:rPr>
              <a:t>SENG 607</a:t>
            </a:r>
          </a:p>
        </p:txBody>
      </p:sp>
      <p:sp>
        <p:nvSpPr>
          <p:cNvPr id="3" name="Subtitle 2">
            <a:extLst>
              <a:ext uri="{FF2B5EF4-FFF2-40B4-BE49-F238E27FC236}">
                <a16:creationId xmlns:a16="http://schemas.microsoft.com/office/drawing/2014/main" id="{C8736924-800B-8D36-58BE-C73484E4F931}"/>
              </a:ext>
            </a:extLst>
          </p:cNvPr>
          <p:cNvSpPr>
            <a:spLocks noGrp="1"/>
          </p:cNvSpPr>
          <p:nvPr>
            <p:ph type="subTitle" idx="1"/>
          </p:nvPr>
        </p:nvSpPr>
        <p:spPr>
          <a:xfrm>
            <a:off x="3390900" y="3713871"/>
            <a:ext cx="5448300" cy="750554"/>
          </a:xfrm>
        </p:spPr>
        <p:txBody>
          <a:bodyPr>
            <a:normAutofit/>
          </a:bodyPr>
          <a:lstStyle/>
          <a:p>
            <a:pPr>
              <a:lnSpc>
                <a:spcPct val="90000"/>
              </a:lnSpc>
            </a:pPr>
            <a:r>
              <a:rPr lang="en-CA" sz="800">
                <a:solidFill>
                  <a:schemeClr val="bg1"/>
                </a:solidFill>
              </a:rPr>
              <a:t>Mitra Mirshafiee</a:t>
            </a:r>
          </a:p>
          <a:p>
            <a:pPr>
              <a:lnSpc>
                <a:spcPct val="90000"/>
              </a:lnSpc>
            </a:pPr>
            <a:r>
              <a:rPr lang="en-CA" sz="800" dirty="0">
                <a:solidFill>
                  <a:schemeClr val="bg1"/>
                </a:solidFill>
              </a:rPr>
              <a:t>Topic:</a:t>
            </a:r>
          </a:p>
          <a:p>
            <a:pPr>
              <a:lnSpc>
                <a:spcPct val="90000"/>
              </a:lnSpc>
            </a:pPr>
            <a:r>
              <a:rPr lang="en-CA" sz="800" dirty="0">
                <a:solidFill>
                  <a:schemeClr val="bg1"/>
                </a:solidFill>
              </a:rPr>
              <a:t>A Study on Natural Language Processing Application Based on Activity theory</a:t>
            </a:r>
          </a:p>
        </p:txBody>
      </p:sp>
    </p:spTree>
    <p:extLst>
      <p:ext uri="{BB962C8B-B14F-4D97-AF65-F5344CB8AC3E}">
        <p14:creationId xmlns:p14="http://schemas.microsoft.com/office/powerpoint/2010/main" val="205437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imeline&#10;&#10;Description automatically generated">
            <a:extLst>
              <a:ext uri="{FF2B5EF4-FFF2-40B4-BE49-F238E27FC236}">
                <a16:creationId xmlns:a16="http://schemas.microsoft.com/office/drawing/2014/main" id="{AFDA06B8-C6D0-F41D-2CF4-3E105D55B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6301" y="1474238"/>
            <a:ext cx="8156626" cy="4279672"/>
          </a:xfrm>
        </p:spPr>
      </p:pic>
      <p:sp>
        <p:nvSpPr>
          <p:cNvPr id="7" name="TextBox 6">
            <a:extLst>
              <a:ext uri="{FF2B5EF4-FFF2-40B4-BE49-F238E27FC236}">
                <a16:creationId xmlns:a16="http://schemas.microsoft.com/office/drawing/2014/main" id="{9DA73C31-03EF-3F43-A6D3-27DEDDD8F1FE}"/>
              </a:ext>
            </a:extLst>
          </p:cNvPr>
          <p:cNvSpPr txBox="1"/>
          <p:nvPr/>
        </p:nvSpPr>
        <p:spPr>
          <a:xfrm>
            <a:off x="828091" y="405592"/>
            <a:ext cx="10519603" cy="646331"/>
          </a:xfrm>
          <a:prstGeom prst="rect">
            <a:avLst/>
          </a:prstGeom>
          <a:noFill/>
        </p:spPr>
        <p:txBody>
          <a:bodyPr wrap="square">
            <a:spAutoFit/>
          </a:bodyPr>
          <a:lstStyle/>
          <a:p>
            <a:pPr algn="l"/>
            <a:r>
              <a:rPr lang="en-US" b="1" i="0" dirty="0" err="1">
                <a:solidFill>
                  <a:srgbClr val="333333"/>
                </a:solidFill>
                <a:effectLst/>
                <a:latin typeface="Open Sans" panose="020B0606030504020204" pitchFamily="34" charset="0"/>
              </a:rPr>
              <a:t>TIEVis</a:t>
            </a:r>
            <a:r>
              <a:rPr lang="en-US" b="1" i="0" dirty="0">
                <a:solidFill>
                  <a:srgbClr val="333333"/>
                </a:solidFill>
                <a:effectLst/>
                <a:latin typeface="Open Sans" panose="020B0606030504020204" pitchFamily="34" charset="0"/>
              </a:rPr>
              <a:t>: a Visual Analytics Dashboard for Temporal Information Extracted from Clinical Reports </a:t>
            </a:r>
            <a:r>
              <a:rPr lang="en-US" b="1" i="0" dirty="0">
                <a:solidFill>
                  <a:srgbClr val="333333"/>
                </a:solidFill>
                <a:effectLst/>
                <a:latin typeface="Open Sans" panose="020B0606030504020204" pitchFamily="34" charset="0"/>
                <a:hlinkClick r:id="rId3"/>
              </a:rPr>
              <a:t>*</a:t>
            </a:r>
            <a:endParaRPr lang="en-US" b="1" i="0" dirty="0">
              <a:solidFill>
                <a:srgbClr val="333333"/>
              </a:solidFill>
              <a:effectLst/>
              <a:latin typeface="Open Sans" panose="020B0606030504020204" pitchFamily="34" charset="0"/>
            </a:endParaRPr>
          </a:p>
        </p:txBody>
      </p:sp>
      <p:sp>
        <p:nvSpPr>
          <p:cNvPr id="8" name="TextBox 7">
            <a:extLst>
              <a:ext uri="{FF2B5EF4-FFF2-40B4-BE49-F238E27FC236}">
                <a16:creationId xmlns:a16="http://schemas.microsoft.com/office/drawing/2014/main" id="{AF48E45C-8415-742D-0CF5-B54E9D729D1D}"/>
              </a:ext>
            </a:extLst>
          </p:cNvPr>
          <p:cNvSpPr txBox="1"/>
          <p:nvPr/>
        </p:nvSpPr>
        <p:spPr>
          <a:xfrm>
            <a:off x="326571" y="1093578"/>
            <a:ext cx="2864497" cy="5355312"/>
          </a:xfrm>
          <a:prstGeom prst="rect">
            <a:avLst/>
          </a:prstGeom>
          <a:noFill/>
        </p:spPr>
        <p:txBody>
          <a:bodyPr wrap="square" rtlCol="0">
            <a:spAutoFit/>
          </a:bodyPr>
          <a:lstStyle/>
          <a:p>
            <a:r>
              <a:rPr lang="en-US" b="1" dirty="0"/>
              <a:t>Activity</a:t>
            </a:r>
            <a:r>
              <a:rPr lang="en-US" dirty="0"/>
              <a:t>:</a:t>
            </a:r>
          </a:p>
          <a:p>
            <a:r>
              <a:rPr lang="en-US" dirty="0"/>
              <a:t>Assign codes</a:t>
            </a:r>
          </a:p>
          <a:p>
            <a:endParaRPr lang="en-US" dirty="0"/>
          </a:p>
          <a:p>
            <a:r>
              <a:rPr lang="en-US" b="1" dirty="0"/>
              <a:t>Subjects</a:t>
            </a:r>
            <a:r>
              <a:rPr lang="en-US" dirty="0"/>
              <a:t>:</a:t>
            </a:r>
          </a:p>
          <a:p>
            <a:r>
              <a:rPr lang="en-US" dirty="0"/>
              <a:t>Healthcare professionals</a:t>
            </a:r>
          </a:p>
          <a:p>
            <a:endParaRPr lang="en-US" dirty="0"/>
          </a:p>
          <a:p>
            <a:r>
              <a:rPr lang="en-US" b="1" dirty="0"/>
              <a:t>Objective</a:t>
            </a:r>
            <a:r>
              <a:rPr lang="en-US" dirty="0"/>
              <a:t>: </a:t>
            </a:r>
          </a:p>
          <a:p>
            <a:r>
              <a:rPr lang="en-US" dirty="0"/>
              <a:t>Facilitate decision making in identifying the disease, related departments, and potential prescription.</a:t>
            </a:r>
          </a:p>
          <a:p>
            <a:endParaRPr lang="en-US" dirty="0"/>
          </a:p>
          <a:p>
            <a:r>
              <a:rPr lang="en-US" b="1" dirty="0"/>
              <a:t>Tool</a:t>
            </a:r>
            <a:r>
              <a:rPr lang="en-US" dirty="0"/>
              <a:t>:</a:t>
            </a:r>
          </a:p>
          <a:p>
            <a:r>
              <a:rPr lang="en-US" dirty="0"/>
              <a:t>Natural language processing packages that identify specific spans of text each with some degree of certainty.</a:t>
            </a:r>
          </a:p>
          <a:p>
            <a:endParaRPr lang="en-CA" dirty="0"/>
          </a:p>
        </p:txBody>
      </p:sp>
    </p:spTree>
    <p:extLst>
      <p:ext uri="{BB962C8B-B14F-4D97-AF65-F5344CB8AC3E}">
        <p14:creationId xmlns:p14="http://schemas.microsoft.com/office/powerpoint/2010/main" val="336215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con&#10;&#10;Description automatically generated with medium confidence">
            <a:extLst>
              <a:ext uri="{FF2B5EF4-FFF2-40B4-BE49-F238E27FC236}">
                <a16:creationId xmlns:a16="http://schemas.microsoft.com/office/drawing/2014/main" id="{3B9376F8-616A-12E8-7A7B-1594DCAB2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423" y="1386503"/>
            <a:ext cx="3859180" cy="3917950"/>
          </a:xfrm>
        </p:spPr>
      </p:pic>
      <p:pic>
        <p:nvPicPr>
          <p:cNvPr id="7" name="Picture 6" descr="Icon, circle&#10;&#10;Description automatically generated">
            <a:extLst>
              <a:ext uri="{FF2B5EF4-FFF2-40B4-BE49-F238E27FC236}">
                <a16:creationId xmlns:a16="http://schemas.microsoft.com/office/drawing/2014/main" id="{858C365D-F291-2ACA-F2A6-06E8789EE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275" y="2208423"/>
            <a:ext cx="897521" cy="616411"/>
          </a:xfrm>
          <a:prstGeom prst="rect">
            <a:avLst/>
          </a:prstGeom>
        </p:spPr>
      </p:pic>
      <p:sp>
        <p:nvSpPr>
          <p:cNvPr id="9" name="TextBox 8">
            <a:extLst>
              <a:ext uri="{FF2B5EF4-FFF2-40B4-BE49-F238E27FC236}">
                <a16:creationId xmlns:a16="http://schemas.microsoft.com/office/drawing/2014/main" id="{F17B4B97-A3C0-1880-E434-436C9AA05236}"/>
              </a:ext>
            </a:extLst>
          </p:cNvPr>
          <p:cNvSpPr txBox="1"/>
          <p:nvPr/>
        </p:nvSpPr>
        <p:spPr>
          <a:xfrm>
            <a:off x="6158206" y="2193462"/>
            <a:ext cx="6097554" cy="646331"/>
          </a:xfrm>
          <a:prstGeom prst="rect">
            <a:avLst/>
          </a:prstGeom>
          <a:noFill/>
        </p:spPr>
        <p:txBody>
          <a:bodyPr wrap="square">
            <a:spAutoFit/>
          </a:bodyPr>
          <a:lstStyle/>
          <a:p>
            <a:r>
              <a:rPr lang="en-US" b="0" i="0" dirty="0">
                <a:effectLst/>
                <a:latin typeface="Arial" panose="020B0604020202020204" pitchFamily="34" charset="0"/>
              </a:rPr>
              <a:t>What studies present evidence quantifying the impact of</a:t>
            </a:r>
            <a:br>
              <a:rPr lang="en-US" dirty="0"/>
            </a:br>
            <a:r>
              <a:rPr lang="en-US" b="0" i="0" dirty="0">
                <a:effectLst/>
                <a:latin typeface="Arial" panose="020B0604020202020204" pitchFamily="34" charset="0"/>
              </a:rPr>
              <a:t>NLP results and benefit in decision making?</a:t>
            </a:r>
            <a:endParaRPr lang="en-CA" dirty="0"/>
          </a:p>
        </p:txBody>
      </p:sp>
    </p:spTree>
    <p:extLst>
      <p:ext uri="{BB962C8B-B14F-4D97-AF65-F5344CB8AC3E}">
        <p14:creationId xmlns:p14="http://schemas.microsoft.com/office/powerpoint/2010/main" val="417276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47D51-5799-DFDE-6E43-BCA7837D40E2}"/>
              </a:ext>
            </a:extLst>
          </p:cNvPr>
          <p:cNvSpPr>
            <a:spLocks noGrp="1"/>
          </p:cNvSpPr>
          <p:nvPr>
            <p:ph idx="1"/>
          </p:nvPr>
        </p:nvSpPr>
        <p:spPr>
          <a:xfrm>
            <a:off x="1483177" y="2823270"/>
            <a:ext cx="9486901" cy="1067596"/>
          </a:xfrm>
        </p:spPr>
        <p:txBody>
          <a:bodyPr/>
          <a:lstStyle/>
          <a:p>
            <a:pPr marL="0" indent="0">
              <a:buNone/>
            </a:pPr>
            <a:r>
              <a:rPr lang="en-US" dirty="0"/>
              <a:t>We will categorize the objective of this question into the following bullet points:</a:t>
            </a:r>
          </a:p>
          <a:p>
            <a:endParaRPr lang="en-CA" dirty="0"/>
          </a:p>
        </p:txBody>
      </p:sp>
      <p:sp>
        <p:nvSpPr>
          <p:cNvPr id="5" name="Content Placeholder 2">
            <a:extLst>
              <a:ext uri="{FF2B5EF4-FFF2-40B4-BE49-F238E27FC236}">
                <a16:creationId xmlns:a16="http://schemas.microsoft.com/office/drawing/2014/main" id="{6DABE221-F53E-DB03-DEE3-A89BD0B28ABA}"/>
              </a:ext>
            </a:extLst>
          </p:cNvPr>
          <p:cNvSpPr txBox="1">
            <a:spLocks/>
          </p:cNvSpPr>
          <p:nvPr/>
        </p:nvSpPr>
        <p:spPr>
          <a:xfrm>
            <a:off x="1483177" y="419083"/>
            <a:ext cx="9486901" cy="106759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Addressing an </a:t>
            </a:r>
            <a:r>
              <a:rPr lang="en-US" b="1" u="sng" dirty="0"/>
              <a:t>issue</a:t>
            </a:r>
            <a:r>
              <a:rPr lang="en-US" dirty="0"/>
              <a:t> first: There is a significant gap in the evaluation of NLP systems in healthcare. </a:t>
            </a:r>
            <a:endParaRPr lang="en-CA" dirty="0"/>
          </a:p>
        </p:txBody>
      </p:sp>
      <p:pic>
        <p:nvPicPr>
          <p:cNvPr id="7" name="Graphic 6" descr="Advertising outline">
            <a:extLst>
              <a:ext uri="{FF2B5EF4-FFF2-40B4-BE49-F238E27FC236}">
                <a16:creationId xmlns:a16="http://schemas.microsoft.com/office/drawing/2014/main" id="{5440336A-5A88-94E1-2144-213AEB7868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666" y="2702068"/>
            <a:ext cx="914400" cy="914400"/>
          </a:xfrm>
          <a:prstGeom prst="rect">
            <a:avLst/>
          </a:prstGeom>
        </p:spPr>
      </p:pic>
      <p:pic>
        <p:nvPicPr>
          <p:cNvPr id="9" name="Graphic 8" descr="Ant with solid fill">
            <a:extLst>
              <a:ext uri="{FF2B5EF4-FFF2-40B4-BE49-F238E27FC236}">
                <a16:creationId xmlns:a16="http://schemas.microsoft.com/office/drawing/2014/main" id="{FB05C580-8CF5-BA2F-5035-CC108EACA6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295" y="364258"/>
            <a:ext cx="914400" cy="914400"/>
          </a:xfrm>
          <a:prstGeom prst="rect">
            <a:avLst/>
          </a:prstGeom>
        </p:spPr>
      </p:pic>
      <p:graphicFrame>
        <p:nvGraphicFramePr>
          <p:cNvPr id="11" name="TextBox 3">
            <a:extLst>
              <a:ext uri="{FF2B5EF4-FFF2-40B4-BE49-F238E27FC236}">
                <a16:creationId xmlns:a16="http://schemas.microsoft.com/office/drawing/2014/main" id="{43706B49-EC2C-4AAA-DFCF-FD2875C9ED79}"/>
              </a:ext>
            </a:extLst>
          </p:cNvPr>
          <p:cNvGraphicFramePr/>
          <p:nvPr>
            <p:extLst>
              <p:ext uri="{D42A27DB-BD31-4B8C-83A1-F6EECF244321}">
                <p14:modId xmlns:p14="http://schemas.microsoft.com/office/powerpoint/2010/main" val="2591681174"/>
              </p:ext>
            </p:extLst>
          </p:nvPr>
        </p:nvGraphicFramePr>
        <p:xfrm>
          <a:off x="1838793" y="3159268"/>
          <a:ext cx="8775668" cy="38162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1328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con&#10;&#10;Description automatically generated with medium confidence">
            <a:extLst>
              <a:ext uri="{FF2B5EF4-FFF2-40B4-BE49-F238E27FC236}">
                <a16:creationId xmlns:a16="http://schemas.microsoft.com/office/drawing/2014/main" id="{3B9376F8-616A-12E8-7A7B-1594DCAB2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423" y="1386503"/>
            <a:ext cx="3859180" cy="3917950"/>
          </a:xfrm>
        </p:spPr>
      </p:pic>
      <p:pic>
        <p:nvPicPr>
          <p:cNvPr id="7" name="Picture 6" descr="Icon, circle&#10;&#10;Description automatically generated">
            <a:extLst>
              <a:ext uri="{FF2B5EF4-FFF2-40B4-BE49-F238E27FC236}">
                <a16:creationId xmlns:a16="http://schemas.microsoft.com/office/drawing/2014/main" id="{858C365D-F291-2ACA-F2A6-06E8789EE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275" y="2208423"/>
            <a:ext cx="897521" cy="616411"/>
          </a:xfrm>
          <a:prstGeom prst="rect">
            <a:avLst/>
          </a:prstGeom>
        </p:spPr>
      </p:pic>
      <p:sp>
        <p:nvSpPr>
          <p:cNvPr id="9" name="TextBox 8">
            <a:extLst>
              <a:ext uri="{FF2B5EF4-FFF2-40B4-BE49-F238E27FC236}">
                <a16:creationId xmlns:a16="http://schemas.microsoft.com/office/drawing/2014/main" id="{F17B4B97-A3C0-1880-E434-436C9AA05236}"/>
              </a:ext>
            </a:extLst>
          </p:cNvPr>
          <p:cNvSpPr txBox="1"/>
          <p:nvPr/>
        </p:nvSpPr>
        <p:spPr>
          <a:xfrm>
            <a:off x="6158206" y="2193462"/>
            <a:ext cx="6097554" cy="923330"/>
          </a:xfrm>
          <a:prstGeom prst="rect">
            <a:avLst/>
          </a:prstGeom>
          <a:noFill/>
        </p:spPr>
        <p:txBody>
          <a:bodyPr wrap="square">
            <a:spAutoFit/>
          </a:bodyPr>
          <a:lstStyle/>
          <a:p>
            <a:r>
              <a:rPr lang="en-US" b="0" i="0" dirty="0">
                <a:effectLst/>
                <a:latin typeface="Arial" panose="020B0604020202020204" pitchFamily="34" charset="0"/>
              </a:rPr>
              <a:t>What type of evaluation techniques were mostly incorporated and to what level did human intervention play a role?</a:t>
            </a:r>
            <a:endParaRPr lang="en-CA" dirty="0"/>
          </a:p>
        </p:txBody>
      </p:sp>
    </p:spTree>
    <p:extLst>
      <p:ext uri="{BB962C8B-B14F-4D97-AF65-F5344CB8AC3E}">
        <p14:creationId xmlns:p14="http://schemas.microsoft.com/office/powerpoint/2010/main" val="33383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27C836CD-47B2-4287-AE51-D866B8697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8A50CAC8-10E2-4E31-9995-4EF17051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6" y="0"/>
            <a:ext cx="5426844"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0AD8DE-E4A5-95D7-0898-680C34C367BE}"/>
              </a:ext>
            </a:extLst>
          </p:cNvPr>
          <p:cNvSpPr>
            <a:spLocks noGrp="1"/>
          </p:cNvSpPr>
          <p:nvPr>
            <p:ph idx="1"/>
          </p:nvPr>
        </p:nvSpPr>
        <p:spPr>
          <a:xfrm>
            <a:off x="6096000" y="568842"/>
            <a:ext cx="5426845" cy="5773479"/>
          </a:xfrm>
        </p:spPr>
        <p:txBody>
          <a:bodyPr anchor="ctr">
            <a:normAutofit/>
          </a:bodyPr>
          <a:lstStyle/>
          <a:p>
            <a:pPr>
              <a:lnSpc>
                <a:spcPct val="90000"/>
              </a:lnSpc>
            </a:pPr>
            <a:r>
              <a:rPr lang="en-US" sz="2000" dirty="0"/>
              <a:t>Nearly all these datasets were </a:t>
            </a:r>
            <a:r>
              <a:rPr lang="en-US" sz="2000" b="1" dirty="0"/>
              <a:t>initially built, encoded, or categorized by humans</a:t>
            </a:r>
            <a:r>
              <a:rPr lang="en-US" sz="2000" dirty="0"/>
              <a:t>.</a:t>
            </a:r>
          </a:p>
          <a:p>
            <a:pPr marL="0" indent="0">
              <a:lnSpc>
                <a:spcPct val="90000"/>
              </a:lnSpc>
              <a:buNone/>
            </a:pPr>
            <a:endParaRPr lang="en-US" sz="2000" dirty="0"/>
          </a:p>
          <a:p>
            <a:pPr>
              <a:lnSpc>
                <a:spcPct val="90000"/>
              </a:lnSpc>
            </a:pPr>
            <a:r>
              <a:rPr lang="en-US" sz="2000" dirty="0"/>
              <a:t>In the field of healthcare, clinical results can either be validated internally (using data from the original study sample) or externally (measured on a different sample). </a:t>
            </a:r>
          </a:p>
          <a:p>
            <a:pPr>
              <a:lnSpc>
                <a:spcPct val="90000"/>
              </a:lnSpc>
            </a:pPr>
            <a:endParaRPr lang="en-US" sz="2000" dirty="0"/>
          </a:p>
          <a:p>
            <a:pPr marL="0" indent="0">
              <a:lnSpc>
                <a:spcPct val="90000"/>
              </a:lnSpc>
              <a:buNone/>
            </a:pPr>
            <a:r>
              <a:rPr lang="en-US" sz="2000" b="1" dirty="0"/>
              <a:t>NLP in healthcare:</a:t>
            </a:r>
          </a:p>
          <a:p>
            <a:pPr>
              <a:lnSpc>
                <a:spcPct val="90000"/>
              </a:lnSpc>
            </a:pPr>
            <a:r>
              <a:rPr lang="en-US" sz="2000" u="sng" dirty="0"/>
              <a:t>intrinsic</a:t>
            </a:r>
            <a:r>
              <a:rPr lang="en-US" sz="2000" dirty="0"/>
              <a:t> (evaluating an NLP system in terms of directly measuring its performance on achieving its immediate objective)</a:t>
            </a:r>
          </a:p>
          <a:p>
            <a:pPr>
              <a:lnSpc>
                <a:spcPct val="90000"/>
              </a:lnSpc>
            </a:pPr>
            <a:r>
              <a:rPr lang="en-US" sz="2000" u="sng" dirty="0"/>
              <a:t>extrinsic</a:t>
            </a:r>
            <a:r>
              <a:rPr lang="en-US" sz="2000" dirty="0"/>
              <a:t> (evaluating an NLP system in terms of its performance in accomplishing an overall goal in the system where the NLP algorithms are a part of a broader program or pipeline)</a:t>
            </a:r>
            <a:endParaRPr lang="en-CA" sz="2000" dirty="0"/>
          </a:p>
        </p:txBody>
      </p:sp>
      <p:pic>
        <p:nvPicPr>
          <p:cNvPr id="5" name="Picture 4" descr="Diagram&#10;&#10;Description automatically generated with medium confidence">
            <a:extLst>
              <a:ext uri="{FF2B5EF4-FFF2-40B4-BE49-F238E27FC236}">
                <a16:creationId xmlns:a16="http://schemas.microsoft.com/office/drawing/2014/main" id="{00537645-F4AC-2408-4FF7-5E230ECA3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55" y="1506512"/>
            <a:ext cx="3844976" cy="3844976"/>
          </a:xfrm>
          <a:prstGeom prst="rect">
            <a:avLst/>
          </a:prstGeom>
        </p:spPr>
      </p:pic>
    </p:spTree>
    <p:extLst>
      <p:ext uri="{BB962C8B-B14F-4D97-AF65-F5344CB8AC3E}">
        <p14:creationId xmlns:p14="http://schemas.microsoft.com/office/powerpoint/2010/main" val="58481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13281-C636-BABB-80DF-B72513E6D092}"/>
              </a:ext>
            </a:extLst>
          </p:cNvPr>
          <p:cNvSpPr>
            <a:spLocks noGrp="1"/>
          </p:cNvSpPr>
          <p:nvPr>
            <p:ph type="title"/>
          </p:nvPr>
        </p:nvSpPr>
        <p:spPr>
          <a:xfrm>
            <a:off x="685800" y="1371600"/>
            <a:ext cx="2742028" cy="4114800"/>
          </a:xfrm>
        </p:spPr>
        <p:txBody>
          <a:bodyPr anchor="ctr">
            <a:normAutofit/>
          </a:bodyPr>
          <a:lstStyle/>
          <a:p>
            <a:pPr algn="ctr"/>
            <a:r>
              <a:rPr lang="en-US">
                <a:solidFill>
                  <a:schemeClr val="bg2"/>
                </a:solidFill>
              </a:rPr>
              <a:t>Future pathway</a:t>
            </a:r>
            <a:endParaRPr lang="en-CA">
              <a:solidFill>
                <a:schemeClr val="bg2"/>
              </a:solidFill>
            </a:endParaRPr>
          </a:p>
        </p:txBody>
      </p:sp>
      <p:sp>
        <p:nvSpPr>
          <p:cNvPr id="21" name="Rectangle 20">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A5A61C-6F88-60F1-C003-B85120E329DF}"/>
              </a:ext>
            </a:extLst>
          </p:cNvPr>
          <p:cNvSpPr>
            <a:spLocks noGrp="1"/>
          </p:cNvSpPr>
          <p:nvPr>
            <p:ph idx="1"/>
          </p:nvPr>
        </p:nvSpPr>
        <p:spPr>
          <a:xfrm>
            <a:off x="5310963" y="1270591"/>
            <a:ext cx="5631357" cy="4364666"/>
          </a:xfrm>
        </p:spPr>
        <p:txBody>
          <a:bodyPr anchor="ctr">
            <a:normAutofit/>
          </a:bodyPr>
          <a:lstStyle/>
          <a:p>
            <a:pPr marL="0" indent="0">
              <a:lnSpc>
                <a:spcPct val="90000"/>
              </a:lnSpc>
              <a:buNone/>
            </a:pPr>
            <a:r>
              <a:rPr lang="en-US" sz="1700" dirty="0"/>
              <a:t>Short-term:</a:t>
            </a:r>
          </a:p>
          <a:p>
            <a:pPr>
              <a:lnSpc>
                <a:spcPct val="90000"/>
              </a:lnSpc>
            </a:pPr>
            <a:r>
              <a:rPr lang="en-US" sz="1700" dirty="0"/>
              <a:t>Refining the research questions (especially the last two questions)</a:t>
            </a:r>
          </a:p>
          <a:p>
            <a:pPr>
              <a:lnSpc>
                <a:spcPct val="90000"/>
              </a:lnSpc>
            </a:pPr>
            <a:r>
              <a:rPr lang="en-US" sz="1700" dirty="0"/>
              <a:t>Review more papers that validate NLP based on extrinsic evaluation techniques and look at it in a large setting.</a:t>
            </a:r>
          </a:p>
          <a:p>
            <a:pPr>
              <a:lnSpc>
                <a:spcPct val="90000"/>
              </a:lnSpc>
            </a:pPr>
            <a:endParaRPr lang="en-US" sz="1700" dirty="0"/>
          </a:p>
          <a:p>
            <a:pPr marL="0" indent="0">
              <a:lnSpc>
                <a:spcPct val="90000"/>
              </a:lnSpc>
              <a:buNone/>
            </a:pPr>
            <a:r>
              <a:rPr lang="en-US" sz="1700" dirty="0"/>
              <a:t>Long Term:</a:t>
            </a:r>
          </a:p>
          <a:p>
            <a:pPr>
              <a:lnSpc>
                <a:spcPct val="90000"/>
              </a:lnSpc>
            </a:pPr>
            <a:r>
              <a:rPr lang="en-US" sz="1700" dirty="0"/>
              <a:t>Pick a specific medical activity to study</a:t>
            </a:r>
          </a:p>
          <a:p>
            <a:pPr>
              <a:lnSpc>
                <a:spcPct val="90000"/>
              </a:lnSpc>
            </a:pPr>
            <a:r>
              <a:rPr lang="en-US" sz="1700" dirty="0"/>
              <a:t>collect a dataset (tool) from an organization consisting of healthcare professionals and patients (subjects in various communities), analyze the rules mediating the relationship between communities and tools, and define the goal (objective that leads to output) that we want to accomplish with NLP.</a:t>
            </a:r>
            <a:endParaRPr lang="en-CA" sz="1700" dirty="0"/>
          </a:p>
        </p:txBody>
      </p:sp>
    </p:spTree>
    <p:extLst>
      <p:ext uri="{BB962C8B-B14F-4D97-AF65-F5344CB8AC3E}">
        <p14:creationId xmlns:p14="http://schemas.microsoft.com/office/powerpoint/2010/main" val="409419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6A9A943-04D2-4F54-9375-AF6754298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1"/>
            <a:ext cx="9486900" cy="416261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CDFB0-F82E-E2D8-5FB5-EEC1C520E171}"/>
              </a:ext>
            </a:extLst>
          </p:cNvPr>
          <p:cNvSpPr>
            <a:spLocks noGrp="1"/>
          </p:cNvSpPr>
          <p:nvPr>
            <p:ph type="title"/>
          </p:nvPr>
        </p:nvSpPr>
        <p:spPr>
          <a:xfrm>
            <a:off x="2057400" y="2057400"/>
            <a:ext cx="8115300" cy="1713216"/>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Thanks for your attention!</a:t>
            </a:r>
            <a:br>
              <a:rPr lang="en-US" sz="3600" kern="1200" cap="all" spc="300" baseline="0">
                <a:solidFill>
                  <a:schemeClr val="bg2"/>
                </a:solidFill>
                <a:latin typeface="+mj-lt"/>
                <a:ea typeface="+mj-ea"/>
                <a:cs typeface="+mj-cs"/>
              </a:rPr>
            </a:br>
            <a:endParaRPr lang="en-US" sz="3600" kern="1200" cap="all" spc="300" baseline="0">
              <a:solidFill>
                <a:schemeClr val="bg2"/>
              </a:solidFill>
              <a:latin typeface="+mj-lt"/>
              <a:ea typeface="+mj-ea"/>
              <a:cs typeface="+mj-cs"/>
            </a:endParaRPr>
          </a:p>
        </p:txBody>
      </p:sp>
    </p:spTree>
    <p:extLst>
      <p:ext uri="{BB962C8B-B14F-4D97-AF65-F5344CB8AC3E}">
        <p14:creationId xmlns:p14="http://schemas.microsoft.com/office/powerpoint/2010/main" val="112402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application&#10;&#10;Description automatically generated">
            <a:extLst>
              <a:ext uri="{FF2B5EF4-FFF2-40B4-BE49-F238E27FC236}">
                <a16:creationId xmlns:a16="http://schemas.microsoft.com/office/drawing/2014/main" id="{D317D405-44CE-6E81-4718-C8A1D8E63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89" y="685800"/>
            <a:ext cx="5486400" cy="5486400"/>
          </a:xfrm>
          <a:prstGeom prst="rect">
            <a:avLst/>
          </a:prstGeom>
        </p:spPr>
      </p:pic>
      <p:sp>
        <p:nvSpPr>
          <p:cNvPr id="4" name="TextBox 3">
            <a:extLst>
              <a:ext uri="{FF2B5EF4-FFF2-40B4-BE49-F238E27FC236}">
                <a16:creationId xmlns:a16="http://schemas.microsoft.com/office/drawing/2014/main" id="{DB8C9C57-B19A-B0BE-F7C3-5494FA22FC9F}"/>
              </a:ext>
            </a:extLst>
          </p:cNvPr>
          <p:cNvSpPr txBox="1"/>
          <p:nvPr/>
        </p:nvSpPr>
        <p:spPr>
          <a:xfrm>
            <a:off x="1371600" y="2206257"/>
            <a:ext cx="9486901" cy="3540642"/>
          </a:xfrm>
          <a:prstGeom prst="rect">
            <a:avLst/>
          </a:prstGeom>
        </p:spPr>
        <p:txBody>
          <a:bodyPr vert="horz" lIns="91440" tIns="45720" rIns="91440" bIns="45720" rtlCol="0">
            <a:normAutofit/>
          </a:bodyPr>
          <a:lstStyle/>
          <a:p>
            <a:pPr indent="-228600">
              <a:spcAft>
                <a:spcPts val="600"/>
              </a:spcAft>
              <a:buSzPct val="70000"/>
              <a:buFont typeface="Arial" panose="020B0604020202020204" pitchFamily="34" charset="0"/>
              <a:buChar char="•"/>
            </a:pPr>
            <a:endParaRPr lang="en-US" dirty="0">
              <a:solidFill>
                <a:schemeClr val="tx2"/>
              </a:solidFill>
              <a:latin typeface="+mj-lt"/>
            </a:endParaRPr>
          </a:p>
        </p:txBody>
      </p:sp>
      <p:graphicFrame>
        <p:nvGraphicFramePr>
          <p:cNvPr id="17" name="TextBox 5">
            <a:extLst>
              <a:ext uri="{FF2B5EF4-FFF2-40B4-BE49-F238E27FC236}">
                <a16:creationId xmlns:a16="http://schemas.microsoft.com/office/drawing/2014/main" id="{04D35059-3A0A-FE14-B065-6C92985E76DB}"/>
              </a:ext>
            </a:extLst>
          </p:cNvPr>
          <p:cNvGraphicFramePr/>
          <p:nvPr>
            <p:extLst>
              <p:ext uri="{D42A27DB-BD31-4B8C-83A1-F6EECF244321}">
                <p14:modId xmlns:p14="http://schemas.microsoft.com/office/powerpoint/2010/main" val="3800532226"/>
              </p:ext>
            </p:extLst>
          </p:nvPr>
        </p:nvGraphicFramePr>
        <p:xfrm>
          <a:off x="8115301" y="1814732"/>
          <a:ext cx="3390899" cy="4501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TextBox 28">
            <a:extLst>
              <a:ext uri="{FF2B5EF4-FFF2-40B4-BE49-F238E27FC236}">
                <a16:creationId xmlns:a16="http://schemas.microsoft.com/office/drawing/2014/main" id="{D78FB56C-F2B0-C7F0-E325-5D67BCA55583}"/>
              </a:ext>
            </a:extLst>
          </p:cNvPr>
          <p:cNvSpPr txBox="1"/>
          <p:nvPr/>
        </p:nvSpPr>
        <p:spPr>
          <a:xfrm>
            <a:off x="6592456" y="787300"/>
            <a:ext cx="6096000" cy="341632"/>
          </a:xfrm>
          <a:prstGeom prst="rect">
            <a:avLst/>
          </a:prstGeom>
          <a:noFill/>
        </p:spPr>
        <p:txBody>
          <a:bodyPr wrap="square">
            <a:spAutoFit/>
          </a:bodyPr>
          <a:lstStyle/>
          <a:p>
            <a:pPr algn="ctr">
              <a:lnSpc>
                <a:spcPct val="90000"/>
              </a:lnSpc>
              <a:spcBef>
                <a:spcPct val="0"/>
              </a:spcBef>
              <a:spcAft>
                <a:spcPts val="600"/>
              </a:spcAft>
            </a:pPr>
            <a:r>
              <a:rPr lang="en-US" sz="1800" kern="1200" cap="all" spc="300" baseline="0" dirty="0">
                <a:solidFill>
                  <a:schemeClr val="tx2"/>
                </a:solidFill>
                <a:latin typeface="+mj-lt"/>
                <a:ea typeface="+mj-ea"/>
                <a:cs typeface="+mj-cs"/>
              </a:rPr>
              <a:t>Activity Theory</a:t>
            </a:r>
          </a:p>
        </p:txBody>
      </p:sp>
    </p:spTree>
    <p:extLst>
      <p:ext uri="{BB962C8B-B14F-4D97-AF65-F5344CB8AC3E}">
        <p14:creationId xmlns:p14="http://schemas.microsoft.com/office/powerpoint/2010/main" val="98796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799EE-CE5B-BF86-9A24-FC1C768899BD}"/>
              </a:ext>
            </a:extLst>
          </p:cNvPr>
          <p:cNvSpPr>
            <a:spLocks noGrp="1"/>
          </p:cNvSpPr>
          <p:nvPr>
            <p:ph type="title"/>
          </p:nvPr>
        </p:nvSpPr>
        <p:spPr>
          <a:xfrm>
            <a:off x="8128028" y="239150"/>
            <a:ext cx="3390899" cy="1303606"/>
          </a:xfrm>
        </p:spPr>
        <p:txBody>
          <a:bodyPr>
            <a:normAutofit/>
          </a:bodyPr>
          <a:lstStyle/>
          <a:p>
            <a:pPr algn="ctr"/>
            <a:r>
              <a:rPr lang="en-US" sz="2700"/>
              <a:t>Activity Systems theory</a:t>
            </a:r>
            <a:endParaRPr lang="en-CA" sz="2700"/>
          </a:p>
        </p:txBody>
      </p:sp>
      <p:sp>
        <p:nvSpPr>
          <p:cNvPr id="1030" name="Content Placeholder 1029">
            <a:extLst>
              <a:ext uri="{FF2B5EF4-FFF2-40B4-BE49-F238E27FC236}">
                <a16:creationId xmlns:a16="http://schemas.microsoft.com/office/drawing/2014/main" id="{2A6CC8C2-94F9-7382-366C-C3B9EE5AE17E}"/>
              </a:ext>
            </a:extLst>
          </p:cNvPr>
          <p:cNvSpPr>
            <a:spLocks noGrp="1"/>
          </p:cNvSpPr>
          <p:nvPr>
            <p:ph idx="1"/>
          </p:nvPr>
        </p:nvSpPr>
        <p:spPr>
          <a:xfrm>
            <a:off x="8115301" y="1814732"/>
            <a:ext cx="3594617" cy="4501662"/>
          </a:xfrm>
        </p:spPr>
        <p:txBody>
          <a:bodyPr>
            <a:normAutofit/>
          </a:bodyPr>
          <a:lstStyle/>
          <a:p>
            <a:pPr marL="0" indent="0">
              <a:buNone/>
            </a:pPr>
            <a:r>
              <a:rPr lang="en-US" dirty="0"/>
              <a:t>Components of the system:</a:t>
            </a:r>
          </a:p>
          <a:p>
            <a:r>
              <a:rPr lang="en-US" dirty="0"/>
              <a:t>Object</a:t>
            </a:r>
          </a:p>
          <a:p>
            <a:r>
              <a:rPr lang="en-US" dirty="0"/>
              <a:t>Subject</a:t>
            </a:r>
          </a:p>
          <a:p>
            <a:r>
              <a:rPr lang="en-US" dirty="0"/>
              <a:t>Tool</a:t>
            </a:r>
          </a:p>
          <a:p>
            <a:r>
              <a:rPr lang="en-US" dirty="0"/>
              <a:t>Rule </a:t>
            </a:r>
          </a:p>
          <a:p>
            <a:r>
              <a:rPr lang="en-US" dirty="0"/>
              <a:t>Division of labor</a:t>
            </a:r>
          </a:p>
          <a:p>
            <a:r>
              <a:rPr lang="en-US" dirty="0"/>
              <a:t>Community</a:t>
            </a:r>
          </a:p>
        </p:txBody>
      </p:sp>
      <p:pic>
        <p:nvPicPr>
          <p:cNvPr id="8" name="Picture 7" descr="Diagram&#10;&#10;Description automatically generated">
            <a:extLst>
              <a:ext uri="{FF2B5EF4-FFF2-40B4-BE49-F238E27FC236}">
                <a16:creationId xmlns:a16="http://schemas.microsoft.com/office/drawing/2014/main" id="{BA497C4D-2E5D-2E61-4383-34DFEAB0F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07" y="2350138"/>
            <a:ext cx="6150731" cy="2548434"/>
          </a:xfrm>
          <a:prstGeom prst="rect">
            <a:avLst/>
          </a:prstGeom>
        </p:spPr>
      </p:pic>
    </p:spTree>
    <p:extLst>
      <p:ext uri="{BB962C8B-B14F-4D97-AF65-F5344CB8AC3E}">
        <p14:creationId xmlns:p14="http://schemas.microsoft.com/office/powerpoint/2010/main" val="322953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F526B-6F20-DA1F-1E01-BB6E6ABC727B}"/>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Research Stages</a:t>
            </a:r>
            <a:endParaRPr lang="en-CA">
              <a:solidFill>
                <a:schemeClr val="bg2"/>
              </a:solidFill>
            </a:endParaRPr>
          </a:p>
        </p:txBody>
      </p:sp>
      <p:graphicFrame>
        <p:nvGraphicFramePr>
          <p:cNvPr id="5" name="Content Placeholder 2">
            <a:extLst>
              <a:ext uri="{FF2B5EF4-FFF2-40B4-BE49-F238E27FC236}">
                <a16:creationId xmlns:a16="http://schemas.microsoft.com/office/drawing/2014/main" id="{1E58FB5A-6A10-6FBD-96BE-8247C13B7BDC}"/>
              </a:ext>
            </a:extLst>
          </p:cNvPr>
          <p:cNvGraphicFramePr>
            <a:graphicFrameLocks noGrp="1"/>
          </p:cNvGraphicFramePr>
          <p:nvPr>
            <p:ph idx="1"/>
            <p:extLst>
              <p:ext uri="{D42A27DB-BD31-4B8C-83A1-F6EECF244321}">
                <p14:modId xmlns:p14="http://schemas.microsoft.com/office/powerpoint/2010/main" val="4058843664"/>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245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3A93-2F77-2A5D-9438-ADAC519B868A}"/>
              </a:ext>
            </a:extLst>
          </p:cNvPr>
          <p:cNvSpPr>
            <a:spLocks noGrp="1"/>
          </p:cNvSpPr>
          <p:nvPr>
            <p:ph type="title"/>
          </p:nvPr>
        </p:nvSpPr>
        <p:spPr>
          <a:xfrm>
            <a:off x="4876800" y="685800"/>
            <a:ext cx="5981700" cy="1371600"/>
          </a:xfrm>
        </p:spPr>
        <p:txBody>
          <a:bodyPr/>
          <a:lstStyle/>
          <a:p>
            <a:r>
              <a:rPr lang="en-US" dirty="0"/>
              <a:t>Keywords</a:t>
            </a:r>
            <a:endParaRPr lang="en-CA" dirty="0"/>
          </a:p>
        </p:txBody>
      </p:sp>
      <p:pic>
        <p:nvPicPr>
          <p:cNvPr id="5" name="Content Placeholder 4" descr="Icon&#10;&#10;Description automatically generated">
            <a:extLst>
              <a:ext uri="{FF2B5EF4-FFF2-40B4-BE49-F238E27FC236}">
                <a16:creationId xmlns:a16="http://schemas.microsoft.com/office/drawing/2014/main" id="{5F113B43-7024-A053-21F0-108D1F6504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021" y="1153238"/>
            <a:ext cx="3894017" cy="3917950"/>
          </a:xfrm>
        </p:spPr>
      </p:pic>
      <p:pic>
        <p:nvPicPr>
          <p:cNvPr id="9" name="Picture 8">
            <a:extLst>
              <a:ext uri="{FF2B5EF4-FFF2-40B4-BE49-F238E27FC236}">
                <a16:creationId xmlns:a16="http://schemas.microsoft.com/office/drawing/2014/main" id="{75E9E14F-8FF9-14E6-F22B-9F7C302B6E5C}"/>
              </a:ext>
            </a:extLst>
          </p:cNvPr>
          <p:cNvPicPr>
            <a:picLocks noChangeAspect="1"/>
          </p:cNvPicPr>
          <p:nvPr/>
        </p:nvPicPr>
        <p:blipFill>
          <a:blip r:embed="rId3"/>
          <a:stretch>
            <a:fillRect/>
          </a:stretch>
        </p:blipFill>
        <p:spPr>
          <a:xfrm>
            <a:off x="4876799" y="4487543"/>
            <a:ext cx="7172325" cy="1472645"/>
          </a:xfrm>
          <a:prstGeom prst="rect">
            <a:avLst/>
          </a:prstGeom>
        </p:spPr>
      </p:pic>
      <p:sp>
        <p:nvSpPr>
          <p:cNvPr id="11" name="TextBox 10">
            <a:extLst>
              <a:ext uri="{FF2B5EF4-FFF2-40B4-BE49-F238E27FC236}">
                <a16:creationId xmlns:a16="http://schemas.microsoft.com/office/drawing/2014/main" id="{E830D9F9-B0ED-019E-F8E0-657D4B9965EB}"/>
              </a:ext>
            </a:extLst>
          </p:cNvPr>
          <p:cNvSpPr txBox="1"/>
          <p:nvPr/>
        </p:nvSpPr>
        <p:spPr>
          <a:xfrm>
            <a:off x="5414961" y="2505670"/>
            <a:ext cx="6096000" cy="1754326"/>
          </a:xfrm>
          <a:prstGeom prst="rect">
            <a:avLst/>
          </a:prstGeom>
          <a:noFill/>
        </p:spPr>
        <p:txBody>
          <a:bodyPr wrap="square">
            <a:spAutoFit/>
          </a:bodyPr>
          <a:lstStyle/>
          <a:p>
            <a:pPr marL="285750" indent="-285750">
              <a:buFont typeface="Arial" panose="020B0604020202020204" pitchFamily="34" charset="0"/>
              <a:buChar char="•"/>
            </a:pPr>
            <a:r>
              <a:rPr lang="en-CA" dirty="0"/>
              <a:t>activity theory</a:t>
            </a:r>
          </a:p>
          <a:p>
            <a:pPr marL="285750" indent="-285750">
              <a:buFont typeface="Arial" panose="020B0604020202020204" pitchFamily="34" charset="0"/>
              <a:buChar char="•"/>
            </a:pPr>
            <a:r>
              <a:rPr lang="en-CA" dirty="0"/>
              <a:t>decision support systems</a:t>
            </a:r>
          </a:p>
          <a:p>
            <a:pPr marL="285750" indent="-285750">
              <a:buFont typeface="Arial" panose="020B0604020202020204" pitchFamily="34" charset="0"/>
              <a:buChar char="•"/>
            </a:pPr>
            <a:r>
              <a:rPr lang="en-CA" dirty="0"/>
              <a:t>natural language processing </a:t>
            </a:r>
          </a:p>
          <a:p>
            <a:pPr marL="285750" indent="-285750">
              <a:buFont typeface="Arial" panose="020B0604020202020204" pitchFamily="34" charset="0"/>
              <a:buChar char="•"/>
            </a:pPr>
            <a:r>
              <a:rPr lang="en-CA" dirty="0"/>
              <a:t>Human computer interaction</a:t>
            </a:r>
          </a:p>
          <a:p>
            <a:pPr marL="285750" indent="-285750">
              <a:buFont typeface="Arial" panose="020B0604020202020204" pitchFamily="34" charset="0"/>
              <a:buChar char="•"/>
            </a:pPr>
            <a:r>
              <a:rPr lang="en-CA" dirty="0"/>
              <a:t>decision support systems </a:t>
            </a:r>
          </a:p>
          <a:p>
            <a:pPr marL="285750" indent="-285750">
              <a:buFont typeface="Arial" panose="020B0604020202020204" pitchFamily="34" charset="0"/>
              <a:buChar char="•"/>
            </a:pPr>
            <a:r>
              <a:rPr lang="en-CA" dirty="0"/>
              <a:t>healthcare</a:t>
            </a:r>
          </a:p>
        </p:txBody>
      </p:sp>
    </p:spTree>
    <p:extLst>
      <p:ext uri="{BB962C8B-B14F-4D97-AF65-F5344CB8AC3E}">
        <p14:creationId xmlns:p14="http://schemas.microsoft.com/office/powerpoint/2010/main" val="355044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D87A-40DF-492D-6C72-C729F511F45B}"/>
              </a:ext>
            </a:extLst>
          </p:cNvPr>
          <p:cNvSpPr>
            <a:spLocks noGrp="1"/>
          </p:cNvSpPr>
          <p:nvPr>
            <p:ph type="title"/>
          </p:nvPr>
        </p:nvSpPr>
        <p:spPr>
          <a:xfrm>
            <a:off x="1231641" y="167020"/>
            <a:ext cx="9486900" cy="1371600"/>
          </a:xfrm>
        </p:spPr>
        <p:txBody>
          <a:bodyPr/>
          <a:lstStyle/>
          <a:p>
            <a:pPr algn="ctr"/>
            <a:r>
              <a:rPr lang="en-CA" dirty="0"/>
              <a:t>Locating studies and evaluation</a:t>
            </a:r>
          </a:p>
        </p:txBody>
      </p:sp>
      <p:pic>
        <p:nvPicPr>
          <p:cNvPr id="5" name="Content Placeholder 4" descr="Chart, funnel chart&#10;&#10;Description automatically generated">
            <a:extLst>
              <a:ext uri="{FF2B5EF4-FFF2-40B4-BE49-F238E27FC236}">
                <a16:creationId xmlns:a16="http://schemas.microsoft.com/office/drawing/2014/main" id="{E7D12AB7-70A9-DE2B-533A-8A4C4A7DC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959" y="2416175"/>
            <a:ext cx="2873881" cy="3917950"/>
          </a:xfrm>
        </p:spPr>
      </p:pic>
      <p:sp>
        <p:nvSpPr>
          <p:cNvPr id="6" name="TextBox 5">
            <a:extLst>
              <a:ext uri="{FF2B5EF4-FFF2-40B4-BE49-F238E27FC236}">
                <a16:creationId xmlns:a16="http://schemas.microsoft.com/office/drawing/2014/main" id="{3274A141-BB88-3238-8F45-EB97168A25BA}"/>
              </a:ext>
            </a:extLst>
          </p:cNvPr>
          <p:cNvSpPr txBox="1"/>
          <p:nvPr/>
        </p:nvSpPr>
        <p:spPr>
          <a:xfrm>
            <a:off x="5515994" y="2438047"/>
            <a:ext cx="6096000" cy="1477328"/>
          </a:xfrm>
          <a:prstGeom prst="rect">
            <a:avLst/>
          </a:prstGeom>
          <a:noFill/>
        </p:spPr>
        <p:txBody>
          <a:bodyPr wrap="square">
            <a:spAutoFit/>
          </a:bodyPr>
          <a:lstStyle/>
          <a:p>
            <a:r>
              <a:rPr lang="en-US" dirty="0"/>
              <a:t>Inclusion Criteria:</a:t>
            </a:r>
          </a:p>
          <a:p>
            <a:pPr marL="285750" indent="-285750">
              <a:buFont typeface="Wingdings" panose="05000000000000000000" pitchFamily="2" charset="2"/>
              <a:buChar char="ü"/>
            </a:pPr>
            <a:r>
              <a:rPr lang="en-US" b="0" i="0" dirty="0">
                <a:effectLst/>
                <a:latin typeface="Arial" panose="020B0604020202020204" pitchFamily="34" charset="0"/>
              </a:rPr>
              <a:t>they had to be published during the past 20 years</a:t>
            </a:r>
          </a:p>
          <a:p>
            <a:pPr marL="285750" indent="-285750">
              <a:buFont typeface="Wingdings" panose="05000000000000000000" pitchFamily="2" charset="2"/>
              <a:buChar char="ü"/>
            </a:pPr>
            <a:r>
              <a:rPr lang="en-US" b="0" i="0" dirty="0">
                <a:effectLst/>
                <a:latin typeface="Arial" panose="020B0604020202020204" pitchFamily="34" charset="0"/>
              </a:rPr>
              <a:t>they had to be published in journals or conferences.</a:t>
            </a:r>
          </a:p>
          <a:p>
            <a:pPr marL="285750" indent="-285750">
              <a:buFont typeface="Wingdings" panose="05000000000000000000" pitchFamily="2" charset="2"/>
              <a:buChar char="ü"/>
            </a:pPr>
            <a:r>
              <a:rPr lang="en-US" dirty="0">
                <a:latin typeface="Arial" panose="020B0604020202020204" pitchFamily="34" charset="0"/>
              </a:rPr>
              <a:t>They must include "natural language processing application" AND "decision making"</a:t>
            </a:r>
            <a:endParaRPr lang="en-US" dirty="0"/>
          </a:p>
        </p:txBody>
      </p:sp>
      <p:sp>
        <p:nvSpPr>
          <p:cNvPr id="9" name="TextBox 8">
            <a:extLst>
              <a:ext uri="{FF2B5EF4-FFF2-40B4-BE49-F238E27FC236}">
                <a16:creationId xmlns:a16="http://schemas.microsoft.com/office/drawing/2014/main" id="{8175B92A-7D31-F41C-E8A6-F716ECBCFD65}"/>
              </a:ext>
            </a:extLst>
          </p:cNvPr>
          <p:cNvSpPr txBox="1"/>
          <p:nvPr/>
        </p:nvSpPr>
        <p:spPr>
          <a:xfrm>
            <a:off x="5515994" y="4144181"/>
            <a:ext cx="6453769" cy="923330"/>
          </a:xfrm>
          <a:prstGeom prst="rect">
            <a:avLst/>
          </a:prstGeom>
          <a:noFill/>
        </p:spPr>
        <p:txBody>
          <a:bodyPr wrap="square">
            <a:spAutoFit/>
          </a:bodyPr>
          <a:lstStyle/>
          <a:p>
            <a:r>
              <a:rPr lang="en-US" dirty="0"/>
              <a:t>Exclusion Criteria:</a:t>
            </a:r>
          </a:p>
          <a:p>
            <a:pPr marL="285750" indent="-285750">
              <a:buFont typeface="Wingdings" panose="05000000000000000000" pitchFamily="2" charset="2"/>
              <a:buChar char="v"/>
            </a:pPr>
            <a:r>
              <a:rPr lang="en-US" b="0" i="0" dirty="0">
                <a:effectLst/>
                <a:latin typeface="Arial" panose="020B0604020202020204" pitchFamily="34" charset="0"/>
              </a:rPr>
              <a:t>Study is not given in English </a:t>
            </a:r>
          </a:p>
          <a:p>
            <a:pPr marL="285750" indent="-285750">
              <a:buFont typeface="Wingdings" panose="05000000000000000000" pitchFamily="2" charset="2"/>
              <a:buChar char="v"/>
            </a:pPr>
            <a:r>
              <a:rPr lang="en-US" dirty="0">
                <a:latin typeface="Arial" panose="020B0604020202020204" pitchFamily="34" charset="0"/>
              </a:rPr>
              <a:t>Study is not a duplicate of another</a:t>
            </a:r>
            <a:endParaRPr lang="en-US" b="0" i="0" dirty="0">
              <a:effectLst/>
              <a:latin typeface="Arial" panose="020B0604020202020204" pitchFamily="34" charset="0"/>
            </a:endParaRPr>
          </a:p>
        </p:txBody>
      </p:sp>
      <p:sp>
        <p:nvSpPr>
          <p:cNvPr id="11" name="TextBox 10">
            <a:extLst>
              <a:ext uri="{FF2B5EF4-FFF2-40B4-BE49-F238E27FC236}">
                <a16:creationId xmlns:a16="http://schemas.microsoft.com/office/drawing/2014/main" id="{E913614F-6824-E2F6-42B6-A3FFCFD1DD4D}"/>
              </a:ext>
            </a:extLst>
          </p:cNvPr>
          <p:cNvSpPr txBox="1"/>
          <p:nvPr/>
        </p:nvSpPr>
        <p:spPr>
          <a:xfrm>
            <a:off x="3494410" y="2267431"/>
            <a:ext cx="1842700" cy="369332"/>
          </a:xfrm>
          <a:prstGeom prst="rect">
            <a:avLst/>
          </a:prstGeom>
          <a:noFill/>
        </p:spPr>
        <p:txBody>
          <a:bodyPr wrap="square">
            <a:spAutoFit/>
          </a:bodyPr>
          <a:lstStyle/>
          <a:p>
            <a:pPr algn="ctr"/>
            <a:r>
              <a:rPr lang="en-US" b="0" i="0">
                <a:effectLst/>
                <a:latin typeface="Arial" panose="020B0604020202020204" pitchFamily="34" charset="0"/>
              </a:rPr>
              <a:t>453,000 papers</a:t>
            </a:r>
            <a:endParaRPr lang="en-CA" dirty="0"/>
          </a:p>
        </p:txBody>
      </p:sp>
      <p:sp>
        <p:nvSpPr>
          <p:cNvPr id="12" name="TextBox 11">
            <a:extLst>
              <a:ext uri="{FF2B5EF4-FFF2-40B4-BE49-F238E27FC236}">
                <a16:creationId xmlns:a16="http://schemas.microsoft.com/office/drawing/2014/main" id="{C1B717D0-37DD-D28B-311B-45EB6F059760}"/>
              </a:ext>
            </a:extLst>
          </p:cNvPr>
          <p:cNvSpPr txBox="1"/>
          <p:nvPr/>
        </p:nvSpPr>
        <p:spPr>
          <a:xfrm>
            <a:off x="3488567" y="6043893"/>
            <a:ext cx="1842700" cy="369332"/>
          </a:xfrm>
          <a:prstGeom prst="rect">
            <a:avLst/>
          </a:prstGeom>
          <a:noFill/>
        </p:spPr>
        <p:txBody>
          <a:bodyPr wrap="square">
            <a:spAutoFit/>
          </a:bodyPr>
          <a:lstStyle/>
          <a:p>
            <a:pPr algn="ctr"/>
            <a:r>
              <a:rPr lang="en-US" b="0" i="0" dirty="0">
                <a:effectLst/>
                <a:latin typeface="Arial" panose="020B0604020202020204" pitchFamily="34" charset="0"/>
              </a:rPr>
              <a:t>0 papers</a:t>
            </a:r>
            <a:endParaRPr lang="en-CA" dirty="0"/>
          </a:p>
        </p:txBody>
      </p:sp>
      <p:sp>
        <p:nvSpPr>
          <p:cNvPr id="13" name="TextBox 12">
            <a:extLst>
              <a:ext uri="{FF2B5EF4-FFF2-40B4-BE49-F238E27FC236}">
                <a16:creationId xmlns:a16="http://schemas.microsoft.com/office/drawing/2014/main" id="{6FBCC9B9-A5C8-1E75-3F13-9FA9ED1C6CD1}"/>
              </a:ext>
            </a:extLst>
          </p:cNvPr>
          <p:cNvSpPr txBox="1"/>
          <p:nvPr/>
        </p:nvSpPr>
        <p:spPr>
          <a:xfrm>
            <a:off x="3488567" y="5101091"/>
            <a:ext cx="1842700" cy="369332"/>
          </a:xfrm>
          <a:prstGeom prst="rect">
            <a:avLst/>
          </a:prstGeom>
          <a:noFill/>
        </p:spPr>
        <p:txBody>
          <a:bodyPr wrap="square">
            <a:spAutoFit/>
          </a:bodyPr>
          <a:lstStyle/>
          <a:p>
            <a:pPr algn="ctr"/>
            <a:r>
              <a:rPr lang="en-US" b="0" i="0" dirty="0">
                <a:effectLst/>
                <a:latin typeface="Arial" panose="020B0604020202020204" pitchFamily="34" charset="0"/>
              </a:rPr>
              <a:t>199 papers</a:t>
            </a:r>
            <a:endParaRPr lang="en-CA" dirty="0"/>
          </a:p>
        </p:txBody>
      </p:sp>
      <p:sp>
        <p:nvSpPr>
          <p:cNvPr id="15" name="TextBox 14">
            <a:extLst>
              <a:ext uri="{FF2B5EF4-FFF2-40B4-BE49-F238E27FC236}">
                <a16:creationId xmlns:a16="http://schemas.microsoft.com/office/drawing/2014/main" id="{9C29BB01-F02A-68BD-1F2C-6ACD8CF64856}"/>
              </a:ext>
            </a:extLst>
          </p:cNvPr>
          <p:cNvSpPr txBox="1"/>
          <p:nvPr/>
        </p:nvSpPr>
        <p:spPr>
          <a:xfrm>
            <a:off x="5331267" y="5296318"/>
            <a:ext cx="6097554" cy="646331"/>
          </a:xfrm>
          <a:prstGeom prst="rect">
            <a:avLst/>
          </a:prstGeom>
          <a:noFill/>
        </p:spPr>
        <p:txBody>
          <a:bodyPr wrap="square">
            <a:spAutoFit/>
          </a:bodyPr>
          <a:lstStyle/>
          <a:p>
            <a:pPr marL="285750" indent="-285750">
              <a:buFont typeface="Wingdings" panose="05000000000000000000" pitchFamily="2" charset="2"/>
              <a:buChar char="ü"/>
            </a:pPr>
            <a:r>
              <a:rPr lang="en-US" dirty="0">
                <a:latin typeface="Arial" panose="020B0604020202020204" pitchFamily="34" charset="0"/>
              </a:rPr>
              <a:t>They must include "natural language processing application" AND “activity theory“ </a:t>
            </a:r>
            <a:endParaRPr lang="en-US" dirty="0"/>
          </a:p>
        </p:txBody>
      </p:sp>
      <p:pic>
        <p:nvPicPr>
          <p:cNvPr id="17" name="Graphic 16" descr="Arrow Down with solid fill">
            <a:extLst>
              <a:ext uri="{FF2B5EF4-FFF2-40B4-BE49-F238E27FC236}">
                <a16:creationId xmlns:a16="http://schemas.microsoft.com/office/drawing/2014/main" id="{51FBD334-00FB-2840-0E78-E63BC10C97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0353" y="2914891"/>
            <a:ext cx="914400" cy="1861097"/>
          </a:xfrm>
          <a:prstGeom prst="rect">
            <a:avLst/>
          </a:prstGeom>
        </p:spPr>
      </p:pic>
      <p:pic>
        <p:nvPicPr>
          <p:cNvPr id="18" name="Graphic 17" descr="Arrow Down with solid fill">
            <a:extLst>
              <a:ext uri="{FF2B5EF4-FFF2-40B4-BE49-F238E27FC236}">
                <a16:creationId xmlns:a16="http://schemas.microsoft.com/office/drawing/2014/main" id="{72B4580B-00FB-8F40-CFB0-C5CA530148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0353" y="5571667"/>
            <a:ext cx="914400" cy="447717"/>
          </a:xfrm>
          <a:prstGeom prst="rect">
            <a:avLst/>
          </a:prstGeom>
        </p:spPr>
      </p:pic>
    </p:spTree>
    <p:extLst>
      <p:ext uri="{BB962C8B-B14F-4D97-AF65-F5344CB8AC3E}">
        <p14:creationId xmlns:p14="http://schemas.microsoft.com/office/powerpoint/2010/main" val="400331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con&#10;&#10;Description automatically generated with medium confidence">
            <a:extLst>
              <a:ext uri="{FF2B5EF4-FFF2-40B4-BE49-F238E27FC236}">
                <a16:creationId xmlns:a16="http://schemas.microsoft.com/office/drawing/2014/main" id="{3B9376F8-616A-12E8-7A7B-1594DCAB2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423" y="1386503"/>
            <a:ext cx="3859180" cy="3917950"/>
          </a:xfrm>
        </p:spPr>
      </p:pic>
      <p:pic>
        <p:nvPicPr>
          <p:cNvPr id="7" name="Picture 6" descr="Icon, circle&#10;&#10;Description automatically generated">
            <a:extLst>
              <a:ext uri="{FF2B5EF4-FFF2-40B4-BE49-F238E27FC236}">
                <a16:creationId xmlns:a16="http://schemas.microsoft.com/office/drawing/2014/main" id="{858C365D-F291-2ACA-F2A6-06E8789EE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275" y="2208423"/>
            <a:ext cx="897521" cy="616411"/>
          </a:xfrm>
          <a:prstGeom prst="rect">
            <a:avLst/>
          </a:prstGeom>
        </p:spPr>
      </p:pic>
      <p:sp>
        <p:nvSpPr>
          <p:cNvPr id="9" name="TextBox 8">
            <a:extLst>
              <a:ext uri="{FF2B5EF4-FFF2-40B4-BE49-F238E27FC236}">
                <a16:creationId xmlns:a16="http://schemas.microsoft.com/office/drawing/2014/main" id="{F17B4B97-A3C0-1880-E434-436C9AA05236}"/>
              </a:ext>
            </a:extLst>
          </p:cNvPr>
          <p:cNvSpPr txBox="1"/>
          <p:nvPr/>
        </p:nvSpPr>
        <p:spPr>
          <a:xfrm>
            <a:off x="6158206" y="2193462"/>
            <a:ext cx="6097554" cy="646331"/>
          </a:xfrm>
          <a:prstGeom prst="rect">
            <a:avLst/>
          </a:prstGeom>
          <a:noFill/>
        </p:spPr>
        <p:txBody>
          <a:bodyPr wrap="square">
            <a:spAutoFit/>
          </a:bodyPr>
          <a:lstStyle/>
          <a:p>
            <a:r>
              <a:rPr lang="en-US" b="0" i="0" dirty="0">
                <a:effectLst/>
                <a:latin typeface="Arial" panose="020B0604020202020204" pitchFamily="34" charset="0"/>
              </a:rPr>
              <a:t>How NLP applications/pipelines can be broken down and</a:t>
            </a:r>
            <a:br>
              <a:rPr lang="en-US" dirty="0"/>
            </a:br>
            <a:r>
              <a:rPr lang="en-US" b="0" i="0" dirty="0">
                <a:effectLst/>
                <a:latin typeface="Arial" panose="020B0604020202020204" pitchFamily="34" charset="0"/>
              </a:rPr>
              <a:t>analyzed through the lens of Activity Theory?</a:t>
            </a:r>
            <a:endParaRPr lang="en-CA" dirty="0"/>
          </a:p>
        </p:txBody>
      </p:sp>
    </p:spTree>
    <p:extLst>
      <p:ext uri="{BB962C8B-B14F-4D97-AF65-F5344CB8AC3E}">
        <p14:creationId xmlns:p14="http://schemas.microsoft.com/office/powerpoint/2010/main" val="114693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82BCD99E-808D-AFA8-D8F3-0844F3CC3AA4}"/>
              </a:ext>
            </a:extLst>
          </p:cNvPr>
          <p:cNvGraphicFramePr/>
          <p:nvPr>
            <p:extLst>
              <p:ext uri="{D42A27DB-BD31-4B8C-83A1-F6EECF244321}">
                <p14:modId xmlns:p14="http://schemas.microsoft.com/office/powerpoint/2010/main" val="3375328715"/>
              </p:ext>
            </p:extLst>
          </p:nvPr>
        </p:nvGraphicFramePr>
        <p:xfrm>
          <a:off x="-127726" y="76846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a:extLst>
              <a:ext uri="{FF2B5EF4-FFF2-40B4-BE49-F238E27FC236}">
                <a16:creationId xmlns:a16="http://schemas.microsoft.com/office/drawing/2014/main" id="{02EB2B11-3ED0-0D65-3B6F-96E07D295F8C}"/>
              </a:ext>
            </a:extLst>
          </p:cNvPr>
          <p:cNvGrpSpPr/>
          <p:nvPr/>
        </p:nvGrpSpPr>
        <p:grpSpPr>
          <a:xfrm rot="7200000">
            <a:off x="8326983" y="4780462"/>
            <a:ext cx="491033" cy="1461927"/>
            <a:chOff x="4976812" y="1983077"/>
            <a:chExt cx="491033" cy="1461927"/>
          </a:xfrm>
        </p:grpSpPr>
        <p:sp>
          <p:nvSpPr>
            <p:cNvPr id="16" name="Arrow: Left-Right 15">
              <a:extLst>
                <a:ext uri="{FF2B5EF4-FFF2-40B4-BE49-F238E27FC236}">
                  <a16:creationId xmlns:a16="http://schemas.microsoft.com/office/drawing/2014/main" id="{FE721FDA-CEB6-B620-CCC7-4109AEE20513}"/>
                </a:ext>
              </a:extLst>
            </p:cNvPr>
            <p:cNvSpPr/>
            <p:nvPr/>
          </p:nvSpPr>
          <p:spPr>
            <a:xfrm rot="3596501">
              <a:off x="4491365" y="2468524"/>
              <a:ext cx="1461927" cy="491033"/>
            </a:xfrm>
            <a:prstGeom prst="lef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Left-Right 4">
              <a:extLst>
                <a:ext uri="{FF2B5EF4-FFF2-40B4-BE49-F238E27FC236}">
                  <a16:creationId xmlns:a16="http://schemas.microsoft.com/office/drawing/2014/main" id="{E1417D04-1C7F-D48E-A4EE-A6396D7CF81D}"/>
                </a:ext>
              </a:extLst>
            </p:cNvPr>
            <p:cNvSpPr txBox="1"/>
            <p:nvPr/>
          </p:nvSpPr>
          <p:spPr>
            <a:xfrm rot="3596501">
              <a:off x="4638675" y="2566731"/>
              <a:ext cx="1167307" cy="2946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p:txBody>
        </p:sp>
      </p:grpSp>
      <p:grpSp>
        <p:nvGrpSpPr>
          <p:cNvPr id="18" name="Group 17">
            <a:extLst>
              <a:ext uri="{FF2B5EF4-FFF2-40B4-BE49-F238E27FC236}">
                <a16:creationId xmlns:a16="http://schemas.microsoft.com/office/drawing/2014/main" id="{E5FC739B-4DA2-B981-8731-99DC4D5E3336}"/>
              </a:ext>
            </a:extLst>
          </p:cNvPr>
          <p:cNvGrpSpPr/>
          <p:nvPr/>
        </p:nvGrpSpPr>
        <p:grpSpPr>
          <a:xfrm>
            <a:off x="9303713" y="4784183"/>
            <a:ext cx="2805906" cy="1402953"/>
            <a:chOff x="4977704" y="4014141"/>
            <a:chExt cx="2805906" cy="1402953"/>
          </a:xfrm>
        </p:grpSpPr>
        <p:sp>
          <p:nvSpPr>
            <p:cNvPr id="19" name="Rectangle: Rounded Corners 18">
              <a:extLst>
                <a:ext uri="{FF2B5EF4-FFF2-40B4-BE49-F238E27FC236}">
                  <a16:creationId xmlns:a16="http://schemas.microsoft.com/office/drawing/2014/main" id="{50FF525A-610A-20DD-DED7-E3281327ED8C}"/>
                </a:ext>
              </a:extLst>
            </p:cNvPr>
            <p:cNvSpPr/>
            <p:nvPr/>
          </p:nvSpPr>
          <p:spPr>
            <a:xfrm>
              <a:off x="4977704" y="4014141"/>
              <a:ext cx="2805906" cy="140295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EFBA0E9E-C023-3D0C-BF23-76953BF7D910}"/>
                </a:ext>
              </a:extLst>
            </p:cNvPr>
            <p:cNvSpPr txBox="1"/>
            <p:nvPr/>
          </p:nvSpPr>
          <p:spPr>
            <a:xfrm>
              <a:off x="5018795" y="4055232"/>
              <a:ext cx="2723724" cy="13207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755650">
                <a:lnSpc>
                  <a:spcPct val="90000"/>
                </a:lnSpc>
                <a:spcBef>
                  <a:spcPct val="0"/>
                </a:spcBef>
                <a:spcAft>
                  <a:spcPct val="35000"/>
                </a:spcAft>
              </a:pPr>
              <a:r>
                <a:rPr lang="en-US" sz="1700" kern="1200" dirty="0">
                  <a:effectLst/>
                  <a:ea typeface="Calibri" panose="020F0502020204030204" pitchFamily="34" charset="0"/>
                  <a:cs typeface="Arial" panose="020B0604020202020204" pitchFamily="34" charset="0"/>
                </a:rPr>
                <a:t>Outcome</a:t>
              </a:r>
              <a:br>
                <a:rPr lang="en-US" sz="1700" kern="1200" dirty="0">
                  <a:effectLst/>
                  <a:ea typeface="Calibri" panose="020F0502020204030204" pitchFamily="34" charset="0"/>
                  <a:cs typeface="Arial" panose="020B0604020202020204" pitchFamily="34" charset="0"/>
                </a:rPr>
              </a:br>
              <a:r>
                <a:rPr lang="en-US" sz="1600" dirty="0">
                  <a:effectLst/>
                  <a:ea typeface="Calibri" panose="020F0502020204030204" pitchFamily="34" charset="0"/>
                  <a:cs typeface="Arial" panose="020B0604020202020204" pitchFamily="34" charset="0"/>
                </a:rPr>
                <a:t>Increased performance respective to the problem and field</a:t>
              </a:r>
            </a:p>
          </p:txBody>
        </p:sp>
      </p:grpSp>
      <p:pic>
        <p:nvPicPr>
          <p:cNvPr id="22" name="Graphic 21" descr="Illustrator outline">
            <a:extLst>
              <a:ext uri="{FF2B5EF4-FFF2-40B4-BE49-F238E27FC236}">
                <a16:creationId xmlns:a16="http://schemas.microsoft.com/office/drawing/2014/main" id="{6AEC0192-4458-8B3B-E39F-B1D64027B1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97680" y="3910874"/>
            <a:ext cx="914400" cy="914400"/>
          </a:xfrm>
          <a:prstGeom prst="rect">
            <a:avLst/>
          </a:prstGeom>
        </p:spPr>
      </p:pic>
      <p:pic>
        <p:nvPicPr>
          <p:cNvPr id="24" name="Graphic 23" descr="Hammer with solid fill">
            <a:extLst>
              <a:ext uri="{FF2B5EF4-FFF2-40B4-BE49-F238E27FC236}">
                <a16:creationId xmlns:a16="http://schemas.microsoft.com/office/drawing/2014/main" id="{9B596A2E-AD77-BE67-5F47-074EAA651CF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76262" y="0"/>
            <a:ext cx="845016" cy="845016"/>
          </a:xfrm>
          <a:prstGeom prst="rect">
            <a:avLst/>
          </a:prstGeom>
        </p:spPr>
      </p:pic>
      <p:pic>
        <p:nvPicPr>
          <p:cNvPr id="26" name="Graphic 25" descr="Aspiration outline">
            <a:extLst>
              <a:ext uri="{FF2B5EF4-FFF2-40B4-BE49-F238E27FC236}">
                <a16:creationId xmlns:a16="http://schemas.microsoft.com/office/drawing/2014/main" id="{CDB5C9A1-AD5C-E6DD-0189-0AA8ADC151D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8134" y="3717778"/>
            <a:ext cx="914400" cy="914400"/>
          </a:xfrm>
          <a:prstGeom prst="rect">
            <a:avLst/>
          </a:prstGeom>
        </p:spPr>
      </p:pic>
      <p:pic>
        <p:nvPicPr>
          <p:cNvPr id="28" name="Graphic 27" descr="Bullseye with solid fill">
            <a:extLst>
              <a:ext uri="{FF2B5EF4-FFF2-40B4-BE49-F238E27FC236}">
                <a16:creationId xmlns:a16="http://schemas.microsoft.com/office/drawing/2014/main" id="{5A1E1642-9600-CAFC-2E05-B91096541F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49466" y="3876288"/>
            <a:ext cx="914400" cy="914400"/>
          </a:xfrm>
          <a:prstGeom prst="rect">
            <a:avLst/>
          </a:prstGeom>
        </p:spPr>
      </p:pic>
    </p:spTree>
    <p:extLst>
      <p:ext uri="{BB962C8B-B14F-4D97-AF65-F5344CB8AC3E}">
        <p14:creationId xmlns:p14="http://schemas.microsoft.com/office/powerpoint/2010/main" val="161334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AF32101-A91C-B862-DDEF-5ED80293D07D}"/>
              </a:ext>
            </a:extLst>
          </p:cNvPr>
          <p:cNvSpPr txBox="1"/>
          <p:nvPr/>
        </p:nvSpPr>
        <p:spPr>
          <a:xfrm>
            <a:off x="8115301" y="1814732"/>
            <a:ext cx="3390899" cy="4501662"/>
          </a:xfrm>
          <a:prstGeom prst="rect">
            <a:avLst/>
          </a:prstGeom>
        </p:spPr>
        <p:txBody>
          <a:bodyPr vert="horz" lIns="91440" tIns="45720" rIns="91440" bIns="45720" rtlCol="0">
            <a:normAutofit/>
          </a:bodyPr>
          <a:lstStyle/>
          <a:p>
            <a:pPr>
              <a:spcBef>
                <a:spcPct val="0"/>
              </a:spcBef>
              <a:spcAft>
                <a:spcPts val="600"/>
              </a:spcAft>
              <a:buSzPct val="70000"/>
            </a:pPr>
            <a:r>
              <a:rPr lang="en-US" cap="all" spc="300" baseline="0" dirty="0">
                <a:solidFill>
                  <a:schemeClr val="tx2"/>
                </a:solidFill>
                <a:latin typeface="+mj-lt"/>
              </a:rPr>
              <a:t>A deeper dive into nlp in healthcare (inspired by </a:t>
            </a:r>
            <a:r>
              <a:rPr lang="en-US" cap="all" spc="300" baseline="0" dirty="0">
                <a:solidFill>
                  <a:schemeClr val="tx2"/>
                </a:solidFill>
                <a:latin typeface="+mj-lt"/>
                <a:hlinkClick r:id="rId2"/>
              </a:rPr>
              <a:t>*</a:t>
            </a:r>
            <a:r>
              <a:rPr lang="en-US" cap="all" spc="300" baseline="0" dirty="0">
                <a:solidFill>
                  <a:schemeClr val="tx2"/>
                </a:solidFill>
                <a:latin typeface="+mj-lt"/>
              </a:rPr>
              <a:t>)</a:t>
            </a:r>
          </a:p>
        </p:txBody>
      </p:sp>
      <p:graphicFrame>
        <p:nvGraphicFramePr>
          <p:cNvPr id="87" name="Table 87">
            <a:extLst>
              <a:ext uri="{FF2B5EF4-FFF2-40B4-BE49-F238E27FC236}">
                <a16:creationId xmlns:a16="http://schemas.microsoft.com/office/drawing/2014/main" id="{6E86E7A2-8183-BAE6-1456-680EC7C41016}"/>
              </a:ext>
            </a:extLst>
          </p:cNvPr>
          <p:cNvGraphicFramePr>
            <a:graphicFrameLocks noGrp="1"/>
          </p:cNvGraphicFramePr>
          <p:nvPr>
            <p:extLst>
              <p:ext uri="{D42A27DB-BD31-4B8C-83A1-F6EECF244321}">
                <p14:modId xmlns:p14="http://schemas.microsoft.com/office/powerpoint/2010/main" val="1897830505"/>
              </p:ext>
            </p:extLst>
          </p:nvPr>
        </p:nvGraphicFramePr>
        <p:xfrm>
          <a:off x="407046" y="317848"/>
          <a:ext cx="6736703" cy="5662730"/>
        </p:xfrm>
        <a:graphic>
          <a:graphicData uri="http://schemas.openxmlformats.org/drawingml/2006/table">
            <a:tbl>
              <a:tblPr firstRow="1" bandRow="1">
                <a:tableStyleId>{EB344D84-9AFB-497E-A393-DC336BA19D2E}</a:tableStyleId>
              </a:tblPr>
              <a:tblGrid>
                <a:gridCol w="1068844">
                  <a:extLst>
                    <a:ext uri="{9D8B030D-6E8A-4147-A177-3AD203B41FA5}">
                      <a16:colId xmlns:a16="http://schemas.microsoft.com/office/drawing/2014/main" val="1846316094"/>
                    </a:ext>
                  </a:extLst>
                </a:gridCol>
                <a:gridCol w="1285477">
                  <a:extLst>
                    <a:ext uri="{9D8B030D-6E8A-4147-A177-3AD203B41FA5}">
                      <a16:colId xmlns:a16="http://schemas.microsoft.com/office/drawing/2014/main" val="3025143043"/>
                    </a:ext>
                  </a:extLst>
                </a:gridCol>
                <a:gridCol w="1505245">
                  <a:extLst>
                    <a:ext uri="{9D8B030D-6E8A-4147-A177-3AD203B41FA5}">
                      <a16:colId xmlns:a16="http://schemas.microsoft.com/office/drawing/2014/main" val="2820241582"/>
                    </a:ext>
                  </a:extLst>
                </a:gridCol>
                <a:gridCol w="1593012">
                  <a:extLst>
                    <a:ext uri="{9D8B030D-6E8A-4147-A177-3AD203B41FA5}">
                      <a16:colId xmlns:a16="http://schemas.microsoft.com/office/drawing/2014/main" val="376340650"/>
                    </a:ext>
                  </a:extLst>
                </a:gridCol>
                <a:gridCol w="1284125">
                  <a:extLst>
                    <a:ext uri="{9D8B030D-6E8A-4147-A177-3AD203B41FA5}">
                      <a16:colId xmlns:a16="http://schemas.microsoft.com/office/drawing/2014/main" val="3251627471"/>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100" b="0" cap="none" spc="0">
                          <a:solidFill>
                            <a:schemeClr val="bg1"/>
                          </a:solidFill>
                        </a:rPr>
                        <a:t>Activity</a:t>
                      </a:r>
                    </a:p>
                  </a:txBody>
                  <a:tcPr marL="82359" marR="37560" marT="63353" marB="6335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100" b="0" cap="none" spc="0">
                          <a:solidFill>
                            <a:schemeClr val="bg1"/>
                          </a:solidFill>
                        </a:rPr>
                        <a:t>Remind\Alert</a:t>
                      </a:r>
                    </a:p>
                  </a:txBody>
                  <a:tcPr marL="82359" marR="37560" marT="63353" marB="63353" anchor="ctr"/>
                </a:tc>
                <a:tc>
                  <a:txBody>
                    <a:bodyPr/>
                    <a:lstStyle/>
                    <a:p>
                      <a:pPr algn="ctr"/>
                      <a:r>
                        <a:rPr lang="en-CA" sz="1100" b="0" cap="none" spc="0">
                          <a:solidFill>
                            <a:schemeClr val="bg1"/>
                          </a:solidFill>
                        </a:rPr>
                        <a:t>Monitor</a:t>
                      </a:r>
                    </a:p>
                  </a:txBody>
                  <a:tcPr marL="82359" marR="37560" marT="63353" marB="63353" anchor="ctr"/>
                </a:tc>
                <a:tc>
                  <a:txBody>
                    <a:bodyPr/>
                    <a:lstStyle/>
                    <a:p>
                      <a:pPr algn="ctr"/>
                      <a:r>
                        <a:rPr lang="en-CA" sz="1100" b="0" cap="none" spc="0">
                          <a:solidFill>
                            <a:schemeClr val="bg1"/>
                          </a:solidFill>
                        </a:rPr>
                        <a:t>Predict</a:t>
                      </a:r>
                    </a:p>
                  </a:txBody>
                  <a:tcPr marL="82359" marR="37560" marT="63353" marB="6335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100" b="0" cap="none" spc="0">
                          <a:solidFill>
                            <a:schemeClr val="bg1"/>
                          </a:solidFill>
                        </a:rPr>
                        <a:t>Assign Codes</a:t>
                      </a:r>
                    </a:p>
                  </a:txBody>
                  <a:tcPr marL="82359" marR="37560" marT="63353" marB="63353" anchor="ctr"/>
                </a:tc>
                <a:extLst>
                  <a:ext uri="{0D108BD9-81ED-4DB2-BD59-A6C34878D82A}">
                    <a16:rowId xmlns:a16="http://schemas.microsoft.com/office/drawing/2014/main" val="2446950852"/>
                  </a:ext>
                </a:extLst>
              </a:tr>
              <a:tr h="543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100" cap="none" spc="0">
                          <a:solidFill>
                            <a:schemeClr val="tx1"/>
                          </a:solidFill>
                        </a:rPr>
                        <a:t>Objectives</a:t>
                      </a:r>
                    </a:p>
                  </a:txBody>
                  <a:tcPr marL="82359" marR="37560" marT="63353" marB="63353"/>
                </a:tc>
                <a:tc>
                  <a:txBody>
                    <a:bodyPr/>
                    <a:lstStyle/>
                    <a:p>
                      <a:pPr marL="285750" indent="-285750" algn="l">
                        <a:buFont typeface="Wingdings" panose="05000000000000000000" pitchFamily="2" charset="2"/>
                        <a:buChar char="Ø"/>
                      </a:pPr>
                      <a:r>
                        <a:rPr lang="en-US" sz="1100" cap="none" spc="0" dirty="0">
                          <a:solidFill>
                            <a:schemeClr val="tx1"/>
                          </a:solidFill>
                        </a:rPr>
                        <a:t>Alert adverse events </a:t>
                      </a:r>
                    </a:p>
                    <a:p>
                      <a:pPr marL="285750" indent="-285750" algn="l">
                        <a:buFont typeface="Wingdings" panose="05000000000000000000" pitchFamily="2" charset="2"/>
                        <a:buChar char="Ø"/>
                      </a:pPr>
                      <a:r>
                        <a:rPr lang="en-US" sz="1100" cap="none" spc="0" dirty="0">
                          <a:solidFill>
                            <a:schemeClr val="tx1"/>
                          </a:solidFill>
                        </a:rPr>
                        <a:t>immunization</a:t>
                      </a:r>
                      <a:endParaRPr lang="en-CA" sz="1100" cap="none" spc="0" dirty="0">
                        <a:solidFill>
                          <a:schemeClr val="tx1"/>
                        </a:solidFill>
                      </a:endParaRPr>
                    </a:p>
                  </a:txBody>
                  <a:tcPr marL="82359" marR="37560" marT="63353" marB="63353"/>
                </a:tc>
                <a:tc>
                  <a:txBody>
                    <a:bodyPr/>
                    <a:lstStyle/>
                    <a:p>
                      <a:pPr marL="285750" indent="-285750" algn="l">
                        <a:buFont typeface="Wingdings" panose="05000000000000000000" pitchFamily="2" charset="2"/>
                        <a:buChar char="Ø"/>
                      </a:pPr>
                      <a:r>
                        <a:rPr lang="en-CA" sz="1100" cap="none" spc="0" dirty="0">
                          <a:solidFill>
                            <a:schemeClr val="tx1"/>
                          </a:solidFill>
                        </a:rPr>
                        <a:t>drug-drug interaction</a:t>
                      </a:r>
                    </a:p>
                    <a:p>
                      <a:pPr marL="285750" indent="-285750" algn="l">
                        <a:buFont typeface="Wingdings" panose="05000000000000000000" pitchFamily="2" charset="2"/>
                        <a:buChar char="Ø"/>
                      </a:pPr>
                      <a:r>
                        <a:rPr lang="en-CA" sz="1100" cap="none" spc="0" dirty="0">
                          <a:solidFill>
                            <a:schemeClr val="tx1"/>
                          </a:solidFill>
                        </a:rPr>
                        <a:t>syndromic presentation</a:t>
                      </a:r>
                    </a:p>
                    <a:p>
                      <a:pPr marL="285750" indent="-285750" algn="l">
                        <a:buFont typeface="Wingdings" panose="05000000000000000000" pitchFamily="2" charset="2"/>
                        <a:buChar char="Ø"/>
                      </a:pPr>
                      <a:r>
                        <a:rPr lang="en-CA" sz="1100" cap="none" spc="0" dirty="0">
                          <a:solidFill>
                            <a:schemeClr val="tx1"/>
                          </a:solidFill>
                        </a:rPr>
                        <a:t>monitoring patient progress</a:t>
                      </a:r>
                    </a:p>
                  </a:txBody>
                  <a:tcPr marL="82359" marR="37560" marT="63353" marB="63353"/>
                </a:tc>
                <a:tc>
                  <a:txBody>
                    <a:bodyPr/>
                    <a:lstStyle/>
                    <a:p>
                      <a:pPr marL="285750" indent="-285750" algn="l">
                        <a:buFont typeface="Wingdings" panose="05000000000000000000" pitchFamily="2" charset="2"/>
                        <a:buChar char="Ø"/>
                      </a:pPr>
                      <a:r>
                        <a:rPr lang="en-CA" sz="1100" cap="none" spc="0" dirty="0">
                          <a:solidFill>
                            <a:schemeClr val="tx1"/>
                          </a:solidFill>
                        </a:rPr>
                        <a:t>suicide intent</a:t>
                      </a:r>
                    </a:p>
                    <a:p>
                      <a:pPr marL="285750" indent="-285750" algn="l">
                        <a:buFont typeface="Wingdings" panose="05000000000000000000" pitchFamily="2" charset="2"/>
                        <a:buChar char="Ø"/>
                      </a:pPr>
                      <a:r>
                        <a:rPr lang="en-CA" sz="1100" cap="none" spc="0" dirty="0">
                          <a:solidFill>
                            <a:schemeClr val="tx1"/>
                          </a:solidFill>
                        </a:rPr>
                        <a:t>adjustment to cancer</a:t>
                      </a:r>
                    </a:p>
                    <a:p>
                      <a:pPr marL="285750" indent="-285750" algn="l">
                        <a:buFont typeface="Wingdings" panose="05000000000000000000" pitchFamily="2" charset="2"/>
                        <a:buChar char="Ø"/>
                      </a:pPr>
                      <a:r>
                        <a:rPr lang="en-CA" sz="1100" cap="none" spc="0" dirty="0">
                          <a:solidFill>
                            <a:schemeClr val="tx1"/>
                          </a:solidFill>
                        </a:rPr>
                        <a:t>cognitive/physical impairment</a:t>
                      </a:r>
                    </a:p>
                    <a:p>
                      <a:pPr marL="285750" indent="-285750" algn="l">
                        <a:buFont typeface="Wingdings" panose="05000000000000000000" pitchFamily="2" charset="2"/>
                        <a:buChar char="Ø"/>
                      </a:pPr>
                      <a:endParaRPr lang="en-CA" sz="1100" cap="none" spc="0" dirty="0">
                        <a:solidFill>
                          <a:schemeClr val="tx1"/>
                        </a:solidFill>
                      </a:endParaRPr>
                    </a:p>
                    <a:p>
                      <a:pPr marL="171450" indent="-171450" algn="l">
                        <a:buFont typeface="Wingdings" panose="05000000000000000000" pitchFamily="2" charset="2"/>
                        <a:buChar char="Ø"/>
                      </a:pPr>
                      <a:endParaRPr lang="en-CA" sz="1100" cap="none" spc="0" dirty="0">
                        <a:solidFill>
                          <a:schemeClr val="tx1"/>
                        </a:solidFill>
                      </a:endParaRPr>
                    </a:p>
                  </a:txBody>
                  <a:tcPr marL="82359" marR="37560" marT="63353" marB="63353"/>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CA" sz="1100" cap="none" spc="0" dirty="0">
                          <a:solidFill>
                            <a:schemeClr val="tx1"/>
                          </a:solidFill>
                        </a:rPr>
                        <a:t>assign a pre-defined code to reports for billing purposes</a:t>
                      </a:r>
                    </a:p>
                  </a:txBody>
                  <a:tcPr marL="82359" marR="37560" marT="63353" marB="63353"/>
                </a:tc>
                <a:extLst>
                  <a:ext uri="{0D108BD9-81ED-4DB2-BD59-A6C34878D82A}">
                    <a16:rowId xmlns:a16="http://schemas.microsoft.com/office/drawing/2014/main" val="2598534713"/>
                  </a:ext>
                </a:extLst>
              </a:tr>
              <a:tr h="384152">
                <a:tc>
                  <a:txBody>
                    <a:bodyPr/>
                    <a:lstStyle/>
                    <a:p>
                      <a:pPr algn="ctr"/>
                      <a:r>
                        <a:rPr lang="en-CA" sz="1100" cap="none" spc="0" dirty="0">
                          <a:solidFill>
                            <a:schemeClr val="tx1"/>
                          </a:solidFill>
                        </a:rPr>
                        <a:t>Tools</a:t>
                      </a:r>
                    </a:p>
                  </a:txBody>
                  <a:tcPr marL="82359" marR="37560" marT="63353" marB="6335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cap="none" spc="0" dirty="0">
                          <a:solidFill>
                            <a:schemeClr val="tx1"/>
                          </a:solidFill>
                        </a:rPr>
                        <a:t>doctor reports, one-to-one conversation with the patient</a:t>
                      </a:r>
                    </a:p>
                  </a:txBody>
                  <a:tcPr marL="82359" marR="37560" marT="63353" marB="6335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cap="none" spc="0">
                          <a:solidFill>
                            <a:schemeClr val="tx1"/>
                          </a:solidFill>
                        </a:rPr>
                        <a:t>Libraries such as </a:t>
                      </a:r>
                      <a:r>
                        <a:rPr lang="en-CA" sz="1100" cap="none" spc="0">
                          <a:solidFill>
                            <a:schemeClr val="tx1"/>
                          </a:solidFill>
                          <a:hlinkClick r:id="rId3">
                            <a:extLst>
                              <a:ext uri="{A12FA001-AC4F-418D-AE19-62706E023703}">
                                <ahyp:hlinkClr xmlns:ahyp="http://schemas.microsoft.com/office/drawing/2018/hyperlinkcolor" val="tx"/>
                              </a:ext>
                            </a:extLst>
                          </a:hlinkClick>
                        </a:rPr>
                        <a:t>Medline</a:t>
                      </a:r>
                      <a:r>
                        <a:rPr lang="en-CA" sz="1100" cap="none" spc="0">
                          <a:solidFill>
                            <a:schemeClr val="tx1"/>
                          </a:solidFill>
                        </a:rPr>
                        <a:t> and applications developed based on them, clinical patient records</a:t>
                      </a:r>
                    </a:p>
                  </a:txBody>
                  <a:tcPr marL="82359" marR="37560" marT="63353" marB="6335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cap="none" spc="0">
                          <a:solidFill>
                            <a:schemeClr val="tx1"/>
                          </a:solidFill>
                        </a:rPr>
                        <a:t>doctor reports, one-to-one conversation with the patient</a:t>
                      </a:r>
                    </a:p>
                  </a:txBody>
                  <a:tcPr marL="82359" marR="37560" marT="63353" marB="63353"/>
                </a:tc>
                <a:tc>
                  <a:txBody>
                    <a:bodyPr/>
                    <a:lstStyle/>
                    <a:p>
                      <a:pPr algn="l"/>
                      <a:r>
                        <a:rPr lang="en-US" sz="1100" cap="none" spc="0">
                          <a:solidFill>
                            <a:schemeClr val="tx1"/>
                          </a:solidFill>
                        </a:rPr>
                        <a:t>Manually assigned and encoded datasets, billing reports</a:t>
                      </a:r>
                      <a:endParaRPr lang="en-CA" sz="1100" cap="none" spc="0">
                        <a:solidFill>
                          <a:schemeClr val="tx1"/>
                        </a:solidFill>
                      </a:endParaRPr>
                    </a:p>
                  </a:txBody>
                  <a:tcPr marL="82359" marR="37560" marT="63353" marB="63353"/>
                </a:tc>
                <a:extLst>
                  <a:ext uri="{0D108BD9-81ED-4DB2-BD59-A6C34878D82A}">
                    <a16:rowId xmlns:a16="http://schemas.microsoft.com/office/drawing/2014/main" val="37724657"/>
                  </a:ext>
                </a:extLst>
              </a:tr>
              <a:tr h="3841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cap="none" spc="0" dirty="0">
                          <a:solidFill>
                            <a:schemeClr val="tx1"/>
                          </a:solidFill>
                        </a:rPr>
                        <a:t>Subjects</a:t>
                      </a:r>
                      <a:endParaRPr lang="en-CA" sz="1100" cap="none" spc="0" dirty="0">
                        <a:solidFill>
                          <a:schemeClr val="tx1"/>
                        </a:solidFill>
                      </a:endParaRPr>
                    </a:p>
                  </a:txBody>
                  <a:tcPr marL="82359" marR="37560" marT="63353" marB="6335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Clinicians, Administrators, </a:t>
                      </a:r>
                    </a:p>
                  </a:txBody>
                  <a:tcPr marL="82359" marR="37560" marT="63353" marB="6335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Patients</a:t>
                      </a:r>
                      <a:r>
                        <a:rPr lang="en-CA" sz="1100" cap="none" spc="0" dirty="0">
                          <a:solidFill>
                            <a:schemeClr val="tx1"/>
                          </a:solidFill>
                        </a:rPr>
                        <a:t>, </a:t>
                      </a:r>
                      <a:r>
                        <a:rPr lang="en-US" sz="1100" dirty="0"/>
                        <a:t>Researchers, Clinicians</a:t>
                      </a:r>
                    </a:p>
                  </a:txBody>
                  <a:tcPr marL="82359" marR="37560" marT="63353" marB="63353"/>
                </a:tc>
                <a:tc>
                  <a:txBody>
                    <a:bodyPr/>
                    <a:lstStyle/>
                    <a:p>
                      <a:pPr algn="l"/>
                      <a:r>
                        <a:rPr lang="en-US" sz="1100" dirty="0"/>
                        <a:t>Researchers, Clinicians</a:t>
                      </a:r>
                      <a:endParaRPr lang="en-US" sz="1100" cap="none" spc="0" dirty="0">
                        <a:solidFill>
                          <a:schemeClr val="tx1"/>
                        </a:solidFill>
                      </a:endParaRPr>
                    </a:p>
                  </a:txBody>
                  <a:tcPr marL="82359" marR="37560" marT="63353" marB="6335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t>human</a:t>
                      </a:r>
                      <a:r>
                        <a:rPr lang="en-CA" sz="1100" b="0" i="0" dirty="0">
                          <a:solidFill>
                            <a:srgbClr val="2E2E2E"/>
                          </a:solidFill>
                          <a:effectLst/>
                          <a:latin typeface="NexusSerif"/>
                        </a:rPr>
                        <a:t> </a:t>
                      </a:r>
                      <a:r>
                        <a:rPr lang="en-CA" sz="1100" dirty="0"/>
                        <a:t>coders, </a:t>
                      </a:r>
                      <a:r>
                        <a:rPr lang="en-US" sz="1100" dirty="0"/>
                        <a:t>Researchers, </a:t>
                      </a:r>
                      <a:r>
                        <a:rPr lang="en-US" sz="1100" kern="1200" dirty="0">
                          <a:solidFill>
                            <a:schemeClr val="dk1"/>
                          </a:solidFill>
                          <a:latin typeface="+mn-lt"/>
                          <a:ea typeface="+mn-ea"/>
                          <a:cs typeface="+mn-cs"/>
                        </a:rPr>
                        <a:t>Administrators</a:t>
                      </a:r>
                      <a:endParaRPr lang="en-CA" sz="1100" dirty="0"/>
                    </a:p>
                  </a:txBody>
                  <a:tcPr marL="82359" marR="37560" marT="63353" marB="63353"/>
                </a:tc>
                <a:extLst>
                  <a:ext uri="{0D108BD9-81ED-4DB2-BD59-A6C34878D82A}">
                    <a16:rowId xmlns:a16="http://schemas.microsoft.com/office/drawing/2014/main" val="2432439614"/>
                  </a:ext>
                </a:extLst>
              </a:tr>
              <a:tr h="1179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100" cap="none" spc="0" dirty="0">
                          <a:solidFill>
                            <a:schemeClr val="tx1"/>
                          </a:solidFill>
                        </a:rPr>
                        <a:t>Sample papers</a:t>
                      </a:r>
                    </a:p>
                  </a:txBody>
                  <a:tcPr marL="82359" marR="37560" marT="63353" marB="63353"/>
                </a:tc>
                <a:tc>
                  <a:txBody>
                    <a:bodyPr/>
                    <a:lstStyle/>
                    <a:p>
                      <a:pPr algn="l"/>
                      <a:r>
                        <a:rPr lang="en-CA" sz="1100" cap="none" spc="0" dirty="0">
                          <a:solidFill>
                            <a:schemeClr val="tx1"/>
                          </a:solidFill>
                        </a:rPr>
                        <a:t>1. Automated identification of adverse events related to central venous catheters</a:t>
                      </a:r>
                    </a:p>
                    <a:p>
                      <a:pPr algn="l"/>
                      <a:r>
                        <a:rPr lang="en-CA" sz="1100" cap="none" spc="0" dirty="0">
                          <a:solidFill>
                            <a:schemeClr val="tx1"/>
                          </a:solidFill>
                        </a:rPr>
                        <a:t>2. Using Electronic Medical Records to Enhance Detection and Reporting of Vaccine Adverse Events</a:t>
                      </a:r>
                    </a:p>
                    <a:p>
                      <a:pPr algn="l"/>
                      <a:endParaRPr lang="en-CA" sz="1100" cap="none" spc="0" dirty="0">
                        <a:solidFill>
                          <a:schemeClr val="tx1"/>
                        </a:solidFill>
                      </a:endParaRPr>
                    </a:p>
                  </a:txBody>
                  <a:tcPr marL="82359" marR="37560" marT="63353" marB="63353"/>
                </a:tc>
                <a:tc>
                  <a:txBody>
                    <a:bodyPr/>
                    <a:lstStyle/>
                    <a:p>
                      <a:pPr algn="l"/>
                      <a:r>
                        <a:rPr lang="en-CA" sz="1100" cap="none" spc="0" dirty="0">
                          <a:solidFill>
                            <a:schemeClr val="tx1"/>
                          </a:solidFill>
                        </a:rPr>
                        <a:t>1. Toward a complete dataset of drug–drug interaction information from publicly available sources</a:t>
                      </a:r>
                    </a:p>
                    <a:p>
                      <a:pPr algn="l"/>
                      <a:r>
                        <a:rPr lang="en-CA" sz="1100" cap="none" spc="0" dirty="0">
                          <a:solidFill>
                            <a:schemeClr val="tx1"/>
                          </a:solidFill>
                        </a:rPr>
                        <a:t>2. </a:t>
                      </a:r>
                      <a:r>
                        <a:rPr lang="en-CA" sz="1100" cap="none" spc="0" dirty="0" err="1">
                          <a:solidFill>
                            <a:schemeClr val="tx1"/>
                          </a:solidFill>
                        </a:rPr>
                        <a:t>TIEVis</a:t>
                      </a:r>
                      <a:r>
                        <a:rPr lang="en-CA" sz="1100" cap="none" spc="0" dirty="0">
                          <a:solidFill>
                            <a:schemeClr val="tx1"/>
                          </a:solidFill>
                        </a:rPr>
                        <a:t>: a Visual Analytics Dashboard for Temporal Information Extracted from Clinical Reports</a:t>
                      </a:r>
                    </a:p>
                  </a:txBody>
                  <a:tcPr marL="82359" marR="37560" marT="63353" marB="63353"/>
                </a:tc>
                <a:tc>
                  <a:txBody>
                    <a:bodyPr/>
                    <a:lstStyle/>
                    <a:p>
                      <a:pPr algn="l"/>
                      <a:r>
                        <a:rPr lang="en-US" sz="1100" cap="none" spc="0" dirty="0">
                          <a:solidFill>
                            <a:schemeClr val="tx1"/>
                          </a:solidFill>
                        </a:rPr>
                        <a:t>1. Prediction of breast cancer distant recurrence using natural language processing and knowledge-guided convolutional neural network</a:t>
                      </a:r>
                    </a:p>
                    <a:p>
                      <a:pPr algn="l"/>
                      <a:r>
                        <a:rPr lang="en-US" sz="1100" cap="none" spc="0" dirty="0">
                          <a:solidFill>
                            <a:schemeClr val="tx1"/>
                          </a:solidFill>
                        </a:rPr>
                        <a:t>2. Suicide Note Classification Using Natural Language Processing: A Content Analysis</a:t>
                      </a:r>
                    </a:p>
                  </a:txBody>
                  <a:tcPr marL="82359" marR="37560" marT="63353" marB="63353"/>
                </a:tc>
                <a:tc>
                  <a:txBody>
                    <a:bodyPr/>
                    <a:lstStyle/>
                    <a:p>
                      <a:pPr algn="l"/>
                      <a:r>
                        <a:rPr lang="en-CA" sz="1100" cap="none" spc="0" dirty="0">
                          <a:solidFill>
                            <a:schemeClr val="tx1"/>
                          </a:solidFill>
                        </a:rPr>
                        <a:t>1. Automatic construction of rule-based ICD-9-CM coding systems</a:t>
                      </a:r>
                    </a:p>
                    <a:p>
                      <a:pPr algn="l"/>
                      <a:r>
                        <a:rPr lang="en-US" sz="1100" cap="none" spc="0" dirty="0">
                          <a:solidFill>
                            <a:schemeClr val="tx1"/>
                          </a:solidFill>
                        </a:rPr>
                        <a:t>2. “Can NLP techniques be utilized as a reliable tool for medical science?” - Building an NLP Framework to Classify Medical Reports</a:t>
                      </a:r>
                    </a:p>
                    <a:p>
                      <a:pPr algn="l"/>
                      <a:endParaRPr lang="en-CA" sz="1100" cap="none" spc="0" dirty="0">
                        <a:solidFill>
                          <a:schemeClr val="tx1"/>
                        </a:solidFill>
                      </a:endParaRPr>
                    </a:p>
                    <a:p>
                      <a:pPr algn="l"/>
                      <a:endParaRPr lang="en-CA" sz="1100" cap="none" spc="0" dirty="0">
                        <a:solidFill>
                          <a:schemeClr val="tx1"/>
                        </a:solidFill>
                      </a:endParaRPr>
                    </a:p>
                  </a:txBody>
                  <a:tcPr marL="82359" marR="37560" marT="63353" marB="63353"/>
                </a:tc>
                <a:extLst>
                  <a:ext uri="{0D108BD9-81ED-4DB2-BD59-A6C34878D82A}">
                    <a16:rowId xmlns:a16="http://schemas.microsoft.com/office/drawing/2014/main" val="1585351935"/>
                  </a:ext>
                </a:extLst>
              </a:tr>
            </a:tbl>
          </a:graphicData>
        </a:graphic>
      </p:graphicFrame>
    </p:spTree>
    <p:extLst>
      <p:ext uri="{BB962C8B-B14F-4D97-AF65-F5344CB8AC3E}">
        <p14:creationId xmlns:p14="http://schemas.microsoft.com/office/powerpoint/2010/main" val="819352928"/>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1B252F"/>
      </a:dk2>
      <a:lt2>
        <a:srgbClr val="F3F3F0"/>
      </a:lt2>
      <a:accent1>
        <a:srgbClr val="4F29E7"/>
      </a:accent1>
      <a:accent2>
        <a:srgbClr val="1A42D5"/>
      </a:accent2>
      <a:accent3>
        <a:srgbClr val="29A1E7"/>
      </a:accent3>
      <a:accent4>
        <a:srgbClr val="15C0B7"/>
      </a:accent4>
      <a:accent5>
        <a:srgbClr val="23C67A"/>
      </a:accent5>
      <a:accent6>
        <a:srgbClr val="16C72A"/>
      </a:accent6>
      <a:hlink>
        <a:srgbClr val="349D7D"/>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808</TotalTime>
  <Words>866</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Gill Sans MT</vt:lpstr>
      <vt:lpstr>Goudy Old Style</vt:lpstr>
      <vt:lpstr>NexusSerif</vt:lpstr>
      <vt:lpstr>Open Sans</vt:lpstr>
      <vt:lpstr>Wingdings</vt:lpstr>
      <vt:lpstr>ClassicFrameVTI</vt:lpstr>
      <vt:lpstr>Mid-Term Presentation SENG 607</vt:lpstr>
      <vt:lpstr>PowerPoint Presentation</vt:lpstr>
      <vt:lpstr>Activity Systems theory</vt:lpstr>
      <vt:lpstr>Research Stages</vt:lpstr>
      <vt:lpstr>Keywords</vt:lpstr>
      <vt:lpstr>Locating studies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pathway</vt:lpstr>
      <vt:lpstr>Thanks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Presentation SENG 607</dc:title>
  <dc:creator>mitra mirshafiee</dc:creator>
  <cp:lastModifiedBy>mitra mirshafiee</cp:lastModifiedBy>
  <cp:revision>5</cp:revision>
  <dcterms:created xsi:type="dcterms:W3CDTF">2022-07-25T16:57:49Z</dcterms:created>
  <dcterms:modified xsi:type="dcterms:W3CDTF">2022-07-26T16:40:18Z</dcterms:modified>
</cp:coreProperties>
</file>