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36604" y="675124"/>
            <a:ext cx="8131809" cy="24194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43019" y="3700133"/>
            <a:ext cx="5721984" cy="94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902200" y="1040149"/>
            <a:ext cx="3987800" cy="3528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35745" cy="5138420"/>
          </a:xfrm>
          <a:custGeom>
            <a:avLst/>
            <a:gdLst/>
            <a:ahLst/>
            <a:cxnLst/>
            <a:rect l="l" t="t" r="r" b="b"/>
            <a:pathLst>
              <a:path w="9135745" h="5138420">
                <a:moveTo>
                  <a:pt x="9135674" y="0"/>
                </a:moveTo>
                <a:lnTo>
                  <a:pt x="9135674" y="5138299"/>
                </a:lnTo>
                <a:lnTo>
                  <a:pt x="0" y="5138299"/>
                </a:lnTo>
                <a:lnTo>
                  <a:pt x="0" y="0"/>
                </a:lnTo>
                <a:lnTo>
                  <a:pt x="91356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35745" cy="5138420"/>
          </a:xfrm>
          <a:custGeom>
            <a:avLst/>
            <a:gdLst/>
            <a:ahLst/>
            <a:cxnLst/>
            <a:rect l="l" t="t" r="r" b="b"/>
            <a:pathLst>
              <a:path w="9135745" h="5138420">
                <a:moveTo>
                  <a:pt x="9135674" y="0"/>
                </a:moveTo>
                <a:lnTo>
                  <a:pt x="9135674" y="5138299"/>
                </a:lnTo>
                <a:lnTo>
                  <a:pt x="0" y="5138299"/>
                </a:lnTo>
              </a:path>
            </a:pathLst>
          </a:custGeom>
          <a:ln w="9524">
            <a:solidFill>
              <a:srgbClr val="59595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14797" y="201000"/>
            <a:ext cx="1638549" cy="744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690249"/>
            <a:ext cx="736274" cy="34480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149" y="227049"/>
            <a:ext cx="8635700" cy="685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2150" y="983126"/>
            <a:ext cx="8106409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g"/><Relationship Id="rId2" Type="http://schemas.openxmlformats.org/officeDocument/2006/relationships/image" Target="../media/image88.jp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image" Target="../media/image9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jpg"/><Relationship Id="rId2" Type="http://schemas.openxmlformats.org/officeDocument/2006/relationships/image" Target="../media/image92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jpg"/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jp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jp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jpg"/><Relationship Id="rId2" Type="http://schemas.openxmlformats.org/officeDocument/2006/relationships/image" Target="../media/image9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jp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jp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jp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jp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jp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jpg"/><Relationship Id="rId2" Type="http://schemas.openxmlformats.org/officeDocument/2006/relationships/image" Target="../media/image10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jpg"/><Relationship Id="rId4" Type="http://schemas.openxmlformats.org/officeDocument/2006/relationships/image" Target="../media/image109.jpg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jp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jp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jp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jpg"/><Relationship Id="rId2" Type="http://schemas.openxmlformats.org/officeDocument/2006/relationships/image" Target="../media/image116.jp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jpg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jp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jp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jp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jpg"/><Relationship Id="rId2" Type="http://schemas.openxmlformats.org/officeDocument/2006/relationships/image" Target="../media/image123.jp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jpg"/><Relationship Id="rId2" Type="http://schemas.openxmlformats.org/officeDocument/2006/relationships/image" Target="../media/image125.jp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jpg"/><Relationship Id="rId2" Type="http://schemas.openxmlformats.org/officeDocument/2006/relationships/image" Target="../media/image127.jp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jpg"/><Relationship Id="rId2" Type="http://schemas.openxmlformats.org/officeDocument/2006/relationships/image" Target="../media/image1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jpg"/><Relationship Id="rId4" Type="http://schemas.openxmlformats.org/officeDocument/2006/relationships/image" Target="../media/image131.jp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image" Target="../media/image133.jp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jp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jpg"/><Relationship Id="rId2" Type="http://schemas.openxmlformats.org/officeDocument/2006/relationships/image" Target="../media/image1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8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g"/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jp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jp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jpg"/><Relationship Id="rId2" Type="http://schemas.openxmlformats.org/officeDocument/2006/relationships/image" Target="../media/image7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jpg"/><Relationship Id="rId4" Type="http://schemas.openxmlformats.org/officeDocument/2006/relationships/image" Target="../media/image6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jp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jp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jpg"/><Relationship Id="rId2" Type="http://schemas.openxmlformats.org/officeDocument/2006/relationships/image" Target="../media/image81.jp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jp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36195" marR="5080" indent="389890">
              <a:lnSpc>
                <a:spcPts val="8630"/>
              </a:lnSpc>
              <a:spcBef>
                <a:spcPts val="195"/>
              </a:spcBef>
            </a:pPr>
            <a:r>
              <a:rPr sz="7200" b="1" spc="-525" dirty="0">
                <a:latin typeface="Arial"/>
                <a:cs typeface="Arial"/>
              </a:rPr>
              <a:t>T</a:t>
            </a:r>
            <a:r>
              <a:rPr sz="7200" b="1" spc="10" dirty="0">
                <a:latin typeface="Arial"/>
                <a:cs typeface="Arial"/>
              </a:rPr>
              <a:t>utoria</a:t>
            </a:r>
            <a:r>
              <a:rPr sz="7200" b="1" spc="25" dirty="0">
                <a:latin typeface="Arial"/>
                <a:cs typeface="Arial"/>
              </a:rPr>
              <a:t>l</a:t>
            </a:r>
            <a:r>
              <a:rPr sz="7200" b="1" spc="-440" dirty="0">
                <a:latin typeface="Arial"/>
                <a:cs typeface="Arial"/>
              </a:rPr>
              <a:t> </a:t>
            </a:r>
            <a:r>
              <a:rPr sz="7200" b="1" spc="-10" dirty="0">
                <a:latin typeface="Arial"/>
                <a:cs typeface="Arial"/>
              </a:rPr>
              <a:t>Lengkap </a:t>
            </a:r>
            <a:r>
              <a:rPr sz="7200" b="1" dirty="0">
                <a:latin typeface="Arial"/>
                <a:cs typeface="Arial"/>
              </a:rPr>
              <a:t>Modern</a:t>
            </a:r>
            <a:r>
              <a:rPr sz="7200" b="1" spc="-325" dirty="0">
                <a:latin typeface="Arial"/>
                <a:cs typeface="Arial"/>
              </a:rPr>
              <a:t> </a:t>
            </a:r>
            <a:r>
              <a:rPr sz="7200" b="1" spc="-10" dirty="0">
                <a:latin typeface="Arial"/>
                <a:cs typeface="Arial"/>
              </a:rPr>
              <a:t>Javascript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30761" y="3700133"/>
            <a:ext cx="5149215" cy="4857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000" b="1" spc="-10" dirty="0">
                <a:solidFill>
                  <a:srgbClr val="FFFFFF"/>
                </a:solidFill>
                <a:latin typeface="Arial"/>
                <a:cs typeface="Arial"/>
              </a:rPr>
              <a:t>PEMATERI</a:t>
            </a:r>
            <a:r>
              <a:rPr sz="30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3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FFFFFF"/>
                </a:solidFill>
                <a:latin typeface="Arial"/>
                <a:cs typeface="Arial"/>
              </a:rPr>
              <a:t>RANGGO</a:t>
            </a:r>
            <a:r>
              <a:rPr sz="30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000" b="1" spc="-50" dirty="0">
                <a:solidFill>
                  <a:srgbClr val="FFFFFF"/>
                </a:solidFill>
                <a:latin typeface="Arial"/>
                <a:cs typeface="Arial"/>
              </a:rPr>
              <a:t>PATO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786205" rIns="0" bIns="0" rtlCol="0">
            <a:spAutoFit/>
          </a:bodyPr>
          <a:lstStyle/>
          <a:p>
            <a:pPr marL="1120140">
              <a:lnSpc>
                <a:spcPct val="100000"/>
              </a:lnSpc>
              <a:spcBef>
                <a:spcPts val="90"/>
              </a:spcBef>
            </a:pPr>
            <a:r>
              <a:rPr sz="7200" b="1" spc="-10" dirty="0">
                <a:latin typeface="Arial"/>
                <a:cs typeface="Arial"/>
              </a:rPr>
              <a:t>HOMEWORK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Struktur</a:t>
            </a:r>
            <a:r>
              <a:rPr spc="-105" dirty="0"/>
              <a:t> </a:t>
            </a:r>
            <a:r>
              <a:rPr spc="-10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8171815" cy="1823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Recursion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biasanya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terdiri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dua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bagian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penting:</a:t>
            </a:r>
            <a:endParaRPr sz="1600">
              <a:latin typeface="Arial MT"/>
              <a:cs typeface="Arial MT"/>
            </a:endParaRPr>
          </a:p>
          <a:p>
            <a:pPr marL="469900" marR="106680" indent="-398145" algn="just">
              <a:lnSpc>
                <a:spcPct val="114999"/>
              </a:lnSpc>
              <a:spcBef>
                <a:spcPts val="1200"/>
              </a:spcBef>
              <a:buFont typeface="Arial MT"/>
              <a:buAutoNum type="arabicPeriod"/>
              <a:tabLst>
                <a:tab pos="469900" algn="l"/>
                <a:tab pos="471170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(Kondisi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Dasar):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Bagian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menghentikan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recursion.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Ini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mana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masalah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lagi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memerlukan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pemanggilan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secara rekursif.</a:t>
            </a:r>
            <a:endParaRPr sz="1600">
              <a:latin typeface="Arial MT"/>
              <a:cs typeface="Arial MT"/>
            </a:endParaRPr>
          </a:p>
          <a:p>
            <a:pPr marL="469900" marR="5080" indent="-398145" algn="just">
              <a:lnSpc>
                <a:spcPct val="114999"/>
              </a:lnSpc>
              <a:buFont typeface="Arial MT"/>
              <a:buAutoNum type="arabicPeriod"/>
              <a:tabLst>
                <a:tab pos="469900" algn="l"/>
                <a:tab pos="471170" algn="l"/>
              </a:tabLst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Recursive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Case: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Bagian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memecah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masalah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sub-masalah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kecil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memanggil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dirinya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sendiri.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Contoh</a:t>
            </a:r>
            <a:r>
              <a:rPr spc="-155" dirty="0"/>
              <a:t> </a:t>
            </a:r>
            <a:r>
              <a:rPr dirty="0"/>
              <a:t>Recursion:</a:t>
            </a:r>
            <a:r>
              <a:rPr spc="-150" dirty="0"/>
              <a:t> </a:t>
            </a:r>
            <a:r>
              <a:rPr spc="-10" dirty="0"/>
              <a:t>Faktorial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76853"/>
            <a:ext cx="7948930" cy="709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999"/>
              </a:lnSpc>
              <a:spcBef>
                <a:spcPts val="100"/>
              </a:spcBef>
            </a:pP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Faktorial</a:t>
            </a:r>
            <a:r>
              <a:rPr sz="13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sebuah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bilangan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3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hasil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kali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bilangan</a:t>
            </a:r>
            <a:r>
              <a:rPr sz="13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tersebut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semua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bilangan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bulat</a:t>
            </a:r>
            <a:r>
              <a:rPr sz="13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positif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di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bawahnya.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Faktorial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ditulis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sebagai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n!.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Sebagai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contoh,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5!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(dibaca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"5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faktorial")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1,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sama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120.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25" y="1873500"/>
            <a:ext cx="2789874" cy="2301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81250" y="1873499"/>
            <a:ext cx="4567555" cy="2025014"/>
          </a:xfrm>
          <a:prstGeom prst="rect">
            <a:avLst/>
          </a:prstGeom>
          <a:ln w="19049">
            <a:solidFill>
              <a:srgbClr val="F6E018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0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Penjelasan:</a:t>
            </a:r>
            <a:endParaRPr sz="1100">
              <a:latin typeface="Arial"/>
              <a:cs typeface="Arial"/>
            </a:endParaRPr>
          </a:p>
          <a:p>
            <a:pPr marL="542925" marR="113030" indent="-313055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542925" algn="l"/>
              </a:tabLst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Case: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sama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0,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mengembalikan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1.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dasar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menghentikan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recursion.</a:t>
            </a:r>
            <a:endParaRPr sz="1100">
              <a:latin typeface="Arial MT"/>
              <a:cs typeface="Arial MT"/>
            </a:endParaRPr>
          </a:p>
          <a:p>
            <a:pPr marL="542925" marR="137795" indent="-313055">
              <a:lnSpc>
                <a:spcPct val="114999"/>
              </a:lnSpc>
              <a:buFont typeface="Arial MT"/>
              <a:buChar char="●"/>
              <a:tabLst>
                <a:tab pos="542925" algn="l"/>
              </a:tabLst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Recursive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Case: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sama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0,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function mengalikan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hasil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pemanggilan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dirinya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sendiri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(faktorial(n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1)).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setiap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pemanggilan,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berkurang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hingga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mencapai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0.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Keuntungan</a:t>
            </a:r>
            <a:r>
              <a:rPr spc="-90" dirty="0"/>
              <a:t> </a:t>
            </a:r>
            <a:r>
              <a:rPr dirty="0"/>
              <a:t>dan</a:t>
            </a:r>
            <a:r>
              <a:rPr spc="-90" dirty="0"/>
              <a:t> </a:t>
            </a:r>
            <a:r>
              <a:rPr spc="-10" dirty="0"/>
              <a:t>Kekurangan</a:t>
            </a:r>
            <a:r>
              <a:rPr spc="-85" dirty="0"/>
              <a:t> </a:t>
            </a:r>
            <a:r>
              <a:rPr spc="-10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6063"/>
            <a:ext cx="8060055" cy="3622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Keuntungan: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1400">
              <a:latin typeface="Arial"/>
              <a:cs typeface="Arial"/>
            </a:endParaRPr>
          </a:p>
          <a:p>
            <a:pPr marL="469900" marR="5080" indent="-33655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Recursion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menyederhanakan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penyelesaian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masalah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kompleks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membaginya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masalah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kecil.</a:t>
            </a:r>
            <a:endParaRPr sz="1400">
              <a:latin typeface="Arial MT"/>
              <a:cs typeface="Arial MT"/>
            </a:endParaRPr>
          </a:p>
          <a:p>
            <a:pPr marL="469900" marR="255904" indent="-33655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masalah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bersifat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rekursif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alami,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traversal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pohon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algoritma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pembagian,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mudah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dipecahkan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recursion.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Kekurangan:</a:t>
            </a:r>
            <a:endParaRPr sz="1400">
              <a:latin typeface="Arial"/>
              <a:cs typeface="Arial"/>
            </a:endParaRPr>
          </a:p>
          <a:p>
            <a:pPr marL="469900" marR="153035" indent="-33655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Recursion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menyebabkan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penggunaan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memori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besar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karena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setiap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panggilan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recursive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menambah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frame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baru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call.</a:t>
            </a:r>
            <a:endParaRPr sz="1400">
              <a:latin typeface="Arial MT"/>
              <a:cs typeface="Arial MT"/>
            </a:endParaRPr>
          </a:p>
          <a:p>
            <a:pPr marL="469900" marR="86995" indent="-336550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base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case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tercapai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salah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diimplementasikan,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masuk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loop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infinite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menyebabkan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overflow.</a:t>
            </a:r>
            <a:endParaRPr sz="1400">
              <a:latin typeface="Arial MT"/>
              <a:cs typeface="Arial MT"/>
            </a:endParaRPr>
          </a:p>
          <a:p>
            <a:pPr marL="12700" marR="217170">
              <a:lnSpc>
                <a:spcPct val="114999"/>
              </a:lnSpc>
              <a:spcBef>
                <a:spcPts val="12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memahami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konsep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recursion,</a:t>
            </a:r>
            <a:r>
              <a:rPr sz="1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memecahkan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berbagai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masalah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komputasi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yang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berulang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elegan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efisien.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1863725" marR="5080" indent="-508000">
              <a:lnSpc>
                <a:spcPts val="8630"/>
              </a:lnSpc>
              <a:spcBef>
                <a:spcPts val="195"/>
              </a:spcBef>
            </a:pPr>
            <a:r>
              <a:rPr sz="7200" b="1" dirty="0">
                <a:latin typeface="Arial"/>
                <a:cs typeface="Arial"/>
              </a:rPr>
              <a:t>SCOPE</a:t>
            </a:r>
            <a:r>
              <a:rPr sz="7200" b="1" spc="-315" dirty="0">
                <a:latin typeface="Arial"/>
                <a:cs typeface="Arial"/>
              </a:rPr>
              <a:t> </a:t>
            </a:r>
            <a:r>
              <a:rPr sz="7200" b="1" spc="-25" dirty="0">
                <a:latin typeface="Arial"/>
                <a:cs typeface="Arial"/>
              </a:rPr>
              <a:t>DAN </a:t>
            </a:r>
            <a:r>
              <a:rPr sz="7200" b="1" spc="-10" dirty="0">
                <a:latin typeface="Arial"/>
                <a:cs typeface="Arial"/>
              </a:rPr>
              <a:t>HOISTING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Pengertian</a:t>
            </a:r>
            <a:r>
              <a:rPr spc="-190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8109584" cy="1640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mengacu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aksesibilitas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berbagai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bagian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Anda.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dua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jenis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utama: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1600" b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Global</a:t>
            </a:r>
            <a:r>
              <a:rPr spc="-114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10" dirty="0"/>
              <a:t>Variabel</a:t>
            </a:r>
            <a:r>
              <a:rPr sz="1600" spc="-35" dirty="0"/>
              <a:t> </a:t>
            </a:r>
            <a:r>
              <a:rPr sz="1600" dirty="0"/>
              <a:t>yang</a:t>
            </a:r>
            <a:r>
              <a:rPr sz="1600" spc="-30" dirty="0"/>
              <a:t> </a:t>
            </a:r>
            <a:r>
              <a:rPr sz="1600" dirty="0"/>
              <a:t>dideklarasikan</a:t>
            </a:r>
            <a:r>
              <a:rPr sz="1600" spc="-35" dirty="0"/>
              <a:t> </a:t>
            </a:r>
            <a:r>
              <a:rPr sz="1600" dirty="0"/>
              <a:t>di</a:t>
            </a:r>
            <a:r>
              <a:rPr sz="1600" spc="-30" dirty="0"/>
              <a:t> </a:t>
            </a:r>
            <a:r>
              <a:rPr sz="1600" dirty="0"/>
              <a:t>luar</a:t>
            </a:r>
            <a:r>
              <a:rPr sz="1600" spc="-30" dirty="0"/>
              <a:t> </a:t>
            </a:r>
            <a:r>
              <a:rPr sz="1600" dirty="0"/>
              <a:t>fungsi</a:t>
            </a:r>
            <a:r>
              <a:rPr sz="1600" spc="-35" dirty="0"/>
              <a:t> </a:t>
            </a:r>
            <a:r>
              <a:rPr sz="1600" dirty="0"/>
              <a:t>atau</a:t>
            </a:r>
            <a:r>
              <a:rPr sz="1600" spc="-30" dirty="0"/>
              <a:t> </a:t>
            </a:r>
            <a:r>
              <a:rPr sz="1600" dirty="0"/>
              <a:t>block</a:t>
            </a:r>
            <a:r>
              <a:rPr sz="1600" spc="-30" dirty="0"/>
              <a:t> </a:t>
            </a:r>
            <a:r>
              <a:rPr sz="1600" dirty="0"/>
              <a:t>apa</a:t>
            </a:r>
            <a:r>
              <a:rPr sz="1600" spc="-35" dirty="0"/>
              <a:t> </a:t>
            </a:r>
            <a:r>
              <a:rPr sz="1600" dirty="0"/>
              <a:t>pun</a:t>
            </a:r>
            <a:r>
              <a:rPr sz="1600" spc="-30" dirty="0"/>
              <a:t> </a:t>
            </a:r>
            <a:r>
              <a:rPr sz="1600" dirty="0"/>
              <a:t>memiliki</a:t>
            </a:r>
            <a:r>
              <a:rPr sz="1600" spc="-15" dirty="0"/>
              <a:t> </a:t>
            </a:r>
            <a:r>
              <a:rPr sz="1600" b="1" dirty="0">
                <a:latin typeface="Arial"/>
                <a:cs typeface="Arial"/>
              </a:rPr>
              <a:t>global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scope</a:t>
            </a:r>
            <a:r>
              <a:rPr sz="1600" spc="-10" dirty="0"/>
              <a:t>. Variabel</a:t>
            </a:r>
            <a:r>
              <a:rPr sz="1600" spc="-25" dirty="0"/>
              <a:t> </a:t>
            </a:r>
            <a:r>
              <a:rPr sz="1600" dirty="0"/>
              <a:t>ini</a:t>
            </a:r>
            <a:r>
              <a:rPr sz="1600" spc="-20" dirty="0"/>
              <a:t> </a:t>
            </a:r>
            <a:r>
              <a:rPr sz="1600" dirty="0"/>
              <a:t>dapat</a:t>
            </a:r>
            <a:r>
              <a:rPr sz="1600" spc="-20" dirty="0"/>
              <a:t> </a:t>
            </a:r>
            <a:r>
              <a:rPr sz="1600" dirty="0"/>
              <a:t>diakses</a:t>
            </a:r>
            <a:r>
              <a:rPr sz="1600" spc="-20" dirty="0"/>
              <a:t> </a:t>
            </a:r>
            <a:r>
              <a:rPr sz="1600" dirty="0"/>
              <a:t>dari</a:t>
            </a:r>
            <a:r>
              <a:rPr sz="1600" spc="-20" dirty="0"/>
              <a:t> </a:t>
            </a:r>
            <a:r>
              <a:rPr sz="1600" dirty="0"/>
              <a:t>mana</a:t>
            </a:r>
            <a:r>
              <a:rPr sz="1600" spc="-20" dirty="0"/>
              <a:t> </a:t>
            </a:r>
            <a:r>
              <a:rPr sz="1600" dirty="0"/>
              <a:t>saja</a:t>
            </a:r>
            <a:r>
              <a:rPr sz="1600" spc="-20" dirty="0"/>
              <a:t> </a:t>
            </a:r>
            <a:r>
              <a:rPr sz="1600" dirty="0"/>
              <a:t>dalam</a:t>
            </a:r>
            <a:r>
              <a:rPr sz="1600" spc="-20" dirty="0"/>
              <a:t> </a:t>
            </a:r>
            <a:r>
              <a:rPr sz="1600" dirty="0"/>
              <a:t>kode</a:t>
            </a:r>
            <a:r>
              <a:rPr sz="1600" spc="-100" dirty="0"/>
              <a:t> </a:t>
            </a:r>
            <a:r>
              <a:rPr sz="1600" dirty="0"/>
              <a:t>Anda,</a:t>
            </a:r>
            <a:r>
              <a:rPr sz="1600" spc="-20" dirty="0"/>
              <a:t> </a:t>
            </a:r>
            <a:r>
              <a:rPr sz="1600" dirty="0"/>
              <a:t>baik</a:t>
            </a:r>
            <a:r>
              <a:rPr sz="1600" spc="-20" dirty="0"/>
              <a:t> </a:t>
            </a:r>
            <a:r>
              <a:rPr sz="1600" dirty="0"/>
              <a:t>di</a:t>
            </a:r>
            <a:r>
              <a:rPr sz="1600" spc="-20" dirty="0"/>
              <a:t> </a:t>
            </a:r>
            <a:r>
              <a:rPr sz="1600" dirty="0"/>
              <a:t>dalam</a:t>
            </a:r>
            <a:r>
              <a:rPr sz="1600" spc="-20" dirty="0"/>
              <a:t> </a:t>
            </a:r>
            <a:r>
              <a:rPr sz="1600" dirty="0"/>
              <a:t>fungsi</a:t>
            </a:r>
            <a:r>
              <a:rPr sz="1600" spc="-20" dirty="0"/>
              <a:t> </a:t>
            </a:r>
            <a:r>
              <a:rPr sz="1600" spc="-10" dirty="0"/>
              <a:t>maupun </a:t>
            </a:r>
            <a:r>
              <a:rPr sz="1600" dirty="0"/>
              <a:t>di</a:t>
            </a:r>
            <a:r>
              <a:rPr sz="1600" spc="-20" dirty="0"/>
              <a:t> </a:t>
            </a:r>
            <a:r>
              <a:rPr sz="1600" dirty="0"/>
              <a:t>luar</a:t>
            </a:r>
            <a:r>
              <a:rPr sz="1600" spc="-5" dirty="0"/>
              <a:t> </a:t>
            </a:r>
            <a:r>
              <a:rPr sz="1600" spc="-10" dirty="0"/>
              <a:t>fungsi.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9625" y="2194000"/>
            <a:ext cx="4442649" cy="245557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2824" y="3664375"/>
            <a:ext cx="3216275" cy="985519"/>
          </a:xfrm>
          <a:prstGeom prst="rect">
            <a:avLst/>
          </a:prstGeom>
          <a:ln w="19049">
            <a:solidFill>
              <a:srgbClr val="F6E018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 marR="310515">
              <a:lnSpc>
                <a:spcPct val="100000"/>
              </a:lnSpc>
              <a:spcBef>
                <a:spcPts val="620"/>
              </a:spcBef>
            </a:pP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Note</a:t>
            </a:r>
            <a:r>
              <a:rPr sz="13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:</a:t>
            </a:r>
            <a:r>
              <a:rPr sz="13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Dalam</a:t>
            </a:r>
            <a:r>
              <a:rPr sz="13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contoh</a:t>
            </a:r>
            <a:r>
              <a:rPr sz="13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ini,</a:t>
            </a:r>
            <a:r>
              <a:rPr sz="13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Courier New"/>
                <a:cs typeface="Courier New"/>
              </a:rPr>
              <a:t>globalVar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dapat</a:t>
            </a:r>
            <a:r>
              <a:rPr sz="13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diakses</a:t>
            </a:r>
            <a:r>
              <a:rPr sz="13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baik</a:t>
            </a:r>
            <a:r>
              <a:rPr sz="13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di</a:t>
            </a:r>
            <a:r>
              <a:rPr sz="13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dalam</a:t>
            </a:r>
            <a:r>
              <a:rPr sz="13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fungsi </a:t>
            </a:r>
            <a:r>
              <a:rPr sz="1300" spc="-10" dirty="0">
                <a:solidFill>
                  <a:srgbClr val="F6E018"/>
                </a:solidFill>
                <a:latin typeface="Courier New"/>
                <a:cs typeface="Courier New"/>
              </a:rPr>
              <a:t>contohGlobal</a:t>
            </a:r>
            <a:r>
              <a:rPr sz="1300" spc="-425" dirty="0">
                <a:solidFill>
                  <a:srgbClr val="F6E018"/>
                </a:solidFill>
                <a:latin typeface="Courier New"/>
                <a:cs typeface="Courier New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maupun</a:t>
            </a:r>
            <a:r>
              <a:rPr sz="13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di</a:t>
            </a:r>
            <a:r>
              <a:rPr sz="1300" spc="-1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luar</a:t>
            </a:r>
            <a:r>
              <a:rPr sz="1300" spc="-1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fungsi tersebut.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Lokal</a:t>
            </a:r>
            <a:r>
              <a:rPr spc="-95" dirty="0"/>
              <a:t> </a:t>
            </a:r>
            <a:r>
              <a:rPr spc="-10" dirty="0"/>
              <a:t>Scope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983126"/>
            <a:ext cx="7703820" cy="2244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211454" indent="-351790">
              <a:lnSpc>
                <a:spcPct val="15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dideklarasikan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block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hanya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diakses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di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block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tersebut.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dua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jenis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local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JavaScript:</a:t>
            </a:r>
            <a:endParaRPr sz="1600">
              <a:latin typeface="Arial MT"/>
              <a:cs typeface="Arial MT"/>
            </a:endParaRPr>
          </a:p>
          <a:p>
            <a:pPr marL="821055" marR="5080" lvl="1" indent="-398145">
              <a:lnSpc>
                <a:spcPct val="114999"/>
              </a:lnSpc>
              <a:buFont typeface="Arial MT"/>
              <a:buAutoNum type="arabicPeriod"/>
              <a:tabLst>
                <a:tab pos="8210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dideklarasikan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var,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let,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const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di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fungsi.</a:t>
            </a:r>
            <a:endParaRPr sz="1600">
              <a:latin typeface="Arial MT"/>
              <a:cs typeface="Arial MT"/>
            </a:endParaRPr>
          </a:p>
          <a:p>
            <a:pPr marL="821055" marR="139065" lvl="1" indent="-398145">
              <a:lnSpc>
                <a:spcPct val="114999"/>
              </a:lnSpc>
              <a:buFont typeface="Arial MT"/>
              <a:buAutoNum type="arabicPeriod"/>
              <a:tabLst>
                <a:tab pos="8210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dideklarasikan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const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dalam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block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({}).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Lokal</a:t>
            </a:r>
            <a:r>
              <a:rPr spc="-100" dirty="0"/>
              <a:t> </a:t>
            </a:r>
            <a:r>
              <a:rPr dirty="0"/>
              <a:t>Scope</a:t>
            </a:r>
            <a:r>
              <a:rPr spc="-100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6571"/>
            <a:ext cx="18878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3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150" y="3186830"/>
            <a:ext cx="16402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3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Block</a:t>
            </a:r>
            <a:r>
              <a:rPr sz="13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7150" y="1157337"/>
            <a:ext cx="3832454" cy="1803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37150" y="3205550"/>
            <a:ext cx="4166050" cy="1703624"/>
          </a:xfrm>
          <a:prstGeom prst="rect">
            <a:avLst/>
          </a:prstGeom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Hoisting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/>
              <a:t>Hoisting</a:t>
            </a:r>
            <a:r>
              <a:rPr sz="1600" spc="-30" dirty="0"/>
              <a:t> </a:t>
            </a:r>
            <a:r>
              <a:rPr sz="1600" dirty="0"/>
              <a:t>adalah</a:t>
            </a:r>
            <a:r>
              <a:rPr sz="1600" spc="-30" dirty="0"/>
              <a:t> </a:t>
            </a:r>
            <a:r>
              <a:rPr sz="1600" dirty="0"/>
              <a:t>mekanisme</a:t>
            </a:r>
            <a:r>
              <a:rPr sz="1600" spc="-30" dirty="0"/>
              <a:t> </a:t>
            </a:r>
            <a:r>
              <a:rPr sz="1600" dirty="0"/>
              <a:t>di</a:t>
            </a:r>
            <a:r>
              <a:rPr sz="1600" spc="-30" dirty="0"/>
              <a:t> </a:t>
            </a:r>
            <a:r>
              <a:rPr sz="1600" dirty="0"/>
              <a:t>mana</a:t>
            </a:r>
            <a:r>
              <a:rPr sz="1600" spc="-30" dirty="0"/>
              <a:t> </a:t>
            </a:r>
            <a:r>
              <a:rPr sz="1600" dirty="0"/>
              <a:t>deklarasi</a:t>
            </a:r>
            <a:r>
              <a:rPr sz="1600" spc="-30" dirty="0"/>
              <a:t> </a:t>
            </a:r>
            <a:r>
              <a:rPr sz="1600" dirty="0"/>
              <a:t>variabel</a:t>
            </a:r>
            <a:r>
              <a:rPr sz="1600" spc="-30" dirty="0"/>
              <a:t> </a:t>
            </a:r>
            <a:r>
              <a:rPr sz="1600" dirty="0"/>
              <a:t>dan</a:t>
            </a:r>
            <a:r>
              <a:rPr sz="1600" spc="-30" dirty="0"/>
              <a:t> </a:t>
            </a:r>
            <a:r>
              <a:rPr sz="1600" dirty="0"/>
              <a:t>fungsi</a:t>
            </a:r>
            <a:r>
              <a:rPr sz="1600" spc="-30" dirty="0"/>
              <a:t> </a:t>
            </a:r>
            <a:r>
              <a:rPr sz="1600" dirty="0"/>
              <a:t>"diangkat"</a:t>
            </a:r>
            <a:r>
              <a:rPr sz="1600" spc="-30" dirty="0"/>
              <a:t> </a:t>
            </a:r>
            <a:r>
              <a:rPr sz="1600" dirty="0"/>
              <a:t>(hoisted)</a:t>
            </a:r>
            <a:r>
              <a:rPr sz="1600" spc="-30" dirty="0"/>
              <a:t> </a:t>
            </a:r>
            <a:r>
              <a:rPr sz="1600" spc="-25" dirty="0"/>
              <a:t>ke </a:t>
            </a:r>
            <a:r>
              <a:rPr sz="1600" dirty="0"/>
              <a:t>bagian</a:t>
            </a:r>
            <a:r>
              <a:rPr sz="1600" spc="-25" dirty="0"/>
              <a:t> </a:t>
            </a:r>
            <a:r>
              <a:rPr sz="1600" dirty="0"/>
              <a:t>atas</a:t>
            </a:r>
            <a:r>
              <a:rPr sz="1600" spc="-20" dirty="0"/>
              <a:t> </a:t>
            </a:r>
            <a:r>
              <a:rPr sz="1600" spc="-10" dirty="0"/>
              <a:t>scope-</a:t>
            </a:r>
            <a:r>
              <a:rPr sz="1600" dirty="0"/>
              <a:t>nya</a:t>
            </a:r>
            <a:r>
              <a:rPr sz="1600" spc="-20" dirty="0"/>
              <a:t> </a:t>
            </a:r>
            <a:r>
              <a:rPr sz="1600" dirty="0"/>
              <a:t>sebelum</a:t>
            </a:r>
            <a:r>
              <a:rPr sz="1600" spc="-20" dirty="0"/>
              <a:t> </a:t>
            </a:r>
            <a:r>
              <a:rPr sz="1600" dirty="0"/>
              <a:t>kode</a:t>
            </a:r>
            <a:r>
              <a:rPr sz="1600" spc="-20" dirty="0"/>
              <a:t> </a:t>
            </a:r>
            <a:r>
              <a:rPr sz="1600" dirty="0"/>
              <a:t>dieksekusi.</a:t>
            </a:r>
            <a:r>
              <a:rPr sz="1600" spc="-20" dirty="0"/>
              <a:t> </a:t>
            </a:r>
            <a:r>
              <a:rPr sz="1600" dirty="0"/>
              <a:t>Ini</a:t>
            </a:r>
            <a:r>
              <a:rPr sz="1600" spc="-20" dirty="0"/>
              <a:t> </a:t>
            </a:r>
            <a:r>
              <a:rPr sz="1600" spc="-10" dirty="0"/>
              <a:t>berarti</a:t>
            </a:r>
            <a:r>
              <a:rPr sz="1600" spc="-100" dirty="0"/>
              <a:t> </a:t>
            </a:r>
            <a:r>
              <a:rPr sz="1600" dirty="0"/>
              <a:t>Anda</a:t>
            </a:r>
            <a:r>
              <a:rPr sz="1600" spc="-25" dirty="0"/>
              <a:t> </a:t>
            </a:r>
            <a:r>
              <a:rPr sz="1600" dirty="0"/>
              <a:t>dapat</a:t>
            </a:r>
            <a:r>
              <a:rPr sz="1600" spc="-20" dirty="0"/>
              <a:t> </a:t>
            </a:r>
            <a:r>
              <a:rPr sz="1600" spc="-10" dirty="0"/>
              <a:t>menggunakan </a:t>
            </a:r>
            <a:r>
              <a:rPr sz="1600" dirty="0"/>
              <a:t>variabel</a:t>
            </a:r>
            <a:r>
              <a:rPr sz="1600" spc="-30" dirty="0"/>
              <a:t> </a:t>
            </a:r>
            <a:r>
              <a:rPr sz="1600" dirty="0"/>
              <a:t>dan</a:t>
            </a:r>
            <a:r>
              <a:rPr sz="1600" spc="-30" dirty="0"/>
              <a:t> </a:t>
            </a:r>
            <a:r>
              <a:rPr sz="1600" dirty="0"/>
              <a:t>fungsi</a:t>
            </a:r>
            <a:r>
              <a:rPr sz="1600" spc="-30" dirty="0"/>
              <a:t> </a:t>
            </a:r>
            <a:r>
              <a:rPr sz="1600" dirty="0"/>
              <a:t>sebelum</a:t>
            </a:r>
            <a:r>
              <a:rPr sz="1600" spc="-30" dirty="0"/>
              <a:t> </a:t>
            </a:r>
            <a:r>
              <a:rPr sz="1600" dirty="0"/>
              <a:t>dideklarasikan</a:t>
            </a:r>
            <a:r>
              <a:rPr sz="1600" spc="-30" dirty="0"/>
              <a:t> </a:t>
            </a:r>
            <a:r>
              <a:rPr sz="1600" dirty="0"/>
              <a:t>dalam</a:t>
            </a:r>
            <a:r>
              <a:rPr sz="1600" spc="-30" dirty="0"/>
              <a:t> </a:t>
            </a:r>
            <a:r>
              <a:rPr sz="1600" dirty="0"/>
              <a:t>kode,</a:t>
            </a:r>
            <a:r>
              <a:rPr sz="1600" spc="-30" dirty="0"/>
              <a:t> </a:t>
            </a:r>
            <a:r>
              <a:rPr sz="1600" dirty="0"/>
              <a:t>meskipun</a:t>
            </a:r>
            <a:r>
              <a:rPr sz="1600" spc="-30" dirty="0"/>
              <a:t> </a:t>
            </a:r>
            <a:r>
              <a:rPr sz="1600" dirty="0"/>
              <a:t>nilai</a:t>
            </a:r>
            <a:r>
              <a:rPr sz="1600" spc="-30" dirty="0"/>
              <a:t> </a:t>
            </a:r>
            <a:r>
              <a:rPr sz="1600" dirty="0"/>
              <a:t>variabel</a:t>
            </a:r>
            <a:r>
              <a:rPr sz="1600" spc="-25" dirty="0"/>
              <a:t> </a:t>
            </a:r>
            <a:r>
              <a:rPr sz="1600" spc="-10" dirty="0"/>
              <a:t>tidak diangkat.</a:t>
            </a:r>
            <a:endParaRPr sz="16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Hoisting</a:t>
            </a:r>
            <a:r>
              <a:rPr spc="-114" dirty="0"/>
              <a:t> </a:t>
            </a:r>
            <a:r>
              <a:rPr dirty="0"/>
              <a:t>pada</a:t>
            </a:r>
            <a:r>
              <a:rPr spc="-110" dirty="0"/>
              <a:t> </a:t>
            </a:r>
            <a:r>
              <a:rPr spc="-10" dirty="0"/>
              <a:t>Variabel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100" y="1848462"/>
            <a:ext cx="4150850" cy="13091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2100" y="3341100"/>
            <a:ext cx="3601000" cy="1494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22150" y="1015638"/>
            <a:ext cx="7560945" cy="80835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>
              <a:lnSpc>
                <a:spcPct val="143100"/>
              </a:lnSpc>
              <a:spcBef>
                <a:spcPts val="2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hanya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mengangkat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deklarasi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variabel,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bukan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inisialisasinya.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Jadi,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diakses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sebelum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dideklarasikan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menghasilkan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undefined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var,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let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const.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hoisting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var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7975" y="3074511"/>
            <a:ext cx="21748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hoisting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let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const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7328" y="877124"/>
            <a:ext cx="5957570" cy="22174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42875">
              <a:lnSpc>
                <a:spcPts val="8630"/>
              </a:lnSpc>
              <a:spcBef>
                <a:spcPts val="195"/>
              </a:spcBef>
            </a:pPr>
            <a:r>
              <a:rPr sz="7200" b="1" spc="8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7200" b="1" spc="-45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459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75" dirty="0">
                <a:solidFill>
                  <a:srgbClr val="FFFFFF"/>
                </a:solidFill>
                <a:latin typeface="Arial"/>
                <a:cs typeface="Arial"/>
              </a:rPr>
              <a:t>ASCRIPT</a:t>
            </a:r>
            <a:r>
              <a:rPr sz="7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7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BROWSER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Hoisting</a:t>
            </a:r>
            <a:r>
              <a:rPr spc="-114" dirty="0"/>
              <a:t> </a:t>
            </a:r>
            <a:r>
              <a:rPr dirty="0"/>
              <a:t>pada</a:t>
            </a:r>
            <a:r>
              <a:rPr spc="-110" dirty="0"/>
              <a:t> </a:t>
            </a:r>
            <a:r>
              <a:rPr spc="-10" dirty="0"/>
              <a:t>Fungsi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51747"/>
            <a:ext cx="7740650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dideklarasikan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declaration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diangkat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sepenuhnya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(baik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deklarasi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maupun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definisi),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sehingga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dipanggil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sebelum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dideklarasikan.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150" y="3054867"/>
            <a:ext cx="8042909" cy="446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Namun,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expression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(termasuk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let,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const,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var),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hanya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diangkat,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bukan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fungsinya.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374" y="1474862"/>
            <a:ext cx="4975363" cy="14947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5374" y="3532200"/>
            <a:ext cx="3747508" cy="1554000"/>
          </a:xfrm>
          <a:prstGeom prst="rect">
            <a:avLst/>
          </a:prstGeom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Kesimpulan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983126"/>
            <a:ext cx="7860665" cy="25857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6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menentukan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mana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diakses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kode.</a:t>
            </a:r>
            <a:endParaRPr sz="1600">
              <a:latin typeface="Arial MT"/>
              <a:cs typeface="Arial MT"/>
            </a:endParaRPr>
          </a:p>
          <a:p>
            <a:pPr marL="363855" marR="363855" indent="-351790">
              <a:lnSpc>
                <a:spcPct val="150000"/>
              </a:lnSpc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Global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diakses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mana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saja,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sedangkan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Local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Scope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hanya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diakses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block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tempat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mereka dideklarasikan.</a:t>
            </a:r>
            <a:endParaRPr sz="1600">
              <a:latin typeface="Arial MT"/>
              <a:cs typeface="Arial MT"/>
            </a:endParaRPr>
          </a:p>
          <a:p>
            <a:pPr marL="363855" marR="5080" indent="-351790">
              <a:lnSpc>
                <a:spcPct val="150000"/>
              </a:lnSpc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Hoisting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mengangkat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deklarasi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atas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scope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mereka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sebelum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dieksekusi,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tetapi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inisialisasi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definisi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(pada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function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expression)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diangkat.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3005455" marR="5080" indent="-1759585">
              <a:lnSpc>
                <a:spcPts val="8630"/>
              </a:lnSpc>
              <a:spcBef>
                <a:spcPts val="195"/>
              </a:spcBef>
            </a:pPr>
            <a:r>
              <a:rPr sz="7200" b="1" spc="-15" dirty="0">
                <a:latin typeface="Arial"/>
                <a:cs typeface="Arial"/>
              </a:rPr>
              <a:t>J</a:t>
            </a:r>
            <a:r>
              <a:rPr sz="7200" b="1" spc="-550" dirty="0">
                <a:latin typeface="Arial"/>
                <a:cs typeface="Arial"/>
              </a:rPr>
              <a:t>A</a:t>
            </a:r>
            <a:r>
              <a:rPr sz="7200" b="1" spc="-555" dirty="0">
                <a:latin typeface="Arial"/>
                <a:cs typeface="Arial"/>
              </a:rPr>
              <a:t>V</a:t>
            </a:r>
            <a:r>
              <a:rPr sz="7200" b="1" spc="-20" dirty="0">
                <a:latin typeface="Arial"/>
                <a:cs typeface="Arial"/>
              </a:rPr>
              <a:t>ASCRIPT</a:t>
            </a:r>
            <a:r>
              <a:rPr sz="7200" b="1" spc="-130" dirty="0">
                <a:latin typeface="Arial"/>
                <a:cs typeface="Arial"/>
              </a:rPr>
              <a:t> </a:t>
            </a:r>
            <a:r>
              <a:rPr sz="7200" b="1" spc="-25" dirty="0">
                <a:latin typeface="Arial"/>
                <a:cs typeface="Arial"/>
              </a:rPr>
              <a:t>DOM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Apa</a:t>
            </a:r>
            <a:r>
              <a:rPr spc="-55" dirty="0"/>
              <a:t> </a:t>
            </a:r>
            <a:r>
              <a:rPr dirty="0"/>
              <a:t>itu</a:t>
            </a:r>
            <a:r>
              <a:rPr spc="-55" dirty="0"/>
              <a:t> </a:t>
            </a:r>
            <a:r>
              <a:rPr spc="-25" dirty="0"/>
              <a:t>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952740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885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DOM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(Document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Model)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representasi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struktur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dokumen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r>
              <a:rPr sz="1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XML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bentuk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tree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(pohon)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dan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memanipulasi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konten,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struktur,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gaya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halaman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dinamis.</a:t>
            </a:r>
            <a:endParaRPr sz="1600">
              <a:latin typeface="Arial MT"/>
              <a:cs typeface="Arial MT"/>
            </a:endParaRPr>
          </a:p>
          <a:p>
            <a:pPr marL="469900" marR="220345" indent="-351790">
              <a:lnSpc>
                <a:spcPct val="150000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Node: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Setiap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tree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DOM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disebut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"node".</a:t>
            </a:r>
            <a:r>
              <a:rPr sz="1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jenis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node,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termasuk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elemen,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teks,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atribut.</a:t>
            </a:r>
            <a:endParaRPr sz="1600">
              <a:latin typeface="Arial MT"/>
              <a:cs typeface="Arial MT"/>
            </a:endParaRPr>
          </a:p>
          <a:p>
            <a:pPr marL="469900" marR="5080" indent="-351790">
              <a:lnSpc>
                <a:spcPct val="150000"/>
              </a:lnSpc>
              <a:buFont typeface="Arial MT"/>
              <a:buChar char="●"/>
              <a:tabLst>
                <a:tab pos="469900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Node: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Dokumen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r>
              <a:rPr sz="16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dimulai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akar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document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),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merupakan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entry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point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semua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halaman.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Mengakses</a:t>
            </a:r>
            <a:r>
              <a:rPr spc="-150" dirty="0"/>
              <a:t> </a:t>
            </a:r>
            <a:r>
              <a:rPr spc="-25" dirty="0"/>
              <a:t>DOM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7809865" cy="225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menyediakan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metode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DOM:</a:t>
            </a:r>
            <a:endParaRPr sz="16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600" dirty="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getElementById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berdasarkan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ID.</a:t>
            </a:r>
            <a:endParaRPr sz="1600" dirty="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960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getElementsByClassName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berdasarkan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class.</a:t>
            </a:r>
            <a:endParaRPr sz="1600" dirty="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960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getElementsByTagName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berdasarkan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tag.</a:t>
            </a:r>
            <a:endParaRPr sz="1600" dirty="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960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querySelector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selector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CSS.</a:t>
            </a:r>
            <a:endParaRPr sz="1600" dirty="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960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querySelectorAll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semua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sesuai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selector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CSS.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Memanipulasi</a:t>
            </a:r>
            <a:r>
              <a:rPr spc="-114" dirty="0"/>
              <a:t> </a:t>
            </a:r>
            <a:r>
              <a:rPr spc="-10" dirty="0"/>
              <a:t>Elemen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565390" cy="2006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elemen,</a:t>
            </a:r>
            <a:r>
              <a:rPr sz="16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mengubah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konten,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atribut,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gaya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elemen tersebut.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Mengubah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Konten:</a:t>
            </a:r>
            <a:r>
              <a:rPr sz="16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element.textContent</a:t>
            </a:r>
            <a:r>
              <a:rPr sz="1600" spc="-50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element.innerHTML</a:t>
            </a:r>
            <a:endParaRPr sz="1600">
              <a:latin typeface="Courier New"/>
              <a:cs typeface="Courier New"/>
            </a:endParaRPr>
          </a:p>
          <a:p>
            <a:pPr marL="469265" indent="-351155">
              <a:lnSpc>
                <a:spcPct val="100000"/>
              </a:lnSpc>
              <a:spcBef>
                <a:spcPts val="960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Mengubah</a:t>
            </a:r>
            <a:r>
              <a:rPr sz="16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Atribut: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element.setAttribute(attribute,</a:t>
            </a:r>
            <a:r>
              <a:rPr sz="1600" spc="-1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value)</a:t>
            </a:r>
            <a:endParaRPr sz="1600">
              <a:latin typeface="Courier New"/>
              <a:cs typeface="Courier New"/>
            </a:endParaRPr>
          </a:p>
          <a:p>
            <a:pPr marL="469265" indent="-351155">
              <a:lnSpc>
                <a:spcPct val="100000"/>
              </a:lnSpc>
              <a:spcBef>
                <a:spcPts val="960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Mengubah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Gaya: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element.style.property</a:t>
            </a:r>
            <a:r>
              <a:rPr sz="16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6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value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30"/>
              </a:spcBef>
            </a:pPr>
            <a:r>
              <a:rPr sz="2600" spc="-10" dirty="0"/>
              <a:t>Menambahkan</a:t>
            </a:r>
            <a:r>
              <a:rPr sz="2600" spc="-110" dirty="0"/>
              <a:t> </a:t>
            </a:r>
            <a:r>
              <a:rPr sz="2600" dirty="0"/>
              <a:t>dan</a:t>
            </a:r>
            <a:r>
              <a:rPr sz="2600" spc="-110" dirty="0"/>
              <a:t> </a:t>
            </a:r>
            <a:r>
              <a:rPr sz="2600" dirty="0"/>
              <a:t>Menghapus</a:t>
            </a:r>
            <a:r>
              <a:rPr sz="2600" spc="-110" dirty="0"/>
              <a:t> </a:t>
            </a:r>
            <a:r>
              <a:rPr sz="2600" dirty="0"/>
              <a:t>Elemen</a:t>
            </a:r>
            <a:r>
              <a:rPr sz="2600" spc="-110" dirty="0"/>
              <a:t> </a:t>
            </a:r>
            <a:r>
              <a:rPr sz="2600" spc="-25" dirty="0"/>
              <a:t>DOM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7820025" cy="2689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menambahkan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baru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DOM,</a:t>
            </a:r>
            <a:r>
              <a:rPr sz="1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menggunakan: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1485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createElement(tagName)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baru.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appendChild(childNode)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Menambahkan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sebagai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anak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lain.</a:t>
            </a:r>
            <a:endParaRPr sz="1600">
              <a:latin typeface="Arial MT"/>
              <a:cs typeface="Arial MT"/>
            </a:endParaRPr>
          </a:p>
          <a:p>
            <a:pPr marL="469900" marR="60325" indent="-35179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insertBefore(newNode,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referenceNode)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Menyisipkan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sebelum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elemen referensi.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9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menghapus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DOM,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gunakan: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1485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removeChild(childNode)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Menghapus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anak.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remove()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Menghapus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langsung.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30"/>
              </a:spcBef>
            </a:pPr>
            <a:r>
              <a:rPr sz="2600" dirty="0"/>
              <a:t>DOM</a:t>
            </a:r>
            <a:r>
              <a:rPr sz="2600" spc="-50" dirty="0"/>
              <a:t> </a:t>
            </a:r>
            <a:r>
              <a:rPr sz="2600" spc="-10" dirty="0"/>
              <a:t>Traversal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915275" cy="322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DOM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traversal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proses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menjelajahi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node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DOM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tree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menemukan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elemen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tertentu.</a:t>
            </a:r>
            <a:r>
              <a:rPr sz="1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berpindah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anak,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orang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tua,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saudara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menggunakan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berbagai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properti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metode.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z="16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Properti</a:t>
            </a:r>
            <a:r>
              <a:rPr sz="16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DOM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Traversal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1485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parentNode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Mendapatkan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orang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tua.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childNodes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Mendapatkan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NodeList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semua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anak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elemen.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290"/>
              </a:spcBef>
              <a:buFont typeface="Arial MT"/>
              <a:buChar char="●"/>
              <a:tabLst>
                <a:tab pos="469265" algn="l"/>
              </a:tabLst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firstChild/lastChild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Mendapatkan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anak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pertama/terakhir.</a:t>
            </a:r>
            <a:endParaRPr sz="1600">
              <a:latin typeface="Arial MT"/>
              <a:cs typeface="Arial MT"/>
            </a:endParaRPr>
          </a:p>
          <a:p>
            <a:pPr marL="469900" marR="1905635" indent="-351790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nextSibling/previousSibling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Mendapatkan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saudara berikutnya/sebelumnya.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662940" marR="5080" indent="-650875">
              <a:lnSpc>
                <a:spcPts val="8630"/>
              </a:lnSpc>
              <a:spcBef>
                <a:spcPts val="195"/>
              </a:spcBef>
            </a:pPr>
            <a:r>
              <a:rPr sz="7200" b="1" dirty="0">
                <a:latin typeface="Arial"/>
                <a:cs typeface="Arial"/>
              </a:rPr>
              <a:t>EVENT</a:t>
            </a:r>
            <a:r>
              <a:rPr sz="7200" b="1" spc="-295" dirty="0">
                <a:latin typeface="Arial"/>
                <a:cs typeface="Arial"/>
              </a:rPr>
              <a:t> </a:t>
            </a:r>
            <a:r>
              <a:rPr sz="7200" b="1" spc="-10" dirty="0">
                <a:latin typeface="Arial"/>
                <a:cs typeface="Arial"/>
              </a:rPr>
              <a:t>HANDLING </a:t>
            </a:r>
            <a:r>
              <a:rPr sz="7200" b="1" dirty="0">
                <a:latin typeface="Arial"/>
                <a:cs typeface="Arial"/>
              </a:rPr>
              <a:t>DI</a:t>
            </a:r>
            <a:r>
              <a:rPr sz="7200" b="1" spc="-100" dirty="0">
                <a:latin typeface="Arial"/>
                <a:cs typeface="Arial"/>
              </a:rPr>
              <a:t> </a:t>
            </a:r>
            <a:r>
              <a:rPr sz="7200" b="1" spc="85" dirty="0">
                <a:latin typeface="Arial"/>
                <a:cs typeface="Arial"/>
              </a:rPr>
              <a:t>J</a:t>
            </a:r>
            <a:r>
              <a:rPr sz="7200" b="1" spc="-450" dirty="0">
                <a:latin typeface="Arial"/>
                <a:cs typeface="Arial"/>
              </a:rPr>
              <a:t>A</a:t>
            </a:r>
            <a:r>
              <a:rPr sz="7200" b="1" spc="-455" dirty="0">
                <a:latin typeface="Arial"/>
                <a:cs typeface="Arial"/>
              </a:rPr>
              <a:t>V</a:t>
            </a:r>
            <a:r>
              <a:rPr sz="7200" b="1" spc="80" dirty="0"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30"/>
              </a:spcBef>
            </a:pPr>
            <a:r>
              <a:rPr sz="2600" dirty="0"/>
              <a:t>Event</a:t>
            </a:r>
            <a:r>
              <a:rPr sz="2600" spc="-95" dirty="0"/>
              <a:t> </a:t>
            </a:r>
            <a:r>
              <a:rPr sz="2600" spc="-10" dirty="0"/>
              <a:t>Handling</a:t>
            </a:r>
            <a:endParaRPr sz="26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/>
              <a:t>Event</a:t>
            </a:r>
            <a:r>
              <a:rPr sz="1600" spc="-30" dirty="0"/>
              <a:t> </a:t>
            </a:r>
            <a:r>
              <a:rPr sz="1600" dirty="0"/>
              <a:t>Handling</a:t>
            </a:r>
            <a:r>
              <a:rPr sz="1600" spc="-30" dirty="0"/>
              <a:t> </a:t>
            </a:r>
            <a:r>
              <a:rPr sz="1600" dirty="0"/>
              <a:t>adalah</a:t>
            </a:r>
            <a:r>
              <a:rPr sz="1600" spc="-30" dirty="0"/>
              <a:t> </a:t>
            </a:r>
            <a:r>
              <a:rPr sz="1600" dirty="0"/>
              <a:t>konsep</a:t>
            </a:r>
            <a:r>
              <a:rPr sz="1600" spc="-30" dirty="0"/>
              <a:t> </a:t>
            </a:r>
            <a:r>
              <a:rPr sz="1600" dirty="0"/>
              <a:t>yang</a:t>
            </a:r>
            <a:r>
              <a:rPr sz="1600" spc="-30" dirty="0"/>
              <a:t> </a:t>
            </a:r>
            <a:r>
              <a:rPr sz="1600" dirty="0"/>
              <a:t>sangat</a:t>
            </a:r>
            <a:r>
              <a:rPr sz="1600" spc="-30" dirty="0"/>
              <a:t> </a:t>
            </a:r>
            <a:r>
              <a:rPr sz="1600" dirty="0"/>
              <a:t>penting</a:t>
            </a:r>
            <a:r>
              <a:rPr sz="1600" spc="-30" dirty="0"/>
              <a:t> </a:t>
            </a:r>
            <a:r>
              <a:rPr sz="1600" dirty="0"/>
              <a:t>dalam</a:t>
            </a:r>
            <a:r>
              <a:rPr sz="1600" spc="-30" dirty="0"/>
              <a:t> </a:t>
            </a:r>
            <a:r>
              <a:rPr sz="1600" dirty="0"/>
              <a:t>pengembangan</a:t>
            </a:r>
            <a:r>
              <a:rPr sz="1600" spc="-30" dirty="0"/>
              <a:t> </a:t>
            </a:r>
            <a:r>
              <a:rPr sz="1600" dirty="0"/>
              <a:t>web.</a:t>
            </a:r>
            <a:r>
              <a:rPr sz="1600" spc="-25" dirty="0"/>
              <a:t> Ini </a:t>
            </a:r>
            <a:r>
              <a:rPr sz="1600" spc="-10" dirty="0"/>
              <a:t>memungkinkan</a:t>
            </a:r>
            <a:r>
              <a:rPr sz="1600" spc="-105" dirty="0"/>
              <a:t> </a:t>
            </a:r>
            <a:r>
              <a:rPr sz="1600" dirty="0"/>
              <a:t>Anda</a:t>
            </a:r>
            <a:r>
              <a:rPr sz="1600" spc="-15" dirty="0"/>
              <a:t> </a:t>
            </a:r>
            <a:r>
              <a:rPr sz="1600" dirty="0"/>
              <a:t>untuk</a:t>
            </a:r>
            <a:r>
              <a:rPr sz="1600" spc="-20" dirty="0"/>
              <a:t> </a:t>
            </a:r>
            <a:r>
              <a:rPr sz="1600" dirty="0"/>
              <a:t>menangkap</a:t>
            </a:r>
            <a:r>
              <a:rPr sz="1600" spc="-15" dirty="0"/>
              <a:t> </a:t>
            </a:r>
            <a:r>
              <a:rPr sz="1600" dirty="0"/>
              <a:t>dan</a:t>
            </a:r>
            <a:r>
              <a:rPr sz="1600" spc="-20" dirty="0"/>
              <a:t> </a:t>
            </a:r>
            <a:r>
              <a:rPr sz="1600" dirty="0"/>
              <a:t>merespons</a:t>
            </a:r>
            <a:r>
              <a:rPr sz="1600" spc="-15" dirty="0"/>
              <a:t> </a:t>
            </a:r>
            <a:r>
              <a:rPr sz="1600" dirty="0"/>
              <a:t>interaksi</a:t>
            </a:r>
            <a:r>
              <a:rPr sz="1600" spc="-15" dirty="0"/>
              <a:t> </a:t>
            </a:r>
            <a:r>
              <a:rPr sz="1600" dirty="0"/>
              <a:t>pengguna,</a:t>
            </a:r>
            <a:r>
              <a:rPr sz="1600" spc="-20" dirty="0"/>
              <a:t> </a:t>
            </a:r>
            <a:r>
              <a:rPr sz="1600" dirty="0"/>
              <a:t>seperti</a:t>
            </a:r>
            <a:r>
              <a:rPr sz="1600" spc="-15" dirty="0"/>
              <a:t> </a:t>
            </a:r>
            <a:r>
              <a:rPr sz="1600" spc="-20" dirty="0"/>
              <a:t>klik </a:t>
            </a:r>
            <a:r>
              <a:rPr sz="1600" dirty="0"/>
              <a:t>tombol,</a:t>
            </a:r>
            <a:r>
              <a:rPr sz="1600" spc="-55" dirty="0"/>
              <a:t> </a:t>
            </a:r>
            <a:r>
              <a:rPr sz="1600" dirty="0"/>
              <a:t>gerakan</a:t>
            </a:r>
            <a:r>
              <a:rPr sz="1600" spc="-40" dirty="0"/>
              <a:t> </a:t>
            </a:r>
            <a:r>
              <a:rPr sz="1600" dirty="0"/>
              <a:t>mouse,</a:t>
            </a:r>
            <a:r>
              <a:rPr sz="1600" spc="-45" dirty="0"/>
              <a:t> </a:t>
            </a:r>
            <a:r>
              <a:rPr sz="1600" dirty="0"/>
              <a:t>input</a:t>
            </a:r>
            <a:r>
              <a:rPr sz="1600" spc="-40" dirty="0"/>
              <a:t> </a:t>
            </a:r>
            <a:r>
              <a:rPr sz="1600" dirty="0"/>
              <a:t>keyboard,</a:t>
            </a:r>
            <a:r>
              <a:rPr sz="1600" spc="-45" dirty="0"/>
              <a:t> </a:t>
            </a:r>
            <a:r>
              <a:rPr sz="1600" dirty="0"/>
              <a:t>dan</a:t>
            </a:r>
            <a:r>
              <a:rPr sz="1600" spc="-40" dirty="0"/>
              <a:t> </a:t>
            </a:r>
            <a:r>
              <a:rPr sz="1600" dirty="0"/>
              <a:t>banyak</a:t>
            </a:r>
            <a:r>
              <a:rPr sz="1600" spc="-40" dirty="0"/>
              <a:t> </a:t>
            </a:r>
            <a:r>
              <a:rPr sz="1600" spc="-10" dirty="0"/>
              <a:t>lagi.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298" y="877124"/>
            <a:ext cx="6832600" cy="22174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107440">
              <a:lnSpc>
                <a:spcPts val="8630"/>
              </a:lnSpc>
              <a:spcBef>
                <a:spcPts val="195"/>
              </a:spcBef>
            </a:pPr>
            <a:r>
              <a:rPr sz="7200" b="1" spc="-48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55" dirty="0">
                <a:solidFill>
                  <a:srgbClr val="FFFFFF"/>
                </a:solidFill>
                <a:latin typeface="Arial"/>
                <a:cs typeface="Arial"/>
              </a:rPr>
              <a:t>ARIABEL</a:t>
            </a:r>
            <a:r>
              <a:rPr sz="7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7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7200" b="1" spc="-5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5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-15" dirty="0">
                <a:solidFill>
                  <a:srgbClr val="FFFFFF"/>
                </a:solidFill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30"/>
              </a:spcBef>
            </a:pPr>
            <a:r>
              <a:rPr sz="2600" dirty="0"/>
              <a:t>Apa</a:t>
            </a:r>
            <a:r>
              <a:rPr sz="2600" spc="-55" dirty="0"/>
              <a:t> </a:t>
            </a:r>
            <a:r>
              <a:rPr sz="2600" dirty="0"/>
              <a:t>itu</a:t>
            </a:r>
            <a:r>
              <a:rPr sz="2600" spc="-50" dirty="0"/>
              <a:t> </a:t>
            </a:r>
            <a:r>
              <a:rPr sz="2600" spc="-10" dirty="0"/>
              <a:t>Event?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70255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Event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sebuah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tindakan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kejadian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terjadi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halaman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web.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Contohnya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klik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tombol,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pengisian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formulir,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pengguliran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halaman.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Event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bisa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ditangkap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ditangani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JavaScript.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30"/>
              </a:spcBef>
            </a:pPr>
            <a:r>
              <a:rPr sz="2600" dirty="0"/>
              <a:t>Event</a:t>
            </a:r>
            <a:r>
              <a:rPr sz="2600" spc="-95" dirty="0"/>
              <a:t> </a:t>
            </a:r>
            <a:r>
              <a:rPr sz="2600" spc="-10" dirty="0"/>
              <a:t>Listener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622150" y="999383"/>
            <a:ext cx="8164195" cy="1536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Event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listener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mekanisme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menangkap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event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tertentu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event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tersebut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terjadi.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Cara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Menambahkan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Listener:</a:t>
            </a:r>
            <a:endParaRPr sz="1400">
              <a:latin typeface="Arial"/>
              <a:cs typeface="Arial"/>
            </a:endParaRPr>
          </a:p>
          <a:p>
            <a:pPr marL="92710">
              <a:lnSpc>
                <a:spcPct val="100000"/>
              </a:lnSpc>
              <a:spcBef>
                <a:spcPts val="1450"/>
              </a:spcBef>
              <a:tabLst>
                <a:tab pos="469265" algn="l"/>
              </a:tabLst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	Menggunakan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onclick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(Inline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Handling):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2550" y="3582563"/>
            <a:ext cx="42633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255" algn="l"/>
              </a:tabLst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2.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	Menggunakan</a:t>
            </a:r>
            <a:r>
              <a:rPr sz="14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addEventListener</a:t>
            </a:r>
            <a:r>
              <a:rPr sz="14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(JavaScript):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1525" y="2697775"/>
            <a:ext cx="3811799" cy="6189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51525" y="3901450"/>
            <a:ext cx="3055750" cy="1147424"/>
          </a:xfrm>
          <a:prstGeom prst="rect">
            <a:avLst/>
          </a:prstGeom>
        </p:spPr>
      </p:pic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30"/>
              </a:spcBef>
            </a:pPr>
            <a:r>
              <a:rPr sz="2600" spc="-20" dirty="0"/>
              <a:t>Jenis-</a:t>
            </a:r>
            <a:r>
              <a:rPr sz="2600" dirty="0"/>
              <a:t>Jenis</a:t>
            </a:r>
            <a:r>
              <a:rPr sz="2600" spc="-50" dirty="0"/>
              <a:t> </a:t>
            </a:r>
            <a:r>
              <a:rPr sz="2600" dirty="0"/>
              <a:t>Event</a:t>
            </a:r>
            <a:r>
              <a:rPr sz="2600" spc="-45" dirty="0"/>
              <a:t> </a:t>
            </a:r>
            <a:r>
              <a:rPr sz="2600" dirty="0"/>
              <a:t>yang</a:t>
            </a:r>
            <a:r>
              <a:rPr sz="2600" spc="-50" dirty="0"/>
              <a:t> </a:t>
            </a:r>
            <a:r>
              <a:rPr sz="2600" dirty="0"/>
              <a:t>Umum</a:t>
            </a:r>
            <a:r>
              <a:rPr sz="2600" spc="-45" dirty="0"/>
              <a:t> </a:t>
            </a:r>
            <a:r>
              <a:rPr sz="2600" spc="-10" dirty="0"/>
              <a:t>digunakan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549125" y="1040149"/>
            <a:ext cx="4150995" cy="3528695"/>
          </a:xfrm>
          <a:prstGeom prst="rect">
            <a:avLst/>
          </a:prstGeom>
          <a:solidFill>
            <a:srgbClr val="F6E018"/>
          </a:solidFill>
          <a:ln w="38099">
            <a:solidFill>
              <a:srgbClr val="FF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0"/>
              </a:spcBef>
            </a:pPr>
            <a:r>
              <a:rPr sz="1100" b="1" dirty="0">
                <a:latin typeface="Arial"/>
                <a:cs typeface="Arial"/>
              </a:rPr>
              <a:t>Mouse</a:t>
            </a:r>
            <a:r>
              <a:rPr sz="1100" b="1" spc="-6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Events: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1100">
              <a:latin typeface="Arial"/>
              <a:cs typeface="Arial"/>
            </a:endParaRPr>
          </a:p>
          <a:p>
            <a:pPr marL="542290" indent="-312420">
              <a:lnSpc>
                <a:spcPct val="100000"/>
              </a:lnSpc>
              <a:buClr>
                <a:srgbClr val="000000"/>
              </a:buClr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click</a:t>
            </a:r>
            <a:r>
              <a:rPr sz="1100" spc="-36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diklik.</a:t>
            </a:r>
            <a:endParaRPr sz="1100">
              <a:latin typeface="Arial MT"/>
              <a:cs typeface="Arial MT"/>
            </a:endParaRPr>
          </a:p>
          <a:p>
            <a:pPr marL="542290" indent="-31242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dblclick</a:t>
            </a:r>
            <a:r>
              <a:rPr sz="1100" spc="-36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diklik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dua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kali.</a:t>
            </a:r>
            <a:endParaRPr sz="1100">
              <a:latin typeface="Arial MT"/>
              <a:cs typeface="Arial MT"/>
            </a:endParaRPr>
          </a:p>
          <a:p>
            <a:pPr marL="542290" indent="-312420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mouseover</a:t>
            </a:r>
            <a:r>
              <a:rPr sz="1100" spc="-37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mouse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berada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atas</a:t>
            </a:r>
            <a:r>
              <a:rPr sz="1100" spc="-10" dirty="0">
                <a:latin typeface="Arial MT"/>
                <a:cs typeface="Arial MT"/>
              </a:rPr>
              <a:t> elemen.</a:t>
            </a:r>
            <a:endParaRPr sz="1100">
              <a:latin typeface="Arial MT"/>
              <a:cs typeface="Arial MT"/>
            </a:endParaRPr>
          </a:p>
          <a:p>
            <a:pPr marL="542290" indent="-31242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mouseout</a:t>
            </a:r>
            <a:r>
              <a:rPr sz="1100" spc="-36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mouse</a:t>
            </a:r>
            <a:r>
              <a:rPr sz="1100" spc="-10" dirty="0">
                <a:latin typeface="Arial MT"/>
                <a:cs typeface="Arial MT"/>
              </a:rPr>
              <a:t> meninggalkan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elemen.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100" b="1" spc="-10" dirty="0">
                <a:latin typeface="Arial"/>
                <a:cs typeface="Arial"/>
              </a:rPr>
              <a:t>Keyboard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Events: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100">
              <a:latin typeface="Arial"/>
              <a:cs typeface="Arial"/>
            </a:endParaRPr>
          </a:p>
          <a:p>
            <a:pPr marL="542290" indent="-312420">
              <a:lnSpc>
                <a:spcPct val="100000"/>
              </a:lnSpc>
              <a:buClr>
                <a:srgbClr val="000000"/>
              </a:buClr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keydown</a:t>
            </a:r>
            <a:r>
              <a:rPr sz="1100" spc="-36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4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sebuah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tombol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ditekan.</a:t>
            </a:r>
            <a:endParaRPr sz="1100">
              <a:latin typeface="Arial MT"/>
              <a:cs typeface="Arial MT"/>
            </a:endParaRPr>
          </a:p>
          <a:p>
            <a:pPr marL="542290" indent="-31242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keyup</a:t>
            </a:r>
            <a:r>
              <a:rPr sz="1100" spc="-36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sebuah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tombol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dilepaskan.</a:t>
            </a:r>
            <a:endParaRPr sz="1100">
              <a:latin typeface="Arial MT"/>
              <a:cs typeface="Arial MT"/>
            </a:endParaRPr>
          </a:p>
          <a:p>
            <a:pPr marL="542925" marR="671195" indent="-313055">
              <a:lnSpc>
                <a:spcPct val="114999"/>
              </a:lnSpc>
              <a:buClr>
                <a:srgbClr val="000000"/>
              </a:buClr>
              <a:buFont typeface="Arial MT"/>
              <a:buChar char="●"/>
              <a:tabLst>
                <a:tab pos="542925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keypress</a:t>
            </a:r>
            <a:r>
              <a:rPr sz="1100" spc="-36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sebuah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tombol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ditekan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dan </a:t>
            </a:r>
            <a:r>
              <a:rPr sz="1100" spc="-10" dirty="0">
                <a:latin typeface="Arial MT"/>
                <a:cs typeface="Arial MT"/>
              </a:rPr>
              <a:t>dilepaskan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(umumnya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tidak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digunakan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lagi).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2200" y="1040149"/>
            <a:ext cx="3987800" cy="3528695"/>
          </a:xfrm>
          <a:prstGeom prst="rect">
            <a:avLst/>
          </a:prstGeom>
          <a:solidFill>
            <a:srgbClr val="F6E018"/>
          </a:solidFill>
          <a:ln w="38099">
            <a:solidFill>
              <a:srgbClr val="FFFFFF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0"/>
              </a:spcBef>
            </a:pPr>
            <a:r>
              <a:rPr sz="1100" b="1" dirty="0">
                <a:latin typeface="Arial"/>
                <a:cs typeface="Arial"/>
              </a:rPr>
              <a:t>Form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Events: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"/>
              <a:cs typeface="Arial"/>
            </a:endParaRPr>
          </a:p>
          <a:p>
            <a:pPr marL="542290" indent="-3124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submit</a:t>
            </a:r>
            <a:r>
              <a:rPr sz="1100" spc="-36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formulir</a:t>
            </a:r>
            <a:r>
              <a:rPr sz="1100" spc="-10" dirty="0">
                <a:latin typeface="Arial MT"/>
                <a:cs typeface="Arial MT"/>
              </a:rPr>
              <a:t> dikirim.</a:t>
            </a:r>
            <a:endParaRPr sz="1100">
              <a:latin typeface="Arial MT"/>
              <a:cs typeface="Arial MT"/>
            </a:endParaRPr>
          </a:p>
          <a:p>
            <a:pPr marL="542290" indent="-312420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change</a:t>
            </a:r>
            <a:r>
              <a:rPr sz="1100" spc="-36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6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nilai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input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berubah.</a:t>
            </a:r>
            <a:endParaRPr sz="1100">
              <a:latin typeface="Arial MT"/>
              <a:cs typeface="Arial MT"/>
            </a:endParaRPr>
          </a:p>
          <a:p>
            <a:pPr marL="542290" indent="-31242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focus</a:t>
            </a:r>
            <a:r>
              <a:rPr sz="1100" spc="-36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5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form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mendapatkan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fokus.</a:t>
            </a:r>
            <a:endParaRPr sz="1100">
              <a:latin typeface="Arial MT"/>
              <a:cs typeface="Arial MT"/>
            </a:endParaRPr>
          </a:p>
          <a:p>
            <a:pPr marL="542290" indent="-312420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blur</a:t>
            </a:r>
            <a:r>
              <a:rPr sz="1100" spc="-36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elemen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form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kehilangan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fokus.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5"/>
              </a:spcBef>
              <a:buFont typeface="Arial MT"/>
              <a:buChar char="●"/>
            </a:pPr>
            <a:endParaRPr sz="1100">
              <a:latin typeface="Arial MT"/>
              <a:cs typeface="Arial MT"/>
            </a:endParaRPr>
          </a:p>
          <a:p>
            <a:pPr marL="85725">
              <a:lnSpc>
                <a:spcPct val="100000"/>
              </a:lnSpc>
            </a:pPr>
            <a:r>
              <a:rPr sz="1100" b="1" dirty="0">
                <a:latin typeface="Arial"/>
                <a:cs typeface="Arial"/>
              </a:rPr>
              <a:t>Window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Events: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"/>
              <a:cs typeface="Arial"/>
            </a:endParaRPr>
          </a:p>
          <a:p>
            <a:pPr marL="542290" indent="-3124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load</a:t>
            </a:r>
            <a:r>
              <a:rPr sz="1100" spc="-36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halaman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selesai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dimuat.</a:t>
            </a:r>
            <a:endParaRPr sz="1100">
              <a:latin typeface="Arial MT"/>
              <a:cs typeface="Arial MT"/>
            </a:endParaRPr>
          </a:p>
          <a:p>
            <a:pPr marL="542290" indent="-312420">
              <a:lnSpc>
                <a:spcPct val="100000"/>
              </a:lnSpc>
              <a:spcBef>
                <a:spcPts val="195"/>
              </a:spcBef>
              <a:buClr>
                <a:srgbClr val="000000"/>
              </a:buClr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resize</a:t>
            </a:r>
            <a:r>
              <a:rPr sz="1100" spc="-36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ukuran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jendela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berubah.</a:t>
            </a:r>
            <a:endParaRPr sz="1100">
              <a:latin typeface="Arial MT"/>
              <a:cs typeface="Arial MT"/>
            </a:endParaRPr>
          </a:p>
          <a:p>
            <a:pPr marL="542290" indent="-312420">
              <a:lnSpc>
                <a:spcPct val="100000"/>
              </a:lnSpc>
              <a:spcBef>
                <a:spcPts val="200"/>
              </a:spcBef>
              <a:buClr>
                <a:srgbClr val="000000"/>
              </a:buClr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188037"/>
                </a:solidFill>
                <a:latin typeface="Courier New"/>
                <a:cs typeface="Courier New"/>
              </a:rPr>
              <a:t>scroll</a:t>
            </a:r>
            <a:r>
              <a:rPr sz="1100" spc="-360" dirty="0">
                <a:solidFill>
                  <a:srgbClr val="188037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latin typeface="Arial MT"/>
                <a:cs typeface="Arial MT"/>
              </a:rPr>
              <a:t>–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Ketika</a:t>
            </a:r>
            <a:r>
              <a:rPr sz="1100" spc="-10" dirty="0">
                <a:latin typeface="Arial MT"/>
                <a:cs typeface="Arial MT"/>
              </a:rPr>
              <a:t> halaman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digulir.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13429" rIns="0" bIns="0" rtlCol="0">
            <a:spAutoFit/>
          </a:bodyPr>
          <a:lstStyle/>
          <a:p>
            <a:pPr marL="874394">
              <a:lnSpc>
                <a:spcPct val="100000"/>
              </a:lnSpc>
              <a:spcBef>
                <a:spcPts val="90"/>
              </a:spcBef>
            </a:pPr>
            <a:r>
              <a:rPr sz="7200" b="1" dirty="0">
                <a:latin typeface="Arial"/>
                <a:cs typeface="Arial"/>
              </a:rPr>
              <a:t>Error</a:t>
            </a:r>
            <a:r>
              <a:rPr sz="7200" b="1" spc="-210" dirty="0">
                <a:latin typeface="Arial"/>
                <a:cs typeface="Arial"/>
              </a:rPr>
              <a:t> </a:t>
            </a:r>
            <a:r>
              <a:rPr sz="7200" b="1" spc="-10" dirty="0">
                <a:latin typeface="Arial"/>
                <a:cs typeface="Arial"/>
              </a:rPr>
              <a:t>Handling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Pendahuluan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816610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Handling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proses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menangani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kesalahan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agar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aplikasi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crash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berhenti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tiba-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tiba.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menyediakan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menangani error,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blok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try...catch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finally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custom,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serta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menangani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asynchronous.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Try...Catch...Finally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23767"/>
            <a:ext cx="7954645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try...catch...finally</a:t>
            </a:r>
            <a:r>
              <a:rPr sz="1100" spc="-3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paling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umum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menangani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JavaScript.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Bagian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try</a:t>
            </a:r>
            <a:r>
              <a:rPr sz="1100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digunakan untuk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mencoba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kode,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terjadi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error,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bagian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catch</a:t>
            </a:r>
            <a:r>
              <a:rPr sz="1100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menangkap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tersebut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kita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menanganinya.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juga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finally</a:t>
            </a:r>
            <a:r>
              <a:rPr sz="1100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perlu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dieksekusi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terlepas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apakah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error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terjadi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tidak.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6E018"/>
                </a:solidFill>
                <a:latin typeface="Courier New"/>
                <a:cs typeface="Courier New"/>
              </a:rPr>
              <a:t>finally</a:t>
            </a:r>
            <a:r>
              <a:rPr sz="1100" spc="-360" dirty="0">
                <a:solidFill>
                  <a:srgbClr val="F6E01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bersifat</a:t>
            </a:r>
            <a:r>
              <a:rPr sz="11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optional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400" y="2150400"/>
            <a:ext cx="4871924" cy="20336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799975" y="2113675"/>
            <a:ext cx="3089910" cy="2337435"/>
          </a:xfrm>
          <a:prstGeom prst="rect">
            <a:avLst/>
          </a:prstGeom>
          <a:ln w="28574">
            <a:solidFill>
              <a:srgbClr val="F6E018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542925" marR="517525" indent="-313055">
              <a:lnSpc>
                <a:spcPct val="114999"/>
              </a:lnSpc>
              <a:spcBef>
                <a:spcPts val="430"/>
              </a:spcBef>
              <a:buClr>
                <a:srgbClr val="188037"/>
              </a:buClr>
              <a:buChar char="●"/>
              <a:tabLst>
                <a:tab pos="54292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blok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try</a:t>
            </a:r>
            <a:r>
              <a:rPr sz="1100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dieksekusi terlebih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dahulu.</a:t>
            </a:r>
            <a:endParaRPr sz="1100">
              <a:latin typeface="Arial MT"/>
              <a:cs typeface="Arial MT"/>
            </a:endParaRPr>
          </a:p>
          <a:p>
            <a:pPr marL="542925" marR="101600" indent="-313055">
              <a:lnSpc>
                <a:spcPct val="114999"/>
              </a:lnSpc>
              <a:buClr>
                <a:srgbClr val="188037"/>
              </a:buClr>
              <a:buChar char="●"/>
              <a:tabLst>
                <a:tab pos="54292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terjadi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error,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kontrol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langsung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beralih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blok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catch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542925" marR="233679" indent="-313055">
              <a:lnSpc>
                <a:spcPct val="114999"/>
              </a:lnSpc>
              <a:buClr>
                <a:srgbClr val="188037"/>
              </a:buClr>
              <a:buChar char="●"/>
              <a:tabLst>
                <a:tab pos="54292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Objek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error</a:t>
            </a:r>
            <a:r>
              <a:rPr sz="1100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berisi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informasi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tentang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terjadi,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message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542925" marR="138430" indent="-313055">
              <a:lnSpc>
                <a:spcPct val="114999"/>
              </a:lnSpc>
              <a:buClr>
                <a:srgbClr val="188037"/>
              </a:buClr>
              <a:buChar char="●"/>
              <a:tabLst>
                <a:tab pos="542925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Blok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finally</a:t>
            </a:r>
            <a:r>
              <a:rPr sz="1100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dijalankan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blok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try</a:t>
            </a:r>
            <a:r>
              <a:rPr sz="1100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catch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selalu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dijalankan,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bahkan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return</a:t>
            </a:r>
            <a:r>
              <a:rPr sz="1100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blok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Courier New"/>
                <a:cs typeface="Courier New"/>
              </a:rPr>
              <a:t>try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catch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Throwing</a:t>
            </a:r>
            <a:r>
              <a:rPr spc="-130" dirty="0"/>
              <a:t> </a:t>
            </a:r>
            <a:r>
              <a:rPr dirty="0"/>
              <a:t>Custom</a:t>
            </a:r>
            <a:r>
              <a:rPr spc="-130" dirty="0"/>
              <a:t> </a:t>
            </a:r>
            <a:r>
              <a:rPr spc="-1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91254"/>
            <a:ext cx="7687309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throw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5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kustom,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gunakan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menentukan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sendiri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kapan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harus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dilempar.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2650" y="1865299"/>
            <a:ext cx="3977004" cy="2337435"/>
          </a:xfrm>
          <a:prstGeom prst="rect">
            <a:avLst/>
          </a:prstGeom>
          <a:ln w="28574">
            <a:solidFill>
              <a:srgbClr val="F6E018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Penjelasan:</a:t>
            </a:r>
            <a:endParaRPr sz="1300">
              <a:latin typeface="Arial"/>
              <a:cs typeface="Arial"/>
            </a:endParaRPr>
          </a:p>
          <a:p>
            <a:pPr marL="542925" marR="262255" indent="-328295">
              <a:lnSpc>
                <a:spcPct val="114999"/>
              </a:lnSpc>
              <a:spcBef>
                <a:spcPts val="1200"/>
              </a:spcBef>
              <a:buClr>
                <a:srgbClr val="188037"/>
              </a:buClr>
              <a:buFont typeface="Arial MT"/>
              <a:buChar char="●"/>
              <a:tabLst>
                <a:tab pos="542925" algn="l"/>
              </a:tabLst>
            </a:pP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throw</a:t>
            </a:r>
            <a:r>
              <a:rPr sz="1300" spc="-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melempar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error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manual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suatu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terpenuhi.</a:t>
            </a:r>
            <a:endParaRPr sz="1300">
              <a:latin typeface="Arial MT"/>
              <a:cs typeface="Arial MT"/>
            </a:endParaRPr>
          </a:p>
          <a:p>
            <a:pPr marL="542925" marR="381635" indent="-328295">
              <a:lnSpc>
                <a:spcPct val="114999"/>
              </a:lnSpc>
              <a:buClr>
                <a:srgbClr val="188037"/>
              </a:buClr>
              <a:buChar char="●"/>
              <a:tabLst>
                <a:tab pos="542925" algn="l"/>
              </a:tabLst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ini,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melempar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jika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mencoba</a:t>
            </a:r>
            <a:r>
              <a:rPr sz="13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membagi</a:t>
            </a:r>
            <a:r>
              <a:rPr sz="13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3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angka</a:t>
            </a:r>
            <a:r>
              <a:rPr sz="13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Courier New"/>
                <a:cs typeface="Courier New"/>
              </a:rPr>
              <a:t>0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325" y="1840521"/>
            <a:ext cx="4034099" cy="2386824"/>
          </a:xfrm>
          <a:prstGeom prst="rect">
            <a:avLst/>
          </a:prstGeom>
        </p:spPr>
      </p:pic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Beberapa</a:t>
            </a:r>
            <a:r>
              <a:rPr spc="-75" dirty="0"/>
              <a:t> </a:t>
            </a:r>
            <a:r>
              <a:rPr spc="-20" dirty="0"/>
              <a:t>Jenis-</a:t>
            </a:r>
            <a:r>
              <a:rPr dirty="0"/>
              <a:t>Jenis</a:t>
            </a:r>
            <a:r>
              <a:rPr spc="-70" dirty="0"/>
              <a:t> </a:t>
            </a:r>
            <a:r>
              <a:rPr dirty="0"/>
              <a:t>Error</a:t>
            </a:r>
            <a:r>
              <a:rPr spc="-70" dirty="0"/>
              <a:t> </a:t>
            </a:r>
            <a:r>
              <a:rPr dirty="0"/>
              <a:t>di</a:t>
            </a:r>
            <a:r>
              <a:rPr spc="-75" dirty="0"/>
              <a:t> </a:t>
            </a:r>
            <a:r>
              <a:rPr spc="-1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6063"/>
            <a:ext cx="1043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SyntaxError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150" y="2386222"/>
            <a:ext cx="86169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TypeError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2150" y="3666382"/>
            <a:ext cx="132016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ReferenceError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2525" y="1127575"/>
            <a:ext cx="2916900" cy="10739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19899" y="1132574"/>
            <a:ext cx="3723004" cy="1096645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85725" marR="121285">
              <a:lnSpc>
                <a:spcPct val="114999"/>
              </a:lnSpc>
              <a:spcBef>
                <a:spcPts val="45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Kesalahan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terjadi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kesalahan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sintaks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kode.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paling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umum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menutup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tanda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kurung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kesalahan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penggunaan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simbol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tertentu.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19899" y="2449399"/>
            <a:ext cx="3723004" cy="1096645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85725" marR="172085" algn="just">
              <a:lnSpc>
                <a:spcPct val="100000"/>
              </a:lnSpc>
              <a:spcBef>
                <a:spcPts val="63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Kesalahan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muncul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mencoba</a:t>
            </a:r>
            <a:r>
              <a:rPr sz="1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tipe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properti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sesuai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diharapkan,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misalnya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properti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ourier New"/>
                <a:cs typeface="Courier New"/>
              </a:rPr>
              <a:t>undefined</a:t>
            </a:r>
            <a:r>
              <a:rPr sz="1000" spc="-3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Courier New"/>
                <a:cs typeface="Courier New"/>
              </a:rPr>
              <a:t>null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1268" y="2416894"/>
            <a:ext cx="3019425" cy="10964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019899" y="3704625"/>
            <a:ext cx="3723004" cy="1096645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85725" marR="100330">
              <a:lnSpc>
                <a:spcPct val="100000"/>
              </a:lnSpc>
              <a:spcBef>
                <a:spcPts val="635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Kesalahan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muncul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mencoba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variabel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belum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 dideklarasikan.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21275" y="3704625"/>
            <a:ext cx="3127799" cy="861424"/>
          </a:xfrm>
          <a:prstGeom prst="rect">
            <a:avLst/>
          </a:prstGeom>
        </p:spPr>
      </p:pic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Class</a:t>
            </a:r>
            <a:r>
              <a:rPr spc="-90" dirty="0"/>
              <a:t> </a:t>
            </a:r>
            <a:r>
              <a:rPr dirty="0"/>
              <a:t>Custom</a:t>
            </a:r>
            <a:r>
              <a:rPr spc="-90" dirty="0"/>
              <a:t> </a:t>
            </a:r>
            <a:r>
              <a:rPr spc="-10" dirty="0"/>
              <a:t>Errors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91254"/>
            <a:ext cx="751141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sendiri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mendefinisikan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kelas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mewarisi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Error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Ini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berguna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pesan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khusus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aplikasi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tertentu.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12650" y="1865299"/>
            <a:ext cx="3977004" cy="2337435"/>
          </a:xfrm>
          <a:prstGeom prst="rect">
            <a:avLst/>
          </a:prstGeom>
          <a:ln w="28574">
            <a:solidFill>
              <a:srgbClr val="F6E018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Penjelasan:</a:t>
            </a:r>
            <a:endParaRPr sz="1300">
              <a:latin typeface="Arial"/>
              <a:cs typeface="Arial"/>
            </a:endParaRPr>
          </a:p>
          <a:p>
            <a:pPr marL="542925" marR="317500" indent="-328295">
              <a:lnSpc>
                <a:spcPct val="114999"/>
              </a:lnSpc>
              <a:spcBef>
                <a:spcPts val="1200"/>
              </a:spcBef>
              <a:buClr>
                <a:srgbClr val="188037"/>
              </a:buClr>
              <a:buChar char="●"/>
              <a:tabLst>
                <a:tab pos="542925" algn="l"/>
              </a:tabLst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kelas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CustomError</a:t>
            </a:r>
            <a:r>
              <a:rPr sz="1300" spc="-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yang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mewarisi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Error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ini,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kita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khusus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nama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pesan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tertentu,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membantu memberikan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banyak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konteks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saat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terjadi</a:t>
            </a:r>
            <a:r>
              <a:rPr sz="13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kesalahan.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75" y="1865300"/>
            <a:ext cx="3821774" cy="2366175"/>
          </a:xfrm>
          <a:prstGeom prst="rect">
            <a:avLst/>
          </a:prstGeom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16" y="877124"/>
            <a:ext cx="6416675" cy="22174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899160" marR="5080" indent="-887094">
              <a:lnSpc>
                <a:spcPts val="8630"/>
              </a:lnSpc>
              <a:spcBef>
                <a:spcPts val="195"/>
              </a:spcBef>
            </a:pP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Asynchronous JavaScript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Apa</a:t>
            </a:r>
            <a:r>
              <a:rPr spc="-55" dirty="0"/>
              <a:t> </a:t>
            </a:r>
            <a:r>
              <a:rPr dirty="0"/>
              <a:t>itu</a:t>
            </a:r>
            <a:r>
              <a:rPr spc="-55" dirty="0"/>
              <a:t> </a:t>
            </a:r>
            <a:r>
              <a:rPr spc="-10" dirty="0"/>
              <a:t>Variabel?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674" y="966871"/>
            <a:ext cx="7945755" cy="2082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5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wadah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menyimpan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dapat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berubah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sepanjang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berjalan.</a:t>
            </a:r>
            <a:endParaRPr sz="1800">
              <a:latin typeface="Arial MT"/>
              <a:cs typeface="Arial MT"/>
            </a:endParaRPr>
          </a:p>
          <a:p>
            <a:pPr marL="379095" marR="807720" indent="-367030">
              <a:lnSpc>
                <a:spcPct val="150000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Analogi: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kotak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menyimpan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nilai,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bisa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mengganti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isi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kotak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tersebut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kapan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saja.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itu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yaitu,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var,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let,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const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Pendahuluan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8073390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default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threaded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berjalan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synchronous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,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berarti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dieksekusi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satu,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setiap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baris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harus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selesai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sebelum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baris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berikutnya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dijalankan.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Namun,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banyak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situasi,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ingin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program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berhenti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menunggu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selesai,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mengambil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atau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membaca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besar.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mengatasi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ini,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menyediakan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menangani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asynchronous,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sehingga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tugas-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memakan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waktu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lama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diproses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latar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belakang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tanpa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menghentikan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lainnya.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0" dirty="0"/>
              <a:t>Kenapa</a:t>
            </a:r>
            <a:r>
              <a:rPr spc="-165" dirty="0"/>
              <a:t> </a:t>
            </a:r>
            <a:r>
              <a:rPr spc="-10" dirty="0"/>
              <a:t>Asynchronous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JavaScript</a:t>
            </a:r>
            <a:r>
              <a:rPr sz="1100" b="1" spc="-35" dirty="0">
                <a:latin typeface="Arial"/>
                <a:cs typeface="Arial"/>
              </a:rPr>
              <a:t> </a:t>
            </a:r>
            <a:r>
              <a:rPr sz="1100" dirty="0"/>
              <a:t>pada</a:t>
            </a:r>
            <a:r>
              <a:rPr sz="1100" spc="-35" dirty="0"/>
              <a:t> </a:t>
            </a:r>
            <a:r>
              <a:rPr sz="1100" dirty="0"/>
              <a:t>dasarnya</a:t>
            </a:r>
            <a:r>
              <a:rPr sz="1100" spc="-35" dirty="0"/>
              <a:t> </a:t>
            </a:r>
            <a:r>
              <a:rPr sz="1100" dirty="0"/>
              <a:t>adalah</a:t>
            </a:r>
            <a:r>
              <a:rPr sz="1100" spc="-30" dirty="0"/>
              <a:t> </a:t>
            </a:r>
            <a:r>
              <a:rPr sz="1100" dirty="0"/>
              <a:t>bahasa</a:t>
            </a:r>
            <a:r>
              <a:rPr sz="1100" spc="-35" dirty="0"/>
              <a:t> </a:t>
            </a:r>
            <a:r>
              <a:rPr sz="1100" dirty="0"/>
              <a:t>pemrograman</a:t>
            </a:r>
            <a:r>
              <a:rPr sz="1100" spc="-40" dirty="0"/>
              <a:t> </a:t>
            </a:r>
            <a:r>
              <a:rPr sz="1100" b="1" spc="-10" dirty="0">
                <a:latin typeface="Arial"/>
                <a:cs typeface="Arial"/>
              </a:rPr>
              <a:t>synchronous</a:t>
            </a:r>
            <a:r>
              <a:rPr sz="1100" b="1" spc="-30" dirty="0">
                <a:latin typeface="Arial"/>
                <a:cs typeface="Arial"/>
              </a:rPr>
              <a:t> </a:t>
            </a:r>
            <a:r>
              <a:rPr sz="1100" dirty="0"/>
              <a:t>dan</a:t>
            </a:r>
            <a:r>
              <a:rPr sz="1100" spc="-35" dirty="0"/>
              <a:t> </a:t>
            </a:r>
            <a:r>
              <a:rPr sz="1100" b="1" spc="-10" dirty="0">
                <a:latin typeface="Arial"/>
                <a:cs typeface="Arial"/>
              </a:rPr>
              <a:t>blocking</a:t>
            </a:r>
            <a:r>
              <a:rPr sz="1100" spc="-10" dirty="0"/>
              <a:t>.</a:t>
            </a:r>
            <a:r>
              <a:rPr sz="1100" spc="-35" dirty="0"/>
              <a:t> </a:t>
            </a:r>
            <a:r>
              <a:rPr sz="1100" dirty="0"/>
              <a:t>Ini</a:t>
            </a:r>
            <a:r>
              <a:rPr sz="1100" spc="-30" dirty="0"/>
              <a:t> </a:t>
            </a:r>
            <a:r>
              <a:rPr sz="1100" dirty="0"/>
              <a:t>berarti</a:t>
            </a:r>
            <a:r>
              <a:rPr sz="1100" spc="-35" dirty="0"/>
              <a:t> </a:t>
            </a:r>
            <a:r>
              <a:rPr sz="1100" dirty="0"/>
              <a:t>bahwa</a:t>
            </a:r>
            <a:r>
              <a:rPr sz="1100" spc="-35" dirty="0"/>
              <a:t> </a:t>
            </a:r>
            <a:r>
              <a:rPr sz="1100" spc="-10" dirty="0"/>
              <a:t>JavaScript</a:t>
            </a:r>
            <a:r>
              <a:rPr sz="1100" spc="-30" dirty="0"/>
              <a:t> </a:t>
            </a:r>
            <a:r>
              <a:rPr sz="1100" spc="-10" dirty="0"/>
              <a:t>mengeksekusi </a:t>
            </a:r>
            <a:r>
              <a:rPr sz="1100" dirty="0"/>
              <a:t>kode</a:t>
            </a:r>
            <a:r>
              <a:rPr sz="1100" spc="-35" dirty="0"/>
              <a:t> </a:t>
            </a:r>
            <a:r>
              <a:rPr sz="1100" dirty="0"/>
              <a:t>baris</a:t>
            </a:r>
            <a:r>
              <a:rPr sz="1100" spc="-35" dirty="0"/>
              <a:t> </a:t>
            </a:r>
            <a:r>
              <a:rPr sz="1100" dirty="0"/>
              <a:t>per</a:t>
            </a:r>
            <a:r>
              <a:rPr sz="1100" spc="-30" dirty="0"/>
              <a:t> </a:t>
            </a:r>
            <a:r>
              <a:rPr sz="1100" dirty="0"/>
              <a:t>baris,</a:t>
            </a:r>
            <a:r>
              <a:rPr sz="1100" spc="-35" dirty="0"/>
              <a:t> </a:t>
            </a:r>
            <a:r>
              <a:rPr sz="1100" dirty="0"/>
              <a:t>dari</a:t>
            </a:r>
            <a:r>
              <a:rPr sz="1100" spc="-30" dirty="0"/>
              <a:t> </a:t>
            </a:r>
            <a:r>
              <a:rPr sz="1100" dirty="0"/>
              <a:t>atas</a:t>
            </a:r>
            <a:r>
              <a:rPr sz="1100" spc="-35" dirty="0"/>
              <a:t> </a:t>
            </a:r>
            <a:r>
              <a:rPr sz="1100" dirty="0"/>
              <a:t>ke</a:t>
            </a:r>
            <a:r>
              <a:rPr sz="1100" spc="-30" dirty="0"/>
              <a:t> </a:t>
            </a:r>
            <a:r>
              <a:rPr sz="1100" dirty="0"/>
              <a:t>bawah,</a:t>
            </a:r>
            <a:r>
              <a:rPr sz="1100" spc="-35" dirty="0"/>
              <a:t> </a:t>
            </a:r>
            <a:r>
              <a:rPr sz="1100" dirty="0"/>
              <a:t>dan</a:t>
            </a:r>
            <a:r>
              <a:rPr sz="1100" spc="-35" dirty="0"/>
              <a:t> </a:t>
            </a:r>
            <a:r>
              <a:rPr sz="1100" dirty="0"/>
              <a:t>tidak</a:t>
            </a:r>
            <a:r>
              <a:rPr sz="1100" spc="-30" dirty="0"/>
              <a:t> </a:t>
            </a:r>
            <a:r>
              <a:rPr sz="1100" dirty="0"/>
              <a:t>akan</a:t>
            </a:r>
            <a:r>
              <a:rPr sz="1100" spc="-35" dirty="0"/>
              <a:t> </a:t>
            </a:r>
            <a:r>
              <a:rPr sz="1100" spc="-10" dirty="0"/>
              <a:t>melanjutkan</a:t>
            </a:r>
            <a:r>
              <a:rPr sz="1100" spc="-30" dirty="0"/>
              <a:t> </a:t>
            </a:r>
            <a:r>
              <a:rPr sz="1100" dirty="0"/>
              <a:t>ke</a:t>
            </a:r>
            <a:r>
              <a:rPr sz="1100" spc="-35" dirty="0"/>
              <a:t> </a:t>
            </a:r>
            <a:r>
              <a:rPr sz="1100" dirty="0"/>
              <a:t>baris</a:t>
            </a:r>
            <a:r>
              <a:rPr sz="1100" spc="-30" dirty="0"/>
              <a:t> </a:t>
            </a:r>
            <a:r>
              <a:rPr sz="1100" dirty="0"/>
              <a:t>berikutnya</a:t>
            </a:r>
            <a:r>
              <a:rPr sz="1100" spc="-35" dirty="0"/>
              <a:t> </a:t>
            </a:r>
            <a:r>
              <a:rPr sz="1100" dirty="0"/>
              <a:t>sampai</a:t>
            </a:r>
            <a:r>
              <a:rPr sz="1100" spc="-30" dirty="0"/>
              <a:t> </a:t>
            </a:r>
            <a:r>
              <a:rPr sz="1100" dirty="0"/>
              <a:t>kode</a:t>
            </a:r>
            <a:r>
              <a:rPr sz="1100" spc="-35" dirty="0"/>
              <a:t> </a:t>
            </a:r>
            <a:r>
              <a:rPr sz="1100" dirty="0"/>
              <a:t>pada</a:t>
            </a:r>
            <a:r>
              <a:rPr sz="1100" spc="-35" dirty="0"/>
              <a:t> </a:t>
            </a:r>
            <a:r>
              <a:rPr sz="1100" dirty="0"/>
              <a:t>baris</a:t>
            </a:r>
            <a:r>
              <a:rPr sz="1100" spc="-30" dirty="0"/>
              <a:t> </a:t>
            </a:r>
            <a:r>
              <a:rPr sz="1100" dirty="0"/>
              <a:t>saat</a:t>
            </a:r>
            <a:r>
              <a:rPr sz="1100" spc="-35" dirty="0"/>
              <a:t> </a:t>
            </a:r>
            <a:r>
              <a:rPr sz="1100" dirty="0"/>
              <a:t>ini</a:t>
            </a:r>
            <a:r>
              <a:rPr sz="1100" spc="-30" dirty="0"/>
              <a:t> </a:t>
            </a:r>
            <a:r>
              <a:rPr sz="1100" spc="-10" dirty="0"/>
              <a:t>selesai dieksekusi.</a:t>
            </a:r>
            <a:r>
              <a:rPr sz="1100" spc="-25" dirty="0"/>
              <a:t> </a:t>
            </a:r>
            <a:r>
              <a:rPr sz="1100" dirty="0"/>
              <a:t>Dalam</a:t>
            </a:r>
            <a:r>
              <a:rPr sz="1100" spc="-25" dirty="0"/>
              <a:t> </a:t>
            </a:r>
            <a:r>
              <a:rPr sz="1100" dirty="0"/>
              <a:t>hal</a:t>
            </a:r>
            <a:r>
              <a:rPr sz="1100" spc="-25" dirty="0"/>
              <a:t> </a:t>
            </a:r>
            <a:r>
              <a:rPr sz="1100" dirty="0"/>
              <a:t>ini,</a:t>
            </a:r>
            <a:r>
              <a:rPr sz="1100" spc="-25" dirty="0"/>
              <a:t> </a:t>
            </a:r>
            <a:r>
              <a:rPr sz="1100" dirty="0"/>
              <a:t>setiap</a:t>
            </a:r>
            <a:r>
              <a:rPr sz="1100" spc="-25" dirty="0"/>
              <a:t> </a:t>
            </a:r>
            <a:r>
              <a:rPr sz="1100" dirty="0"/>
              <a:t>tugas</a:t>
            </a:r>
            <a:r>
              <a:rPr sz="1100" spc="-25" dirty="0"/>
              <a:t> </a:t>
            </a:r>
            <a:r>
              <a:rPr sz="1100" dirty="0"/>
              <a:t>atau</a:t>
            </a:r>
            <a:r>
              <a:rPr sz="1100" spc="-25" dirty="0"/>
              <a:t> </a:t>
            </a:r>
            <a:r>
              <a:rPr sz="1100" dirty="0"/>
              <a:t>operasi</a:t>
            </a:r>
            <a:r>
              <a:rPr sz="1100" spc="-25" dirty="0"/>
              <a:t> </a:t>
            </a:r>
            <a:r>
              <a:rPr sz="1100" dirty="0"/>
              <a:t>harus</a:t>
            </a:r>
            <a:r>
              <a:rPr sz="1100" spc="-25" dirty="0"/>
              <a:t> </a:t>
            </a:r>
            <a:r>
              <a:rPr sz="1100" spc="-10" dirty="0"/>
              <a:t>diselesaikan</a:t>
            </a:r>
            <a:r>
              <a:rPr sz="1100" spc="-25" dirty="0"/>
              <a:t> </a:t>
            </a:r>
            <a:r>
              <a:rPr sz="1100" spc="-10" dirty="0"/>
              <a:t>terlebih</a:t>
            </a:r>
            <a:r>
              <a:rPr sz="1100" spc="-25" dirty="0"/>
              <a:t> </a:t>
            </a:r>
            <a:r>
              <a:rPr sz="1100" dirty="0"/>
              <a:t>dahulu</a:t>
            </a:r>
            <a:r>
              <a:rPr sz="1100" spc="-25" dirty="0"/>
              <a:t> </a:t>
            </a:r>
            <a:r>
              <a:rPr sz="1100" dirty="0"/>
              <a:t>sebelum</a:t>
            </a:r>
            <a:r>
              <a:rPr sz="1100" spc="-25" dirty="0"/>
              <a:t> </a:t>
            </a:r>
            <a:r>
              <a:rPr sz="1100" spc="-10" dirty="0"/>
              <a:t>JavaScript</a:t>
            </a:r>
            <a:r>
              <a:rPr sz="1100" spc="-25" dirty="0"/>
              <a:t> </a:t>
            </a:r>
            <a:r>
              <a:rPr sz="1100" dirty="0"/>
              <a:t>dapat</a:t>
            </a:r>
            <a:r>
              <a:rPr sz="1100" spc="-25" dirty="0"/>
              <a:t> </a:t>
            </a:r>
            <a:r>
              <a:rPr sz="1100" spc="-10" dirty="0"/>
              <a:t>melanjutkan</a:t>
            </a:r>
            <a:r>
              <a:rPr sz="1100" spc="-25" dirty="0"/>
              <a:t> ke </a:t>
            </a:r>
            <a:r>
              <a:rPr sz="1100" dirty="0"/>
              <a:t>tugas</a:t>
            </a:r>
            <a:r>
              <a:rPr sz="1100" spc="-5" dirty="0"/>
              <a:t> </a:t>
            </a:r>
            <a:r>
              <a:rPr sz="1100" spc="-10" dirty="0"/>
              <a:t>berikutnya.</a:t>
            </a:r>
            <a:endParaRPr sz="11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150" y="3119266"/>
            <a:ext cx="8102600" cy="1520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atas: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100">
              <a:latin typeface="Arial MT"/>
              <a:cs typeface="Arial MT"/>
            </a:endParaRPr>
          </a:p>
          <a:p>
            <a:pPr marL="469900" marR="5080" indent="-313055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mengeksekusi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console.log("Start")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kemudian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(yang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memakan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waktu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cukup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lama),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selesai,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baru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mengeksekusi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console.log("End")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dilakukan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selama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berlangsung.</a:t>
            </a:r>
            <a:endParaRPr sz="1100">
              <a:latin typeface="Arial MT"/>
              <a:cs typeface="Arial MT"/>
            </a:endParaRPr>
          </a:p>
          <a:p>
            <a:pPr marL="12700" marR="66675">
              <a:lnSpc>
                <a:spcPct val="114999"/>
              </a:lnSpc>
              <a:spcBef>
                <a:spcPts val="1200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Synchronous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sini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berarti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setiap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dilakukan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satu,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berurutan.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suatu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memakan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waktu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lama,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disebut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blocking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9450" y="1934150"/>
            <a:ext cx="2929599" cy="1176699"/>
          </a:xfrm>
          <a:prstGeom prst="rect">
            <a:avLst/>
          </a:prstGeom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Blocking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23767"/>
            <a:ext cx="8173084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Blocking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terjadi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sebuah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menghalangi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sampai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tersebut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selesai.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Karena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secara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default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bekerja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synchronous,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memakan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waktu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lama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(seperti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permintaan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proses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membaca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besar)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memblokir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lainnya.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menyebabkan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masalah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aplikasi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mana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proses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100" spc="500" dirty="0">
                <a:solidFill>
                  <a:srgbClr val="FFFFFF"/>
                </a:solidFill>
                <a:latin typeface="Arial MT"/>
                <a:cs typeface="Arial MT"/>
              </a:rPr>
              <a:t> 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fetching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server,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pengolahan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besar,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I/O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memakan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waktu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menyebabkan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aplikasi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lambat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atau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responsif.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150" y="3538366"/>
            <a:ext cx="8141334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Courier New"/>
                <a:cs typeface="Courier New"/>
              </a:rPr>
              <a:t>loops</a:t>
            </a:r>
            <a:r>
              <a:rPr sz="1100" spc="-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kita</a:t>
            </a:r>
            <a:r>
              <a:rPr sz="1100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proses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memakan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waktu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lama,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seluruh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terhenti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sampai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loops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tersebut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selesai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diambil.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memblokir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semua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eksekusi.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9550" y="2216100"/>
            <a:ext cx="2929599" cy="1176699"/>
          </a:xfrm>
          <a:prstGeom prst="rect">
            <a:avLst/>
          </a:prstGeom>
        </p:spPr>
      </p:pic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5" dirty="0"/>
              <a:t>Single-</a:t>
            </a:r>
            <a:r>
              <a:rPr spc="-10" dirty="0"/>
              <a:t>Threaded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31895"/>
            <a:ext cx="8140700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model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threaded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berarti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"jalur"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"thread"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semua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kode.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Pada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waktu,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hanya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dijalankan,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harus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menyelesaikan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tersebut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sebelum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beralih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berikutnya.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Ini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berbeda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bahasa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multi-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threaded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mana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berjalan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paralel.</a:t>
            </a: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600"/>
              </a:spcBef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Apa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Single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Threaded?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000">
              <a:latin typeface="Arial"/>
              <a:cs typeface="Arial"/>
            </a:endParaRPr>
          </a:p>
          <a:p>
            <a:pPr marL="469265" indent="-304800">
              <a:lnSpc>
                <a:spcPct val="100000"/>
              </a:lnSpc>
              <a:buFont typeface="Arial MT"/>
              <a:buChar char="●"/>
              <a:tabLst>
                <a:tab pos="469265" algn="l"/>
              </a:tabLst>
            </a:pP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threaded</a:t>
            </a:r>
            <a:r>
              <a:rPr sz="10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berarti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hanya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bagian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berjalan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waktu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event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loop.</a:t>
            </a:r>
            <a:endParaRPr sz="1000">
              <a:latin typeface="Arial MT"/>
              <a:cs typeface="Arial MT"/>
            </a:endParaRPr>
          </a:p>
          <a:p>
            <a:pPr marL="469900" marR="268605" indent="-305435">
              <a:lnSpc>
                <a:spcPct val="114999"/>
              </a:lnSpc>
              <a:buChar char="●"/>
              <a:tabLst>
                <a:tab pos="469900" algn="l"/>
              </a:tabLst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Semua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tugas,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baik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itu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sederhana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menampilkan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teks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konsol,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kompleks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mengambil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server,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dijalankan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thread.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 MT"/>
              <a:cs typeface="Arial MT"/>
            </a:endParaRPr>
          </a:p>
          <a:p>
            <a:pPr marL="12700" marR="113030">
              <a:lnSpc>
                <a:spcPct val="114999"/>
              </a:lnSpc>
            </a:pP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Karena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hanya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thread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mengeksekusi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semua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kode,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berat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memakan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waktu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lama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(seperti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fetching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pengolahan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besar)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mengunci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(block)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thread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tersebut.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Hal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mengakibatkan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aplikasi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responsif,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dan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pengguna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harus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menunggu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sampai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tersebut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selesai.</a:t>
            </a: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Masalah</a:t>
            </a:r>
            <a:r>
              <a:rPr sz="10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utama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dari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sifat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threaded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blocking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ini</a:t>
            </a:r>
            <a:r>
              <a:rPr sz="1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FFFFF"/>
                </a:solidFill>
                <a:latin typeface="Arial"/>
                <a:cs typeface="Arial"/>
              </a:rPr>
              <a:t>adalah: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000">
              <a:latin typeface="Arial"/>
              <a:cs typeface="Arial"/>
            </a:endParaRPr>
          </a:p>
          <a:p>
            <a:pPr marL="469900" marR="64135" indent="-334645">
              <a:lnSpc>
                <a:spcPct val="114999"/>
              </a:lnSpc>
              <a:buFont typeface="Arial MT"/>
              <a:buAutoNum type="arabicPeriod"/>
              <a:tabLst>
                <a:tab pos="469900" algn="l"/>
              </a:tabLst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UI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menjadi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tidak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responsif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dijalankan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memakan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waktu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lama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(misalnya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pengolahan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besar),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antarmuka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pengguna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"freeze"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diakses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sampai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tersebut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selesai.</a:t>
            </a:r>
            <a:endParaRPr sz="1000">
              <a:latin typeface="Arial MT"/>
              <a:cs typeface="Arial MT"/>
            </a:endParaRPr>
          </a:p>
          <a:p>
            <a:pPr marL="469900" marR="408305" indent="-334645">
              <a:lnSpc>
                <a:spcPct val="114999"/>
              </a:lnSpc>
              <a:buFont typeface="Arial MT"/>
              <a:buAutoNum type="arabicPeriod"/>
              <a:tabLst>
                <a:tab pos="469900" algn="l"/>
              </a:tabLst>
            </a:pP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Efisiensi</a:t>
            </a:r>
            <a:r>
              <a:rPr sz="10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FFFFF"/>
                </a:solidFill>
                <a:latin typeface="Arial"/>
                <a:cs typeface="Arial"/>
              </a:rPr>
              <a:t>rendah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Semua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harus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dijalankan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satu,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tanpa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adanya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kemampuan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sz="10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di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background</a:t>
            </a:r>
            <a:r>
              <a:rPr sz="1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FFFFFF"/>
                </a:solidFill>
                <a:latin typeface="Arial MT"/>
                <a:cs typeface="Arial MT"/>
              </a:rPr>
              <a:t>paralel.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644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295"/>
              </a:spcBef>
            </a:pPr>
            <a:r>
              <a:rPr sz="2200" dirty="0"/>
              <a:t>Mengapa</a:t>
            </a:r>
            <a:r>
              <a:rPr sz="2200" spc="10" dirty="0"/>
              <a:t> </a:t>
            </a:r>
            <a:r>
              <a:rPr sz="2200" dirty="0"/>
              <a:t>Kita</a:t>
            </a:r>
            <a:r>
              <a:rPr sz="2200" spc="15" dirty="0"/>
              <a:t> </a:t>
            </a:r>
            <a:r>
              <a:rPr sz="2200" spc="-10" dirty="0"/>
              <a:t>Membutuhkan</a:t>
            </a:r>
            <a:r>
              <a:rPr sz="2200" spc="-110" dirty="0"/>
              <a:t> </a:t>
            </a:r>
            <a:r>
              <a:rPr sz="2200" dirty="0"/>
              <a:t>Asynchronous</a:t>
            </a:r>
            <a:r>
              <a:rPr sz="2200" spc="15" dirty="0"/>
              <a:t> </a:t>
            </a:r>
            <a:r>
              <a:rPr sz="2200" spc="-10" dirty="0"/>
              <a:t>JavaScript?</a:t>
            </a:r>
            <a:endParaRPr sz="2200"/>
          </a:p>
        </p:txBody>
      </p:sp>
      <p:sp>
        <p:nvSpPr>
          <p:cNvPr id="3" name="object 3"/>
          <p:cNvSpPr txBox="1"/>
          <p:nvPr/>
        </p:nvSpPr>
        <p:spPr>
          <a:xfrm>
            <a:off x="622150" y="1082441"/>
            <a:ext cx="8148320" cy="1680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0014">
              <a:lnSpc>
                <a:spcPct val="114999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mengatasi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keterbatasan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single-threaded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blocking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code,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Asynchronous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diperkenalkan.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Dengan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asynchronous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code,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melakukan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memakan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waktu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(seperti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fetching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server)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latar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belakang,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tanpa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memblokir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lainnya.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Asynchronous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terus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dijalankan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sementara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yang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memakan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waktu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selesai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background.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Contoh</a:t>
            </a:r>
            <a:r>
              <a:rPr sz="11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Masalah:</a:t>
            </a:r>
            <a:endParaRPr sz="1100">
              <a:latin typeface="Arial"/>
              <a:cs typeface="Arial"/>
            </a:endParaRPr>
          </a:p>
          <a:p>
            <a:pPr marL="12700" marR="5080">
              <a:lnSpc>
                <a:spcPct val="114999"/>
              </a:lnSpc>
              <a:spcBef>
                <a:spcPts val="1200"/>
              </a:spcBef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Bayangkan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aplikasi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harus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mengambil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server.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dilakukan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synchronous,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browser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"freeze"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selama menunggu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dikirim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kembali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server,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pengguna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melakukan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hal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lain.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9969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785"/>
              </a:spcBef>
            </a:pPr>
            <a:r>
              <a:rPr sz="3000" spc="-10" dirty="0"/>
              <a:t>Asynchronous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100" b="1" spc="-10" dirty="0">
                <a:latin typeface="Arial"/>
                <a:cs typeface="Arial"/>
              </a:rPr>
              <a:t>Asynchronous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spc="-10" dirty="0"/>
              <a:t>memungkinkan</a:t>
            </a:r>
            <a:r>
              <a:rPr sz="1100" spc="-25" dirty="0"/>
              <a:t> </a:t>
            </a:r>
            <a:r>
              <a:rPr sz="1100" spc="-10" dirty="0"/>
              <a:t>JavaScript</a:t>
            </a:r>
            <a:r>
              <a:rPr sz="1100" spc="-25" dirty="0"/>
              <a:t> </a:t>
            </a:r>
            <a:r>
              <a:rPr sz="1100" dirty="0"/>
              <a:t>untuk</a:t>
            </a:r>
            <a:r>
              <a:rPr sz="1100" spc="-25" dirty="0"/>
              <a:t> </a:t>
            </a:r>
            <a:r>
              <a:rPr sz="1100" spc="-10" dirty="0"/>
              <a:t>menjalankan</a:t>
            </a:r>
            <a:r>
              <a:rPr sz="1100" spc="-20" dirty="0"/>
              <a:t> </a:t>
            </a:r>
            <a:r>
              <a:rPr sz="1100" dirty="0"/>
              <a:t>operasi</a:t>
            </a:r>
            <a:r>
              <a:rPr sz="1100" spc="-25" dirty="0"/>
              <a:t> </a:t>
            </a:r>
            <a:r>
              <a:rPr sz="1100" dirty="0"/>
              <a:t>di</a:t>
            </a:r>
            <a:r>
              <a:rPr sz="1100" spc="-25" dirty="0"/>
              <a:t> </a:t>
            </a:r>
            <a:r>
              <a:rPr sz="1100" spc="-10" dirty="0"/>
              <a:t>background</a:t>
            </a:r>
            <a:r>
              <a:rPr sz="1100" spc="-25" dirty="0"/>
              <a:t> </a:t>
            </a:r>
            <a:r>
              <a:rPr sz="1100" dirty="0"/>
              <a:t>tanpa</a:t>
            </a:r>
            <a:r>
              <a:rPr sz="1100" spc="-20" dirty="0"/>
              <a:t> </a:t>
            </a:r>
            <a:r>
              <a:rPr sz="1100" dirty="0"/>
              <a:t>memblokir</a:t>
            </a:r>
            <a:r>
              <a:rPr sz="1100" spc="-25" dirty="0"/>
              <a:t> </a:t>
            </a:r>
            <a:r>
              <a:rPr sz="1100" dirty="0"/>
              <a:t>thread</a:t>
            </a:r>
            <a:r>
              <a:rPr sz="1100" spc="-25" dirty="0"/>
              <a:t> </a:t>
            </a:r>
            <a:r>
              <a:rPr sz="1100" dirty="0"/>
              <a:t>utama.</a:t>
            </a:r>
            <a:r>
              <a:rPr sz="1100" spc="-25" dirty="0"/>
              <a:t> </a:t>
            </a:r>
            <a:r>
              <a:rPr sz="1100" dirty="0"/>
              <a:t>Ini</a:t>
            </a:r>
            <a:r>
              <a:rPr sz="1100" spc="-25" dirty="0"/>
              <a:t> </a:t>
            </a:r>
            <a:r>
              <a:rPr sz="1100" spc="-10" dirty="0"/>
              <a:t>dilakukan </a:t>
            </a:r>
            <a:r>
              <a:rPr sz="1100" dirty="0"/>
              <a:t>dengan</a:t>
            </a:r>
            <a:r>
              <a:rPr sz="1100" spc="-40" dirty="0"/>
              <a:t> </a:t>
            </a:r>
            <a:r>
              <a:rPr sz="1100" b="1" dirty="0">
                <a:latin typeface="Arial"/>
                <a:cs typeface="Arial"/>
              </a:rPr>
              <a:t>callbacks</a:t>
            </a:r>
            <a:r>
              <a:rPr sz="1100" dirty="0"/>
              <a:t>,</a:t>
            </a:r>
            <a:r>
              <a:rPr sz="1100" spc="-35" dirty="0"/>
              <a:t> </a:t>
            </a:r>
            <a:r>
              <a:rPr sz="1100" b="1" dirty="0">
                <a:latin typeface="Arial"/>
                <a:cs typeface="Arial"/>
              </a:rPr>
              <a:t>Promises</a:t>
            </a:r>
            <a:r>
              <a:rPr sz="1100" dirty="0"/>
              <a:t>,</a:t>
            </a:r>
            <a:r>
              <a:rPr sz="1100" spc="-35" dirty="0"/>
              <a:t> </a:t>
            </a:r>
            <a:r>
              <a:rPr sz="1100" dirty="0"/>
              <a:t>dan</a:t>
            </a:r>
            <a:r>
              <a:rPr sz="1100" spc="-35" dirty="0"/>
              <a:t> </a:t>
            </a:r>
            <a:r>
              <a:rPr sz="1100" b="1" dirty="0">
                <a:latin typeface="Arial"/>
                <a:cs typeface="Arial"/>
              </a:rPr>
              <a:t>async/await</a:t>
            </a:r>
            <a:r>
              <a:rPr sz="1100" dirty="0"/>
              <a:t>.</a:t>
            </a:r>
            <a:r>
              <a:rPr sz="1100" spc="-35" dirty="0"/>
              <a:t> </a:t>
            </a:r>
            <a:r>
              <a:rPr sz="1100" dirty="0"/>
              <a:t>Ketika</a:t>
            </a:r>
            <a:r>
              <a:rPr sz="1100" spc="-35" dirty="0"/>
              <a:t> </a:t>
            </a:r>
            <a:r>
              <a:rPr sz="1100" dirty="0"/>
              <a:t>operasi</a:t>
            </a:r>
            <a:r>
              <a:rPr sz="1100" spc="-40" dirty="0"/>
              <a:t> </a:t>
            </a:r>
            <a:r>
              <a:rPr sz="1100" dirty="0"/>
              <a:t>asynchronous</a:t>
            </a:r>
            <a:r>
              <a:rPr sz="1100" spc="-35" dirty="0"/>
              <a:t> </a:t>
            </a:r>
            <a:r>
              <a:rPr sz="1100" spc="-10" dirty="0"/>
              <a:t>dilakukan,</a:t>
            </a:r>
            <a:r>
              <a:rPr sz="1100" spc="-35" dirty="0"/>
              <a:t> </a:t>
            </a:r>
            <a:r>
              <a:rPr sz="1100" spc="-10" dirty="0"/>
              <a:t>JavaScript</a:t>
            </a:r>
            <a:r>
              <a:rPr sz="1100" spc="-35" dirty="0"/>
              <a:t> </a:t>
            </a:r>
            <a:r>
              <a:rPr sz="1100" dirty="0"/>
              <a:t>dapat</a:t>
            </a:r>
            <a:r>
              <a:rPr sz="1100" spc="-40" dirty="0"/>
              <a:t> </a:t>
            </a:r>
            <a:r>
              <a:rPr sz="1100" spc="-10" dirty="0"/>
              <a:t>mengeksekusi</a:t>
            </a:r>
            <a:r>
              <a:rPr sz="1100" spc="-35" dirty="0"/>
              <a:t> </a:t>
            </a:r>
            <a:r>
              <a:rPr sz="1100" spc="-10" dirty="0"/>
              <a:t>operasi </a:t>
            </a:r>
            <a:r>
              <a:rPr sz="1100" dirty="0"/>
              <a:t>lain</a:t>
            </a:r>
            <a:r>
              <a:rPr sz="1100" spc="-45" dirty="0"/>
              <a:t> </a:t>
            </a:r>
            <a:r>
              <a:rPr sz="1100" spc="-10" dirty="0"/>
              <a:t>terlebih</a:t>
            </a:r>
            <a:r>
              <a:rPr sz="1100" spc="-40" dirty="0"/>
              <a:t> </a:t>
            </a:r>
            <a:r>
              <a:rPr sz="1100" dirty="0"/>
              <a:t>dahulu,</a:t>
            </a:r>
            <a:r>
              <a:rPr sz="1100" spc="-40" dirty="0"/>
              <a:t> </a:t>
            </a:r>
            <a:r>
              <a:rPr sz="1100" dirty="0"/>
              <a:t>dan</a:t>
            </a:r>
            <a:r>
              <a:rPr sz="1100" spc="-40" dirty="0"/>
              <a:t> </a:t>
            </a:r>
            <a:r>
              <a:rPr sz="1100" dirty="0"/>
              <a:t>setelah</a:t>
            </a:r>
            <a:r>
              <a:rPr sz="1100" spc="-40" dirty="0"/>
              <a:t> </a:t>
            </a:r>
            <a:r>
              <a:rPr sz="1100" dirty="0"/>
              <a:t>operasi</a:t>
            </a:r>
            <a:r>
              <a:rPr sz="1100" spc="-40" dirty="0"/>
              <a:t> </a:t>
            </a:r>
            <a:r>
              <a:rPr sz="1100" dirty="0"/>
              <a:t>asynchronous</a:t>
            </a:r>
            <a:r>
              <a:rPr sz="1100" spc="-40" dirty="0"/>
              <a:t> </a:t>
            </a:r>
            <a:r>
              <a:rPr sz="1100" spc="-10" dirty="0"/>
              <a:t>selesai,</a:t>
            </a:r>
            <a:r>
              <a:rPr sz="1100" spc="-40" dirty="0"/>
              <a:t> </a:t>
            </a:r>
            <a:r>
              <a:rPr sz="1100" spc="-10" dirty="0"/>
              <a:t>JavaScript</a:t>
            </a:r>
            <a:r>
              <a:rPr sz="1100" spc="-40" dirty="0"/>
              <a:t> </a:t>
            </a:r>
            <a:r>
              <a:rPr sz="1100" dirty="0"/>
              <a:t>akan</a:t>
            </a:r>
            <a:r>
              <a:rPr sz="1100" spc="-40" dirty="0"/>
              <a:t> </a:t>
            </a:r>
            <a:r>
              <a:rPr sz="1100" spc="-10" dirty="0"/>
              <a:t>menangani</a:t>
            </a:r>
            <a:r>
              <a:rPr sz="1100" spc="-40" dirty="0"/>
              <a:t> </a:t>
            </a:r>
            <a:r>
              <a:rPr sz="1100" dirty="0"/>
              <a:t>hasil</a:t>
            </a:r>
            <a:r>
              <a:rPr sz="1100" spc="-40" dirty="0"/>
              <a:t> </a:t>
            </a:r>
            <a:r>
              <a:rPr sz="1100" dirty="0"/>
              <a:t>dari</a:t>
            </a:r>
            <a:r>
              <a:rPr sz="1100" spc="-40" dirty="0"/>
              <a:t> </a:t>
            </a:r>
            <a:r>
              <a:rPr sz="1100" dirty="0"/>
              <a:t>operasi</a:t>
            </a:r>
            <a:r>
              <a:rPr sz="1100" spc="-40" dirty="0"/>
              <a:t> </a:t>
            </a:r>
            <a:r>
              <a:rPr sz="1100" spc="-10" dirty="0"/>
              <a:t>tersebut.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100" spc="-20" dirty="0"/>
              <a:t>Contoh</a:t>
            </a:r>
            <a:r>
              <a:rPr sz="1100" spc="-65" dirty="0"/>
              <a:t> </a:t>
            </a:r>
            <a:r>
              <a:rPr sz="1100" dirty="0"/>
              <a:t>Asynchronous</a:t>
            </a:r>
            <a:r>
              <a:rPr sz="1100" spc="-20" dirty="0"/>
              <a:t> </a:t>
            </a:r>
            <a:r>
              <a:rPr sz="1100" spc="-50" dirty="0"/>
              <a:t>:</a:t>
            </a:r>
            <a:endParaRPr sz="1100"/>
          </a:p>
        </p:txBody>
      </p:sp>
      <p:sp>
        <p:nvSpPr>
          <p:cNvPr id="4" name="object 4"/>
          <p:cNvSpPr txBox="1"/>
          <p:nvPr/>
        </p:nvSpPr>
        <p:spPr>
          <a:xfrm>
            <a:off x="622150" y="3538366"/>
            <a:ext cx="81451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atas,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meskipun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setTimeout</a:t>
            </a:r>
            <a:r>
              <a:rPr sz="1100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memakan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waktu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detik,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console.log("End")</a:t>
            </a:r>
            <a:r>
              <a:rPr sz="1100" spc="-3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tetap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berjalan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tanpa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harus menunggu</a:t>
            </a:r>
            <a:r>
              <a:rPr sz="11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setTimeout</a:t>
            </a:r>
            <a:r>
              <a:rPr sz="1100" spc="-3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selesai.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220" y="2177775"/>
            <a:ext cx="3970874" cy="1426049"/>
          </a:xfrm>
          <a:prstGeom prst="rect">
            <a:avLst/>
          </a:prstGeom>
        </p:spPr>
      </p:pic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95"/>
              </a:spcBef>
              <a:tabLst>
                <a:tab pos="1970405" algn="l"/>
              </a:tabLst>
            </a:pPr>
            <a:r>
              <a:rPr sz="2500" spc="-10" dirty="0"/>
              <a:t>Pengenalan</a:t>
            </a:r>
            <a:r>
              <a:rPr sz="2500" dirty="0"/>
              <a:t>	</a:t>
            </a:r>
            <a:r>
              <a:rPr sz="2500" spc="-10" dirty="0">
                <a:latin typeface="Courier New"/>
                <a:cs typeface="Courier New"/>
              </a:rPr>
              <a:t>setTimeout</a:t>
            </a:r>
            <a:r>
              <a:rPr sz="2500" spc="-800" dirty="0">
                <a:latin typeface="Courier New"/>
                <a:cs typeface="Courier New"/>
              </a:rPr>
              <a:t> </a:t>
            </a:r>
            <a:r>
              <a:rPr sz="2500" dirty="0"/>
              <a:t>dan</a:t>
            </a:r>
            <a:r>
              <a:rPr sz="2500" spc="25" dirty="0"/>
              <a:t> </a:t>
            </a:r>
            <a:r>
              <a:rPr sz="2500" spc="-10" dirty="0">
                <a:latin typeface="Courier New"/>
                <a:cs typeface="Courier New"/>
              </a:rPr>
              <a:t>setInterval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815530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setTimeout</a:t>
            </a:r>
            <a:r>
              <a:rPr sz="1600" b="1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setInterval</a:t>
            </a:r>
            <a:r>
              <a:rPr sz="1600" b="1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 dua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fungsi penting dalam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Asynchronous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JavaScript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mengatur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asynchronous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jeda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waktu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tertentu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berulang.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Meskipun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keduanya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sangat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berguna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tugas-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sederhana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penundaan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berulang,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aplikasi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kompleks,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penggunaan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Promises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Async/Await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sering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disarankan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menangani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asynchronous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terstruktur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mudah dibaca.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>
                <a:latin typeface="Courier New"/>
                <a:cs typeface="Courier New"/>
              </a:rPr>
              <a:t>setTimeout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4539"/>
            <a:ext cx="7953375" cy="1330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17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b="1" spc="-20" dirty="0">
                <a:solidFill>
                  <a:srgbClr val="FFFFFF"/>
                </a:solidFill>
                <a:latin typeface="Courier New"/>
                <a:cs typeface="Courier New"/>
              </a:rPr>
              <a:t>setTimeout</a:t>
            </a:r>
            <a:r>
              <a:rPr sz="1700" b="1" spc="-5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sering</a:t>
            </a:r>
            <a:r>
              <a:rPr sz="17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7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untuk: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1505"/>
              </a:spcBef>
              <a:buChar char="●"/>
              <a:tabLst>
                <a:tab pos="469265" algn="l"/>
              </a:tabLst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Menunda</a:t>
            </a:r>
            <a:r>
              <a:rPr sz="17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7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kode.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</a:tabLst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7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efek</a:t>
            </a:r>
            <a:r>
              <a:rPr sz="17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animasi</a:t>
            </a:r>
            <a:r>
              <a:rPr sz="17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7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transisi.</a:t>
            </a:r>
            <a:endParaRPr sz="1700">
              <a:latin typeface="Arial MT"/>
              <a:cs typeface="Arial MT"/>
            </a:endParaRPr>
          </a:p>
          <a:p>
            <a:pPr marL="469265" indent="-358775">
              <a:lnSpc>
                <a:spcPct val="100000"/>
              </a:lnSpc>
              <a:spcBef>
                <a:spcPts val="305"/>
              </a:spcBef>
              <a:buChar char="●"/>
              <a:tabLst>
                <a:tab pos="469265" algn="l"/>
              </a:tabLst>
            </a:pP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Mengatur</a:t>
            </a:r>
            <a:r>
              <a:rPr sz="17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timeout</a:t>
            </a:r>
            <a:r>
              <a:rPr sz="17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7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7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tertentu,</a:t>
            </a:r>
            <a:r>
              <a:rPr sz="17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7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menunggu</a:t>
            </a:r>
            <a:r>
              <a:rPr sz="17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respon</a:t>
            </a:r>
            <a:r>
              <a:rPr sz="17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pengguna.</a:t>
            </a:r>
            <a:endParaRPr sz="17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97" y="2535497"/>
            <a:ext cx="3839874" cy="1994825"/>
          </a:xfrm>
          <a:prstGeom prst="rect">
            <a:avLst/>
          </a:prstGeom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>
                <a:latin typeface="Courier New"/>
                <a:cs typeface="Courier New"/>
              </a:rPr>
              <a:t>setInterval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6499225" cy="1263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Fungsi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ourier New"/>
                <a:cs typeface="Courier New"/>
              </a:rPr>
              <a:t>setInterval</a:t>
            </a:r>
            <a:r>
              <a:rPr sz="1600" b="1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sering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untuk: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1485"/>
              </a:spcBef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timer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jam.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290"/>
              </a:spcBef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polling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terhadap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server.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290"/>
              </a:spcBef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Mengupdate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berkala,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slideshow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news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ticker.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5224" y="2513550"/>
            <a:ext cx="2928299" cy="2372799"/>
          </a:xfrm>
          <a:prstGeom prst="rect">
            <a:avLst/>
          </a:prstGeom>
        </p:spPr>
      </p:pic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sz="2500" dirty="0"/>
              <a:t>Callback</a:t>
            </a:r>
            <a:r>
              <a:rPr sz="2500" spc="-5" dirty="0"/>
              <a:t> </a:t>
            </a:r>
            <a:r>
              <a:rPr sz="2500" spc="-10" dirty="0"/>
              <a:t>Functions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578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Callback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dikirim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sebagai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argumen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dan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dipanggil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tersebut.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325" y="1960920"/>
            <a:ext cx="3779525" cy="22689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7298" y="877124"/>
            <a:ext cx="6832600" cy="22174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065530">
              <a:lnSpc>
                <a:spcPts val="8630"/>
              </a:lnSpc>
              <a:spcBef>
                <a:spcPts val="195"/>
              </a:spcBef>
            </a:pP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TIPE</a:t>
            </a:r>
            <a:r>
              <a:rPr sz="7200" b="1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7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7200" b="1" spc="-6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61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7200" b="1" spc="-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 DI</a:t>
            </a:r>
            <a:r>
              <a:rPr sz="72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7200" b="1" spc="-5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5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-15" dirty="0">
                <a:solidFill>
                  <a:srgbClr val="FFFFFF"/>
                </a:solidFill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sz="2500" dirty="0"/>
              <a:t>Contoh</a:t>
            </a:r>
            <a:r>
              <a:rPr sz="2500" spc="-155" dirty="0"/>
              <a:t> </a:t>
            </a:r>
            <a:r>
              <a:rPr sz="2500" dirty="0"/>
              <a:t>Asynchronous</a:t>
            </a:r>
            <a:r>
              <a:rPr sz="2500" spc="-15" dirty="0"/>
              <a:t> </a:t>
            </a:r>
            <a:r>
              <a:rPr sz="2500" spc="-10" dirty="0"/>
              <a:t>Callback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4343650" y="939217"/>
            <a:ext cx="4465320" cy="369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Misalkan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ingin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mengambil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pengguna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"server".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Karena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proses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pengambilan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butuh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waktu,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mensimulasikannya menggunakan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setTimeout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Callback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untuk mengeksekusi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"diperoleh".</a:t>
            </a:r>
            <a:endParaRPr sz="1100">
              <a:latin typeface="Arial MT"/>
              <a:cs typeface="Arial MT"/>
            </a:endParaRPr>
          </a:p>
          <a:p>
            <a:pPr marL="469900" marR="618490" indent="-313055">
              <a:lnSpc>
                <a:spcPct val="150000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Callback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dipanggil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operasi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asynchronous</a:t>
            </a:r>
            <a:r>
              <a:rPr sz="11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selesai</a:t>
            </a:r>
            <a:r>
              <a:rPr sz="11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dilakukan.</a:t>
            </a:r>
            <a:endParaRPr sz="1100">
              <a:latin typeface="Arial MT"/>
              <a:cs typeface="Arial MT"/>
            </a:endParaRPr>
          </a:p>
          <a:p>
            <a:pPr marL="469900" marR="283845" indent="-313055">
              <a:lnSpc>
                <a:spcPct val="150000"/>
              </a:lnSpc>
              <a:buChar char="●"/>
              <a:tabLst>
                <a:tab pos="469900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ini,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Courier New"/>
                <a:cs typeface="Courier New"/>
              </a:rPr>
              <a:t>setTimeout</a:t>
            </a:r>
            <a:r>
              <a:rPr sz="1100" b="1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untuk mensimulasikan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asynchronous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pengambilan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server.</a:t>
            </a:r>
            <a:endParaRPr sz="1100">
              <a:latin typeface="Arial MT"/>
              <a:cs typeface="Arial MT"/>
            </a:endParaRPr>
          </a:p>
          <a:p>
            <a:pPr marL="469900" marR="6985" indent="-313055">
              <a:lnSpc>
                <a:spcPct val="150000"/>
              </a:lnSpc>
              <a:buChar char="●"/>
              <a:tabLst>
                <a:tab pos="469900" algn="l"/>
              </a:tabLst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"didapatkan",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callback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dipanggil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memproses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tersebut.</a:t>
            </a:r>
            <a:endParaRPr sz="1100">
              <a:latin typeface="Arial MT"/>
              <a:cs typeface="Arial MT"/>
            </a:endParaRPr>
          </a:p>
          <a:p>
            <a:pPr marL="469900" marR="184150">
              <a:lnSpc>
                <a:spcPct val="150000"/>
              </a:lnSpc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Callback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1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memproses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hanya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1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diambil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1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API,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tanpa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memblokir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kode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lainnya.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125" y="955600"/>
            <a:ext cx="3447374" cy="4010575"/>
          </a:xfrm>
          <a:prstGeom prst="rect">
            <a:avLst/>
          </a:prstGeom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sz="2500" dirty="0"/>
              <a:t>Callback</a:t>
            </a:r>
            <a:r>
              <a:rPr sz="2500" spc="-15" dirty="0"/>
              <a:t> </a:t>
            </a:r>
            <a:r>
              <a:rPr sz="2500" spc="-20" dirty="0"/>
              <a:t>Hell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22150" y="989508"/>
            <a:ext cx="8181975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Callback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Hell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terjadi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banyak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asynchronous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bergantung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sama</a:t>
            </a:r>
            <a:r>
              <a:rPr sz="1400" spc="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lain,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sehingga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callback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dipanggil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berulang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kali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callback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sebelumnya.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sering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kali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membuat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sulit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dibaca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dipelihara,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karena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indentasi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terus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bertambah.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Berikut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contoh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sederhana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menunjukkan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masalah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ini.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Misalkan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harus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dilakukan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berurutan,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misalnya:</a:t>
            </a:r>
            <a:endParaRPr sz="1400">
              <a:latin typeface="Arial MT"/>
              <a:cs typeface="Arial MT"/>
            </a:endParaRPr>
          </a:p>
          <a:p>
            <a:pPr marL="469265" indent="-376555">
              <a:lnSpc>
                <a:spcPct val="100000"/>
              </a:lnSpc>
              <a:spcBef>
                <a:spcPts val="1450"/>
              </a:spcBef>
              <a:buAutoNum type="arabicPeriod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Mengambil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pengguna.</a:t>
            </a:r>
            <a:endParaRPr sz="1400">
              <a:latin typeface="Arial MT"/>
              <a:cs typeface="Arial MT"/>
            </a:endParaRPr>
          </a:p>
          <a:p>
            <a:pPr marL="469265" indent="-376555">
              <a:lnSpc>
                <a:spcPct val="100000"/>
              </a:lnSpc>
              <a:spcBef>
                <a:spcPts val="254"/>
              </a:spcBef>
              <a:buAutoNum type="arabicPeriod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Mengambil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postingan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pengguna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berdasarkan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pengguna.</a:t>
            </a:r>
            <a:endParaRPr sz="1400">
              <a:latin typeface="Arial MT"/>
              <a:cs typeface="Arial MT"/>
            </a:endParaRPr>
          </a:p>
          <a:p>
            <a:pPr marL="469265" indent="-376555">
              <a:lnSpc>
                <a:spcPct val="100000"/>
              </a:lnSpc>
              <a:spcBef>
                <a:spcPts val="250"/>
              </a:spcBef>
              <a:buAutoNum type="arabicPeriod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Mengambil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komentar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postingan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tersebut.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sz="2500" dirty="0"/>
              <a:t>Callback</a:t>
            </a:r>
            <a:r>
              <a:rPr sz="2500" spc="-15" dirty="0"/>
              <a:t> </a:t>
            </a:r>
            <a:r>
              <a:rPr sz="2500" spc="-20" dirty="0"/>
              <a:t>Hell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496" y="1013350"/>
            <a:ext cx="3043149" cy="9733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675" y="2087750"/>
            <a:ext cx="2890999" cy="13443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3662" y="3492900"/>
            <a:ext cx="2991536" cy="1344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81825" y="1082100"/>
            <a:ext cx="3978152" cy="3755174"/>
          </a:xfrm>
          <a:prstGeom prst="rect">
            <a:avLst/>
          </a:prstGeom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sz="2500" dirty="0"/>
              <a:t>Masalah</a:t>
            </a:r>
            <a:r>
              <a:rPr sz="2500" spc="-30" dirty="0"/>
              <a:t> </a:t>
            </a:r>
            <a:r>
              <a:rPr sz="2500" dirty="0"/>
              <a:t>Callback</a:t>
            </a:r>
            <a:r>
              <a:rPr sz="2500" spc="-20" dirty="0"/>
              <a:t> Hell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22150" y="1020497"/>
            <a:ext cx="7773670" cy="2128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Indentasi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Berulang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469900" marR="47625" indent="-35179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Setiap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callback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berada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callback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sebelumnya,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menyebabkan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banyaknya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indentasi,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sehingga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tampak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berantakan.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Sulit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Dibaca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dan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Dipelihara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469900" marR="5080" indent="-35179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terdapat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banyak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bergantung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sama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lain,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maka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tingkat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kedalaman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callback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semakin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semakin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sulit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dipahami.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sz="2500" dirty="0"/>
              <a:t>Mengatasi</a:t>
            </a:r>
            <a:r>
              <a:rPr sz="2500" spc="-25" dirty="0"/>
              <a:t> </a:t>
            </a:r>
            <a:r>
              <a:rPr sz="2500" dirty="0"/>
              <a:t>Callback</a:t>
            </a:r>
            <a:r>
              <a:rPr sz="2500" spc="-25" dirty="0"/>
              <a:t> </a:t>
            </a:r>
            <a:r>
              <a:rPr sz="2500" spc="-10" dirty="0"/>
              <a:t>Hell: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22150" y="1020497"/>
            <a:ext cx="8138159" cy="2409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Promises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469900" marR="258445" indent="-35179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mengganti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callback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Promise</a:t>
            </a:r>
            <a:r>
              <a:rPr sz="16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bersih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mudah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dibaca.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Async/Await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469900" marR="5080" indent="-35179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Penggunaan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async</a:t>
            </a:r>
            <a:r>
              <a:rPr sz="16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await</a:t>
            </a:r>
            <a:r>
              <a:rPr sz="16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memberikan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linear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menangani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asynchronous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mudah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dibaca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yang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berjalan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sinkron.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sz="2500" spc="-10" dirty="0"/>
              <a:t>Promises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22150" y="983921"/>
            <a:ext cx="7824470" cy="2293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Promises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menangani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asynchronous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bersih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daripada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callback.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Promise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mewakili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keberhasilan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atau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kegagalan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suatu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asynchronous.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8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States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Promise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  <a:p>
            <a:pPr marL="469265" indent="-397510">
              <a:lnSpc>
                <a:spcPct val="100000"/>
              </a:lnSpc>
              <a:spcBef>
                <a:spcPts val="1490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Pending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Promise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sedang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berjalan.</a:t>
            </a:r>
            <a:endParaRPr sz="1600">
              <a:latin typeface="Arial MT"/>
              <a:cs typeface="Arial MT"/>
            </a:endParaRPr>
          </a:p>
          <a:p>
            <a:pPr marL="469265" indent="-397510">
              <a:lnSpc>
                <a:spcPct val="100000"/>
              </a:lnSpc>
              <a:spcBef>
                <a:spcPts val="285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Fulfilled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Promise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berhasil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diselesaikan.</a:t>
            </a:r>
            <a:endParaRPr sz="1600">
              <a:latin typeface="Arial MT"/>
              <a:cs typeface="Arial MT"/>
            </a:endParaRPr>
          </a:p>
          <a:p>
            <a:pPr marL="469265" indent="-397510">
              <a:lnSpc>
                <a:spcPct val="100000"/>
              </a:lnSpc>
              <a:spcBef>
                <a:spcPts val="290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Rejected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Promise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mengalami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kegagalan.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sz="2500" dirty="0"/>
              <a:t>Contoh</a:t>
            </a:r>
            <a:r>
              <a:rPr sz="2500" spc="-85" dirty="0"/>
              <a:t> </a:t>
            </a:r>
            <a:r>
              <a:rPr sz="2500" dirty="0"/>
              <a:t>Membuat</a:t>
            </a:r>
            <a:r>
              <a:rPr sz="2500" spc="-85" dirty="0"/>
              <a:t> </a:t>
            </a:r>
            <a:r>
              <a:rPr sz="2500" spc="-10" dirty="0"/>
              <a:t>Promise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125" y="995524"/>
            <a:ext cx="4255325" cy="4013899"/>
          </a:xfrm>
          <a:prstGeom prst="rect">
            <a:avLst/>
          </a:prstGeom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9017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710"/>
              </a:spcBef>
            </a:pPr>
            <a:r>
              <a:rPr sz="3100" spc="-10" dirty="0"/>
              <a:t>Async/Await</a:t>
            </a:r>
            <a:endParaRPr sz="3100"/>
          </a:p>
        </p:txBody>
      </p:sp>
      <p:sp>
        <p:nvSpPr>
          <p:cNvPr id="3" name="object 3"/>
          <p:cNvSpPr txBox="1"/>
          <p:nvPr/>
        </p:nvSpPr>
        <p:spPr>
          <a:xfrm>
            <a:off x="622150" y="992302"/>
            <a:ext cx="7765415" cy="131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Async/Await</a:t>
            </a:r>
            <a:r>
              <a:rPr sz="13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sintaks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modern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menangani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asynchronous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sederhana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dan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terlihat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synchronous,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namun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tetap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asynchronous.</a:t>
            </a:r>
            <a:endParaRPr sz="1300">
              <a:latin typeface="Arial MT"/>
              <a:cs typeface="Arial MT"/>
            </a:endParaRPr>
          </a:p>
          <a:p>
            <a:pPr marL="469265" indent="-327660">
              <a:lnSpc>
                <a:spcPct val="100000"/>
              </a:lnSpc>
              <a:spcBef>
                <a:spcPts val="1435"/>
              </a:spcBef>
              <a:buFont typeface="Arial MT"/>
              <a:buChar char="●"/>
              <a:tabLst>
                <a:tab pos="469265" algn="l"/>
              </a:tabLst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Async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mendeklarasikan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agar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await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300">
              <a:latin typeface="Arial MT"/>
              <a:cs typeface="Arial MT"/>
            </a:endParaRPr>
          </a:p>
          <a:p>
            <a:pPr marL="469900" marR="6985" indent="-328295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Await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menunggu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penyelesaian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sebuah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Promise,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berhenti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sejenak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hingga</a:t>
            </a:r>
            <a:r>
              <a:rPr sz="13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promise</a:t>
            </a:r>
            <a:r>
              <a:rPr sz="13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selesai.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425" y="2358950"/>
            <a:ext cx="2595214" cy="25825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82075" y="2358950"/>
            <a:ext cx="2595880" cy="2121535"/>
          </a:xfrm>
          <a:prstGeom prst="rect">
            <a:avLst/>
          </a:prstGeom>
          <a:ln w="19049">
            <a:solidFill>
              <a:srgbClr val="F6E018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42290" marR="147320" indent="-320675">
              <a:lnSpc>
                <a:spcPct val="100000"/>
              </a:lnSpc>
              <a:spcBef>
                <a:spcPts val="625"/>
              </a:spcBef>
              <a:buFont typeface="Arial MT"/>
              <a:buChar char="●"/>
              <a:tabLst>
                <a:tab pos="542290" algn="l"/>
              </a:tabLst>
            </a:pP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getData</a:t>
            </a:r>
            <a:r>
              <a:rPr sz="1200" spc="-3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sebuah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mengembalikan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promise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selesai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dua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detik.</a:t>
            </a:r>
            <a:endParaRPr sz="1200">
              <a:latin typeface="Arial MT"/>
              <a:cs typeface="Arial MT"/>
            </a:endParaRPr>
          </a:p>
          <a:p>
            <a:pPr marL="542290" marR="384810" indent="-320675">
              <a:lnSpc>
                <a:spcPct val="100000"/>
              </a:lnSpc>
              <a:buFont typeface="Arial MT"/>
              <a:buChar char="●"/>
              <a:tabLst>
                <a:tab pos="542290" algn="l"/>
              </a:tabLst>
            </a:pP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await</a:t>
            </a:r>
            <a:r>
              <a:rPr sz="1200" spc="-3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untuk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menunggu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getData()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menyelesaikan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pekerjaannya</a:t>
            </a:r>
            <a:r>
              <a:rPr sz="1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sebelum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melanjutkan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ke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console.log(data)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3309620" marR="5080" indent="-2789555">
              <a:lnSpc>
                <a:spcPts val="8630"/>
              </a:lnSpc>
              <a:spcBef>
                <a:spcPts val="195"/>
              </a:spcBef>
            </a:pPr>
            <a:r>
              <a:rPr sz="7200" b="1" dirty="0">
                <a:latin typeface="Arial"/>
                <a:cs typeface="Arial"/>
              </a:rPr>
              <a:t>WORKING</a:t>
            </a:r>
            <a:r>
              <a:rPr sz="7200" b="1" spc="-434" dirty="0">
                <a:latin typeface="Arial"/>
                <a:cs typeface="Arial"/>
              </a:rPr>
              <a:t> </a:t>
            </a:r>
            <a:r>
              <a:rPr sz="7200" b="1" spc="-20" dirty="0">
                <a:latin typeface="Arial"/>
                <a:cs typeface="Arial"/>
              </a:rPr>
              <a:t>WITH </a:t>
            </a:r>
            <a:r>
              <a:rPr sz="7200" b="1" spc="-25" dirty="0">
                <a:latin typeface="Arial"/>
                <a:cs typeface="Arial"/>
              </a:rPr>
              <a:t>API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Apa</a:t>
            </a:r>
            <a:r>
              <a:rPr spc="-45" dirty="0"/>
              <a:t> </a:t>
            </a:r>
            <a:r>
              <a:rPr dirty="0"/>
              <a:t>Itu</a:t>
            </a:r>
            <a:r>
              <a:rPr spc="-190" dirty="0"/>
              <a:t> </a:t>
            </a:r>
            <a:r>
              <a:rPr spc="-20" dirty="0"/>
              <a:t>API?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74059"/>
            <a:ext cx="8103870" cy="3181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(Application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Programming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Interface)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pengembang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atau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layanan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aplikasi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tanpa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perlu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memahami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bagaimana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aplikasi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tersebut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bekerja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dalamnya.</a:t>
            </a:r>
            <a:r>
              <a:rPr sz="1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API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menyediakan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melakukan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hal-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hal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seperti:</a:t>
            </a: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spcBef>
                <a:spcPts val="1450"/>
              </a:spcBef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Mengambil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server.</a:t>
            </a: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Mengirim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server.</a:t>
            </a: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Mengautentikasi</a:t>
            </a:r>
            <a:r>
              <a:rPr sz="1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pengguna.</a:t>
            </a: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layanan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pihak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ketiga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(misalnya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Google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Maps,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OpenWeather,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dsb.).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</a:pP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API:</a:t>
            </a:r>
            <a:endParaRPr sz="1400">
              <a:latin typeface="Arial"/>
              <a:cs typeface="Arial"/>
            </a:endParaRPr>
          </a:p>
          <a:p>
            <a:pPr marL="469900" marR="759460" indent="-33655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REST</a:t>
            </a:r>
            <a:r>
              <a:rPr sz="14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(Representational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State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Transfer):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berbasis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HTTP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untuk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berkomunikasi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antara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klien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server.</a:t>
            </a:r>
            <a:endParaRPr sz="1400">
              <a:latin typeface="Arial MT"/>
              <a:cs typeface="Arial MT"/>
            </a:endParaRPr>
          </a:p>
          <a:p>
            <a:pPr marL="469265" indent="-335915">
              <a:lnSpc>
                <a:spcPct val="100000"/>
              </a:lnSpc>
              <a:spcBef>
                <a:spcPts val="250"/>
              </a:spcBef>
              <a:buChar char="●"/>
              <a:tabLst>
                <a:tab pos="46926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JSON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(JavaScript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Notation):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Format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sering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komunikasi</a:t>
            </a:r>
            <a:r>
              <a:rPr sz="1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API.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Tipe</a:t>
            </a:r>
            <a:r>
              <a:rPr spc="-130" dirty="0"/>
              <a:t> </a:t>
            </a:r>
            <a:r>
              <a:rPr dirty="0"/>
              <a:t>Data</a:t>
            </a:r>
            <a:r>
              <a:rPr spc="-130" dirty="0"/>
              <a:t> </a:t>
            </a:r>
            <a:r>
              <a:rPr spc="-10" dirty="0"/>
              <a:t>Primitif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3418" y="999383"/>
            <a:ext cx="8065770" cy="35458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47980" indent="-335280">
              <a:lnSpc>
                <a:spcPct val="100000"/>
              </a:lnSpc>
              <a:spcBef>
                <a:spcPts val="940"/>
              </a:spcBef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String,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urutan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karakter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menyimpan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memanipulasi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teks.</a:t>
            </a:r>
            <a:endParaRPr sz="1400">
              <a:latin typeface="Arial MT"/>
              <a:cs typeface="Arial MT"/>
            </a:endParaRPr>
          </a:p>
          <a:p>
            <a:pPr marL="348615" marR="5080" indent="-336550">
              <a:lnSpc>
                <a:spcPct val="1500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Number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menyimpan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numerik,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termasuk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bilangan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bulat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(integer)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desimal (float).</a:t>
            </a: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spcBef>
                <a:spcPts val="840"/>
              </a:spcBef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Boolean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hanya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dua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nilai: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true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false.</a:t>
            </a:r>
            <a:endParaRPr sz="1400">
              <a:latin typeface="Arial MT"/>
              <a:cs typeface="Arial MT"/>
            </a:endParaRPr>
          </a:p>
          <a:p>
            <a:pPr marL="348615" marR="93345" indent="-336550">
              <a:lnSpc>
                <a:spcPct val="1500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Undefined,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otomatis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diberikan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kepada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belum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dideklarasikan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atau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belum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diinisialisasi.</a:t>
            </a:r>
            <a:endParaRPr sz="1400">
              <a:latin typeface="Arial MT"/>
              <a:cs typeface="Arial MT"/>
            </a:endParaRPr>
          </a:p>
          <a:p>
            <a:pPr marL="347980" indent="-335280">
              <a:lnSpc>
                <a:spcPct val="100000"/>
              </a:lnSpc>
              <a:spcBef>
                <a:spcPts val="840"/>
              </a:spcBef>
              <a:buChar char="●"/>
              <a:tabLst>
                <a:tab pos="34798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Null,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eksplisit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diberikan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menunjukkan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bahwa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endParaRPr sz="1400">
              <a:latin typeface="Arial MT"/>
              <a:cs typeface="Arial MT"/>
            </a:endParaRPr>
          </a:p>
          <a:p>
            <a:pPr marL="348615" marR="318135" indent="-336550">
              <a:lnSpc>
                <a:spcPct val="1500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Symbol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(ES6+),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Symbol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primitif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unik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immutable,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sebagai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identifier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unik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properti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objek.</a:t>
            </a:r>
            <a:endParaRPr sz="1400">
              <a:latin typeface="Arial MT"/>
              <a:cs typeface="Arial MT"/>
            </a:endParaRPr>
          </a:p>
          <a:p>
            <a:pPr marL="348615" marR="547370" indent="-336550">
              <a:lnSpc>
                <a:spcPct val="150000"/>
              </a:lnSpc>
              <a:buChar char="●"/>
              <a:tabLst>
                <a:tab pos="34861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BigInt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merepresentasikan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angka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sangat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besar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melebihi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batas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Number.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HTTP</a:t>
            </a:r>
            <a:r>
              <a:rPr spc="-170" dirty="0"/>
              <a:t> </a:t>
            </a:r>
            <a:r>
              <a:rPr dirty="0"/>
              <a:t>Request</a:t>
            </a:r>
            <a:r>
              <a:rPr spc="-12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6929755" cy="1543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biasanya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bekerja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melalui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HTTP</a:t>
            </a:r>
            <a:r>
              <a:rPr sz="1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metode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standar,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yaitu:</a:t>
            </a:r>
            <a:endParaRPr sz="1600">
              <a:latin typeface="Arial MT"/>
              <a:cs typeface="Arial MT"/>
            </a:endParaRPr>
          </a:p>
          <a:p>
            <a:pPr marL="469265" indent="-397510">
              <a:lnSpc>
                <a:spcPct val="100000"/>
              </a:lnSpc>
              <a:spcBef>
                <a:spcPts val="1485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GET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Mengambil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server.</a:t>
            </a:r>
            <a:endParaRPr sz="1600">
              <a:latin typeface="Arial MT"/>
              <a:cs typeface="Arial MT"/>
            </a:endParaRPr>
          </a:p>
          <a:p>
            <a:pPr marL="469265" indent="-397510">
              <a:lnSpc>
                <a:spcPct val="100000"/>
              </a:lnSpc>
              <a:spcBef>
                <a:spcPts val="290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POST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Mengirim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baru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server.</a:t>
            </a:r>
            <a:endParaRPr sz="1600">
              <a:latin typeface="Arial MT"/>
              <a:cs typeface="Arial MT"/>
            </a:endParaRPr>
          </a:p>
          <a:p>
            <a:pPr marL="469265" indent="-397510">
              <a:lnSpc>
                <a:spcPct val="100000"/>
              </a:lnSpc>
              <a:spcBef>
                <a:spcPts val="290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PUT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Mengganti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memperbarui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server.</a:t>
            </a:r>
            <a:endParaRPr sz="1600">
              <a:latin typeface="Arial MT"/>
              <a:cs typeface="Arial MT"/>
            </a:endParaRPr>
          </a:p>
          <a:p>
            <a:pPr marL="469265" indent="-397510">
              <a:lnSpc>
                <a:spcPct val="100000"/>
              </a:lnSpc>
              <a:spcBef>
                <a:spcPts val="285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DELETE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Menghapus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server.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HTTP</a:t>
            </a:r>
            <a:r>
              <a:rPr spc="-105" dirty="0"/>
              <a:t> </a:t>
            </a:r>
            <a:r>
              <a:rPr dirty="0"/>
              <a:t>Status</a:t>
            </a:r>
            <a:r>
              <a:rPr spc="-50" dirty="0"/>
              <a:t> </a:t>
            </a:r>
            <a:r>
              <a:rPr spc="-20" dirty="0"/>
              <a:t>Code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71264"/>
            <a:ext cx="8127365" cy="2018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Setiap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kali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mengirimkan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permintaan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HTTP,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menerima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status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sebagai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respon, seperti: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14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200</a:t>
            </a:r>
            <a:r>
              <a:rPr sz="15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OK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Permintaan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berhasil.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201</a:t>
            </a:r>
            <a:r>
              <a:rPr sz="15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Created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Sumber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daya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berhasil</a:t>
            </a:r>
            <a:r>
              <a:rPr sz="15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dibuat.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400</a:t>
            </a:r>
            <a:r>
              <a:rPr sz="15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Bad</a:t>
            </a:r>
            <a:r>
              <a:rPr sz="15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Request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Permintaan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valid.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404</a:t>
            </a:r>
            <a:r>
              <a:rPr sz="15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5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Found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Sumber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daya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ditemukan.</a:t>
            </a:r>
            <a:endParaRPr sz="1500">
              <a:latin typeface="Arial MT"/>
              <a:cs typeface="Arial MT"/>
            </a:endParaRPr>
          </a:p>
          <a:p>
            <a:pPr marL="469265" indent="-343535">
              <a:lnSpc>
                <a:spcPct val="100000"/>
              </a:lnSpc>
              <a:spcBef>
                <a:spcPts val="270"/>
              </a:spcBef>
              <a:buFont typeface="Arial MT"/>
              <a:buChar char="●"/>
              <a:tabLst>
                <a:tab pos="469265" algn="l"/>
              </a:tabLst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500</a:t>
            </a:r>
            <a:r>
              <a:rPr sz="15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Internal</a:t>
            </a:r>
            <a:r>
              <a:rPr sz="15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Server</a:t>
            </a:r>
            <a:r>
              <a:rPr sz="15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Error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mengalami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kesalahan.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0668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840"/>
              </a:spcBef>
            </a:pPr>
            <a:r>
              <a:rPr sz="2900" spc="-10" dirty="0">
                <a:latin typeface="Courier New"/>
                <a:cs typeface="Courier New"/>
              </a:rPr>
              <a:t>fetch()</a:t>
            </a:r>
            <a:r>
              <a:rPr sz="2900" spc="-1070" dirty="0">
                <a:latin typeface="Courier New"/>
                <a:cs typeface="Courier New"/>
              </a:rPr>
              <a:t> </a:t>
            </a:r>
            <a:r>
              <a:rPr sz="2900" spc="-25" dirty="0"/>
              <a:t>API</a:t>
            </a:r>
            <a:endParaRPr sz="2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150" y="991254"/>
            <a:ext cx="809307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fetch()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5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modern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sederhana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mengirim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permintaan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HTTP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server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5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bekerja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5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API.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fetch()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promise-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based,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sehingga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mudah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dikelola.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675" y="1810672"/>
            <a:ext cx="3886325" cy="26727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811650" y="1803474"/>
            <a:ext cx="3801745" cy="2647950"/>
          </a:xfrm>
          <a:prstGeom prst="rect">
            <a:avLst/>
          </a:prstGeom>
          <a:ln w="28574">
            <a:solidFill>
              <a:srgbClr val="F6E018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0"/>
              </a:spcBef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Penjelasan:</a:t>
            </a:r>
            <a:endParaRPr sz="1100">
              <a:latin typeface="Arial"/>
              <a:cs typeface="Arial"/>
            </a:endParaRPr>
          </a:p>
          <a:p>
            <a:pPr marL="542925" marR="232410" indent="-313055">
              <a:lnSpc>
                <a:spcPct val="114999"/>
              </a:lnSpc>
              <a:spcBef>
                <a:spcPts val="1200"/>
              </a:spcBef>
              <a:buClr>
                <a:srgbClr val="188037"/>
              </a:buClr>
              <a:buFont typeface="Arial MT"/>
              <a:buChar char="●"/>
              <a:tabLst>
                <a:tab pos="542925" algn="l"/>
              </a:tabLst>
            </a:pP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fetch()</a:t>
            </a:r>
            <a:r>
              <a:rPr sz="1100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menerima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 MT"/>
                <a:cs typeface="Arial MT"/>
              </a:rPr>
              <a:t>URL</a:t>
            </a:r>
            <a:r>
              <a:rPr sz="11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11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sebagai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parameter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mengembalikan</a:t>
            </a:r>
            <a:r>
              <a:rPr sz="11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sebuah</a:t>
            </a:r>
            <a:r>
              <a:rPr sz="11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ourier New"/>
                <a:cs typeface="Courier New"/>
              </a:rPr>
              <a:t>Promise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542925" marR="373380" indent="-313055">
              <a:lnSpc>
                <a:spcPct val="114999"/>
              </a:lnSpc>
              <a:buClr>
                <a:srgbClr val="188037"/>
              </a:buClr>
              <a:buFont typeface="Arial MT"/>
              <a:buChar char="●"/>
              <a:tabLst>
                <a:tab pos="542925" algn="l"/>
              </a:tabLst>
            </a:pP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response.ok</a:t>
            </a:r>
            <a:r>
              <a:rPr sz="1100" spc="-36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memeriksa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apakah</a:t>
            </a:r>
            <a:r>
              <a:rPr sz="11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permintaan berhasil.</a:t>
            </a:r>
            <a:endParaRPr sz="1100">
              <a:latin typeface="Arial MT"/>
              <a:cs typeface="Arial MT"/>
            </a:endParaRPr>
          </a:p>
          <a:p>
            <a:pPr marL="542925" marR="92075" indent="-313055">
              <a:lnSpc>
                <a:spcPct val="114999"/>
              </a:lnSpc>
              <a:buClr>
                <a:srgbClr val="188037"/>
              </a:buClr>
              <a:buFont typeface="Arial MT"/>
              <a:buChar char="●"/>
              <a:tabLst>
                <a:tab pos="542925" algn="l"/>
              </a:tabLst>
            </a:pP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response.json()</a:t>
            </a:r>
            <a:r>
              <a:rPr sz="1100" spc="-3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1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1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mengonversi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response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format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JSON.</a:t>
            </a:r>
            <a:endParaRPr sz="1100">
              <a:latin typeface="Arial MT"/>
              <a:cs typeface="Arial MT"/>
            </a:endParaRPr>
          </a:p>
          <a:p>
            <a:pPr marL="542925" marR="267335" indent="-313055">
              <a:lnSpc>
                <a:spcPct val="114999"/>
              </a:lnSpc>
              <a:buClr>
                <a:srgbClr val="188037"/>
              </a:buClr>
              <a:buFont typeface="Arial MT"/>
              <a:buChar char="●"/>
              <a:tabLst>
                <a:tab pos="542925" algn="l"/>
              </a:tabLst>
            </a:pPr>
            <a:r>
              <a:rPr sz="1100" spc="-20" dirty="0">
                <a:solidFill>
                  <a:srgbClr val="FFFFFF"/>
                </a:solidFill>
                <a:latin typeface="Courier New"/>
                <a:cs typeface="Courier New"/>
              </a:rPr>
              <a:t>.catch()</a:t>
            </a:r>
            <a:r>
              <a:rPr sz="1100" spc="-3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menangani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kesalahan</a:t>
            </a:r>
            <a:r>
              <a:rPr sz="11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yang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mungkin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terjadi</a:t>
            </a:r>
            <a:r>
              <a:rPr sz="11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selama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proses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permintaan.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>
                <a:latin typeface="Courier New"/>
                <a:cs typeface="Courier New"/>
              </a:rPr>
              <a:t>fetch()</a:t>
            </a:r>
            <a:r>
              <a:rPr spc="-905" dirty="0">
                <a:latin typeface="Courier New"/>
                <a:cs typeface="Courier New"/>
              </a:rPr>
              <a:t> </a:t>
            </a:r>
            <a:r>
              <a:rPr dirty="0"/>
              <a:t>untuk</a:t>
            </a:r>
            <a:r>
              <a:rPr spc="-35" dirty="0"/>
              <a:t> </a:t>
            </a:r>
            <a:r>
              <a:rPr dirty="0"/>
              <a:t>POST</a:t>
            </a:r>
            <a:r>
              <a:rPr spc="-7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11650" y="1040149"/>
            <a:ext cx="3801745" cy="3682365"/>
          </a:xfrm>
          <a:prstGeom prst="rect">
            <a:avLst/>
          </a:prstGeom>
          <a:ln w="28574">
            <a:solidFill>
              <a:srgbClr val="F6E018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0"/>
              </a:spcBef>
            </a:pP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Penjelasan:</a:t>
            </a:r>
            <a:endParaRPr sz="1400">
              <a:latin typeface="Arial"/>
              <a:cs typeface="Arial"/>
            </a:endParaRPr>
          </a:p>
          <a:p>
            <a:pPr marL="542925" marR="379095" indent="-336550">
              <a:lnSpc>
                <a:spcPct val="114999"/>
              </a:lnSpc>
              <a:spcBef>
                <a:spcPts val="1195"/>
              </a:spcBef>
              <a:buFont typeface="Arial MT"/>
              <a:buChar char="●"/>
              <a:tabLst>
                <a:tab pos="542925" algn="l"/>
              </a:tabLst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method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Menentukan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metode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HTTP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(dalam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hal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ini,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POST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).</a:t>
            </a:r>
            <a:endParaRPr sz="1400">
              <a:latin typeface="Arial MT"/>
              <a:cs typeface="Arial MT"/>
            </a:endParaRPr>
          </a:p>
          <a:p>
            <a:pPr marL="542925" marR="508634" indent="-336550">
              <a:lnSpc>
                <a:spcPct val="114999"/>
              </a:lnSpc>
              <a:buFont typeface="Arial MT"/>
              <a:buChar char="●"/>
              <a:tabLst>
                <a:tab pos="542925" algn="l"/>
              </a:tabLst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headers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Menentukan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konten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dikirim</a:t>
            </a:r>
            <a:r>
              <a:rPr sz="14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Content-Type: application/json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).</a:t>
            </a:r>
            <a:endParaRPr sz="1400">
              <a:latin typeface="Arial MT"/>
              <a:cs typeface="Arial MT"/>
            </a:endParaRPr>
          </a:p>
          <a:p>
            <a:pPr marL="542925" marR="384175" indent="-336550">
              <a:lnSpc>
                <a:spcPct val="114999"/>
              </a:lnSpc>
              <a:buFont typeface="Arial MT"/>
              <a:buChar char="●"/>
              <a:tabLst>
                <a:tab pos="542925" algn="l"/>
              </a:tabLst>
            </a:pPr>
            <a:r>
              <a:rPr sz="1400" b="1" dirty="0">
                <a:solidFill>
                  <a:srgbClr val="FFFFFF"/>
                </a:solidFill>
                <a:latin typeface="Courier New"/>
                <a:cs typeface="Courier New"/>
              </a:rPr>
              <a:t>body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dikirim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dalam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format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JSON.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121" y="1040146"/>
            <a:ext cx="3989525" cy="3682100"/>
          </a:xfrm>
          <a:prstGeom prst="rect">
            <a:avLst/>
          </a:prstGeom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sz="2500" dirty="0"/>
              <a:t>Menggunakan</a:t>
            </a:r>
            <a:r>
              <a:rPr sz="2500" spc="-10" dirty="0"/>
              <a:t> </a:t>
            </a:r>
            <a:r>
              <a:rPr sz="2500" spc="-10" dirty="0">
                <a:latin typeface="Courier New"/>
                <a:cs typeface="Courier New"/>
              </a:rPr>
              <a:t>async/await</a:t>
            </a:r>
            <a:r>
              <a:rPr sz="2500" spc="-810" dirty="0">
                <a:latin typeface="Courier New"/>
                <a:cs typeface="Courier New"/>
              </a:rPr>
              <a:t> </a:t>
            </a:r>
            <a:r>
              <a:rPr sz="2500" dirty="0"/>
              <a:t>dengan</a:t>
            </a:r>
            <a:r>
              <a:rPr sz="2500" spc="-5" dirty="0"/>
              <a:t> </a:t>
            </a:r>
            <a:r>
              <a:rPr sz="2500" spc="-10" dirty="0">
                <a:latin typeface="Courier New"/>
                <a:cs typeface="Courier New"/>
              </a:rPr>
              <a:t>fetch()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969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async/await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mudah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dibaca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ditulis,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terutama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saat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menangani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asynchronous.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47725" y="1963549"/>
            <a:ext cx="3801745" cy="2292985"/>
          </a:xfrm>
          <a:prstGeom prst="rect">
            <a:avLst/>
          </a:prstGeom>
          <a:ln w="28574">
            <a:solidFill>
              <a:srgbClr val="F6E018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25"/>
              </a:spcBef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Penjelasan:</a:t>
            </a:r>
            <a:endParaRPr sz="1200">
              <a:latin typeface="Arial"/>
              <a:cs typeface="Arial"/>
            </a:endParaRPr>
          </a:p>
          <a:p>
            <a:pPr marL="542925" marR="439420" indent="-320675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542925" algn="l"/>
              </a:tabLst>
            </a:pPr>
            <a:r>
              <a:rPr sz="1200" b="1" spc="-20" dirty="0">
                <a:solidFill>
                  <a:srgbClr val="FFFFFF"/>
                </a:solidFill>
                <a:latin typeface="Courier New"/>
                <a:cs typeface="Courier New"/>
              </a:rPr>
              <a:t>async</a:t>
            </a:r>
            <a:r>
              <a:rPr sz="1200" b="1" spc="-3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mendeklarasikan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asynchronous.</a:t>
            </a:r>
            <a:endParaRPr sz="1200">
              <a:latin typeface="Arial MT"/>
              <a:cs typeface="Arial MT"/>
            </a:endParaRPr>
          </a:p>
          <a:p>
            <a:pPr marL="542925" marR="213360" indent="-320675">
              <a:lnSpc>
                <a:spcPct val="114999"/>
              </a:lnSpc>
              <a:buFont typeface="Arial MT"/>
              <a:buChar char="●"/>
              <a:tabLst>
                <a:tab pos="542925" algn="l"/>
              </a:tabLst>
            </a:pPr>
            <a:r>
              <a:rPr sz="1200" b="1" spc="-20" dirty="0">
                <a:solidFill>
                  <a:srgbClr val="FFFFFF"/>
                </a:solidFill>
                <a:latin typeface="Courier New"/>
                <a:cs typeface="Courier New"/>
              </a:rPr>
              <a:t>await</a:t>
            </a:r>
            <a:r>
              <a:rPr sz="1200" b="1" spc="-38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menunggu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fetch()</a:t>
            </a:r>
            <a:r>
              <a:rPr sz="1200" spc="-3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selesai</a:t>
            </a: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sebelum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mengeksekusi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baris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berikutnya.</a:t>
            </a:r>
            <a:endParaRPr sz="1200">
              <a:latin typeface="Arial MT"/>
              <a:cs typeface="Arial MT"/>
            </a:endParaRPr>
          </a:p>
          <a:p>
            <a:pPr marL="542925" marR="745490" indent="-320675">
              <a:lnSpc>
                <a:spcPct val="114999"/>
              </a:lnSpc>
              <a:buChar char="●"/>
              <a:tabLst>
                <a:tab pos="542925" algn="l"/>
              </a:tabLst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Blok</a:t>
            </a:r>
            <a:r>
              <a:rPr sz="1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Courier New"/>
                <a:cs typeface="Courier New"/>
              </a:rPr>
              <a:t>try...catch</a:t>
            </a:r>
            <a:r>
              <a:rPr sz="1200" b="1" spc="-37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2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untuk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menangani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error.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374" y="1963545"/>
            <a:ext cx="4123124" cy="2292599"/>
          </a:xfrm>
          <a:prstGeom prst="rect">
            <a:avLst/>
          </a:prstGeom>
        </p:spPr>
      </p:pic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sz="2500" dirty="0"/>
              <a:t>Menggunakan</a:t>
            </a:r>
            <a:r>
              <a:rPr sz="2500" spc="-35" dirty="0"/>
              <a:t> </a:t>
            </a:r>
            <a:r>
              <a:rPr sz="2500" dirty="0"/>
              <a:t>Library</a:t>
            </a:r>
            <a:r>
              <a:rPr sz="2500" spc="-35" dirty="0"/>
              <a:t> </a:t>
            </a:r>
            <a:r>
              <a:rPr sz="2500" dirty="0"/>
              <a:t>seperti</a:t>
            </a:r>
            <a:r>
              <a:rPr sz="2500" spc="-160" dirty="0"/>
              <a:t> </a:t>
            </a:r>
            <a:r>
              <a:rPr sz="2500" spc="-10" dirty="0"/>
              <a:t>Axios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22150" y="999383"/>
            <a:ext cx="756030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Axios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mempermudah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kerja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4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API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karena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singkat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dan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mendukung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fitur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transformasi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request/response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otomatis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pembatalan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request.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Instalasi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Axios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(menggunakan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npm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CDN):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5349" y="2313371"/>
            <a:ext cx="3877945" cy="1274445"/>
            <a:chOff x="635349" y="2313371"/>
            <a:chExt cx="3877945" cy="12744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400" y="2332421"/>
              <a:ext cx="3839824" cy="12361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4874" y="2322896"/>
              <a:ext cx="3858895" cy="1255395"/>
            </a:xfrm>
            <a:custGeom>
              <a:avLst/>
              <a:gdLst/>
              <a:ahLst/>
              <a:cxnLst/>
              <a:rect l="l" t="t" r="r" b="b"/>
              <a:pathLst>
                <a:path w="3858895" h="1255395">
                  <a:moveTo>
                    <a:pt x="0" y="0"/>
                  </a:moveTo>
                  <a:lnTo>
                    <a:pt x="3858874" y="0"/>
                  </a:lnTo>
                  <a:lnTo>
                    <a:pt x="3858874" y="1255249"/>
                  </a:lnTo>
                  <a:lnTo>
                    <a:pt x="0" y="1255249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6E0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059524" y="2313374"/>
            <a:ext cx="3595370" cy="1629410"/>
            <a:chOff x="5059524" y="2313374"/>
            <a:chExt cx="3595370" cy="16294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8574" y="2332424"/>
              <a:ext cx="3556649" cy="15909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069049" y="2322899"/>
              <a:ext cx="3576320" cy="1610360"/>
            </a:xfrm>
            <a:custGeom>
              <a:avLst/>
              <a:gdLst/>
              <a:ahLst/>
              <a:cxnLst/>
              <a:rect l="l" t="t" r="r" b="b"/>
              <a:pathLst>
                <a:path w="3576320" h="1610360">
                  <a:moveTo>
                    <a:pt x="0" y="0"/>
                  </a:moveTo>
                  <a:lnTo>
                    <a:pt x="3575699" y="0"/>
                  </a:lnTo>
                  <a:lnTo>
                    <a:pt x="3575699" y="1610000"/>
                  </a:lnTo>
                  <a:lnTo>
                    <a:pt x="0" y="161000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F6E0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0667" y="877124"/>
            <a:ext cx="5668010" cy="22174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1233805">
              <a:lnSpc>
                <a:spcPts val="8630"/>
              </a:lnSpc>
              <a:spcBef>
                <a:spcPts val="195"/>
              </a:spcBef>
            </a:pP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OOP</a:t>
            </a:r>
            <a:r>
              <a:rPr sz="7200" b="1" spc="-3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25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7200" b="1" spc="-5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5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-15" dirty="0">
                <a:solidFill>
                  <a:srgbClr val="FFFFFF"/>
                </a:solidFill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Apa</a:t>
            </a:r>
            <a:r>
              <a:rPr spc="-55" dirty="0"/>
              <a:t> </a:t>
            </a:r>
            <a:r>
              <a:rPr dirty="0"/>
              <a:t>itu</a:t>
            </a:r>
            <a:r>
              <a:rPr spc="-55" dirty="0"/>
              <a:t> </a:t>
            </a:r>
            <a:r>
              <a:rPr spc="-20" dirty="0"/>
              <a:t>OOP?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/>
              <a:t>Pemrograman</a:t>
            </a:r>
            <a:r>
              <a:rPr sz="1600" spc="-35" dirty="0"/>
              <a:t> </a:t>
            </a:r>
            <a:r>
              <a:rPr sz="1600" dirty="0"/>
              <a:t>Berbasis</a:t>
            </a:r>
            <a:r>
              <a:rPr sz="1600" spc="-30" dirty="0"/>
              <a:t> </a:t>
            </a:r>
            <a:r>
              <a:rPr sz="1600" dirty="0"/>
              <a:t>Objek</a:t>
            </a:r>
            <a:r>
              <a:rPr sz="1600" spc="-35" dirty="0"/>
              <a:t> </a:t>
            </a:r>
            <a:r>
              <a:rPr sz="1600" dirty="0"/>
              <a:t>(OOP)</a:t>
            </a:r>
            <a:r>
              <a:rPr sz="1600" spc="-30" dirty="0"/>
              <a:t> </a:t>
            </a:r>
            <a:r>
              <a:rPr sz="1600" dirty="0"/>
              <a:t>adalah</a:t>
            </a:r>
            <a:r>
              <a:rPr sz="1600" spc="-30" dirty="0"/>
              <a:t> </a:t>
            </a:r>
            <a:r>
              <a:rPr sz="1600" dirty="0"/>
              <a:t>paradigma</a:t>
            </a:r>
            <a:r>
              <a:rPr sz="1600" spc="-35" dirty="0"/>
              <a:t> </a:t>
            </a:r>
            <a:r>
              <a:rPr sz="1600" spc="-10" dirty="0"/>
              <a:t>pemrograman</a:t>
            </a:r>
            <a:r>
              <a:rPr sz="1600" spc="-30" dirty="0"/>
              <a:t> </a:t>
            </a:r>
            <a:r>
              <a:rPr sz="1600" dirty="0"/>
              <a:t>yang</a:t>
            </a:r>
            <a:r>
              <a:rPr sz="1600" spc="-35" dirty="0"/>
              <a:t> </a:t>
            </a:r>
            <a:r>
              <a:rPr sz="1600" spc="-10" dirty="0"/>
              <a:t>berfokus </a:t>
            </a:r>
            <a:r>
              <a:rPr sz="1600" dirty="0"/>
              <a:t>pada</a:t>
            </a:r>
            <a:r>
              <a:rPr sz="1600" spc="-30" dirty="0"/>
              <a:t> </a:t>
            </a:r>
            <a:r>
              <a:rPr sz="1600" dirty="0"/>
              <a:t>penggunaan</a:t>
            </a:r>
            <a:r>
              <a:rPr sz="1600" spc="-30" dirty="0"/>
              <a:t> </a:t>
            </a:r>
            <a:r>
              <a:rPr sz="1600" dirty="0"/>
              <a:t>"objek"</a:t>
            </a:r>
            <a:r>
              <a:rPr sz="1600" spc="-30" dirty="0"/>
              <a:t> </a:t>
            </a:r>
            <a:r>
              <a:rPr sz="1600" dirty="0"/>
              <a:t>untuk</a:t>
            </a:r>
            <a:r>
              <a:rPr sz="1600" spc="-30" dirty="0"/>
              <a:t> </a:t>
            </a:r>
            <a:r>
              <a:rPr sz="1600" dirty="0"/>
              <a:t>mewakili</a:t>
            </a:r>
            <a:r>
              <a:rPr sz="1600" spc="-30" dirty="0"/>
              <a:t> </a:t>
            </a:r>
            <a:r>
              <a:rPr sz="1600" dirty="0"/>
              <a:t>data</a:t>
            </a:r>
            <a:r>
              <a:rPr sz="1600" spc="-30" dirty="0"/>
              <a:t> </a:t>
            </a:r>
            <a:r>
              <a:rPr sz="1600" dirty="0"/>
              <a:t>dan</a:t>
            </a:r>
            <a:r>
              <a:rPr sz="1600" spc="-30" dirty="0"/>
              <a:t> </a:t>
            </a:r>
            <a:r>
              <a:rPr sz="1600" dirty="0"/>
              <a:t>fungsionalitas</a:t>
            </a:r>
            <a:r>
              <a:rPr sz="1600" spc="-30" dirty="0"/>
              <a:t> </a:t>
            </a:r>
            <a:r>
              <a:rPr sz="1600" dirty="0"/>
              <a:t>dalam</a:t>
            </a:r>
            <a:r>
              <a:rPr sz="1600" spc="-30" dirty="0"/>
              <a:t> </a:t>
            </a:r>
            <a:r>
              <a:rPr sz="1600" dirty="0"/>
              <a:t>program.</a:t>
            </a:r>
            <a:r>
              <a:rPr sz="1600" spc="-30" dirty="0"/>
              <a:t> </a:t>
            </a:r>
            <a:r>
              <a:rPr sz="1600" spc="-10" dirty="0"/>
              <a:t>Konsep </a:t>
            </a:r>
            <a:r>
              <a:rPr sz="1600" dirty="0"/>
              <a:t>OOP</a:t>
            </a:r>
            <a:r>
              <a:rPr sz="1600" spc="-45" dirty="0"/>
              <a:t> </a:t>
            </a:r>
            <a:r>
              <a:rPr sz="1600" spc="-10" dirty="0"/>
              <a:t>memungkinkan</a:t>
            </a:r>
            <a:r>
              <a:rPr sz="1600" spc="-95" dirty="0"/>
              <a:t> </a:t>
            </a:r>
            <a:r>
              <a:rPr sz="1600" dirty="0"/>
              <a:t>Anda</a:t>
            </a:r>
            <a:r>
              <a:rPr sz="1600" spc="-15" dirty="0"/>
              <a:t> </a:t>
            </a:r>
            <a:r>
              <a:rPr sz="1600" dirty="0"/>
              <a:t>untuk</a:t>
            </a:r>
            <a:r>
              <a:rPr sz="1600" spc="-15" dirty="0"/>
              <a:t> </a:t>
            </a:r>
            <a:r>
              <a:rPr sz="1600" dirty="0"/>
              <a:t>memodelkan</a:t>
            </a:r>
            <a:r>
              <a:rPr sz="1600" spc="-10" dirty="0"/>
              <a:t> elemen-</a:t>
            </a:r>
            <a:r>
              <a:rPr sz="1600" dirty="0"/>
              <a:t>elemen</a:t>
            </a:r>
            <a:r>
              <a:rPr sz="1600" spc="-15" dirty="0"/>
              <a:t> </a:t>
            </a:r>
            <a:r>
              <a:rPr sz="1600" dirty="0"/>
              <a:t>dunia</a:t>
            </a:r>
            <a:r>
              <a:rPr sz="1600" spc="-10" dirty="0"/>
              <a:t> </a:t>
            </a:r>
            <a:r>
              <a:rPr sz="1600" dirty="0"/>
              <a:t>nyata</a:t>
            </a:r>
            <a:r>
              <a:rPr sz="1600" spc="-15" dirty="0"/>
              <a:t> </a:t>
            </a:r>
            <a:r>
              <a:rPr sz="1600" dirty="0"/>
              <a:t>dalam</a:t>
            </a:r>
            <a:r>
              <a:rPr sz="1600" spc="-15" dirty="0"/>
              <a:t> </a:t>
            </a:r>
            <a:r>
              <a:rPr sz="1600" spc="-10" dirty="0"/>
              <a:t>kode, membuatnya</a:t>
            </a:r>
            <a:r>
              <a:rPr sz="1600" spc="-35" dirty="0"/>
              <a:t> </a:t>
            </a:r>
            <a:r>
              <a:rPr sz="1600" dirty="0"/>
              <a:t>lebih</a:t>
            </a:r>
            <a:r>
              <a:rPr sz="1600" spc="-30" dirty="0"/>
              <a:t> </a:t>
            </a:r>
            <a:r>
              <a:rPr sz="1600" dirty="0"/>
              <a:t>mudah</a:t>
            </a:r>
            <a:r>
              <a:rPr sz="1600" spc="-30" dirty="0"/>
              <a:t> </a:t>
            </a:r>
            <a:r>
              <a:rPr sz="1600" dirty="0"/>
              <a:t>dipahami</a:t>
            </a:r>
            <a:r>
              <a:rPr sz="1600" spc="-30" dirty="0"/>
              <a:t> </a:t>
            </a:r>
            <a:r>
              <a:rPr sz="1600" dirty="0"/>
              <a:t>dan</a:t>
            </a:r>
            <a:r>
              <a:rPr sz="1600" spc="-30" dirty="0"/>
              <a:t> </a:t>
            </a:r>
            <a:r>
              <a:rPr sz="1600" spc="-10" dirty="0"/>
              <a:t>dikelola.</a:t>
            </a:r>
            <a:endParaRPr sz="1600"/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0" dirty="0"/>
              <a:t>Dasar-</a:t>
            </a:r>
            <a:r>
              <a:rPr dirty="0"/>
              <a:t>Dasar</a:t>
            </a:r>
            <a:r>
              <a:rPr spc="-55" dirty="0"/>
              <a:t> </a:t>
            </a:r>
            <a:r>
              <a:rPr dirty="0"/>
              <a:t>Objek</a:t>
            </a:r>
            <a:r>
              <a:rPr spc="-50" dirty="0"/>
              <a:t> </a:t>
            </a:r>
            <a:r>
              <a:rPr dirty="0"/>
              <a:t>di</a:t>
            </a:r>
            <a:r>
              <a:rPr spc="-50" dirty="0"/>
              <a:t> </a:t>
            </a:r>
            <a:r>
              <a:rPr spc="-1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9730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Objek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kumpulan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pasangan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kunci-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(key-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pairs)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mewakili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data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perilaku.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JavaScript,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dibuat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sederhana.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20" y="1746021"/>
            <a:ext cx="4893800" cy="30898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868325" y="2411900"/>
            <a:ext cx="3115310" cy="1785620"/>
          </a:xfrm>
          <a:prstGeom prst="rect">
            <a:avLst/>
          </a:prstGeom>
          <a:ln w="19049">
            <a:solidFill>
              <a:srgbClr val="F6E018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20"/>
              </a:spcBef>
            </a:pPr>
            <a:r>
              <a:rPr sz="1300" b="1" dirty="0">
                <a:solidFill>
                  <a:srgbClr val="F6E018"/>
                </a:solidFill>
                <a:latin typeface="Arial"/>
                <a:cs typeface="Arial"/>
              </a:rPr>
              <a:t>NOTE</a:t>
            </a:r>
            <a:r>
              <a:rPr sz="1300" b="1" spc="-55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542290" indent="-327660">
              <a:lnSpc>
                <a:spcPct val="100000"/>
              </a:lnSpc>
              <a:buChar char="●"/>
              <a:tabLst>
                <a:tab pos="542290" algn="l"/>
              </a:tabLst>
            </a:pP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merk,</a:t>
            </a:r>
            <a:r>
              <a:rPr sz="1300" spc="-6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model,</a:t>
            </a:r>
            <a:r>
              <a:rPr sz="1300" spc="-5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dan</a:t>
            </a:r>
            <a:r>
              <a:rPr sz="1300" spc="-5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tahun</a:t>
            </a:r>
            <a:r>
              <a:rPr sz="1300" spc="-5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adalah</a:t>
            </a:r>
            <a:endParaRPr sz="1300">
              <a:latin typeface="Arial MT"/>
              <a:cs typeface="Arial MT"/>
            </a:endParaRPr>
          </a:p>
          <a:p>
            <a:pPr marL="542925">
              <a:lnSpc>
                <a:spcPct val="100000"/>
              </a:lnSpc>
            </a:pPr>
            <a:r>
              <a:rPr sz="1300" b="1" dirty="0">
                <a:solidFill>
                  <a:srgbClr val="F6E018"/>
                </a:solidFill>
                <a:latin typeface="Arial"/>
                <a:cs typeface="Arial"/>
              </a:rPr>
              <a:t>properti</a:t>
            </a:r>
            <a:r>
              <a:rPr sz="1300" b="1" spc="-80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objek.</a:t>
            </a:r>
            <a:endParaRPr sz="1300">
              <a:latin typeface="Arial MT"/>
              <a:cs typeface="Arial MT"/>
            </a:endParaRPr>
          </a:p>
          <a:p>
            <a:pPr marL="542290" indent="-327660">
              <a:lnSpc>
                <a:spcPct val="100000"/>
              </a:lnSpc>
              <a:buChar char="●"/>
              <a:tabLst>
                <a:tab pos="542290" algn="l"/>
              </a:tabLst>
            </a:pP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start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dan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info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adalah</a:t>
            </a:r>
            <a:r>
              <a:rPr sz="13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b="1" spc="-10" dirty="0">
                <a:solidFill>
                  <a:srgbClr val="F6E018"/>
                </a:solidFill>
                <a:latin typeface="Arial"/>
                <a:cs typeface="Arial"/>
              </a:rPr>
              <a:t>method</a:t>
            </a:r>
            <a:endParaRPr sz="1300">
              <a:latin typeface="Arial"/>
              <a:cs typeface="Arial"/>
            </a:endParaRPr>
          </a:p>
          <a:p>
            <a:pPr marL="542925">
              <a:lnSpc>
                <a:spcPct val="100000"/>
              </a:lnSpc>
            </a:pP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(fungsi</a:t>
            </a:r>
            <a:r>
              <a:rPr sz="13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yang</a:t>
            </a:r>
            <a:r>
              <a:rPr sz="13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ada</a:t>
            </a:r>
            <a:r>
              <a:rPr sz="13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di</a:t>
            </a:r>
            <a:r>
              <a:rPr sz="13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dalam</a:t>
            </a:r>
            <a:r>
              <a:rPr sz="13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objek).</a:t>
            </a:r>
            <a:endParaRPr sz="1300">
              <a:latin typeface="Arial MT"/>
              <a:cs typeface="Arial MT"/>
            </a:endParaRPr>
          </a:p>
          <a:p>
            <a:pPr marL="542925" marR="509270" indent="-328295">
              <a:lnSpc>
                <a:spcPct val="100000"/>
              </a:lnSpc>
              <a:buChar char="●"/>
              <a:tabLst>
                <a:tab pos="542925" algn="l"/>
              </a:tabLst>
            </a:pP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this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mengacu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pada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objek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F6E018"/>
                </a:solidFill>
                <a:latin typeface="Arial MT"/>
                <a:cs typeface="Arial MT"/>
              </a:rPr>
              <a:t>itu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sendiri</a:t>
            </a:r>
            <a:r>
              <a:rPr sz="13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(dalam</a:t>
            </a:r>
            <a:r>
              <a:rPr sz="13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hal</a:t>
            </a:r>
            <a:r>
              <a:rPr sz="13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ini</a:t>
            </a:r>
            <a:r>
              <a:rPr sz="13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mobil).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Constructor</a:t>
            </a:r>
            <a:r>
              <a:rPr spc="-15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781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Constructor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Anda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banyak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objek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properti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method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sama.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24" y="1777550"/>
            <a:ext cx="4099080" cy="33659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570475" y="2571750"/>
            <a:ext cx="3115310" cy="985519"/>
          </a:xfrm>
          <a:prstGeom prst="rect">
            <a:avLst/>
          </a:prstGeom>
          <a:ln w="19049">
            <a:solidFill>
              <a:srgbClr val="F6E018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20"/>
              </a:spcBef>
            </a:pPr>
            <a:r>
              <a:rPr sz="1300" b="1" dirty="0">
                <a:solidFill>
                  <a:srgbClr val="F6E018"/>
                </a:solidFill>
                <a:latin typeface="Arial"/>
                <a:cs typeface="Arial"/>
              </a:rPr>
              <a:t>NOTE</a:t>
            </a:r>
            <a:r>
              <a:rPr sz="1300" b="1" spc="-55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542925" marR="253365" indent="-328295">
              <a:lnSpc>
                <a:spcPct val="100000"/>
              </a:lnSpc>
              <a:buFont typeface="Arial MT"/>
              <a:buChar char="●"/>
              <a:tabLst>
                <a:tab pos="542925" algn="l"/>
              </a:tabLst>
            </a:pPr>
            <a:r>
              <a:rPr sz="1300" b="1" dirty="0">
                <a:solidFill>
                  <a:srgbClr val="F6E018"/>
                </a:solidFill>
                <a:latin typeface="Arial"/>
                <a:cs typeface="Arial"/>
              </a:rPr>
              <a:t>new</a:t>
            </a:r>
            <a:r>
              <a:rPr sz="1300" b="1" spc="-30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digunakan</a:t>
            </a:r>
            <a:r>
              <a:rPr sz="13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untuk</a:t>
            </a:r>
            <a:r>
              <a:rPr sz="13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membuat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instance</a:t>
            </a:r>
            <a:r>
              <a:rPr sz="1300" spc="-6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baru</a:t>
            </a:r>
            <a:r>
              <a:rPr sz="1300" spc="-6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dari</a:t>
            </a:r>
            <a:r>
              <a:rPr sz="1300" spc="-6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Mobil.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Tipe</a:t>
            </a:r>
            <a:r>
              <a:rPr spc="-130" dirty="0"/>
              <a:t> </a:t>
            </a:r>
            <a:r>
              <a:rPr dirty="0"/>
              <a:t>Data</a:t>
            </a:r>
            <a:r>
              <a:rPr spc="-130" dirty="0"/>
              <a:t> </a:t>
            </a:r>
            <a:r>
              <a:rPr spc="-10" dirty="0"/>
              <a:t>Reference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674" y="966871"/>
            <a:ext cx="807593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5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kompleks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menyimpan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koleksi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pasangan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key-value.</a:t>
            </a:r>
            <a:endParaRPr sz="1800">
              <a:latin typeface="Arial MT"/>
              <a:cs typeface="Arial MT"/>
            </a:endParaRPr>
          </a:p>
          <a:p>
            <a:pPr marL="379095" marR="576580" indent="-367030">
              <a:lnSpc>
                <a:spcPct val="150000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jenis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menyimpan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koleksi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berurutan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dan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diakses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melalui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indeks.</a:t>
            </a:r>
            <a:endParaRPr sz="1800">
              <a:latin typeface="Arial MT"/>
              <a:cs typeface="Arial MT"/>
            </a:endParaRPr>
          </a:p>
          <a:p>
            <a:pPr marL="379095" marR="742315" indent="-367030">
              <a:lnSpc>
                <a:spcPct val="150000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blok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kembali,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juga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dianggap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sebagai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JavaScript.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Konsep</a:t>
            </a:r>
            <a:r>
              <a:rPr spc="-155" dirty="0"/>
              <a:t> </a:t>
            </a:r>
            <a:r>
              <a:rPr dirty="0"/>
              <a:t>Prototypal</a:t>
            </a:r>
            <a:r>
              <a:rPr spc="-150" dirty="0"/>
              <a:t> </a:t>
            </a:r>
            <a:r>
              <a:rPr spc="-10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6568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prototypal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inheritance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berarti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mewarisi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properti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method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lain.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0475" y="2571750"/>
            <a:ext cx="3115310" cy="1170305"/>
          </a:xfrm>
          <a:prstGeom prst="rect">
            <a:avLst/>
          </a:prstGeom>
          <a:ln w="19049">
            <a:solidFill>
              <a:srgbClr val="F6E018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20"/>
              </a:spcBef>
            </a:pPr>
            <a:r>
              <a:rPr sz="1300" b="1" dirty="0">
                <a:solidFill>
                  <a:srgbClr val="F6E018"/>
                </a:solidFill>
                <a:latin typeface="Arial"/>
                <a:cs typeface="Arial"/>
              </a:rPr>
              <a:t>NOTE</a:t>
            </a:r>
            <a:r>
              <a:rPr sz="1300" b="1" spc="-55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542925" marR="227329" indent="-336550">
              <a:lnSpc>
                <a:spcPct val="101699"/>
              </a:lnSpc>
              <a:spcBef>
                <a:spcPts val="175"/>
              </a:spcBef>
              <a:buSzPct val="116666"/>
              <a:buFont typeface="Arial MT"/>
              <a:buChar char="●"/>
              <a:tabLst>
                <a:tab pos="542925" algn="l"/>
              </a:tabLst>
            </a:pPr>
            <a:r>
              <a:rPr sz="1200" b="1" dirty="0">
                <a:solidFill>
                  <a:srgbClr val="F6E018"/>
                </a:solidFill>
                <a:latin typeface="Arial"/>
                <a:cs typeface="Arial"/>
              </a:rPr>
              <a:t>Prototype</a:t>
            </a:r>
            <a:r>
              <a:rPr sz="1200" b="1" spc="-35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adalah</a:t>
            </a:r>
            <a:r>
              <a:rPr sz="12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objek</a:t>
            </a:r>
            <a:r>
              <a:rPr sz="12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dari</a:t>
            </a:r>
            <a:r>
              <a:rPr sz="1200" spc="-20" dirty="0">
                <a:solidFill>
                  <a:srgbClr val="F6E018"/>
                </a:solidFill>
                <a:latin typeface="Arial MT"/>
                <a:cs typeface="Arial MT"/>
              </a:rPr>
              <a:t> mana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objek</a:t>
            </a:r>
            <a:r>
              <a:rPr sz="12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lain</a:t>
            </a:r>
            <a:r>
              <a:rPr sz="12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mewarisi</a:t>
            </a:r>
            <a:r>
              <a:rPr sz="12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properti</a:t>
            </a:r>
            <a:r>
              <a:rPr sz="1200" spc="-25" dirty="0">
                <a:solidFill>
                  <a:srgbClr val="F6E018"/>
                </a:solidFill>
                <a:latin typeface="Arial MT"/>
                <a:cs typeface="Arial MT"/>
              </a:rPr>
              <a:t> dan </a:t>
            </a:r>
            <a:r>
              <a:rPr sz="1200" spc="-10" dirty="0">
                <a:solidFill>
                  <a:srgbClr val="F6E018"/>
                </a:solidFill>
                <a:latin typeface="Arial MT"/>
                <a:cs typeface="Arial MT"/>
              </a:rPr>
              <a:t>method.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747" y="1913052"/>
            <a:ext cx="3928249" cy="2846346"/>
          </a:xfrm>
          <a:prstGeom prst="rect">
            <a:avLst/>
          </a:prstGeom>
        </p:spPr>
      </p:pic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ES6</a:t>
            </a:r>
            <a:r>
              <a:rPr spc="-15" dirty="0"/>
              <a:t> </a:t>
            </a: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80429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ES6,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memperkenalkan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sintaks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mudah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dipahami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dan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digunakan.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0475" y="2571750"/>
            <a:ext cx="3115310" cy="1323975"/>
          </a:xfrm>
          <a:prstGeom prst="rect">
            <a:avLst/>
          </a:prstGeom>
          <a:ln w="19049">
            <a:solidFill>
              <a:srgbClr val="F6E018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20"/>
              </a:spcBef>
            </a:pPr>
            <a:r>
              <a:rPr sz="1300" b="1" dirty="0">
                <a:solidFill>
                  <a:srgbClr val="F6E018"/>
                </a:solidFill>
                <a:latin typeface="Arial"/>
                <a:cs typeface="Arial"/>
              </a:rPr>
              <a:t>NOTE</a:t>
            </a:r>
            <a:r>
              <a:rPr sz="1300" b="1" spc="-55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542925" marR="617220" indent="-32067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542925" algn="l"/>
              </a:tabLst>
            </a:pPr>
            <a:r>
              <a:rPr sz="1200" b="1" dirty="0">
                <a:solidFill>
                  <a:srgbClr val="F6E018"/>
                </a:solidFill>
                <a:latin typeface="Arial"/>
                <a:cs typeface="Arial"/>
              </a:rPr>
              <a:t>Class</a:t>
            </a:r>
            <a:r>
              <a:rPr sz="1200" b="1" spc="-35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adalah</a:t>
            </a:r>
            <a:r>
              <a:rPr sz="1200" spc="-3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blueprint</a:t>
            </a:r>
            <a:r>
              <a:rPr sz="12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6E018"/>
                </a:solidFill>
                <a:latin typeface="Arial MT"/>
                <a:cs typeface="Arial MT"/>
              </a:rPr>
              <a:t>untuk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membuat</a:t>
            </a:r>
            <a:r>
              <a:rPr sz="1200" spc="-3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6E018"/>
                </a:solidFill>
                <a:latin typeface="Arial MT"/>
                <a:cs typeface="Arial MT"/>
              </a:rPr>
              <a:t>objek.</a:t>
            </a:r>
            <a:endParaRPr sz="1200">
              <a:latin typeface="Arial MT"/>
              <a:cs typeface="Arial MT"/>
            </a:endParaRPr>
          </a:p>
          <a:p>
            <a:pPr marL="542925" marR="116839" indent="-320675">
              <a:lnSpc>
                <a:spcPct val="100000"/>
              </a:lnSpc>
              <a:buFont typeface="Arial MT"/>
              <a:buChar char="●"/>
              <a:tabLst>
                <a:tab pos="542925" algn="l"/>
              </a:tabLst>
            </a:pPr>
            <a:r>
              <a:rPr sz="1200" b="1" dirty="0">
                <a:solidFill>
                  <a:srgbClr val="F6E018"/>
                </a:solidFill>
                <a:latin typeface="Arial"/>
                <a:cs typeface="Arial"/>
              </a:rPr>
              <a:t>Constructor</a:t>
            </a:r>
            <a:r>
              <a:rPr sz="1200" b="1" spc="-35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adalah</a:t>
            </a:r>
            <a:r>
              <a:rPr sz="12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method</a:t>
            </a:r>
            <a:r>
              <a:rPr sz="1200" spc="-3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6E018"/>
                </a:solidFill>
                <a:latin typeface="Arial MT"/>
                <a:cs typeface="Arial MT"/>
              </a:rPr>
              <a:t>khusus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untuk</a:t>
            </a:r>
            <a:r>
              <a:rPr sz="12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menginisialisasi</a:t>
            </a:r>
            <a:r>
              <a:rPr sz="12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objek</a:t>
            </a:r>
            <a:r>
              <a:rPr sz="12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6E018"/>
                </a:solidFill>
                <a:latin typeface="Arial MT"/>
                <a:cs typeface="Arial MT"/>
              </a:rPr>
              <a:t>baru.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975" y="1783450"/>
            <a:ext cx="3663249" cy="3268400"/>
          </a:xfrm>
          <a:prstGeom prst="rect">
            <a:avLst/>
          </a:prstGeom>
        </p:spPr>
      </p:pic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Inheritance</a:t>
            </a:r>
            <a:r>
              <a:rPr spc="-105" dirty="0"/>
              <a:t> </a:t>
            </a:r>
            <a:r>
              <a:rPr dirty="0"/>
              <a:t>dengan</a:t>
            </a:r>
            <a:r>
              <a:rPr spc="-105" dirty="0"/>
              <a:t> </a:t>
            </a:r>
            <a:r>
              <a:rPr spc="-1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80968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Inheritance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baru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mewarisi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properti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method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lain.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0475" y="2571750"/>
            <a:ext cx="3115310" cy="1308735"/>
          </a:xfrm>
          <a:prstGeom prst="rect">
            <a:avLst/>
          </a:prstGeom>
          <a:ln w="19049">
            <a:solidFill>
              <a:srgbClr val="F6E018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177165">
              <a:lnSpc>
                <a:spcPct val="100000"/>
              </a:lnSpc>
              <a:spcBef>
                <a:spcPts val="620"/>
              </a:spcBef>
            </a:pPr>
            <a:r>
              <a:rPr sz="1300" b="1" dirty="0">
                <a:solidFill>
                  <a:srgbClr val="F6E018"/>
                </a:solidFill>
                <a:latin typeface="Arial"/>
                <a:cs typeface="Arial"/>
              </a:rPr>
              <a:t>NOTE</a:t>
            </a:r>
            <a:r>
              <a:rPr sz="1300" b="1" spc="-55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  <a:p>
            <a:pPr marL="542925" marR="86995" indent="-320675">
              <a:lnSpc>
                <a:spcPct val="100000"/>
              </a:lnSpc>
              <a:spcBef>
                <a:spcPts val="5"/>
              </a:spcBef>
              <a:buFont typeface="Arial MT"/>
              <a:buChar char="●"/>
              <a:tabLst>
                <a:tab pos="542925" algn="l"/>
              </a:tabLst>
            </a:pPr>
            <a:r>
              <a:rPr sz="1200" b="1" spc="-20" dirty="0">
                <a:solidFill>
                  <a:srgbClr val="F6E018"/>
                </a:solidFill>
                <a:latin typeface="Courier New"/>
                <a:cs typeface="Courier New"/>
              </a:rPr>
              <a:t>extends</a:t>
            </a:r>
            <a:r>
              <a:rPr sz="1200" b="1" spc="-385" dirty="0">
                <a:solidFill>
                  <a:srgbClr val="F6E018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digunakan untuk </a:t>
            </a:r>
            <a:r>
              <a:rPr sz="1200" spc="-10" dirty="0">
                <a:solidFill>
                  <a:srgbClr val="F6E018"/>
                </a:solidFill>
                <a:latin typeface="Arial MT"/>
                <a:cs typeface="Arial MT"/>
              </a:rPr>
              <a:t>membuat subclass.</a:t>
            </a:r>
            <a:endParaRPr sz="1200">
              <a:latin typeface="Arial MT"/>
              <a:cs typeface="Arial MT"/>
            </a:endParaRPr>
          </a:p>
          <a:p>
            <a:pPr marL="542925" marR="227329" indent="-320675">
              <a:lnSpc>
                <a:spcPct val="100000"/>
              </a:lnSpc>
              <a:buFont typeface="Arial MT"/>
              <a:buChar char="●"/>
              <a:tabLst>
                <a:tab pos="542925" algn="l"/>
              </a:tabLst>
            </a:pPr>
            <a:r>
              <a:rPr sz="1200" b="1" spc="-20" dirty="0">
                <a:solidFill>
                  <a:srgbClr val="F6E018"/>
                </a:solidFill>
                <a:latin typeface="Courier New"/>
                <a:cs typeface="Courier New"/>
              </a:rPr>
              <a:t>super</a:t>
            </a:r>
            <a:r>
              <a:rPr sz="1200" b="1" spc="-390" dirty="0">
                <a:solidFill>
                  <a:srgbClr val="F6E018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memanggil</a:t>
            </a:r>
            <a:r>
              <a:rPr sz="1200" spc="-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constructor</a:t>
            </a:r>
            <a:r>
              <a:rPr sz="1200" spc="-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6E018"/>
                </a:solidFill>
                <a:latin typeface="Arial MT"/>
                <a:cs typeface="Arial MT"/>
              </a:rPr>
              <a:t>dari </a:t>
            </a:r>
            <a:r>
              <a:rPr sz="1200" dirty="0">
                <a:solidFill>
                  <a:srgbClr val="F6E018"/>
                </a:solidFill>
                <a:latin typeface="Arial MT"/>
                <a:cs typeface="Arial MT"/>
              </a:rPr>
              <a:t>class</a:t>
            </a:r>
            <a:r>
              <a:rPr sz="1200" spc="-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6E018"/>
                </a:solidFill>
                <a:latin typeface="Arial MT"/>
                <a:cs typeface="Arial MT"/>
              </a:rPr>
              <a:t>induk.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7077" y="1557624"/>
            <a:ext cx="2375862" cy="3528599"/>
          </a:xfrm>
          <a:prstGeom prst="rect">
            <a:avLst/>
          </a:prstGeom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Encapsulation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15638"/>
            <a:ext cx="6764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Encapsulation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konsep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membatasi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akses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properti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method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objek.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JavaScript mengimplementasikan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penggunaan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simbol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underscore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_</a:t>
            </a:r>
            <a:r>
              <a:rPr sz="1200" spc="-3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closures.</a:t>
            </a:r>
            <a:endParaRPr sz="12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70324" y="1777100"/>
            <a:ext cx="3509010" cy="2075814"/>
            <a:chOff x="770324" y="1777100"/>
            <a:chExt cx="3509010" cy="207581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9375" y="1777100"/>
              <a:ext cx="3388200" cy="205470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89374" y="3831800"/>
              <a:ext cx="3470910" cy="1905"/>
            </a:xfrm>
            <a:custGeom>
              <a:avLst/>
              <a:gdLst/>
              <a:ahLst/>
              <a:cxnLst/>
              <a:rect l="l" t="t" r="r" b="b"/>
              <a:pathLst>
                <a:path w="3470910" h="1904">
                  <a:moveTo>
                    <a:pt x="0" y="0"/>
                  </a:moveTo>
                  <a:lnTo>
                    <a:pt x="3470399" y="1499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686975" y="1758050"/>
            <a:ext cx="3509010" cy="3152140"/>
            <a:chOff x="4686975" y="1758050"/>
            <a:chExt cx="3509010" cy="315214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7125" y="1777100"/>
              <a:ext cx="3388199" cy="313255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06025" y="1777100"/>
              <a:ext cx="3470910" cy="1905"/>
            </a:xfrm>
            <a:custGeom>
              <a:avLst/>
              <a:gdLst/>
              <a:ahLst/>
              <a:cxnLst/>
              <a:rect l="l" t="t" r="r" b="b"/>
              <a:pathLst>
                <a:path w="3470909" h="1905">
                  <a:moveTo>
                    <a:pt x="0" y="0"/>
                  </a:moveTo>
                  <a:lnTo>
                    <a:pt x="3470399" y="1499"/>
                  </a:lnTo>
                </a:path>
              </a:pathLst>
            </a:custGeom>
            <a:ln w="380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89374" y="4047749"/>
            <a:ext cx="3721100" cy="862330"/>
          </a:xfrm>
          <a:prstGeom prst="rect">
            <a:avLst/>
          </a:prstGeom>
          <a:ln w="19049">
            <a:solidFill>
              <a:srgbClr val="F6E018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5725" marR="85090">
              <a:lnSpc>
                <a:spcPct val="100000"/>
              </a:lnSpc>
              <a:spcBef>
                <a:spcPts val="630"/>
              </a:spcBef>
            </a:pP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Penggunaan</a:t>
            </a:r>
            <a:r>
              <a:rPr sz="1100" spc="-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6E018"/>
                </a:solidFill>
                <a:latin typeface="Courier New"/>
                <a:cs typeface="Courier New"/>
              </a:rPr>
              <a:t>_balance</a:t>
            </a:r>
            <a:r>
              <a:rPr sz="1100" spc="-355" dirty="0">
                <a:solidFill>
                  <a:srgbClr val="F6E018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mengindikasikan</a:t>
            </a:r>
            <a:r>
              <a:rPr sz="1100" spc="-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bahwa</a:t>
            </a:r>
            <a:r>
              <a:rPr sz="1100" spc="-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properti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ini</a:t>
            </a:r>
            <a:r>
              <a:rPr sz="11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"pribadi",</a:t>
            </a:r>
            <a:r>
              <a:rPr sz="11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meskipun</a:t>
            </a:r>
            <a:r>
              <a:rPr sz="11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masih</a:t>
            </a:r>
            <a:r>
              <a:rPr sz="1100" spc="-3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bisa</a:t>
            </a:r>
            <a:r>
              <a:rPr sz="11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diakses</a:t>
            </a:r>
            <a:r>
              <a:rPr sz="1100" spc="-4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(JavaScript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tidak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mendukung</a:t>
            </a:r>
            <a:r>
              <a:rPr sz="11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encapsulation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private</a:t>
            </a:r>
            <a:r>
              <a:rPr sz="11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secara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ketat</a:t>
            </a:r>
            <a:r>
              <a:rPr sz="11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di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ES6).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Polymorphism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693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Polymorphism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method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nama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yang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sama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objek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berbeda.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9125" y="4568749"/>
            <a:ext cx="6896100" cy="523240"/>
          </a:xfrm>
          <a:prstGeom prst="rect">
            <a:avLst/>
          </a:prstGeom>
          <a:ln w="19049">
            <a:solidFill>
              <a:srgbClr val="F6E018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5725" marR="120650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Method</a:t>
            </a:r>
            <a:r>
              <a:rPr sz="11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6E018"/>
                </a:solidFill>
                <a:latin typeface="Courier New"/>
                <a:cs typeface="Courier New"/>
              </a:rPr>
              <a:t>bersuara()</a:t>
            </a:r>
            <a:r>
              <a:rPr sz="1100" spc="-360" dirty="0">
                <a:solidFill>
                  <a:srgbClr val="F6E018"/>
                </a:solidFill>
                <a:latin typeface="Courier New"/>
                <a:cs typeface="Courier New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digunakan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pada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semua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class,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tetapi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memberikan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output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yang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berbeda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sesuai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dengan class-</a:t>
            </a:r>
            <a:r>
              <a:rPr sz="1100" spc="-20" dirty="0">
                <a:solidFill>
                  <a:srgbClr val="F6E018"/>
                </a:solidFill>
                <a:latin typeface="Arial MT"/>
                <a:cs typeface="Arial MT"/>
              </a:rPr>
              <a:t>nya.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39362" y="1905000"/>
            <a:ext cx="3618229" cy="2576195"/>
            <a:chOff x="639362" y="1905000"/>
            <a:chExt cx="3618229" cy="25761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6024" y="1905000"/>
              <a:ext cx="3523800" cy="254595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53649" y="4455124"/>
              <a:ext cx="3589654" cy="12065"/>
            </a:xfrm>
            <a:custGeom>
              <a:avLst/>
              <a:gdLst/>
              <a:ahLst/>
              <a:cxnLst/>
              <a:rect l="l" t="t" r="r" b="b"/>
              <a:pathLst>
                <a:path w="3589654" h="12064">
                  <a:moveTo>
                    <a:pt x="0" y="11699"/>
                  </a:moveTo>
                  <a:lnTo>
                    <a:pt x="3589199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4760312" y="1996812"/>
            <a:ext cx="3618229" cy="2560320"/>
            <a:chOff x="4760312" y="1996812"/>
            <a:chExt cx="3618229" cy="256032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07300" y="2011100"/>
              <a:ext cx="3523799" cy="25459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74600" y="2011099"/>
              <a:ext cx="3589654" cy="12065"/>
            </a:xfrm>
            <a:custGeom>
              <a:avLst/>
              <a:gdLst/>
              <a:ahLst/>
              <a:cxnLst/>
              <a:rect l="l" t="t" r="r" b="b"/>
              <a:pathLst>
                <a:path w="3589654" h="12064">
                  <a:moveTo>
                    <a:pt x="0" y="11699"/>
                  </a:moveTo>
                  <a:lnTo>
                    <a:pt x="3589199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16446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Abstraction</a:t>
            </a:r>
            <a:r>
              <a:rPr spc="-90" dirty="0"/>
              <a:t> </a:t>
            </a:r>
            <a:r>
              <a:rPr spc="-10" dirty="0"/>
              <a:t>(Abstraksi)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15638"/>
            <a:ext cx="790955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Abstraction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proses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menyembunyikan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detail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implementasi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pengguna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hanya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menampilkan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esensi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atau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fitur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utama.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dilakukan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abstract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class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interface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(tidak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sepenuhnya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didukung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dalam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JavaScript,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tetapi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disimulasikan).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8475" y="4421049"/>
            <a:ext cx="8121650" cy="523240"/>
          </a:xfrm>
          <a:prstGeom prst="rect">
            <a:avLst/>
          </a:prstGeom>
          <a:ln w="19049">
            <a:solidFill>
              <a:srgbClr val="F6E018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542290" indent="-312420">
              <a:lnSpc>
                <a:spcPct val="100000"/>
              </a:lnSpc>
              <a:spcBef>
                <a:spcPts val="630"/>
              </a:spcBef>
              <a:buFont typeface="Arial MT"/>
              <a:buChar char="●"/>
              <a:tabLst>
                <a:tab pos="542290" algn="l"/>
              </a:tabLst>
            </a:pPr>
            <a:r>
              <a:rPr sz="1100" spc="-20" dirty="0">
                <a:solidFill>
                  <a:srgbClr val="F6E018"/>
                </a:solidFill>
                <a:latin typeface="Courier New"/>
                <a:cs typeface="Courier New"/>
              </a:rPr>
              <a:t>Shape</a:t>
            </a:r>
            <a:r>
              <a:rPr sz="1100" spc="-360" dirty="0">
                <a:solidFill>
                  <a:srgbClr val="F6E01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adalah</a:t>
            </a:r>
            <a:r>
              <a:rPr sz="11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abstraksi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yang</a:t>
            </a:r>
            <a:r>
              <a:rPr sz="11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tidak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dapat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diinstansiasi</a:t>
            </a:r>
            <a:r>
              <a:rPr sz="11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secara</a:t>
            </a:r>
            <a:r>
              <a:rPr sz="11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langsung.</a:t>
            </a:r>
            <a:endParaRPr sz="1100">
              <a:latin typeface="Arial MT"/>
              <a:cs typeface="Arial MT"/>
            </a:endParaRPr>
          </a:p>
          <a:p>
            <a:pPr marL="542290" indent="-312420">
              <a:lnSpc>
                <a:spcPct val="100000"/>
              </a:lnSpc>
              <a:buChar char="●"/>
              <a:tabLst>
                <a:tab pos="542290" algn="l"/>
              </a:tabLst>
            </a:pP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Subclass</a:t>
            </a:r>
            <a:r>
              <a:rPr sz="1100" spc="-1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seperti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6E018"/>
                </a:solidFill>
                <a:latin typeface="Courier New"/>
                <a:cs typeface="Courier New"/>
              </a:rPr>
              <a:t>Rectangle</a:t>
            </a:r>
            <a:r>
              <a:rPr sz="1100" spc="-360" dirty="0">
                <a:solidFill>
                  <a:srgbClr val="F6E01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harus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 mengimplementasikan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method</a:t>
            </a:r>
            <a:r>
              <a:rPr sz="1100" spc="-1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Courier New"/>
                <a:cs typeface="Courier New"/>
              </a:rPr>
              <a:t>calculateArea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325" y="1941346"/>
            <a:ext cx="3885674" cy="22698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13725" y="1941349"/>
            <a:ext cx="3401799" cy="2351925"/>
          </a:xfrm>
          <a:prstGeom prst="rect">
            <a:avLst/>
          </a:prstGeom>
        </p:spPr>
      </p:pic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Manfaat</a:t>
            </a:r>
            <a:r>
              <a:rPr spc="-135" dirty="0"/>
              <a:t> </a:t>
            </a:r>
            <a:r>
              <a:rPr dirty="0"/>
              <a:t>dan</a:t>
            </a:r>
            <a:r>
              <a:rPr spc="-130" dirty="0"/>
              <a:t> </a:t>
            </a:r>
            <a:r>
              <a:rPr dirty="0"/>
              <a:t>Keterbasan</a:t>
            </a:r>
            <a:r>
              <a:rPr spc="-130" dirty="0"/>
              <a:t> </a:t>
            </a:r>
            <a:r>
              <a:rPr spc="-25" dirty="0"/>
              <a:t>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7078"/>
            <a:ext cx="7832725" cy="3399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OOP</a:t>
            </a:r>
            <a:r>
              <a:rPr sz="12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memberikan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keuntungan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utama:</a:t>
            </a:r>
            <a:endParaRPr sz="1200">
              <a:latin typeface="Arial MT"/>
              <a:cs typeface="Arial MT"/>
            </a:endParaRPr>
          </a:p>
          <a:p>
            <a:pPr marL="469900" marR="132715" indent="-320675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Modularitas: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dipisahkan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kelas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berbeda,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membuatnya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mudah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dikelola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dan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diperluas.</a:t>
            </a:r>
            <a:endParaRPr sz="1200">
              <a:latin typeface="Arial MT"/>
              <a:cs typeface="Arial MT"/>
            </a:endParaRPr>
          </a:p>
          <a:p>
            <a:pPr marL="469265" indent="-320040">
              <a:lnSpc>
                <a:spcPct val="100000"/>
              </a:lnSpc>
              <a:spcBef>
                <a:spcPts val="215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Reusability: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Kelas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sudah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kembali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proyek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lain.</a:t>
            </a:r>
            <a:endParaRPr sz="1200">
              <a:latin typeface="Arial MT"/>
              <a:cs typeface="Arial MT"/>
            </a:endParaRPr>
          </a:p>
          <a:p>
            <a:pPr marL="469900" marR="5080" indent="-320675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Scalability: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Mudah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menambahkan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fungsionalitas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baru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kelas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baru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mewarisi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dari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kelas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sudah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ada.</a:t>
            </a:r>
            <a:endParaRPr sz="1200">
              <a:latin typeface="Arial MT"/>
              <a:cs typeface="Arial MT"/>
            </a:endParaRPr>
          </a:p>
          <a:p>
            <a:pPr marL="469900" marR="22225" indent="-320675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Maintainability: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Perubahan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bagian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mempengaruhi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bagian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lain,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berkat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enkapsulasi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dan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modularitas.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FFFFFF"/>
              </a:buClr>
              <a:buFont typeface="Arial MT"/>
              <a:buChar char="●"/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Meskipun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OOP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banyak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manfaat,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ia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juga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keterbatasan:</a:t>
            </a:r>
            <a:endParaRPr sz="1200">
              <a:latin typeface="Arial MT"/>
              <a:cs typeface="Arial MT"/>
            </a:endParaRPr>
          </a:p>
          <a:p>
            <a:pPr marL="469900" marR="175895" indent="-320675">
              <a:lnSpc>
                <a:spcPct val="114999"/>
              </a:lnSpc>
              <a:spcBef>
                <a:spcPts val="1200"/>
              </a:spcBef>
              <a:buFont typeface="Arial MT"/>
              <a:buChar char="●"/>
              <a:tabLst>
                <a:tab pos="46990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Kompleksitas: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Struktur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kelas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objek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kompleks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program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sulit</a:t>
            </a:r>
            <a:r>
              <a:rPr sz="12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dipahami,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terutama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bagi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pemula.</a:t>
            </a:r>
            <a:endParaRPr sz="1200">
              <a:latin typeface="Arial MT"/>
              <a:cs typeface="Arial MT"/>
            </a:endParaRPr>
          </a:p>
          <a:p>
            <a:pPr marL="469265" indent="-320040">
              <a:lnSpc>
                <a:spcPct val="100000"/>
              </a:lnSpc>
              <a:spcBef>
                <a:spcPts val="215"/>
              </a:spcBef>
              <a:buFont typeface="Arial MT"/>
              <a:buChar char="●"/>
              <a:tabLst>
                <a:tab pos="469265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Overhead: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Penggunaan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objek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inheritance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menambah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overhead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kinerja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program.</a:t>
            </a:r>
            <a:endParaRPr sz="1200">
              <a:latin typeface="Arial MT"/>
              <a:cs typeface="Arial MT"/>
            </a:endParaRPr>
          </a:p>
          <a:p>
            <a:pPr marL="469900" marR="107950" indent="-320675">
              <a:lnSpc>
                <a:spcPct val="114999"/>
              </a:lnSpc>
              <a:buFont typeface="Arial MT"/>
              <a:buChar char="●"/>
              <a:tabLst>
                <a:tab pos="46990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Tidak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selalu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cocok: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masalah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proyek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mungkin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mudah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diselesaikan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paradigma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pemrograman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lain,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pemrograman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fungsional.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946275" marR="5080" indent="-541655">
              <a:lnSpc>
                <a:spcPts val="8630"/>
              </a:lnSpc>
              <a:spcBef>
                <a:spcPts val="195"/>
              </a:spcBef>
            </a:pPr>
            <a:r>
              <a:rPr sz="7200" b="1" spc="-15" dirty="0">
                <a:latin typeface="Arial"/>
                <a:cs typeface="Arial"/>
              </a:rPr>
              <a:t>J</a:t>
            </a:r>
            <a:r>
              <a:rPr sz="7200" b="1" spc="-550" dirty="0">
                <a:latin typeface="Arial"/>
                <a:cs typeface="Arial"/>
              </a:rPr>
              <a:t>A</a:t>
            </a:r>
            <a:r>
              <a:rPr sz="7200" b="1" spc="-555" dirty="0">
                <a:latin typeface="Arial"/>
                <a:cs typeface="Arial"/>
              </a:rPr>
              <a:t>V</a:t>
            </a:r>
            <a:r>
              <a:rPr sz="7200" b="1" spc="-20" dirty="0">
                <a:latin typeface="Arial"/>
                <a:cs typeface="Arial"/>
              </a:rPr>
              <a:t>ASCRIPT</a:t>
            </a:r>
            <a:r>
              <a:rPr sz="7200" b="1" spc="-130" dirty="0">
                <a:latin typeface="Arial"/>
                <a:cs typeface="Arial"/>
              </a:rPr>
              <a:t> </a:t>
            </a:r>
            <a:r>
              <a:rPr sz="7200" b="1" spc="-10" dirty="0">
                <a:latin typeface="Arial"/>
                <a:cs typeface="Arial"/>
              </a:rPr>
              <a:t>MODULES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Pengenalan</a:t>
            </a:r>
            <a:r>
              <a:rPr spc="-145" dirty="0"/>
              <a:t> </a:t>
            </a:r>
            <a:r>
              <a:rPr dirty="0"/>
              <a:t>JavaScript</a:t>
            </a:r>
            <a:r>
              <a:rPr spc="-140" dirty="0"/>
              <a:t> </a:t>
            </a:r>
            <a:r>
              <a:rPr spc="-10" dirty="0"/>
              <a:t>Modules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/>
              <a:t>JavaScript</a:t>
            </a:r>
            <a:r>
              <a:rPr sz="1600" spc="-30" dirty="0"/>
              <a:t> </a:t>
            </a:r>
            <a:r>
              <a:rPr sz="1600" dirty="0"/>
              <a:t>modules</a:t>
            </a:r>
            <a:r>
              <a:rPr sz="1600" spc="-30" dirty="0"/>
              <a:t> </a:t>
            </a:r>
            <a:r>
              <a:rPr sz="1600" dirty="0"/>
              <a:t>adalah</a:t>
            </a:r>
            <a:r>
              <a:rPr sz="1600" spc="-25" dirty="0"/>
              <a:t> </a:t>
            </a:r>
            <a:r>
              <a:rPr sz="1600" dirty="0"/>
              <a:t>fitur</a:t>
            </a:r>
            <a:r>
              <a:rPr sz="1600" spc="-30" dirty="0"/>
              <a:t> </a:t>
            </a:r>
            <a:r>
              <a:rPr sz="1600" dirty="0"/>
              <a:t>yang</a:t>
            </a:r>
            <a:r>
              <a:rPr sz="1600" spc="-25" dirty="0"/>
              <a:t> </a:t>
            </a:r>
            <a:r>
              <a:rPr sz="1600" dirty="0"/>
              <a:t>memungkinkan</a:t>
            </a:r>
            <a:r>
              <a:rPr sz="1600" spc="-30" dirty="0"/>
              <a:t> </a:t>
            </a:r>
            <a:r>
              <a:rPr sz="1600" dirty="0"/>
              <a:t>kita</a:t>
            </a:r>
            <a:r>
              <a:rPr sz="1600" spc="-25" dirty="0"/>
              <a:t> </a:t>
            </a:r>
            <a:r>
              <a:rPr sz="1600" dirty="0"/>
              <a:t>untuk</a:t>
            </a:r>
            <a:r>
              <a:rPr sz="1600" spc="-30" dirty="0"/>
              <a:t> </a:t>
            </a:r>
            <a:r>
              <a:rPr sz="1600" dirty="0"/>
              <a:t>membagi</a:t>
            </a:r>
            <a:r>
              <a:rPr sz="1600" spc="-25" dirty="0"/>
              <a:t> </a:t>
            </a:r>
            <a:r>
              <a:rPr sz="1600" dirty="0"/>
              <a:t>kode</a:t>
            </a:r>
            <a:r>
              <a:rPr sz="1600" spc="-30" dirty="0"/>
              <a:t> </a:t>
            </a:r>
            <a:r>
              <a:rPr sz="1600" spc="-10" dirty="0"/>
              <a:t>JavaScript </a:t>
            </a:r>
            <a:r>
              <a:rPr sz="1600" dirty="0"/>
              <a:t>ke</a:t>
            </a:r>
            <a:r>
              <a:rPr sz="1600" spc="-35" dirty="0"/>
              <a:t> </a:t>
            </a:r>
            <a:r>
              <a:rPr sz="1600" dirty="0"/>
              <a:t>dalam</a:t>
            </a:r>
            <a:r>
              <a:rPr sz="1600" spc="-35" dirty="0"/>
              <a:t> </a:t>
            </a:r>
            <a:r>
              <a:rPr sz="1600" dirty="0"/>
              <a:t>file</a:t>
            </a:r>
            <a:r>
              <a:rPr sz="1600" spc="-35" dirty="0"/>
              <a:t> </a:t>
            </a:r>
            <a:r>
              <a:rPr sz="1600" dirty="0"/>
              <a:t>terpisah.</a:t>
            </a:r>
            <a:r>
              <a:rPr sz="1600" spc="-35" dirty="0"/>
              <a:t> </a:t>
            </a:r>
            <a:r>
              <a:rPr sz="1600" dirty="0"/>
              <a:t>Ini</a:t>
            </a:r>
            <a:r>
              <a:rPr sz="1600" spc="-35" dirty="0"/>
              <a:t> </a:t>
            </a:r>
            <a:r>
              <a:rPr sz="1600" dirty="0"/>
              <a:t>membuat</a:t>
            </a:r>
            <a:r>
              <a:rPr sz="1600" spc="-35" dirty="0"/>
              <a:t> </a:t>
            </a:r>
            <a:r>
              <a:rPr sz="1600" dirty="0"/>
              <a:t>kode</a:t>
            </a:r>
            <a:r>
              <a:rPr sz="1600" spc="-35" dirty="0"/>
              <a:t> </a:t>
            </a:r>
            <a:r>
              <a:rPr sz="1600" dirty="0"/>
              <a:t>lebih</a:t>
            </a:r>
            <a:r>
              <a:rPr sz="1600" spc="-35" dirty="0"/>
              <a:t> </a:t>
            </a:r>
            <a:r>
              <a:rPr sz="1600" spc="-10" dirty="0"/>
              <a:t>terstruktur,</a:t>
            </a:r>
            <a:r>
              <a:rPr sz="1600" spc="-35" dirty="0"/>
              <a:t> </a:t>
            </a:r>
            <a:r>
              <a:rPr sz="1600" dirty="0"/>
              <a:t>lebih</a:t>
            </a:r>
            <a:r>
              <a:rPr sz="1600" spc="-35" dirty="0"/>
              <a:t> </a:t>
            </a:r>
            <a:r>
              <a:rPr sz="1600" dirty="0"/>
              <a:t>mudah</a:t>
            </a:r>
            <a:r>
              <a:rPr sz="1600" spc="-30" dirty="0"/>
              <a:t> </a:t>
            </a:r>
            <a:r>
              <a:rPr sz="1600" dirty="0"/>
              <a:t>untuk</a:t>
            </a:r>
            <a:r>
              <a:rPr sz="1600" spc="-35" dirty="0"/>
              <a:t> </a:t>
            </a:r>
            <a:r>
              <a:rPr sz="1600" spc="-10" dirty="0"/>
              <a:t>dipelihara, </a:t>
            </a:r>
            <a:r>
              <a:rPr sz="1600" dirty="0"/>
              <a:t>dan</a:t>
            </a:r>
            <a:r>
              <a:rPr sz="1600" spc="-35" dirty="0"/>
              <a:t> </a:t>
            </a:r>
            <a:r>
              <a:rPr sz="1600" dirty="0"/>
              <a:t>meningkatkan</a:t>
            </a:r>
            <a:r>
              <a:rPr sz="1600" spc="-25" dirty="0"/>
              <a:t> </a:t>
            </a:r>
            <a:r>
              <a:rPr sz="1600" dirty="0"/>
              <a:t>keterbacaan.</a:t>
            </a:r>
            <a:r>
              <a:rPr sz="1600" spc="-25" dirty="0"/>
              <a:t> </a:t>
            </a:r>
            <a:r>
              <a:rPr sz="1600" dirty="0"/>
              <a:t>Dengan</a:t>
            </a:r>
            <a:r>
              <a:rPr sz="1600" spc="-25" dirty="0"/>
              <a:t> </a:t>
            </a:r>
            <a:r>
              <a:rPr sz="1600" spc="-10" dirty="0"/>
              <a:t>modules,</a:t>
            </a:r>
            <a:r>
              <a:rPr sz="1600" spc="-105" dirty="0"/>
              <a:t> </a:t>
            </a:r>
            <a:r>
              <a:rPr sz="1600" dirty="0"/>
              <a:t>Anda</a:t>
            </a:r>
            <a:r>
              <a:rPr sz="1600" spc="-25" dirty="0"/>
              <a:t> </a:t>
            </a:r>
            <a:r>
              <a:rPr sz="1600" dirty="0"/>
              <a:t>dapat</a:t>
            </a:r>
            <a:r>
              <a:rPr sz="1600" spc="-20" dirty="0"/>
              <a:t> </a:t>
            </a:r>
            <a:r>
              <a:rPr sz="1600" spc="-10" dirty="0"/>
              <a:t>mengelompokkan </a:t>
            </a:r>
            <a:r>
              <a:rPr sz="1600" dirty="0"/>
              <a:t>fungsionalitas</a:t>
            </a:r>
            <a:r>
              <a:rPr sz="1600" spc="-35" dirty="0"/>
              <a:t> </a:t>
            </a:r>
            <a:r>
              <a:rPr sz="1600" dirty="0"/>
              <a:t>tertentu</a:t>
            </a:r>
            <a:r>
              <a:rPr sz="1600" spc="-35" dirty="0"/>
              <a:t> </a:t>
            </a:r>
            <a:r>
              <a:rPr sz="1600" dirty="0"/>
              <a:t>dalam</a:t>
            </a:r>
            <a:r>
              <a:rPr sz="1600" spc="-30" dirty="0"/>
              <a:t> </a:t>
            </a:r>
            <a:r>
              <a:rPr sz="1600" dirty="0"/>
              <a:t>file</a:t>
            </a:r>
            <a:r>
              <a:rPr sz="1600" spc="-35" dirty="0"/>
              <a:t> </a:t>
            </a:r>
            <a:r>
              <a:rPr sz="1600" dirty="0"/>
              <a:t>yang</a:t>
            </a:r>
            <a:r>
              <a:rPr sz="1600" spc="-35" dirty="0"/>
              <a:t> </a:t>
            </a:r>
            <a:r>
              <a:rPr sz="1600" dirty="0"/>
              <a:t>terpisah,</a:t>
            </a:r>
            <a:r>
              <a:rPr sz="1600" spc="-30" dirty="0"/>
              <a:t> </a:t>
            </a:r>
            <a:r>
              <a:rPr sz="1600" dirty="0"/>
              <a:t>dan</a:t>
            </a:r>
            <a:r>
              <a:rPr sz="1600" spc="-35" dirty="0"/>
              <a:t> </a:t>
            </a:r>
            <a:r>
              <a:rPr sz="1600" dirty="0"/>
              <a:t>kemudian</a:t>
            </a:r>
            <a:r>
              <a:rPr sz="1600" spc="-30" dirty="0"/>
              <a:t> </a:t>
            </a:r>
            <a:r>
              <a:rPr sz="1600" dirty="0"/>
              <a:t>mengimpor</a:t>
            </a:r>
            <a:r>
              <a:rPr sz="1600" spc="-35" dirty="0"/>
              <a:t> </a:t>
            </a:r>
            <a:r>
              <a:rPr sz="1600" dirty="0"/>
              <a:t>file</a:t>
            </a:r>
            <a:r>
              <a:rPr sz="1600" spc="-35" dirty="0"/>
              <a:t> </a:t>
            </a:r>
            <a:r>
              <a:rPr sz="1600" spc="-10" dirty="0"/>
              <a:t>tersebut </a:t>
            </a:r>
            <a:r>
              <a:rPr sz="1600" dirty="0"/>
              <a:t>sesuai</a:t>
            </a:r>
            <a:r>
              <a:rPr sz="1600" spc="-30" dirty="0"/>
              <a:t> </a:t>
            </a:r>
            <a:r>
              <a:rPr sz="1600" spc="-10" dirty="0"/>
              <a:t>kebutuhan.</a:t>
            </a:r>
            <a:endParaRPr sz="1600"/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Mengapa</a:t>
            </a:r>
            <a:r>
              <a:rPr spc="-140" dirty="0"/>
              <a:t> </a:t>
            </a:r>
            <a:r>
              <a:rPr spc="-10" dirty="0"/>
              <a:t>Menggunakan</a:t>
            </a:r>
            <a:r>
              <a:rPr spc="-140" dirty="0"/>
              <a:t> </a:t>
            </a:r>
            <a:r>
              <a:rPr spc="-10" dirty="0"/>
              <a:t>Modules?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674" y="1062883"/>
            <a:ext cx="8052434" cy="2549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94615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Pemeliharaan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yang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Lebih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Mudah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memisahkan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menjadi bagian-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bagian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kecil,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pemeliharaan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debugging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lebih mudah.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ct val="114999"/>
              </a:lnSpc>
              <a:buFont typeface="Arial MT"/>
              <a:buChar char="●"/>
              <a:tabLst>
                <a:tab pos="37909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Penggunaan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Ulang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Kode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Modules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memudahkan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penggunaan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ulang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kode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tempat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tanpa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perlu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menulis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ulang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sama.</a:t>
            </a:r>
            <a:endParaRPr sz="1800">
              <a:latin typeface="Arial MT"/>
              <a:cs typeface="Arial MT"/>
            </a:endParaRPr>
          </a:p>
          <a:p>
            <a:pPr marL="379095" marR="272415" indent="-367030">
              <a:lnSpc>
                <a:spcPct val="114999"/>
              </a:lnSpc>
              <a:buFont typeface="Arial MT"/>
              <a:buChar char="●"/>
              <a:tabLst>
                <a:tab pos="37909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Meningkatkan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Kejelasan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dibagi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kecil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mudah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dipahami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dibandingkan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file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besar.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08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30"/>
              </a:spcBef>
            </a:pPr>
            <a:r>
              <a:rPr sz="2600" dirty="0"/>
              <a:t>Perbedaan</a:t>
            </a:r>
            <a:r>
              <a:rPr sz="2600" spc="-100" dirty="0"/>
              <a:t> </a:t>
            </a:r>
            <a:r>
              <a:rPr sz="2600" dirty="0"/>
              <a:t>Utama</a:t>
            </a:r>
            <a:r>
              <a:rPr sz="2600" spc="-135" dirty="0"/>
              <a:t> </a:t>
            </a:r>
            <a:r>
              <a:rPr sz="2600" dirty="0"/>
              <a:t>Tipe</a:t>
            </a:r>
            <a:r>
              <a:rPr sz="2600" spc="-95" dirty="0"/>
              <a:t> </a:t>
            </a:r>
            <a:r>
              <a:rPr sz="2600" dirty="0"/>
              <a:t>Primitive</a:t>
            </a:r>
            <a:r>
              <a:rPr sz="2600" spc="-95" dirty="0"/>
              <a:t> </a:t>
            </a:r>
            <a:r>
              <a:rPr sz="2600" dirty="0"/>
              <a:t>vs</a:t>
            </a:r>
            <a:r>
              <a:rPr sz="2600" spc="-95" dirty="0"/>
              <a:t> </a:t>
            </a:r>
            <a:r>
              <a:rPr sz="2600" spc="-10" dirty="0"/>
              <a:t>Reference</a:t>
            </a:r>
            <a:endParaRPr sz="2600"/>
          </a:p>
        </p:txBody>
      </p:sp>
      <p:sp>
        <p:nvSpPr>
          <p:cNvPr id="3" name="object 3"/>
          <p:cNvSpPr txBox="1"/>
          <p:nvPr/>
        </p:nvSpPr>
        <p:spPr>
          <a:xfrm>
            <a:off x="728046" y="983126"/>
            <a:ext cx="803084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400050" indent="-351790">
              <a:lnSpc>
                <a:spcPct val="15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Penyimpanan:</a:t>
            </a:r>
            <a:r>
              <a:rPr sz="16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primitif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disimpan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stack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memory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nilai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langsungnya,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sedangkan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reference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disimpan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heap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memory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variabel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hanya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menyimpan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referensi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tersebut.</a:t>
            </a:r>
            <a:endParaRPr sz="1600">
              <a:latin typeface="Arial MT"/>
              <a:cs typeface="Arial MT"/>
            </a:endParaRPr>
          </a:p>
          <a:p>
            <a:pPr marL="363855" marR="5080" indent="-351790">
              <a:lnSpc>
                <a:spcPct val="150000"/>
              </a:lnSpc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Perubahan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Nilai: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primitif,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mengubah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tidak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mempengaruhi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menyimpan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salinan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tersebut.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Sedangkan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pada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reference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types,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mengubah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melalui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mempengaruhi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variabel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merujuk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objek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sama.</a:t>
            </a:r>
            <a:endParaRPr sz="1600">
              <a:latin typeface="Arial MT"/>
              <a:cs typeface="Arial MT"/>
            </a:endParaRPr>
          </a:p>
          <a:p>
            <a:pPr marL="363855" marR="5715" indent="-351790">
              <a:lnSpc>
                <a:spcPct val="150000"/>
              </a:lnSpc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Kinerja: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primitif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biasanya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cepat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lebih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sedikit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memori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dibandingkan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reference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types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karena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penyimpanan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akses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langsung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nilai.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Tipe</a:t>
            </a:r>
            <a:r>
              <a:rPr spc="-155" dirty="0"/>
              <a:t> </a:t>
            </a:r>
            <a:r>
              <a:rPr dirty="0"/>
              <a:t>Module</a:t>
            </a:r>
            <a:r>
              <a:rPr spc="-150" dirty="0"/>
              <a:t> </a:t>
            </a:r>
            <a:r>
              <a:rPr spc="-1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1325" y="983126"/>
            <a:ext cx="7907655" cy="14884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410209" indent="-397510">
              <a:lnSpc>
                <a:spcPct val="100000"/>
              </a:lnSpc>
              <a:spcBef>
                <a:spcPts val="1060"/>
              </a:spcBef>
              <a:buFont typeface="Arial MT"/>
              <a:buAutoNum type="arabicPeriod"/>
              <a:tabLst>
                <a:tab pos="410209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(ECMAScript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Modules)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Modules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sintaks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import</a:t>
            </a:r>
            <a:endParaRPr sz="1600">
              <a:latin typeface="Courier New"/>
              <a:cs typeface="Courier New"/>
            </a:endParaRPr>
          </a:p>
          <a:p>
            <a:pPr marL="410209">
              <a:lnSpc>
                <a:spcPct val="100000"/>
              </a:lnSpc>
              <a:spcBef>
                <a:spcPts val="96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export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standar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ditentukan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oleh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ECMAScript.</a:t>
            </a:r>
            <a:endParaRPr sz="1600">
              <a:latin typeface="Arial MT"/>
              <a:cs typeface="Arial MT"/>
            </a:endParaRPr>
          </a:p>
          <a:p>
            <a:pPr marL="410209" marR="5080" indent="-398145">
              <a:lnSpc>
                <a:spcPct val="150000"/>
              </a:lnSpc>
              <a:buFont typeface="Arial MT"/>
              <a:buAutoNum type="arabicPeriod" startAt="2"/>
              <a:tabLst>
                <a:tab pos="410209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CommonJS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Modules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Modul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biasanya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lingkungan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Node.js.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require</a:t>
            </a:r>
            <a:r>
              <a:rPr sz="16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module.exports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ES</a:t>
            </a:r>
            <a:r>
              <a:rPr spc="-15" dirty="0"/>
              <a:t> </a:t>
            </a:r>
            <a:r>
              <a:rPr spc="-10" dirty="0"/>
              <a:t>Modules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99383"/>
            <a:ext cx="8074659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Anda</a:t>
            </a:r>
            <a:r>
              <a:rPr sz="14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4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Courier New"/>
                <a:cs typeface="Courier New"/>
              </a:rPr>
              <a:t>export</a:t>
            </a:r>
            <a:r>
              <a:rPr sz="1400" spc="-1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mengekspor fungsi, variabel, atau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objek dari suatu file,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yang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kemudian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diimpor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oleh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lain.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Setelah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mengekspor,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Anda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mengimpor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tersebut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lain.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521" y="2345746"/>
            <a:ext cx="3015974" cy="10796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7525" y="3823121"/>
            <a:ext cx="3131046" cy="11885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54974" y="3823112"/>
            <a:ext cx="3322874" cy="12206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54974" y="2345750"/>
            <a:ext cx="2960250" cy="118857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77525" y="1998249"/>
            <a:ext cx="3016250" cy="339090"/>
          </a:xfrm>
          <a:prstGeom prst="rect">
            <a:avLst/>
          </a:prstGeom>
          <a:ln w="19049">
            <a:solidFill>
              <a:srgbClr val="18803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35"/>
              </a:spcBef>
            </a:pPr>
            <a:r>
              <a:rPr sz="1000" b="1" dirty="0">
                <a:solidFill>
                  <a:srgbClr val="F6E018"/>
                </a:solidFill>
                <a:latin typeface="Arial"/>
                <a:cs typeface="Arial"/>
              </a:rPr>
              <a:t>Export</a:t>
            </a:r>
            <a:r>
              <a:rPr sz="1000" b="1" spc="-25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6E018"/>
                </a:solidFill>
                <a:latin typeface="Arial"/>
                <a:cs typeface="Arial"/>
              </a:rPr>
              <a:t>Named</a:t>
            </a:r>
            <a:r>
              <a:rPr sz="1000" b="1" spc="-20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6E018"/>
                </a:solidFill>
                <a:latin typeface="Arial"/>
                <a:cs typeface="Arial"/>
              </a:rPr>
              <a:t>(Ekspor</a:t>
            </a:r>
            <a:r>
              <a:rPr sz="1000" b="1" spc="-20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6E018"/>
                </a:solidFill>
                <a:latin typeface="Arial"/>
                <a:cs typeface="Arial"/>
              </a:rPr>
              <a:t>Bernama)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4974" y="1998249"/>
            <a:ext cx="3016250" cy="339090"/>
          </a:xfrm>
          <a:prstGeom prst="rect">
            <a:avLst/>
          </a:prstGeom>
          <a:ln w="19049">
            <a:solidFill>
              <a:srgbClr val="18803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sz="1000" b="1" dirty="0">
                <a:solidFill>
                  <a:srgbClr val="F6E018"/>
                </a:solidFill>
                <a:latin typeface="Arial"/>
                <a:cs typeface="Arial"/>
              </a:rPr>
              <a:t>Import</a:t>
            </a:r>
            <a:r>
              <a:rPr sz="1000" b="1" spc="-40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6E018"/>
                </a:solidFill>
                <a:latin typeface="Arial"/>
                <a:cs typeface="Arial"/>
              </a:rPr>
              <a:t>Named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4974" y="3484424"/>
            <a:ext cx="3016250" cy="339090"/>
          </a:xfrm>
          <a:prstGeom prst="rect">
            <a:avLst/>
          </a:prstGeom>
          <a:ln w="19049">
            <a:solidFill>
              <a:srgbClr val="18803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sz="1000" b="1" dirty="0">
                <a:solidFill>
                  <a:srgbClr val="F6E018"/>
                </a:solidFill>
                <a:latin typeface="Arial"/>
                <a:cs typeface="Arial"/>
              </a:rPr>
              <a:t>Import</a:t>
            </a:r>
            <a:r>
              <a:rPr sz="1000" b="1" spc="-40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6E018"/>
                </a:solidFill>
                <a:latin typeface="Arial"/>
                <a:cs typeface="Arial"/>
              </a:rPr>
              <a:t>Default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7562" y="3484424"/>
            <a:ext cx="3016250" cy="339090"/>
          </a:xfrm>
          <a:prstGeom prst="rect">
            <a:avLst/>
          </a:prstGeom>
          <a:ln w="19049">
            <a:solidFill>
              <a:srgbClr val="18803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5"/>
              </a:spcBef>
            </a:pPr>
            <a:r>
              <a:rPr sz="1000" b="1" dirty="0">
                <a:solidFill>
                  <a:srgbClr val="F6E018"/>
                </a:solidFill>
                <a:latin typeface="Arial"/>
                <a:cs typeface="Arial"/>
              </a:rPr>
              <a:t>Export</a:t>
            </a:r>
            <a:r>
              <a:rPr sz="1000" b="1" spc="-5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6E018"/>
                </a:solidFill>
                <a:latin typeface="Arial"/>
                <a:cs typeface="Arial"/>
              </a:rPr>
              <a:t>Default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CommonJS</a:t>
            </a:r>
            <a:r>
              <a:rPr spc="-155" dirty="0"/>
              <a:t> </a:t>
            </a:r>
            <a:r>
              <a:rPr dirty="0"/>
              <a:t>Modules</a:t>
            </a:r>
            <a:r>
              <a:rPr spc="-150" dirty="0"/>
              <a:t> </a:t>
            </a:r>
            <a:r>
              <a:rPr spc="-10" dirty="0"/>
              <a:t>(Node.js)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91254"/>
            <a:ext cx="7569834" cy="7112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CommonJS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sistem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modul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umumnya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Node.js.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require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mengimpor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module.exports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mengekspor.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7525" y="1998249"/>
            <a:ext cx="3016250" cy="339090"/>
          </a:xfrm>
          <a:prstGeom prst="rect">
            <a:avLst/>
          </a:prstGeom>
          <a:ln w="19049">
            <a:solidFill>
              <a:srgbClr val="18803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635"/>
              </a:spcBef>
            </a:pPr>
            <a:r>
              <a:rPr sz="1000" b="1" dirty="0">
                <a:solidFill>
                  <a:srgbClr val="F6E018"/>
                </a:solidFill>
                <a:latin typeface="Arial"/>
                <a:cs typeface="Arial"/>
              </a:rPr>
              <a:t>Ekspor</a:t>
            </a:r>
            <a:r>
              <a:rPr sz="1000" b="1" spc="-30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6E018"/>
                </a:solidFill>
                <a:latin typeface="Arial"/>
                <a:cs typeface="Arial"/>
              </a:rPr>
              <a:t>dengan</a:t>
            </a:r>
            <a:r>
              <a:rPr sz="1000" b="1" spc="-30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6E018"/>
                </a:solidFill>
                <a:latin typeface="Arial"/>
                <a:cs typeface="Arial"/>
              </a:rPr>
              <a:t>module.exports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525" y="2454874"/>
            <a:ext cx="3015900" cy="14259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637949" y="1998249"/>
            <a:ext cx="3016250" cy="339090"/>
          </a:xfrm>
          <a:prstGeom prst="rect">
            <a:avLst/>
          </a:prstGeom>
          <a:ln w="19049">
            <a:solidFill>
              <a:srgbClr val="188037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20650">
              <a:lnSpc>
                <a:spcPct val="100000"/>
              </a:lnSpc>
              <a:spcBef>
                <a:spcPts val="635"/>
              </a:spcBef>
            </a:pPr>
            <a:r>
              <a:rPr sz="1000" b="1" dirty="0">
                <a:solidFill>
                  <a:srgbClr val="F6E018"/>
                </a:solidFill>
                <a:latin typeface="Arial"/>
                <a:cs typeface="Arial"/>
              </a:rPr>
              <a:t>Impor</a:t>
            </a:r>
            <a:r>
              <a:rPr sz="1000" b="1" spc="-30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F6E018"/>
                </a:solidFill>
                <a:latin typeface="Arial"/>
                <a:cs typeface="Arial"/>
              </a:rPr>
              <a:t>dengan</a:t>
            </a:r>
            <a:r>
              <a:rPr sz="1000" b="1" spc="-25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F6E018"/>
                </a:solidFill>
                <a:latin typeface="Arial"/>
                <a:cs typeface="Arial"/>
              </a:rPr>
              <a:t>require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12677" y="2454876"/>
            <a:ext cx="3761182" cy="1425925"/>
          </a:xfrm>
          <a:prstGeom prst="rect">
            <a:avLst/>
          </a:prstGeom>
        </p:spPr>
      </p:pic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Dynamic</a:t>
            </a:r>
            <a:r>
              <a:rPr spc="-114" dirty="0"/>
              <a:t> </a:t>
            </a:r>
            <a:r>
              <a:rPr spc="-10" dirty="0"/>
              <a:t>Import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9273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dynamic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import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6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mengimpor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modul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hanya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dibutuhkan,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yang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meningkatkan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kinerja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aplikasi.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900" y="1931048"/>
            <a:ext cx="5758050" cy="1488300"/>
          </a:xfrm>
          <a:prstGeom prst="rect">
            <a:avLst/>
          </a:prstGeom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45085" marR="5080" indent="1463040">
              <a:lnSpc>
                <a:spcPts val="8630"/>
              </a:lnSpc>
              <a:spcBef>
                <a:spcPts val="195"/>
              </a:spcBef>
            </a:pPr>
            <a:r>
              <a:rPr sz="7200" b="1" spc="-10" dirty="0">
                <a:latin typeface="Arial"/>
                <a:cs typeface="Arial"/>
              </a:rPr>
              <a:t>Pengenalan </a:t>
            </a:r>
            <a:r>
              <a:rPr sz="7200" b="1" spc="-530" dirty="0">
                <a:latin typeface="Arial"/>
                <a:cs typeface="Arial"/>
              </a:rPr>
              <a:t>T</a:t>
            </a:r>
            <a:r>
              <a:rPr sz="7200" b="1" spc="5" dirty="0">
                <a:latin typeface="Arial"/>
                <a:cs typeface="Arial"/>
              </a:rPr>
              <a:t>estin</a:t>
            </a:r>
            <a:r>
              <a:rPr sz="7200" b="1" spc="20" dirty="0">
                <a:latin typeface="Arial"/>
                <a:cs typeface="Arial"/>
              </a:rPr>
              <a:t>g</a:t>
            </a:r>
            <a:r>
              <a:rPr sz="7200" b="1" spc="-380" dirty="0">
                <a:latin typeface="Arial"/>
                <a:cs typeface="Arial"/>
              </a:rPr>
              <a:t> </a:t>
            </a:r>
            <a:r>
              <a:rPr sz="7200" b="1" spc="-10" dirty="0">
                <a:latin typeface="Arial"/>
                <a:cs typeface="Arial"/>
              </a:rPr>
              <a:t>JavaScript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Apa</a:t>
            </a:r>
            <a:r>
              <a:rPr spc="-60" dirty="0"/>
              <a:t> </a:t>
            </a:r>
            <a:r>
              <a:rPr dirty="0"/>
              <a:t>itu</a:t>
            </a:r>
            <a:r>
              <a:rPr spc="-100" dirty="0"/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20" dirty="0"/>
              <a:t>Testing</a:t>
            </a:r>
            <a:r>
              <a:rPr sz="1600" spc="-35" dirty="0"/>
              <a:t> </a:t>
            </a:r>
            <a:r>
              <a:rPr sz="1600" dirty="0"/>
              <a:t>adalah</a:t>
            </a:r>
            <a:r>
              <a:rPr sz="1600" spc="-30" dirty="0"/>
              <a:t> </a:t>
            </a:r>
            <a:r>
              <a:rPr sz="1600" dirty="0"/>
              <a:t>proses</a:t>
            </a:r>
            <a:r>
              <a:rPr sz="1600" spc="-30" dirty="0"/>
              <a:t> </a:t>
            </a:r>
            <a:r>
              <a:rPr sz="1600" dirty="0"/>
              <a:t>penting</a:t>
            </a:r>
            <a:r>
              <a:rPr sz="1600" spc="-30" dirty="0"/>
              <a:t> </a:t>
            </a:r>
            <a:r>
              <a:rPr sz="1600" dirty="0"/>
              <a:t>dalam</a:t>
            </a:r>
            <a:r>
              <a:rPr sz="1600" spc="-30" dirty="0"/>
              <a:t> </a:t>
            </a:r>
            <a:r>
              <a:rPr sz="1600" dirty="0"/>
              <a:t>pengembangan</a:t>
            </a:r>
            <a:r>
              <a:rPr sz="1600" spc="-30" dirty="0"/>
              <a:t> </a:t>
            </a:r>
            <a:r>
              <a:rPr sz="1600" dirty="0"/>
              <a:t>perangkat</a:t>
            </a:r>
            <a:r>
              <a:rPr sz="1600" spc="-30" dirty="0"/>
              <a:t> </a:t>
            </a:r>
            <a:r>
              <a:rPr sz="1600" dirty="0"/>
              <a:t>lunak</a:t>
            </a:r>
            <a:r>
              <a:rPr sz="1600" spc="-30" dirty="0"/>
              <a:t> </a:t>
            </a:r>
            <a:r>
              <a:rPr sz="1600" dirty="0"/>
              <a:t>yang</a:t>
            </a:r>
            <a:r>
              <a:rPr sz="1600" spc="-30" dirty="0"/>
              <a:t> </a:t>
            </a:r>
            <a:r>
              <a:rPr sz="1600" spc="-10" dirty="0"/>
              <a:t>bertujuan </a:t>
            </a:r>
            <a:r>
              <a:rPr sz="1600" dirty="0"/>
              <a:t>untuk</a:t>
            </a:r>
            <a:r>
              <a:rPr sz="1600" spc="-35" dirty="0"/>
              <a:t> </a:t>
            </a:r>
            <a:r>
              <a:rPr sz="1600" dirty="0"/>
              <a:t>memastikan</a:t>
            </a:r>
            <a:r>
              <a:rPr sz="1600" spc="-30" dirty="0"/>
              <a:t> </a:t>
            </a:r>
            <a:r>
              <a:rPr sz="1600" dirty="0"/>
              <a:t>bahwa</a:t>
            </a:r>
            <a:r>
              <a:rPr sz="1600" spc="-30" dirty="0"/>
              <a:t> </a:t>
            </a:r>
            <a:r>
              <a:rPr sz="1600" dirty="0"/>
              <a:t>kode</a:t>
            </a:r>
            <a:r>
              <a:rPr sz="1600" spc="-30" dirty="0"/>
              <a:t> </a:t>
            </a:r>
            <a:r>
              <a:rPr sz="1600" dirty="0"/>
              <a:t>berfungsi</a:t>
            </a:r>
            <a:r>
              <a:rPr sz="1600" spc="-30" dirty="0"/>
              <a:t> </a:t>
            </a:r>
            <a:r>
              <a:rPr sz="1600" dirty="0"/>
              <a:t>sesuai</a:t>
            </a:r>
            <a:r>
              <a:rPr sz="1600" spc="-30" dirty="0"/>
              <a:t> </a:t>
            </a:r>
            <a:r>
              <a:rPr sz="1600" dirty="0"/>
              <a:t>harapan.</a:t>
            </a:r>
            <a:r>
              <a:rPr sz="1600" spc="-30" dirty="0"/>
              <a:t> </a:t>
            </a:r>
            <a:r>
              <a:rPr sz="1600" dirty="0"/>
              <a:t>Dalam</a:t>
            </a:r>
            <a:r>
              <a:rPr sz="1600" spc="-30" dirty="0"/>
              <a:t> </a:t>
            </a:r>
            <a:r>
              <a:rPr sz="1600" dirty="0"/>
              <a:t>JavaScript,</a:t>
            </a:r>
            <a:r>
              <a:rPr sz="1600" spc="-30" dirty="0"/>
              <a:t> </a:t>
            </a:r>
            <a:r>
              <a:rPr sz="1600" spc="-10" dirty="0"/>
              <a:t>terdapat </a:t>
            </a:r>
            <a:r>
              <a:rPr sz="1600" dirty="0"/>
              <a:t>beberapa</a:t>
            </a:r>
            <a:r>
              <a:rPr sz="1600" spc="-40" dirty="0"/>
              <a:t> </a:t>
            </a:r>
            <a:r>
              <a:rPr sz="1600" dirty="0"/>
              <a:t>cara</a:t>
            </a:r>
            <a:r>
              <a:rPr sz="1600" spc="-35" dirty="0"/>
              <a:t> </a:t>
            </a:r>
            <a:r>
              <a:rPr sz="1600" dirty="0"/>
              <a:t>dan</a:t>
            </a:r>
            <a:r>
              <a:rPr sz="1600" spc="-40" dirty="0"/>
              <a:t> </a:t>
            </a:r>
            <a:r>
              <a:rPr sz="1600" dirty="0"/>
              <a:t>alat</a:t>
            </a:r>
            <a:r>
              <a:rPr sz="1600" spc="-35" dirty="0"/>
              <a:t> </a:t>
            </a:r>
            <a:r>
              <a:rPr sz="1600" dirty="0"/>
              <a:t>untuk</a:t>
            </a:r>
            <a:r>
              <a:rPr sz="1600" spc="-35" dirty="0"/>
              <a:t> </a:t>
            </a:r>
            <a:r>
              <a:rPr sz="1600" dirty="0"/>
              <a:t>melakukan</a:t>
            </a:r>
            <a:r>
              <a:rPr sz="1600" spc="-40" dirty="0"/>
              <a:t> </a:t>
            </a:r>
            <a:r>
              <a:rPr sz="1600" dirty="0"/>
              <a:t>testing,</a:t>
            </a:r>
            <a:r>
              <a:rPr sz="1600" spc="-35" dirty="0"/>
              <a:t> </a:t>
            </a:r>
            <a:r>
              <a:rPr sz="1600" dirty="0"/>
              <a:t>termasuk</a:t>
            </a:r>
            <a:r>
              <a:rPr sz="1600" spc="-35" dirty="0"/>
              <a:t> </a:t>
            </a:r>
            <a:r>
              <a:rPr sz="1600" dirty="0"/>
              <a:t>menggunakan</a:t>
            </a:r>
            <a:r>
              <a:rPr sz="1600" spc="-40" dirty="0"/>
              <a:t> </a:t>
            </a:r>
            <a:r>
              <a:rPr sz="1600" dirty="0"/>
              <a:t>library</a:t>
            </a:r>
            <a:r>
              <a:rPr sz="1600" spc="-35" dirty="0"/>
              <a:t> </a:t>
            </a:r>
            <a:r>
              <a:rPr sz="1600" spc="-10" dirty="0"/>
              <a:t>seperti </a:t>
            </a:r>
            <a:r>
              <a:rPr sz="1600" b="1" dirty="0">
                <a:latin typeface="Arial"/>
                <a:cs typeface="Arial"/>
              </a:rPr>
              <a:t>Jest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/>
              <a:t>atau</a:t>
            </a:r>
            <a:r>
              <a:rPr sz="1600" spc="-25" dirty="0"/>
              <a:t> </a:t>
            </a:r>
            <a:r>
              <a:rPr sz="1600" b="1" dirty="0">
                <a:latin typeface="Arial"/>
                <a:cs typeface="Arial"/>
              </a:rPr>
              <a:t>Mocha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/>
              <a:t>untuk</a:t>
            </a:r>
            <a:r>
              <a:rPr sz="1600" spc="-30" dirty="0"/>
              <a:t> </a:t>
            </a:r>
            <a:r>
              <a:rPr sz="1600" dirty="0"/>
              <a:t>unit</a:t>
            </a:r>
            <a:r>
              <a:rPr sz="1600" spc="-35" dirty="0"/>
              <a:t> </a:t>
            </a:r>
            <a:r>
              <a:rPr sz="1600" dirty="0"/>
              <a:t>testing,</a:t>
            </a:r>
            <a:r>
              <a:rPr sz="1600" spc="-30" dirty="0"/>
              <a:t> </a:t>
            </a:r>
            <a:r>
              <a:rPr sz="1600" dirty="0"/>
              <a:t>serta</a:t>
            </a:r>
            <a:r>
              <a:rPr sz="1600" spc="-30" dirty="0"/>
              <a:t> </a:t>
            </a:r>
            <a:r>
              <a:rPr sz="1600" dirty="0"/>
              <a:t>pendekatan</a:t>
            </a:r>
            <a:r>
              <a:rPr sz="1600" spc="-15" dirty="0"/>
              <a:t> </a:t>
            </a:r>
            <a:r>
              <a:rPr sz="1600" b="1" spc="-40" dirty="0">
                <a:latin typeface="Arial"/>
                <a:cs typeface="Arial"/>
              </a:rPr>
              <a:t>Test-</a:t>
            </a:r>
            <a:r>
              <a:rPr sz="1600" b="1" dirty="0">
                <a:latin typeface="Arial"/>
                <a:cs typeface="Arial"/>
              </a:rPr>
              <a:t>Driven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Development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(TDD) </a:t>
            </a:r>
            <a:r>
              <a:rPr sz="1600" dirty="0"/>
              <a:t>dan</a:t>
            </a:r>
            <a:r>
              <a:rPr sz="1600" spc="-35" dirty="0"/>
              <a:t> </a:t>
            </a:r>
            <a:r>
              <a:rPr sz="1600" dirty="0"/>
              <a:t>penggunaan</a:t>
            </a:r>
            <a:r>
              <a:rPr sz="1600" spc="-25" dirty="0"/>
              <a:t> </a:t>
            </a:r>
            <a:r>
              <a:rPr sz="1600" b="1" dirty="0">
                <a:latin typeface="Arial"/>
                <a:cs typeface="Arial"/>
              </a:rPr>
              <a:t>mocking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/>
              <a:t>dan</a:t>
            </a:r>
            <a:r>
              <a:rPr sz="1600" spc="-25" dirty="0"/>
              <a:t> </a:t>
            </a:r>
            <a:r>
              <a:rPr sz="1600" b="1" dirty="0">
                <a:latin typeface="Arial"/>
                <a:cs typeface="Arial"/>
              </a:rPr>
              <a:t>spying</a:t>
            </a:r>
            <a:r>
              <a:rPr sz="1600" dirty="0"/>
              <a:t>.</a:t>
            </a:r>
            <a:r>
              <a:rPr sz="1600" spc="-30" dirty="0"/>
              <a:t> </a:t>
            </a:r>
            <a:r>
              <a:rPr sz="1600" dirty="0"/>
              <a:t>Berikut</a:t>
            </a:r>
            <a:r>
              <a:rPr sz="1600" spc="-30" dirty="0"/>
              <a:t> </a:t>
            </a:r>
            <a:r>
              <a:rPr sz="1600" dirty="0"/>
              <a:t>ini</a:t>
            </a:r>
            <a:r>
              <a:rPr sz="1600" spc="-30" dirty="0"/>
              <a:t> </a:t>
            </a:r>
            <a:r>
              <a:rPr sz="1600" dirty="0"/>
              <a:t>penjelasan</a:t>
            </a:r>
            <a:r>
              <a:rPr sz="1600" spc="-30" dirty="0"/>
              <a:t> </a:t>
            </a:r>
            <a:r>
              <a:rPr sz="1600" dirty="0"/>
              <a:t>lebih</a:t>
            </a:r>
            <a:r>
              <a:rPr sz="1600" spc="-30" dirty="0"/>
              <a:t> </a:t>
            </a:r>
            <a:r>
              <a:rPr sz="1600" spc="-10" dirty="0"/>
              <a:t>detail.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Apa</a:t>
            </a:r>
            <a:r>
              <a:rPr spc="-60" dirty="0"/>
              <a:t> </a:t>
            </a:r>
            <a:r>
              <a:rPr dirty="0"/>
              <a:t>itu</a:t>
            </a:r>
            <a:r>
              <a:rPr spc="-100" dirty="0"/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spc="-20" dirty="0"/>
              <a:t>Testing</a:t>
            </a:r>
            <a:r>
              <a:rPr sz="1600" spc="-35" dirty="0"/>
              <a:t> </a:t>
            </a:r>
            <a:r>
              <a:rPr sz="1600" dirty="0"/>
              <a:t>adalah</a:t>
            </a:r>
            <a:r>
              <a:rPr sz="1600" spc="-30" dirty="0"/>
              <a:t> </a:t>
            </a:r>
            <a:r>
              <a:rPr sz="1600" dirty="0"/>
              <a:t>proses</a:t>
            </a:r>
            <a:r>
              <a:rPr sz="1600" spc="-30" dirty="0"/>
              <a:t> </a:t>
            </a:r>
            <a:r>
              <a:rPr sz="1600" dirty="0"/>
              <a:t>penting</a:t>
            </a:r>
            <a:r>
              <a:rPr sz="1600" spc="-30" dirty="0"/>
              <a:t> </a:t>
            </a:r>
            <a:r>
              <a:rPr sz="1600" dirty="0"/>
              <a:t>dalam</a:t>
            </a:r>
            <a:r>
              <a:rPr sz="1600" spc="-30" dirty="0"/>
              <a:t> </a:t>
            </a:r>
            <a:r>
              <a:rPr sz="1600" dirty="0"/>
              <a:t>pengembangan</a:t>
            </a:r>
            <a:r>
              <a:rPr sz="1600" spc="-30" dirty="0"/>
              <a:t> </a:t>
            </a:r>
            <a:r>
              <a:rPr sz="1600" dirty="0"/>
              <a:t>perangkat</a:t>
            </a:r>
            <a:r>
              <a:rPr sz="1600" spc="-30" dirty="0"/>
              <a:t> </a:t>
            </a:r>
            <a:r>
              <a:rPr sz="1600" dirty="0"/>
              <a:t>lunak</a:t>
            </a:r>
            <a:r>
              <a:rPr sz="1600" spc="-30" dirty="0"/>
              <a:t> </a:t>
            </a:r>
            <a:r>
              <a:rPr sz="1600" dirty="0"/>
              <a:t>yang</a:t>
            </a:r>
            <a:r>
              <a:rPr sz="1600" spc="-30" dirty="0"/>
              <a:t> </a:t>
            </a:r>
            <a:r>
              <a:rPr sz="1600" spc="-10" dirty="0"/>
              <a:t>bertujuan </a:t>
            </a:r>
            <a:r>
              <a:rPr sz="1600" dirty="0"/>
              <a:t>untuk</a:t>
            </a:r>
            <a:r>
              <a:rPr sz="1600" spc="-35" dirty="0"/>
              <a:t> </a:t>
            </a:r>
            <a:r>
              <a:rPr sz="1600" dirty="0"/>
              <a:t>memastikan</a:t>
            </a:r>
            <a:r>
              <a:rPr sz="1600" spc="-30" dirty="0"/>
              <a:t> </a:t>
            </a:r>
            <a:r>
              <a:rPr sz="1600" dirty="0"/>
              <a:t>bahwa</a:t>
            </a:r>
            <a:r>
              <a:rPr sz="1600" spc="-30" dirty="0"/>
              <a:t> </a:t>
            </a:r>
            <a:r>
              <a:rPr sz="1600" dirty="0"/>
              <a:t>kode</a:t>
            </a:r>
            <a:r>
              <a:rPr sz="1600" spc="-30" dirty="0"/>
              <a:t> </a:t>
            </a:r>
            <a:r>
              <a:rPr sz="1600" dirty="0"/>
              <a:t>berfungsi</a:t>
            </a:r>
            <a:r>
              <a:rPr sz="1600" spc="-30" dirty="0"/>
              <a:t> </a:t>
            </a:r>
            <a:r>
              <a:rPr sz="1600" dirty="0"/>
              <a:t>sesuai</a:t>
            </a:r>
            <a:r>
              <a:rPr sz="1600" spc="-30" dirty="0"/>
              <a:t> </a:t>
            </a:r>
            <a:r>
              <a:rPr sz="1600" dirty="0"/>
              <a:t>harapan.</a:t>
            </a:r>
            <a:r>
              <a:rPr sz="1600" spc="-30" dirty="0"/>
              <a:t> </a:t>
            </a:r>
            <a:r>
              <a:rPr sz="1600" dirty="0"/>
              <a:t>Dalam</a:t>
            </a:r>
            <a:r>
              <a:rPr sz="1600" spc="-30" dirty="0"/>
              <a:t> </a:t>
            </a:r>
            <a:r>
              <a:rPr sz="1600" dirty="0"/>
              <a:t>JavaScript,</a:t>
            </a:r>
            <a:r>
              <a:rPr sz="1600" spc="-30" dirty="0"/>
              <a:t> </a:t>
            </a:r>
            <a:r>
              <a:rPr sz="1600" spc="-10" dirty="0"/>
              <a:t>terdapat </a:t>
            </a:r>
            <a:r>
              <a:rPr sz="1600" dirty="0"/>
              <a:t>beberapa</a:t>
            </a:r>
            <a:r>
              <a:rPr sz="1600" spc="-40" dirty="0"/>
              <a:t> </a:t>
            </a:r>
            <a:r>
              <a:rPr sz="1600" dirty="0"/>
              <a:t>cara</a:t>
            </a:r>
            <a:r>
              <a:rPr sz="1600" spc="-35" dirty="0"/>
              <a:t> </a:t>
            </a:r>
            <a:r>
              <a:rPr sz="1600" dirty="0"/>
              <a:t>dan</a:t>
            </a:r>
            <a:r>
              <a:rPr sz="1600" spc="-40" dirty="0"/>
              <a:t> </a:t>
            </a:r>
            <a:r>
              <a:rPr sz="1600" dirty="0"/>
              <a:t>alat</a:t>
            </a:r>
            <a:r>
              <a:rPr sz="1600" spc="-35" dirty="0"/>
              <a:t> </a:t>
            </a:r>
            <a:r>
              <a:rPr sz="1600" dirty="0"/>
              <a:t>untuk</a:t>
            </a:r>
            <a:r>
              <a:rPr sz="1600" spc="-35" dirty="0"/>
              <a:t> </a:t>
            </a:r>
            <a:r>
              <a:rPr sz="1600" dirty="0"/>
              <a:t>melakukan</a:t>
            </a:r>
            <a:r>
              <a:rPr sz="1600" spc="-40" dirty="0"/>
              <a:t> </a:t>
            </a:r>
            <a:r>
              <a:rPr sz="1600" dirty="0"/>
              <a:t>testing,</a:t>
            </a:r>
            <a:r>
              <a:rPr sz="1600" spc="-35" dirty="0"/>
              <a:t> </a:t>
            </a:r>
            <a:r>
              <a:rPr sz="1600" dirty="0"/>
              <a:t>termasuk</a:t>
            </a:r>
            <a:r>
              <a:rPr sz="1600" spc="-35" dirty="0"/>
              <a:t> </a:t>
            </a:r>
            <a:r>
              <a:rPr sz="1600" dirty="0"/>
              <a:t>menggunakan</a:t>
            </a:r>
            <a:r>
              <a:rPr sz="1600" spc="-40" dirty="0"/>
              <a:t> </a:t>
            </a:r>
            <a:r>
              <a:rPr sz="1600" dirty="0"/>
              <a:t>library</a:t>
            </a:r>
            <a:r>
              <a:rPr sz="1600" spc="-35" dirty="0"/>
              <a:t> </a:t>
            </a:r>
            <a:r>
              <a:rPr sz="1600" spc="-10" dirty="0"/>
              <a:t>seperti </a:t>
            </a:r>
            <a:r>
              <a:rPr sz="1600" b="1" dirty="0">
                <a:latin typeface="Arial"/>
                <a:cs typeface="Arial"/>
              </a:rPr>
              <a:t>Jest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/>
              <a:t>atau</a:t>
            </a:r>
            <a:r>
              <a:rPr sz="1600" spc="-25" dirty="0"/>
              <a:t> </a:t>
            </a:r>
            <a:r>
              <a:rPr sz="1600" b="1" dirty="0">
                <a:latin typeface="Arial"/>
                <a:cs typeface="Arial"/>
              </a:rPr>
              <a:t>Mocha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/>
              <a:t>untuk</a:t>
            </a:r>
            <a:r>
              <a:rPr sz="1600" spc="-30" dirty="0"/>
              <a:t> </a:t>
            </a:r>
            <a:r>
              <a:rPr sz="1600" dirty="0"/>
              <a:t>unit</a:t>
            </a:r>
            <a:r>
              <a:rPr sz="1600" spc="-35" dirty="0"/>
              <a:t> </a:t>
            </a:r>
            <a:r>
              <a:rPr sz="1600" dirty="0"/>
              <a:t>testing,</a:t>
            </a:r>
            <a:r>
              <a:rPr sz="1600" spc="-30" dirty="0"/>
              <a:t> </a:t>
            </a:r>
            <a:r>
              <a:rPr sz="1600" dirty="0"/>
              <a:t>serta</a:t>
            </a:r>
            <a:r>
              <a:rPr sz="1600" spc="-30" dirty="0"/>
              <a:t> </a:t>
            </a:r>
            <a:r>
              <a:rPr sz="1600" dirty="0"/>
              <a:t>pendekatan</a:t>
            </a:r>
            <a:r>
              <a:rPr sz="1600" spc="-15" dirty="0"/>
              <a:t> </a:t>
            </a:r>
            <a:r>
              <a:rPr sz="1600" b="1" spc="-40" dirty="0">
                <a:latin typeface="Arial"/>
                <a:cs typeface="Arial"/>
              </a:rPr>
              <a:t>Test-</a:t>
            </a:r>
            <a:r>
              <a:rPr sz="1600" b="1" dirty="0">
                <a:latin typeface="Arial"/>
                <a:cs typeface="Arial"/>
              </a:rPr>
              <a:t>Driven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Development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(TDD) </a:t>
            </a:r>
            <a:r>
              <a:rPr sz="1600" dirty="0"/>
              <a:t>dan</a:t>
            </a:r>
            <a:r>
              <a:rPr sz="1600" spc="-35" dirty="0"/>
              <a:t> </a:t>
            </a:r>
            <a:r>
              <a:rPr sz="1600" dirty="0"/>
              <a:t>penggunaan</a:t>
            </a:r>
            <a:r>
              <a:rPr sz="1600" spc="-25" dirty="0"/>
              <a:t> </a:t>
            </a:r>
            <a:r>
              <a:rPr sz="1600" b="1" dirty="0">
                <a:latin typeface="Arial"/>
                <a:cs typeface="Arial"/>
              </a:rPr>
              <a:t>mocking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/>
              <a:t>dan</a:t>
            </a:r>
            <a:r>
              <a:rPr sz="1600" spc="-25" dirty="0"/>
              <a:t> </a:t>
            </a:r>
            <a:r>
              <a:rPr sz="1600" b="1" dirty="0">
                <a:latin typeface="Arial"/>
                <a:cs typeface="Arial"/>
              </a:rPr>
              <a:t>spying</a:t>
            </a:r>
            <a:r>
              <a:rPr sz="1600" dirty="0"/>
              <a:t>.</a:t>
            </a:r>
            <a:r>
              <a:rPr sz="1600" spc="-30" dirty="0"/>
              <a:t> </a:t>
            </a:r>
            <a:r>
              <a:rPr sz="1600" dirty="0"/>
              <a:t>Berikut</a:t>
            </a:r>
            <a:r>
              <a:rPr sz="1600" spc="-30" dirty="0"/>
              <a:t> </a:t>
            </a:r>
            <a:r>
              <a:rPr sz="1600" dirty="0"/>
              <a:t>ini</a:t>
            </a:r>
            <a:r>
              <a:rPr sz="1600" spc="-30" dirty="0"/>
              <a:t> </a:t>
            </a:r>
            <a:r>
              <a:rPr sz="1600" dirty="0"/>
              <a:t>penjelasan</a:t>
            </a:r>
            <a:r>
              <a:rPr sz="1600" spc="-30" dirty="0"/>
              <a:t> </a:t>
            </a:r>
            <a:r>
              <a:rPr sz="1600" dirty="0"/>
              <a:t>lebih</a:t>
            </a:r>
            <a:r>
              <a:rPr sz="1600" spc="-30" dirty="0"/>
              <a:t> </a:t>
            </a:r>
            <a:r>
              <a:rPr sz="1600" spc="-10" dirty="0"/>
              <a:t>detail.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Unit</a:t>
            </a:r>
            <a:r>
              <a:rPr spc="-125" dirty="0"/>
              <a:t> </a:t>
            </a:r>
            <a:r>
              <a:rPr spc="-10" dirty="0"/>
              <a:t>Testing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b="1" dirty="0">
                <a:latin typeface="Arial"/>
                <a:cs typeface="Arial"/>
              </a:rPr>
              <a:t>Unit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testing</a:t>
            </a:r>
            <a:r>
              <a:rPr b="1" spc="-20" dirty="0">
                <a:latin typeface="Arial"/>
                <a:cs typeface="Arial"/>
              </a:rPr>
              <a:t> </a:t>
            </a:r>
            <a:r>
              <a:rPr dirty="0"/>
              <a:t>adalah</a:t>
            </a:r>
            <a:r>
              <a:rPr spc="-25" dirty="0"/>
              <a:t> </a:t>
            </a:r>
            <a:r>
              <a:rPr dirty="0"/>
              <a:t>proses</a:t>
            </a:r>
            <a:r>
              <a:rPr spc="-30" dirty="0"/>
              <a:t> </a:t>
            </a:r>
            <a:r>
              <a:rPr dirty="0"/>
              <a:t>pengujian</a:t>
            </a:r>
            <a:r>
              <a:rPr spc="-30" dirty="0"/>
              <a:t> </a:t>
            </a:r>
            <a:r>
              <a:rPr dirty="0"/>
              <a:t>bagian</a:t>
            </a:r>
            <a:r>
              <a:rPr spc="-25" dirty="0"/>
              <a:t> </a:t>
            </a:r>
            <a:r>
              <a:rPr dirty="0"/>
              <a:t>kecil</a:t>
            </a:r>
            <a:r>
              <a:rPr spc="-30" dirty="0"/>
              <a:t> </a:t>
            </a:r>
            <a:r>
              <a:rPr dirty="0"/>
              <a:t>dari</a:t>
            </a:r>
            <a:r>
              <a:rPr spc="-25" dirty="0"/>
              <a:t> </a:t>
            </a:r>
            <a:r>
              <a:rPr dirty="0"/>
              <a:t>perangkat</a:t>
            </a:r>
            <a:r>
              <a:rPr spc="-30" dirty="0"/>
              <a:t> </a:t>
            </a:r>
            <a:r>
              <a:rPr dirty="0"/>
              <a:t>lunak</a:t>
            </a:r>
            <a:r>
              <a:rPr spc="-25" dirty="0"/>
              <a:t> </a:t>
            </a:r>
            <a:r>
              <a:rPr spc="-10" dirty="0"/>
              <a:t>secara </a:t>
            </a:r>
            <a:r>
              <a:rPr dirty="0"/>
              <a:t>terisolasi,</a:t>
            </a:r>
            <a:r>
              <a:rPr spc="-35" dirty="0"/>
              <a:t> </a:t>
            </a:r>
            <a:r>
              <a:rPr dirty="0"/>
              <a:t>biasanya</a:t>
            </a:r>
            <a:r>
              <a:rPr spc="-30" dirty="0"/>
              <a:t> </a:t>
            </a:r>
            <a:r>
              <a:rPr dirty="0"/>
              <a:t>sebuah</a:t>
            </a:r>
            <a:r>
              <a:rPr spc="-35" dirty="0"/>
              <a:t> </a:t>
            </a:r>
            <a:r>
              <a:rPr dirty="0"/>
              <a:t>fungsi</a:t>
            </a:r>
            <a:r>
              <a:rPr spc="-30" dirty="0"/>
              <a:t> </a:t>
            </a:r>
            <a:r>
              <a:rPr dirty="0"/>
              <a:t>atau</a:t>
            </a:r>
            <a:r>
              <a:rPr spc="-35" dirty="0"/>
              <a:t> </a:t>
            </a:r>
            <a:r>
              <a:rPr dirty="0"/>
              <a:t>modul.</a:t>
            </a:r>
            <a:r>
              <a:rPr spc="-30" dirty="0"/>
              <a:t> </a:t>
            </a:r>
            <a:r>
              <a:rPr dirty="0"/>
              <a:t>Ini</a:t>
            </a:r>
            <a:r>
              <a:rPr spc="-35" dirty="0"/>
              <a:t> </a:t>
            </a:r>
            <a:r>
              <a:rPr dirty="0"/>
              <a:t>membantu</a:t>
            </a:r>
            <a:r>
              <a:rPr spc="-30" dirty="0"/>
              <a:t> </a:t>
            </a:r>
            <a:r>
              <a:rPr spc="-10" dirty="0"/>
              <a:t>mengidentifikasi </a:t>
            </a:r>
            <a:r>
              <a:rPr dirty="0"/>
              <a:t>kesalahan</a:t>
            </a:r>
            <a:r>
              <a:rPr spc="-30" dirty="0"/>
              <a:t> </a:t>
            </a:r>
            <a:r>
              <a:rPr dirty="0"/>
              <a:t>lebih</a:t>
            </a:r>
            <a:r>
              <a:rPr spc="-30" dirty="0"/>
              <a:t> </a:t>
            </a:r>
            <a:r>
              <a:rPr dirty="0"/>
              <a:t>awal,</a:t>
            </a:r>
            <a:r>
              <a:rPr spc="-30" dirty="0"/>
              <a:t> </a:t>
            </a:r>
            <a:r>
              <a:rPr dirty="0"/>
              <a:t>membuat</a:t>
            </a:r>
            <a:r>
              <a:rPr spc="-30" dirty="0"/>
              <a:t> </a:t>
            </a:r>
            <a:r>
              <a:rPr dirty="0"/>
              <a:t>kode</a:t>
            </a:r>
            <a:r>
              <a:rPr spc="-30" dirty="0"/>
              <a:t> </a:t>
            </a:r>
            <a:r>
              <a:rPr dirty="0"/>
              <a:t>lebih</a:t>
            </a:r>
            <a:r>
              <a:rPr spc="-30" dirty="0"/>
              <a:t> </a:t>
            </a:r>
            <a:r>
              <a:rPr dirty="0"/>
              <a:t>dapat</a:t>
            </a:r>
            <a:r>
              <a:rPr spc="-30" dirty="0"/>
              <a:t> </a:t>
            </a:r>
            <a:r>
              <a:rPr dirty="0"/>
              <a:t>diandalkan,</a:t>
            </a:r>
            <a:r>
              <a:rPr spc="-30" dirty="0"/>
              <a:t> </a:t>
            </a:r>
            <a:r>
              <a:rPr dirty="0"/>
              <a:t>dan</a:t>
            </a:r>
            <a:r>
              <a:rPr spc="-30" dirty="0"/>
              <a:t> </a:t>
            </a:r>
            <a:r>
              <a:rPr spc="-10" dirty="0"/>
              <a:t>memudahkan maintenance.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0" dirty="0"/>
              <a:t>Jest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91254"/>
            <a:ext cx="7771765" cy="1054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500" b="1" dirty="0">
                <a:solidFill>
                  <a:srgbClr val="FFFFFF"/>
                </a:solidFill>
                <a:latin typeface="Arial"/>
                <a:cs typeface="Arial"/>
              </a:rPr>
              <a:t>Jest</a:t>
            </a:r>
            <a:r>
              <a:rPr sz="15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testing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dikembangkan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oleh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Facebook,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sangat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cocok digunakan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proyek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React,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namun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pengujian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aplikasi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JavaScript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umumnya.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0" dirty="0"/>
              <a:t>Jest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699" y="1107078"/>
            <a:ext cx="1226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Instalasi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Jest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699" y="1930038"/>
            <a:ext cx="23406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Unit</a:t>
            </a:r>
            <a:r>
              <a:rPr sz="12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Test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Jest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699" y="4124598"/>
            <a:ext cx="706818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Char char="●"/>
              <a:tabLst>
                <a:tab pos="332740" algn="l"/>
              </a:tabLst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test,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tambahkan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Courier New"/>
                <a:cs typeface="Courier New"/>
              </a:rPr>
              <a:t>"test":</a:t>
            </a:r>
            <a:r>
              <a:rPr sz="1200" spc="-4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"jest"</a:t>
            </a:r>
            <a:r>
              <a:rPr sz="1200" spc="-3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file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package.json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2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lalu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jalankan: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399" y="1362225"/>
            <a:ext cx="1976575" cy="5629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5399" y="2219699"/>
            <a:ext cx="3111124" cy="17695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5399" y="4403249"/>
            <a:ext cx="1626125" cy="51003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1001394" marR="5080" indent="1876425">
              <a:lnSpc>
                <a:spcPts val="8630"/>
              </a:lnSpc>
              <a:spcBef>
                <a:spcPts val="195"/>
              </a:spcBef>
            </a:pPr>
            <a:r>
              <a:rPr sz="7200" b="1" spc="-20" dirty="0">
                <a:latin typeface="Arial"/>
                <a:cs typeface="Arial"/>
              </a:rPr>
              <a:t>TYPE CONVERSION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85" dirty="0"/>
              <a:t>Test-</a:t>
            </a:r>
            <a:r>
              <a:rPr dirty="0"/>
              <a:t>Driven</a:t>
            </a:r>
            <a:r>
              <a:rPr spc="-100" dirty="0"/>
              <a:t> </a:t>
            </a:r>
            <a:r>
              <a:rPr spc="-10" dirty="0"/>
              <a:t>Development</a:t>
            </a:r>
            <a:r>
              <a:rPr spc="-100" dirty="0"/>
              <a:t> </a:t>
            </a:r>
            <a:r>
              <a:rPr spc="-10" dirty="0"/>
              <a:t>(TDD)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74059"/>
            <a:ext cx="8181340" cy="2141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Test-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Development</a:t>
            </a:r>
            <a:r>
              <a:rPr sz="14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(TDD)</a:t>
            </a:r>
            <a:r>
              <a:rPr sz="1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pendekatan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pengembangan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perangkat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lunak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mana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pengembang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menulis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terlebih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dahulu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sebelum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menulis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sebenarnya.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Proses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TDD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meliputi langkah-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langkah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berikut:</a:t>
            </a:r>
            <a:endParaRPr sz="1400">
              <a:latin typeface="Arial MT"/>
              <a:cs typeface="Arial MT"/>
            </a:endParaRPr>
          </a:p>
          <a:p>
            <a:pPr marL="469265" indent="-376555">
              <a:lnSpc>
                <a:spcPct val="100000"/>
              </a:lnSpc>
              <a:spcBef>
                <a:spcPts val="1450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Menulis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Test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Buat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tes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sebuah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fitur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sebelum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fitur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tersebut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diimplementasikan.</a:t>
            </a:r>
            <a:endParaRPr sz="1400">
              <a:latin typeface="Arial MT"/>
              <a:cs typeface="Arial MT"/>
            </a:endParaRPr>
          </a:p>
          <a:p>
            <a:pPr marL="469265" indent="-376555">
              <a:lnSpc>
                <a:spcPct val="100000"/>
              </a:lnSpc>
              <a:spcBef>
                <a:spcPts val="250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Menjalankan</a:t>
            </a:r>
            <a:r>
              <a:rPr sz="14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Tes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Pastikan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tes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gagal,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karena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fitur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belum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ada.</a:t>
            </a:r>
            <a:endParaRPr sz="1400">
              <a:latin typeface="Arial MT"/>
              <a:cs typeface="Arial MT"/>
            </a:endParaRPr>
          </a:p>
          <a:p>
            <a:pPr marL="469265" indent="-376555">
              <a:lnSpc>
                <a:spcPct val="100000"/>
              </a:lnSpc>
              <a:spcBef>
                <a:spcPts val="254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Menulis</a:t>
            </a:r>
            <a:r>
              <a:rPr sz="14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Kode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Buat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memenuhi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tersebut.</a:t>
            </a:r>
            <a:endParaRPr sz="1400">
              <a:latin typeface="Arial MT"/>
              <a:cs typeface="Arial MT"/>
            </a:endParaRPr>
          </a:p>
          <a:p>
            <a:pPr marL="469265" indent="-376555">
              <a:lnSpc>
                <a:spcPct val="100000"/>
              </a:lnSpc>
              <a:spcBef>
                <a:spcPts val="250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Menjalankan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Tes</a:t>
            </a:r>
            <a:r>
              <a:rPr sz="14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Ulang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Pastikan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tes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berhasil.</a:t>
            </a:r>
            <a:endParaRPr sz="1400">
              <a:latin typeface="Arial MT"/>
              <a:cs typeface="Arial MT"/>
            </a:endParaRPr>
          </a:p>
          <a:p>
            <a:pPr marL="469265" indent="-376555">
              <a:lnSpc>
                <a:spcPct val="100000"/>
              </a:lnSpc>
              <a:spcBef>
                <a:spcPts val="254"/>
              </a:spcBef>
              <a:buFont typeface="Arial MT"/>
              <a:buAutoNum type="arabicPeriod"/>
              <a:tabLst>
                <a:tab pos="469265" algn="l"/>
              </a:tabLst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Refactor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Refactor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meningkatkan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kualitasnya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tanpa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mengubah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fungsionalitas.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Apa</a:t>
            </a:r>
            <a:r>
              <a:rPr spc="-100" dirty="0"/>
              <a:t> </a:t>
            </a:r>
            <a:r>
              <a:rPr dirty="0"/>
              <a:t>itu</a:t>
            </a:r>
            <a:r>
              <a:rPr spc="-145" dirty="0"/>
              <a:t> </a:t>
            </a:r>
            <a:r>
              <a:rPr spc="-10" dirty="0"/>
              <a:t>Type</a:t>
            </a:r>
            <a:r>
              <a:rPr spc="-100" dirty="0"/>
              <a:t> </a:t>
            </a:r>
            <a:r>
              <a:rPr spc="-10" dirty="0"/>
              <a:t>Conversion?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983126"/>
            <a:ext cx="7860665" cy="33172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6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Type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Conversion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proses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mengubah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lain.</a:t>
            </a:r>
            <a:endParaRPr sz="1600">
              <a:latin typeface="Arial MT"/>
              <a:cs typeface="Arial MT"/>
            </a:endParaRPr>
          </a:p>
          <a:p>
            <a:pPr marL="363855" marR="838200" indent="-351790">
              <a:lnSpc>
                <a:spcPct val="150000"/>
              </a:lnSpc>
              <a:buChar char="●"/>
              <a:tabLst>
                <a:tab pos="363855" algn="l"/>
              </a:tabLst>
            </a:pP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Terdapat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dua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jenis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konversi: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Implicit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Conversion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(Coercion)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Explicit Conversion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363855" marR="117475" indent="-351790">
              <a:lnSpc>
                <a:spcPct val="150000"/>
              </a:lnSpc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Implicit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Conversion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konversi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dilakukan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otomatis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oleh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JavaScript.</a:t>
            </a:r>
            <a:endParaRPr sz="1600">
              <a:latin typeface="Arial MT"/>
              <a:cs typeface="Arial MT"/>
            </a:endParaRPr>
          </a:p>
          <a:p>
            <a:pPr marL="363855" marR="5080" indent="-351790">
              <a:lnSpc>
                <a:spcPct val="150000"/>
              </a:lnSpc>
              <a:buChar char="●"/>
              <a:tabLst>
                <a:tab pos="363855" algn="l"/>
              </a:tabLst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Terjadi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mencoba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menyesuaikan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otomatis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selama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tertentu.</a:t>
            </a:r>
            <a:endParaRPr sz="1600">
              <a:latin typeface="Arial MT"/>
              <a:cs typeface="Arial MT"/>
            </a:endParaRPr>
          </a:p>
          <a:p>
            <a:pPr marL="363855" marR="152400" indent="-351790">
              <a:lnSpc>
                <a:spcPct val="150000"/>
              </a:lnSpc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Explicit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Conversion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konversi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dilakukan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eksplisit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oleh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programmer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metode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tertentu.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1245870" marR="5080" indent="-372110">
              <a:lnSpc>
                <a:spcPts val="8630"/>
              </a:lnSpc>
              <a:spcBef>
                <a:spcPts val="195"/>
              </a:spcBef>
            </a:pPr>
            <a:r>
              <a:rPr sz="7200" b="1" spc="-20" dirty="0">
                <a:latin typeface="Arial"/>
                <a:cs typeface="Arial"/>
              </a:rPr>
              <a:t>PENGENALAN </a:t>
            </a:r>
            <a:r>
              <a:rPr sz="7200" b="1" spc="80" dirty="0">
                <a:latin typeface="Arial"/>
                <a:cs typeface="Arial"/>
              </a:rPr>
              <a:t>J</a:t>
            </a:r>
            <a:r>
              <a:rPr sz="7200" b="1" spc="-455" dirty="0">
                <a:latin typeface="Arial"/>
                <a:cs typeface="Arial"/>
              </a:rPr>
              <a:t>A</a:t>
            </a:r>
            <a:r>
              <a:rPr sz="7200" b="1" spc="-459" dirty="0">
                <a:latin typeface="Arial"/>
                <a:cs typeface="Arial"/>
              </a:rPr>
              <a:t>V</a:t>
            </a:r>
            <a:r>
              <a:rPr sz="7200" b="1" spc="75" dirty="0"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1246505" marR="5080" indent="-304800">
              <a:lnSpc>
                <a:spcPts val="8630"/>
              </a:lnSpc>
              <a:spcBef>
                <a:spcPts val="195"/>
              </a:spcBef>
            </a:pPr>
            <a:r>
              <a:rPr sz="7200" b="1" spc="-15" dirty="0">
                <a:latin typeface="Arial"/>
                <a:cs typeface="Arial"/>
              </a:rPr>
              <a:t>OPER</a:t>
            </a:r>
            <a:r>
              <a:rPr sz="7200" b="1" spc="-550" dirty="0">
                <a:latin typeface="Arial"/>
                <a:cs typeface="Arial"/>
              </a:rPr>
              <a:t>A</a:t>
            </a:r>
            <a:r>
              <a:rPr sz="7200" b="1" spc="-150" dirty="0">
                <a:latin typeface="Arial"/>
                <a:cs typeface="Arial"/>
              </a:rPr>
              <a:t>T</a:t>
            </a:r>
            <a:r>
              <a:rPr sz="7200" b="1" spc="-15" dirty="0">
                <a:latin typeface="Arial"/>
                <a:cs typeface="Arial"/>
              </a:rPr>
              <a:t>O</a:t>
            </a:r>
            <a:r>
              <a:rPr sz="7200" b="1" spc="-5" dirty="0">
                <a:latin typeface="Arial"/>
                <a:cs typeface="Arial"/>
              </a:rPr>
              <a:t>R</a:t>
            </a:r>
            <a:r>
              <a:rPr sz="7200" b="1" spc="-340" dirty="0">
                <a:latin typeface="Arial"/>
                <a:cs typeface="Arial"/>
              </a:rPr>
              <a:t> </a:t>
            </a:r>
            <a:r>
              <a:rPr sz="7200" b="1" spc="-35" dirty="0">
                <a:latin typeface="Arial"/>
                <a:cs typeface="Arial"/>
              </a:rPr>
              <a:t>DI </a:t>
            </a:r>
            <a:r>
              <a:rPr sz="7200" b="1" spc="80" dirty="0">
                <a:latin typeface="Arial"/>
                <a:cs typeface="Arial"/>
              </a:rPr>
              <a:t>J</a:t>
            </a:r>
            <a:r>
              <a:rPr sz="7200" b="1" spc="-455" dirty="0">
                <a:latin typeface="Arial"/>
                <a:cs typeface="Arial"/>
              </a:rPr>
              <a:t>A</a:t>
            </a:r>
            <a:r>
              <a:rPr sz="7200" b="1" spc="-459" dirty="0">
                <a:latin typeface="Arial"/>
                <a:cs typeface="Arial"/>
              </a:rPr>
              <a:t>V</a:t>
            </a:r>
            <a:r>
              <a:rPr sz="7200" b="1" spc="75" dirty="0"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Apa</a:t>
            </a:r>
            <a:r>
              <a:rPr spc="-55" dirty="0"/>
              <a:t> </a:t>
            </a:r>
            <a:r>
              <a:rPr dirty="0"/>
              <a:t>itu</a:t>
            </a:r>
            <a:r>
              <a:rPr spc="-55" dirty="0"/>
              <a:t> </a:t>
            </a:r>
            <a:r>
              <a:rPr spc="-10" dirty="0"/>
              <a:t>Operator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674" y="966871"/>
            <a:ext cx="78359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080" indent="-367030">
              <a:lnSpc>
                <a:spcPct val="15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simbol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kata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kunci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melakukan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operand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(nilai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variabel).</a:t>
            </a:r>
            <a:endParaRPr sz="1800">
              <a:latin typeface="Arial MT"/>
              <a:cs typeface="Arial MT"/>
            </a:endParaRPr>
          </a:p>
          <a:p>
            <a:pPr marL="379095" marR="70485" indent="-367030">
              <a:lnSpc>
                <a:spcPct val="150000"/>
              </a:lnSpc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umum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termasuk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penjumlahan,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pengurangan,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penggabungan string.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0" dirty="0"/>
              <a:t>Jenis-</a:t>
            </a:r>
            <a:r>
              <a:rPr dirty="0"/>
              <a:t>Jenis</a:t>
            </a:r>
            <a:r>
              <a:rPr spc="-60" dirty="0"/>
              <a:t> </a:t>
            </a:r>
            <a:r>
              <a:rPr dirty="0"/>
              <a:t>Operator</a:t>
            </a:r>
            <a:r>
              <a:rPr spc="-60" dirty="0"/>
              <a:t> </a:t>
            </a:r>
            <a:r>
              <a:rPr dirty="0"/>
              <a:t>di</a:t>
            </a:r>
            <a:r>
              <a:rPr spc="-55" dirty="0"/>
              <a:t> </a:t>
            </a:r>
            <a:r>
              <a:rPr spc="-1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674" y="966871"/>
            <a:ext cx="2781300" cy="20828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8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r>
              <a:rPr sz="18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Aritmatika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Assignment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Perbandingan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Logika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Ternary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0" dirty="0"/>
              <a:t>Operator</a:t>
            </a:r>
            <a:r>
              <a:rPr spc="-114" dirty="0"/>
              <a:t> </a:t>
            </a:r>
            <a:r>
              <a:rPr spc="-10" dirty="0"/>
              <a:t>Aritmatika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350" y="983126"/>
            <a:ext cx="25888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melakukan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matematika.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046" y="1867047"/>
            <a:ext cx="1873250" cy="14884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  <a:tabLst>
                <a:tab pos="363855" algn="l"/>
              </a:tabLst>
            </a:pPr>
            <a:r>
              <a:rPr sz="1600" spc="-690" dirty="0">
                <a:solidFill>
                  <a:srgbClr val="FFFFFF"/>
                </a:solidFill>
                <a:latin typeface="Arial MT"/>
                <a:cs typeface="Arial MT"/>
              </a:rPr>
              <a:t>●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	+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(Penjumlahan)</a:t>
            </a:r>
            <a:endParaRPr sz="16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(Pengurangan)</a:t>
            </a:r>
            <a:endParaRPr sz="16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*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(Perkalian)</a:t>
            </a:r>
            <a:endParaRPr sz="16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/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(Pembagian)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23346" y="1867836"/>
            <a:ext cx="3739515" cy="148844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6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%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(Modulus: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Sisa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bagi)</a:t>
            </a:r>
            <a:endParaRPr sz="16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**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(Eksponen: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Pangkat)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  <a:tabLst>
                <a:tab pos="363855" algn="l"/>
              </a:tabLst>
            </a:pPr>
            <a:r>
              <a:rPr sz="1600" spc="-690" dirty="0">
                <a:solidFill>
                  <a:srgbClr val="FFFFFF"/>
                </a:solidFill>
                <a:latin typeface="Arial MT"/>
                <a:cs typeface="Arial MT"/>
              </a:rPr>
              <a:t>●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	++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(Increment: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Menambah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nilai)</a:t>
            </a:r>
            <a:endParaRPr sz="16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Char char="●"/>
              <a:tabLst>
                <a:tab pos="363855" algn="l"/>
              </a:tabLst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(Decrement: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Mengurangi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nilai)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0" dirty="0"/>
              <a:t>Operator</a:t>
            </a:r>
            <a:r>
              <a:rPr spc="-114" dirty="0"/>
              <a:t> </a:t>
            </a:r>
            <a:r>
              <a:rPr spc="-10" dirty="0"/>
              <a:t>Assignment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5687" y="1104539"/>
            <a:ext cx="4842510" cy="251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235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7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7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menetapkan</a:t>
            </a:r>
            <a:r>
              <a:rPr sz="17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7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7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variabel.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356235" algn="l"/>
              </a:tabLst>
            </a:pPr>
            <a:r>
              <a:rPr sz="1500" spc="-650" dirty="0">
                <a:solidFill>
                  <a:srgbClr val="FFFFFF"/>
                </a:solidFill>
                <a:latin typeface="Arial MT"/>
                <a:cs typeface="Arial MT"/>
              </a:rPr>
              <a:t>●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(Assignment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dasar)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56235" algn="l"/>
              </a:tabLst>
            </a:pPr>
            <a:r>
              <a:rPr sz="1500" spc="-650" dirty="0">
                <a:solidFill>
                  <a:srgbClr val="FFFFFF"/>
                </a:solidFill>
                <a:latin typeface="Arial MT"/>
                <a:cs typeface="Arial MT"/>
              </a:rPr>
              <a:t>●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+=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(Penjumlahan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assignment)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9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-</a:t>
            </a: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=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(Pengurangan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assignment)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9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*=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(Perkalian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assignment)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9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/=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(Pembagian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assignment)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9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%=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(Modulus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assignment)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Operator</a:t>
            </a:r>
            <a:r>
              <a:rPr spc="-85" dirty="0"/>
              <a:t> </a:t>
            </a:r>
            <a:r>
              <a:rPr spc="-10" dirty="0"/>
              <a:t>Perbandingan</a:t>
            </a:r>
            <a:r>
              <a:rPr spc="-85" dirty="0"/>
              <a:t> </a:t>
            </a:r>
            <a:r>
              <a:rPr dirty="0"/>
              <a:t>[</a:t>
            </a:r>
            <a:r>
              <a:rPr spc="-85" dirty="0"/>
              <a:t> </a:t>
            </a:r>
            <a:r>
              <a:rPr spc="-10" dirty="0"/>
              <a:t>Comparison</a:t>
            </a:r>
            <a:r>
              <a:rPr spc="-85" dirty="0"/>
              <a:t> </a:t>
            </a:r>
            <a:r>
              <a:rPr spc="-50" dirty="0"/>
              <a:t>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79350" y="1105554"/>
            <a:ext cx="3729990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membandingkan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dua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nilai.</a:t>
            </a:r>
            <a:endParaRPr sz="15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75"/>
              </a:spcBef>
            </a:pP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Menghasilkan</a:t>
            </a:r>
            <a:r>
              <a:rPr sz="15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boolean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(</a:t>
            </a: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).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687" y="2324754"/>
            <a:ext cx="4088129" cy="17399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356235" algn="l"/>
              </a:tabLst>
            </a:pPr>
            <a:r>
              <a:rPr sz="1500" spc="-650" dirty="0">
                <a:solidFill>
                  <a:srgbClr val="FFFFFF"/>
                </a:solidFill>
                <a:latin typeface="Arial MT"/>
                <a:cs typeface="Arial MT"/>
              </a:rPr>
              <a:t>●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==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(Sama</a:t>
            </a:r>
            <a:r>
              <a:rPr sz="15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dengan,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mengecek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nilai)</a:t>
            </a:r>
            <a:endParaRPr sz="1500">
              <a:latin typeface="Arial MT"/>
              <a:cs typeface="Arial MT"/>
            </a:endParaRPr>
          </a:p>
          <a:p>
            <a:pPr marL="356235" marR="5080" indent="-344170">
              <a:lnSpc>
                <a:spcPct val="150000"/>
              </a:lnSpc>
              <a:tabLst>
                <a:tab pos="356235" algn="l"/>
              </a:tabLst>
            </a:pPr>
            <a:r>
              <a:rPr sz="1500" spc="-650" dirty="0">
                <a:solidFill>
                  <a:srgbClr val="FFFFFF"/>
                </a:solidFill>
                <a:latin typeface="Arial MT"/>
                <a:cs typeface="Arial MT"/>
              </a:rPr>
              <a:t>●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===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(Sama</a:t>
            </a:r>
            <a:r>
              <a:rPr sz="15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ketat,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mengecek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data)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9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!=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(Tidak</a:t>
            </a:r>
            <a:r>
              <a:rPr sz="15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sama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dengan)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9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!==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(Tidak</a:t>
            </a:r>
            <a:r>
              <a:rPr sz="15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sama</a:t>
            </a:r>
            <a:r>
              <a:rPr sz="15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ketat)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67687" y="2236680"/>
            <a:ext cx="2651125" cy="20828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&gt;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(Lebih</a:t>
            </a:r>
            <a:r>
              <a:rPr sz="15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besar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dari)</a:t>
            </a:r>
            <a:endParaRPr sz="1500">
              <a:latin typeface="Arial MT"/>
              <a:cs typeface="Arial MT"/>
            </a:endParaRPr>
          </a:p>
          <a:p>
            <a:pPr marL="356235" indent="-343535">
              <a:lnSpc>
                <a:spcPct val="100000"/>
              </a:lnSpc>
              <a:spcBef>
                <a:spcPts val="900"/>
              </a:spcBef>
              <a:buFont typeface="Arial MT"/>
              <a:buChar char="●"/>
              <a:tabLst>
                <a:tab pos="356235" algn="l"/>
              </a:tabLst>
            </a:pPr>
            <a:r>
              <a:rPr sz="1500" dirty="0">
                <a:solidFill>
                  <a:srgbClr val="FFFFFF"/>
                </a:solidFill>
                <a:latin typeface="Courier New"/>
                <a:cs typeface="Courier New"/>
              </a:rPr>
              <a:t>&lt;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(Lebih</a:t>
            </a:r>
            <a:r>
              <a:rPr sz="15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kecil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dari)</a:t>
            </a:r>
            <a:endParaRPr sz="1500">
              <a:latin typeface="Arial MT"/>
              <a:cs typeface="Arial MT"/>
            </a:endParaRPr>
          </a:p>
          <a:p>
            <a:pPr marL="356235" marR="5080" indent="-344170">
              <a:lnSpc>
                <a:spcPct val="150000"/>
              </a:lnSpc>
              <a:buFont typeface="Arial MT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&gt;=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(Lebih</a:t>
            </a:r>
            <a:r>
              <a:rPr sz="15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besar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sama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dengan)</a:t>
            </a:r>
            <a:endParaRPr sz="1500">
              <a:latin typeface="Arial MT"/>
              <a:cs typeface="Arial MT"/>
            </a:endParaRPr>
          </a:p>
          <a:p>
            <a:pPr marL="356235" marR="100330" indent="-344170">
              <a:lnSpc>
                <a:spcPct val="150000"/>
              </a:lnSpc>
              <a:buFont typeface="Arial MT"/>
              <a:buChar char="●"/>
              <a:tabLst>
                <a:tab pos="356235" algn="l"/>
              </a:tabLst>
            </a:pPr>
            <a:r>
              <a:rPr sz="1500" spc="-10" dirty="0">
                <a:solidFill>
                  <a:srgbClr val="FFFFFF"/>
                </a:solidFill>
                <a:latin typeface="Courier New"/>
                <a:cs typeface="Courier New"/>
              </a:rPr>
              <a:t>&lt;=</a:t>
            </a:r>
            <a:r>
              <a:rPr sz="1500" spc="-484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(Lebih</a:t>
            </a:r>
            <a:r>
              <a:rPr sz="15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kecil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sama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dengan)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Operator</a:t>
            </a:r>
            <a:r>
              <a:rPr spc="-120" dirty="0"/>
              <a:t> </a:t>
            </a:r>
            <a:r>
              <a:rPr spc="-10" dirty="0"/>
              <a:t>Logika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0405" y="974999"/>
            <a:ext cx="7414895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1475" marR="5080">
              <a:lnSpc>
                <a:spcPct val="15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7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7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menggabungkan</a:t>
            </a:r>
            <a:r>
              <a:rPr sz="17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ekspresi</a:t>
            </a:r>
            <a:r>
              <a:rPr sz="17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logika</a:t>
            </a:r>
            <a:r>
              <a:rPr sz="17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7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menghasilkan</a:t>
            </a:r>
            <a:r>
              <a:rPr sz="17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nilai boolean.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1700">
              <a:latin typeface="Arial MT"/>
              <a:cs typeface="Arial MT"/>
            </a:endParaRPr>
          </a:p>
          <a:p>
            <a:pPr marL="371475" indent="-358775">
              <a:lnSpc>
                <a:spcPct val="100000"/>
              </a:lnSpc>
              <a:buFont typeface="Arial MT"/>
              <a:buChar char="●"/>
              <a:tabLst>
                <a:tab pos="371475" algn="l"/>
              </a:tabLst>
            </a:pP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&amp;&amp;</a:t>
            </a:r>
            <a:r>
              <a:rPr sz="1700" spc="-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(AND:</a:t>
            </a:r>
            <a:r>
              <a:rPr sz="17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Menghasilkan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r>
              <a:rPr sz="1700" spc="-5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kedua</a:t>
            </a:r>
            <a:r>
              <a:rPr sz="17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operand</a:t>
            </a: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700">
              <a:latin typeface="Arial MT"/>
              <a:cs typeface="Arial MT"/>
            </a:endParaRPr>
          </a:p>
          <a:p>
            <a:pPr marL="371475" indent="-358775">
              <a:lnSpc>
                <a:spcPct val="100000"/>
              </a:lnSpc>
              <a:spcBef>
                <a:spcPts val="1019"/>
              </a:spcBef>
              <a:buFont typeface="Arial MT"/>
              <a:buChar char="●"/>
              <a:tabLst>
                <a:tab pos="371475" algn="l"/>
              </a:tabLst>
            </a:pP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||</a:t>
            </a:r>
            <a:r>
              <a:rPr sz="1700" spc="-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(OR:</a:t>
            </a:r>
            <a:r>
              <a:rPr sz="17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Menghasilkan</a:t>
            </a: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r>
              <a:rPr sz="1700" spc="-55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7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salah</a:t>
            </a: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7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operand</a:t>
            </a: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700">
              <a:latin typeface="Arial MT"/>
              <a:cs typeface="Arial MT"/>
            </a:endParaRPr>
          </a:p>
          <a:p>
            <a:pPr marL="371475" indent="-358775">
              <a:lnSpc>
                <a:spcPct val="100000"/>
              </a:lnSpc>
              <a:spcBef>
                <a:spcPts val="1019"/>
              </a:spcBef>
              <a:buFont typeface="Arial MT"/>
              <a:buChar char="●"/>
              <a:tabLst>
                <a:tab pos="371475" algn="l"/>
              </a:tabLst>
            </a:pPr>
            <a:r>
              <a:rPr sz="1700" spc="-20" dirty="0">
                <a:solidFill>
                  <a:srgbClr val="FFFFFF"/>
                </a:solidFill>
                <a:latin typeface="Courier New"/>
                <a:cs typeface="Courier New"/>
              </a:rPr>
              <a:t>!</a:t>
            </a:r>
            <a:r>
              <a:rPr sz="1700" spc="-55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(NOT:</a:t>
            </a:r>
            <a:r>
              <a:rPr sz="17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Membalikkan</a:t>
            </a:r>
            <a:r>
              <a:rPr sz="17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7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dirty="0">
                <a:solidFill>
                  <a:srgbClr val="FFFFFF"/>
                </a:solidFill>
                <a:latin typeface="Arial MT"/>
                <a:cs typeface="Arial MT"/>
              </a:rPr>
              <a:t>boolean</a:t>
            </a:r>
            <a:r>
              <a:rPr sz="17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Arial MT"/>
                <a:cs typeface="Arial MT"/>
              </a:rPr>
              <a:t>operand)</a:t>
            </a:r>
            <a:endParaRPr sz="17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Operator</a:t>
            </a:r>
            <a:r>
              <a:rPr spc="-170" dirty="0"/>
              <a:t> </a:t>
            </a:r>
            <a:r>
              <a:rPr spc="-10" dirty="0"/>
              <a:t>Ternary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983126"/>
            <a:ext cx="76930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5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ternary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kondisional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merupakan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singkat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untuk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menulis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if-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else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condition</a:t>
            </a:r>
            <a:r>
              <a:rPr sz="16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?</a:t>
            </a:r>
            <a:r>
              <a:rPr sz="16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expressionIfTrue</a:t>
            </a:r>
            <a:r>
              <a:rPr sz="1600" spc="-10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:</a:t>
            </a:r>
            <a:r>
              <a:rPr sz="1600" spc="-9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expressionIfFalse;</a:t>
            </a:r>
            <a:endParaRPr sz="16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5774" y="2331724"/>
            <a:ext cx="4020849" cy="146682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0667" y="877124"/>
            <a:ext cx="5668010" cy="22174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11454">
              <a:lnSpc>
                <a:spcPts val="8630"/>
              </a:lnSpc>
              <a:spcBef>
                <a:spcPts val="195"/>
              </a:spcBef>
            </a:pP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STRINGS</a:t>
            </a:r>
            <a:r>
              <a:rPr sz="7200" b="1" spc="-4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25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7200" b="1" spc="-5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5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-15" dirty="0">
                <a:solidFill>
                  <a:srgbClr val="FFFFFF"/>
                </a:solidFill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Apa</a:t>
            </a:r>
            <a:r>
              <a:rPr spc="-55" dirty="0"/>
              <a:t> </a:t>
            </a:r>
            <a:r>
              <a:rPr dirty="0"/>
              <a:t>itu</a:t>
            </a:r>
            <a:r>
              <a:rPr spc="-55" dirty="0"/>
              <a:t> </a:t>
            </a:r>
            <a:r>
              <a:rPr spc="-10" dirty="0"/>
              <a:t>String?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983126"/>
            <a:ext cx="77304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410970" indent="-351790">
              <a:lnSpc>
                <a:spcPct val="15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primitif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untuk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merepresentasikan</a:t>
            </a:r>
            <a:r>
              <a:rPr sz="16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teks.</a:t>
            </a:r>
            <a:endParaRPr sz="1600">
              <a:latin typeface="Arial MT"/>
              <a:cs typeface="Arial MT"/>
            </a:endParaRPr>
          </a:p>
          <a:p>
            <a:pPr marL="363855" marR="5080" indent="-351790">
              <a:lnSpc>
                <a:spcPct val="150000"/>
              </a:lnSpc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diapit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oleh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tanda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kutip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tunggal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('...'),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tanda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kutip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ganda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("..."),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backticks (`...`).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525" y="2629024"/>
            <a:ext cx="3933824" cy="14668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Apa</a:t>
            </a:r>
            <a:r>
              <a:rPr spc="-55" dirty="0"/>
              <a:t> </a:t>
            </a:r>
            <a:r>
              <a:rPr dirty="0"/>
              <a:t>itu</a:t>
            </a:r>
            <a:r>
              <a:rPr spc="-55" dirty="0"/>
              <a:t> </a:t>
            </a:r>
            <a:r>
              <a:rPr spc="-10" dirty="0"/>
              <a:t>JavaScript?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62883"/>
            <a:ext cx="8037830" cy="24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881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Definisi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bahasa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pemrograman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yang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halaman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interaktif.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Fungsi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tugas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utama.</a:t>
            </a:r>
            <a:endParaRPr sz="1800" dirty="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spcBef>
                <a:spcPts val="152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Dinamis: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perubahan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konten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halaman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tanpa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memuat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ulang.</a:t>
            </a:r>
            <a:endParaRPr sz="1800" dirty="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spcBef>
                <a:spcPts val="1080"/>
              </a:spcBef>
              <a:buChar char="●"/>
              <a:tabLst>
                <a:tab pos="46926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Interaktif: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menangani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event,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animasi,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validasi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form.</a:t>
            </a:r>
            <a:endParaRPr sz="1800" dirty="0">
              <a:latin typeface="Arial MT"/>
              <a:cs typeface="Arial MT"/>
            </a:endParaRPr>
          </a:p>
          <a:p>
            <a:pPr marL="469265" indent="-366395">
              <a:lnSpc>
                <a:spcPct val="100000"/>
              </a:lnSpc>
              <a:spcBef>
                <a:spcPts val="1080"/>
              </a:spcBef>
              <a:buChar char="●"/>
              <a:tabLst>
                <a:tab pos="469265" algn="l"/>
              </a:tabLst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Versatil: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front-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back-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end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(Node.js).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Mengakses</a:t>
            </a:r>
            <a:r>
              <a:rPr spc="-114" dirty="0"/>
              <a:t> </a:t>
            </a:r>
            <a:r>
              <a:rPr dirty="0"/>
              <a:t>Karakter</a:t>
            </a:r>
            <a:r>
              <a:rPr spc="-114" dirty="0"/>
              <a:t> </a:t>
            </a:r>
            <a:r>
              <a:rPr dirty="0"/>
              <a:t>dalam</a:t>
            </a:r>
            <a:r>
              <a:rPr spc="-114" dirty="0"/>
              <a:t> </a:t>
            </a:r>
            <a:r>
              <a:rPr spc="-10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674" y="966871"/>
            <a:ext cx="6397625" cy="8483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18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Setiap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karakter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indeks,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dimulai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0.</a:t>
            </a:r>
            <a:endParaRPr sz="180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080"/>
              </a:spcBef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Karakter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diakses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notasi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bracket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([]).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8212" y="2018637"/>
            <a:ext cx="4295774" cy="157162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Property</a:t>
            </a:r>
            <a:r>
              <a:rPr spc="-85" dirty="0"/>
              <a:t> </a:t>
            </a:r>
            <a:r>
              <a:rPr dirty="0"/>
              <a:t>dan</a:t>
            </a:r>
            <a:r>
              <a:rPr spc="-80" dirty="0"/>
              <a:t> </a:t>
            </a:r>
            <a:r>
              <a:rPr dirty="0"/>
              <a:t>Metode</a:t>
            </a:r>
            <a:r>
              <a:rPr spc="-85" dirty="0"/>
              <a:t> </a:t>
            </a:r>
            <a:r>
              <a:rPr dirty="0"/>
              <a:t>di</a:t>
            </a:r>
            <a:r>
              <a:rPr spc="-80" dirty="0"/>
              <a:t> </a:t>
            </a:r>
            <a:r>
              <a:rPr spc="-10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1846" y="2796687"/>
            <a:ext cx="40678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toUpperCase():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menjadikan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huruf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besar.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600" y="1489646"/>
            <a:ext cx="3464974" cy="86956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6474" y="1104031"/>
            <a:ext cx="8428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  <a:tab pos="4152900" algn="l"/>
                <a:tab pos="451993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length,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mengetahui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panjang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800" spc="-770" dirty="0">
                <a:solidFill>
                  <a:srgbClr val="FFFFFF"/>
                </a:solidFill>
                <a:latin typeface="Arial MT"/>
                <a:cs typeface="Arial MT"/>
              </a:rPr>
              <a:t>●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toLowerCase(),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menjadikan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huruf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kecil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62696" y="2796687"/>
            <a:ext cx="3843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trim,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menghapus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spasi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8609" y="3180250"/>
            <a:ext cx="3417300" cy="120524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59700" y="1489650"/>
            <a:ext cx="2758199" cy="10024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59700" y="3180250"/>
            <a:ext cx="3084174" cy="10653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Manipulasi</a:t>
            </a:r>
            <a:r>
              <a:rPr spc="-185" dirty="0"/>
              <a:t> </a:t>
            </a:r>
            <a:r>
              <a:rPr spc="-10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058" y="1106571"/>
            <a:ext cx="267525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Menggabungkan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(concat)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058" y="2554371"/>
            <a:ext cx="3435985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50000"/>
              </a:lnSpc>
              <a:spcBef>
                <a:spcPts val="100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Mengambil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bagian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berdasarkan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indeks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(slice)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49125" y="1497912"/>
            <a:ext cx="5263515" cy="1045210"/>
            <a:chOff x="549125" y="1497912"/>
            <a:chExt cx="5263515" cy="10452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9125" y="1497925"/>
              <a:ext cx="2653630" cy="1045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3987" y="1497912"/>
              <a:ext cx="2588378" cy="1045200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570375" y="3300595"/>
            <a:ext cx="5212080" cy="990600"/>
            <a:chOff x="570375" y="3300595"/>
            <a:chExt cx="5212080" cy="990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0375" y="3300599"/>
              <a:ext cx="2653625" cy="9905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54425" y="3300595"/>
              <a:ext cx="2527531" cy="9906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6014309" y="1901036"/>
            <a:ext cx="22250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5080" indent="-328295">
              <a:lnSpc>
                <a:spcPct val="150000"/>
              </a:lnSpc>
              <a:spcBef>
                <a:spcPts val="100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Mengganti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bagian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dari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3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3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3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baru.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029720" y="2700745"/>
            <a:ext cx="3023199" cy="91867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Manipulasi</a:t>
            </a:r>
            <a:r>
              <a:rPr spc="-145" dirty="0"/>
              <a:t> </a:t>
            </a:r>
            <a:r>
              <a:rPr dirty="0"/>
              <a:t>String</a:t>
            </a:r>
            <a:r>
              <a:rPr spc="-145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058" y="1106571"/>
            <a:ext cx="639000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</a:tabLst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Membagi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sebuah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berdasarkan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separator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diberikan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(split)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1058" y="2653431"/>
            <a:ext cx="570230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100"/>
              </a:spcBef>
              <a:buChar char="●"/>
              <a:tabLst>
                <a:tab pos="340360" algn="l"/>
              </a:tabLst>
            </a:pP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Menggabungkan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semua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sebuah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(join)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3473" y="1395823"/>
            <a:ext cx="2913425" cy="8473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475" y="3006275"/>
            <a:ext cx="2913425" cy="84385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Pencarian</a:t>
            </a:r>
            <a:r>
              <a:rPr spc="-130" dirty="0"/>
              <a:t> </a:t>
            </a:r>
            <a:r>
              <a:rPr dirty="0"/>
              <a:t>dalam</a:t>
            </a:r>
            <a:r>
              <a:rPr spc="-125" dirty="0"/>
              <a:t> </a:t>
            </a:r>
            <a:r>
              <a:rPr spc="-10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8699" y="1107078"/>
            <a:ext cx="7939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3274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indexOf():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Mengembalikan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indeks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kemunculan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pertama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substring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string,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ditemukan.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699" y="2387239"/>
            <a:ext cx="6213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3274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lastIndexOf():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Mengembalikan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indeks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kemunculan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terakhir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substring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string.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699" y="3667398"/>
            <a:ext cx="73869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40" indent="-320040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3274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includes():</a:t>
            </a:r>
            <a:r>
              <a:rPr sz="1200" b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Mengembalikan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Courier New"/>
                <a:cs typeface="Courier New"/>
              </a:rPr>
              <a:t>true</a:t>
            </a:r>
            <a:r>
              <a:rPr sz="1200" spc="-39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mengandung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substring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ditentukan,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sebaliknya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Courier New"/>
                <a:cs typeface="Courier New"/>
              </a:rPr>
              <a:t>false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2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650" y="1317150"/>
            <a:ext cx="2950724" cy="10585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649" y="2620249"/>
            <a:ext cx="4367398" cy="10585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7650" y="3923349"/>
            <a:ext cx="3182493" cy="105854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Capitalize</a:t>
            </a:r>
            <a:r>
              <a:rPr spc="-175" dirty="0"/>
              <a:t> </a:t>
            </a:r>
            <a:r>
              <a:rPr spc="-10" dirty="0"/>
              <a:t>Challenge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983126"/>
            <a:ext cx="77571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5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Pastikan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huruf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pertama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variable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`stringsAsli`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huruf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kapital,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sementara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huruf-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huruf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lainnya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tetap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huruf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kecil.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simpan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resultnya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variable</a:t>
            </a:r>
            <a:endParaRPr sz="1600">
              <a:latin typeface="Arial MT"/>
              <a:cs typeface="Arial MT"/>
            </a:endParaRPr>
          </a:p>
          <a:p>
            <a:pPr marL="363855">
              <a:lnSpc>
                <a:spcPct val="100000"/>
              </a:lnSpc>
              <a:spcBef>
                <a:spcPts val="960"/>
              </a:spcBef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`stringsBaru`.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124" y="1852600"/>
            <a:ext cx="3490874" cy="113116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0667" y="877124"/>
            <a:ext cx="5668010" cy="22174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236854">
              <a:lnSpc>
                <a:spcPts val="8630"/>
              </a:lnSpc>
              <a:spcBef>
                <a:spcPts val="195"/>
              </a:spcBef>
            </a:pP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7200" b="1" spc="-3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25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7200" b="1" spc="-5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5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-15" dirty="0">
                <a:solidFill>
                  <a:srgbClr val="FFFFFF"/>
                </a:solidFill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1245870" marR="5080" indent="-439420">
              <a:lnSpc>
                <a:spcPts val="8630"/>
              </a:lnSpc>
              <a:spcBef>
                <a:spcPts val="195"/>
              </a:spcBef>
            </a:pPr>
            <a:r>
              <a:rPr sz="7200" b="1" spc="35" dirty="0">
                <a:latin typeface="Arial"/>
                <a:cs typeface="Arial"/>
              </a:rPr>
              <a:t>M</a:t>
            </a:r>
            <a:r>
              <a:rPr sz="7200" b="1" spc="-500" dirty="0">
                <a:latin typeface="Arial"/>
                <a:cs typeface="Arial"/>
              </a:rPr>
              <a:t>A</a:t>
            </a:r>
            <a:r>
              <a:rPr sz="7200" b="1" spc="35" dirty="0">
                <a:latin typeface="Arial"/>
                <a:cs typeface="Arial"/>
              </a:rPr>
              <a:t>T</a:t>
            </a:r>
            <a:r>
              <a:rPr sz="7200" b="1" spc="45" dirty="0">
                <a:latin typeface="Arial"/>
                <a:cs typeface="Arial"/>
              </a:rPr>
              <a:t>H</a:t>
            </a:r>
            <a:r>
              <a:rPr sz="7200" b="1" spc="-385" dirty="0">
                <a:latin typeface="Arial"/>
                <a:cs typeface="Arial"/>
              </a:rPr>
              <a:t> </a:t>
            </a:r>
            <a:r>
              <a:rPr sz="7200" b="1" spc="-10" dirty="0">
                <a:latin typeface="Arial"/>
                <a:cs typeface="Arial"/>
              </a:rPr>
              <a:t>OBJECT </a:t>
            </a:r>
            <a:r>
              <a:rPr sz="7200" b="1" spc="80" dirty="0">
                <a:latin typeface="Arial"/>
                <a:cs typeface="Arial"/>
              </a:rPr>
              <a:t>J</a:t>
            </a:r>
            <a:r>
              <a:rPr sz="7200" b="1" spc="-455" dirty="0">
                <a:latin typeface="Arial"/>
                <a:cs typeface="Arial"/>
              </a:rPr>
              <a:t>A</a:t>
            </a:r>
            <a:r>
              <a:rPr sz="7200" b="1" spc="-459" dirty="0">
                <a:latin typeface="Arial"/>
                <a:cs typeface="Arial"/>
              </a:rPr>
              <a:t>V</a:t>
            </a:r>
            <a:r>
              <a:rPr sz="7200" b="1" spc="75" dirty="0"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1246505" marR="5080" indent="-363855">
              <a:lnSpc>
                <a:spcPts val="8630"/>
              </a:lnSpc>
              <a:spcBef>
                <a:spcPts val="195"/>
              </a:spcBef>
            </a:pPr>
            <a:r>
              <a:rPr sz="7200" b="1" spc="35" dirty="0">
                <a:latin typeface="Arial"/>
                <a:cs typeface="Arial"/>
              </a:rPr>
              <a:t>D</a:t>
            </a:r>
            <a:r>
              <a:rPr sz="7200" b="1" spc="-500" dirty="0">
                <a:latin typeface="Arial"/>
                <a:cs typeface="Arial"/>
              </a:rPr>
              <a:t>A</a:t>
            </a:r>
            <a:r>
              <a:rPr sz="7200" b="1" spc="30" dirty="0">
                <a:latin typeface="Arial"/>
                <a:cs typeface="Arial"/>
              </a:rPr>
              <a:t>T</a:t>
            </a:r>
            <a:r>
              <a:rPr sz="7200" b="1" spc="45" dirty="0">
                <a:latin typeface="Arial"/>
                <a:cs typeface="Arial"/>
              </a:rPr>
              <a:t>E</a:t>
            </a:r>
            <a:r>
              <a:rPr sz="7200" b="1" spc="-385" dirty="0">
                <a:latin typeface="Arial"/>
                <a:cs typeface="Arial"/>
              </a:rPr>
              <a:t> </a:t>
            </a:r>
            <a:r>
              <a:rPr sz="7200" b="1" spc="-10" dirty="0">
                <a:latin typeface="Arial"/>
                <a:cs typeface="Arial"/>
              </a:rPr>
              <a:t>OBJECT </a:t>
            </a:r>
            <a:r>
              <a:rPr sz="7200" b="1" spc="80" dirty="0">
                <a:latin typeface="Arial"/>
                <a:cs typeface="Arial"/>
              </a:rPr>
              <a:t>J</a:t>
            </a:r>
            <a:r>
              <a:rPr sz="7200" b="1" spc="-455" dirty="0">
                <a:latin typeface="Arial"/>
                <a:cs typeface="Arial"/>
              </a:rPr>
              <a:t>A</a:t>
            </a:r>
            <a:r>
              <a:rPr sz="7200" b="1" spc="-459" dirty="0">
                <a:latin typeface="Arial"/>
                <a:cs typeface="Arial"/>
              </a:rPr>
              <a:t>V</a:t>
            </a:r>
            <a:r>
              <a:rPr sz="7200" b="1" spc="75" dirty="0"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0667" y="877124"/>
            <a:ext cx="5668010" cy="22174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667385">
              <a:lnSpc>
                <a:spcPts val="8630"/>
              </a:lnSpc>
              <a:spcBef>
                <a:spcPts val="195"/>
              </a:spcBef>
            </a:pPr>
            <a:r>
              <a:rPr sz="7200" b="1" spc="-25" dirty="0">
                <a:solidFill>
                  <a:srgbClr val="FFFFFF"/>
                </a:solidFill>
                <a:latin typeface="Arial"/>
                <a:cs typeface="Arial"/>
              </a:rPr>
              <a:t>ARR</a:t>
            </a:r>
            <a:r>
              <a:rPr sz="7200" b="1" spc="-68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1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7200" b="1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25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7200" b="1" spc="-5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5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-15" dirty="0">
                <a:solidFill>
                  <a:srgbClr val="FFFFFF"/>
                </a:solidFill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Sejarah</a:t>
            </a:r>
            <a:r>
              <a:rPr spc="-110" dirty="0"/>
              <a:t> </a:t>
            </a:r>
            <a:r>
              <a:rPr dirty="0"/>
              <a:t>dan</a:t>
            </a:r>
            <a:r>
              <a:rPr spc="-105" dirty="0"/>
              <a:t> </a:t>
            </a:r>
            <a:r>
              <a:rPr dirty="0"/>
              <a:t>Evolusi</a:t>
            </a:r>
            <a:r>
              <a:rPr spc="-105" dirty="0"/>
              <a:t> </a:t>
            </a:r>
            <a:r>
              <a:rPr spc="-1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5033" y="1016654"/>
            <a:ext cx="8053070" cy="378967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86715" indent="-374015">
              <a:lnSpc>
                <a:spcPct val="100000"/>
              </a:lnSpc>
              <a:spcBef>
                <a:spcPts val="785"/>
              </a:spcBef>
              <a:buChar char="●"/>
              <a:tabLst>
                <a:tab pos="386715" algn="l"/>
              </a:tabLst>
            </a:pP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Diciptakan</a:t>
            </a:r>
            <a:r>
              <a:rPr sz="19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oleh</a:t>
            </a:r>
            <a:r>
              <a:rPr sz="19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Brendan</a:t>
            </a:r>
            <a:r>
              <a:rPr sz="19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Eich</a:t>
            </a:r>
            <a:r>
              <a:rPr sz="19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9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tahun</a:t>
            </a:r>
            <a:r>
              <a:rPr sz="19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1995.</a:t>
            </a:r>
            <a:endParaRPr sz="1900">
              <a:latin typeface="Arial MT"/>
              <a:cs typeface="Arial MT"/>
            </a:endParaRPr>
          </a:p>
          <a:p>
            <a:pPr marL="386715" marR="956944" indent="-374650">
              <a:lnSpc>
                <a:spcPct val="130000"/>
              </a:lnSpc>
              <a:buChar char="●"/>
              <a:tabLst>
                <a:tab pos="386715" algn="l"/>
              </a:tabLst>
            </a:pP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Awalnya</a:t>
            </a:r>
            <a:r>
              <a:rPr sz="19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disebut</a:t>
            </a:r>
            <a:r>
              <a:rPr sz="19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"Mocha,"</a:t>
            </a:r>
            <a:r>
              <a:rPr sz="19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kemudian</a:t>
            </a:r>
            <a:r>
              <a:rPr sz="19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"LiveScript,"</a:t>
            </a:r>
            <a:r>
              <a:rPr sz="19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9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akhirnya "JavaScript."</a:t>
            </a:r>
            <a:endParaRPr sz="1900">
              <a:latin typeface="Arial MT"/>
              <a:cs typeface="Arial MT"/>
            </a:endParaRPr>
          </a:p>
          <a:p>
            <a:pPr marL="386715" marR="836930" indent="-374650">
              <a:lnSpc>
                <a:spcPct val="130000"/>
              </a:lnSpc>
              <a:buChar char="●"/>
              <a:tabLst>
                <a:tab pos="386715" algn="l"/>
              </a:tabLst>
            </a:pP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1996:</a:t>
            </a:r>
            <a:r>
              <a:rPr sz="1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diadopsi</a:t>
            </a:r>
            <a:r>
              <a:rPr sz="1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oleh</a:t>
            </a:r>
            <a:r>
              <a:rPr sz="1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Netscape</a:t>
            </a:r>
            <a:r>
              <a:rPr sz="19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Navigator</a:t>
            </a:r>
            <a:r>
              <a:rPr sz="1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Internet Explorer.</a:t>
            </a:r>
            <a:endParaRPr sz="1900">
              <a:latin typeface="Arial MT"/>
              <a:cs typeface="Arial MT"/>
            </a:endParaRPr>
          </a:p>
          <a:p>
            <a:pPr marL="386715" indent="-374015">
              <a:lnSpc>
                <a:spcPct val="100000"/>
              </a:lnSpc>
              <a:spcBef>
                <a:spcPts val="680"/>
              </a:spcBef>
              <a:buChar char="●"/>
              <a:tabLst>
                <a:tab pos="386715" algn="l"/>
              </a:tabLst>
            </a:pP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1997:</a:t>
            </a:r>
            <a:r>
              <a:rPr sz="19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ECMAScript</a:t>
            </a:r>
            <a:r>
              <a:rPr sz="19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diciptakan</a:t>
            </a:r>
            <a:r>
              <a:rPr sz="19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sebagai</a:t>
            </a:r>
            <a:r>
              <a:rPr sz="19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standar</a:t>
            </a:r>
            <a:r>
              <a:rPr sz="19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JavaScript.</a:t>
            </a:r>
            <a:endParaRPr sz="1900">
              <a:latin typeface="Arial MT"/>
              <a:cs typeface="Arial MT"/>
            </a:endParaRPr>
          </a:p>
          <a:p>
            <a:pPr marL="386715" marR="5080" indent="-374650">
              <a:lnSpc>
                <a:spcPct val="130000"/>
              </a:lnSpc>
              <a:buChar char="●"/>
              <a:tabLst>
                <a:tab pos="386715" algn="l"/>
              </a:tabLst>
            </a:pP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Evolusi</a:t>
            </a:r>
            <a:r>
              <a:rPr sz="19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ECMAScript</a:t>
            </a:r>
            <a:r>
              <a:rPr sz="1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(ES5</a:t>
            </a:r>
            <a:r>
              <a:rPr sz="19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2009,</a:t>
            </a:r>
            <a:r>
              <a:rPr sz="1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ES6</a:t>
            </a:r>
            <a:r>
              <a:rPr sz="19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2015</a:t>
            </a:r>
            <a:r>
              <a:rPr sz="1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9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fitur</a:t>
            </a:r>
            <a:r>
              <a:rPr sz="1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Arial MT"/>
                <a:cs typeface="Arial MT"/>
              </a:rPr>
              <a:t>baru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arrow</a:t>
            </a:r>
            <a:r>
              <a:rPr sz="1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functions,</a:t>
            </a:r>
            <a:r>
              <a:rPr sz="1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promises,</a:t>
            </a:r>
            <a:r>
              <a:rPr sz="1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9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lainnya).</a:t>
            </a:r>
            <a:endParaRPr sz="1900">
              <a:latin typeface="Arial MT"/>
              <a:cs typeface="Arial MT"/>
            </a:endParaRPr>
          </a:p>
          <a:p>
            <a:pPr marL="386715" indent="-374015">
              <a:lnSpc>
                <a:spcPct val="100000"/>
              </a:lnSpc>
              <a:spcBef>
                <a:spcPts val="685"/>
              </a:spcBef>
              <a:buChar char="●"/>
              <a:tabLst>
                <a:tab pos="386715" algn="l"/>
              </a:tabLst>
            </a:pP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Munculnya</a:t>
            </a:r>
            <a:r>
              <a:rPr sz="19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framework</a:t>
            </a:r>
            <a:r>
              <a:rPr sz="1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9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sz="1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20" dirty="0">
                <a:solidFill>
                  <a:srgbClr val="FFFFFF"/>
                </a:solidFill>
                <a:latin typeface="Arial MT"/>
                <a:cs typeface="Arial MT"/>
              </a:rPr>
              <a:t>React,</a:t>
            </a:r>
            <a:r>
              <a:rPr sz="19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Angular,</a:t>
            </a:r>
            <a:r>
              <a:rPr sz="1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9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Vue.js.</a:t>
            </a:r>
            <a:endParaRPr sz="1900">
              <a:latin typeface="Arial MT"/>
              <a:cs typeface="Arial MT"/>
            </a:endParaRPr>
          </a:p>
          <a:p>
            <a:pPr marL="386715" indent="-374015">
              <a:lnSpc>
                <a:spcPct val="100000"/>
              </a:lnSpc>
              <a:spcBef>
                <a:spcPts val="685"/>
              </a:spcBef>
              <a:buChar char="●"/>
              <a:tabLst>
                <a:tab pos="386715" algn="l"/>
              </a:tabLst>
            </a:pP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Node.js</a:t>
            </a:r>
            <a:r>
              <a:rPr sz="19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9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9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9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9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dirty="0">
                <a:solidFill>
                  <a:srgbClr val="FFFFFF"/>
                </a:solidFill>
                <a:latin typeface="Arial MT"/>
                <a:cs typeface="Arial MT"/>
              </a:rPr>
              <a:t>sisi</a:t>
            </a:r>
            <a:r>
              <a:rPr sz="19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900" spc="-10" dirty="0">
                <a:solidFill>
                  <a:srgbClr val="FFFFFF"/>
                </a:solidFill>
                <a:latin typeface="Arial MT"/>
                <a:cs typeface="Arial MT"/>
              </a:rPr>
              <a:t>server.</a:t>
            </a:r>
            <a:endParaRPr sz="1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Apa</a:t>
            </a:r>
            <a:r>
              <a:rPr spc="-55" dirty="0"/>
              <a:t> </a:t>
            </a:r>
            <a:r>
              <a:rPr spc="-10" dirty="0"/>
              <a:t>itu</a:t>
            </a:r>
            <a:r>
              <a:rPr spc="-180" dirty="0"/>
              <a:t> </a:t>
            </a:r>
            <a:r>
              <a:rPr spc="-1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983126"/>
            <a:ext cx="7985759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5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struktur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menyimpan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koleksi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seperti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angka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variabel.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menyimpan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berbagai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sekaligus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indeks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dimulai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0.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5" dirty="0"/>
              <a:t>Membuat</a:t>
            </a:r>
            <a:r>
              <a:rPr spc="-170" dirty="0"/>
              <a:t> </a:t>
            </a:r>
            <a:r>
              <a:rPr dirty="0"/>
              <a:t>Array</a:t>
            </a:r>
            <a:r>
              <a:rPr spc="-40" dirty="0"/>
              <a:t> </a:t>
            </a:r>
            <a:r>
              <a:rPr dirty="0"/>
              <a:t>di</a:t>
            </a:r>
            <a:r>
              <a:rPr spc="-30" dirty="0"/>
              <a:t> </a:t>
            </a:r>
            <a:r>
              <a:rPr spc="-10" dirty="0"/>
              <a:t>Javascript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50018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JavaScript: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notasi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literal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046" y="3177687"/>
            <a:ext cx="275971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1600" spc="-1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Array()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7150" y="1999112"/>
            <a:ext cx="4229099" cy="962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1425" y="3578150"/>
            <a:ext cx="4200524" cy="99059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Mengakses</a:t>
            </a:r>
            <a:r>
              <a:rPr spc="-135" dirty="0"/>
              <a:t> </a:t>
            </a:r>
            <a:r>
              <a:rPr spc="-20" dirty="0"/>
              <a:t>Elemen</a:t>
            </a:r>
            <a:r>
              <a:rPr spc="-175" dirty="0"/>
              <a:t> </a:t>
            </a:r>
            <a:r>
              <a:rPr spc="-1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5209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indeks.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Ingat,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indeks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array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dimulai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637" y="1817637"/>
            <a:ext cx="4867274" cy="171449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Menambah</a:t>
            </a:r>
            <a:r>
              <a:rPr spc="-190" dirty="0"/>
              <a:t> </a:t>
            </a:r>
            <a:r>
              <a:rPr dirty="0"/>
              <a:t>atau</a:t>
            </a:r>
            <a:r>
              <a:rPr spc="-114" dirty="0"/>
              <a:t> </a:t>
            </a:r>
            <a:r>
              <a:rPr dirty="0"/>
              <a:t>Mengubah</a:t>
            </a:r>
            <a:r>
              <a:rPr spc="-110" dirty="0"/>
              <a:t> </a:t>
            </a:r>
            <a:r>
              <a:rPr spc="-20" dirty="0"/>
              <a:t>Elemen</a:t>
            </a:r>
            <a:r>
              <a:rPr spc="-175" dirty="0"/>
              <a:t> </a:t>
            </a:r>
            <a:r>
              <a:rPr spc="-1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7623809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menambah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baru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mengubah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sudah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375" y="1699550"/>
            <a:ext cx="5686424" cy="206409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0" dirty="0"/>
              <a:t>Manipulasi</a:t>
            </a:r>
            <a:r>
              <a:rPr spc="-140" dirty="0"/>
              <a:t> </a:t>
            </a:r>
            <a:r>
              <a:rPr spc="-1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7023734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menyediakan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berbagai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metode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bawaan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memanipulasi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array: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046" y="1501287"/>
            <a:ext cx="428815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6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push()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Menambah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akhir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array.</a:t>
            </a:r>
            <a:endParaRPr sz="16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pop()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Menghapus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terakhir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array.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1275" y="2513200"/>
            <a:ext cx="4359499" cy="205555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279696" y="1461351"/>
            <a:ext cx="359664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473709" indent="-351790">
              <a:lnSpc>
                <a:spcPct val="15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shift()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Menghapus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elemen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pertama</a:t>
            </a:r>
            <a:r>
              <a:rPr sz="1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array.</a:t>
            </a:r>
            <a:endParaRPr sz="1600">
              <a:latin typeface="Arial MT"/>
              <a:cs typeface="Arial MT"/>
            </a:endParaRPr>
          </a:p>
          <a:p>
            <a:pPr marL="363855" marR="5080" indent="-351790">
              <a:lnSpc>
                <a:spcPct val="150000"/>
              </a:lnSpc>
              <a:buFont typeface="Arial MT"/>
              <a:buChar char="●"/>
              <a:tabLst>
                <a:tab pos="363855" algn="l"/>
              </a:tabLst>
            </a:pPr>
            <a:r>
              <a:rPr sz="1600" b="1" spc="-10" dirty="0">
                <a:solidFill>
                  <a:srgbClr val="FFFFFF"/>
                </a:solidFill>
                <a:latin typeface="Courier New"/>
                <a:cs typeface="Courier New"/>
              </a:rPr>
              <a:t>unshift()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Menambah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ke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awal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array.</a:t>
            </a:r>
            <a:endParaRPr sz="1600">
              <a:latin typeface="Arial MT"/>
              <a:cs typeface="Arial MT"/>
            </a:endParaRPr>
          </a:p>
          <a:p>
            <a:pPr marL="363855" marR="370205" indent="-351790">
              <a:lnSpc>
                <a:spcPct val="150000"/>
              </a:lnSpc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Courier New"/>
                <a:cs typeface="Courier New"/>
              </a:rPr>
              <a:t>length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6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Mendapatkan</a:t>
            </a:r>
            <a:r>
              <a:rPr sz="16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panjang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(jumlah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elemen)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array.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0" dirty="0"/>
              <a:t>Manipulasi</a:t>
            </a:r>
            <a:r>
              <a:rPr spc="-175" dirty="0"/>
              <a:t> </a:t>
            </a:r>
            <a:r>
              <a:rPr dirty="0"/>
              <a:t>Array</a:t>
            </a:r>
            <a:r>
              <a:rPr spc="-40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4408" y="1007511"/>
            <a:ext cx="3855085" cy="121412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88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concat()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Menggabungkan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dua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array.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spcBef>
                <a:spcPts val="78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slice()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Mengambil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bagian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tertentu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array.</a:t>
            </a:r>
            <a:endParaRPr sz="1300">
              <a:latin typeface="Arial MT"/>
              <a:cs typeface="Arial MT"/>
            </a:endParaRPr>
          </a:p>
          <a:p>
            <a:pPr marL="340360" marR="249554" indent="-328295">
              <a:lnSpc>
                <a:spcPct val="15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includes()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Mengecek</a:t>
            </a:r>
            <a:r>
              <a:rPr sz="13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apakah</a:t>
            </a:r>
            <a:r>
              <a:rPr sz="13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suatu</a:t>
            </a:r>
            <a:r>
              <a:rPr sz="13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elemen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array.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1508" y="2323630"/>
            <a:ext cx="100330" cy="184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35"/>
              </a:lnSpc>
            </a:pPr>
            <a:r>
              <a:rPr sz="1300" spc="-570" dirty="0">
                <a:solidFill>
                  <a:srgbClr val="FFFFFF"/>
                </a:solidFill>
                <a:latin typeface="Arial MT"/>
                <a:cs typeface="Arial MT"/>
              </a:rPr>
              <a:t>■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800" y="2392698"/>
            <a:ext cx="7195774" cy="24821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57634" y="1007511"/>
            <a:ext cx="4488180" cy="61976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40360" indent="-327660">
              <a:lnSpc>
                <a:spcPct val="100000"/>
              </a:lnSpc>
              <a:spcBef>
                <a:spcPts val="88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splice()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Menambah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menghapus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array.</a:t>
            </a:r>
            <a:endParaRPr sz="1300">
              <a:latin typeface="Arial MT"/>
              <a:cs typeface="Arial MT"/>
            </a:endParaRPr>
          </a:p>
          <a:p>
            <a:pPr marL="340360" indent="-327660">
              <a:lnSpc>
                <a:spcPct val="100000"/>
              </a:lnSpc>
              <a:spcBef>
                <a:spcPts val="78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indexOf()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Mencari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indeks</a:t>
            </a:r>
            <a:r>
              <a:rPr sz="13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tertentu.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5" dirty="0"/>
              <a:t>Multidimensional</a:t>
            </a:r>
            <a:r>
              <a:rPr spc="-170" dirty="0"/>
              <a:t> </a:t>
            </a:r>
            <a:r>
              <a:rPr dirty="0"/>
              <a:t>Array</a:t>
            </a:r>
            <a:r>
              <a:rPr spc="-25" dirty="0"/>
              <a:t> </a:t>
            </a:r>
            <a:r>
              <a:rPr dirty="0"/>
              <a:t>(Array</a:t>
            </a:r>
            <a:r>
              <a:rPr spc="-20" dirty="0"/>
              <a:t> </a:t>
            </a:r>
            <a:r>
              <a:rPr dirty="0"/>
              <a:t>of</a:t>
            </a:r>
            <a:r>
              <a:rPr spc="-175" dirty="0"/>
              <a:t> </a:t>
            </a:r>
            <a:r>
              <a:rPr spc="-10" dirty="0"/>
              <a:t>Arrays)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811657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Kita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juga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dimensi,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misalnya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dua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dimensi: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350" y="1470950"/>
            <a:ext cx="7048499" cy="2666999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0667" y="877124"/>
            <a:ext cx="5668010" cy="22174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388620">
              <a:lnSpc>
                <a:spcPts val="8630"/>
              </a:lnSpc>
              <a:spcBef>
                <a:spcPts val="195"/>
              </a:spcBef>
            </a:pP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7200" b="1" spc="-3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25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7200" b="1" spc="-5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5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-15" dirty="0">
                <a:solidFill>
                  <a:srgbClr val="FFFFFF"/>
                </a:solidFill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Pengertian</a:t>
            </a:r>
            <a:r>
              <a:rPr spc="-190" dirty="0"/>
              <a:t> </a:t>
            </a:r>
            <a:r>
              <a:rPr spc="-1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983126"/>
            <a:ext cx="79616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5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tipe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menyimpan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koleksi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data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entitas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kompleks.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Sebuah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pasangan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antara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6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dan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value</a:t>
            </a:r>
            <a:r>
              <a:rPr sz="16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(disebut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juga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properti).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046" y="3787286"/>
            <a:ext cx="77571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5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atas,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mahasiswa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sebuah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tiga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properti: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nama,</a:t>
            </a:r>
            <a:r>
              <a:rPr sz="1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umur,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jurusan.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174" y="2196400"/>
            <a:ext cx="2851499" cy="1526224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Membuat</a:t>
            </a:r>
            <a:r>
              <a:rPr spc="-155" dirty="0"/>
              <a:t> </a:t>
            </a:r>
            <a:r>
              <a:rPr spc="-1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1105046"/>
            <a:ext cx="546862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dibuat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dua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utama: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6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Literal,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paling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umum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sederhana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046" y="3354470"/>
            <a:ext cx="42043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Constructor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new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Object()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6100" y="1648100"/>
            <a:ext cx="2517724" cy="13452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00175" y="3438495"/>
            <a:ext cx="2369299" cy="113024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Penggambaran</a:t>
            </a:r>
            <a:r>
              <a:rPr spc="-150" dirty="0"/>
              <a:t> </a:t>
            </a:r>
            <a:r>
              <a:rPr dirty="0"/>
              <a:t>Sederhana</a:t>
            </a:r>
            <a:r>
              <a:rPr spc="-145" dirty="0"/>
              <a:t> </a:t>
            </a:r>
            <a:r>
              <a:rPr dirty="0"/>
              <a:t>Konsep</a:t>
            </a:r>
            <a:r>
              <a:rPr spc="-145" dirty="0"/>
              <a:t> </a:t>
            </a:r>
            <a:r>
              <a:rPr spc="-25" dirty="0"/>
              <a:t>JS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1501" y="1040150"/>
            <a:ext cx="3920675" cy="3743875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Mengakses</a:t>
            </a:r>
            <a:r>
              <a:rPr spc="-145" dirty="0"/>
              <a:t> </a:t>
            </a:r>
            <a:r>
              <a:rPr dirty="0"/>
              <a:t>Properti</a:t>
            </a:r>
            <a:r>
              <a:rPr spc="-145" dirty="0"/>
              <a:t> </a:t>
            </a:r>
            <a:r>
              <a:rPr spc="-1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1105046"/>
            <a:ext cx="52425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dua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mengakses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properti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object: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6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Menggunakan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Notasi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Titik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(Dot</a:t>
            </a:r>
            <a:r>
              <a:rPr sz="16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Notation):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046" y="2921654"/>
            <a:ext cx="5330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Notasi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Kurung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Petak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(Bracket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Notation):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487" y="1907437"/>
            <a:ext cx="4981574" cy="9620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500" y="3209475"/>
            <a:ext cx="5333474" cy="8290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6800" y="4102456"/>
            <a:ext cx="6260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9765" marR="5080" indent="-647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6E018"/>
                </a:solidFill>
                <a:latin typeface="Arial MT"/>
                <a:cs typeface="Arial MT"/>
              </a:rPr>
              <a:t>Note</a:t>
            </a:r>
            <a:r>
              <a:rPr sz="1800" spc="-3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6E018"/>
                </a:solidFill>
                <a:latin typeface="Arial MT"/>
                <a:cs typeface="Arial MT"/>
              </a:rPr>
              <a:t>:</a:t>
            </a:r>
            <a:r>
              <a:rPr sz="18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6E018"/>
                </a:solidFill>
                <a:latin typeface="Arial MT"/>
                <a:cs typeface="Arial MT"/>
              </a:rPr>
              <a:t>Notasi</a:t>
            </a:r>
            <a:r>
              <a:rPr sz="18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6E018"/>
                </a:solidFill>
                <a:latin typeface="Arial MT"/>
                <a:cs typeface="Arial MT"/>
              </a:rPr>
              <a:t>kurung</a:t>
            </a:r>
            <a:r>
              <a:rPr sz="18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6E018"/>
                </a:solidFill>
                <a:latin typeface="Arial MT"/>
                <a:cs typeface="Arial MT"/>
              </a:rPr>
              <a:t>petak</a:t>
            </a:r>
            <a:r>
              <a:rPr sz="18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6E018"/>
                </a:solidFill>
                <a:latin typeface="Arial MT"/>
                <a:cs typeface="Arial MT"/>
              </a:rPr>
              <a:t>sangat</a:t>
            </a:r>
            <a:r>
              <a:rPr sz="18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6E018"/>
                </a:solidFill>
                <a:latin typeface="Arial MT"/>
                <a:cs typeface="Arial MT"/>
              </a:rPr>
              <a:t>berguna</a:t>
            </a:r>
            <a:r>
              <a:rPr sz="18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6E018"/>
                </a:solidFill>
                <a:latin typeface="Arial MT"/>
                <a:cs typeface="Arial MT"/>
              </a:rPr>
              <a:t>jika</a:t>
            </a:r>
            <a:r>
              <a:rPr sz="18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6E018"/>
                </a:solidFill>
                <a:latin typeface="Arial MT"/>
                <a:cs typeface="Arial MT"/>
              </a:rPr>
              <a:t>nama</a:t>
            </a:r>
            <a:r>
              <a:rPr sz="18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6E018"/>
                </a:solidFill>
                <a:latin typeface="Arial MT"/>
                <a:cs typeface="Arial MT"/>
              </a:rPr>
              <a:t>properti </a:t>
            </a:r>
            <a:r>
              <a:rPr sz="1800" dirty="0">
                <a:solidFill>
                  <a:srgbClr val="F6E018"/>
                </a:solidFill>
                <a:latin typeface="Arial MT"/>
                <a:cs typeface="Arial MT"/>
              </a:rPr>
              <a:t>mengandung</a:t>
            </a:r>
            <a:r>
              <a:rPr sz="1800" spc="-3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6E018"/>
                </a:solidFill>
                <a:latin typeface="Arial MT"/>
                <a:cs typeface="Arial MT"/>
              </a:rPr>
              <a:t>spasi</a:t>
            </a:r>
            <a:r>
              <a:rPr sz="18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6E018"/>
                </a:solidFill>
                <a:latin typeface="Arial MT"/>
                <a:cs typeface="Arial MT"/>
              </a:rPr>
              <a:t>atau</a:t>
            </a:r>
            <a:r>
              <a:rPr sz="18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6E018"/>
                </a:solidFill>
                <a:latin typeface="Arial MT"/>
                <a:cs typeface="Arial MT"/>
              </a:rPr>
              <a:t>karakter</a:t>
            </a:r>
            <a:r>
              <a:rPr sz="18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6E018"/>
                </a:solidFill>
                <a:latin typeface="Arial MT"/>
                <a:cs typeface="Arial MT"/>
              </a:rPr>
              <a:t>khusus.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Menambah</a:t>
            </a:r>
            <a:r>
              <a:rPr spc="-140" dirty="0"/>
              <a:t> </a:t>
            </a:r>
            <a:r>
              <a:rPr dirty="0"/>
              <a:t>dan</a:t>
            </a:r>
            <a:r>
              <a:rPr spc="-140" dirty="0"/>
              <a:t> </a:t>
            </a:r>
            <a:r>
              <a:rPr dirty="0"/>
              <a:t>Mengubah</a:t>
            </a:r>
            <a:r>
              <a:rPr spc="-140" dirty="0"/>
              <a:t> </a:t>
            </a:r>
            <a:r>
              <a:rPr spc="-10" dirty="0"/>
              <a:t>Properti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1105046"/>
            <a:ext cx="23399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Menambah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Properti: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8046" y="2403494"/>
            <a:ext cx="21596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Mengubah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Properti: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7487" y="1471287"/>
            <a:ext cx="3400424" cy="10001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7500" y="2790175"/>
            <a:ext cx="2274974" cy="876274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Menghapus</a:t>
            </a:r>
            <a:r>
              <a:rPr spc="-155" dirty="0"/>
              <a:t> </a:t>
            </a:r>
            <a:r>
              <a:rPr spc="-10" dirty="0"/>
              <a:t>Properti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1105046"/>
            <a:ext cx="6314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menghapus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properti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object,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gunakan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725" y="1607912"/>
            <a:ext cx="5143499" cy="1171574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Destructuring</a:t>
            </a:r>
            <a:r>
              <a:rPr spc="-105" dirty="0"/>
              <a:t> </a:t>
            </a:r>
            <a:r>
              <a:rPr spc="-1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68470"/>
            <a:ext cx="7600950" cy="586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Destructuring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fitur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ES6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6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mengambil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dari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menempatkannya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variabel.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2662" y="1843075"/>
            <a:ext cx="4162424" cy="1457324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Menghapus</a:t>
            </a:r>
            <a:r>
              <a:rPr spc="-155" dirty="0"/>
              <a:t> </a:t>
            </a:r>
            <a:r>
              <a:rPr spc="-10" dirty="0"/>
              <a:t>Properti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1105046"/>
            <a:ext cx="63144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menghapus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properti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object,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gunakan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ourier New"/>
                <a:cs typeface="Courier New"/>
              </a:rPr>
              <a:t>delete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6725" y="1607912"/>
            <a:ext cx="5143499" cy="1171574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Nested</a:t>
            </a:r>
            <a:r>
              <a:rPr spc="-120" dirty="0"/>
              <a:t> </a:t>
            </a:r>
            <a:r>
              <a:rPr spc="-10" dirty="0"/>
              <a:t>Object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6428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bisa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berisi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sebagai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properti.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disebut </a:t>
            </a:r>
            <a:r>
              <a:rPr sz="1600" i="1" dirty="0">
                <a:solidFill>
                  <a:srgbClr val="FFFFFF"/>
                </a:solidFill>
                <a:latin typeface="Arial"/>
                <a:cs typeface="Arial"/>
              </a:rPr>
              <a:t>nested</a:t>
            </a:r>
            <a:r>
              <a:rPr sz="16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i="1" spc="-10" dirty="0">
                <a:solidFill>
                  <a:srgbClr val="FFFFFF"/>
                </a:solidFill>
                <a:latin typeface="Arial"/>
                <a:cs typeface="Arial"/>
              </a:rPr>
              <a:t>object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825" y="1534299"/>
            <a:ext cx="6145650" cy="2820949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1348740" marR="5080" indent="996950">
              <a:lnSpc>
                <a:spcPts val="8630"/>
              </a:lnSpc>
              <a:spcBef>
                <a:spcPts val="195"/>
              </a:spcBef>
            </a:pPr>
            <a:r>
              <a:rPr sz="7200" b="1" dirty="0">
                <a:latin typeface="Arial"/>
                <a:cs typeface="Arial"/>
              </a:rPr>
              <a:t>IF</a:t>
            </a:r>
            <a:r>
              <a:rPr sz="7200" b="1" spc="-90" dirty="0">
                <a:latin typeface="Arial"/>
                <a:cs typeface="Arial"/>
              </a:rPr>
              <a:t> </a:t>
            </a:r>
            <a:r>
              <a:rPr sz="7200" b="1" spc="-20" dirty="0">
                <a:latin typeface="Arial"/>
                <a:cs typeface="Arial"/>
              </a:rPr>
              <a:t>ELSE </a:t>
            </a:r>
            <a:r>
              <a:rPr sz="7200" b="1" spc="-25" dirty="0">
                <a:latin typeface="Arial"/>
                <a:cs typeface="Arial"/>
              </a:rPr>
              <a:t>S</a:t>
            </a:r>
            <a:r>
              <a:rPr sz="7200" b="1" spc="-560" dirty="0">
                <a:latin typeface="Arial"/>
                <a:cs typeface="Arial"/>
              </a:rPr>
              <a:t>T</a:t>
            </a:r>
            <a:r>
              <a:rPr sz="7200" b="1" spc="-555" dirty="0">
                <a:latin typeface="Arial"/>
                <a:cs typeface="Arial"/>
              </a:rPr>
              <a:t>A</a:t>
            </a:r>
            <a:r>
              <a:rPr sz="7200" b="1" spc="-25" dirty="0">
                <a:latin typeface="Arial"/>
                <a:cs typeface="Arial"/>
              </a:rPr>
              <a:t>TEMENT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Pengertian</a:t>
            </a:r>
            <a:r>
              <a:rPr spc="-125" dirty="0"/>
              <a:t> </a:t>
            </a:r>
            <a:r>
              <a:rPr spc="-20" dirty="0"/>
              <a:t>If-</a:t>
            </a:r>
            <a:r>
              <a:rPr dirty="0"/>
              <a:t>Else</a:t>
            </a:r>
            <a:r>
              <a:rPr spc="-12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983126"/>
            <a:ext cx="776859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5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if-else</a:t>
            </a:r>
            <a:r>
              <a:rPr sz="16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statement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salah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struktur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kontrol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paling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dasar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di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JavaScript.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keputusan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berdasarkan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tertentu.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tersebut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benar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(true),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blok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tertentu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dijalankan.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salah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(false),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dijalankan.</a:t>
            </a:r>
            <a:endParaRPr sz="16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623912"/>
            <a:ext cx="3994724" cy="15126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07375" y="2571750"/>
            <a:ext cx="3482049" cy="185936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If-</a:t>
            </a:r>
            <a:r>
              <a:rPr spc="-30" dirty="0"/>
              <a:t> </a:t>
            </a:r>
            <a:r>
              <a:rPr dirty="0"/>
              <a:t>else</a:t>
            </a:r>
            <a:r>
              <a:rPr spc="-30" dirty="0"/>
              <a:t> </a:t>
            </a:r>
            <a:r>
              <a:rPr dirty="0"/>
              <a:t>If</a:t>
            </a:r>
            <a:r>
              <a:rPr spc="-3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983126"/>
            <a:ext cx="78949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50000"/>
              </a:lnSpc>
              <a:spcBef>
                <a:spcPts val="10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if-</a:t>
            </a:r>
            <a:r>
              <a:rPr sz="1600" dirty="0">
                <a:solidFill>
                  <a:srgbClr val="FFFFFF"/>
                </a:solidFill>
                <a:latin typeface="Courier New"/>
                <a:cs typeface="Courier New"/>
              </a:rPr>
              <a:t>else</a:t>
            </a:r>
            <a:r>
              <a:rPr sz="16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if</a:t>
            </a:r>
            <a:r>
              <a:rPr sz="16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memeriksa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berurutan.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Blok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pertama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kondisinya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benar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(true)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dijalankan,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akan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berhenti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itu.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646" y="2332300"/>
            <a:ext cx="2999624" cy="1933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04825" y="1873474"/>
            <a:ext cx="2817510" cy="3178374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Nested</a:t>
            </a:r>
            <a:r>
              <a:rPr spc="-75" dirty="0"/>
              <a:t> </a:t>
            </a:r>
            <a:r>
              <a:rPr spc="-20" dirty="0"/>
              <a:t>If-</a:t>
            </a:r>
            <a:r>
              <a:rPr dirty="0"/>
              <a:t>Else</a:t>
            </a:r>
            <a:r>
              <a:rPr spc="-75" dirty="0"/>
              <a:t> </a:t>
            </a:r>
            <a:r>
              <a:rPr spc="-20" dirty="0"/>
              <a:t>(If-</a:t>
            </a:r>
            <a:r>
              <a:rPr dirty="0"/>
              <a:t>Else</a:t>
            </a:r>
            <a:r>
              <a:rPr spc="-75" dirty="0"/>
              <a:t> </a:t>
            </a:r>
            <a:r>
              <a:rPr spc="-10" dirty="0"/>
              <a:t>Bertingkat)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7701" y="1151901"/>
            <a:ext cx="3187475" cy="20160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0" y="1151896"/>
            <a:ext cx="3472874" cy="233048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Cara</a:t>
            </a:r>
            <a:r>
              <a:rPr spc="-100" dirty="0"/>
              <a:t> </a:t>
            </a:r>
            <a:r>
              <a:rPr dirty="0"/>
              <a:t>Kerja</a:t>
            </a:r>
            <a:r>
              <a:rPr spc="-95" dirty="0"/>
              <a:t> </a:t>
            </a:r>
            <a:r>
              <a:rPr dirty="0"/>
              <a:t>JavaScript</a:t>
            </a:r>
            <a:r>
              <a:rPr spc="-95" dirty="0"/>
              <a:t> </a:t>
            </a:r>
            <a:r>
              <a:rPr dirty="0"/>
              <a:t>di</a:t>
            </a:r>
            <a:r>
              <a:rPr spc="-95" dirty="0"/>
              <a:t> </a:t>
            </a:r>
            <a:r>
              <a:rPr spc="-10" dirty="0"/>
              <a:t>Browser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62883"/>
            <a:ext cx="8174990" cy="1124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Setiap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browser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mesin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(contoh: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V8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Chrome,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SpiderMonkey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Firefox).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Mesin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mengeksekusi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berinteraksi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DOM.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1245870" marR="5080" indent="-955040">
              <a:lnSpc>
                <a:spcPts val="8630"/>
              </a:lnSpc>
              <a:spcBef>
                <a:spcPts val="195"/>
              </a:spcBef>
            </a:pPr>
            <a:r>
              <a:rPr sz="7200" b="1" dirty="0">
                <a:latin typeface="Arial"/>
                <a:cs typeface="Arial"/>
              </a:rPr>
              <a:t>SWITCH</a:t>
            </a:r>
            <a:r>
              <a:rPr sz="7200" b="1" spc="-285" dirty="0">
                <a:latin typeface="Arial"/>
                <a:cs typeface="Arial"/>
              </a:rPr>
              <a:t> </a:t>
            </a:r>
            <a:r>
              <a:rPr sz="7200" b="1" dirty="0">
                <a:latin typeface="Arial"/>
                <a:cs typeface="Arial"/>
              </a:rPr>
              <a:t>CASE</a:t>
            </a:r>
            <a:r>
              <a:rPr sz="7200" b="1" spc="-285" dirty="0">
                <a:latin typeface="Arial"/>
                <a:cs typeface="Arial"/>
              </a:rPr>
              <a:t> </a:t>
            </a:r>
            <a:r>
              <a:rPr sz="7200" b="1" spc="-25" dirty="0">
                <a:latin typeface="Arial"/>
                <a:cs typeface="Arial"/>
              </a:rPr>
              <a:t>DI </a:t>
            </a:r>
            <a:r>
              <a:rPr sz="7200" b="1" spc="80" dirty="0">
                <a:latin typeface="Arial"/>
                <a:cs typeface="Arial"/>
              </a:rPr>
              <a:t>J</a:t>
            </a:r>
            <a:r>
              <a:rPr sz="7200" b="1" spc="-455" dirty="0">
                <a:latin typeface="Arial"/>
                <a:cs typeface="Arial"/>
              </a:rPr>
              <a:t>A</a:t>
            </a:r>
            <a:r>
              <a:rPr sz="7200" b="1" spc="-459" dirty="0">
                <a:latin typeface="Arial"/>
                <a:cs typeface="Arial"/>
              </a:rPr>
              <a:t>V</a:t>
            </a:r>
            <a:r>
              <a:rPr sz="7200" b="1" spc="75" dirty="0"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Pengertian</a:t>
            </a:r>
            <a:r>
              <a:rPr spc="-135" dirty="0"/>
              <a:t> </a:t>
            </a:r>
            <a:r>
              <a:rPr spc="-25" dirty="0"/>
              <a:t>switch-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351790">
              <a:lnSpc>
                <a:spcPct val="150000"/>
              </a:lnSpc>
              <a:spcBef>
                <a:spcPts val="100"/>
              </a:spcBef>
              <a:buFont typeface="Arial MT"/>
              <a:buChar char="●"/>
              <a:tabLst>
                <a:tab pos="469900" algn="l"/>
              </a:tabLst>
            </a:pPr>
            <a:r>
              <a:rPr sz="1600" spc="-20" dirty="0">
                <a:latin typeface="Courier New"/>
                <a:cs typeface="Courier New"/>
              </a:rPr>
              <a:t>switch-case</a:t>
            </a:r>
            <a:r>
              <a:rPr sz="1600" spc="-520" dirty="0">
                <a:latin typeface="Courier New"/>
                <a:cs typeface="Courier New"/>
              </a:rPr>
              <a:t> </a:t>
            </a:r>
            <a:r>
              <a:rPr sz="1600" dirty="0"/>
              <a:t>adalah</a:t>
            </a:r>
            <a:r>
              <a:rPr sz="1600" spc="-50" dirty="0"/>
              <a:t> </a:t>
            </a:r>
            <a:r>
              <a:rPr sz="1600" dirty="0"/>
              <a:t>salah</a:t>
            </a:r>
            <a:r>
              <a:rPr sz="1600" spc="-25" dirty="0"/>
              <a:t> </a:t>
            </a:r>
            <a:r>
              <a:rPr sz="1600" dirty="0"/>
              <a:t>satu</a:t>
            </a:r>
            <a:r>
              <a:rPr sz="1600" spc="-30" dirty="0"/>
              <a:t> </a:t>
            </a:r>
            <a:r>
              <a:rPr sz="1600" dirty="0"/>
              <a:t>struktur</a:t>
            </a:r>
            <a:r>
              <a:rPr sz="1600" spc="-25" dirty="0"/>
              <a:t> </a:t>
            </a:r>
            <a:r>
              <a:rPr sz="1600" dirty="0"/>
              <a:t>kontrol</a:t>
            </a:r>
            <a:r>
              <a:rPr sz="1600" spc="-25" dirty="0"/>
              <a:t> </a:t>
            </a:r>
            <a:r>
              <a:rPr sz="1600" dirty="0"/>
              <a:t>di</a:t>
            </a:r>
            <a:r>
              <a:rPr sz="1600" spc="-30" dirty="0"/>
              <a:t> </a:t>
            </a:r>
            <a:r>
              <a:rPr sz="1600" dirty="0"/>
              <a:t>JavaScript</a:t>
            </a:r>
            <a:r>
              <a:rPr sz="1600" spc="-25" dirty="0"/>
              <a:t> </a:t>
            </a:r>
            <a:r>
              <a:rPr sz="1600" dirty="0"/>
              <a:t>yang</a:t>
            </a:r>
            <a:r>
              <a:rPr sz="1600" spc="-25" dirty="0"/>
              <a:t> </a:t>
            </a:r>
            <a:r>
              <a:rPr sz="1600" dirty="0"/>
              <a:t>digunakan</a:t>
            </a:r>
            <a:r>
              <a:rPr sz="1600" spc="-25" dirty="0"/>
              <a:t> </a:t>
            </a:r>
            <a:r>
              <a:rPr sz="1600" spc="-10" dirty="0"/>
              <a:t>untuk </a:t>
            </a:r>
            <a:r>
              <a:rPr sz="1600" dirty="0"/>
              <a:t>membuat</a:t>
            </a:r>
            <a:r>
              <a:rPr sz="1600" spc="-45" dirty="0"/>
              <a:t> </a:t>
            </a:r>
            <a:r>
              <a:rPr sz="1600" dirty="0"/>
              <a:t>keputusan</a:t>
            </a:r>
            <a:r>
              <a:rPr sz="1600" spc="-40" dirty="0"/>
              <a:t> </a:t>
            </a:r>
            <a:r>
              <a:rPr sz="1600" dirty="0"/>
              <a:t>berdasarkan</a:t>
            </a:r>
            <a:r>
              <a:rPr sz="1600" spc="-40" dirty="0"/>
              <a:t> </a:t>
            </a:r>
            <a:r>
              <a:rPr sz="1600" dirty="0"/>
              <a:t>nilai</a:t>
            </a:r>
            <a:r>
              <a:rPr sz="1600" spc="-45" dirty="0"/>
              <a:t> </a:t>
            </a:r>
            <a:r>
              <a:rPr sz="1600" dirty="0"/>
              <a:t>yang</a:t>
            </a:r>
            <a:r>
              <a:rPr sz="1600" spc="-40" dirty="0"/>
              <a:t> </a:t>
            </a:r>
            <a:r>
              <a:rPr sz="1600" dirty="0"/>
              <a:t>cocok</a:t>
            </a:r>
            <a:r>
              <a:rPr sz="1600" spc="-40" dirty="0"/>
              <a:t> </a:t>
            </a:r>
            <a:r>
              <a:rPr sz="1600" dirty="0"/>
              <a:t>dengan</a:t>
            </a:r>
            <a:r>
              <a:rPr sz="1600" spc="-40" dirty="0"/>
              <a:t> </a:t>
            </a:r>
            <a:r>
              <a:rPr sz="1600" dirty="0"/>
              <a:t>berbagai</a:t>
            </a:r>
            <a:r>
              <a:rPr sz="1600" spc="-45" dirty="0"/>
              <a:t> </a:t>
            </a:r>
            <a:r>
              <a:rPr sz="1600" dirty="0"/>
              <a:t>kasus.</a:t>
            </a:r>
            <a:r>
              <a:rPr sz="1600" spc="-40" dirty="0"/>
              <a:t> </a:t>
            </a:r>
            <a:r>
              <a:rPr sz="1600" dirty="0"/>
              <a:t>Ini</a:t>
            </a:r>
            <a:r>
              <a:rPr sz="1600" spc="-40" dirty="0"/>
              <a:t> </a:t>
            </a:r>
            <a:r>
              <a:rPr sz="1600" spc="-10" dirty="0"/>
              <a:t>sering </a:t>
            </a:r>
            <a:r>
              <a:rPr sz="1600" dirty="0"/>
              <a:t>digunakan</a:t>
            </a:r>
            <a:r>
              <a:rPr sz="1600" spc="-30" dirty="0"/>
              <a:t> </a:t>
            </a:r>
            <a:r>
              <a:rPr sz="1600" dirty="0"/>
              <a:t>saat</a:t>
            </a:r>
            <a:r>
              <a:rPr sz="1600" spc="-30" dirty="0"/>
              <a:t> </a:t>
            </a:r>
            <a:r>
              <a:rPr sz="1600" dirty="0"/>
              <a:t>ada</a:t>
            </a:r>
            <a:r>
              <a:rPr sz="1600" spc="-30" dirty="0"/>
              <a:t> </a:t>
            </a:r>
            <a:r>
              <a:rPr sz="1600" dirty="0"/>
              <a:t>banyak</a:t>
            </a:r>
            <a:r>
              <a:rPr sz="1600" spc="-30" dirty="0"/>
              <a:t> </a:t>
            </a:r>
            <a:r>
              <a:rPr sz="1600" dirty="0"/>
              <a:t>kemungkinan</a:t>
            </a:r>
            <a:r>
              <a:rPr sz="1600" spc="-25" dirty="0"/>
              <a:t> </a:t>
            </a:r>
            <a:r>
              <a:rPr sz="1600" dirty="0"/>
              <a:t>hasil</a:t>
            </a:r>
            <a:r>
              <a:rPr sz="1600" spc="-30" dirty="0"/>
              <a:t> </a:t>
            </a:r>
            <a:r>
              <a:rPr sz="1600" dirty="0"/>
              <a:t>dan</a:t>
            </a:r>
            <a:r>
              <a:rPr sz="1600" spc="-110" dirty="0"/>
              <a:t> </a:t>
            </a:r>
            <a:r>
              <a:rPr sz="1600" dirty="0"/>
              <a:t>Anda</a:t>
            </a:r>
            <a:r>
              <a:rPr sz="1600" spc="-30" dirty="0"/>
              <a:t> </a:t>
            </a:r>
            <a:r>
              <a:rPr sz="1600" dirty="0"/>
              <a:t>ingin</a:t>
            </a:r>
            <a:r>
              <a:rPr sz="1600" spc="-30" dirty="0"/>
              <a:t> </a:t>
            </a:r>
            <a:r>
              <a:rPr sz="1600" spc="-10" dirty="0"/>
              <a:t>menghindari </a:t>
            </a:r>
            <a:r>
              <a:rPr sz="1600" dirty="0"/>
              <a:t>menggunakan</a:t>
            </a:r>
            <a:r>
              <a:rPr sz="1600" spc="-30" dirty="0"/>
              <a:t> </a:t>
            </a:r>
            <a:r>
              <a:rPr sz="1600" dirty="0"/>
              <a:t>terlalu</a:t>
            </a:r>
            <a:r>
              <a:rPr sz="1600" spc="-25" dirty="0"/>
              <a:t> </a:t>
            </a:r>
            <a:r>
              <a:rPr sz="1600" dirty="0"/>
              <a:t>banyak</a:t>
            </a:r>
            <a:r>
              <a:rPr sz="1600" spc="-20" dirty="0"/>
              <a:t> </a:t>
            </a:r>
            <a:r>
              <a:rPr sz="1600" spc="-20" dirty="0">
                <a:latin typeface="Courier New"/>
                <a:cs typeface="Courier New"/>
              </a:rPr>
              <a:t>if-</a:t>
            </a:r>
            <a:r>
              <a:rPr sz="1600" spc="-10" dirty="0">
                <a:latin typeface="Courier New"/>
                <a:cs typeface="Courier New"/>
              </a:rPr>
              <a:t>else</a:t>
            </a:r>
            <a:r>
              <a:rPr sz="1600" spc="-10" dirty="0"/>
              <a:t>.</a:t>
            </a:r>
            <a:endParaRPr sz="16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Sintaks</a:t>
            </a:r>
            <a:r>
              <a:rPr spc="-100" dirty="0"/>
              <a:t> </a:t>
            </a:r>
            <a:r>
              <a:rPr spc="-10" dirty="0"/>
              <a:t>Dasar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1058" y="1053335"/>
            <a:ext cx="3802379" cy="2997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0360" marR="151130" indent="-328295">
              <a:lnSpc>
                <a:spcPct val="150000"/>
              </a:lnSpc>
              <a:spcBef>
                <a:spcPts val="100"/>
              </a:spcBef>
              <a:buFont typeface="Arial MT"/>
              <a:buChar char="●"/>
              <a:tabLst>
                <a:tab pos="340360" algn="l"/>
              </a:tabLst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ekspresi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Biasanya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berupa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yang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nilainya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dicek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terhadap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berbagai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kasus.</a:t>
            </a:r>
            <a:endParaRPr sz="1300">
              <a:latin typeface="Arial MT"/>
              <a:cs typeface="Arial MT"/>
            </a:endParaRPr>
          </a:p>
          <a:p>
            <a:pPr marL="340360" marR="295275" indent="-328295">
              <a:lnSpc>
                <a:spcPct val="15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Setiap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Courier New"/>
                <a:cs typeface="Courier New"/>
              </a:rPr>
              <a:t>case</a:t>
            </a:r>
            <a:r>
              <a:rPr sz="1300" spc="-4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merepresentasikan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nilai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dibandingkan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ekspresi.</a:t>
            </a:r>
            <a:endParaRPr sz="1300">
              <a:latin typeface="Arial MT"/>
              <a:cs typeface="Arial MT"/>
            </a:endParaRPr>
          </a:p>
          <a:p>
            <a:pPr marL="340360" marR="40640" indent="-328295">
              <a:lnSpc>
                <a:spcPct val="15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break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menghentikan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3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kasus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cocok.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tidak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Courier New"/>
                <a:cs typeface="Courier New"/>
              </a:rPr>
              <a:t>break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terus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berjalan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kasus berikutnya (fall-through).</a:t>
            </a:r>
            <a:endParaRPr sz="1300">
              <a:latin typeface="Arial MT"/>
              <a:cs typeface="Arial MT"/>
            </a:endParaRPr>
          </a:p>
          <a:p>
            <a:pPr marL="340360" marR="5080" indent="-328295">
              <a:lnSpc>
                <a:spcPct val="150000"/>
              </a:lnSpc>
              <a:buFont typeface="Arial MT"/>
              <a:buChar char="●"/>
              <a:tabLst>
                <a:tab pos="340360" algn="l"/>
              </a:tabLst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default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Opsional,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 ada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kasus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cocok.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Biasanya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diletakkan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akhir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7125" y="1555625"/>
            <a:ext cx="4242299" cy="2294133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Contoh</a:t>
            </a:r>
            <a:r>
              <a:rPr spc="-114" dirty="0"/>
              <a:t> </a:t>
            </a:r>
            <a:r>
              <a:rPr spc="-10" dirty="0"/>
              <a:t>Penggunaan</a:t>
            </a:r>
            <a:r>
              <a:rPr spc="-114" dirty="0"/>
              <a:t> </a:t>
            </a:r>
            <a:r>
              <a:rPr spc="-10" dirty="0"/>
              <a:t>Sederhana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775" y="1040150"/>
            <a:ext cx="3542969" cy="3528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0400" y="1026626"/>
            <a:ext cx="3542974" cy="3090256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b="1" spc="-10" dirty="0">
                <a:latin typeface="Arial"/>
                <a:cs typeface="Arial"/>
              </a:rPr>
              <a:t>Penggunaan</a:t>
            </a:r>
            <a:r>
              <a:rPr b="1" spc="-120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break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07511"/>
            <a:ext cx="769239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break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sangat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penting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menghentikan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kasus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cocok.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break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dituliskan, JavaScript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terus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mengeksekusi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kasus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berikutnya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(fall-through).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150" y="4550810"/>
            <a:ext cx="38900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Note</a:t>
            </a:r>
            <a:r>
              <a:rPr sz="1300" spc="-5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:</a:t>
            </a:r>
            <a:r>
              <a:rPr sz="1300" spc="-7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30" dirty="0">
                <a:solidFill>
                  <a:srgbClr val="F6E018"/>
                </a:solidFill>
                <a:latin typeface="Arial MT"/>
                <a:cs typeface="Arial MT"/>
              </a:rPr>
              <a:t>Tanpa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break,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semua</a:t>
            </a:r>
            <a:r>
              <a:rPr sz="1300" spc="-5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kasus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setelah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case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"biru"</a:t>
            </a:r>
            <a:endParaRPr sz="13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7975" y="1704700"/>
            <a:ext cx="6312535" cy="2666365"/>
            <a:chOff x="827975" y="1704700"/>
            <a:chExt cx="6312535" cy="266636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975" y="1704700"/>
              <a:ext cx="2840924" cy="26663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2" y="2587027"/>
              <a:ext cx="2568074" cy="90167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68900" y="3037862"/>
              <a:ext cx="732155" cy="0"/>
            </a:xfrm>
            <a:custGeom>
              <a:avLst/>
              <a:gdLst/>
              <a:ahLst/>
              <a:cxnLst/>
              <a:rect l="l" t="t" r="r" b="b"/>
              <a:pathLst>
                <a:path w="732154">
                  <a:moveTo>
                    <a:pt x="0" y="0"/>
                  </a:moveTo>
                  <a:lnTo>
                    <a:pt x="731549" y="0"/>
                  </a:lnTo>
                </a:path>
              </a:pathLst>
            </a:custGeom>
            <a:ln w="28574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86162" y="2976376"/>
              <a:ext cx="158251" cy="122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Contoh</a:t>
            </a:r>
            <a:r>
              <a:rPr spc="-125" dirty="0"/>
              <a:t> </a:t>
            </a:r>
            <a:r>
              <a:rPr spc="-10" dirty="0"/>
              <a:t>Menggunakan</a:t>
            </a:r>
            <a:r>
              <a:rPr spc="-120" dirty="0"/>
              <a:t> </a:t>
            </a:r>
            <a:r>
              <a:rPr spc="-10" dirty="0"/>
              <a:t>`default`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6063"/>
            <a:ext cx="55924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default</a:t>
            </a:r>
            <a:r>
              <a:rPr sz="1400" spc="-46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kasus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cocok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ekspresi.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38075" y="1379762"/>
            <a:ext cx="7487284" cy="2849880"/>
            <a:chOff x="638075" y="1379762"/>
            <a:chExt cx="7487284" cy="28498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8075" y="1379762"/>
              <a:ext cx="3883974" cy="28493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96850" y="2589550"/>
              <a:ext cx="2428199" cy="42977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22049" y="2804450"/>
              <a:ext cx="1003935" cy="0"/>
            </a:xfrm>
            <a:custGeom>
              <a:avLst/>
              <a:gdLst/>
              <a:ahLst/>
              <a:cxnLst/>
              <a:rect l="l" t="t" r="r" b="b"/>
              <a:pathLst>
                <a:path w="1003935">
                  <a:moveTo>
                    <a:pt x="0" y="0"/>
                  </a:moveTo>
                  <a:lnTo>
                    <a:pt x="1003349" y="0"/>
                  </a:lnTo>
                </a:path>
              </a:pathLst>
            </a:custGeom>
            <a:ln w="28574">
              <a:solidFill>
                <a:srgbClr val="F6E0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11112" y="2742964"/>
              <a:ext cx="158251" cy="122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5" dirty="0"/>
              <a:t>Switch-</a:t>
            </a:r>
            <a:r>
              <a:rPr dirty="0"/>
              <a:t>Case</a:t>
            </a:r>
            <a:r>
              <a:rPr spc="-85" dirty="0"/>
              <a:t> </a:t>
            </a:r>
            <a:r>
              <a:rPr dirty="0"/>
              <a:t>dengan</a:t>
            </a:r>
            <a:r>
              <a:rPr spc="-80" dirty="0"/>
              <a:t> </a:t>
            </a:r>
            <a:r>
              <a:rPr spc="-10" dirty="0"/>
              <a:t>Ekspresi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6063"/>
            <a:ext cx="653288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Switch-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case</a:t>
            </a:r>
            <a:r>
              <a:rPr sz="1400" spc="-3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juga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bisa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digunakan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dengan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ekspresi</a:t>
            </a:r>
            <a:r>
              <a:rPr sz="1400" spc="-2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dirty="0">
                <a:solidFill>
                  <a:srgbClr val="FFFFFF"/>
                </a:solidFill>
                <a:latin typeface="Courier New"/>
                <a:cs typeface="Courier New"/>
              </a:rPr>
              <a:t>atau</a:t>
            </a:r>
            <a:r>
              <a:rPr sz="1400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ourier New"/>
                <a:cs typeface="Courier New"/>
              </a:rPr>
              <a:t>operasi.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750" y="1427723"/>
            <a:ext cx="2644303" cy="35286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Kelebihan</a:t>
            </a:r>
            <a:r>
              <a:rPr spc="-105" dirty="0"/>
              <a:t> </a:t>
            </a:r>
            <a:r>
              <a:rPr dirty="0"/>
              <a:t>dan</a:t>
            </a:r>
            <a:r>
              <a:rPr spc="-95" dirty="0"/>
              <a:t> </a:t>
            </a:r>
            <a:r>
              <a:rPr spc="-10" dirty="0"/>
              <a:t>Kekurangan</a:t>
            </a:r>
            <a:r>
              <a:rPr spc="-95" dirty="0"/>
              <a:t> </a:t>
            </a:r>
            <a:r>
              <a:rPr spc="-25" dirty="0"/>
              <a:t>Switch-</a:t>
            </a:r>
            <a:r>
              <a:rPr spc="-20" dirty="0"/>
              <a:t>Case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7524115" cy="2434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Kelebihan: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1485"/>
              </a:spcBef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mudah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dibaca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dibandingkan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rantai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if-else</a:t>
            </a:r>
            <a:r>
              <a:rPr sz="16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panjang.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290"/>
              </a:spcBef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Cocok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saat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banyak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kemungkinan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harus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diperiksa.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90"/>
              </a:spcBef>
            </a:pP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Kekurangan:</a:t>
            </a:r>
            <a:endParaRPr sz="1600">
              <a:latin typeface="Arial"/>
              <a:cs typeface="Arial"/>
            </a:endParaRPr>
          </a:p>
          <a:p>
            <a:pPr marL="469900" marR="5080" indent="-351790">
              <a:lnSpc>
                <a:spcPct val="114999"/>
              </a:lnSpc>
              <a:spcBef>
                <a:spcPts val="1200"/>
              </a:spcBef>
              <a:buChar char="●"/>
              <a:tabLst>
                <a:tab pos="469900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Kurang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fleksibel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dibandingkan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if-else</a:t>
            </a:r>
            <a:r>
              <a:rPr sz="16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membandingkan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kondisi kompleks.</a:t>
            </a:r>
            <a:endParaRPr sz="1600">
              <a:latin typeface="Arial MT"/>
              <a:cs typeface="Arial MT"/>
            </a:endParaRPr>
          </a:p>
          <a:p>
            <a:pPr marL="469265" indent="-351155">
              <a:lnSpc>
                <a:spcPct val="100000"/>
              </a:lnSpc>
              <a:spcBef>
                <a:spcPts val="285"/>
              </a:spcBef>
              <a:buChar char="●"/>
              <a:tabLst>
                <a:tab pos="46926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Rentan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terhadap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kesalahan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ourier New"/>
                <a:cs typeface="Courier New"/>
              </a:rPr>
              <a:t>break</a:t>
            </a:r>
            <a:r>
              <a:rPr sz="1600" spc="-5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terlewat.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70667" y="877124"/>
            <a:ext cx="5668010" cy="22174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 indent="955040">
              <a:lnSpc>
                <a:spcPts val="8630"/>
              </a:lnSpc>
              <a:spcBef>
                <a:spcPts val="195"/>
              </a:spcBef>
            </a:pP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7200" b="1" spc="-3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25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7200" b="1" spc="-1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7200" b="1" spc="-54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5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-15" dirty="0">
                <a:solidFill>
                  <a:srgbClr val="FFFFFF"/>
                </a:solidFill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Apa</a:t>
            </a:r>
            <a:r>
              <a:rPr spc="-55" dirty="0"/>
              <a:t> </a:t>
            </a:r>
            <a:r>
              <a:rPr dirty="0"/>
              <a:t>itu</a:t>
            </a:r>
            <a:r>
              <a:rPr spc="-55" dirty="0"/>
              <a:t> </a:t>
            </a:r>
            <a:r>
              <a:rPr spc="-20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983126"/>
            <a:ext cx="786320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5080" indent="-351790">
              <a:lnSpc>
                <a:spcPct val="150000"/>
              </a:lnSpc>
              <a:spcBef>
                <a:spcPts val="100"/>
              </a:spcBef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blok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berulang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kali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selama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tertentu terpenuhi.</a:t>
            </a:r>
            <a:endParaRPr sz="1600">
              <a:latin typeface="Arial MT"/>
              <a:cs typeface="Arial MT"/>
            </a:endParaRPr>
          </a:p>
          <a:p>
            <a:pPr marL="363855" marR="95250" indent="-351790">
              <a:lnSpc>
                <a:spcPct val="150000"/>
              </a:lnSpc>
              <a:buChar char="●"/>
              <a:tabLst>
                <a:tab pos="363855" algn="l"/>
              </a:tabLst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mendukung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beberapa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jenis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loop: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do-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Setiap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jenis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memiliki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kegunaannya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sendiri,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tergantung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kebutuhan.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Langkah</a:t>
            </a:r>
            <a:r>
              <a:rPr spc="-120" dirty="0"/>
              <a:t> </a:t>
            </a:r>
            <a:r>
              <a:rPr dirty="0"/>
              <a:t>Kerja</a:t>
            </a:r>
            <a:r>
              <a:rPr spc="-114" dirty="0"/>
              <a:t> </a:t>
            </a:r>
            <a:r>
              <a:rPr spc="-10" dirty="0"/>
              <a:t>JavaScript: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2674" y="1062883"/>
            <a:ext cx="7957820" cy="3017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marR="544195" indent="-367030">
              <a:lnSpc>
                <a:spcPct val="114999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Parsing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Browser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membaca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membentuk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DOM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(Document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Object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Model).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ct val="114999"/>
              </a:lnSpc>
              <a:buFont typeface="Arial MT"/>
              <a:buChar char="●"/>
              <a:tabLst>
                <a:tab pos="37909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Eksekusi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Mesin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mengeksekusi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sesuai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urutan,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berinteraksi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DOM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manipulasi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elemen.</a:t>
            </a:r>
            <a:endParaRPr sz="1800">
              <a:latin typeface="Arial MT"/>
              <a:cs typeface="Arial MT"/>
            </a:endParaRPr>
          </a:p>
          <a:p>
            <a:pPr marL="379095" marR="232410" indent="-367030">
              <a:lnSpc>
                <a:spcPct val="114999"/>
              </a:lnSpc>
              <a:buFont typeface="Arial MT"/>
              <a:buChar char="●"/>
              <a:tabLst>
                <a:tab pos="37909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Event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menangani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event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asinkron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melalui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event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loop,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interaksi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dinamis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tanpa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memblokir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kode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lainnya.</a:t>
            </a:r>
            <a:endParaRPr sz="1800">
              <a:latin typeface="Arial MT"/>
              <a:cs typeface="Arial MT"/>
            </a:endParaRPr>
          </a:p>
          <a:p>
            <a:pPr marL="379095" marR="670560">
              <a:lnSpc>
                <a:spcPct val="114999"/>
              </a:lnSpc>
              <a:spcBef>
                <a:spcPts val="12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sederhananya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Bagaimana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script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sederhana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HTML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dapat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mengubah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konten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gaya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halaman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web.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For</a:t>
            </a:r>
            <a:r>
              <a:rPr spc="-50" dirty="0"/>
              <a:t> </a:t>
            </a:r>
            <a:r>
              <a:rPr spc="-20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07511"/>
            <a:ext cx="412496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jumlah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iterasi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sudah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diketahui.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sintaks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: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150" y="2889650"/>
            <a:ext cx="208089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penggunaan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225" y="1695862"/>
            <a:ext cx="3676649" cy="1247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225" y="3311450"/>
            <a:ext cx="3352799" cy="12572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921799" y="1596360"/>
            <a:ext cx="3740785" cy="151130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Inisialisasi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awal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loop.</a:t>
            </a:r>
            <a:endParaRPr sz="1300" dirty="0">
              <a:latin typeface="Arial MT"/>
              <a:cs typeface="Arial MT"/>
            </a:endParaRPr>
          </a:p>
          <a:p>
            <a:pPr marL="12700" marR="5080">
              <a:lnSpc>
                <a:spcPct val="150000"/>
              </a:lnSpc>
            </a:pPr>
            <a:r>
              <a:rPr sz="1300" b="1" dirty="0">
                <a:solidFill>
                  <a:srgbClr val="FFFFFF"/>
                </a:solidFill>
                <a:latin typeface="Arial"/>
                <a:cs typeface="Arial"/>
              </a:rPr>
              <a:t>Kondisi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harus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benar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agar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terus berjalan.</a:t>
            </a:r>
            <a:endParaRPr sz="1300" dirty="0">
              <a:latin typeface="Arial MT"/>
              <a:cs typeface="Arial MT"/>
            </a:endParaRPr>
          </a:p>
          <a:p>
            <a:pPr marL="12700" marR="32384">
              <a:lnSpc>
                <a:spcPct val="150000"/>
              </a:lnSpc>
            </a:pPr>
            <a:r>
              <a:rPr sz="1300" b="1" spc="-10" dirty="0">
                <a:solidFill>
                  <a:srgbClr val="FFFFFF"/>
                </a:solidFill>
                <a:latin typeface="Arial"/>
                <a:cs typeface="Arial"/>
              </a:rPr>
              <a:t>Perubahan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Perubahan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terjadi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variabel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setiap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iterasi.</a:t>
            </a:r>
            <a:endParaRPr sz="13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While</a:t>
            </a:r>
            <a:r>
              <a:rPr spc="-100" dirty="0"/>
              <a:t> </a:t>
            </a:r>
            <a:r>
              <a:rPr spc="-20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07511"/>
            <a:ext cx="8079740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while</a:t>
            </a:r>
            <a:r>
              <a:rPr sz="13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selama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tetap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benar.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berguna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jumlah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iterasi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pasti</a:t>
            </a:r>
            <a:r>
              <a:rPr sz="13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dan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bergantung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tertentu.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sintaks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3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150" y="2889650"/>
            <a:ext cx="22644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penggunaan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while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223" y="1686298"/>
            <a:ext cx="3547050" cy="11205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212" y="3197675"/>
            <a:ext cx="2981324" cy="1733549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Do</a:t>
            </a:r>
            <a:r>
              <a:rPr spc="-75" dirty="0"/>
              <a:t> </a:t>
            </a:r>
            <a:r>
              <a:rPr dirty="0"/>
              <a:t>While</a:t>
            </a:r>
            <a:r>
              <a:rPr spc="-70" dirty="0"/>
              <a:t> </a:t>
            </a:r>
            <a:r>
              <a:rPr spc="-20" dirty="0"/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007511"/>
            <a:ext cx="7538084" cy="619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do-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while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selalu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setidaknya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kali,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karena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diperiksa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blok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kode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dieksekusi.</a:t>
            </a:r>
            <a:r>
              <a:rPr sz="13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sintaks</a:t>
            </a:r>
            <a:r>
              <a:rPr sz="13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150" y="2889650"/>
            <a:ext cx="249364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contoh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penggunaan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do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while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loop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225" y="1663423"/>
            <a:ext cx="2290025" cy="11035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225" y="3160212"/>
            <a:ext cx="2933699" cy="1914524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b="1" spc="-25" dirty="0">
                <a:latin typeface="Arial"/>
                <a:cs typeface="Arial"/>
              </a:rPr>
              <a:t>For-</a:t>
            </a:r>
            <a:r>
              <a:rPr b="1" dirty="0">
                <a:latin typeface="Arial"/>
                <a:cs typeface="Arial"/>
              </a:rPr>
              <a:t>In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dan</a:t>
            </a:r>
            <a:r>
              <a:rPr b="1" spc="-30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For-</a:t>
            </a:r>
            <a:r>
              <a:rPr b="1" dirty="0">
                <a:latin typeface="Arial"/>
                <a:cs typeface="Arial"/>
              </a:rPr>
              <a:t>Of</a:t>
            </a:r>
            <a:r>
              <a:rPr b="1" spc="-25" dirty="0">
                <a:latin typeface="Arial"/>
                <a:cs typeface="Arial"/>
              </a:rPr>
              <a:t> </a:t>
            </a:r>
            <a:r>
              <a:rPr b="1" spc="-20" dirty="0">
                <a:latin typeface="Arial"/>
                <a:cs typeface="Arial"/>
              </a:rPr>
              <a:t>Loop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6571"/>
            <a:ext cx="546481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For-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Loop,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mengiterasi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properti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objek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indeks</a:t>
            </a:r>
            <a:r>
              <a:rPr sz="13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150" y="2889650"/>
            <a:ext cx="663702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20" dirty="0">
                <a:solidFill>
                  <a:srgbClr val="FFFFFF"/>
                </a:solidFill>
                <a:latin typeface="Arial MT"/>
                <a:cs typeface="Arial MT"/>
              </a:rPr>
              <a:t>For-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Loop,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mengiterasi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iterable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seperti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3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3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FFFFF"/>
                </a:solidFill>
                <a:latin typeface="Arial MT"/>
                <a:cs typeface="Arial MT"/>
              </a:rPr>
              <a:t>string.</a:t>
            </a:r>
            <a:endParaRPr sz="13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223" y="1393600"/>
            <a:ext cx="3466874" cy="14310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225" y="3223800"/>
            <a:ext cx="2584800" cy="1431049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562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230"/>
              </a:spcBef>
            </a:pPr>
            <a:r>
              <a:rPr sz="2300" b="1" dirty="0">
                <a:latin typeface="Arial"/>
                <a:cs typeface="Arial"/>
              </a:rPr>
              <a:t>Kapan</a:t>
            </a:r>
            <a:r>
              <a:rPr sz="2300" b="1" spc="50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Menggunakan</a:t>
            </a:r>
            <a:r>
              <a:rPr sz="2300" b="1" spc="5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Jenis</a:t>
            </a:r>
            <a:r>
              <a:rPr sz="2300" b="1" spc="5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Loop</a:t>
            </a:r>
            <a:r>
              <a:rPr sz="2300" b="1" spc="55" dirty="0">
                <a:latin typeface="Arial"/>
                <a:cs typeface="Arial"/>
              </a:rPr>
              <a:t> </a:t>
            </a:r>
            <a:r>
              <a:rPr sz="2300" b="1" dirty="0">
                <a:latin typeface="Arial"/>
                <a:cs typeface="Arial"/>
              </a:rPr>
              <a:t>yang</a:t>
            </a:r>
            <a:r>
              <a:rPr sz="2300" b="1" spc="55" dirty="0">
                <a:latin typeface="Arial"/>
                <a:cs typeface="Arial"/>
              </a:rPr>
              <a:t> </a:t>
            </a:r>
            <a:r>
              <a:rPr sz="2300" b="1" spc="-10" dirty="0">
                <a:latin typeface="Arial"/>
                <a:cs typeface="Arial"/>
              </a:rPr>
              <a:t>Berbeda?</a:t>
            </a:r>
            <a:endParaRPr sz="2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2674" y="1104031"/>
            <a:ext cx="7898130" cy="2494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jumlah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iterasi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sudah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diketahui.</a:t>
            </a:r>
            <a:endParaRPr sz="1800">
              <a:latin typeface="Arial MT"/>
              <a:cs typeface="Arial MT"/>
            </a:endParaRPr>
          </a:p>
          <a:p>
            <a:pPr marL="379095" marR="245745" indent="-367030">
              <a:lnSpc>
                <a:spcPct val="200000"/>
              </a:lnSpc>
              <a:buFont typeface="Arial MT"/>
              <a:buChar char="●"/>
              <a:tabLst>
                <a:tab pos="37909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iterasi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bergantung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pada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mungkin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tidak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diketahui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sebelumnya.</a:t>
            </a:r>
            <a:endParaRPr sz="1800">
              <a:latin typeface="Arial MT"/>
              <a:cs typeface="Arial MT"/>
            </a:endParaRPr>
          </a:p>
          <a:p>
            <a:pPr marL="379095" marR="5080" indent="-367030">
              <a:lnSpc>
                <a:spcPct val="200000"/>
              </a:lnSpc>
              <a:buFont typeface="Arial MT"/>
              <a:buChar char="●"/>
              <a:tabLst>
                <a:tab pos="379095" algn="l"/>
              </a:tabLst>
            </a:pP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Do-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800" spc="-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Anda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perlu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setidaknya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satu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kali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sebelum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mengecek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kondisi.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52963" y="877124"/>
            <a:ext cx="5906135" cy="221742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30175" marR="5080" indent="-118110">
              <a:lnSpc>
                <a:spcPts val="8630"/>
              </a:lnSpc>
              <a:spcBef>
                <a:spcPts val="195"/>
              </a:spcBef>
            </a:pPr>
            <a:r>
              <a:rPr sz="7200" b="1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7200" b="1" spc="-4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7200" b="1" spc="-25" dirty="0">
                <a:solidFill>
                  <a:srgbClr val="FFFFFF"/>
                </a:solidFill>
                <a:latin typeface="Arial"/>
                <a:cs typeface="Arial"/>
              </a:rPr>
              <a:t>DI </a:t>
            </a:r>
            <a:r>
              <a:rPr sz="7200" b="1" spc="85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7200" b="1" spc="-4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7200" b="1" spc="-45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7200" b="1" spc="80" dirty="0">
                <a:solidFill>
                  <a:srgbClr val="FFFFFF"/>
                </a:solidFill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Pengertian</a:t>
            </a:r>
            <a:r>
              <a:rPr spc="-190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Function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/>
              <a:t>di</a:t>
            </a:r>
            <a:r>
              <a:rPr sz="1600" spc="-25" dirty="0"/>
              <a:t> </a:t>
            </a:r>
            <a:r>
              <a:rPr sz="1600" dirty="0"/>
              <a:t>JavaScript</a:t>
            </a:r>
            <a:r>
              <a:rPr sz="1600" spc="-25" dirty="0"/>
              <a:t> </a:t>
            </a:r>
            <a:r>
              <a:rPr sz="1600" dirty="0"/>
              <a:t>adalah</a:t>
            </a:r>
            <a:r>
              <a:rPr sz="1600" spc="-25" dirty="0"/>
              <a:t> </a:t>
            </a:r>
            <a:r>
              <a:rPr sz="1600" dirty="0"/>
              <a:t>blok</a:t>
            </a:r>
            <a:r>
              <a:rPr sz="1600" spc="-25" dirty="0"/>
              <a:t> </a:t>
            </a:r>
            <a:r>
              <a:rPr sz="1600" dirty="0"/>
              <a:t>kode</a:t>
            </a:r>
            <a:r>
              <a:rPr sz="1600" spc="-25" dirty="0"/>
              <a:t> </a:t>
            </a:r>
            <a:r>
              <a:rPr sz="1600" dirty="0"/>
              <a:t>yang</a:t>
            </a:r>
            <a:r>
              <a:rPr sz="1600" spc="-25" dirty="0"/>
              <a:t> </a:t>
            </a:r>
            <a:r>
              <a:rPr sz="1600" dirty="0"/>
              <a:t>dirancang</a:t>
            </a:r>
            <a:r>
              <a:rPr sz="1600" spc="-25" dirty="0"/>
              <a:t> </a:t>
            </a:r>
            <a:r>
              <a:rPr sz="1600" dirty="0"/>
              <a:t>untuk</a:t>
            </a:r>
            <a:r>
              <a:rPr sz="1600" spc="-25" dirty="0"/>
              <a:t> </a:t>
            </a:r>
            <a:r>
              <a:rPr sz="1600" dirty="0"/>
              <a:t>melakukan</a:t>
            </a:r>
            <a:r>
              <a:rPr sz="1600" spc="-20" dirty="0"/>
              <a:t> </a:t>
            </a:r>
            <a:r>
              <a:rPr sz="1600" dirty="0"/>
              <a:t>tugas</a:t>
            </a:r>
            <a:r>
              <a:rPr sz="1600" spc="-25" dirty="0"/>
              <a:t> </a:t>
            </a:r>
            <a:r>
              <a:rPr sz="1600" spc="-10" dirty="0"/>
              <a:t>tertentu </a:t>
            </a:r>
            <a:r>
              <a:rPr sz="1600" dirty="0"/>
              <a:t>dan</a:t>
            </a:r>
            <a:r>
              <a:rPr sz="1600" spc="-45" dirty="0"/>
              <a:t> </a:t>
            </a:r>
            <a:r>
              <a:rPr sz="1600" dirty="0"/>
              <a:t>dapat</a:t>
            </a:r>
            <a:r>
              <a:rPr sz="1600" spc="-40" dirty="0"/>
              <a:t> </a:t>
            </a:r>
            <a:r>
              <a:rPr sz="1600" dirty="0"/>
              <a:t>digunakan</a:t>
            </a:r>
            <a:r>
              <a:rPr sz="1600" spc="-40" dirty="0"/>
              <a:t> </a:t>
            </a:r>
            <a:r>
              <a:rPr sz="1600" dirty="0"/>
              <a:t>berulang</a:t>
            </a:r>
            <a:r>
              <a:rPr sz="1600" spc="-40" dirty="0"/>
              <a:t> </a:t>
            </a:r>
            <a:r>
              <a:rPr sz="1600" dirty="0"/>
              <a:t>kali.</a:t>
            </a:r>
            <a:r>
              <a:rPr sz="1600" spc="-40" dirty="0"/>
              <a:t> </a:t>
            </a:r>
            <a:r>
              <a:rPr sz="1600" dirty="0"/>
              <a:t>Function</a:t>
            </a:r>
            <a:r>
              <a:rPr sz="1600" spc="-40" dirty="0"/>
              <a:t> </a:t>
            </a:r>
            <a:r>
              <a:rPr sz="1600" spc="-10" dirty="0"/>
              <a:t>mempermudah</a:t>
            </a:r>
            <a:r>
              <a:rPr sz="1600" spc="-40" dirty="0"/>
              <a:t> </a:t>
            </a:r>
            <a:r>
              <a:rPr sz="1600" dirty="0"/>
              <a:t>pengorganisasian</a:t>
            </a:r>
            <a:r>
              <a:rPr sz="1600" spc="-40" dirty="0"/>
              <a:t> </a:t>
            </a:r>
            <a:r>
              <a:rPr sz="1600" spc="-20" dirty="0"/>
              <a:t>kode </a:t>
            </a:r>
            <a:r>
              <a:rPr sz="1600" dirty="0"/>
              <a:t>dengan</a:t>
            </a:r>
            <a:r>
              <a:rPr sz="1600" spc="-25" dirty="0"/>
              <a:t> </a:t>
            </a:r>
            <a:r>
              <a:rPr sz="1600" dirty="0"/>
              <a:t>membagi</a:t>
            </a:r>
            <a:r>
              <a:rPr sz="1600" spc="-25" dirty="0"/>
              <a:t> </a:t>
            </a:r>
            <a:r>
              <a:rPr sz="1600" dirty="0"/>
              <a:t>tugas</a:t>
            </a:r>
            <a:r>
              <a:rPr sz="1600" spc="-20" dirty="0"/>
              <a:t> </a:t>
            </a:r>
            <a:r>
              <a:rPr sz="1600" dirty="0"/>
              <a:t>besar</a:t>
            </a:r>
            <a:r>
              <a:rPr sz="1600" spc="-25" dirty="0"/>
              <a:t> </a:t>
            </a:r>
            <a:r>
              <a:rPr sz="1600" dirty="0"/>
              <a:t>menjadi</a:t>
            </a:r>
            <a:r>
              <a:rPr sz="1600" spc="-25" dirty="0"/>
              <a:t> </a:t>
            </a:r>
            <a:r>
              <a:rPr sz="1600" spc="-10" dirty="0"/>
              <a:t>tugas-</a:t>
            </a:r>
            <a:r>
              <a:rPr sz="1600" dirty="0"/>
              <a:t>tugas</a:t>
            </a:r>
            <a:r>
              <a:rPr sz="1600" spc="-20" dirty="0"/>
              <a:t> </a:t>
            </a:r>
            <a:r>
              <a:rPr sz="1600" dirty="0"/>
              <a:t>kecil</a:t>
            </a:r>
            <a:r>
              <a:rPr sz="1600" spc="-25" dirty="0"/>
              <a:t> </a:t>
            </a:r>
            <a:r>
              <a:rPr sz="1600" dirty="0"/>
              <a:t>yang</a:t>
            </a:r>
            <a:r>
              <a:rPr sz="1600" spc="-25" dirty="0"/>
              <a:t> </a:t>
            </a:r>
            <a:r>
              <a:rPr sz="1600" dirty="0"/>
              <a:t>lebih</a:t>
            </a:r>
            <a:r>
              <a:rPr sz="1600" spc="-20" dirty="0"/>
              <a:t> </a:t>
            </a:r>
            <a:r>
              <a:rPr sz="1600" spc="-10" dirty="0"/>
              <a:t>terstruktur.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Membuat</a:t>
            </a:r>
            <a:r>
              <a:rPr spc="-155" dirty="0"/>
              <a:t> </a:t>
            </a:r>
            <a:r>
              <a:rPr spc="-10" dirty="0"/>
              <a:t>Function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950" y="1847125"/>
            <a:ext cx="4414299" cy="126354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82950" y="3371175"/>
            <a:ext cx="4861560" cy="1381125"/>
            <a:chOff x="1082950" y="3371175"/>
            <a:chExt cx="4861560" cy="13811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82950" y="3371175"/>
              <a:ext cx="3607536" cy="138087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690486" y="4061612"/>
              <a:ext cx="1109980" cy="0"/>
            </a:xfrm>
            <a:custGeom>
              <a:avLst/>
              <a:gdLst/>
              <a:ahLst/>
              <a:cxnLst/>
              <a:rect l="l" t="t" r="r" b="b"/>
              <a:pathLst>
                <a:path w="1109979">
                  <a:moveTo>
                    <a:pt x="0" y="0"/>
                  </a:moveTo>
                  <a:lnTo>
                    <a:pt x="1109549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85748" y="4000126"/>
              <a:ext cx="158251" cy="122971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22150" y="983126"/>
            <a:ext cx="7552690" cy="1628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function,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gunakan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kata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kunci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diikuti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nama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function,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parameter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(jika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ada),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blok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dijalankan.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1600">
              <a:latin typeface="Arial MT"/>
              <a:cs typeface="Arial MT"/>
            </a:endParaRPr>
          </a:p>
          <a:p>
            <a:pPr marR="989330" algn="r">
              <a:lnSpc>
                <a:spcPct val="100000"/>
              </a:lnSpc>
            </a:pPr>
            <a:r>
              <a:rPr sz="1800" spc="-10" dirty="0">
                <a:solidFill>
                  <a:srgbClr val="F6E018"/>
                </a:solidFill>
                <a:latin typeface="Arial MT"/>
                <a:cs typeface="Arial MT"/>
              </a:rPr>
              <a:t>SINTAKS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44425" y="3894643"/>
            <a:ext cx="1011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6E018"/>
                </a:solidFill>
                <a:latin typeface="Arial MT"/>
                <a:cs typeface="Arial MT"/>
              </a:rPr>
              <a:t>CONTOH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97250" y="2417414"/>
            <a:ext cx="607060" cy="123189"/>
            <a:chOff x="5497250" y="2417414"/>
            <a:chExt cx="607060" cy="123189"/>
          </a:xfrm>
        </p:grpSpPr>
        <p:sp>
          <p:nvSpPr>
            <p:cNvPr id="11" name="object 11"/>
            <p:cNvSpPr/>
            <p:nvPr/>
          </p:nvSpPr>
          <p:spPr>
            <a:xfrm>
              <a:off x="5497250" y="2478900"/>
              <a:ext cx="463550" cy="0"/>
            </a:xfrm>
            <a:custGeom>
              <a:avLst/>
              <a:gdLst/>
              <a:ahLst/>
              <a:cxnLst/>
              <a:rect l="l" t="t" r="r" b="b"/>
              <a:pathLst>
                <a:path w="463550">
                  <a:moveTo>
                    <a:pt x="0" y="0"/>
                  </a:moveTo>
                  <a:lnTo>
                    <a:pt x="463049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46012" y="2417414"/>
              <a:ext cx="158251" cy="12297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Memanggil</a:t>
            </a:r>
            <a:r>
              <a:rPr spc="-185" dirty="0"/>
              <a:t> </a:t>
            </a:r>
            <a:r>
              <a:rPr spc="-10" dirty="0"/>
              <a:t>Function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8149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menjalankan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function,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cukup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panggil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menyebutkan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nama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diikuti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dengan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tanda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kurung,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serta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masukkan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parameternya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(jika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ada).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687" y="2029737"/>
            <a:ext cx="4695824" cy="914399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Parameter</a:t>
            </a:r>
            <a:r>
              <a:rPr spc="-120" dirty="0"/>
              <a:t> </a:t>
            </a:r>
            <a:r>
              <a:rPr spc="-20" dirty="0"/>
              <a:t>dan</a:t>
            </a:r>
            <a:r>
              <a:rPr spc="-175" dirty="0"/>
              <a:t> </a:t>
            </a:r>
            <a:r>
              <a:rPr spc="-10" dirty="0"/>
              <a:t>Argumen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28046" y="983126"/>
            <a:ext cx="677735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363855" indent="-351155">
              <a:lnSpc>
                <a:spcPct val="100000"/>
              </a:lnSpc>
              <a:spcBef>
                <a:spcPts val="106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Parameter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didefinisikan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deklarasi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function.</a:t>
            </a:r>
            <a:endParaRPr sz="1600">
              <a:latin typeface="Arial MT"/>
              <a:cs typeface="Arial MT"/>
            </a:endParaRPr>
          </a:p>
          <a:p>
            <a:pPr marL="363855" indent="-351155">
              <a:lnSpc>
                <a:spcPct val="100000"/>
              </a:lnSpc>
              <a:spcBef>
                <a:spcPts val="960"/>
              </a:spcBef>
              <a:buFont typeface="Arial MT"/>
              <a:buChar char="●"/>
              <a:tabLst>
                <a:tab pos="36385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Argumen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diberikan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dipanggil.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4225" y="1845662"/>
            <a:ext cx="5429249" cy="204787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97249" y="4114922"/>
            <a:ext cx="64255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6E018"/>
                </a:solidFill>
                <a:latin typeface="Arial MT"/>
                <a:cs typeface="Arial MT"/>
              </a:rPr>
              <a:t>Di</a:t>
            </a:r>
            <a:r>
              <a:rPr sz="16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E018"/>
                </a:solidFill>
                <a:latin typeface="Arial MT"/>
                <a:cs typeface="Arial MT"/>
              </a:rPr>
              <a:t>sini,</a:t>
            </a:r>
            <a:r>
              <a:rPr sz="16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E018"/>
                </a:solidFill>
                <a:latin typeface="Arial MT"/>
                <a:cs typeface="Arial MT"/>
              </a:rPr>
              <a:t>a</a:t>
            </a:r>
            <a:r>
              <a:rPr sz="16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E018"/>
                </a:solidFill>
                <a:latin typeface="Arial MT"/>
                <a:cs typeface="Arial MT"/>
              </a:rPr>
              <a:t>dan</a:t>
            </a:r>
            <a:r>
              <a:rPr sz="16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E018"/>
                </a:solidFill>
                <a:latin typeface="Arial MT"/>
                <a:cs typeface="Arial MT"/>
              </a:rPr>
              <a:t>b</a:t>
            </a:r>
            <a:r>
              <a:rPr sz="16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E018"/>
                </a:solidFill>
                <a:latin typeface="Arial MT"/>
                <a:cs typeface="Arial MT"/>
              </a:rPr>
              <a:t>adalah</a:t>
            </a:r>
            <a:r>
              <a:rPr sz="16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6E018"/>
                </a:solidFill>
                <a:latin typeface="Arial MT"/>
                <a:cs typeface="Arial MT"/>
              </a:rPr>
              <a:t>parameter,</a:t>
            </a:r>
            <a:r>
              <a:rPr sz="16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E018"/>
                </a:solidFill>
                <a:latin typeface="Arial MT"/>
                <a:cs typeface="Arial MT"/>
              </a:rPr>
              <a:t>sedangkan</a:t>
            </a:r>
            <a:r>
              <a:rPr sz="16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E018"/>
                </a:solidFill>
                <a:latin typeface="Arial MT"/>
                <a:cs typeface="Arial MT"/>
              </a:rPr>
              <a:t>5</a:t>
            </a:r>
            <a:r>
              <a:rPr sz="16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E018"/>
                </a:solidFill>
                <a:latin typeface="Arial MT"/>
                <a:cs typeface="Arial MT"/>
              </a:rPr>
              <a:t>dan</a:t>
            </a:r>
            <a:r>
              <a:rPr sz="16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E018"/>
                </a:solidFill>
                <a:latin typeface="Arial MT"/>
                <a:cs typeface="Arial MT"/>
              </a:rPr>
              <a:t>3</a:t>
            </a:r>
            <a:r>
              <a:rPr sz="1600" spc="-2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6E018"/>
                </a:solidFill>
                <a:latin typeface="Arial MT"/>
                <a:cs typeface="Arial MT"/>
              </a:rPr>
              <a:t>adalah</a:t>
            </a:r>
            <a:r>
              <a:rPr sz="1600" spc="-2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6E018"/>
                </a:solidFill>
                <a:latin typeface="Arial MT"/>
                <a:cs typeface="Arial MT"/>
              </a:rPr>
              <a:t>argumen.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10" dirty="0"/>
              <a:t>RANGKUMAN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JavaScript</a:t>
            </a:r>
            <a:r>
              <a:rPr spc="-35" dirty="0"/>
              <a:t> </a:t>
            </a:r>
            <a:r>
              <a:rPr dirty="0"/>
              <a:t>adalah</a:t>
            </a:r>
            <a:r>
              <a:rPr spc="-35" dirty="0"/>
              <a:t> </a:t>
            </a:r>
            <a:r>
              <a:rPr dirty="0"/>
              <a:t>bahasa</a:t>
            </a:r>
            <a:r>
              <a:rPr spc="-35" dirty="0"/>
              <a:t> </a:t>
            </a:r>
            <a:r>
              <a:rPr dirty="0"/>
              <a:t>pemrograman</a:t>
            </a:r>
            <a:r>
              <a:rPr spc="-35" dirty="0"/>
              <a:t> </a:t>
            </a:r>
            <a:r>
              <a:rPr dirty="0"/>
              <a:t>esensial</a:t>
            </a:r>
            <a:r>
              <a:rPr spc="-35" dirty="0"/>
              <a:t> </a:t>
            </a:r>
            <a:r>
              <a:rPr dirty="0"/>
              <a:t>untuk</a:t>
            </a:r>
            <a:r>
              <a:rPr spc="-35" dirty="0"/>
              <a:t> </a:t>
            </a:r>
            <a:r>
              <a:rPr spc="-20" dirty="0"/>
              <a:t>web.</a:t>
            </a:r>
          </a:p>
          <a:p>
            <a:pPr marL="12700">
              <a:lnSpc>
                <a:spcPct val="100000"/>
              </a:lnSpc>
              <a:spcBef>
                <a:spcPts val="1520"/>
              </a:spcBef>
            </a:pPr>
            <a:r>
              <a:rPr dirty="0"/>
              <a:t>Memiliki</a:t>
            </a:r>
            <a:r>
              <a:rPr spc="-50" dirty="0"/>
              <a:t> </a:t>
            </a:r>
            <a:r>
              <a:rPr dirty="0"/>
              <a:t>sejarah</a:t>
            </a:r>
            <a:r>
              <a:rPr spc="-35" dirty="0"/>
              <a:t> </a:t>
            </a:r>
            <a:r>
              <a:rPr dirty="0"/>
              <a:t>yang</a:t>
            </a:r>
            <a:r>
              <a:rPr spc="-30" dirty="0"/>
              <a:t> </a:t>
            </a:r>
            <a:r>
              <a:rPr dirty="0"/>
              <a:t>kaya</a:t>
            </a:r>
            <a:r>
              <a:rPr spc="-35" dirty="0"/>
              <a:t> </a:t>
            </a:r>
            <a:r>
              <a:rPr dirty="0"/>
              <a:t>dan</a:t>
            </a:r>
            <a:r>
              <a:rPr spc="-35" dirty="0"/>
              <a:t> </a:t>
            </a:r>
            <a:r>
              <a:rPr dirty="0"/>
              <a:t>terus</a:t>
            </a:r>
            <a:r>
              <a:rPr spc="-30" dirty="0"/>
              <a:t> </a:t>
            </a:r>
            <a:r>
              <a:rPr spc="-10" dirty="0"/>
              <a:t>berkembang.</a:t>
            </a:r>
          </a:p>
          <a:p>
            <a:pPr marL="12700">
              <a:lnSpc>
                <a:spcPct val="100000"/>
              </a:lnSpc>
              <a:spcBef>
                <a:spcPts val="1525"/>
              </a:spcBef>
            </a:pPr>
            <a:r>
              <a:rPr dirty="0"/>
              <a:t>Memungkinkan</a:t>
            </a:r>
            <a:r>
              <a:rPr spc="-50" dirty="0"/>
              <a:t> </a:t>
            </a:r>
            <a:r>
              <a:rPr dirty="0"/>
              <a:t>pengembangan</a:t>
            </a:r>
            <a:r>
              <a:rPr spc="-40" dirty="0"/>
              <a:t> </a:t>
            </a:r>
            <a:r>
              <a:rPr dirty="0"/>
              <a:t>halaman</a:t>
            </a:r>
            <a:r>
              <a:rPr spc="-40" dirty="0"/>
              <a:t> </a:t>
            </a:r>
            <a:r>
              <a:rPr dirty="0"/>
              <a:t>web</a:t>
            </a:r>
            <a:r>
              <a:rPr spc="-40" dirty="0"/>
              <a:t> </a:t>
            </a:r>
            <a:r>
              <a:rPr dirty="0"/>
              <a:t>interaktif</a:t>
            </a:r>
            <a:r>
              <a:rPr spc="-40" dirty="0"/>
              <a:t> </a:t>
            </a:r>
            <a:r>
              <a:rPr dirty="0"/>
              <a:t>dan</a:t>
            </a:r>
            <a:r>
              <a:rPr spc="-35" dirty="0"/>
              <a:t> </a:t>
            </a:r>
            <a:r>
              <a:rPr spc="-10" dirty="0"/>
              <a:t>dinamis.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Return</a:t>
            </a:r>
            <a:r>
              <a:rPr spc="-114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654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mengembalikan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return.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return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dieksekusi,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eksekusi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berhenti.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4912" y="1900612"/>
            <a:ext cx="4143374" cy="1685924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Function</a:t>
            </a:r>
            <a:r>
              <a:rPr spc="-140" dirty="0"/>
              <a:t> </a:t>
            </a:r>
            <a:r>
              <a:rPr dirty="0"/>
              <a:t>dengan</a:t>
            </a:r>
            <a:r>
              <a:rPr spc="-135" dirty="0"/>
              <a:t> </a:t>
            </a:r>
            <a:r>
              <a:rPr dirty="0"/>
              <a:t>Parameter</a:t>
            </a:r>
            <a:r>
              <a:rPr spc="-135" dirty="0"/>
              <a:t> </a:t>
            </a:r>
            <a:r>
              <a:rPr spc="-10" dirty="0"/>
              <a:t>Default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8188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Parameter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default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nilai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akan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jika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argumen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diberikan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saat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dipanggil.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798" y="1964073"/>
            <a:ext cx="3927200" cy="1873762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797560" marR="5080" indent="914400">
              <a:lnSpc>
                <a:spcPts val="8630"/>
              </a:lnSpc>
              <a:spcBef>
                <a:spcPts val="195"/>
              </a:spcBef>
            </a:pPr>
            <a:r>
              <a:rPr sz="7200" b="1" spc="-10" dirty="0">
                <a:latin typeface="Arial"/>
                <a:cs typeface="Arial"/>
              </a:rPr>
              <a:t>FUNCTION </a:t>
            </a:r>
            <a:r>
              <a:rPr sz="7200" b="1" spc="-25" dirty="0">
                <a:latin typeface="Arial"/>
                <a:cs typeface="Arial"/>
              </a:rPr>
              <a:t>EXPRESSIONS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Function</a:t>
            </a:r>
            <a:r>
              <a:rPr spc="-150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8695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Selain</a:t>
            </a:r>
            <a:r>
              <a:rPr sz="16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deklarasi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(function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declaration),</a:t>
            </a:r>
            <a:r>
              <a:rPr sz="16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Anda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juga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bisa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membuat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menggunakan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ekspresi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(function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expression),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mana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function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disimpan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variabel.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975" y="2262800"/>
            <a:ext cx="3498200" cy="1672699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1407795" marR="5080" indent="887730">
              <a:lnSpc>
                <a:spcPts val="8630"/>
              </a:lnSpc>
              <a:spcBef>
                <a:spcPts val="195"/>
              </a:spcBef>
            </a:pPr>
            <a:r>
              <a:rPr sz="7200" b="1" spc="-10" dirty="0">
                <a:latin typeface="Arial"/>
                <a:cs typeface="Arial"/>
              </a:rPr>
              <a:t>ARROW </a:t>
            </a:r>
            <a:r>
              <a:rPr sz="7200" b="1" spc="-25" dirty="0">
                <a:latin typeface="Arial"/>
                <a:cs typeface="Arial"/>
              </a:rPr>
              <a:t>FUNCTIONS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Arrow</a:t>
            </a:r>
            <a:r>
              <a:rPr spc="-10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8473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Arrow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cara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singkat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menulis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expression,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diperkenalkan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di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ES6.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49525" y="1838924"/>
            <a:ext cx="7615555" cy="3100705"/>
            <a:chOff x="649525" y="1838924"/>
            <a:chExt cx="7615555" cy="31007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9525" y="1838924"/>
              <a:ext cx="3065175" cy="14656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8300" y="1838925"/>
              <a:ext cx="3036467" cy="146564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714700" y="2571749"/>
              <a:ext cx="1342390" cy="0"/>
            </a:xfrm>
            <a:custGeom>
              <a:avLst/>
              <a:gdLst/>
              <a:ahLst/>
              <a:cxnLst/>
              <a:rect l="l" t="t" r="r" b="b"/>
              <a:pathLst>
                <a:path w="1342389">
                  <a:moveTo>
                    <a:pt x="0" y="0"/>
                  </a:moveTo>
                  <a:lnTo>
                    <a:pt x="1342049" y="0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42463" y="2510264"/>
              <a:ext cx="158250" cy="1229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28301" y="3785775"/>
              <a:ext cx="3036475" cy="115327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746533" y="3304575"/>
              <a:ext cx="0" cy="309880"/>
            </a:xfrm>
            <a:custGeom>
              <a:avLst/>
              <a:gdLst/>
              <a:ahLst/>
              <a:cxnLst/>
              <a:rect l="l" t="t" r="r" b="b"/>
              <a:pathLst>
                <a:path h="309879">
                  <a:moveTo>
                    <a:pt x="0" y="0"/>
                  </a:moveTo>
                  <a:lnTo>
                    <a:pt x="0" y="309749"/>
                  </a:lnTo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5047" y="3600037"/>
              <a:ext cx="122971" cy="158251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649524" y="4016049"/>
            <a:ext cx="3265170" cy="692785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5725" marR="408305">
              <a:lnSpc>
                <a:spcPct val="100000"/>
              </a:lnSpc>
              <a:spcBef>
                <a:spcPts val="630"/>
              </a:spcBef>
            </a:pP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Note</a:t>
            </a:r>
            <a:r>
              <a:rPr sz="11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:</a:t>
            </a:r>
            <a:r>
              <a:rPr sz="11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Jika</a:t>
            </a:r>
            <a:r>
              <a:rPr sz="11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function</a:t>
            </a:r>
            <a:r>
              <a:rPr sz="11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hanya</a:t>
            </a:r>
            <a:r>
              <a:rPr sz="11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memiliki</a:t>
            </a:r>
            <a:r>
              <a:rPr sz="1100" spc="-3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F6E018"/>
                </a:solidFill>
                <a:latin typeface="Arial MT"/>
                <a:cs typeface="Arial MT"/>
              </a:rPr>
              <a:t>satu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pernyataan,</a:t>
            </a:r>
            <a:r>
              <a:rPr sz="1100" spc="-6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Anda</a:t>
            </a:r>
            <a:r>
              <a:rPr sz="1100" spc="-1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bisa</a:t>
            </a:r>
            <a:r>
              <a:rPr sz="1100" spc="-1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menghilangkan tanda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kurung</a:t>
            </a:r>
            <a:r>
              <a:rPr sz="1100" spc="-7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kurawal</a:t>
            </a:r>
            <a:r>
              <a:rPr sz="1100" spc="-3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Courier New"/>
                <a:cs typeface="Courier New"/>
              </a:rPr>
              <a:t>{}</a:t>
            </a:r>
            <a:r>
              <a:rPr sz="1100" spc="-360" dirty="0">
                <a:solidFill>
                  <a:srgbClr val="F6E018"/>
                </a:solidFill>
                <a:latin typeface="Courier New"/>
                <a:cs typeface="Courier New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dan</a:t>
            </a:r>
            <a:r>
              <a:rPr sz="1100" spc="-3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kata</a:t>
            </a:r>
            <a:r>
              <a:rPr sz="1100" spc="-3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F6E018"/>
                </a:solidFill>
                <a:latin typeface="Arial MT"/>
                <a:cs typeface="Arial MT"/>
              </a:rPr>
              <a:t>kunci</a:t>
            </a:r>
            <a:r>
              <a:rPr sz="1100" spc="-3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6E018"/>
                </a:solidFill>
                <a:latin typeface="Courier New"/>
                <a:cs typeface="Courier New"/>
              </a:rPr>
              <a:t>return</a:t>
            </a:r>
            <a:r>
              <a:rPr sz="1100" spc="-10" dirty="0">
                <a:solidFill>
                  <a:srgbClr val="F6E018"/>
                </a:solidFill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13429" rIns="0" bIns="0" rtlCol="0">
            <a:spAutoFit/>
          </a:bodyPr>
          <a:lstStyle/>
          <a:p>
            <a:pPr marL="3081655">
              <a:lnSpc>
                <a:spcPct val="100000"/>
              </a:lnSpc>
              <a:spcBef>
                <a:spcPts val="90"/>
              </a:spcBef>
            </a:pPr>
            <a:r>
              <a:rPr sz="7200" b="1" spc="-20" dirty="0">
                <a:latin typeface="Arial"/>
                <a:cs typeface="Arial"/>
              </a:rPr>
              <a:t>IFFE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sz="2500" dirty="0"/>
              <a:t>IIFE</a:t>
            </a:r>
            <a:r>
              <a:rPr sz="2500" spc="-75" dirty="0"/>
              <a:t> </a:t>
            </a:r>
            <a:r>
              <a:rPr sz="2500" dirty="0"/>
              <a:t>(Immediately</a:t>
            </a:r>
            <a:r>
              <a:rPr sz="2500" spc="-70" dirty="0"/>
              <a:t> </a:t>
            </a:r>
            <a:r>
              <a:rPr sz="2500" dirty="0"/>
              <a:t>Invoked</a:t>
            </a:r>
            <a:r>
              <a:rPr sz="2500" spc="-75" dirty="0"/>
              <a:t> </a:t>
            </a:r>
            <a:r>
              <a:rPr sz="2500" dirty="0"/>
              <a:t>Function</a:t>
            </a:r>
            <a:r>
              <a:rPr sz="2500" spc="-70" dirty="0"/>
              <a:t> </a:t>
            </a:r>
            <a:r>
              <a:rPr sz="2500" spc="-10" dirty="0"/>
              <a:t>Expression)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0808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IIFE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dipanggil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langsung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setelah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dibuat.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berguna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untuk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mengisolasi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variabel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mencegahnya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mengganggu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kode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lain.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7200" y="1910012"/>
            <a:ext cx="3562349" cy="1552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44700" y="1800724"/>
            <a:ext cx="4502675" cy="3210250"/>
          </a:xfrm>
          <a:prstGeom prst="rect">
            <a:avLst/>
          </a:prstGeom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612434" rIns="0" bIns="0" rtlCol="0">
            <a:spAutoFit/>
          </a:bodyPr>
          <a:lstStyle/>
          <a:p>
            <a:pPr marL="97155" marR="5080" indent="781685">
              <a:lnSpc>
                <a:spcPts val="6830"/>
              </a:lnSpc>
              <a:spcBef>
                <a:spcPts val="195"/>
              </a:spcBef>
            </a:pPr>
            <a:r>
              <a:rPr sz="5700" b="1" dirty="0">
                <a:latin typeface="Arial"/>
                <a:cs typeface="Arial"/>
              </a:rPr>
              <a:t>HIGH</a:t>
            </a:r>
            <a:r>
              <a:rPr sz="5700" b="1" spc="-204" dirty="0">
                <a:latin typeface="Arial"/>
                <a:cs typeface="Arial"/>
              </a:rPr>
              <a:t> </a:t>
            </a:r>
            <a:r>
              <a:rPr sz="5700" b="1" dirty="0">
                <a:latin typeface="Arial"/>
                <a:cs typeface="Arial"/>
              </a:rPr>
              <a:t>ORDER</a:t>
            </a:r>
            <a:r>
              <a:rPr sz="5700" b="1" spc="-200" dirty="0">
                <a:latin typeface="Arial"/>
                <a:cs typeface="Arial"/>
              </a:rPr>
              <a:t> </a:t>
            </a:r>
            <a:r>
              <a:rPr sz="5700" b="1" spc="-25" dirty="0">
                <a:latin typeface="Arial"/>
                <a:cs typeface="Arial"/>
              </a:rPr>
              <a:t>DAN </a:t>
            </a:r>
            <a:r>
              <a:rPr sz="5700" b="1" dirty="0">
                <a:latin typeface="Arial"/>
                <a:cs typeface="Arial"/>
              </a:rPr>
              <a:t>CALLBACK</a:t>
            </a:r>
            <a:r>
              <a:rPr sz="5700" b="1" spc="-365" dirty="0">
                <a:latin typeface="Arial"/>
                <a:cs typeface="Arial"/>
              </a:rPr>
              <a:t> </a:t>
            </a:r>
            <a:r>
              <a:rPr sz="5700" b="1" spc="-10" dirty="0">
                <a:latin typeface="Arial"/>
                <a:cs typeface="Arial"/>
              </a:rPr>
              <a:t>FUNCTION</a:t>
            </a:r>
            <a:endParaRPr sz="5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spc="-20" dirty="0"/>
              <a:t>Higher-</a:t>
            </a:r>
            <a:r>
              <a:rPr dirty="0"/>
              <a:t>Order</a:t>
            </a:r>
            <a:r>
              <a:rPr spc="-30" dirty="0"/>
              <a:t> </a:t>
            </a:r>
            <a:r>
              <a:rPr spc="-10" dirty="0"/>
              <a:t>Functions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81438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Higher-order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functions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menerima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sebagai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argumen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atau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mengembalikan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sebagai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hasil.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400" y="1798174"/>
            <a:ext cx="3127575" cy="31505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2548255" marR="5080" indent="-2130425">
              <a:lnSpc>
                <a:spcPts val="8630"/>
              </a:lnSpc>
              <a:spcBef>
                <a:spcPts val="195"/>
              </a:spcBef>
            </a:pPr>
            <a:r>
              <a:rPr sz="7200" b="1" spc="-25" dirty="0">
                <a:latin typeface="Arial"/>
                <a:cs typeface="Arial"/>
              </a:rPr>
              <a:t>ENVIRONTMENT </a:t>
            </a:r>
            <a:r>
              <a:rPr sz="7200" b="1" spc="-10" dirty="0">
                <a:latin typeface="Arial"/>
                <a:cs typeface="Arial"/>
              </a:rPr>
              <a:t>SETUP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390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95"/>
              </a:spcBef>
            </a:pPr>
            <a:r>
              <a:rPr sz="2500" dirty="0"/>
              <a:t>Callback</a:t>
            </a:r>
            <a:r>
              <a:rPr sz="2500" spc="-5" dirty="0"/>
              <a:t> </a:t>
            </a:r>
            <a:r>
              <a:rPr sz="2500" spc="-10" dirty="0"/>
              <a:t>Functions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578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Callback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adalah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dikirim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sebagai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argumen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lain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dan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dipanggil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tersebut.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325" y="1960920"/>
            <a:ext cx="3779525" cy="2268974"/>
          </a:xfrm>
          <a:prstGeom prst="rect">
            <a:avLst/>
          </a:prstGeom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1525270" marR="5080" indent="641985">
              <a:lnSpc>
                <a:spcPts val="8630"/>
              </a:lnSpc>
              <a:spcBef>
                <a:spcPts val="195"/>
              </a:spcBef>
            </a:pPr>
            <a:r>
              <a:rPr sz="7200" b="1" spc="-10" dirty="0">
                <a:latin typeface="Arial"/>
                <a:cs typeface="Arial"/>
              </a:rPr>
              <a:t>SPREAD </a:t>
            </a:r>
            <a:r>
              <a:rPr sz="7200" b="1" spc="-20" dirty="0">
                <a:latin typeface="Arial"/>
                <a:cs typeface="Arial"/>
              </a:rPr>
              <a:t>OPER</a:t>
            </a:r>
            <a:r>
              <a:rPr sz="7200" b="1" spc="-555" dirty="0">
                <a:latin typeface="Arial"/>
                <a:cs typeface="Arial"/>
              </a:rPr>
              <a:t>A</a:t>
            </a:r>
            <a:r>
              <a:rPr sz="7200" b="1" spc="-155" dirty="0">
                <a:latin typeface="Arial"/>
                <a:cs typeface="Arial"/>
              </a:rPr>
              <a:t>T</a:t>
            </a:r>
            <a:r>
              <a:rPr sz="7200" b="1" spc="-20" dirty="0">
                <a:latin typeface="Arial"/>
                <a:cs typeface="Arial"/>
              </a:rPr>
              <a:t>OR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Apa</a:t>
            </a:r>
            <a:r>
              <a:rPr spc="-70" dirty="0"/>
              <a:t> </a:t>
            </a:r>
            <a:r>
              <a:rPr dirty="0"/>
              <a:t>Itu</a:t>
            </a:r>
            <a:r>
              <a:rPr spc="-65" dirty="0"/>
              <a:t> </a:t>
            </a:r>
            <a:r>
              <a:rPr dirty="0"/>
              <a:t>Spread</a:t>
            </a:r>
            <a:r>
              <a:rPr spc="-70" dirty="0"/>
              <a:t> </a:t>
            </a:r>
            <a:r>
              <a:rPr spc="-10" dirty="0"/>
              <a:t>Operator?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351790">
              <a:lnSpc>
                <a:spcPct val="150000"/>
              </a:lnSpc>
              <a:spcBef>
                <a:spcPts val="100"/>
              </a:spcBef>
              <a:buChar char="●"/>
              <a:tabLst>
                <a:tab pos="469900" algn="l"/>
              </a:tabLst>
            </a:pPr>
            <a:r>
              <a:rPr sz="1600" dirty="0"/>
              <a:t>Spread</a:t>
            </a:r>
            <a:r>
              <a:rPr sz="1600" spc="-40" dirty="0"/>
              <a:t> </a:t>
            </a:r>
            <a:r>
              <a:rPr sz="1600" dirty="0"/>
              <a:t>Operator</a:t>
            </a:r>
            <a:r>
              <a:rPr sz="1600" spc="-40" dirty="0"/>
              <a:t> </a:t>
            </a:r>
            <a:r>
              <a:rPr sz="1600" dirty="0"/>
              <a:t>di</a:t>
            </a:r>
            <a:r>
              <a:rPr sz="1600" spc="-40" dirty="0"/>
              <a:t> </a:t>
            </a:r>
            <a:r>
              <a:rPr sz="1600" dirty="0"/>
              <a:t>JavaScript</a:t>
            </a:r>
            <a:r>
              <a:rPr sz="1600" spc="-40" dirty="0"/>
              <a:t> </a:t>
            </a:r>
            <a:r>
              <a:rPr sz="1600" dirty="0"/>
              <a:t>dilambangkan</a:t>
            </a:r>
            <a:r>
              <a:rPr sz="1600" spc="-40" dirty="0"/>
              <a:t> </a:t>
            </a:r>
            <a:r>
              <a:rPr sz="1600" dirty="0"/>
              <a:t>dengan</a:t>
            </a:r>
            <a:r>
              <a:rPr sz="1600" spc="-35" dirty="0"/>
              <a:t> </a:t>
            </a:r>
            <a:r>
              <a:rPr sz="1600" dirty="0"/>
              <a:t>tiga</a:t>
            </a:r>
            <a:r>
              <a:rPr sz="1600" spc="-40" dirty="0"/>
              <a:t> </a:t>
            </a:r>
            <a:r>
              <a:rPr sz="1600" dirty="0"/>
              <a:t>titik</a:t>
            </a:r>
            <a:r>
              <a:rPr sz="1600" spc="-40" dirty="0"/>
              <a:t> </a:t>
            </a:r>
            <a:r>
              <a:rPr sz="1600" dirty="0"/>
              <a:t>(...).</a:t>
            </a:r>
            <a:r>
              <a:rPr sz="1600" spc="-40" dirty="0"/>
              <a:t> </a:t>
            </a:r>
            <a:r>
              <a:rPr sz="1600" dirty="0"/>
              <a:t>Spread</a:t>
            </a:r>
            <a:r>
              <a:rPr sz="1600" spc="-40" dirty="0"/>
              <a:t> </a:t>
            </a:r>
            <a:r>
              <a:rPr sz="1600" spc="-10" dirty="0"/>
              <a:t>digunakan </a:t>
            </a:r>
            <a:r>
              <a:rPr sz="1600" dirty="0"/>
              <a:t>untuk</a:t>
            </a:r>
            <a:r>
              <a:rPr sz="1600" spc="-15" dirty="0"/>
              <a:t> </a:t>
            </a:r>
            <a:r>
              <a:rPr sz="1600" spc="-10" dirty="0"/>
              <a:t>“menyebarkan” </a:t>
            </a:r>
            <a:r>
              <a:rPr sz="1600" dirty="0"/>
              <a:t>elemen</a:t>
            </a:r>
            <a:r>
              <a:rPr sz="1600" spc="-10" dirty="0"/>
              <a:t> </a:t>
            </a:r>
            <a:r>
              <a:rPr sz="1600" dirty="0"/>
              <a:t>dari</a:t>
            </a:r>
            <a:r>
              <a:rPr sz="1600" spc="-15" dirty="0"/>
              <a:t> </a:t>
            </a:r>
            <a:r>
              <a:rPr sz="1600" dirty="0"/>
              <a:t>sebuah</a:t>
            </a:r>
            <a:r>
              <a:rPr sz="1600" spc="-10" dirty="0"/>
              <a:t> </a:t>
            </a:r>
            <a:r>
              <a:rPr sz="1600" dirty="0"/>
              <a:t>array</a:t>
            </a:r>
            <a:r>
              <a:rPr sz="1600" spc="-10" dirty="0"/>
              <a:t> </a:t>
            </a:r>
            <a:r>
              <a:rPr sz="1600" dirty="0"/>
              <a:t>atau</a:t>
            </a:r>
            <a:r>
              <a:rPr sz="1600" spc="-10" dirty="0"/>
              <a:t> </a:t>
            </a:r>
            <a:r>
              <a:rPr sz="1600" dirty="0"/>
              <a:t>objek</a:t>
            </a:r>
            <a:r>
              <a:rPr sz="1600" spc="-15" dirty="0"/>
              <a:t> </a:t>
            </a:r>
            <a:r>
              <a:rPr sz="1600" dirty="0"/>
              <a:t>ke</a:t>
            </a:r>
            <a:r>
              <a:rPr sz="1600" spc="-10" dirty="0"/>
              <a:t> </a:t>
            </a:r>
            <a:r>
              <a:rPr sz="1600" dirty="0"/>
              <a:t>dalam</a:t>
            </a:r>
            <a:r>
              <a:rPr sz="1600" spc="-10" dirty="0"/>
              <a:t> elemen-elemen </a:t>
            </a:r>
            <a:r>
              <a:rPr sz="1600" dirty="0"/>
              <a:t>individual.</a:t>
            </a:r>
            <a:r>
              <a:rPr sz="1600" spc="-35" dirty="0"/>
              <a:t> </a:t>
            </a:r>
            <a:r>
              <a:rPr sz="1600" dirty="0"/>
              <a:t>Ini</a:t>
            </a:r>
            <a:r>
              <a:rPr sz="1600" spc="-35" dirty="0"/>
              <a:t> </a:t>
            </a:r>
            <a:r>
              <a:rPr sz="1600" dirty="0"/>
              <a:t>sangat</a:t>
            </a:r>
            <a:r>
              <a:rPr sz="1600" spc="-35" dirty="0"/>
              <a:t> </a:t>
            </a:r>
            <a:r>
              <a:rPr sz="1600" dirty="0"/>
              <a:t>berguna</a:t>
            </a:r>
            <a:r>
              <a:rPr sz="1600" spc="-35" dirty="0"/>
              <a:t> </a:t>
            </a:r>
            <a:r>
              <a:rPr sz="1600" dirty="0"/>
              <a:t>untuk</a:t>
            </a:r>
            <a:r>
              <a:rPr sz="1600" spc="-35" dirty="0"/>
              <a:t> </a:t>
            </a:r>
            <a:r>
              <a:rPr sz="1600" dirty="0"/>
              <a:t>menggabungkan,</a:t>
            </a:r>
            <a:r>
              <a:rPr sz="1600" spc="-35" dirty="0"/>
              <a:t> </a:t>
            </a:r>
            <a:r>
              <a:rPr sz="1600" dirty="0"/>
              <a:t>menyalin,</a:t>
            </a:r>
            <a:r>
              <a:rPr sz="1600" spc="-35" dirty="0"/>
              <a:t> </a:t>
            </a:r>
            <a:r>
              <a:rPr sz="1600" dirty="0"/>
              <a:t>atau</a:t>
            </a:r>
            <a:r>
              <a:rPr sz="1600" spc="-30" dirty="0"/>
              <a:t> </a:t>
            </a:r>
            <a:r>
              <a:rPr sz="1600" spc="-10" dirty="0"/>
              <a:t>memisahkan data.</a:t>
            </a:r>
            <a:endParaRPr sz="160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Spread</a:t>
            </a:r>
            <a:r>
              <a:rPr spc="-140" dirty="0"/>
              <a:t> </a:t>
            </a:r>
            <a:r>
              <a:rPr dirty="0"/>
              <a:t>Operator</a:t>
            </a:r>
            <a:r>
              <a:rPr spc="-80" dirty="0"/>
              <a:t> </a:t>
            </a:r>
            <a:r>
              <a:rPr spc="-20" dirty="0"/>
              <a:t>pada</a:t>
            </a:r>
            <a:r>
              <a:rPr spc="-175" dirty="0"/>
              <a:t> </a:t>
            </a:r>
            <a:r>
              <a:rPr spc="-10" dirty="0"/>
              <a:t>Array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21253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Menggabungkan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Array: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150" y="3025287"/>
            <a:ext cx="14249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Menyalin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Array: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12825" y="1128250"/>
            <a:ext cx="4867649" cy="15242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68228" y="3044523"/>
            <a:ext cx="4030018" cy="15242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3650" y="4517371"/>
            <a:ext cx="65811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300" b="1" dirty="0">
                <a:solidFill>
                  <a:srgbClr val="F6E018"/>
                </a:solidFill>
                <a:latin typeface="Arial"/>
                <a:cs typeface="Arial"/>
              </a:rPr>
              <a:t>Note:</a:t>
            </a:r>
            <a:r>
              <a:rPr sz="1300" b="1" spc="-60" dirty="0">
                <a:solidFill>
                  <a:srgbClr val="F6E018"/>
                </a:solidFill>
                <a:latin typeface="Arial"/>
                <a:cs typeface="Arial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Spread</a:t>
            </a:r>
            <a:r>
              <a:rPr sz="1300" spc="-5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Operator</a:t>
            </a:r>
            <a:r>
              <a:rPr sz="1300" spc="-5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membuat</a:t>
            </a:r>
            <a:r>
              <a:rPr sz="1300" spc="-6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salinan</a:t>
            </a:r>
            <a:r>
              <a:rPr sz="1300" spc="-5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"shallow</a:t>
            </a:r>
            <a:r>
              <a:rPr sz="1300" spc="-5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copy",</a:t>
            </a:r>
            <a:r>
              <a:rPr sz="1300" spc="-6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sehingga</a:t>
            </a:r>
            <a:r>
              <a:rPr sz="1300" spc="-5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perubahan</a:t>
            </a:r>
            <a:r>
              <a:rPr sz="1300" spc="-5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pada</a:t>
            </a:r>
            <a:r>
              <a:rPr sz="1300" spc="-6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objek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dalam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array</a:t>
            </a:r>
            <a:r>
              <a:rPr sz="13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yang</a:t>
            </a:r>
            <a:r>
              <a:rPr sz="13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disalin</a:t>
            </a:r>
            <a:r>
              <a:rPr sz="13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tetap</a:t>
            </a:r>
            <a:r>
              <a:rPr sz="13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dapat</a:t>
            </a:r>
            <a:r>
              <a:rPr sz="13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memengaruhi</a:t>
            </a:r>
            <a:r>
              <a:rPr sz="1300" spc="-50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F6E018"/>
                </a:solidFill>
                <a:latin typeface="Arial MT"/>
                <a:cs typeface="Arial MT"/>
              </a:rPr>
              <a:t>array</a:t>
            </a:r>
            <a:r>
              <a:rPr sz="1300" spc="-45" dirty="0">
                <a:solidFill>
                  <a:srgbClr val="F6E018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F6E018"/>
                </a:solidFill>
                <a:latin typeface="Arial MT"/>
                <a:cs typeface="Arial MT"/>
              </a:rPr>
              <a:t>aslinya.</a:t>
            </a:r>
            <a:endParaRPr sz="13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Spread</a:t>
            </a:r>
            <a:r>
              <a:rPr spc="-110" dirty="0"/>
              <a:t> </a:t>
            </a:r>
            <a:r>
              <a:rPr dirty="0"/>
              <a:t>Operator</a:t>
            </a:r>
            <a:r>
              <a:rPr spc="-105" dirty="0"/>
              <a:t> </a:t>
            </a:r>
            <a:r>
              <a:rPr dirty="0"/>
              <a:t>pada</a:t>
            </a:r>
            <a:r>
              <a:rPr spc="-105" dirty="0"/>
              <a:t> </a:t>
            </a:r>
            <a:r>
              <a:rPr spc="-10" dirty="0"/>
              <a:t>Objek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231711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Menggabungkan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Objek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2150" y="3025287"/>
            <a:ext cx="15722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Menyalin</a:t>
            </a:r>
            <a:r>
              <a:rPr sz="16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Objek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0453" y="1125462"/>
            <a:ext cx="3568800" cy="148047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10450" y="2838534"/>
            <a:ext cx="3568800" cy="1379824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Spread</a:t>
            </a:r>
            <a:r>
              <a:rPr spc="-130" dirty="0"/>
              <a:t> </a:t>
            </a:r>
            <a:r>
              <a:rPr dirty="0"/>
              <a:t>Operator</a:t>
            </a:r>
            <a:r>
              <a:rPr spc="-120" dirty="0"/>
              <a:t> </a:t>
            </a:r>
            <a:r>
              <a:rPr dirty="0"/>
              <a:t>dengan</a:t>
            </a:r>
            <a:r>
              <a:rPr spc="-120" dirty="0"/>
              <a:t> </a:t>
            </a:r>
            <a:r>
              <a:rPr spc="-10" dirty="0"/>
              <a:t>Fungsi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72540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Spread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memisahkan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menjadi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argumen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individu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sebuah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fungsi.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62" y="1917600"/>
            <a:ext cx="3609974" cy="2362199"/>
          </a:xfrm>
          <a:prstGeom prst="rect">
            <a:avLst/>
          </a:prstGeom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Spread</a:t>
            </a:r>
            <a:r>
              <a:rPr spc="-110" dirty="0"/>
              <a:t> </a:t>
            </a:r>
            <a:r>
              <a:rPr dirty="0"/>
              <a:t>Operator</a:t>
            </a:r>
            <a:r>
              <a:rPr spc="-105" dirty="0"/>
              <a:t> </a:t>
            </a:r>
            <a:r>
              <a:rPr dirty="0"/>
              <a:t>pada</a:t>
            </a:r>
            <a:r>
              <a:rPr spc="-105" dirty="0"/>
              <a:t> </a:t>
            </a:r>
            <a:r>
              <a:rPr spc="-10" dirty="0"/>
              <a:t>String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75787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Spread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dapat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digunakan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memisahkan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karakter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dalam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string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menjadi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elemen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individual.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625" y="1923375"/>
            <a:ext cx="4800599" cy="1762124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7272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360"/>
              </a:spcBef>
            </a:pPr>
            <a:r>
              <a:rPr sz="2100" dirty="0"/>
              <a:t>Kombinasi</a:t>
            </a:r>
            <a:r>
              <a:rPr sz="2100" spc="50" dirty="0"/>
              <a:t> </a:t>
            </a:r>
            <a:r>
              <a:rPr sz="2100" dirty="0"/>
              <a:t>Spread</a:t>
            </a:r>
            <a:r>
              <a:rPr sz="2100" spc="50" dirty="0"/>
              <a:t> </a:t>
            </a:r>
            <a:r>
              <a:rPr sz="2100" dirty="0"/>
              <a:t>Operator</a:t>
            </a:r>
            <a:r>
              <a:rPr sz="2100" spc="55" dirty="0"/>
              <a:t> </a:t>
            </a:r>
            <a:r>
              <a:rPr sz="2100" dirty="0"/>
              <a:t>dengan</a:t>
            </a:r>
            <a:r>
              <a:rPr sz="2100" spc="-75" dirty="0"/>
              <a:t> </a:t>
            </a:r>
            <a:r>
              <a:rPr sz="2100" dirty="0"/>
              <a:t>Array</a:t>
            </a:r>
            <a:r>
              <a:rPr sz="2100" spc="55" dirty="0"/>
              <a:t> </a:t>
            </a:r>
            <a:r>
              <a:rPr sz="2100" dirty="0"/>
              <a:t>dan</a:t>
            </a:r>
            <a:r>
              <a:rPr sz="2100" spc="50" dirty="0"/>
              <a:t> </a:t>
            </a:r>
            <a:r>
              <a:rPr sz="2100" spc="-10" dirty="0"/>
              <a:t>Objek</a:t>
            </a:r>
            <a:endParaRPr sz="2100"/>
          </a:p>
        </p:txBody>
      </p:sp>
      <p:sp>
        <p:nvSpPr>
          <p:cNvPr id="3" name="object 3"/>
          <p:cNvSpPr txBox="1"/>
          <p:nvPr/>
        </p:nvSpPr>
        <p:spPr>
          <a:xfrm>
            <a:off x="622150" y="1105046"/>
            <a:ext cx="73755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Spread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Operator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memungkinkan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penggabungan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fleksibel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antara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array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atau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objek: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737" y="1504950"/>
            <a:ext cx="4657724" cy="2133599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6764" rIns="0" bIns="0" rtlCol="0">
            <a:spAutoFit/>
          </a:bodyPr>
          <a:lstStyle/>
          <a:p>
            <a:pPr marL="1246505" marR="5080" indent="-499109">
              <a:lnSpc>
                <a:spcPts val="8630"/>
              </a:lnSpc>
              <a:spcBef>
                <a:spcPts val="195"/>
              </a:spcBef>
            </a:pPr>
            <a:r>
              <a:rPr sz="7200" b="1" dirty="0">
                <a:latin typeface="Arial"/>
                <a:cs typeface="Arial"/>
              </a:rPr>
              <a:t>RECURSION</a:t>
            </a:r>
            <a:r>
              <a:rPr sz="7200" b="1" spc="-484" dirty="0">
                <a:latin typeface="Arial"/>
                <a:cs typeface="Arial"/>
              </a:rPr>
              <a:t> </a:t>
            </a:r>
            <a:r>
              <a:rPr sz="7200" b="1" spc="-35" dirty="0">
                <a:latin typeface="Arial"/>
                <a:cs typeface="Arial"/>
              </a:rPr>
              <a:t>DI </a:t>
            </a:r>
            <a:r>
              <a:rPr sz="7200" b="1" spc="80" dirty="0">
                <a:latin typeface="Arial"/>
                <a:cs typeface="Arial"/>
              </a:rPr>
              <a:t>J</a:t>
            </a:r>
            <a:r>
              <a:rPr sz="7200" b="1" spc="-455" dirty="0">
                <a:latin typeface="Arial"/>
                <a:cs typeface="Arial"/>
              </a:rPr>
              <a:t>A</a:t>
            </a:r>
            <a:r>
              <a:rPr sz="7200" b="1" spc="-459" dirty="0">
                <a:latin typeface="Arial"/>
                <a:cs typeface="Arial"/>
              </a:rPr>
              <a:t>V</a:t>
            </a:r>
            <a:r>
              <a:rPr sz="7200" b="1" spc="75" dirty="0">
                <a:latin typeface="Arial"/>
                <a:cs typeface="Arial"/>
              </a:rPr>
              <a:t>ASCRIPT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1930">
              <a:lnSpc>
                <a:spcPct val="100699"/>
              </a:lnSpc>
              <a:spcBef>
                <a:spcPts val="95"/>
              </a:spcBef>
            </a:pPr>
            <a:r>
              <a:rPr sz="3000" b="1" dirty="0">
                <a:latin typeface="Arial"/>
                <a:cs typeface="Arial"/>
              </a:rPr>
              <a:t>SUPPORT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CHANNEL</a:t>
            </a:r>
            <a:r>
              <a:rPr sz="3000" b="1" spc="-75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INI</a:t>
            </a:r>
            <a:r>
              <a:rPr sz="3000" b="1" spc="-2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KE</a:t>
            </a:r>
            <a:r>
              <a:rPr sz="3000" b="1" spc="-15" dirty="0">
                <a:latin typeface="Arial"/>
                <a:cs typeface="Arial"/>
              </a:rPr>
              <a:t> </a:t>
            </a:r>
            <a:r>
              <a:rPr sz="3000" b="1" spc="-50" dirty="0">
                <a:latin typeface="Arial"/>
                <a:cs typeface="Arial"/>
              </a:rPr>
              <a:t>: </a:t>
            </a:r>
            <a:r>
              <a:rPr sz="3000" b="1" spc="-10" dirty="0">
                <a:latin typeface="Arial"/>
                <a:cs typeface="Arial"/>
              </a:rPr>
              <a:t>SAWERIA.CO/KENAPACODING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9125" y="227049"/>
            <a:ext cx="8340725" cy="685800"/>
          </a:xfrm>
          <a:prstGeom prst="rect">
            <a:avLst/>
          </a:prstGeom>
          <a:ln w="9524">
            <a:solidFill>
              <a:srgbClr val="F6E018"/>
            </a:solidFill>
          </a:ln>
        </p:spPr>
        <p:txBody>
          <a:bodyPr vert="horz" wrap="square" lIns="0" tIns="11493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905"/>
              </a:spcBef>
            </a:pPr>
            <a:r>
              <a:rPr dirty="0"/>
              <a:t>Pengertian</a:t>
            </a:r>
            <a:r>
              <a:rPr spc="-190" dirty="0"/>
              <a:t> </a:t>
            </a:r>
            <a:r>
              <a:rPr spc="-10" dirty="0"/>
              <a:t>Recursion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2150" y="983126"/>
            <a:ext cx="81400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Recursion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terjadi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ketika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sebuah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function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memanggil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dirinya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sendiri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secara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langsung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atau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tidak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langsung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untuk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menyelesaikan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sebagian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dari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masalah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yang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diberikan.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Setiap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panggilan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recursion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membawa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masalah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tersebut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lebih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dekat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dasar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(base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case),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yaitu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kondisi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mana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recursion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berhenti.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1158</TotalTime>
  <Words>7488</Words>
  <Application>Microsoft Office PowerPoint</Application>
  <PresentationFormat>On-screen Show (16:9)</PresentationFormat>
  <Paragraphs>698</Paragraphs>
  <Slides>180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180</vt:i4>
      </vt:variant>
    </vt:vector>
  </HeadingPairs>
  <TitlesOfParts>
    <vt:vector size="184" baseType="lpstr">
      <vt:lpstr>Arial</vt:lpstr>
      <vt:lpstr>Arial MT</vt:lpstr>
      <vt:lpstr>Courier New</vt:lpstr>
      <vt:lpstr>Office Theme</vt:lpstr>
      <vt:lpstr>Tutorial Lengkap Modern Javascript</vt:lpstr>
      <vt:lpstr>PENGENALAN JAVASCRIPT</vt:lpstr>
      <vt:lpstr>Apa itu JavaScript?</vt:lpstr>
      <vt:lpstr>Sejarah dan Evolusi JavaScript</vt:lpstr>
      <vt:lpstr>Penggambaran Sederhana Konsep JS</vt:lpstr>
      <vt:lpstr>Cara Kerja JavaScript di Browser</vt:lpstr>
      <vt:lpstr>Langkah Kerja JavaScript:</vt:lpstr>
      <vt:lpstr>RANGKUMAN</vt:lpstr>
      <vt:lpstr>ENVIRONTMENT SETUP</vt:lpstr>
      <vt:lpstr>HOMEWORK</vt:lpstr>
      <vt:lpstr>PowerPoint Presentation</vt:lpstr>
      <vt:lpstr>PowerPoint Presentation</vt:lpstr>
      <vt:lpstr>Apa itu Variabel?</vt:lpstr>
      <vt:lpstr>PowerPoint Presentation</vt:lpstr>
      <vt:lpstr>Tipe Data Primitif</vt:lpstr>
      <vt:lpstr>Tipe Data Reference</vt:lpstr>
      <vt:lpstr>Perbedaan Utama Tipe Primitive vs Reference</vt:lpstr>
      <vt:lpstr>TYPE CONVERSION</vt:lpstr>
      <vt:lpstr>Apa itu Type Conversion?</vt:lpstr>
      <vt:lpstr>OPERATOR DI JAVASCRIPT</vt:lpstr>
      <vt:lpstr>Apa itu Operator</vt:lpstr>
      <vt:lpstr>Jenis-Jenis Operator di JavaScript</vt:lpstr>
      <vt:lpstr>Operator Aritmatika</vt:lpstr>
      <vt:lpstr>Operator Assignment</vt:lpstr>
      <vt:lpstr>Operator Perbandingan [ Comparison ]</vt:lpstr>
      <vt:lpstr>Operator Logika</vt:lpstr>
      <vt:lpstr>Operator Ternary</vt:lpstr>
      <vt:lpstr>PowerPoint Presentation</vt:lpstr>
      <vt:lpstr>Apa itu String?</vt:lpstr>
      <vt:lpstr>Mengakses Karakter dalam String</vt:lpstr>
      <vt:lpstr>Property dan Metode di String</vt:lpstr>
      <vt:lpstr>Manipulasi String</vt:lpstr>
      <vt:lpstr>Manipulasi String (2)</vt:lpstr>
      <vt:lpstr>Pencarian dalam string</vt:lpstr>
      <vt:lpstr>Capitalize Challenge</vt:lpstr>
      <vt:lpstr>PowerPoint Presentation</vt:lpstr>
      <vt:lpstr>MATH OBJECT JAVASCRIPT</vt:lpstr>
      <vt:lpstr>DATE OBJECT JAVASCRIPT</vt:lpstr>
      <vt:lpstr>PowerPoint Presentation</vt:lpstr>
      <vt:lpstr>Apa itu Array</vt:lpstr>
      <vt:lpstr>Membuat Array di Javascript</vt:lpstr>
      <vt:lpstr>Mengakses Elemen Array</vt:lpstr>
      <vt:lpstr>Menambah atau Mengubah Elemen Array</vt:lpstr>
      <vt:lpstr>Manipulasi Array</vt:lpstr>
      <vt:lpstr>Manipulasi Array (2)</vt:lpstr>
      <vt:lpstr>Multidimensional Array (Array of Arrays)</vt:lpstr>
      <vt:lpstr>PowerPoint Presentation</vt:lpstr>
      <vt:lpstr>Pengertian Object</vt:lpstr>
      <vt:lpstr>Membuat Object</vt:lpstr>
      <vt:lpstr>Mengakses Properti Object</vt:lpstr>
      <vt:lpstr>Menambah dan Mengubah Properti</vt:lpstr>
      <vt:lpstr>Menghapus Properti</vt:lpstr>
      <vt:lpstr>Destructuring Object</vt:lpstr>
      <vt:lpstr>Menghapus Properti</vt:lpstr>
      <vt:lpstr>Nested Object</vt:lpstr>
      <vt:lpstr>IF ELSE STATEMENT</vt:lpstr>
      <vt:lpstr>Pengertian If-Else Statement</vt:lpstr>
      <vt:lpstr>If- else If statement</vt:lpstr>
      <vt:lpstr>Nested If-Else (If-Else Bertingkat)</vt:lpstr>
      <vt:lpstr>SWITCH CASE DI JAVASCRIPT</vt:lpstr>
      <vt:lpstr>Pengertian switch-case</vt:lpstr>
      <vt:lpstr>Sintaks Dasar</vt:lpstr>
      <vt:lpstr>Contoh Penggunaan Sederhana</vt:lpstr>
      <vt:lpstr>Penggunaan break</vt:lpstr>
      <vt:lpstr>Contoh Menggunakan `default`</vt:lpstr>
      <vt:lpstr>Switch-Case dengan Ekspresi</vt:lpstr>
      <vt:lpstr>Kelebihan dan Kekurangan Switch-Case</vt:lpstr>
      <vt:lpstr>PowerPoint Presentation</vt:lpstr>
      <vt:lpstr>Apa itu Loop</vt:lpstr>
      <vt:lpstr>For Loop</vt:lpstr>
      <vt:lpstr>While Loop</vt:lpstr>
      <vt:lpstr>Do While Loop</vt:lpstr>
      <vt:lpstr>For-In dan For-Of Loop</vt:lpstr>
      <vt:lpstr>Kapan Menggunakan Jenis Loop yang Berbeda?</vt:lpstr>
      <vt:lpstr>PowerPoint Presentation</vt:lpstr>
      <vt:lpstr>Pengertian Function</vt:lpstr>
      <vt:lpstr>Membuat Function</vt:lpstr>
      <vt:lpstr>Memanggil Function</vt:lpstr>
      <vt:lpstr>Parameter dan Argumen</vt:lpstr>
      <vt:lpstr>Return Statement</vt:lpstr>
      <vt:lpstr>Function dengan Parameter Default</vt:lpstr>
      <vt:lpstr>FUNCTION EXPRESSIONS</vt:lpstr>
      <vt:lpstr>Function Expressions</vt:lpstr>
      <vt:lpstr>ARROW FUNCTIONS</vt:lpstr>
      <vt:lpstr>Arrow Functions</vt:lpstr>
      <vt:lpstr>IFFE</vt:lpstr>
      <vt:lpstr>IIFE (Immediately Invoked Function Expression)</vt:lpstr>
      <vt:lpstr>HIGH ORDER DAN CALLBACK FUNCTION</vt:lpstr>
      <vt:lpstr>Higher-Order Functions</vt:lpstr>
      <vt:lpstr>Callback Functions</vt:lpstr>
      <vt:lpstr>SPREAD OPERATOR</vt:lpstr>
      <vt:lpstr>Apa Itu Spread Operator?</vt:lpstr>
      <vt:lpstr>Spread Operator pada Array</vt:lpstr>
      <vt:lpstr>Spread Operator pada Objek</vt:lpstr>
      <vt:lpstr>Spread Operator dengan Fungsi</vt:lpstr>
      <vt:lpstr>Spread Operator pada String</vt:lpstr>
      <vt:lpstr>Kombinasi Spread Operator dengan Array dan Objek</vt:lpstr>
      <vt:lpstr>RECURSION DI JAVASCRIPT</vt:lpstr>
      <vt:lpstr>Pengertian Recursion</vt:lpstr>
      <vt:lpstr>Struktur Recursion</vt:lpstr>
      <vt:lpstr>Contoh Recursion: Faktorial</vt:lpstr>
      <vt:lpstr>Keuntungan dan Kekurangan Recursion</vt:lpstr>
      <vt:lpstr>SCOPE DAN HOISTING</vt:lpstr>
      <vt:lpstr>Pengertian Scope</vt:lpstr>
      <vt:lpstr>Global Scope</vt:lpstr>
      <vt:lpstr>Lokal Scope</vt:lpstr>
      <vt:lpstr>Lokal Scope (2)</vt:lpstr>
      <vt:lpstr>Hoisting</vt:lpstr>
      <vt:lpstr>Hoisting pada Variabel</vt:lpstr>
      <vt:lpstr>Hoisting pada Fungsi</vt:lpstr>
      <vt:lpstr>Kesimpulan</vt:lpstr>
      <vt:lpstr>JAVASCRIPT DOM</vt:lpstr>
      <vt:lpstr>Apa itu DOM</vt:lpstr>
      <vt:lpstr>Mengakses DOM</vt:lpstr>
      <vt:lpstr>Memanipulasi Elemen</vt:lpstr>
      <vt:lpstr>Menambahkan dan Menghapus Elemen DOM</vt:lpstr>
      <vt:lpstr>DOM Traversal</vt:lpstr>
      <vt:lpstr>EVENT HANDLING DI JAVASCRIPT</vt:lpstr>
      <vt:lpstr>Event Handling</vt:lpstr>
      <vt:lpstr>Apa itu Event?</vt:lpstr>
      <vt:lpstr>Event Listener</vt:lpstr>
      <vt:lpstr>Jenis-Jenis Event yang Umum digunakan</vt:lpstr>
      <vt:lpstr>Error Handling</vt:lpstr>
      <vt:lpstr>Pendahuluan</vt:lpstr>
      <vt:lpstr>Try...Catch...Finally</vt:lpstr>
      <vt:lpstr>Throwing Custom Errors</vt:lpstr>
      <vt:lpstr>Beberapa Jenis-Jenis Error di JavaScript</vt:lpstr>
      <vt:lpstr>Class Custom Errors</vt:lpstr>
      <vt:lpstr>PowerPoint Presentation</vt:lpstr>
      <vt:lpstr>Pendahuluan</vt:lpstr>
      <vt:lpstr>Kenapa Asynchronous</vt:lpstr>
      <vt:lpstr>Blocking</vt:lpstr>
      <vt:lpstr>Single-Threaded</vt:lpstr>
      <vt:lpstr>Mengapa Kita Membutuhkan Asynchronous JavaScript?</vt:lpstr>
      <vt:lpstr>Asynchronous</vt:lpstr>
      <vt:lpstr>Pengenalan setTimeout dan setInterval</vt:lpstr>
      <vt:lpstr>setTimeout</vt:lpstr>
      <vt:lpstr>setInterval</vt:lpstr>
      <vt:lpstr>Callback Functions</vt:lpstr>
      <vt:lpstr>Contoh Asynchronous Callback</vt:lpstr>
      <vt:lpstr>Callback Hell</vt:lpstr>
      <vt:lpstr>Callback Hell</vt:lpstr>
      <vt:lpstr>Masalah Callback Hell</vt:lpstr>
      <vt:lpstr>Mengatasi Callback Hell:</vt:lpstr>
      <vt:lpstr>Promises</vt:lpstr>
      <vt:lpstr>Contoh Membuat Promise</vt:lpstr>
      <vt:lpstr>Async/Await</vt:lpstr>
      <vt:lpstr>WORKING WITH API</vt:lpstr>
      <vt:lpstr>Apa Itu API?</vt:lpstr>
      <vt:lpstr>HTTP Request Methods</vt:lpstr>
      <vt:lpstr>HTTP Status Code</vt:lpstr>
      <vt:lpstr>fetch() API</vt:lpstr>
      <vt:lpstr>fetch() untuk POST Data</vt:lpstr>
      <vt:lpstr>Menggunakan async/await dengan fetch()</vt:lpstr>
      <vt:lpstr>Menggunakan Library seperti Axios</vt:lpstr>
      <vt:lpstr>PowerPoint Presentation</vt:lpstr>
      <vt:lpstr>Apa itu OOP?</vt:lpstr>
      <vt:lpstr>Dasar-Dasar Objek di JavaScript</vt:lpstr>
      <vt:lpstr>Constructor Function</vt:lpstr>
      <vt:lpstr>Konsep Prototypal Inheritance</vt:lpstr>
      <vt:lpstr>ES6 Classes</vt:lpstr>
      <vt:lpstr>Inheritance dengan Class</vt:lpstr>
      <vt:lpstr>Encapsulation</vt:lpstr>
      <vt:lpstr>Polymorphism</vt:lpstr>
      <vt:lpstr>Abstraction (Abstraksi)</vt:lpstr>
      <vt:lpstr>Manfaat dan Keterbasan OOP</vt:lpstr>
      <vt:lpstr>JAVASCRIPT MODULES</vt:lpstr>
      <vt:lpstr>Pengenalan JavaScript Modules</vt:lpstr>
      <vt:lpstr>Mengapa Menggunakan Modules?</vt:lpstr>
      <vt:lpstr>Tipe Module JavaScript</vt:lpstr>
      <vt:lpstr>ES Modules</vt:lpstr>
      <vt:lpstr>CommonJS Modules (Node.js)</vt:lpstr>
      <vt:lpstr>Dynamic Import</vt:lpstr>
      <vt:lpstr>Pengenalan Testing JavaScript</vt:lpstr>
      <vt:lpstr>Apa itu Testing</vt:lpstr>
      <vt:lpstr>Apa itu Testing</vt:lpstr>
      <vt:lpstr>Unit Testing</vt:lpstr>
      <vt:lpstr>Jest</vt:lpstr>
      <vt:lpstr>Jest</vt:lpstr>
      <vt:lpstr>Test-Driven Development (TDD)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Sumitro Hadi Harto</dc:creator>
  <cp:lastModifiedBy>Sumitro Hadi Harto</cp:lastModifiedBy>
  <cp:revision>2</cp:revision>
  <dcterms:created xsi:type="dcterms:W3CDTF">2025-09-04T07:42:18Z</dcterms:created>
  <dcterms:modified xsi:type="dcterms:W3CDTF">2025-09-19T00:46:07Z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2025-09-04T00:00:00Z</vt:filetime>
  </property>
  <property fmtid="{D5CDD505-2E9C-101B-9397-08002B2CF9AE}" pid="3" name="Creator">
    <vt:lpwstr>Google</vt:lpwstr>
  </property>
  <property fmtid="{D5CDD505-2E9C-101B-9397-08002B2CF9AE}" pid="4" name="LastSaved">
    <vt:filetime>2025-09-04T00:00:00Z</vt:filetime>
  </property>
</Properties>
</file>