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3" r:id="rId2"/>
    <p:sldId id="297" r:id="rId3"/>
    <p:sldId id="302" r:id="rId4"/>
    <p:sldId id="257" r:id="rId5"/>
    <p:sldId id="304" r:id="rId6"/>
    <p:sldId id="305" r:id="rId7"/>
    <p:sldId id="306" r:id="rId8"/>
    <p:sldId id="325" r:id="rId9"/>
    <p:sldId id="285" r:id="rId10"/>
    <p:sldId id="314" r:id="rId11"/>
    <p:sldId id="315" r:id="rId12"/>
    <p:sldId id="319" r:id="rId13"/>
    <p:sldId id="320" r:id="rId14"/>
    <p:sldId id="293" r:id="rId15"/>
    <p:sldId id="322" r:id="rId16"/>
    <p:sldId id="307" r:id="rId17"/>
    <p:sldId id="321" r:id="rId18"/>
    <p:sldId id="324" r:id="rId19"/>
    <p:sldId id="298" r:id="rId20"/>
    <p:sldId id="318" r:id="rId21"/>
    <p:sldId id="29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521415D9-36F7-43E2-AB2F-B90AF26B5E84}">
      <p14:sectionLst xmlns:p14="http://schemas.microsoft.com/office/powerpoint/2010/main">
        <p14:section name="Default Section" id="{F7B0FAFD-2261-4E08-A9A4-30A71EF641F8}">
          <p14:sldIdLst>
            <p14:sldId id="323"/>
            <p14:sldId id="297"/>
            <p14:sldId id="302"/>
            <p14:sldId id="257"/>
            <p14:sldId id="304"/>
            <p14:sldId id="305"/>
            <p14:sldId id="306"/>
            <p14:sldId id="325"/>
            <p14:sldId id="285"/>
            <p14:sldId id="314"/>
            <p14:sldId id="315"/>
            <p14:sldId id="319"/>
            <p14:sldId id="320"/>
            <p14:sldId id="293"/>
            <p14:sldId id="322"/>
            <p14:sldId id="307"/>
            <p14:sldId id="321"/>
            <p14:sldId id="324"/>
            <p14:sldId id="298"/>
            <p14:sldId id="318"/>
            <p14:sldId id="2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94321" autoAdjust="0"/>
  </p:normalViewPr>
  <p:slideViewPr>
    <p:cSldViewPr>
      <p:cViewPr varScale="1">
        <p:scale>
          <a:sx n="68" d="100"/>
          <a:sy n="68" d="100"/>
        </p:scale>
        <p:origin x="148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12/14/2023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12/14/2023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12/14/2023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12/14/2023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0" y="1981199"/>
            <a:ext cx="9139238" cy="4876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0"/>
              </a:spcAft>
            </a:pPr>
            <a:endParaRPr lang="en-US" sz="2200" dirty="0">
              <a:solidFill>
                <a:srgbClr val="000000"/>
              </a:solidFill>
              <a:latin typeface="Bookman Old Style" panose="020506040505050202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44C85E6-4887-C9F6-14F2-84D8AD7D7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3423"/>
            <a:ext cx="4952999" cy="3646632"/>
          </a:xfrm>
          <a:prstGeom prst="rect">
            <a:avLst/>
          </a:prstGeom>
        </p:spPr>
      </p:pic>
      <p:pic>
        <p:nvPicPr>
          <p:cNvPr id="9" name="Picture 8">
            <a:extLst>
              <a:ext uri="{FF2B5EF4-FFF2-40B4-BE49-F238E27FC236}">
                <a16:creationId xmlns:a16="http://schemas.microsoft.com/office/drawing/2014/main" id="{0E76F6CB-B75A-D4F8-BF2C-2D3225A5B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564" y="2503423"/>
            <a:ext cx="4041947" cy="3646632"/>
          </a:xfrm>
          <a:prstGeom prst="rect">
            <a:avLst/>
          </a:prstGeom>
        </p:spPr>
      </p:pic>
    </p:spTree>
    <p:extLst>
      <p:ext uri="{BB962C8B-B14F-4D97-AF65-F5344CB8AC3E}">
        <p14:creationId xmlns:p14="http://schemas.microsoft.com/office/powerpoint/2010/main" val="200853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anose="02020603050405020304" pitchFamily="18" charset="0"/>
              </a:rPr>
              <a:t>Existing System</a:t>
            </a:r>
            <a:endParaRPr lang="en-GB" sz="3600" dirty="0">
              <a:latin typeface="Bookman Old Style" pitchFamily="18" charset="0"/>
              <a:cs typeface="Times New Roman" panose="02020603050405020304" pitchFamily="18" charset="0"/>
            </a:endParaRPr>
          </a:p>
        </p:txBody>
      </p:sp>
      <p:sp>
        <p:nvSpPr>
          <p:cNvPr id="3" name="Content Placeholder 2"/>
          <p:cNvSpPr>
            <a:spLocks noGrp="1"/>
          </p:cNvSpPr>
          <p:nvPr>
            <p:ph idx="1"/>
          </p:nvPr>
        </p:nvSpPr>
        <p:spPr>
          <a:xfrm>
            <a:off x="0" y="1980467"/>
            <a:ext cx="9148762" cy="4877532"/>
          </a:xfrm>
        </p:spPr>
        <p:txBody>
          <a:bodyPr/>
          <a:lstStyle/>
          <a:p>
            <a:pPr algn="just"/>
            <a:endParaRPr lang="en-US" sz="2200" b="0" i="0" dirty="0">
              <a:solidFill>
                <a:srgbClr val="000000"/>
              </a:solidFill>
              <a:effectLst/>
              <a:latin typeface="Bookman Old Style" panose="02050604050505020204" pitchFamily="18" charset="0"/>
            </a:endParaRPr>
          </a:p>
          <a:p>
            <a:pPr algn="just"/>
            <a:r>
              <a:rPr lang="en-US" sz="2200" b="0" i="0" dirty="0">
                <a:solidFill>
                  <a:srgbClr val="000000"/>
                </a:solidFill>
                <a:effectLst/>
                <a:latin typeface="Bookman Old Style" panose="02050604050505020204" pitchFamily="18" charset="0"/>
              </a:rPr>
              <a:t>The most game-changing tool for data visualization was Microsoft Excel, which was introduced less than 40 years ago.</a:t>
            </a:r>
          </a:p>
          <a:p>
            <a:pPr marL="0" indent="0" algn="just">
              <a:buNone/>
            </a:pPr>
            <a:r>
              <a:rPr lang="en-US" sz="2200" b="0" i="0" dirty="0">
                <a:solidFill>
                  <a:srgbClr val="000000"/>
                </a:solidFill>
                <a:effectLst/>
                <a:latin typeface="Bookman Old Style" panose="02050604050505020204" pitchFamily="18" charset="0"/>
              </a:rPr>
              <a:t> </a:t>
            </a:r>
          </a:p>
          <a:p>
            <a:pPr algn="just"/>
            <a:r>
              <a:rPr lang="en-US" sz="2200" b="0" i="0" dirty="0">
                <a:solidFill>
                  <a:srgbClr val="000000"/>
                </a:solidFill>
                <a:effectLst/>
                <a:latin typeface="Bookman Old Style" panose="02050604050505020204" pitchFamily="18" charset="0"/>
              </a:rPr>
              <a:t>Excel empowers people to work with data in unaggregated forms in rows and columns and then, with the click of a button, produce a visual representation of this data.</a:t>
            </a:r>
          </a:p>
          <a:p>
            <a:pPr marL="0" indent="0" algn="just">
              <a:buNone/>
            </a:pPr>
            <a:endParaRPr lang="en-US" sz="2200" b="0" i="0" dirty="0">
              <a:solidFill>
                <a:srgbClr val="000000"/>
              </a:solidFill>
              <a:effectLst/>
              <a:latin typeface="Bookman Old Style" panose="02050604050505020204" pitchFamily="18" charset="0"/>
            </a:endParaRPr>
          </a:p>
          <a:p>
            <a:pPr algn="just"/>
            <a:r>
              <a:rPr lang="en-US" sz="2200" b="0" i="0" dirty="0">
                <a:solidFill>
                  <a:srgbClr val="000000"/>
                </a:solidFill>
                <a:effectLst/>
                <a:latin typeface="Bookman Old Style" panose="02050604050505020204" pitchFamily="18" charset="0"/>
              </a:rPr>
              <a:t>But the amount of data needed to be analyzed has continued to grow, and new tools have been created to handle it. These tools have the ability to handle larger data sets and offer a wider array of chart types. </a:t>
            </a:r>
          </a:p>
          <a:p>
            <a:pPr algn="l"/>
            <a:endParaRPr lang="en-US" sz="2200" b="0" i="0" dirty="0">
              <a:solidFill>
                <a:srgbClr val="000000"/>
              </a:solidFill>
              <a:effectLst/>
              <a:latin typeface="Bookman Old Style" panose="02050604050505020204"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38451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anose="02020603050405020304" pitchFamily="18" charset="0"/>
              </a:rPr>
              <a:t>Existing System</a:t>
            </a:r>
            <a:endParaRPr lang="en-GB" sz="3600" dirty="0">
              <a:latin typeface="Bookman Old Style" pitchFamily="18" charset="0"/>
              <a:cs typeface="Times New Roman" panose="02020603050405020304" pitchFamily="18" charset="0"/>
            </a:endParaRPr>
          </a:p>
        </p:txBody>
      </p:sp>
      <p:sp>
        <p:nvSpPr>
          <p:cNvPr id="3" name="Content Placeholder 2"/>
          <p:cNvSpPr>
            <a:spLocks noGrp="1"/>
          </p:cNvSpPr>
          <p:nvPr>
            <p:ph idx="1"/>
          </p:nvPr>
        </p:nvSpPr>
        <p:spPr>
          <a:xfrm>
            <a:off x="0" y="2010771"/>
            <a:ext cx="9144000" cy="4847228"/>
          </a:xfrm>
        </p:spPr>
        <p:txBody>
          <a:bodyPr/>
          <a:lstStyle/>
          <a:p>
            <a:pPr algn="just"/>
            <a:r>
              <a:rPr lang="en-US" sz="2200" dirty="0">
                <a:solidFill>
                  <a:srgbClr val="000000"/>
                </a:solidFill>
                <a:latin typeface="Bookman Old Style" panose="02050604050505020204" pitchFamily="18" charset="0"/>
              </a:rPr>
              <a:t>In our project we use an basic thing, which is known as SSRS (SQL Server Reporting Services). Which is a used as a reporting tool and developed by an Microsoft that comes free with MySQL server.</a:t>
            </a:r>
          </a:p>
          <a:p>
            <a:pPr algn="just"/>
            <a:endParaRPr lang="en-US" sz="2200" dirty="0">
              <a:solidFill>
                <a:srgbClr val="000000"/>
              </a:solidFill>
              <a:latin typeface="Bookman Old Style" panose="02050604050505020204" pitchFamily="18" charset="0"/>
            </a:endParaRPr>
          </a:p>
          <a:p>
            <a:pPr algn="just"/>
            <a:r>
              <a:rPr lang="en-US" sz="2200" dirty="0">
                <a:solidFill>
                  <a:srgbClr val="000000"/>
                </a:solidFill>
                <a:latin typeface="Bookman Old Style" panose="02050604050505020204" pitchFamily="18" charset="0"/>
              </a:rPr>
              <a:t>It produces formatted reports with the tables of data, graph, and reports. Reports are hosted on a server and can be configured to run by using parameters which is supplied by the users. When we run the reports, the current data appears from the database, XML file, or other data source.</a:t>
            </a:r>
          </a:p>
          <a:p>
            <a:pPr algn="just"/>
            <a:endParaRPr lang="en-US" sz="2200" dirty="0">
              <a:solidFill>
                <a:srgbClr val="000000"/>
              </a:solidFill>
              <a:latin typeface="Bookman Old Style" panose="02050604050505020204" pitchFamily="18" charset="0"/>
            </a:endParaRPr>
          </a:p>
          <a:p>
            <a:pPr algn="just"/>
            <a:r>
              <a:rPr lang="en-US" sz="2200" dirty="0">
                <a:solidFill>
                  <a:srgbClr val="000000"/>
                </a:solidFill>
                <a:latin typeface="Bookman Old Style" panose="02050604050505020204" pitchFamily="18" charset="0"/>
              </a:rPr>
              <a:t>It provides the security features that control who can see which reports.</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24317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anose="02020603050405020304" pitchFamily="18" charset="0"/>
              </a:rPr>
              <a:t>Existing System</a:t>
            </a:r>
            <a:endParaRPr lang="en-GB" sz="3600" dirty="0">
              <a:latin typeface="Bookman Old Style" pitchFamily="18" charset="0"/>
              <a:cs typeface="Times New Roman" panose="02020603050405020304" pitchFamily="18" charset="0"/>
            </a:endParaRPr>
          </a:p>
        </p:txBody>
      </p:sp>
      <p:sp>
        <p:nvSpPr>
          <p:cNvPr id="3" name="Content Placeholder 2"/>
          <p:cNvSpPr>
            <a:spLocks noGrp="1"/>
          </p:cNvSpPr>
          <p:nvPr>
            <p:ph idx="1"/>
          </p:nvPr>
        </p:nvSpPr>
        <p:spPr>
          <a:xfrm>
            <a:off x="0" y="1980467"/>
            <a:ext cx="9139238" cy="4877532"/>
          </a:xfrm>
        </p:spPr>
        <p:txBody>
          <a:bodyPr/>
          <a:lstStyle/>
          <a:p>
            <a:pPr marL="0" indent="0" algn="l">
              <a:buNone/>
            </a:pPr>
            <a:r>
              <a:rPr lang="en-US" sz="2400" u="sng" dirty="0">
                <a:solidFill>
                  <a:srgbClr val="000000"/>
                </a:solidFill>
                <a:latin typeface="Bookman Old Style" panose="02050604050505020204" pitchFamily="18" charset="0"/>
              </a:rPr>
              <a:t>Disadvantages of Existing System:</a:t>
            </a:r>
          </a:p>
          <a:p>
            <a:pPr algn="just">
              <a:buFont typeface="Wingdings" panose="05000000000000000000" pitchFamily="2" charset="2"/>
              <a:buChar char="v"/>
            </a:pPr>
            <a:endParaRPr lang="en-IN" sz="2000" i="1" dirty="0">
              <a:latin typeface="Bookman Old Style" panose="020506040505050202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000" i="1" dirty="0">
                <a:latin typeface="Bookman Old Style" panose="02050604050505020204" pitchFamily="18" charset="0"/>
                <a:ea typeface="Times New Roman" panose="02020603050405020304" pitchFamily="18" charset="0"/>
                <a:cs typeface="Times New Roman" panose="02020603050405020304" pitchFamily="18" charset="0"/>
              </a:rPr>
              <a:t>Excel makes unstructured data a challenge </a:t>
            </a:r>
            <a:r>
              <a:rPr lang="en-IN" sz="2000" dirty="0">
                <a:latin typeface="Bookman Old Style" panose="02050604050505020204" pitchFamily="18" charset="0"/>
                <a:ea typeface="Times New Roman" panose="02020603050405020304" pitchFamily="18" charset="0"/>
                <a:cs typeface="Times New Roman" panose="02020603050405020304" pitchFamily="18" charset="0"/>
              </a:rPr>
              <a:t>: The challenge of  </a:t>
            </a:r>
            <a:r>
              <a:rPr lang="en-IN" sz="2000" dirty="0" err="1">
                <a:latin typeface="Bookman Old Style" panose="02050604050505020204" pitchFamily="18" charset="0"/>
                <a:ea typeface="Times New Roman" panose="02020603050405020304" pitchFamily="18" charset="0"/>
                <a:cs typeface="Times New Roman" panose="02020603050405020304" pitchFamily="18" charset="0"/>
              </a:rPr>
              <a:t>analyzing</a:t>
            </a:r>
            <a:r>
              <a:rPr lang="en-IN" sz="2000" dirty="0">
                <a:latin typeface="Bookman Old Style" panose="02050604050505020204" pitchFamily="18" charset="0"/>
                <a:ea typeface="Times New Roman" panose="02020603050405020304" pitchFamily="18" charset="0"/>
                <a:cs typeface="Times New Roman" panose="02020603050405020304" pitchFamily="18" charset="0"/>
              </a:rPr>
              <a:t> real-time unstructured and semi-structured data in it. </a:t>
            </a:r>
            <a:r>
              <a:rPr lang="en-US" sz="2000" dirty="0">
                <a:latin typeface="Bookman Old Style" panose="02050604050505020204" pitchFamily="18" charset="0"/>
                <a:ea typeface="Times New Roman" panose="02020603050405020304" pitchFamily="18" charset="0"/>
                <a:cs typeface="Times New Roman" panose="02020603050405020304" pitchFamily="18" charset="0"/>
              </a:rPr>
              <a:t>On the contrary, many new and upcoming data analytics tools can quickly recognize this type of data and create visualizations.</a:t>
            </a:r>
          </a:p>
          <a:p>
            <a:pPr marL="0" indent="0" algn="just">
              <a:buNone/>
            </a:pPr>
            <a:endParaRPr lang="en-US" sz="2000" dirty="0">
              <a:solidFill>
                <a:srgbClr val="000000"/>
              </a:solidFill>
              <a:latin typeface="Bookman Old Style" panose="020506040505050202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Excel can’t design interactive dashboards</a:t>
            </a:r>
            <a:r>
              <a:rPr lang="en-US" sz="2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 A data visualization tool allows you to combine several types of charts to create interactive dashboards that display all of your KPIs in one place. You can create dashboards in Excel, but they are static, showing only high-level trends, and serve as a conclusion as opposed to a starting point for further exploration.</a:t>
            </a:r>
            <a:endParaRPr lang="en-IN" sz="2000" dirty="0">
              <a:effectLst/>
              <a:latin typeface="Bookman Old Style" panose="02050604050505020204" pitchFamily="18" charset="0"/>
              <a:ea typeface="Times New Roman" panose="02020603050405020304" pitchFamily="18" charset="0"/>
              <a:cs typeface="Times New Roman" panose="02020603050405020304"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469771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anose="02020603050405020304" pitchFamily="18" charset="0"/>
              </a:rPr>
              <a:t>Existing System</a:t>
            </a:r>
            <a:endParaRPr lang="en-GB" sz="3600" dirty="0">
              <a:latin typeface="Bookman Old Style" pitchFamily="18" charset="0"/>
              <a:cs typeface="Times New Roman" panose="02020603050405020304" pitchFamily="18" charset="0"/>
            </a:endParaRPr>
          </a:p>
        </p:txBody>
      </p:sp>
      <p:sp>
        <p:nvSpPr>
          <p:cNvPr id="3" name="Content Placeholder 2"/>
          <p:cNvSpPr>
            <a:spLocks noGrp="1"/>
          </p:cNvSpPr>
          <p:nvPr>
            <p:ph idx="1"/>
          </p:nvPr>
        </p:nvSpPr>
        <p:spPr>
          <a:xfrm>
            <a:off x="0" y="1980467"/>
            <a:ext cx="9139238" cy="4877532"/>
          </a:xfrm>
        </p:spPr>
        <p:txBody>
          <a:bodyPr/>
          <a:lstStyle/>
          <a:p>
            <a:pPr marL="0" indent="0" algn="l">
              <a:buNone/>
            </a:pPr>
            <a:r>
              <a:rPr lang="en-US" sz="2400" u="sng" dirty="0">
                <a:solidFill>
                  <a:srgbClr val="000000"/>
                </a:solidFill>
                <a:latin typeface="Bookman Old Style" panose="02050604050505020204" pitchFamily="18" charset="0"/>
              </a:rPr>
              <a:t>Disadvantages of Existing System:</a:t>
            </a:r>
          </a:p>
          <a:p>
            <a:pPr algn="just">
              <a:buFont typeface="Wingdings" panose="05000000000000000000" pitchFamily="2" charset="2"/>
              <a:buChar char="v"/>
            </a:pPr>
            <a:endParaRPr lang="en-IN" sz="2000" i="1"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000" i="1" dirty="0">
                <a:effectLst/>
                <a:latin typeface="Bookman Old Style" panose="02050604050505020204" pitchFamily="18" charset="0"/>
                <a:ea typeface="Times New Roman" panose="02020603050405020304" pitchFamily="18" charset="0"/>
                <a:cs typeface="Times New Roman" panose="02020603050405020304" pitchFamily="18" charset="0"/>
              </a:rPr>
              <a:t>Excel doesn</a:t>
            </a:r>
            <a:r>
              <a:rPr lang="en-IN" sz="2000" i="1" dirty="0">
                <a:latin typeface="Bookman Old Style" panose="02050604050505020204" pitchFamily="18" charset="0"/>
                <a:ea typeface="Times New Roman" panose="02020603050405020304" pitchFamily="18" charset="0"/>
                <a:cs typeface="Times New Roman" panose="02020603050405020304" pitchFamily="18" charset="0"/>
              </a:rPr>
              <a:t>’t gives any updates in real-time</a:t>
            </a:r>
            <a:r>
              <a:rPr lang="en-IN" sz="2000" dirty="0">
                <a:latin typeface="Bookman Old Style" panose="02050604050505020204" pitchFamily="18" charset="0"/>
                <a:ea typeface="Times New Roman" panose="02020603050405020304" pitchFamily="18" charset="0"/>
                <a:cs typeface="Times New Roman" panose="02020603050405020304" pitchFamily="18" charset="0"/>
              </a:rPr>
              <a:t> : </a:t>
            </a:r>
            <a:r>
              <a:rPr lang="en-US" sz="2000" dirty="0">
                <a:latin typeface="Bookman Old Style" panose="02050604050505020204" pitchFamily="18" charset="0"/>
                <a:ea typeface="Times New Roman" panose="02020603050405020304" pitchFamily="18" charset="0"/>
                <a:cs typeface="Times New Roman" panose="02020603050405020304" pitchFamily="18" charset="0"/>
              </a:rPr>
              <a:t>Data kept in Excel spreadsheets are stable. The moment you import a CSV file and build out a worksheet, data becomes out of date because it doesn’t connect to a live data warehouse.</a:t>
            </a:r>
          </a:p>
          <a:p>
            <a:pPr algn="just">
              <a:buFont typeface="Wingdings" panose="05000000000000000000" pitchFamily="2" charset="2"/>
              <a:buChar char="v"/>
            </a:pPr>
            <a:endParaRPr lang="en-US" sz="2000" dirty="0">
              <a:latin typeface="Bookman Old Style" panose="020506040505050202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i="1" dirty="0">
                <a:latin typeface="Bookman Old Style" panose="02050604050505020204" pitchFamily="18" charset="0"/>
                <a:ea typeface="Times New Roman" panose="02020603050405020304" pitchFamily="18" charset="0"/>
                <a:cs typeface="Times New Roman" panose="02020603050405020304" pitchFamily="18" charset="0"/>
              </a:rPr>
              <a:t>Excel doesn’t give faster collaboration :</a:t>
            </a:r>
            <a:r>
              <a:rPr lang="en-US" sz="2000" dirty="0">
                <a:latin typeface="Bookman Old Style" panose="02050604050505020204" pitchFamily="18" charset="0"/>
                <a:ea typeface="Times New Roman" panose="02020603050405020304" pitchFamily="18" charset="0"/>
                <a:cs typeface="Times New Roman" panose="02020603050405020304" pitchFamily="18" charset="0"/>
              </a:rPr>
              <a:t> Most Excel docs live locally. And while they do have cloud access, it’s really designed for individual use worksheets lacks comprehensive collaboration features. This results :- endless duplication of efforts and creates a mess from an organization perspective any time someone wants to build off of another person’s work.</a:t>
            </a:r>
            <a:endParaRPr lang="en-IN" sz="200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solidFill>
                <a:srgbClr val="000000"/>
              </a:solidFill>
              <a:latin typeface="Bookman Old Style" panose="02050604050505020204"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91801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GB" sz="3600" b="1" dirty="0">
                <a:latin typeface="Bookman Old Style" pitchFamily="18" charset="0"/>
                <a:cs typeface="Times New Roman"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5">
            <a:extLst>
              <a:ext uri="{FF2B5EF4-FFF2-40B4-BE49-F238E27FC236}">
                <a16:creationId xmlns:a16="http://schemas.microsoft.com/office/drawing/2014/main" id="{B2654296-7AD6-1B69-0BDB-86C70D216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13" y="2370054"/>
            <a:ext cx="9107487" cy="4103855"/>
          </a:xfrm>
        </p:spPr>
      </p:pic>
    </p:spTree>
    <p:extLst>
      <p:ext uri="{BB962C8B-B14F-4D97-AF65-F5344CB8AC3E}">
        <p14:creationId xmlns:p14="http://schemas.microsoft.com/office/powerpoint/2010/main" val="3262568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GB" sz="3600" b="1" dirty="0">
                <a:latin typeface="Bookman Old Style" pitchFamily="18" charset="0"/>
                <a:cs typeface="Times New Roman"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0" y="2010771"/>
            <a:ext cx="9139238" cy="4846278"/>
          </a:xfrm>
        </p:spPr>
        <p:txBody>
          <a:bodyPr/>
          <a:lstStyle/>
          <a:p>
            <a:pPr algn="just"/>
            <a:endParaRPr lang="en-US" sz="2200" dirty="0">
              <a:latin typeface="Bookman Old Style" pitchFamily="18" charset="0"/>
            </a:endParaRPr>
          </a:p>
          <a:p>
            <a:pPr algn="just"/>
            <a:r>
              <a:rPr lang="en-US" sz="2200" dirty="0">
                <a:latin typeface="Bookman Old Style" pitchFamily="18" charset="0"/>
              </a:rPr>
              <a:t>While data visualization tools have grown in power, they have also become more user-friendly. </a:t>
            </a:r>
          </a:p>
          <a:p>
            <a:pPr marL="0" indent="0" algn="just">
              <a:buNone/>
            </a:pPr>
            <a:endParaRPr lang="en-US" sz="2200" dirty="0">
              <a:latin typeface="Bookman Old Style" pitchFamily="18" charset="0"/>
            </a:endParaRPr>
          </a:p>
          <a:p>
            <a:pPr algn="just"/>
            <a:r>
              <a:rPr lang="en-US" sz="2200" dirty="0">
                <a:latin typeface="Bookman Old Style" pitchFamily="18" charset="0"/>
              </a:rPr>
              <a:t>Unfortunately there still remain gaps in people’s ability to use them due to a lack of data literacy.</a:t>
            </a:r>
          </a:p>
          <a:p>
            <a:pPr marL="0" indent="0" algn="just">
              <a:buNone/>
            </a:pPr>
            <a:endParaRPr lang="en-US" sz="2200" dirty="0">
              <a:latin typeface="Bookman Old Style" pitchFamily="18" charset="0"/>
            </a:endParaRPr>
          </a:p>
          <a:p>
            <a:pPr algn="just"/>
            <a:r>
              <a:rPr lang="en-US" sz="2200" i="1" dirty="0">
                <a:latin typeface="Bookman Old Style" pitchFamily="18" charset="0"/>
              </a:rPr>
              <a:t>Data literacy </a:t>
            </a:r>
            <a:r>
              <a:rPr lang="en-US" sz="2200" dirty="0">
                <a:latin typeface="Bookman Old Style" pitchFamily="18" charset="0"/>
              </a:rPr>
              <a:t>is the ability to read, understand, create, and communicate data as information.</a:t>
            </a:r>
          </a:p>
          <a:p>
            <a:pPr marL="0" indent="0" algn="just">
              <a:buNone/>
            </a:pPr>
            <a:endParaRPr lang="en-US" sz="2200" dirty="0">
              <a:latin typeface="Bookman Old Style" pitchFamily="18" charset="0"/>
            </a:endParaRPr>
          </a:p>
          <a:p>
            <a:pPr algn="just"/>
            <a:r>
              <a:rPr lang="en-US" sz="2200" dirty="0">
                <a:latin typeface="Bookman Old Style" pitchFamily="18" charset="0"/>
              </a:rPr>
              <a:t>Many data visualization tools do not provide the context needed to understand the underlying data.</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87284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GB" sz="3600" b="1" dirty="0">
                <a:latin typeface="Bookman Old Style" pitchFamily="18" charset="0"/>
                <a:cs typeface="Times New Roman"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0" y="1995987"/>
            <a:ext cx="9139238" cy="4861062"/>
          </a:xfrm>
        </p:spPr>
        <p:txBody>
          <a:bodyPr/>
          <a:lstStyle/>
          <a:p>
            <a:pPr algn="just"/>
            <a:r>
              <a:rPr lang="en-US" sz="2200" dirty="0">
                <a:latin typeface="Bookman Old Style" pitchFamily="18" charset="0"/>
              </a:rPr>
              <a:t>Knowing how to best calculate metrics or represent the data requires education :</a:t>
            </a:r>
          </a:p>
          <a:p>
            <a:pPr marL="0" indent="0" algn="just">
              <a:buNone/>
            </a:pPr>
            <a:endParaRPr lang="en-US" sz="2000" dirty="0">
              <a:latin typeface="Bookman Old Style" pitchFamily="18" charset="0"/>
            </a:endParaRPr>
          </a:p>
          <a:p>
            <a:pPr algn="just">
              <a:buFont typeface="Wingdings" panose="05000000000000000000" pitchFamily="2" charset="2"/>
              <a:buChar char="v"/>
            </a:pPr>
            <a:r>
              <a:rPr lang="en-US" sz="2000" dirty="0">
                <a:latin typeface="Bookman Old Style" pitchFamily="18" charset="0"/>
              </a:rPr>
              <a:t>It allows real-time dashboard updates.</a:t>
            </a:r>
          </a:p>
          <a:p>
            <a:pPr algn="just">
              <a:buFont typeface="Wingdings" panose="05000000000000000000" pitchFamily="2" charset="2"/>
              <a:buChar char="v"/>
            </a:pPr>
            <a:r>
              <a:rPr lang="en-US" sz="2000" dirty="0">
                <a:latin typeface="Bookman Old Style" pitchFamily="18" charset="0"/>
              </a:rPr>
              <a:t>It provides secure and reliable connections to the data source in the cloud.</a:t>
            </a:r>
          </a:p>
          <a:p>
            <a:pPr algn="just">
              <a:buFont typeface="Wingdings" panose="05000000000000000000" pitchFamily="2" charset="2"/>
              <a:buChar char="v"/>
            </a:pPr>
            <a:r>
              <a:rPr lang="en-US" sz="2000" dirty="0">
                <a:latin typeface="Bookman Old Style" pitchFamily="18" charset="0"/>
              </a:rPr>
              <a:t>It allows data exploration using a natural language query.</a:t>
            </a:r>
          </a:p>
          <a:p>
            <a:pPr algn="just">
              <a:buFont typeface="Wingdings" panose="05000000000000000000" pitchFamily="2" charset="2"/>
              <a:buChar char="v"/>
            </a:pPr>
            <a:r>
              <a:rPr lang="en-US" sz="2000" dirty="0" err="1">
                <a:latin typeface="Bookman Old Style" pitchFamily="18" charset="0"/>
              </a:rPr>
              <a:t>PowerBI</a:t>
            </a:r>
            <a:r>
              <a:rPr lang="en-US" sz="2000" dirty="0">
                <a:latin typeface="Bookman Old Style" pitchFamily="18" charset="0"/>
              </a:rPr>
              <a:t> provides a hybrid configuration, quick deployment, and secure environment.</a:t>
            </a:r>
          </a:p>
          <a:p>
            <a:pPr algn="just">
              <a:buFont typeface="Wingdings" panose="05000000000000000000" pitchFamily="2" charset="2"/>
              <a:buChar char="v"/>
            </a:pPr>
            <a:r>
              <a:rPr lang="en-US" sz="2000" dirty="0">
                <a:latin typeface="Bookman Old Style" pitchFamily="18" charset="0"/>
              </a:rPr>
              <a:t>It provides features for dashboard visualization regularly updated with the community.</a:t>
            </a:r>
            <a:endParaRPr lang="en-US" sz="2200"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0931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GB" sz="3600" b="1" dirty="0">
                <a:latin typeface="Bookman Old Style" pitchFamily="18" charset="0"/>
                <a:cs typeface="Times New Roman"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0" y="1981201"/>
            <a:ext cx="9144000" cy="4876799"/>
          </a:xfrm>
        </p:spPr>
        <p:txBody>
          <a:bodyPr/>
          <a:lstStyle/>
          <a:p>
            <a:pPr marL="0" indent="0">
              <a:buNone/>
            </a:pPr>
            <a:r>
              <a:rPr lang="en-US" sz="2400" u="sng" dirty="0">
                <a:latin typeface="Bookman Old Style" pitchFamily="18" charset="0"/>
              </a:rPr>
              <a:t>Advantages of Proposed System:</a:t>
            </a:r>
          </a:p>
          <a:p>
            <a:pPr algn="just">
              <a:buFont typeface="Wingdings" panose="05000000000000000000" pitchFamily="2" charset="2"/>
              <a:buChar char="v"/>
            </a:pPr>
            <a:r>
              <a:rPr lang="en-US" sz="2000" i="1" dirty="0">
                <a:latin typeface="Bookman Old Style" pitchFamily="18" charset="0"/>
              </a:rPr>
              <a:t>A quick start</a:t>
            </a:r>
            <a:r>
              <a:rPr lang="en-US" sz="2000" dirty="0">
                <a:latin typeface="Bookman Old Style" pitchFamily="18" charset="0"/>
              </a:rPr>
              <a:t> : You'll be able to get insights quickly with an uncomplicated setup, no required training, and included dashboards for services such as Salesforce, Google Analytics, and Microsoft Dynamics. </a:t>
            </a:r>
          </a:p>
          <a:p>
            <a:pPr algn="just">
              <a:buFont typeface="Wingdings" panose="05000000000000000000" pitchFamily="2" charset="2"/>
              <a:buChar char="v"/>
            </a:pPr>
            <a:endParaRPr lang="en-US" sz="2000" dirty="0">
              <a:latin typeface="Bookman Old Style" pitchFamily="18" charset="0"/>
            </a:endParaRPr>
          </a:p>
          <a:p>
            <a:pPr algn="just">
              <a:buFont typeface="Wingdings" panose="05000000000000000000" pitchFamily="2" charset="2"/>
              <a:buChar char="v"/>
            </a:pPr>
            <a:r>
              <a:rPr lang="en-US" sz="2000" i="1" dirty="0">
                <a:latin typeface="Bookman Old Style" pitchFamily="18" charset="0"/>
              </a:rPr>
              <a:t>Streamlined publication and distribution : </a:t>
            </a:r>
            <a:r>
              <a:rPr lang="en-US" sz="2000" dirty="0">
                <a:latin typeface="Bookman Old Style" pitchFamily="18" charset="0"/>
              </a:rPr>
              <a:t>Instead of emailing large files or putting them on a shared drive, analysts upload reports and visualizations to the Power BI service, and their data is refreshed whenever the underlying dataset is updated.</a:t>
            </a:r>
          </a:p>
          <a:p>
            <a:pPr algn="just">
              <a:buFont typeface="Wingdings" panose="05000000000000000000" pitchFamily="2" charset="2"/>
              <a:buChar char="v"/>
            </a:pPr>
            <a:endParaRPr lang="en-US" sz="2000" dirty="0">
              <a:latin typeface="Bookman Old Style" pitchFamily="18" charset="0"/>
            </a:endParaRPr>
          </a:p>
          <a:p>
            <a:pPr algn="just">
              <a:buFont typeface="Wingdings" panose="05000000000000000000" pitchFamily="2" charset="2"/>
              <a:buChar char="v"/>
            </a:pPr>
            <a:r>
              <a:rPr lang="en-US" sz="2000" i="1" dirty="0">
                <a:latin typeface="Bookman Old Style" pitchFamily="18" charset="0"/>
              </a:rPr>
              <a:t>Real-time Information </a:t>
            </a:r>
            <a:r>
              <a:rPr lang="en-US" sz="2000" dirty="0">
                <a:latin typeface="Bookman Old Style" pitchFamily="18" charset="0"/>
              </a:rPr>
              <a:t>: Any reports can be displayed and updated real-time data and visuals. Sources of streaming data can be factory sensors, social-media from which time-sensitive data is collected</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40740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GB" sz="3600" b="1" dirty="0">
                <a:latin typeface="Bookman Old Style" pitchFamily="18" charset="0"/>
                <a:cs typeface="Times New Roman"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0" y="1981201"/>
            <a:ext cx="9144000" cy="4876799"/>
          </a:xfrm>
        </p:spPr>
        <p:txBody>
          <a:bodyPr/>
          <a:lstStyle/>
          <a:p>
            <a:pPr marL="0" indent="0">
              <a:buNone/>
            </a:pPr>
            <a:r>
              <a:rPr lang="en-US" sz="2400" u="sng" dirty="0">
                <a:latin typeface="Bookman Old Style" pitchFamily="18" charset="0"/>
              </a:rPr>
              <a:t>Advantages of Proposed System:</a:t>
            </a:r>
            <a:endParaRPr lang="en-US" sz="2400" dirty="0">
              <a:latin typeface="Bookman Old Style" pitchFamily="18" charset="0"/>
            </a:endParaRPr>
          </a:p>
          <a:p>
            <a:pPr algn="just">
              <a:buFont typeface="Wingdings" panose="05000000000000000000" pitchFamily="2" charset="2"/>
              <a:buChar char="v"/>
            </a:pPr>
            <a:r>
              <a:rPr lang="en-US" sz="2000" i="1" dirty="0">
                <a:latin typeface="Bookman Old Style" pitchFamily="18" charset="0"/>
              </a:rPr>
              <a:t>Ability to customize </a:t>
            </a:r>
            <a:r>
              <a:rPr lang="en-US" sz="2000" i="1" dirty="0" err="1">
                <a:latin typeface="Bookman Old Style" pitchFamily="18" charset="0"/>
              </a:rPr>
              <a:t>PowerBI</a:t>
            </a:r>
            <a:r>
              <a:rPr lang="en-US" sz="2000" i="1" dirty="0">
                <a:latin typeface="Bookman Old Style" pitchFamily="18" charset="0"/>
              </a:rPr>
              <a:t> app navigation</a:t>
            </a:r>
            <a:r>
              <a:rPr lang="en-US" sz="2000" dirty="0">
                <a:latin typeface="Bookman Old Style" pitchFamily="18" charset="0"/>
              </a:rPr>
              <a:t> : An "app navigation experiences" feature gives report developers the power to customize navigation to help viewers find content quickly and understand the relationships between different reports and dashboards.</a:t>
            </a:r>
          </a:p>
          <a:p>
            <a:pPr algn="just">
              <a:buFont typeface="Wingdings" panose="05000000000000000000" pitchFamily="2" charset="2"/>
              <a:buChar char="v"/>
            </a:pPr>
            <a:endParaRPr lang="en-US" sz="2000" dirty="0">
              <a:latin typeface="Bookman Old Style" pitchFamily="18" charset="0"/>
            </a:endParaRPr>
          </a:p>
          <a:p>
            <a:pPr algn="just">
              <a:buFont typeface="Wingdings" panose="05000000000000000000" pitchFamily="2" charset="2"/>
              <a:buChar char="v"/>
            </a:pPr>
            <a:r>
              <a:rPr lang="en-US" sz="2000" i="1" dirty="0">
                <a:latin typeface="Bookman Old Style" pitchFamily="18" charset="0"/>
              </a:rPr>
              <a:t>Ability to customize security features</a:t>
            </a:r>
            <a:r>
              <a:rPr lang="en-US" sz="2000" dirty="0">
                <a:latin typeface="Bookman Old Style" pitchFamily="18" charset="0"/>
              </a:rPr>
              <a:t> : Report developers can set up Row-Level Security (RLS) access filters to ensure that viewers see only data relevant to them, mitigating the risk of people seeing data they shouldn’t.</a:t>
            </a:r>
          </a:p>
          <a:p>
            <a:pPr algn="just">
              <a:buFont typeface="Wingdings" panose="05000000000000000000" pitchFamily="2" charset="2"/>
              <a:buChar char="v"/>
            </a:pPr>
            <a:endParaRPr lang="en-US" sz="2000" dirty="0">
              <a:latin typeface="Bookman Old Style" pitchFamily="18" charset="0"/>
            </a:endParaRPr>
          </a:p>
          <a:p>
            <a:pPr algn="just">
              <a:buFont typeface="Wingdings" panose="05000000000000000000" pitchFamily="2" charset="2"/>
              <a:buChar char="v"/>
            </a:pPr>
            <a:r>
              <a:rPr lang="en-US" sz="2000" i="1" dirty="0">
                <a:latin typeface="Bookman Old Style" pitchFamily="18" charset="0"/>
              </a:rPr>
              <a:t>Artificial Intelligence</a:t>
            </a:r>
            <a:r>
              <a:rPr lang="en-US" sz="2000" dirty="0">
                <a:latin typeface="Bookman Old Style" pitchFamily="18" charset="0"/>
              </a:rPr>
              <a:t> : Users can access image recognition and text analytics, create machine learning models, and integrate with Azure Machine Learning.</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82844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057400"/>
            <a:ext cx="8229600" cy="4525963"/>
          </a:xfrm>
        </p:spPr>
        <p:txBody>
          <a:bodyPr/>
          <a:lstStyle/>
          <a:p>
            <a:pPr marL="0" indent="0">
              <a:buNone/>
            </a:pPr>
            <a:endParaRPr lang="en-US" sz="2600" dirty="0">
              <a:latin typeface="Bookman Old Style" pitchFamily="18" charset="0"/>
              <a:cs typeface="Times New Roman" pitchFamily="18" charset="0"/>
            </a:endParaRPr>
          </a:p>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Architecture</a:t>
            </a:r>
          </a:p>
        </p:txBody>
      </p:sp>
      <p:sp>
        <p:nvSpPr>
          <p:cNvPr id="5" name="Rectangle 4"/>
          <p:cNvSpPr/>
          <p:nvPr/>
        </p:nvSpPr>
        <p:spPr>
          <a:xfrm>
            <a:off x="480060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Architecture</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pic>
        <p:nvPicPr>
          <p:cNvPr id="8" name="Picture 7">
            <a:extLst>
              <a:ext uri="{FF2B5EF4-FFF2-40B4-BE49-F238E27FC236}">
                <a16:creationId xmlns:a16="http://schemas.microsoft.com/office/drawing/2014/main" id="{CB02206F-63A9-5BD9-BA70-893C5662A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0413"/>
            <a:ext cx="9144000" cy="4368932"/>
          </a:xfrm>
          <a:prstGeom prst="rect">
            <a:avLst/>
          </a:prstGeom>
        </p:spPr>
      </p:pic>
    </p:spTree>
    <p:extLst>
      <p:ext uri="{BB962C8B-B14F-4D97-AF65-F5344CB8AC3E}">
        <p14:creationId xmlns:p14="http://schemas.microsoft.com/office/powerpoint/2010/main" val="305312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Data Flow Diagrams/Algorithms/Techniques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0" y="1981199"/>
            <a:ext cx="9139238" cy="4876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0"/>
              </a:spcAft>
            </a:pPr>
            <a:endParaRPr lang="en-US" sz="2200" dirty="0">
              <a:solidFill>
                <a:srgbClr val="000000"/>
              </a:solidFill>
              <a:effectLst/>
              <a:latin typeface="Bookman Old Style" panose="02050604050505020204" pitchFamily="18" charset="0"/>
              <a:ea typeface="Times New Roman" panose="02020603050405020304" pitchFamily="18" charset="0"/>
            </a:endParaRPr>
          </a:p>
          <a:p>
            <a:pPr algn="just">
              <a:spcBef>
                <a:spcPts val="0"/>
              </a:spcBef>
              <a:spcAft>
                <a:spcPts val="0"/>
              </a:spcAft>
            </a:pPr>
            <a:r>
              <a:rPr lang="en-US" sz="2200" dirty="0" err="1">
                <a:solidFill>
                  <a:srgbClr val="000000"/>
                </a:solidFill>
                <a:effectLst/>
                <a:latin typeface="Bookman Old Style" panose="02050604050505020204" pitchFamily="18" charset="0"/>
                <a:ea typeface="Times New Roman" panose="02020603050405020304" pitchFamily="18" charset="0"/>
              </a:rPr>
              <a:t>PowerBI</a:t>
            </a:r>
            <a:r>
              <a:rPr lang="en-US" sz="2200" dirty="0">
                <a:solidFill>
                  <a:srgbClr val="000000"/>
                </a:solidFill>
                <a:effectLst/>
                <a:latin typeface="Bookman Old Style" panose="02050604050505020204" pitchFamily="18" charset="0"/>
                <a:ea typeface="Times New Roman" panose="02020603050405020304" pitchFamily="18" charset="0"/>
              </a:rPr>
              <a:t> is a visualization and robust of business analytics tools from Microsoft, which helps data professionals to bring their data to life and tells more meaning stores.</a:t>
            </a:r>
          </a:p>
          <a:p>
            <a:pPr marL="0" indent="0" algn="just">
              <a:spcBef>
                <a:spcPts val="0"/>
              </a:spcBef>
              <a:spcAft>
                <a:spcPts val="0"/>
              </a:spcAft>
              <a:buNone/>
            </a:pPr>
            <a:endParaRPr lang="en-US" sz="2200" dirty="0">
              <a:solidFill>
                <a:srgbClr val="000000"/>
              </a:solidFill>
              <a:effectLst/>
              <a:latin typeface="Bookman Old Style" panose="02050604050505020204" pitchFamily="18" charset="0"/>
              <a:ea typeface="Times New Roman" panose="02020603050405020304" pitchFamily="18" charset="0"/>
            </a:endParaRPr>
          </a:p>
          <a:p>
            <a:pPr algn="just">
              <a:spcBef>
                <a:spcPts val="0"/>
              </a:spcBef>
              <a:spcAft>
                <a:spcPts val="0"/>
              </a:spcAft>
            </a:pPr>
            <a:r>
              <a:rPr lang="en-US" sz="2200" dirty="0">
                <a:solidFill>
                  <a:srgbClr val="000000"/>
                </a:solidFill>
                <a:effectLst/>
                <a:latin typeface="Bookman Old Style" panose="02050604050505020204" pitchFamily="18" charset="0"/>
                <a:ea typeface="Times New Roman" panose="02020603050405020304" pitchFamily="18" charset="0"/>
              </a:rPr>
              <a:t>It is a </a:t>
            </a:r>
            <a:r>
              <a:rPr lang="en-US" sz="2200" dirty="0">
                <a:solidFill>
                  <a:srgbClr val="000000"/>
                </a:solidFill>
                <a:latin typeface="Bookman Old Style" panose="02050604050505020204" pitchFamily="18" charset="0"/>
                <a:ea typeface="Times New Roman" panose="02020603050405020304" pitchFamily="18" charset="0"/>
              </a:rPr>
              <a:t>powerful tool for sharing and communicating information.</a:t>
            </a:r>
          </a:p>
          <a:p>
            <a:pPr algn="just">
              <a:spcBef>
                <a:spcPts val="0"/>
              </a:spcBef>
              <a:spcAft>
                <a:spcPts val="0"/>
              </a:spcAft>
            </a:pPr>
            <a:endParaRPr lang="en-US" sz="2200" dirty="0">
              <a:solidFill>
                <a:srgbClr val="000000"/>
              </a:solidFill>
              <a:effectLst/>
              <a:latin typeface="Bookman Old Style" panose="02050604050505020204" pitchFamily="18" charset="0"/>
              <a:ea typeface="Times New Roman" panose="02020603050405020304" pitchFamily="18" charset="0"/>
            </a:endParaRPr>
          </a:p>
          <a:p>
            <a:pPr algn="just">
              <a:spcBef>
                <a:spcPts val="0"/>
              </a:spcBef>
              <a:spcAft>
                <a:spcPts val="0"/>
              </a:spcAft>
            </a:pPr>
            <a:r>
              <a:rPr lang="en-US" sz="2200" dirty="0">
                <a:solidFill>
                  <a:srgbClr val="000000"/>
                </a:solidFill>
                <a:latin typeface="Bookman Old Style" panose="02050604050505020204" pitchFamily="18" charset="0"/>
                <a:ea typeface="Times New Roman" panose="02020603050405020304" pitchFamily="18" charset="0"/>
              </a:rPr>
              <a:t>For </a:t>
            </a:r>
            <a:r>
              <a:rPr lang="en-US" sz="2200" dirty="0" err="1">
                <a:solidFill>
                  <a:srgbClr val="000000"/>
                </a:solidFill>
                <a:latin typeface="Bookman Old Style" panose="02050604050505020204" pitchFamily="18" charset="0"/>
                <a:ea typeface="Times New Roman" panose="02020603050405020304" pitchFamily="18" charset="0"/>
              </a:rPr>
              <a:t>eg</a:t>
            </a:r>
            <a:r>
              <a:rPr lang="en-US" sz="2200" dirty="0">
                <a:solidFill>
                  <a:srgbClr val="000000"/>
                </a:solidFill>
                <a:latin typeface="Bookman Old Style" panose="02050604050505020204" pitchFamily="18" charset="0"/>
                <a:ea typeface="Times New Roman" panose="02020603050405020304" pitchFamily="18" charset="0"/>
              </a:rPr>
              <a:t>: In our day to day life, our business generates more data on sales revenue, marketing performance, customer interactions, costs etc. But with that much of data (which is in larger volume) it can be difficult for people to see the story it tells.</a:t>
            </a:r>
          </a:p>
          <a:p>
            <a:pPr algn="just">
              <a:spcBef>
                <a:spcPts val="0"/>
              </a:spcBef>
              <a:spcAft>
                <a:spcPts val="0"/>
              </a:spcAft>
            </a:pPr>
            <a:endParaRPr lang="en-US" sz="2200" dirty="0">
              <a:solidFill>
                <a:srgbClr val="000000"/>
              </a:solidFill>
              <a:effectLst/>
              <a:latin typeface="Bookman Old Style" panose="02050604050505020204" pitchFamily="18" charset="0"/>
              <a:ea typeface="Times New Roman" panose="02020603050405020304" pitchFamily="18" charset="0"/>
            </a:endParaRPr>
          </a:p>
          <a:p>
            <a:pPr algn="just">
              <a:spcBef>
                <a:spcPts val="0"/>
              </a:spcBef>
              <a:spcAft>
                <a:spcPts val="0"/>
              </a:spcAft>
            </a:pPr>
            <a:endParaRPr lang="en-US" sz="2200" dirty="0">
              <a:solidFill>
                <a:srgbClr val="000000"/>
              </a:solidFill>
              <a:effectLst/>
              <a:latin typeface="Bookman Old Style" panose="02050604050505020204" pitchFamily="18" charset="0"/>
              <a:ea typeface="Times New Roman" panose="02020603050405020304" pitchFamily="18" charset="0"/>
            </a:endParaRPr>
          </a:p>
          <a:p>
            <a:pPr marL="0" indent="0" algn="just">
              <a:spcBef>
                <a:spcPts val="0"/>
              </a:spcBef>
              <a:spcAft>
                <a:spcPts val="0"/>
              </a:spcAft>
              <a:buNone/>
            </a:pPr>
            <a:r>
              <a:rPr lang="en-US" sz="2200" dirty="0">
                <a:solidFill>
                  <a:srgbClr val="000000"/>
                </a:solidFill>
                <a:latin typeface="Bookman Old Style" panose="02050604050505020204" pitchFamily="18" charset="0"/>
                <a:ea typeface="Times New Roman" panose="02020603050405020304" pitchFamily="18" charset="0"/>
              </a:rPr>
              <a:t> </a:t>
            </a:r>
          </a:p>
        </p:txBody>
      </p:sp>
    </p:spTree>
    <p:extLst>
      <p:ext uri="{BB962C8B-B14F-4D97-AF65-F5344CB8AC3E}">
        <p14:creationId xmlns:p14="http://schemas.microsoft.com/office/powerpoint/2010/main" val="2411378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981200"/>
            <a:ext cx="9144000" cy="4876800"/>
          </a:xfrm>
        </p:spPr>
        <p:txBody>
          <a:bodyPr/>
          <a:lstStyle/>
          <a:p>
            <a:pPr algn="just"/>
            <a:r>
              <a:rPr lang="en-US" sz="2200" b="1" u="sng" dirty="0">
                <a:latin typeface="Bookman Old Style" panose="02050604050505020204" pitchFamily="18" charset="0"/>
                <a:cs typeface="Times New Roman" pitchFamily="18" charset="0"/>
              </a:rPr>
              <a:t>Components of </a:t>
            </a:r>
            <a:r>
              <a:rPr lang="en-US" sz="2200" b="1" u="sng" dirty="0" err="1">
                <a:latin typeface="Bookman Old Style" panose="02050604050505020204" pitchFamily="18" charset="0"/>
                <a:cs typeface="Times New Roman" pitchFamily="18" charset="0"/>
              </a:rPr>
              <a:t>PowerBI</a:t>
            </a:r>
            <a:r>
              <a:rPr lang="en-US" sz="2200" b="1" u="sng" dirty="0">
                <a:latin typeface="Bookman Old Style" panose="02050604050505020204" pitchFamily="18" charset="0"/>
                <a:cs typeface="Times New Roman" pitchFamily="18" charset="0"/>
              </a:rPr>
              <a:t> </a:t>
            </a:r>
            <a:r>
              <a:rPr lang="en-US" sz="2200" dirty="0">
                <a:latin typeface="Bookman Old Style" panose="02050604050505020204" pitchFamily="18" charset="0"/>
                <a:cs typeface="Times New Roman" pitchFamily="18" charset="0"/>
              </a:rPr>
              <a:t>:</a:t>
            </a:r>
          </a:p>
          <a:p>
            <a:pPr marL="0" indent="0" algn="just">
              <a:buNone/>
            </a:pPr>
            <a:endParaRPr lang="en-US" sz="2600" dirty="0">
              <a:latin typeface="Bookman Old Style" pitchFamily="18" charset="0"/>
              <a:cs typeface="Times New Roman" pitchFamily="18" charset="0"/>
            </a:endParaRP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Architecture</a:t>
            </a:r>
          </a:p>
        </p:txBody>
      </p:sp>
      <p:sp>
        <p:nvSpPr>
          <p:cNvPr id="5" name="Rectangle 4"/>
          <p:cNvSpPr/>
          <p:nvPr/>
        </p:nvSpPr>
        <p:spPr>
          <a:xfrm>
            <a:off x="480060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Architecture</a:t>
            </a:r>
            <a:endParaRPr lang="en-US" sz="1400"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pic>
        <p:nvPicPr>
          <p:cNvPr id="12" name="Picture 11">
            <a:extLst>
              <a:ext uri="{FF2B5EF4-FFF2-40B4-BE49-F238E27FC236}">
                <a16:creationId xmlns:a16="http://schemas.microsoft.com/office/drawing/2014/main" id="{C8AF88FC-F7E2-02BF-F120-23F3368D3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44762"/>
            <a:ext cx="8534400" cy="4237038"/>
          </a:xfrm>
          <a:prstGeom prst="rect">
            <a:avLst/>
          </a:prstGeom>
        </p:spPr>
      </p:pic>
    </p:spTree>
    <p:extLst>
      <p:ext uri="{BB962C8B-B14F-4D97-AF65-F5344CB8AC3E}">
        <p14:creationId xmlns:p14="http://schemas.microsoft.com/office/powerpoint/2010/main" val="227126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85800"/>
            <a:ext cx="4795838" cy="954107"/>
          </a:xfrm>
          <a:prstGeom prst="rect">
            <a:avLst/>
          </a:prstGeom>
          <a:noFill/>
        </p:spPr>
        <p:txBody>
          <a:bodyPr>
            <a:spAutoFit/>
          </a:bodyPr>
          <a:lstStyle/>
          <a:p>
            <a:pPr algn="ctr" fontAlgn="auto">
              <a:spcBef>
                <a:spcPts val="0"/>
              </a:spcBef>
              <a:spcAft>
                <a:spcPts val="0"/>
              </a:spcAft>
              <a:defRPr/>
            </a:pPr>
            <a:r>
              <a:rPr lang="en-GB" sz="2800" b="1" dirty="0">
                <a:latin typeface="Bookman Old Style" pitchFamily="18" charset="0"/>
                <a:cs typeface="Times New Roman" pitchFamily="18" charset="0"/>
              </a:rPr>
              <a:t>Software &amp; Hardware Requirements</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152400" y="2062103"/>
            <a:ext cx="8986838" cy="4794946"/>
          </a:xfrm>
        </p:spPr>
        <p:txBody>
          <a:bodyPr/>
          <a:lstStyle/>
          <a:p>
            <a:pPr marL="0" indent="0">
              <a:spcBef>
                <a:spcPts val="0"/>
              </a:spcBef>
              <a:buNone/>
            </a:pPr>
            <a:r>
              <a:rPr lang="en-US" sz="2400" b="1" dirty="0">
                <a:latin typeface="Bookman Old Style" pitchFamily="18" charset="0"/>
                <a:cs typeface="Times New Roman" pitchFamily="18" charset="0"/>
              </a:rPr>
              <a:t>Hardware:</a:t>
            </a:r>
          </a:p>
          <a:p>
            <a:pPr marL="0" indent="0">
              <a:spcBef>
                <a:spcPts val="0"/>
              </a:spcBef>
              <a:buNone/>
            </a:pPr>
            <a:r>
              <a:rPr lang="en-US" sz="2400" dirty="0">
                <a:latin typeface="Bookman Old Style" pitchFamily="18" charset="0"/>
                <a:cs typeface="Times New Roman" pitchFamily="18" charset="0"/>
              </a:rPr>
              <a:t>       RAM: 4 GB or higher </a:t>
            </a:r>
          </a:p>
          <a:p>
            <a:pPr marL="0" indent="0">
              <a:spcBef>
                <a:spcPts val="0"/>
              </a:spcBef>
              <a:buNone/>
            </a:pPr>
            <a:r>
              <a:rPr lang="en-US" sz="2400" dirty="0">
                <a:latin typeface="Bookman Old Style" pitchFamily="18" charset="0"/>
                <a:cs typeface="Times New Roman" pitchFamily="18" charset="0"/>
              </a:rPr>
              <a:t>       Processor: Intel Core i3 or above </a:t>
            </a:r>
          </a:p>
          <a:p>
            <a:pPr marL="0" indent="0">
              <a:spcBef>
                <a:spcPts val="0"/>
              </a:spcBef>
              <a:buNone/>
            </a:pPr>
            <a:r>
              <a:rPr lang="en-US" sz="2400" dirty="0">
                <a:latin typeface="Bookman Old Style" pitchFamily="18" charset="0"/>
                <a:cs typeface="Times New Roman" pitchFamily="18" charset="0"/>
              </a:rPr>
              <a:t>       HDD:500GB minimum</a:t>
            </a:r>
          </a:p>
          <a:p>
            <a:pPr marL="0" indent="0">
              <a:spcBef>
                <a:spcPts val="0"/>
              </a:spcBef>
              <a:buNone/>
            </a:pPr>
            <a:r>
              <a:rPr lang="en-US" sz="2400" dirty="0">
                <a:latin typeface="Bookman Old Style" pitchFamily="18" charset="0"/>
                <a:cs typeface="Times New Roman" pitchFamily="18" charset="0"/>
              </a:rPr>
              <a:t>       Laptop/PC</a:t>
            </a:r>
          </a:p>
          <a:p>
            <a:pPr marL="0" indent="0">
              <a:spcBef>
                <a:spcPts val="0"/>
              </a:spcBef>
              <a:buNone/>
            </a:pPr>
            <a:r>
              <a:rPr lang="en-US" sz="2400" b="1" dirty="0">
                <a:latin typeface="Bookman Old Style" pitchFamily="18" charset="0"/>
                <a:cs typeface="Times New Roman" pitchFamily="18" charset="0"/>
              </a:rPr>
              <a:t>DATASET: </a:t>
            </a:r>
          </a:p>
          <a:p>
            <a:pPr marL="0" indent="0">
              <a:spcBef>
                <a:spcPts val="0"/>
              </a:spcBef>
              <a:buNone/>
            </a:pPr>
            <a:r>
              <a:rPr lang="en-US" sz="2400" dirty="0">
                <a:latin typeface="Bookman Old Style" pitchFamily="18" charset="0"/>
                <a:cs typeface="Times New Roman" pitchFamily="18" charset="0"/>
              </a:rPr>
              <a:t> 	We’ll be using a dataset as </a:t>
            </a:r>
            <a:r>
              <a:rPr lang="en-US" sz="2400" i="1" u="sng" dirty="0">
                <a:latin typeface="Bookman Old Style" pitchFamily="18" charset="0"/>
                <a:cs typeface="Times New Roman" pitchFamily="18" charset="0"/>
              </a:rPr>
              <a:t>.CSV</a:t>
            </a:r>
            <a:r>
              <a:rPr lang="en-US" sz="2400" dirty="0">
                <a:latin typeface="Bookman Old Style" pitchFamily="18" charset="0"/>
                <a:cs typeface="Times New Roman" pitchFamily="18" charset="0"/>
              </a:rPr>
              <a:t>.</a:t>
            </a:r>
          </a:p>
          <a:p>
            <a:pPr marL="0" indent="0">
              <a:spcBef>
                <a:spcPts val="0"/>
              </a:spcBef>
              <a:buNone/>
            </a:pPr>
            <a:r>
              <a:rPr lang="en-US" sz="2400" b="1" dirty="0">
                <a:latin typeface="Bookman Old Style" pitchFamily="18" charset="0"/>
                <a:cs typeface="Times New Roman" pitchFamily="18" charset="0"/>
              </a:rPr>
              <a:t>Software:</a:t>
            </a:r>
          </a:p>
          <a:p>
            <a:pPr marL="0" indent="0">
              <a:spcBef>
                <a:spcPts val="0"/>
              </a:spcBef>
              <a:buNone/>
            </a:pPr>
            <a:r>
              <a:rPr lang="en-US" sz="2400" dirty="0">
                <a:latin typeface="Bookman Old Style" pitchFamily="18" charset="0"/>
                <a:cs typeface="Times New Roman" pitchFamily="18" charset="0"/>
              </a:rPr>
              <a:t>       OS: Microsoft Windows or Linux </a:t>
            </a:r>
          </a:p>
          <a:p>
            <a:pPr marL="0" indent="0">
              <a:spcBef>
                <a:spcPts val="0"/>
              </a:spcBef>
              <a:buNone/>
            </a:pPr>
            <a:r>
              <a:rPr lang="en-US" sz="2400" dirty="0">
                <a:latin typeface="Bookman Old Style" pitchFamily="18" charset="0"/>
                <a:cs typeface="Times New Roman" pitchFamily="18" charset="0"/>
              </a:rPr>
              <a:t>       Python Shell: version 3.7 with ML packages.</a:t>
            </a:r>
          </a:p>
          <a:p>
            <a:pPr marL="0" indent="0">
              <a:spcBef>
                <a:spcPts val="0"/>
              </a:spcBef>
              <a:buNone/>
            </a:pPr>
            <a:r>
              <a:rPr lang="en-US" sz="2400" dirty="0">
                <a:latin typeface="Bookman Old Style" pitchFamily="18" charset="0"/>
                <a:cs typeface="Times New Roman" pitchFamily="18" charset="0"/>
              </a:rPr>
              <a:t>       Tool: Python IDLE, Anaconda       </a:t>
            </a:r>
          </a:p>
          <a:p>
            <a:pPr marL="0" indent="0">
              <a:spcBef>
                <a:spcPts val="0"/>
              </a:spcBef>
              <a:buNone/>
            </a:pPr>
            <a:r>
              <a:rPr lang="en-US" sz="2400" dirty="0">
                <a:latin typeface="Bookman Old Style" pitchFamily="18" charset="0"/>
                <a:cs typeface="Times New Roman" pitchFamily="18" charset="0"/>
              </a:rPr>
              <a:t>       Language: Python</a:t>
            </a:r>
          </a:p>
          <a:p>
            <a:endParaRPr lang="en-US"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endParaRPr lang="en-US" sz="1400" b="1" dirty="0">
              <a:solidFill>
                <a:schemeClr val="tx1">
                  <a:lumMod val="95000"/>
                  <a:lumOff val="5000"/>
                </a:schemeClr>
              </a:solidFill>
              <a:latin typeface="Bookman Old Style" pitchFamily="18" charset="0"/>
            </a:endParaRPr>
          </a:p>
          <a:p>
            <a:pPr fontAlgn="auto">
              <a:spcBef>
                <a:spcPts val="0"/>
              </a:spcBef>
              <a:spcAft>
                <a:spcPts val="0"/>
              </a:spcAft>
              <a:defRPr/>
            </a:pPr>
            <a:r>
              <a:rPr lang="en-US" sz="1400" b="1"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88860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0" y="1981199"/>
            <a:ext cx="9139238" cy="4876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endParaRPr lang="en-IN" sz="2200" dirty="0">
              <a:effectLst/>
              <a:latin typeface="Bookman Old Style" panose="02050604050505020204" pitchFamily="18" charset="0"/>
              <a:ea typeface="Yu Mincho" panose="02020400000000000000" pitchFamily="18" charset="-128"/>
              <a:cs typeface="Gautami" panose="020B0502040204020203" pitchFamily="34" charset="0"/>
            </a:endParaRPr>
          </a:p>
          <a:p>
            <a:pPr>
              <a:spcBef>
                <a:spcPts val="0"/>
              </a:spcBef>
              <a:spcAft>
                <a:spcPts val="0"/>
              </a:spcAft>
              <a:buFont typeface="Arial" panose="020B0604020202020204" pitchFamily="34" charset="0"/>
              <a:buChar char="•"/>
            </a:pPr>
            <a:r>
              <a:rPr lang="en-IN" sz="2200" dirty="0">
                <a:effectLst/>
                <a:latin typeface="Bookman Old Style" panose="02050604050505020204" pitchFamily="18" charset="0"/>
                <a:ea typeface="Yu Mincho" panose="02020400000000000000" pitchFamily="18" charset="-128"/>
                <a:cs typeface="Gautami" panose="020B0502040204020203" pitchFamily="34" charset="0"/>
              </a:rPr>
              <a:t>So, here where the “</a:t>
            </a:r>
            <a:r>
              <a:rPr lang="en-IN" sz="2200" i="1" u="sng" dirty="0">
                <a:effectLst/>
                <a:latin typeface="Bookman Old Style" panose="02050604050505020204" pitchFamily="18" charset="0"/>
                <a:ea typeface="Yu Mincho" panose="02020400000000000000" pitchFamily="18" charset="-128"/>
                <a:cs typeface="Gautami" panose="020B0502040204020203" pitchFamily="34" charset="0"/>
              </a:rPr>
              <a:t>Data Visualization” </a:t>
            </a:r>
            <a:r>
              <a:rPr lang="en-IN" sz="2200" dirty="0">
                <a:effectLst/>
                <a:latin typeface="Bookman Old Style" panose="02050604050505020204" pitchFamily="18" charset="0"/>
                <a:ea typeface="Yu Mincho" panose="02020400000000000000" pitchFamily="18" charset="-128"/>
                <a:cs typeface="Gautami" panose="020B0502040204020203" pitchFamily="34" charset="0"/>
              </a:rPr>
              <a:t>will comes, which helps you to turn all the data into easily understood, visually compelling, and useful for other business information.</a:t>
            </a:r>
          </a:p>
          <a:p>
            <a:pPr marL="0" indent="0">
              <a:spcBef>
                <a:spcPts val="0"/>
              </a:spcBef>
              <a:spcAft>
                <a:spcPts val="0"/>
              </a:spcAft>
              <a:buNone/>
            </a:pPr>
            <a:endParaRPr lang="en-IN" sz="2200" dirty="0">
              <a:effectLst/>
              <a:latin typeface="Bookman Old Style" panose="02050604050505020204" pitchFamily="18" charset="0"/>
              <a:ea typeface="Yu Mincho" panose="02020400000000000000" pitchFamily="18" charset="-128"/>
              <a:cs typeface="Gautami" panose="020B0502040204020203" pitchFamily="34" charset="0"/>
            </a:endParaRPr>
          </a:p>
          <a:p>
            <a:pPr>
              <a:spcBef>
                <a:spcPts val="0"/>
              </a:spcBef>
              <a:spcAft>
                <a:spcPts val="0"/>
              </a:spcAft>
              <a:buFont typeface="Arial" panose="020B0604020202020204" pitchFamily="34" charset="0"/>
              <a:buChar char="•"/>
            </a:pPr>
            <a:r>
              <a:rPr lang="en-US" sz="2200" dirty="0">
                <a:effectLst/>
                <a:latin typeface="Bookman Old Style" panose="02050604050505020204" pitchFamily="18" charset="0"/>
                <a:ea typeface="Yu Mincho" panose="02020400000000000000" pitchFamily="18" charset="-128"/>
                <a:cs typeface="Gautami" panose="020B0502040204020203" pitchFamily="34" charset="0"/>
              </a:rPr>
              <a:t>Data visualization brings data to life, making you the master storyteller of the insights hidden within your numbers.</a:t>
            </a:r>
          </a:p>
          <a:p>
            <a:pPr marL="0" indent="0">
              <a:spcBef>
                <a:spcPts val="0"/>
              </a:spcBef>
              <a:spcAft>
                <a:spcPts val="0"/>
              </a:spcAft>
              <a:buNone/>
            </a:pPr>
            <a:r>
              <a:rPr lang="en-US" sz="2200" dirty="0">
                <a:effectLst/>
                <a:latin typeface="Bookman Old Style" panose="02050604050505020204" pitchFamily="18" charset="0"/>
                <a:ea typeface="Yu Mincho" panose="02020400000000000000" pitchFamily="18" charset="-128"/>
                <a:cs typeface="Gautami" panose="020B0502040204020203" pitchFamily="34" charset="0"/>
              </a:rPr>
              <a:t> </a:t>
            </a:r>
          </a:p>
          <a:p>
            <a:pPr>
              <a:spcBef>
                <a:spcPts val="0"/>
              </a:spcBef>
              <a:spcAft>
                <a:spcPts val="0"/>
              </a:spcAft>
              <a:buFont typeface="Arial" panose="020B0604020202020204" pitchFamily="34" charset="0"/>
              <a:buChar char="•"/>
            </a:pPr>
            <a:r>
              <a:rPr lang="en-US" sz="2200" dirty="0">
                <a:effectLst/>
                <a:latin typeface="Bookman Old Style" panose="02050604050505020204" pitchFamily="18" charset="0"/>
                <a:ea typeface="Yu Mincho" panose="02020400000000000000" pitchFamily="18" charset="-128"/>
                <a:cs typeface="Gautami" panose="020B0502040204020203" pitchFamily="34" charset="0"/>
              </a:rPr>
              <a:t>Through live data dashboards, interactive reports, charts, graphs, and other visual representations, data visualization helps users develop powerful business insight quickly and effectively.</a:t>
            </a:r>
            <a:endParaRPr lang="en-IN" sz="2200" dirty="0">
              <a:effectLst/>
              <a:latin typeface="Bookman Old Style" panose="02050604050505020204" pitchFamily="18" charset="0"/>
              <a:ea typeface="Yu Mincho" panose="02020400000000000000" pitchFamily="18" charset="-128"/>
              <a:cs typeface="Gautami" panose="020B0502040204020203" pitchFamily="34" charset="0"/>
            </a:endParaRPr>
          </a:p>
        </p:txBody>
      </p:sp>
    </p:spTree>
    <p:extLst>
      <p:ext uri="{BB962C8B-B14F-4D97-AF65-F5344CB8AC3E}">
        <p14:creationId xmlns:p14="http://schemas.microsoft.com/office/powerpoint/2010/main" val="154580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0" y="1981200"/>
            <a:ext cx="9139238" cy="4876800"/>
          </a:xfrm>
        </p:spPr>
        <p:txBody>
          <a:bodyPr/>
          <a:lstStyle/>
          <a:p>
            <a:pPr algn="just"/>
            <a:r>
              <a:rPr lang="en-US" sz="2400" b="1" dirty="0" err="1">
                <a:latin typeface="Bookman Old Style" pitchFamily="18" charset="0"/>
                <a:cs typeface="Times New Roman" pitchFamily="18" charset="0"/>
              </a:rPr>
              <a:t>PowerBI</a:t>
            </a:r>
            <a:r>
              <a:rPr lang="en-US" sz="2400" b="1" dirty="0">
                <a:latin typeface="Bookman Old Style" pitchFamily="18" charset="0"/>
                <a:cs typeface="Times New Roman" pitchFamily="18" charset="0"/>
              </a:rPr>
              <a:t>?</a:t>
            </a:r>
          </a:p>
          <a:p>
            <a:pPr algn="just">
              <a:buFont typeface="Wingdings" panose="05000000000000000000" pitchFamily="2" charset="2"/>
              <a:buChar char="Ø"/>
            </a:pPr>
            <a:r>
              <a:rPr lang="en-US" sz="2000" dirty="0">
                <a:latin typeface="Bookman Old Style" pitchFamily="18" charset="0"/>
                <a:cs typeface="Times New Roman" pitchFamily="18" charset="0"/>
              </a:rPr>
              <a:t>It is a Data Visualization and Business Intelligence tool that converts data from different data sources to interactive dashboards and BI reports.</a:t>
            </a:r>
          </a:p>
          <a:p>
            <a:pPr marL="0" indent="0" algn="just">
              <a:buNone/>
            </a:pPr>
            <a:endParaRPr lang="en-US" sz="2000" dirty="0">
              <a:latin typeface="Bookman Old Style" pitchFamily="18" charset="0"/>
              <a:cs typeface="Times New Roman" pitchFamily="18" charset="0"/>
            </a:endParaRPr>
          </a:p>
          <a:p>
            <a:pPr algn="just">
              <a:buFont typeface="Wingdings" panose="05000000000000000000" pitchFamily="2" charset="2"/>
              <a:buChar char="Ø"/>
            </a:pPr>
            <a:r>
              <a:rPr lang="en-US" sz="2000" dirty="0">
                <a:latin typeface="Bookman Old Style" pitchFamily="18" charset="0"/>
                <a:cs typeface="Times New Roman" pitchFamily="18" charset="0"/>
              </a:rPr>
              <a:t>Power BI suite provides multiple software, connector, and services - Power BI desktop, Power BI service based on </a:t>
            </a:r>
            <a:r>
              <a:rPr lang="en-US" sz="2000" dirty="0" err="1">
                <a:latin typeface="Bookman Old Style" pitchFamily="18" charset="0"/>
                <a:cs typeface="Times New Roman" pitchFamily="18" charset="0"/>
              </a:rPr>
              <a:t>Saas</a:t>
            </a:r>
            <a:r>
              <a:rPr lang="en-US" sz="2000" dirty="0">
                <a:latin typeface="Bookman Old Style" pitchFamily="18" charset="0"/>
                <a:cs typeface="Times New Roman" pitchFamily="18" charset="0"/>
              </a:rPr>
              <a:t>, and mobile Power BI apps available for different platforms. These set of services are used by business users to consume data and build BI reports.</a:t>
            </a:r>
          </a:p>
          <a:p>
            <a:pPr marL="0" indent="0" algn="just">
              <a:buNone/>
            </a:pPr>
            <a:endParaRPr lang="en-US" sz="2000" dirty="0">
              <a:latin typeface="Bookman Old Style" pitchFamily="18" charset="0"/>
              <a:cs typeface="Times New Roman" pitchFamily="18" charset="0"/>
            </a:endParaRPr>
          </a:p>
          <a:p>
            <a:pPr algn="just"/>
            <a:r>
              <a:rPr lang="en-US" sz="2400" b="1" dirty="0">
                <a:latin typeface="Bookman Old Style" pitchFamily="18" charset="0"/>
                <a:cs typeface="Times New Roman" pitchFamily="18" charset="0"/>
              </a:rPr>
              <a:t>Present Situations?</a:t>
            </a:r>
          </a:p>
          <a:p>
            <a:pPr algn="just">
              <a:buFont typeface="Wingdings" panose="05000000000000000000" pitchFamily="2" charset="2"/>
              <a:buChar char="Ø"/>
            </a:pPr>
            <a:r>
              <a:rPr lang="en-US" sz="2200" dirty="0">
                <a:latin typeface="Bookman Old Style" pitchFamily="18" charset="0"/>
                <a:cs typeface="Times New Roman" pitchFamily="18" charset="0"/>
              </a:rPr>
              <a:t>In the growing environment, time plays a major role. That if you lose some – it may raises many consequences.</a:t>
            </a:r>
          </a:p>
          <a:p>
            <a:pPr algn="just"/>
            <a:endParaRPr lang="en-US" sz="2400" dirty="0">
              <a:latin typeface="Bookman Old Style" pitchFamily="18" charset="0"/>
              <a:cs typeface="Times New Roman" pitchFamily="18" charset="0"/>
            </a:endParaRPr>
          </a:p>
          <a:p>
            <a:pPr marL="0" indent="0" algn="just">
              <a:buNone/>
            </a:pPr>
            <a:endParaRPr lang="en-US" sz="2400" dirty="0">
              <a:latin typeface="Bookman Old Style" pitchFamily="18" charset="0"/>
              <a:cs typeface="Times New Roman" pitchFamily="18" charset="0"/>
            </a:endParaRP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0" y="1981199"/>
            <a:ext cx="9139238" cy="4876799"/>
          </a:xfrm>
        </p:spPr>
        <p:txBody>
          <a:bodyPr/>
          <a:lstStyle/>
          <a:p>
            <a:pPr algn="just">
              <a:buFont typeface="Arial" panose="020B0604020202020204" pitchFamily="34" charset="0"/>
              <a:buChar char="•"/>
            </a:pPr>
            <a:r>
              <a:rPr lang="en-US" sz="2200" dirty="0">
                <a:latin typeface="Bookman Old Style" pitchFamily="18" charset="0"/>
                <a:cs typeface="Times New Roman" pitchFamily="18" charset="0"/>
              </a:rPr>
              <a:t>For </a:t>
            </a:r>
            <a:r>
              <a:rPr lang="en-US" sz="2200" dirty="0" err="1">
                <a:latin typeface="Bookman Old Style" pitchFamily="18" charset="0"/>
                <a:cs typeface="Times New Roman" pitchFamily="18" charset="0"/>
              </a:rPr>
              <a:t>eg</a:t>
            </a:r>
            <a:r>
              <a:rPr lang="en-US" sz="2200" dirty="0">
                <a:latin typeface="Bookman Old Style" pitchFamily="18" charset="0"/>
                <a:cs typeface="Times New Roman" pitchFamily="18" charset="0"/>
              </a:rPr>
              <a:t>: Excess amount of data which is handled by an single person are often gives a late progress, cause of : they can’t handle that much volume of data and they can’t use any tools to visualize the present data in form of “graphs, charts etc.”</a:t>
            </a:r>
          </a:p>
          <a:p>
            <a:pPr algn="just">
              <a:buFont typeface="Arial" panose="020B0604020202020204" pitchFamily="34" charset="0"/>
              <a:buChar char="•"/>
            </a:pPr>
            <a:r>
              <a:rPr lang="en-US" sz="2200" dirty="0">
                <a:latin typeface="Bookman Old Style" pitchFamily="18" charset="0"/>
                <a:cs typeface="Times New Roman" pitchFamily="18" charset="0"/>
              </a:rPr>
              <a:t>Also, sometimes we faces an scenario, that  the data consists of many records and fields with same id but different conditions. So, for such scenarios we have developed this project.</a:t>
            </a:r>
          </a:p>
          <a:p>
            <a:pPr algn="just">
              <a:buFont typeface="Arial" panose="020B0604020202020204" pitchFamily="34" charset="0"/>
              <a:buChar char="•"/>
            </a:pPr>
            <a:r>
              <a:rPr lang="en-US" sz="2200" dirty="0">
                <a:latin typeface="Bookman Old Style" pitchFamily="18" charset="0"/>
                <a:cs typeface="Times New Roman" pitchFamily="18" charset="0"/>
              </a:rPr>
              <a:t>In order to overcome from such scenarios at real-time – we are proposing this flutter-base applications, which gives the real time visualization of data on user interface screen to remote user and adds a fleet management console to admins, by making them manage and monitoring the visualization in R.T.</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315116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0" y="1981200"/>
            <a:ext cx="9139238" cy="4876800"/>
          </a:xfrm>
        </p:spPr>
        <p:txBody>
          <a:bodyPr/>
          <a:lstStyle/>
          <a:p>
            <a:pPr algn="just"/>
            <a:r>
              <a:rPr lang="en-US" sz="2200" dirty="0">
                <a:latin typeface="Bookman Old Style" pitchFamily="18" charset="0"/>
                <a:cs typeface="Times New Roman" pitchFamily="18" charset="0"/>
              </a:rPr>
              <a:t>A good visualization tells a story, removing the noise from data and highlighting useful information. </a:t>
            </a:r>
          </a:p>
          <a:p>
            <a:pPr marL="0" indent="0" algn="just">
              <a:buNone/>
            </a:pPr>
            <a:endParaRPr lang="en-US" sz="2200" dirty="0">
              <a:latin typeface="Bookman Old Style" pitchFamily="18" charset="0"/>
              <a:cs typeface="Times New Roman" pitchFamily="18" charset="0"/>
            </a:endParaRPr>
          </a:p>
          <a:p>
            <a:pPr algn="just"/>
            <a:r>
              <a:rPr lang="en-US" sz="2200" dirty="0">
                <a:latin typeface="Bookman Old Style" pitchFamily="18" charset="0"/>
                <a:cs typeface="Times New Roman" pitchFamily="18" charset="0"/>
              </a:rPr>
              <a:t>Power BI desktop app is used to create reports, while Power BI Services (Software as a Service - SaaS) is used to publish the reports, and Power BI mobile app is used to view the reports and dashboards. These set of services are used by the business users to consume data and to build Power BI reports.</a:t>
            </a:r>
          </a:p>
          <a:p>
            <a:pPr marL="0" indent="0" algn="just">
              <a:buNone/>
            </a:pPr>
            <a:r>
              <a:rPr lang="en-US" sz="2200" dirty="0">
                <a:latin typeface="Bookman Old Style" pitchFamily="18" charset="0"/>
                <a:cs typeface="Times New Roman" pitchFamily="18" charset="0"/>
              </a:rPr>
              <a:t> </a:t>
            </a:r>
          </a:p>
          <a:p>
            <a:pPr algn="just"/>
            <a:r>
              <a:rPr lang="en-US" sz="2200" dirty="0">
                <a:latin typeface="Bookman Old Style" pitchFamily="18" charset="0"/>
                <a:cs typeface="Times New Roman" pitchFamily="18" charset="0"/>
              </a:rPr>
              <a:t>The</a:t>
            </a:r>
            <a:r>
              <a:rPr lang="en-US" sz="2200" b="1" i="1" dirty="0">
                <a:latin typeface="Bookman Old Style" pitchFamily="18" charset="0"/>
                <a:cs typeface="Times New Roman" pitchFamily="18" charset="0"/>
              </a:rPr>
              <a:t> BI </a:t>
            </a:r>
            <a:r>
              <a:rPr lang="en-US" sz="2200" dirty="0">
                <a:latin typeface="Bookman Old Style" pitchFamily="18" charset="0"/>
                <a:cs typeface="Times New Roman" pitchFamily="18" charset="0"/>
              </a:rPr>
              <a:t>term refers to Business Intelligence. It is a data-driven decision support system (DSS), which helps you to analyze the data and provide actionable information.</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5324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0" y="1981200"/>
            <a:ext cx="9139238" cy="4876800"/>
          </a:xfrm>
        </p:spPr>
        <p:txBody>
          <a:bodyPr/>
          <a:lstStyle/>
          <a:p>
            <a:pPr algn="just"/>
            <a:endParaRPr lang="en-US" sz="2200" dirty="0">
              <a:latin typeface="Bookman Old Style" pitchFamily="18" charset="0"/>
              <a:cs typeface="Times New Roman" pitchFamily="18" charset="0"/>
            </a:endParaRPr>
          </a:p>
          <a:p>
            <a:pPr algn="just"/>
            <a:r>
              <a:rPr lang="en-US" sz="2200" dirty="0">
                <a:latin typeface="Bookman Old Style" pitchFamily="18" charset="0"/>
                <a:cs typeface="Times New Roman" pitchFamily="18" charset="0"/>
              </a:rPr>
              <a:t>Power BI is a Data Visualization, and Business Intelligence tool which helps to </a:t>
            </a:r>
            <a:r>
              <a:rPr lang="en-US" sz="2200" i="1" dirty="0">
                <a:latin typeface="Bookman Old Style" pitchFamily="18" charset="0"/>
                <a:cs typeface="Times New Roman" pitchFamily="18" charset="0"/>
              </a:rPr>
              <a:t>converts</a:t>
            </a:r>
            <a:r>
              <a:rPr lang="en-US" sz="2200" dirty="0">
                <a:latin typeface="Bookman Old Style" pitchFamily="18" charset="0"/>
                <a:cs typeface="Times New Roman" pitchFamily="18" charset="0"/>
              </a:rPr>
              <a:t> data from different data sources into </a:t>
            </a:r>
            <a:r>
              <a:rPr lang="en-US" sz="2200" i="1" dirty="0">
                <a:latin typeface="Bookman Old Style" pitchFamily="18" charset="0"/>
                <a:cs typeface="Times New Roman" pitchFamily="18" charset="0"/>
              </a:rPr>
              <a:t>interactive dashboards  </a:t>
            </a:r>
            <a:r>
              <a:rPr lang="en-US" sz="2200" dirty="0">
                <a:latin typeface="Bookman Old Style" pitchFamily="18" charset="0"/>
                <a:cs typeface="Times New Roman" pitchFamily="18" charset="0"/>
              </a:rPr>
              <a:t>and </a:t>
            </a:r>
            <a:r>
              <a:rPr lang="en-US" sz="2200" i="1" dirty="0">
                <a:latin typeface="Bookman Old Style" pitchFamily="18" charset="0"/>
                <a:cs typeface="Times New Roman" pitchFamily="18" charset="0"/>
              </a:rPr>
              <a:t>BI reports</a:t>
            </a:r>
            <a:r>
              <a:rPr lang="en-US" sz="2200" dirty="0">
                <a:latin typeface="Bookman Old Style" pitchFamily="18" charset="0"/>
                <a:cs typeface="Times New Roman" pitchFamily="18" charset="0"/>
              </a:rPr>
              <a:t>. </a:t>
            </a:r>
          </a:p>
          <a:p>
            <a:pPr marL="0" indent="0" algn="just">
              <a:buNone/>
            </a:pPr>
            <a:endParaRPr lang="en-US" sz="2200" dirty="0">
              <a:latin typeface="Bookman Old Style" pitchFamily="18" charset="0"/>
              <a:cs typeface="Times New Roman" pitchFamily="18" charset="0"/>
            </a:endParaRPr>
          </a:p>
          <a:p>
            <a:pPr algn="just"/>
            <a:r>
              <a:rPr lang="en-US" sz="2200" dirty="0">
                <a:latin typeface="Bookman Old Style" pitchFamily="18" charset="0"/>
                <a:cs typeface="Times New Roman" pitchFamily="18" charset="0"/>
              </a:rPr>
              <a:t>It also provides interactive visualization with self-service business intelligence capabilities where end users can create reports and dashboards by themselves without depending upon the staff members of IT sector.</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37987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0" y="1981200"/>
            <a:ext cx="9139238" cy="4876800"/>
          </a:xfrm>
        </p:spPr>
        <p:txBody>
          <a:bodyPr/>
          <a:lstStyle/>
          <a:p>
            <a:pPr algn="just"/>
            <a:r>
              <a:rPr lang="en-US" sz="2200" i="1" u="sng" dirty="0">
                <a:latin typeface="Bookman Old Style" pitchFamily="18" charset="0"/>
                <a:cs typeface="Times New Roman" pitchFamily="18" charset="0"/>
              </a:rPr>
              <a:t>Data Analysis : -</a:t>
            </a:r>
            <a:endParaRPr lang="en-US" sz="2200" dirty="0">
              <a:latin typeface="Bookman Old Style" pitchFamily="18" charset="0"/>
              <a:cs typeface="Times New Roman" pitchFamily="18" charset="0"/>
            </a:endParaRPr>
          </a:p>
          <a:p>
            <a:pPr algn="just">
              <a:buFont typeface="Wingdings" panose="05000000000000000000" pitchFamily="2" charset="2"/>
              <a:buChar char="v"/>
            </a:pPr>
            <a:endParaRPr lang="en-US" sz="2000" dirty="0">
              <a:latin typeface="Bookman Old Style" pitchFamily="18" charset="0"/>
              <a:cs typeface="Times New Roman" pitchFamily="18" charset="0"/>
            </a:endParaRPr>
          </a:p>
          <a:p>
            <a:pPr algn="just">
              <a:buFont typeface="Wingdings" panose="05000000000000000000" pitchFamily="2" charset="2"/>
              <a:buChar char="v"/>
            </a:pPr>
            <a:r>
              <a:rPr lang="en-US" sz="2000" dirty="0">
                <a:latin typeface="Bookman Old Style" pitchFamily="18" charset="0"/>
                <a:cs typeface="Times New Roman" pitchFamily="18" charset="0"/>
              </a:rPr>
              <a:t>It is a technique used to analyze the data to enhance productivity and their business gains</a:t>
            </a:r>
            <a:r>
              <a:rPr lang="en-US" sz="2200" dirty="0">
                <a:latin typeface="Bookman Old Style" pitchFamily="18" charset="0"/>
                <a:cs typeface="Times New Roman" pitchFamily="18" charset="0"/>
              </a:rPr>
              <a:t>. Where the data is being collected from different resources and which is cleaned and analyzed to understand the pattern of it.</a:t>
            </a:r>
          </a:p>
          <a:p>
            <a:pPr algn="just">
              <a:buFont typeface="Wingdings" panose="05000000000000000000" pitchFamily="2" charset="2"/>
              <a:buChar char="v"/>
            </a:pPr>
            <a:endParaRPr lang="en-US" sz="2200" dirty="0">
              <a:latin typeface="Bookman Old Style" pitchFamily="18" charset="0"/>
              <a:cs typeface="Times New Roman" pitchFamily="18" charset="0"/>
            </a:endParaRPr>
          </a:p>
          <a:p>
            <a:pPr algn="just">
              <a:buFont typeface="Wingdings" panose="05000000000000000000" pitchFamily="2" charset="2"/>
              <a:buChar char="v"/>
            </a:pPr>
            <a:r>
              <a:rPr lang="en-US" sz="2200" dirty="0">
                <a:latin typeface="Bookman Old Style" pitchFamily="18" charset="0"/>
                <a:cs typeface="Times New Roman" pitchFamily="18" charset="0"/>
              </a:rPr>
              <a:t>Data Analysis is important for organizations to understand their daily, weekly, monthly, or yearly sales or productivity.</a:t>
            </a:r>
          </a:p>
          <a:p>
            <a:pPr algn="just">
              <a:buFont typeface="Wingdings" panose="05000000000000000000" pitchFamily="2" charset="2"/>
              <a:buChar char="v"/>
            </a:pPr>
            <a:endParaRPr lang="en-US" sz="2200" dirty="0">
              <a:latin typeface="Bookman Old Style" pitchFamily="18" charset="0"/>
              <a:cs typeface="Times New Roman" pitchFamily="18" charset="0"/>
            </a:endParaRPr>
          </a:p>
          <a:p>
            <a:pPr algn="just">
              <a:buFont typeface="Wingdings" panose="05000000000000000000" pitchFamily="2" charset="2"/>
              <a:buChar char="v"/>
            </a:pPr>
            <a:r>
              <a:rPr lang="en-US" sz="2200" dirty="0">
                <a:latin typeface="Bookman Old Style" pitchFamily="18" charset="0"/>
                <a:cs typeface="Times New Roman" pitchFamily="18" charset="0"/>
              </a:rPr>
              <a:t>Data Analysis is important for organizations to understand their daily, weekly, monthly, or yearly sales or productivity. </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363999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anose="02020603050405020304" pitchFamily="18" charset="0"/>
              </a:rPr>
              <a:t>Existing System</a:t>
            </a:r>
            <a:endParaRPr lang="en-GB" sz="3600" dirty="0">
              <a:latin typeface="Bookman Old Style"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0" y="1995251"/>
            <a:ext cx="9139238" cy="4862747"/>
          </a:xfrm>
        </p:spPr>
        <p:txBody>
          <a:bodyPr/>
          <a:lstStyle/>
          <a:p>
            <a:pPr algn="just">
              <a:spcBef>
                <a:spcPts val="0"/>
              </a:spcBef>
            </a:pPr>
            <a:endParaRPr lang="en-US" sz="2200" u="sng" dirty="0">
              <a:latin typeface="Bookman Old Style" pitchFamily="18" charset="0"/>
            </a:endParaRPr>
          </a:p>
          <a:p>
            <a:pPr algn="just">
              <a:spcBef>
                <a:spcPts val="0"/>
              </a:spcBef>
            </a:pPr>
            <a:r>
              <a:rPr lang="en-US" sz="2200" u="sng" dirty="0">
                <a:latin typeface="Bookman Old Style" pitchFamily="18" charset="0"/>
              </a:rPr>
              <a:t>LITERATURE SURVEY</a:t>
            </a:r>
            <a:r>
              <a:rPr lang="en-US" sz="2200" dirty="0">
                <a:latin typeface="Bookman Old Style" pitchFamily="18" charset="0"/>
              </a:rPr>
              <a:t> like “Power BI provides various tool sets and charts to analyze data efficiently. We will also use some of the basic techniques for data analysis in Power BI to generate valuable insights.”</a:t>
            </a:r>
          </a:p>
          <a:p>
            <a:pPr algn="just">
              <a:spcBef>
                <a:spcPts val="0"/>
              </a:spcBef>
            </a:pPr>
            <a:r>
              <a:rPr lang="en-US" sz="2200" dirty="0">
                <a:latin typeface="Bookman Old Style" pitchFamily="18" charset="0"/>
              </a:rPr>
              <a:t>The existing platform in visualization is for visualize the data is like to follow the fields which have unique identity of the dataset(Excel sheet) or in database(SQL), cause of we should maintain an unique names to make an proper relationships among the tables. And manually we can see the table names which consist of fields and records.</a:t>
            </a:r>
            <a:endParaRPr lang="en-US" sz="2200" dirty="0">
              <a:latin typeface="Bookman Old Style" pitchFamily="18" charset="0"/>
              <a:cs typeface="Times New Roman" pitchFamily="18" charset="0"/>
            </a:endParaRPr>
          </a:p>
          <a:p>
            <a:pPr algn="just">
              <a:spcBef>
                <a:spcPts val="0"/>
              </a:spcBef>
            </a:pPr>
            <a:r>
              <a:rPr lang="en-US" sz="2200" dirty="0">
                <a:latin typeface="Bookman Old Style" pitchFamily="18" charset="0"/>
                <a:cs typeface="Times New Roman" pitchFamily="18" charset="0"/>
              </a:rPr>
              <a:t>People have been visualizing data for a long time, but their ability to visualize large complex data sets quickly and easily is relatively new. </a:t>
            </a:r>
          </a:p>
          <a:p>
            <a:pPr algn="just">
              <a:spcBef>
                <a:spcPts val="0"/>
              </a:spcBef>
            </a:pPr>
            <a:endParaRPr lang="en-US" sz="2200" dirty="0">
              <a:latin typeface="Bookman Old Style" pitchFamily="18" charset="0"/>
              <a:cs typeface="Times New Roman" pitchFamily="18" charset="0"/>
            </a:endParaRPr>
          </a:p>
          <a:p>
            <a:endParaRPr lang="en-US" sz="2200"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2147</Words>
  <Application>Microsoft Office PowerPoint</Application>
  <PresentationFormat>On-screen Show (4:3)</PresentationFormat>
  <Paragraphs>448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mithra sai</cp:lastModifiedBy>
  <cp:revision>160</cp:revision>
  <dcterms:created xsi:type="dcterms:W3CDTF">2013-05-08T19:42:37Z</dcterms:created>
  <dcterms:modified xsi:type="dcterms:W3CDTF">2023-12-14T07:15:17Z</dcterms:modified>
</cp:coreProperties>
</file>