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97" r:id="rId2"/>
    <p:sldId id="306" r:id="rId3"/>
    <p:sldId id="257" r:id="rId4"/>
    <p:sldId id="307" r:id="rId5"/>
    <p:sldId id="308" r:id="rId6"/>
    <p:sldId id="309" r:id="rId7"/>
    <p:sldId id="319" r:id="rId8"/>
    <p:sldId id="320" r:id="rId9"/>
    <p:sldId id="321" r:id="rId10"/>
    <p:sldId id="322" r:id="rId11"/>
    <p:sldId id="323" r:id="rId12"/>
    <p:sldId id="324" r:id="rId13"/>
    <p:sldId id="325" r:id="rId14"/>
    <p:sldId id="326" r:id="rId15"/>
    <p:sldId id="302" r:id="rId16"/>
    <p:sldId id="310" r:id="rId17"/>
    <p:sldId id="303" r:id="rId18"/>
    <p:sldId id="327" r:id="rId19"/>
    <p:sldId id="296" r:id="rId20"/>
    <p:sldId id="312" r:id="rId21"/>
    <p:sldId id="301" r:id="rId22"/>
    <p:sldId id="313" r:id="rId23"/>
    <p:sldId id="314" r:id="rId24"/>
    <p:sldId id="318" r:id="rId25"/>
    <p:sldId id="317" r:id="rId26"/>
    <p:sldId id="316" r:id="rId27"/>
    <p:sldId id="315" r:id="rId28"/>
    <p:sldId id="304" r:id="rId29"/>
    <p:sldId id="305" r:id="rId30"/>
    <p:sldId id="295" r:id="rId31"/>
    <p:sldId id="311" r:id="rId32"/>
    <p:sldId id="284"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703"/>
    <a:srgbClr val="FFFFCC"/>
    <a:srgbClr val="FDDB7B"/>
    <a:srgbClr val="FDCF51"/>
    <a:srgbClr val="FCBB06"/>
    <a:srgbClr val="04064C"/>
    <a:srgbClr val="3441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4321" autoAdjust="0"/>
  </p:normalViewPr>
  <p:slideViewPr>
    <p:cSldViewPr>
      <p:cViewPr varScale="1">
        <p:scale>
          <a:sx n="68" d="100"/>
          <a:sy n="68" d="100"/>
        </p:scale>
        <p:origin x="1472"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8083A5-835A-40A3-827E-61C33DF03009}" type="datetimeFigureOut">
              <a:rPr lang="en-US"/>
              <a:pPr>
                <a:defRPr/>
              </a:pPr>
              <a:t>12/14/2023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D26484F-62D4-4800-A64A-6E4326EED9F5}" type="slidenum">
              <a:rPr lang="en-US"/>
              <a:pPr>
                <a:defRPr/>
              </a:pPr>
              <a:t>‹#›</a:t>
            </a:fld>
            <a:endParaRPr lang="en-US"/>
          </a:p>
        </p:txBody>
      </p:sp>
    </p:spTree>
    <p:extLst>
      <p:ext uri="{BB962C8B-B14F-4D97-AF65-F5344CB8AC3E}">
        <p14:creationId xmlns:p14="http://schemas.microsoft.com/office/powerpoint/2010/main" val="1754432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416384-70EB-4F7A-A3EB-83E066DA6C13}"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B3A640-5A90-4EFE-8EE3-1763810B463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F3DB4C-BF07-4AE8-BD70-46188008FA91}"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85698F-5D70-447B-9640-2F5B44CB74D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B0C623-8BB3-4A0C-907C-C425B179B16C}"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B2FCE0-F572-44D1-8EC6-98221A3D30E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92A7FFD-B393-4DE8-94CA-505F8CB7B4E1}"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2FD1A0-CEE1-4C34-B837-4E0DE6B7364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209CC-5F62-4A0E-B68D-CDC1E312E65D}" type="datetimeFigureOut">
              <a:rPr lang="en-US"/>
              <a:pPr>
                <a:defRPr/>
              </a:pPr>
              <a:t>12/14/2023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1ABBB5-69A4-49F2-8625-894EA093618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294B881-E9C7-4238-86B8-C8704B287258}"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2A47C7-26BB-4129-97B3-85EC2F2FAE3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2A3704-44A8-48FD-B28C-C72E0174B7A2}" type="datetimeFigureOut">
              <a:rPr lang="en-US"/>
              <a:pPr>
                <a:defRPr/>
              </a:pPr>
              <a:t>12/14/2023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5E606B0-FB8B-4E2B-8CAD-CA27997D94F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D4978CF-B59D-4AAE-AE38-F349BE4E1F78}" type="datetimeFigureOut">
              <a:rPr lang="en-US"/>
              <a:pPr>
                <a:defRPr/>
              </a:pPr>
              <a:t>12/14/2023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AA6506-7608-4C24-BDCA-7091E7897A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A00EB-B883-4DF0-92AB-E0F6B7566B2C}" type="datetimeFigureOut">
              <a:rPr lang="en-US"/>
              <a:pPr>
                <a:defRPr/>
              </a:pPr>
              <a:t>12/14/2023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6B81CF-C30D-4F9D-9783-B5C15BB34D2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205479-5FF7-42F7-9A14-3F7912E6F615}"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237EFC-1C0A-4015-85CD-08B4E188667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547F86-7B90-484B-976C-E9C83B5E17BB}" type="datetimeFigureOut">
              <a:rPr lang="en-US"/>
              <a:pPr>
                <a:defRPr/>
              </a:pPr>
              <a:t>12/14/2023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BD6424-3123-41A5-8E55-1B3CB96D04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78C4BE-6499-4547-96C5-BC05057DA7AD}" type="datetimeFigureOut">
              <a:rPr lang="en-US"/>
              <a:pPr>
                <a:defRPr/>
              </a:pPr>
              <a:t>12/14/2023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A7FC8C8-D2D9-4AC5-BD62-E4E82A71281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4" name="Rectangle 3"/>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5" name="Rectangle 4"/>
          <p:cNvSpPr/>
          <p:nvPr/>
        </p:nvSpPr>
        <p:spPr>
          <a:xfrm>
            <a:off x="0" y="0"/>
            <a:ext cx="4795838" cy="198119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Abstract</a:t>
            </a:r>
          </a:p>
        </p:txBody>
      </p:sp>
      <p:sp>
        <p:nvSpPr>
          <p:cNvPr id="6" name="Content Placeholder 2"/>
          <p:cNvSpPr txBox="1">
            <a:spLocks/>
          </p:cNvSpPr>
          <p:nvPr/>
        </p:nvSpPr>
        <p:spPr bwMode="auto">
          <a:xfrm>
            <a:off x="228600" y="2286000"/>
            <a:ext cx="8542930" cy="39624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spcAft>
                <a:spcPts val="0"/>
              </a:spcAft>
            </a:pPr>
            <a:r>
              <a:rPr lang="en-US" sz="2400" dirty="0">
                <a:solidFill>
                  <a:srgbClr val="000000"/>
                </a:solidFill>
                <a:latin typeface="Bookman Old Style" panose="02050604050505020204" pitchFamily="18" charset="0"/>
                <a:ea typeface="Times New Roman" panose="02020603050405020304" pitchFamily="18" charset="0"/>
              </a:rPr>
              <a:t>The stock market prediction has been a classical yet, it’s impossible to predict a stock price correctly most of the time. So, the question arises, if humans can estimate and consider all factors to predict a movement or a future value of a stock, why can’t machines? Or, rephrasing, how can we make machines predict the value for a stock? </a:t>
            </a:r>
          </a:p>
          <a:p>
            <a:pPr algn="just">
              <a:spcBef>
                <a:spcPts val="0"/>
              </a:spcBef>
              <a:spcAft>
                <a:spcPts val="0"/>
              </a:spcAft>
            </a:pPr>
            <a:r>
              <a:rPr lang="en-US" sz="2400" dirty="0">
                <a:solidFill>
                  <a:srgbClr val="000000"/>
                </a:solidFill>
                <a:latin typeface="Bookman Old Style" panose="02050604050505020204" pitchFamily="18" charset="0"/>
                <a:ea typeface="Times New Roman" panose="02020603050405020304" pitchFamily="18" charset="0"/>
              </a:rPr>
              <a:t>A stock price may depend on several factors operating in the current world and stock market such as physical factors, physiological, rational and irrational behavior, etc.</a:t>
            </a:r>
          </a:p>
        </p:txBody>
      </p:sp>
    </p:spTree>
    <p:extLst>
      <p:ext uri="{BB962C8B-B14F-4D97-AF65-F5344CB8AC3E}">
        <p14:creationId xmlns:p14="http://schemas.microsoft.com/office/powerpoint/2010/main" val="241137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Existing System</a:t>
            </a:r>
          </a:p>
        </p:txBody>
      </p:sp>
      <p:sp>
        <p:nvSpPr>
          <p:cNvPr id="3" name="Content Placeholder 2"/>
          <p:cNvSpPr>
            <a:spLocks noGrp="1"/>
          </p:cNvSpPr>
          <p:nvPr>
            <p:ph idx="1"/>
          </p:nvPr>
        </p:nvSpPr>
        <p:spPr>
          <a:xfrm>
            <a:off x="76200" y="1981200"/>
            <a:ext cx="9067800" cy="4648199"/>
          </a:xfrm>
        </p:spPr>
        <p:txBody>
          <a:bodyPr/>
          <a:lstStyle/>
          <a:p>
            <a:pPr marL="0" indent="0" algn="just">
              <a:buNone/>
            </a:pPr>
            <a:r>
              <a:rPr lang="en-US" sz="2200" u="sng" dirty="0">
                <a:latin typeface="Bookman Old Style" pitchFamily="18" charset="0"/>
                <a:cs typeface="Times New Roman" pitchFamily="18" charset="0"/>
              </a:rPr>
              <a:t>Disadvantages of Existing System:</a:t>
            </a:r>
          </a:p>
          <a:p>
            <a:pPr algn="just"/>
            <a:r>
              <a:rPr lang="en-US" sz="2000" dirty="0">
                <a:latin typeface="Bookman Old Style" pitchFamily="18" charset="0"/>
                <a:cs typeface="Times New Roman" pitchFamily="18" charset="0"/>
              </a:rPr>
              <a:t>In statistical analysis data pre-processing techniques on data are does not used. Which exploits inconsistency and incompleteness in data.</a:t>
            </a:r>
          </a:p>
          <a:p>
            <a:pPr algn="just"/>
            <a:r>
              <a:rPr lang="en-US" sz="2000" dirty="0">
                <a:latin typeface="Bookman Old Style" pitchFamily="18" charset="0"/>
                <a:cs typeface="Times New Roman" pitchFamily="18" charset="0"/>
              </a:rPr>
              <a:t>In alternative approach, it does not consider long-term trading strategies as it fails to take the entire history of trends into account; furthermore, there is no provision for outlier detection.</a:t>
            </a:r>
          </a:p>
          <a:p>
            <a:pPr algn="just"/>
            <a:r>
              <a:rPr lang="en-US" sz="2000" dirty="0">
                <a:latin typeface="Bookman Old Style" pitchFamily="18" charset="0"/>
                <a:cs typeface="Times New Roman" pitchFamily="18" charset="0"/>
              </a:rPr>
              <a:t>In using GA (Genetic Algorithms), we fail to capture correlation between stock prices in the form of long-term temporal dependencies.</a:t>
            </a:r>
          </a:p>
          <a:p>
            <a:pPr algn="just"/>
            <a:r>
              <a:rPr lang="en-US" sz="2000" dirty="0">
                <a:latin typeface="Bookman Old Style" pitchFamily="18" charset="0"/>
                <a:cs typeface="Times New Roman" pitchFamily="18" charset="0"/>
              </a:rPr>
              <a:t>The major issue with using simple ANNs for stock prediction is the phenomenon of exploding / vanishing gradient, where the weights of a large network either become too large or too small (respectively), drastically slowing their convergence to the optimal value.</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691667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Proposed System</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2" name="Content Placeholder 1" descr="Diagram">
            <a:extLst>
              <a:ext uri="{FF2B5EF4-FFF2-40B4-BE49-F238E27FC236}">
                <a16:creationId xmlns:a16="http://schemas.microsoft.com/office/drawing/2014/main" id="{1E16163F-8DE7-A34C-0A95-E7A26A07A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397918" y="2209799"/>
            <a:ext cx="4079081" cy="4176122"/>
          </a:xfrm>
          <a:prstGeom prst="rect">
            <a:avLst/>
          </a:prstGeom>
          <a:noFill/>
          <a:ln w="9525">
            <a:noFill/>
            <a:miter lim="800000"/>
            <a:headEnd/>
            <a:tailEnd/>
          </a:ln>
        </p:spPr>
      </p:pic>
    </p:spTree>
    <p:extLst>
      <p:ext uri="{BB962C8B-B14F-4D97-AF65-F5344CB8AC3E}">
        <p14:creationId xmlns:p14="http://schemas.microsoft.com/office/powerpoint/2010/main" val="2010548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Proposed System</a:t>
            </a:r>
          </a:p>
        </p:txBody>
      </p:sp>
      <p:sp>
        <p:nvSpPr>
          <p:cNvPr id="3" name="Content Placeholder 2"/>
          <p:cNvSpPr>
            <a:spLocks noGrp="1"/>
          </p:cNvSpPr>
          <p:nvPr>
            <p:ph idx="1"/>
          </p:nvPr>
        </p:nvSpPr>
        <p:spPr>
          <a:xfrm>
            <a:off x="76200" y="1981200"/>
            <a:ext cx="9067800" cy="4648199"/>
          </a:xfrm>
        </p:spPr>
        <p:txBody>
          <a:bodyPr/>
          <a:lstStyle/>
          <a:p>
            <a:pPr marL="342900" indent="-342900" algn="just">
              <a:buFont typeface="Arial" panose="020B0604020202020204" pitchFamily="34" charset="0"/>
              <a:buChar char="•"/>
            </a:pPr>
            <a:r>
              <a:rPr lang="en-US" sz="2000" dirty="0">
                <a:latin typeface="Bookman Old Style" panose="02050604050505020204" pitchFamily="18" charset="0"/>
              </a:rPr>
              <a:t>Accuracy plays an important role in stock market prediction. Although many algorithms are available for this purpose, selecting the most accurate one continues to be the fundamental task in getting the best results.</a:t>
            </a:r>
          </a:p>
          <a:p>
            <a:pPr marL="342900" indent="-342900" algn="just">
              <a:buFont typeface="Arial" panose="020B0604020202020204" pitchFamily="34" charset="0"/>
              <a:buChar char="•"/>
            </a:pPr>
            <a:r>
              <a:rPr lang="en-US" sz="2000" dirty="0">
                <a:latin typeface="Bookman Old Style" panose="02050604050505020204" pitchFamily="18" charset="0"/>
              </a:rPr>
              <a:t>In order to achieve this, we proposed model that can analyzes the past study &amp; present data and, gives an idea in order of creating methodologies to select stocks.</a:t>
            </a:r>
          </a:p>
          <a:p>
            <a:pPr marL="342900" indent="-342900" algn="just">
              <a:buFont typeface="Arial" panose="020B0604020202020204" pitchFamily="34" charset="0"/>
              <a:buChar char="•"/>
            </a:pPr>
            <a:r>
              <a:rPr lang="en-US" sz="2000" dirty="0">
                <a:latin typeface="Bookman Old Style" panose="02050604050505020204" pitchFamily="18" charset="0"/>
              </a:rPr>
              <a:t>Our proposed model overcomes the lack of implementation of financial analysis methods.</a:t>
            </a:r>
            <a:endParaRPr lang="en-US" sz="2000" dirty="0">
              <a:latin typeface="Bookman Old Style" pitchFamily="18" charset="0"/>
              <a:cs typeface="Times New Roman" pitchFamily="18" charset="0"/>
            </a:endParaRPr>
          </a:p>
          <a:p>
            <a:pPr algn="just"/>
            <a:r>
              <a:rPr lang="en-US" sz="2000" dirty="0">
                <a:latin typeface="Bookman Old Style" pitchFamily="18" charset="0"/>
              </a:rPr>
              <a:t>This project aims to perform fundamental analysis, technical analysis and sentiment analysis to make our predictor a bit more effective and get information about the intrinsic values of the companies as well as the right entry and exit prices for investing in stocks, followed by an LSTM network to predict the future values. </a:t>
            </a:r>
          </a:p>
          <a:p>
            <a:pPr algn="just"/>
            <a:endParaRPr lang="en-US" sz="2000" dirty="0">
              <a:latin typeface="Bookman Old Style" pitchFamily="18" charset="0"/>
            </a:endParaRP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4263110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Proposed System</a:t>
            </a:r>
          </a:p>
        </p:txBody>
      </p:sp>
      <p:sp>
        <p:nvSpPr>
          <p:cNvPr id="3" name="Content Placeholder 2"/>
          <p:cNvSpPr>
            <a:spLocks noGrp="1"/>
          </p:cNvSpPr>
          <p:nvPr>
            <p:ph idx="1"/>
          </p:nvPr>
        </p:nvSpPr>
        <p:spPr>
          <a:xfrm>
            <a:off x="76200" y="1981200"/>
            <a:ext cx="9067800" cy="4648199"/>
          </a:xfrm>
        </p:spPr>
        <p:txBody>
          <a:bodyPr/>
          <a:lstStyle/>
          <a:p>
            <a:pPr marL="342900" indent="-342900" algn="just">
              <a:buFont typeface="Arial" panose="020B0604020202020204" pitchFamily="34" charset="0"/>
              <a:buChar char="•"/>
            </a:pPr>
            <a:r>
              <a:rPr lang="en-US" sz="2400" dirty="0">
                <a:latin typeface="Bookman Old Style" panose="02050604050505020204" pitchFamily="18" charset="0"/>
              </a:rPr>
              <a:t>This project aims to perform fundamental analysis, technical analysis and sentiment analysis to make our predictor a bit more effective and get information about the intrinsic values of the companies as well as the right entry and exit prices for investing in stocks, followed by an LSTM network to predict the future values. </a:t>
            </a:r>
          </a:p>
          <a:p>
            <a:pPr marL="342900" indent="-342900" algn="just">
              <a:buFont typeface="Arial" panose="020B0604020202020204" pitchFamily="34" charset="0"/>
              <a:buChar char="•"/>
            </a:pPr>
            <a:r>
              <a:rPr lang="en-US" sz="2400" dirty="0">
                <a:latin typeface="Bookman Old Style" panose="02050604050505020204" pitchFamily="18" charset="0"/>
              </a:rPr>
              <a:t>The typical LSTM unit consists of a cell, an info door, an entrance door and a door with a view.</a:t>
            </a:r>
          </a:p>
          <a:p>
            <a:pPr marL="342900" indent="-342900" algn="just">
              <a:buFont typeface="Arial" panose="020B0604020202020204" pitchFamily="34" charset="0"/>
              <a:buChar char="•"/>
            </a:pPr>
            <a:r>
              <a:rPr lang="en-US" sz="2400" dirty="0">
                <a:latin typeface="Bookman Old Style" panose="02050604050505020204" pitchFamily="18" charset="0"/>
              </a:rPr>
              <a:t>The cell collects values over discretionary time intervals, and the three inputs manage the progress of data into and out of the cell.</a:t>
            </a:r>
          </a:p>
          <a:p>
            <a:pPr marL="342900" indent="-342900" algn="just">
              <a:buFont typeface="Arial" panose="020B0604020202020204" pitchFamily="34" charset="0"/>
              <a:buChar char="•"/>
            </a:pPr>
            <a:endParaRPr lang="en-US" sz="2400" dirty="0">
              <a:latin typeface="Bookman Old Style" panose="02050604050505020204" pitchFamily="18" charset="0"/>
            </a:endParaRPr>
          </a:p>
          <a:p>
            <a:pPr marL="342900" indent="-342900" algn="just">
              <a:buFont typeface="Arial" panose="020B0604020202020204" pitchFamily="34" charset="0"/>
              <a:buChar char="•"/>
            </a:pPr>
            <a:endParaRPr lang="en-US" sz="2400" dirty="0">
              <a:latin typeface="Bookman Old Style" panose="02050604050505020204" pitchFamily="18" charset="0"/>
            </a:endParaRPr>
          </a:p>
          <a:p>
            <a:pPr marL="342900" indent="-342900" algn="just">
              <a:buFont typeface="Arial" panose="020B0604020202020204" pitchFamily="34" charset="0"/>
              <a:buChar char="•"/>
            </a:pPr>
            <a:endParaRPr lang="en-US" sz="2400" dirty="0">
              <a:latin typeface="Bookman Old Style" panose="02050604050505020204" pitchFamily="18" charset="0"/>
            </a:endParaRP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595986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Proposed System</a:t>
            </a:r>
          </a:p>
        </p:txBody>
      </p:sp>
      <p:sp>
        <p:nvSpPr>
          <p:cNvPr id="3" name="Content Placeholder 2"/>
          <p:cNvSpPr>
            <a:spLocks noGrp="1"/>
          </p:cNvSpPr>
          <p:nvPr>
            <p:ph idx="1"/>
          </p:nvPr>
        </p:nvSpPr>
        <p:spPr>
          <a:xfrm>
            <a:off x="76200" y="1981200"/>
            <a:ext cx="9067800" cy="4648199"/>
          </a:xfrm>
        </p:spPr>
        <p:txBody>
          <a:bodyPr/>
          <a:lstStyle/>
          <a:p>
            <a:pPr marL="0" indent="0" algn="just">
              <a:buNone/>
            </a:pPr>
            <a:r>
              <a:rPr lang="en-US" sz="2000" u="sng" dirty="0">
                <a:latin typeface="Bookman Old Style" panose="02050604050505020204" pitchFamily="18" charset="0"/>
              </a:rPr>
              <a:t>Advantages of Proposed System:</a:t>
            </a:r>
          </a:p>
          <a:p>
            <a:pPr marL="0" indent="0" algn="just">
              <a:buNone/>
            </a:pPr>
            <a:endParaRPr lang="en-US" sz="2000" u="sng" dirty="0">
              <a:latin typeface="Bookman Old Style" panose="02050604050505020204" pitchFamily="18" charset="0"/>
            </a:endParaRPr>
          </a:p>
          <a:p>
            <a:pPr marL="342900" indent="-342900" algn="just">
              <a:buFont typeface="Arial" panose="020B0604020202020204" pitchFamily="34" charset="0"/>
              <a:buChar char="•"/>
            </a:pPr>
            <a:r>
              <a:rPr lang="en-US" sz="2000" dirty="0">
                <a:latin typeface="Bookman Old Style" panose="02050604050505020204" pitchFamily="18" charset="0"/>
              </a:rPr>
              <a:t>Forget gate: the forget gate decides when specific portions of the cell state are to be replaced with more recent information. It outputs values close to 1 for parts of the cell state that should be retained, and zero for values that should be neglected.</a:t>
            </a:r>
          </a:p>
          <a:p>
            <a:pPr marL="342900" indent="-342900" algn="just">
              <a:buFont typeface="Arial" panose="020B0604020202020204" pitchFamily="34" charset="0"/>
              <a:buChar char="•"/>
            </a:pPr>
            <a:r>
              <a:rPr lang="en-US" sz="2000" dirty="0">
                <a:latin typeface="Bookman Old Style" panose="02050604050505020204" pitchFamily="18" charset="0"/>
              </a:rPr>
              <a:t>Input gate: based on the input (i.e., previous output o(t-1), input x(t), and previous cell state c(t-1)), this section of the network learns the conditions under which any information should be stored (or updated) in the cell state.</a:t>
            </a:r>
          </a:p>
          <a:p>
            <a:pPr marL="342900" indent="-342900" algn="just">
              <a:buFont typeface="Arial" panose="020B0604020202020204" pitchFamily="34" charset="0"/>
              <a:buChar char="•"/>
            </a:pPr>
            <a:r>
              <a:rPr lang="en-US" sz="2000" dirty="0">
                <a:latin typeface="Bookman Old Style" panose="02050604050505020204" pitchFamily="18" charset="0"/>
              </a:rPr>
              <a:t>Output gate: depending on the input and cell state, this portion decides what information is propagated forward (i.e., output o(t) and cell state c(t)) to the next node in the network.</a:t>
            </a:r>
          </a:p>
          <a:p>
            <a:pPr marL="342900" indent="-342900" algn="just">
              <a:buFont typeface="Arial" panose="020B0604020202020204" pitchFamily="34" charset="0"/>
              <a:buChar char="•"/>
            </a:pPr>
            <a:endParaRPr lang="en-US" sz="2000" dirty="0">
              <a:latin typeface="Bookman Old Style" panose="02050604050505020204" pitchFamily="18" charset="0"/>
            </a:endParaRP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363907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3" name="Content Placeholder 2"/>
          <p:cNvSpPr>
            <a:spLocks noGrp="1"/>
          </p:cNvSpPr>
          <p:nvPr>
            <p:ph idx="1"/>
          </p:nvPr>
        </p:nvSpPr>
        <p:spPr>
          <a:xfrm>
            <a:off x="381000" y="2209800"/>
            <a:ext cx="8458200" cy="4419600"/>
          </a:xfrm>
        </p:spPr>
        <p:txBody>
          <a:bodyPr/>
          <a:lstStyle/>
          <a:p>
            <a:pPr algn="just"/>
            <a:r>
              <a:rPr lang="en-US" sz="2400" dirty="0">
                <a:latin typeface="Bookman Old Style" pitchFamily="18" charset="0"/>
                <a:cs typeface="Times New Roman" pitchFamily="18" charset="0"/>
              </a:rPr>
              <a:t>There are 3 modules in prediction of stock price:</a:t>
            </a:r>
          </a:p>
          <a:p>
            <a:pPr marL="457200" indent="-457200" algn="just">
              <a:buFont typeface="+mj-lt"/>
              <a:buAutoNum type="arabicPeriod"/>
            </a:pPr>
            <a:r>
              <a:rPr lang="en-US" sz="2400" dirty="0">
                <a:latin typeface="Bookman Old Style" pitchFamily="18" charset="0"/>
                <a:cs typeface="Times New Roman" pitchFamily="18" charset="0"/>
              </a:rPr>
              <a:t>Data Preprocessing</a:t>
            </a:r>
          </a:p>
          <a:p>
            <a:pPr marL="457200" indent="-457200" algn="just">
              <a:buFont typeface="+mj-lt"/>
              <a:buAutoNum type="arabicPeriod"/>
            </a:pPr>
            <a:r>
              <a:rPr lang="en-US" sz="2400" dirty="0">
                <a:latin typeface="Bookman Old Style" pitchFamily="18" charset="0"/>
                <a:cs typeface="Times New Roman" pitchFamily="18" charset="0"/>
              </a:rPr>
              <a:t>Analysis module</a:t>
            </a:r>
          </a:p>
          <a:p>
            <a:pPr marL="457200" indent="-457200" algn="just">
              <a:buFont typeface="+mj-lt"/>
              <a:buAutoNum type="arabicPeriod"/>
            </a:pPr>
            <a:r>
              <a:rPr lang="en-US" sz="2400" dirty="0">
                <a:latin typeface="Bookman Old Style" pitchFamily="18" charset="0"/>
                <a:cs typeface="Times New Roman" pitchFamily="18" charset="0"/>
              </a:rPr>
              <a:t>Predictor module</a:t>
            </a:r>
          </a:p>
          <a:p>
            <a:pPr algn="just"/>
            <a:r>
              <a:rPr lang="en-US" sz="2400" b="1" dirty="0">
                <a:latin typeface="Bookman Old Style" pitchFamily="18" charset="0"/>
                <a:cs typeface="Times New Roman" pitchFamily="18" charset="0"/>
              </a:rPr>
              <a:t>Data Preprocessing:</a:t>
            </a:r>
          </a:p>
          <a:p>
            <a:pPr algn="just"/>
            <a:r>
              <a:rPr lang="en-US" sz="2400" dirty="0">
                <a:latin typeface="Bookman Old Style" pitchFamily="18" charset="0"/>
                <a:cs typeface="Times New Roman" pitchFamily="18" charset="0"/>
              </a:rPr>
              <a:t>Stock data is collected and pre-processed according to the requirements.</a:t>
            </a:r>
          </a:p>
          <a:p>
            <a:pPr algn="just"/>
            <a:r>
              <a:rPr lang="en-US" sz="2400" b="1" dirty="0">
                <a:latin typeface="Bookman Old Style" pitchFamily="18" charset="0"/>
                <a:cs typeface="Times New Roman" pitchFamily="18" charset="0"/>
              </a:rPr>
              <a:t>Analysis module:</a:t>
            </a:r>
          </a:p>
          <a:p>
            <a:pPr algn="just"/>
            <a:r>
              <a:rPr lang="en-US" sz="2400" dirty="0">
                <a:latin typeface="Bookman Old Style" pitchFamily="18" charset="0"/>
                <a:cs typeface="Times New Roman" pitchFamily="18" charset="0"/>
              </a:rPr>
              <a:t>Fundamental and Technical analysis are applied to the pre-processed data</a:t>
            </a:r>
          </a:p>
          <a:p>
            <a:endParaRPr lang="en-US" dirty="0">
              <a:latin typeface="Bookman Old Style" pitchFamily="18" charset="0"/>
            </a:endParaRPr>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Bookman Old Style" pitchFamily="18" charset="0"/>
                <a:cs typeface="Times New Roman" panose="02020603050405020304" pitchFamily="18" charset="0"/>
              </a:rPr>
              <a:t>Modules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1251231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3" name="Content Placeholder 2"/>
          <p:cNvSpPr>
            <a:spLocks noGrp="1"/>
          </p:cNvSpPr>
          <p:nvPr>
            <p:ph idx="1"/>
          </p:nvPr>
        </p:nvSpPr>
        <p:spPr>
          <a:xfrm>
            <a:off x="381000" y="2209800"/>
            <a:ext cx="8229600" cy="4495800"/>
          </a:xfrm>
        </p:spPr>
        <p:txBody>
          <a:bodyPr/>
          <a:lstStyle/>
          <a:p>
            <a:r>
              <a:rPr lang="en-US" sz="2400" b="1" dirty="0">
                <a:latin typeface="Bookman Old Style" pitchFamily="18" charset="0"/>
                <a:cs typeface="Times New Roman" pitchFamily="18" charset="0"/>
              </a:rPr>
              <a:t>Predictor module:</a:t>
            </a:r>
          </a:p>
          <a:p>
            <a:pPr algn="just"/>
            <a:r>
              <a:rPr lang="en-US" sz="2400" dirty="0">
                <a:latin typeface="Bookman Old Style" pitchFamily="18" charset="0"/>
                <a:cs typeface="Times New Roman" pitchFamily="18" charset="0"/>
              </a:rPr>
              <a:t>Stock price prediction can be done using Machine Learning (Classification and Regression) Algorithms.</a:t>
            </a:r>
          </a:p>
          <a:p>
            <a:pPr algn="just"/>
            <a:r>
              <a:rPr lang="en-US" sz="2400" dirty="0">
                <a:latin typeface="Bookman Old Style" pitchFamily="18" charset="0"/>
                <a:cs typeface="Times New Roman" pitchFamily="18" charset="0"/>
              </a:rPr>
              <a:t>But the data collected in stock prediction is huge. To handle to the data, we are using Deep Learning algorithm(LSTM Network).</a:t>
            </a:r>
          </a:p>
          <a:p>
            <a:pPr algn="just"/>
            <a:r>
              <a:rPr lang="en-US" sz="2400" dirty="0">
                <a:latin typeface="Bookman Old Style" pitchFamily="18" charset="0"/>
                <a:cs typeface="Times New Roman" pitchFamily="18" charset="0"/>
              </a:rPr>
              <a:t> In order to get best accuracy sentimental analysis is applied to the LSTM model.</a:t>
            </a:r>
          </a:p>
          <a:p>
            <a:endParaRPr lang="en-US" dirty="0">
              <a:latin typeface="Bookman Old Style" pitchFamily="18" charset="0"/>
            </a:endParaRPr>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Bookman Old Style" pitchFamily="18" charset="0"/>
                <a:cs typeface="Times New Roman" panose="02020603050405020304" pitchFamily="18" charset="0"/>
              </a:rPr>
              <a:t>Modules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1251231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Architectural Model</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10" name="Picture 9">
            <a:extLst>
              <a:ext uri="{FF2B5EF4-FFF2-40B4-BE49-F238E27FC236}">
                <a16:creationId xmlns:a16="http://schemas.microsoft.com/office/drawing/2014/main" id="{0339C4EC-1F09-AA56-3DEB-4C67AC219774}"/>
              </a:ext>
            </a:extLst>
          </p:cNvPr>
          <p:cNvPicPr>
            <a:picLocks noChangeAspect="1"/>
          </p:cNvPicPr>
          <p:nvPr/>
        </p:nvPicPr>
        <p:blipFill>
          <a:blip r:embed="rId2"/>
          <a:stretch>
            <a:fillRect/>
          </a:stretch>
        </p:blipFill>
        <p:spPr>
          <a:xfrm>
            <a:off x="457200" y="2590800"/>
            <a:ext cx="8157155" cy="3962743"/>
          </a:xfrm>
          <a:prstGeom prst="rect">
            <a:avLst/>
          </a:prstGeom>
        </p:spPr>
      </p:pic>
    </p:spTree>
    <p:extLst>
      <p:ext uri="{BB962C8B-B14F-4D97-AF65-F5344CB8AC3E}">
        <p14:creationId xmlns:p14="http://schemas.microsoft.com/office/powerpoint/2010/main" val="3053121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Architectural Model</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6" name="Content Placeholder 5" descr="Diagram&#10;&#10;Description automatically generated">
            <a:extLst>
              <a:ext uri="{FF2B5EF4-FFF2-40B4-BE49-F238E27FC236}">
                <a16:creationId xmlns:a16="http://schemas.microsoft.com/office/drawing/2014/main" id="{CF0B30F6-9F0A-4D0E-91D6-6F25908E56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251045"/>
            <a:ext cx="8077200" cy="4332317"/>
          </a:xfrm>
          <a:prstGeom prst="rect">
            <a:avLst/>
          </a:prstGeom>
        </p:spPr>
      </p:pic>
    </p:spTree>
    <p:extLst>
      <p:ext uri="{BB962C8B-B14F-4D97-AF65-F5344CB8AC3E}">
        <p14:creationId xmlns:p14="http://schemas.microsoft.com/office/powerpoint/2010/main" val="474038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85800"/>
            <a:ext cx="4795838" cy="954107"/>
          </a:xfrm>
          <a:prstGeom prst="rect">
            <a:avLst/>
          </a:prstGeom>
          <a:noFill/>
        </p:spPr>
        <p:txBody>
          <a:bodyPr>
            <a:spAutoFit/>
          </a:bodyPr>
          <a:lstStyle/>
          <a:p>
            <a:pPr algn="ctr" fontAlgn="auto">
              <a:spcBef>
                <a:spcPts val="0"/>
              </a:spcBef>
              <a:spcAft>
                <a:spcPts val="0"/>
              </a:spcAft>
              <a:defRPr/>
            </a:pPr>
            <a:r>
              <a:rPr lang="en-GB" sz="2800" b="1" dirty="0">
                <a:latin typeface="Bookman Old Style" pitchFamily="18" charset="0"/>
                <a:cs typeface="Times New Roman" pitchFamily="18" charset="0"/>
              </a:rPr>
              <a:t>UML / Data Flow/ Flow Chart</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pPr marL="0" indent="0" algn="just">
              <a:buNone/>
            </a:pPr>
            <a:r>
              <a:rPr lang="en-US" sz="2400" b="1" u="sng" dirty="0">
                <a:latin typeface="Bookman Old Style" pitchFamily="18" charset="0"/>
                <a:cs typeface="Times New Roman" pitchFamily="18" charset="0"/>
              </a:rPr>
              <a:t>Algorithm</a:t>
            </a:r>
          </a:p>
          <a:p>
            <a:pPr marL="0" indent="0" algn="just">
              <a:buNone/>
            </a:pPr>
            <a:r>
              <a:rPr lang="en-US" sz="2400" dirty="0">
                <a:latin typeface="Bookman Old Style" pitchFamily="18" charset="0"/>
                <a:cs typeface="Times New Roman" pitchFamily="18" charset="0"/>
              </a:rPr>
              <a:t>Step 1: Start</a:t>
            </a:r>
          </a:p>
          <a:p>
            <a:pPr marL="0" indent="0" algn="just">
              <a:buNone/>
            </a:pPr>
            <a:r>
              <a:rPr lang="en-US" sz="2400" dirty="0">
                <a:latin typeface="Bookman Old Style" pitchFamily="18" charset="0"/>
                <a:cs typeface="Times New Roman" pitchFamily="18" charset="0"/>
              </a:rPr>
              <a:t>Step 2: Collecting Stock data of a company</a:t>
            </a:r>
          </a:p>
          <a:p>
            <a:pPr marL="0" indent="0" algn="just">
              <a:buNone/>
            </a:pPr>
            <a:r>
              <a:rPr lang="en-US" sz="2400" dirty="0">
                <a:latin typeface="Bookman Old Style" pitchFamily="18" charset="0"/>
                <a:cs typeface="Times New Roman" pitchFamily="18" charset="0"/>
              </a:rPr>
              <a:t>Step 3: Perform pre-processing on collected stock data</a:t>
            </a:r>
          </a:p>
          <a:p>
            <a:pPr marL="0" indent="0" algn="just">
              <a:buNone/>
            </a:pPr>
            <a:r>
              <a:rPr lang="en-US" sz="2400" dirty="0">
                <a:latin typeface="Bookman Old Style" pitchFamily="18" charset="0"/>
                <a:cs typeface="Times New Roman" pitchFamily="18" charset="0"/>
              </a:rPr>
              <a:t>Step 4: Apply Fundamental and Technical analysis on pre-processed data</a:t>
            </a:r>
          </a:p>
          <a:p>
            <a:pPr marL="0" indent="0" algn="just">
              <a:buNone/>
            </a:pPr>
            <a:r>
              <a:rPr lang="en-US" sz="2400" dirty="0">
                <a:latin typeface="Bookman Old Style" pitchFamily="18" charset="0"/>
                <a:cs typeface="Times New Roman" pitchFamily="18" charset="0"/>
              </a:rPr>
              <a:t>Step 5: Train the LSTM model with data from step 4. In order to get best accuracy apply sentimental analysis.</a:t>
            </a:r>
          </a:p>
          <a:p>
            <a:pPr marL="0" indent="0" algn="just">
              <a:buNone/>
            </a:pPr>
            <a:r>
              <a:rPr lang="en-US" sz="2400" dirty="0">
                <a:latin typeface="Bookman Old Style" pitchFamily="18" charset="0"/>
                <a:cs typeface="Times New Roman" pitchFamily="18" charset="0"/>
              </a:rPr>
              <a:t>Step 6: Stop</a:t>
            </a:r>
          </a:p>
        </p:txBody>
      </p:sp>
      <p:sp>
        <p:nvSpPr>
          <p:cNvPr id="3" name="Content Placeholder 2"/>
          <p:cNvSpPr>
            <a:spLocks noGrp="1"/>
          </p:cNvSpPr>
          <p:nvPr>
            <p:ph idx="1"/>
          </p:nvPr>
        </p:nvSpPr>
        <p:spPr>
          <a:xfrm>
            <a:off x="353183" y="2070115"/>
            <a:ext cx="8437634" cy="4414897"/>
          </a:xfrm>
        </p:spPr>
        <p:txBody>
          <a:bodyPr/>
          <a:lstStyle/>
          <a:p>
            <a:pPr marL="0" indent="0" algn="just">
              <a:spcBef>
                <a:spcPts val="0"/>
              </a:spcBef>
              <a:buNone/>
            </a:pPr>
            <a:endParaRPr lang="en-US" sz="2800" dirty="0">
              <a:latin typeface="Bookman Old Style" pitchFamily="18" charset="0"/>
              <a:cs typeface="Times New Roman" pitchFamily="18" charset="0"/>
            </a:endParaRPr>
          </a:p>
          <a:p>
            <a:endParaRPr lang="en-US" dirty="0">
              <a:latin typeface="Bookman Old Style" pitchFamily="18" charset="0"/>
            </a:endParaRPr>
          </a:p>
          <a:p>
            <a:pPr marL="0" indent="0">
              <a:buNone/>
            </a:pPr>
            <a:endParaRPr lang="en-US"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795838" y="0"/>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GB" sz="1400" b="1" dirty="0">
                <a:solidFill>
                  <a:schemeClr val="tx1"/>
                </a:solidFill>
                <a:latin typeface="Bookman Old Style" pitchFamily="18" charset="0"/>
                <a:cs typeface="Times New Roman" pitchFamily="18" charset="0"/>
              </a:rPr>
              <a:t>UML / Data Flow/ Flow Chart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188860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4" name="Rectangle 3"/>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5" name="Rectangle 4"/>
          <p:cNvSpPr/>
          <p:nvPr/>
        </p:nvSpPr>
        <p:spPr>
          <a:xfrm>
            <a:off x="0" y="0"/>
            <a:ext cx="4795838" cy="198119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Abstract</a:t>
            </a:r>
          </a:p>
        </p:txBody>
      </p:sp>
      <p:sp>
        <p:nvSpPr>
          <p:cNvPr id="6" name="Content Placeholder 2"/>
          <p:cNvSpPr txBox="1">
            <a:spLocks/>
          </p:cNvSpPr>
          <p:nvPr/>
        </p:nvSpPr>
        <p:spPr bwMode="auto">
          <a:xfrm>
            <a:off x="228600" y="2133600"/>
            <a:ext cx="86868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0"/>
              </a:spcAft>
              <a:buFont typeface="Arial" panose="020B0604020202020204" pitchFamily="34" charset="0"/>
              <a:buChar char="•"/>
            </a:pPr>
            <a:r>
              <a:rPr lang="en-IN" sz="2400" dirty="0">
                <a:latin typeface="Bookman Old Style" panose="02050604050505020204" pitchFamily="18" charset="0"/>
                <a:ea typeface="Yu Mincho" panose="02020400000000000000" pitchFamily="18" charset="-128"/>
                <a:cs typeface="Gautami" panose="020B0502040204020203" pitchFamily="34" charset="0"/>
              </a:rPr>
              <a:t>There are two common approaches to pick a stock, the first is fundamental analysis and the second is technical analysis.</a:t>
            </a:r>
          </a:p>
          <a:p>
            <a:pPr>
              <a:spcBef>
                <a:spcPts val="0"/>
              </a:spcBef>
              <a:spcAft>
                <a:spcPts val="0"/>
              </a:spcAft>
              <a:buFont typeface="Arial" panose="020B0604020202020204" pitchFamily="34" charset="0"/>
              <a:buChar char="•"/>
            </a:pPr>
            <a:r>
              <a:rPr lang="en-IN" sz="2400" dirty="0">
                <a:latin typeface="Bookman Old Style" panose="02050604050505020204" pitchFamily="18" charset="0"/>
                <a:ea typeface="Yu Mincho" panose="02020400000000000000" pitchFamily="18" charset="-128"/>
                <a:cs typeface="Gautami" panose="020B0502040204020203" pitchFamily="34" charset="0"/>
              </a:rPr>
              <a:t>Both fundamental analysis and technical analysis can be used to determine if an investment in a stock is attractive or not and to further forecast the future      trends of stocks.</a:t>
            </a:r>
          </a:p>
          <a:p>
            <a:pPr>
              <a:spcBef>
                <a:spcPts val="0"/>
              </a:spcBef>
              <a:spcAft>
                <a:spcPts val="0"/>
              </a:spcAft>
              <a:buFont typeface="Arial" panose="020B0604020202020204" pitchFamily="34" charset="0"/>
              <a:buChar char="•"/>
            </a:pPr>
            <a:r>
              <a:rPr lang="en-US" sz="2400" dirty="0">
                <a:solidFill>
                  <a:srgbClr val="000000"/>
                </a:solidFill>
                <a:latin typeface="Bookman Old Style" panose="02050604050505020204" pitchFamily="18" charset="0"/>
                <a:ea typeface="Times New Roman" panose="02020603050405020304" pitchFamily="18" charset="0"/>
              </a:rPr>
              <a:t>We think if we can manage to bring these two analysis and with one more analysis i.e., </a:t>
            </a:r>
            <a:r>
              <a:rPr lang="en-US" sz="2400" i="1" dirty="0">
                <a:solidFill>
                  <a:srgbClr val="000000"/>
                </a:solidFill>
                <a:latin typeface="Bookman Old Style" panose="02050604050505020204" pitchFamily="18" charset="0"/>
                <a:ea typeface="Times New Roman" panose="02020603050405020304" pitchFamily="18" charset="0"/>
              </a:rPr>
              <a:t>Sentiment analysis</a:t>
            </a:r>
            <a:r>
              <a:rPr lang="en-US" sz="2400" dirty="0">
                <a:solidFill>
                  <a:srgbClr val="000000"/>
                </a:solidFill>
                <a:latin typeface="Bookman Old Style" panose="02050604050505020204" pitchFamily="18" charset="0"/>
                <a:ea typeface="Times New Roman" panose="02020603050405020304" pitchFamily="18" charset="0"/>
              </a:rPr>
              <a:t> into effect, we can make our predictor a bit more effective for using in </a:t>
            </a:r>
            <a:r>
              <a:rPr lang="en-US" sz="2400" dirty="0">
                <a:latin typeface="Bookman Old Style" pitchFamily="18" charset="0"/>
                <a:cs typeface="Times New Roman" pitchFamily="18" charset="0"/>
              </a:rPr>
              <a:t>trading predictions through LSTM networks.</a:t>
            </a:r>
            <a:endParaRPr lang="en-IN" sz="2400" dirty="0">
              <a:latin typeface="Bookman Old Style" panose="02050604050505020204" pitchFamily="18" charset="0"/>
              <a:ea typeface="Yu Mincho" panose="02020400000000000000" pitchFamily="18" charset="-128"/>
              <a:cs typeface="Gautami" panose="020B0502040204020203" pitchFamily="34" charset="0"/>
            </a:endParaRPr>
          </a:p>
        </p:txBody>
      </p:sp>
    </p:spTree>
    <p:extLst>
      <p:ext uri="{BB962C8B-B14F-4D97-AF65-F5344CB8AC3E}">
        <p14:creationId xmlns:p14="http://schemas.microsoft.com/office/powerpoint/2010/main" val="2411378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irect Access Storage 3">
            <a:extLst>
              <a:ext uri="{FF2B5EF4-FFF2-40B4-BE49-F238E27FC236}">
                <a16:creationId xmlns:a16="http://schemas.microsoft.com/office/drawing/2014/main" id="{55F501D0-1925-4E9A-843E-621BC9DF4CF1}"/>
              </a:ext>
            </a:extLst>
          </p:cNvPr>
          <p:cNvSpPr/>
          <p:nvPr/>
        </p:nvSpPr>
        <p:spPr>
          <a:xfrm rot="16200000">
            <a:off x="3333567" y="108014"/>
            <a:ext cx="870011" cy="1127464"/>
          </a:xfrm>
          <a:prstGeom prst="flowChartMagneticDrum">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b="1"/>
          </a:p>
        </p:txBody>
      </p:sp>
      <p:sp>
        <p:nvSpPr>
          <p:cNvPr id="5" name="Flowchart: Direct Access Storage 4">
            <a:extLst>
              <a:ext uri="{FF2B5EF4-FFF2-40B4-BE49-F238E27FC236}">
                <a16:creationId xmlns:a16="http://schemas.microsoft.com/office/drawing/2014/main" id="{B8854CFC-9803-4BFE-8486-45ED290ED1F5}"/>
              </a:ext>
            </a:extLst>
          </p:cNvPr>
          <p:cNvSpPr/>
          <p:nvPr/>
        </p:nvSpPr>
        <p:spPr>
          <a:xfrm rot="16200000">
            <a:off x="3399961" y="2335012"/>
            <a:ext cx="825992" cy="1127462"/>
          </a:xfrm>
          <a:prstGeom prst="flowChartMagneticDrum">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b="1" dirty="0"/>
          </a:p>
        </p:txBody>
      </p:sp>
      <p:sp>
        <p:nvSpPr>
          <p:cNvPr id="6" name="Flowchart: Predefined Process 5">
            <a:extLst>
              <a:ext uri="{FF2B5EF4-FFF2-40B4-BE49-F238E27FC236}">
                <a16:creationId xmlns:a16="http://schemas.microsoft.com/office/drawing/2014/main" id="{81504AB2-5A23-467A-96F8-095943F6F0DF}"/>
              </a:ext>
            </a:extLst>
          </p:cNvPr>
          <p:cNvSpPr/>
          <p:nvPr/>
        </p:nvSpPr>
        <p:spPr>
          <a:xfrm>
            <a:off x="2414726" y="1447057"/>
            <a:ext cx="2914095" cy="590367"/>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b="1"/>
          </a:p>
        </p:txBody>
      </p:sp>
      <p:sp>
        <p:nvSpPr>
          <p:cNvPr id="7" name="Flowchart: Process 6">
            <a:extLst>
              <a:ext uri="{FF2B5EF4-FFF2-40B4-BE49-F238E27FC236}">
                <a16:creationId xmlns:a16="http://schemas.microsoft.com/office/drawing/2014/main" id="{5537EEA6-2391-490E-8953-51A54E8E4DFE}"/>
              </a:ext>
            </a:extLst>
          </p:cNvPr>
          <p:cNvSpPr/>
          <p:nvPr/>
        </p:nvSpPr>
        <p:spPr>
          <a:xfrm>
            <a:off x="2621133" y="4702940"/>
            <a:ext cx="2294875" cy="56891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b="1"/>
          </a:p>
        </p:txBody>
      </p:sp>
      <p:sp>
        <p:nvSpPr>
          <p:cNvPr id="8" name="Flowchart: Process 7">
            <a:extLst>
              <a:ext uri="{FF2B5EF4-FFF2-40B4-BE49-F238E27FC236}">
                <a16:creationId xmlns:a16="http://schemas.microsoft.com/office/drawing/2014/main" id="{88038761-0972-4EFC-8894-68F34F02FA1C}"/>
              </a:ext>
            </a:extLst>
          </p:cNvPr>
          <p:cNvSpPr/>
          <p:nvPr/>
        </p:nvSpPr>
        <p:spPr>
          <a:xfrm>
            <a:off x="2621133" y="5907345"/>
            <a:ext cx="2294875" cy="56891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b="1" dirty="0"/>
          </a:p>
        </p:txBody>
      </p:sp>
      <p:sp>
        <p:nvSpPr>
          <p:cNvPr id="9" name="Flowchart: Multidocument 8">
            <a:extLst>
              <a:ext uri="{FF2B5EF4-FFF2-40B4-BE49-F238E27FC236}">
                <a16:creationId xmlns:a16="http://schemas.microsoft.com/office/drawing/2014/main" id="{9EFB451C-3DBD-4C40-9222-A38565F06DE3}"/>
              </a:ext>
            </a:extLst>
          </p:cNvPr>
          <p:cNvSpPr/>
          <p:nvPr/>
        </p:nvSpPr>
        <p:spPr>
          <a:xfrm>
            <a:off x="3249226" y="3793352"/>
            <a:ext cx="1038687" cy="548198"/>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b="1"/>
          </a:p>
        </p:txBody>
      </p:sp>
      <p:cxnSp>
        <p:nvCxnSpPr>
          <p:cNvPr id="10" name="Straight Arrow Connector 9">
            <a:extLst>
              <a:ext uri="{FF2B5EF4-FFF2-40B4-BE49-F238E27FC236}">
                <a16:creationId xmlns:a16="http://schemas.microsoft.com/office/drawing/2014/main" id="{BD56121D-19C5-4793-A873-310DAA07299B}"/>
              </a:ext>
            </a:extLst>
          </p:cNvPr>
          <p:cNvCxnSpPr>
            <a:stCxn id="4" idx="1"/>
          </p:cNvCxnSpPr>
          <p:nvPr/>
        </p:nvCxnSpPr>
        <p:spPr>
          <a:xfrm flipH="1">
            <a:off x="3768569" y="1106752"/>
            <a:ext cx="4" cy="340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A113B1E-F813-4FE2-B443-0436253054F0}"/>
              </a:ext>
            </a:extLst>
          </p:cNvPr>
          <p:cNvCxnSpPr>
            <a:stCxn id="6" idx="2"/>
          </p:cNvCxnSpPr>
          <p:nvPr/>
        </p:nvCxnSpPr>
        <p:spPr>
          <a:xfrm flipH="1">
            <a:off x="3871773" y="2037424"/>
            <a:ext cx="1" cy="448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E3C8640-6176-4FBB-8253-74CC2B3EBAE3}"/>
              </a:ext>
            </a:extLst>
          </p:cNvPr>
          <p:cNvCxnSpPr>
            <a:stCxn id="5" idx="1"/>
          </p:cNvCxnSpPr>
          <p:nvPr/>
        </p:nvCxnSpPr>
        <p:spPr>
          <a:xfrm flipH="1">
            <a:off x="3812955" y="3311739"/>
            <a:ext cx="2" cy="481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2088EB9-298C-49E3-8C72-C1312AD5F512}"/>
              </a:ext>
            </a:extLst>
          </p:cNvPr>
          <p:cNvCxnSpPr>
            <a:cxnSpLocks/>
            <a:stCxn id="9" idx="2"/>
          </p:cNvCxnSpPr>
          <p:nvPr/>
        </p:nvCxnSpPr>
        <p:spPr>
          <a:xfrm>
            <a:off x="3696342" y="4320790"/>
            <a:ext cx="0" cy="382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BF2C084-705E-4F3A-8C5F-17F94A3FF3D9}"/>
              </a:ext>
            </a:extLst>
          </p:cNvPr>
          <p:cNvCxnSpPr/>
          <p:nvPr/>
        </p:nvCxnSpPr>
        <p:spPr>
          <a:xfrm>
            <a:off x="3542190" y="5271856"/>
            <a:ext cx="0" cy="635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2EC3BBD-6330-42FE-AC5A-0B63A709B19D}"/>
              </a:ext>
            </a:extLst>
          </p:cNvPr>
          <p:cNvSpPr txBox="1"/>
          <p:nvPr/>
        </p:nvSpPr>
        <p:spPr>
          <a:xfrm>
            <a:off x="3409039" y="558554"/>
            <a:ext cx="719059" cy="492443"/>
          </a:xfrm>
          <a:prstGeom prst="rect">
            <a:avLst/>
          </a:prstGeom>
          <a:noFill/>
        </p:spPr>
        <p:txBody>
          <a:bodyPr wrap="square" rtlCol="0">
            <a:spAutoFit/>
          </a:bodyPr>
          <a:lstStyle/>
          <a:p>
            <a:pPr algn="ctr"/>
            <a:r>
              <a:rPr lang="en-US" sz="1300" b="1" dirty="0"/>
              <a:t>Raw data</a:t>
            </a:r>
            <a:endParaRPr lang="en-IN" sz="1300" b="1" dirty="0"/>
          </a:p>
        </p:txBody>
      </p:sp>
      <p:sp>
        <p:nvSpPr>
          <p:cNvPr id="16" name="TextBox 15">
            <a:extLst>
              <a:ext uri="{FF2B5EF4-FFF2-40B4-BE49-F238E27FC236}">
                <a16:creationId xmlns:a16="http://schemas.microsoft.com/office/drawing/2014/main" id="{C99D0802-F251-4ED3-9508-7D3B83BC972F}"/>
              </a:ext>
            </a:extLst>
          </p:cNvPr>
          <p:cNvSpPr txBox="1"/>
          <p:nvPr/>
        </p:nvSpPr>
        <p:spPr>
          <a:xfrm>
            <a:off x="2822022" y="1598074"/>
            <a:ext cx="2001879" cy="323165"/>
          </a:xfrm>
          <a:prstGeom prst="rect">
            <a:avLst/>
          </a:prstGeom>
          <a:noFill/>
        </p:spPr>
        <p:txBody>
          <a:bodyPr wrap="square" rtlCol="0">
            <a:spAutoFit/>
          </a:bodyPr>
          <a:lstStyle/>
          <a:p>
            <a:r>
              <a:rPr lang="en-US" sz="1500" b="1" dirty="0"/>
              <a:t>Model into time series</a:t>
            </a:r>
            <a:endParaRPr lang="en-IN" sz="1500" b="1" dirty="0"/>
          </a:p>
        </p:txBody>
      </p:sp>
      <p:sp>
        <p:nvSpPr>
          <p:cNvPr id="17" name="TextBox 16">
            <a:extLst>
              <a:ext uri="{FF2B5EF4-FFF2-40B4-BE49-F238E27FC236}">
                <a16:creationId xmlns:a16="http://schemas.microsoft.com/office/drawing/2014/main" id="{81176FCE-B664-4DD6-9E45-2712E34B5B9C}"/>
              </a:ext>
            </a:extLst>
          </p:cNvPr>
          <p:cNvSpPr txBox="1"/>
          <p:nvPr/>
        </p:nvSpPr>
        <p:spPr>
          <a:xfrm>
            <a:off x="3204839" y="2781061"/>
            <a:ext cx="1127333" cy="492443"/>
          </a:xfrm>
          <a:prstGeom prst="rect">
            <a:avLst/>
          </a:prstGeom>
          <a:noFill/>
        </p:spPr>
        <p:txBody>
          <a:bodyPr wrap="square" rtlCol="0">
            <a:spAutoFit/>
          </a:bodyPr>
          <a:lstStyle/>
          <a:p>
            <a:pPr algn="ctr"/>
            <a:r>
              <a:rPr lang="en-US" sz="1300" b="1" dirty="0"/>
              <a:t>Processed data</a:t>
            </a:r>
            <a:endParaRPr lang="en-IN" sz="1300" b="1" dirty="0"/>
          </a:p>
        </p:txBody>
      </p:sp>
      <p:sp>
        <p:nvSpPr>
          <p:cNvPr id="18" name="TextBox 17">
            <a:extLst>
              <a:ext uri="{FF2B5EF4-FFF2-40B4-BE49-F238E27FC236}">
                <a16:creationId xmlns:a16="http://schemas.microsoft.com/office/drawing/2014/main" id="{C17077D5-14F4-4276-9809-7C225A57FB66}"/>
              </a:ext>
            </a:extLst>
          </p:cNvPr>
          <p:cNvSpPr txBox="1"/>
          <p:nvPr/>
        </p:nvSpPr>
        <p:spPr>
          <a:xfrm>
            <a:off x="3249226" y="3894258"/>
            <a:ext cx="736811" cy="369332"/>
          </a:xfrm>
          <a:prstGeom prst="rect">
            <a:avLst/>
          </a:prstGeom>
          <a:noFill/>
        </p:spPr>
        <p:txBody>
          <a:bodyPr wrap="square" rtlCol="0">
            <a:spAutoFit/>
          </a:bodyPr>
          <a:lstStyle/>
          <a:p>
            <a:pPr algn="ctr"/>
            <a:r>
              <a:rPr lang="en-US" b="1" dirty="0"/>
              <a:t>LSTM</a:t>
            </a:r>
            <a:endParaRPr lang="en-IN" b="1" dirty="0"/>
          </a:p>
        </p:txBody>
      </p:sp>
      <p:sp>
        <p:nvSpPr>
          <p:cNvPr id="19" name="TextBox 18">
            <a:extLst>
              <a:ext uri="{FF2B5EF4-FFF2-40B4-BE49-F238E27FC236}">
                <a16:creationId xmlns:a16="http://schemas.microsoft.com/office/drawing/2014/main" id="{B3F02666-F77A-44BD-B260-C137FC2188F6}"/>
              </a:ext>
            </a:extLst>
          </p:cNvPr>
          <p:cNvSpPr txBox="1"/>
          <p:nvPr/>
        </p:nvSpPr>
        <p:spPr>
          <a:xfrm>
            <a:off x="2798721" y="4832506"/>
            <a:ext cx="2048483" cy="323165"/>
          </a:xfrm>
          <a:prstGeom prst="rect">
            <a:avLst/>
          </a:prstGeom>
          <a:noFill/>
        </p:spPr>
        <p:txBody>
          <a:bodyPr wrap="square" rtlCol="0">
            <a:spAutoFit/>
          </a:bodyPr>
          <a:lstStyle/>
          <a:p>
            <a:pPr algn="ctr"/>
            <a:r>
              <a:rPr lang="en-US" sz="1500" b="1" dirty="0"/>
              <a:t>Prediction Results</a:t>
            </a:r>
            <a:endParaRPr lang="en-IN" sz="1500" b="1" dirty="0"/>
          </a:p>
        </p:txBody>
      </p:sp>
      <p:sp>
        <p:nvSpPr>
          <p:cNvPr id="20" name="TextBox 19">
            <a:extLst>
              <a:ext uri="{FF2B5EF4-FFF2-40B4-BE49-F238E27FC236}">
                <a16:creationId xmlns:a16="http://schemas.microsoft.com/office/drawing/2014/main" id="{5C85FD74-F5F4-4528-A305-F5AF9C1680CA}"/>
              </a:ext>
            </a:extLst>
          </p:cNvPr>
          <p:cNvSpPr txBox="1"/>
          <p:nvPr/>
        </p:nvSpPr>
        <p:spPr>
          <a:xfrm>
            <a:off x="2857468" y="6007137"/>
            <a:ext cx="1677747" cy="369332"/>
          </a:xfrm>
          <a:prstGeom prst="rect">
            <a:avLst/>
          </a:prstGeom>
          <a:noFill/>
        </p:spPr>
        <p:txBody>
          <a:bodyPr wrap="square" rtlCol="0">
            <a:spAutoFit/>
          </a:bodyPr>
          <a:lstStyle/>
          <a:p>
            <a:pPr algn="ctr"/>
            <a:r>
              <a:rPr lang="en-US" b="1" dirty="0"/>
              <a:t>Visualization</a:t>
            </a:r>
            <a:endParaRPr lang="en-IN" b="1" dirty="0"/>
          </a:p>
        </p:txBody>
      </p:sp>
    </p:spTree>
    <p:extLst>
      <p:ext uri="{BB962C8B-B14F-4D97-AF65-F5344CB8AC3E}">
        <p14:creationId xmlns:p14="http://schemas.microsoft.com/office/powerpoint/2010/main" val="636939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7526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lumMod val="95000"/>
                    <a:lumOff val="5000"/>
                  </a:schemeClr>
                </a:solidFill>
                <a:latin typeface="Bookman Old Style" pitchFamily="18" charset="0"/>
              </a:rPr>
              <a:t>Screenshots &amp; Test Cases</a:t>
            </a:r>
          </a:p>
        </p:txBody>
      </p:sp>
      <p:sp>
        <p:nvSpPr>
          <p:cNvPr id="5" name="Rectangle 4"/>
          <p:cNvSpPr/>
          <p:nvPr/>
        </p:nvSpPr>
        <p:spPr>
          <a:xfrm>
            <a:off x="4795838" y="1"/>
            <a:ext cx="4343400" cy="17525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Screenshots &amp; Test Cases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pic>
        <p:nvPicPr>
          <p:cNvPr id="6" name="Content Placeholder 5">
            <a:extLst>
              <a:ext uri="{FF2B5EF4-FFF2-40B4-BE49-F238E27FC236}">
                <a16:creationId xmlns:a16="http://schemas.microsoft.com/office/drawing/2014/main" id="{F465EC65-21F5-4F28-9275-68179279FB4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1981200"/>
            <a:ext cx="5943600" cy="1951038"/>
          </a:xfrm>
        </p:spPr>
      </p:pic>
      <p:pic>
        <p:nvPicPr>
          <p:cNvPr id="9" name="Picture 8">
            <a:extLst>
              <a:ext uri="{FF2B5EF4-FFF2-40B4-BE49-F238E27FC236}">
                <a16:creationId xmlns:a16="http://schemas.microsoft.com/office/drawing/2014/main" id="{61902423-0121-4481-9CD6-56646E256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4267200"/>
            <a:ext cx="8153400" cy="2205872"/>
          </a:xfrm>
          <a:prstGeom prst="rect">
            <a:avLst/>
          </a:prstGeom>
        </p:spPr>
      </p:pic>
    </p:spTree>
    <p:extLst>
      <p:ext uri="{BB962C8B-B14F-4D97-AF65-F5344CB8AC3E}">
        <p14:creationId xmlns:p14="http://schemas.microsoft.com/office/powerpoint/2010/main" val="1433644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901A-5DB9-45B2-BC7E-6BC9104C5605}"/>
              </a:ext>
            </a:extLst>
          </p:cNvPr>
          <p:cNvSpPr>
            <a:spLocks noGrp="1"/>
          </p:cNvSpPr>
          <p:nvPr>
            <p:ph type="title"/>
          </p:nvPr>
        </p:nvSpPr>
        <p:spPr/>
        <p:txBody>
          <a:bodyPr/>
          <a:lstStyle/>
          <a:p>
            <a:r>
              <a:rPr lang="en-US" sz="2800" dirty="0"/>
              <a:t>LSTM with FA and TA</a:t>
            </a:r>
          </a:p>
        </p:txBody>
      </p:sp>
      <p:pic>
        <p:nvPicPr>
          <p:cNvPr id="5" name="Content Placeholder 4">
            <a:extLst>
              <a:ext uri="{FF2B5EF4-FFF2-40B4-BE49-F238E27FC236}">
                <a16:creationId xmlns:a16="http://schemas.microsoft.com/office/drawing/2014/main" id="{CF9A4A5F-4E1D-42AC-A519-518CDD252A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26175"/>
            <a:ext cx="8229600" cy="3674013"/>
          </a:xfrm>
        </p:spPr>
      </p:pic>
    </p:spTree>
    <p:extLst>
      <p:ext uri="{BB962C8B-B14F-4D97-AF65-F5344CB8AC3E}">
        <p14:creationId xmlns:p14="http://schemas.microsoft.com/office/powerpoint/2010/main" val="2002451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901A-5DB9-45B2-BC7E-6BC9104C5605}"/>
              </a:ext>
            </a:extLst>
          </p:cNvPr>
          <p:cNvSpPr>
            <a:spLocks noGrp="1"/>
          </p:cNvSpPr>
          <p:nvPr>
            <p:ph type="title"/>
          </p:nvPr>
        </p:nvSpPr>
        <p:spPr>
          <a:xfrm>
            <a:off x="457200" y="76200"/>
            <a:ext cx="8229600" cy="838200"/>
          </a:xfrm>
        </p:spPr>
        <p:txBody>
          <a:bodyPr/>
          <a:lstStyle/>
          <a:p>
            <a:r>
              <a:rPr lang="en-US" sz="2800" dirty="0"/>
              <a:t>LSTM with FA,TA and Sentimental Analysis</a:t>
            </a:r>
            <a:r>
              <a:rPr lang="en-US" dirty="0"/>
              <a:t> </a:t>
            </a:r>
          </a:p>
        </p:txBody>
      </p:sp>
      <p:pic>
        <p:nvPicPr>
          <p:cNvPr id="5" name="Content Placeholder 4">
            <a:extLst>
              <a:ext uri="{FF2B5EF4-FFF2-40B4-BE49-F238E27FC236}">
                <a16:creationId xmlns:a16="http://schemas.microsoft.com/office/drawing/2014/main" id="{51757298-75DA-47DB-B05A-AE90D629D48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094741"/>
            <a:ext cx="6248400" cy="2590799"/>
          </a:xfrm>
        </p:spPr>
      </p:pic>
      <p:pic>
        <p:nvPicPr>
          <p:cNvPr id="7" name="Picture 6">
            <a:extLst>
              <a:ext uri="{FF2B5EF4-FFF2-40B4-BE49-F238E27FC236}">
                <a16:creationId xmlns:a16="http://schemas.microsoft.com/office/drawing/2014/main" id="{1B9FE600-8782-4985-A27E-CE8AA1D4D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865882"/>
            <a:ext cx="8305800" cy="2743200"/>
          </a:xfrm>
          <a:prstGeom prst="rect">
            <a:avLst/>
          </a:prstGeom>
        </p:spPr>
      </p:pic>
    </p:spTree>
    <p:extLst>
      <p:ext uri="{BB962C8B-B14F-4D97-AF65-F5344CB8AC3E}">
        <p14:creationId xmlns:p14="http://schemas.microsoft.com/office/powerpoint/2010/main" val="1649589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81845601-06B2-40C7-8491-97BB5F130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5748"/>
            <a:ext cx="9144000" cy="2906503"/>
          </a:xfrm>
          <a:prstGeom prst="rect">
            <a:avLst/>
          </a:prstGeom>
        </p:spPr>
      </p:pic>
    </p:spTree>
    <p:extLst>
      <p:ext uri="{BB962C8B-B14F-4D97-AF65-F5344CB8AC3E}">
        <p14:creationId xmlns:p14="http://schemas.microsoft.com/office/powerpoint/2010/main" val="230295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0AA692D1-224E-4A92-9C72-C1B26F7764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2057400"/>
            <a:ext cx="533400" cy="45719"/>
          </a:xfrm>
          <a:prstGeom prst="rect">
            <a:avLst/>
          </a:prstGeom>
        </p:spPr>
      </p:pic>
      <p:pic>
        <p:nvPicPr>
          <p:cNvPr id="3" name="Picture 2" descr="Graphical user interface, chart&#10;&#10;Description automatically generated">
            <a:extLst>
              <a:ext uri="{FF2B5EF4-FFF2-40B4-BE49-F238E27FC236}">
                <a16:creationId xmlns:a16="http://schemas.microsoft.com/office/drawing/2014/main" id="{DF86D9B9-AE83-45B1-BE08-2A1D6931F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000"/>
            <a:ext cx="9144000" cy="3287093"/>
          </a:xfrm>
          <a:prstGeom prst="rect">
            <a:avLst/>
          </a:prstGeom>
        </p:spPr>
      </p:pic>
    </p:spTree>
    <p:extLst>
      <p:ext uri="{BB962C8B-B14F-4D97-AF65-F5344CB8AC3E}">
        <p14:creationId xmlns:p14="http://schemas.microsoft.com/office/powerpoint/2010/main" val="2611720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indoor&#10;&#10;Description automatically generated">
            <a:extLst>
              <a:ext uri="{FF2B5EF4-FFF2-40B4-BE49-F238E27FC236}">
                <a16:creationId xmlns:a16="http://schemas.microsoft.com/office/drawing/2014/main" id="{DBFF1504-B097-4604-B040-FC45099DE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321472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0F47-ABDB-4C82-9163-8059DA6143D4}"/>
              </a:ext>
            </a:extLst>
          </p:cNvPr>
          <p:cNvSpPr>
            <a:spLocks noGrp="1"/>
          </p:cNvSpPr>
          <p:nvPr>
            <p:ph type="title"/>
          </p:nvPr>
        </p:nvSpPr>
        <p:spPr>
          <a:xfrm>
            <a:off x="457200" y="223838"/>
            <a:ext cx="8229600" cy="1143000"/>
          </a:xfrm>
        </p:spPr>
        <p:txBody>
          <a:bodyPr/>
          <a:lstStyle/>
          <a:p>
            <a:endParaRPr lang="en-US" dirty="0"/>
          </a:p>
        </p:txBody>
      </p:sp>
      <p:graphicFrame>
        <p:nvGraphicFramePr>
          <p:cNvPr id="5" name="Table 5">
            <a:extLst>
              <a:ext uri="{FF2B5EF4-FFF2-40B4-BE49-F238E27FC236}">
                <a16:creationId xmlns:a16="http://schemas.microsoft.com/office/drawing/2014/main" id="{13744035-03D3-4411-8FD3-81731C24B0BF}"/>
              </a:ext>
            </a:extLst>
          </p:cNvPr>
          <p:cNvGraphicFramePr>
            <a:graphicFrameLocks noGrp="1"/>
          </p:cNvGraphicFramePr>
          <p:nvPr>
            <p:ph idx="1"/>
            <p:extLst>
              <p:ext uri="{D42A27DB-BD31-4B8C-83A1-F6EECF244321}">
                <p14:modId xmlns:p14="http://schemas.microsoft.com/office/powerpoint/2010/main" val="1793742285"/>
              </p:ext>
            </p:extLst>
          </p:nvPr>
        </p:nvGraphicFramePr>
        <p:xfrm>
          <a:off x="457200" y="2209800"/>
          <a:ext cx="8229600" cy="2667000"/>
        </p:xfrm>
        <a:graphic>
          <a:graphicData uri="http://schemas.openxmlformats.org/drawingml/2006/table">
            <a:tbl>
              <a:tblPr firstRow="1" bandRow="1">
                <a:tableStyleId>{073A0DAA-6AF3-43AB-8588-CEC1D06C72B9}</a:tableStyleId>
              </a:tblPr>
              <a:tblGrid>
                <a:gridCol w="4114800">
                  <a:extLst>
                    <a:ext uri="{9D8B030D-6E8A-4147-A177-3AD203B41FA5}">
                      <a16:colId xmlns:a16="http://schemas.microsoft.com/office/drawing/2014/main" val="2453393208"/>
                    </a:ext>
                  </a:extLst>
                </a:gridCol>
                <a:gridCol w="4114800">
                  <a:extLst>
                    <a:ext uri="{9D8B030D-6E8A-4147-A177-3AD203B41FA5}">
                      <a16:colId xmlns:a16="http://schemas.microsoft.com/office/drawing/2014/main" val="1492005688"/>
                    </a:ext>
                  </a:extLst>
                </a:gridCol>
              </a:tblGrid>
              <a:tr h="666750">
                <a:tc>
                  <a:txBody>
                    <a:bodyPr/>
                    <a:lstStyle/>
                    <a:p>
                      <a:r>
                        <a:rPr lang="en-US" dirty="0"/>
                        <a:t>Model </a:t>
                      </a:r>
                    </a:p>
                  </a:txBody>
                  <a:tcPr/>
                </a:tc>
                <a:tc>
                  <a:txBody>
                    <a:bodyPr/>
                    <a:lstStyle/>
                    <a:p>
                      <a:r>
                        <a:rPr lang="en-US" dirty="0"/>
                        <a:t>Root Mean Square Error(</a:t>
                      </a:r>
                      <a:r>
                        <a:rPr lang="en-US" dirty="0" err="1"/>
                        <a:t>rmse</a:t>
                      </a:r>
                      <a:r>
                        <a:rPr lang="en-US" dirty="0"/>
                        <a:t>)</a:t>
                      </a:r>
                    </a:p>
                  </a:txBody>
                  <a:tcPr/>
                </a:tc>
                <a:extLst>
                  <a:ext uri="{0D108BD9-81ED-4DB2-BD59-A6C34878D82A}">
                    <a16:rowId xmlns:a16="http://schemas.microsoft.com/office/drawing/2014/main" val="2785840811"/>
                  </a:ext>
                </a:extLst>
              </a:tr>
              <a:tr h="666750">
                <a:tc>
                  <a:txBody>
                    <a:bodyPr/>
                    <a:lstStyle/>
                    <a:p>
                      <a:r>
                        <a:rPr lang="en-US" dirty="0"/>
                        <a:t>LSTM</a:t>
                      </a:r>
                    </a:p>
                  </a:txBody>
                  <a:tcPr/>
                </a:tc>
                <a:tc>
                  <a:txBody>
                    <a:bodyPr/>
                    <a:lstStyle/>
                    <a:p>
                      <a:r>
                        <a:rPr lang="en-US" dirty="0"/>
                        <a:t>11.49446193</a:t>
                      </a:r>
                    </a:p>
                  </a:txBody>
                  <a:tcPr/>
                </a:tc>
                <a:extLst>
                  <a:ext uri="{0D108BD9-81ED-4DB2-BD59-A6C34878D82A}">
                    <a16:rowId xmlns:a16="http://schemas.microsoft.com/office/drawing/2014/main" val="2109842164"/>
                  </a:ext>
                </a:extLst>
              </a:tr>
              <a:tr h="666750">
                <a:tc>
                  <a:txBody>
                    <a:bodyPr/>
                    <a:lstStyle/>
                    <a:p>
                      <a:r>
                        <a:rPr lang="en-US" dirty="0"/>
                        <a:t>LSTM with  FA and 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2.772259608962642</a:t>
                      </a:r>
                    </a:p>
                    <a:p>
                      <a:endParaRPr lang="en-US" dirty="0"/>
                    </a:p>
                  </a:txBody>
                  <a:tcPr/>
                </a:tc>
                <a:extLst>
                  <a:ext uri="{0D108BD9-81ED-4DB2-BD59-A6C34878D82A}">
                    <a16:rowId xmlns:a16="http://schemas.microsoft.com/office/drawing/2014/main" val="2524636352"/>
                  </a:ext>
                </a:extLst>
              </a:tr>
              <a:tr h="666750">
                <a:tc>
                  <a:txBody>
                    <a:bodyPr/>
                    <a:lstStyle/>
                    <a:p>
                      <a:r>
                        <a:rPr lang="en-US" dirty="0"/>
                        <a:t>LSTM with FA,TA and Sentimental analysis</a:t>
                      </a:r>
                    </a:p>
                  </a:txBody>
                  <a:tcPr/>
                </a:tc>
                <a:tc>
                  <a:txBody>
                    <a:bodyPr/>
                    <a:lstStyle/>
                    <a:p>
                      <a:r>
                        <a:rPr lang="en-US" dirty="0"/>
                        <a:t>0.938146</a:t>
                      </a:r>
                    </a:p>
                  </a:txBody>
                  <a:tcPr/>
                </a:tc>
                <a:extLst>
                  <a:ext uri="{0D108BD9-81ED-4DB2-BD59-A6C34878D82A}">
                    <a16:rowId xmlns:a16="http://schemas.microsoft.com/office/drawing/2014/main" val="123551756"/>
                  </a:ext>
                </a:extLst>
              </a:tr>
            </a:tbl>
          </a:graphicData>
        </a:graphic>
      </p:graphicFrame>
    </p:spTree>
    <p:extLst>
      <p:ext uri="{BB962C8B-B14F-4D97-AF65-F5344CB8AC3E}">
        <p14:creationId xmlns:p14="http://schemas.microsoft.com/office/powerpoint/2010/main" val="714424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lumMod val="95000"/>
                    <a:lumOff val="5000"/>
                  </a:schemeClr>
                </a:solidFill>
                <a:latin typeface="Bookman Old Style" pitchFamily="18" charset="0"/>
              </a:rPr>
              <a:t>Conclusion</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7" name="Content Placeholder 2"/>
          <p:cNvSpPr>
            <a:spLocks noGrp="1"/>
          </p:cNvSpPr>
          <p:nvPr>
            <p:ph idx="1"/>
          </p:nvPr>
        </p:nvSpPr>
        <p:spPr>
          <a:xfrm>
            <a:off x="381000" y="2286000"/>
            <a:ext cx="8229600" cy="4115392"/>
          </a:xfrm>
        </p:spPr>
        <p:txBody>
          <a:bodyPr/>
          <a:lstStyle/>
          <a:p>
            <a:r>
              <a:rPr lang="en-US" sz="2800" dirty="0">
                <a:latin typeface="Bookman Old Style" pitchFamily="18" charset="0"/>
              </a:rPr>
              <a:t>In this case study, We learnt how to handle and process time series data and build deep learning models with production perspective. </a:t>
            </a:r>
          </a:p>
          <a:p>
            <a:r>
              <a:rPr lang="en-US" sz="2800" dirty="0">
                <a:latin typeface="Bookman Old Style" pitchFamily="18" charset="0"/>
              </a:rPr>
              <a:t>Stock Price time series is considered as the most challenging time series and we are able to predict the </a:t>
            </a:r>
            <a:r>
              <a:rPr lang="en-US" sz="2800" dirty="0" err="1">
                <a:latin typeface="Bookman Old Style" pitchFamily="18" charset="0"/>
              </a:rPr>
              <a:t>TataGlobal</a:t>
            </a:r>
            <a:r>
              <a:rPr lang="en-US" sz="2800" dirty="0">
                <a:latin typeface="Bookman Old Style" pitchFamily="18" charset="0"/>
              </a:rPr>
              <a:t> Data and Bank of American Corporation with high accuracy.</a:t>
            </a:r>
          </a:p>
        </p:txBody>
      </p:sp>
    </p:spTree>
    <p:extLst>
      <p:ext uri="{BB962C8B-B14F-4D97-AF65-F5344CB8AC3E}">
        <p14:creationId xmlns:p14="http://schemas.microsoft.com/office/powerpoint/2010/main" val="1433644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lumMod val="95000"/>
                    <a:lumOff val="5000"/>
                  </a:schemeClr>
                </a:solidFill>
                <a:latin typeface="Bookman Old Style" pitchFamily="18" charset="0"/>
              </a:rPr>
              <a:t>Future Enhancement</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
        <p:nvSpPr>
          <p:cNvPr id="7" name="Content Placeholder 2"/>
          <p:cNvSpPr>
            <a:spLocks noGrp="1"/>
          </p:cNvSpPr>
          <p:nvPr>
            <p:ph idx="1"/>
          </p:nvPr>
        </p:nvSpPr>
        <p:spPr>
          <a:xfrm>
            <a:off x="381000" y="2286000"/>
            <a:ext cx="8229600" cy="4115392"/>
          </a:xfrm>
        </p:spPr>
        <p:txBody>
          <a:bodyPr/>
          <a:lstStyle/>
          <a:p>
            <a:pPr algn="just"/>
            <a:r>
              <a:rPr lang="en-US" sz="2400" dirty="0">
                <a:latin typeface="Bookman Old Style" pitchFamily="18" charset="0"/>
              </a:rPr>
              <a:t> Collect news data for more years to have more data points.</a:t>
            </a:r>
          </a:p>
          <a:p>
            <a:pPr algn="just"/>
            <a:r>
              <a:rPr lang="en-US" sz="2400" dirty="0">
                <a:latin typeface="Bookman Old Style" pitchFamily="18" charset="0"/>
              </a:rPr>
              <a:t>Deep Learning Models work very well with large data. Since we have limited stock price data. To do a more extensive stock analysis, we can take hourly stock price data instead of daily stock price data to increase the data points. This shall improve the accuracy.</a:t>
            </a:r>
          </a:p>
          <a:p>
            <a:pPr algn="just"/>
            <a:r>
              <a:rPr lang="en-US" sz="2400" dirty="0">
                <a:latin typeface="Bookman Old Style" pitchFamily="18" charset="0"/>
              </a:rPr>
              <a:t>Play more with the LSTM architecture and hyperparameters to improve the model accuracy.</a:t>
            </a:r>
          </a:p>
        </p:txBody>
      </p:sp>
    </p:spTree>
    <p:extLst>
      <p:ext uri="{BB962C8B-B14F-4D97-AF65-F5344CB8AC3E}">
        <p14:creationId xmlns:p14="http://schemas.microsoft.com/office/powerpoint/2010/main" val="1433644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Introduction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152400" y="2057400"/>
            <a:ext cx="8991600" cy="4800600"/>
          </a:xfrm>
        </p:spPr>
        <p:txBody>
          <a:bodyPr/>
          <a:lstStyle/>
          <a:p>
            <a:pPr algn="just"/>
            <a:r>
              <a:rPr lang="en-US" sz="2400" b="1" dirty="0">
                <a:latin typeface="Bookman Old Style" pitchFamily="18" charset="0"/>
                <a:cs typeface="Times New Roman" pitchFamily="18" charset="0"/>
              </a:rPr>
              <a:t>Stock price prediction?</a:t>
            </a:r>
          </a:p>
          <a:p>
            <a:pPr algn="just"/>
            <a:r>
              <a:rPr lang="en-US" sz="2400" dirty="0">
                <a:latin typeface="Bookman Old Style" pitchFamily="18" charset="0"/>
                <a:cs typeface="Times New Roman" pitchFamily="18" charset="0"/>
              </a:rPr>
              <a:t>Its aims is to determine the future movement of the stock value of a financial exchange.</a:t>
            </a:r>
          </a:p>
          <a:p>
            <a:pPr algn="just"/>
            <a:r>
              <a:rPr lang="en-US" sz="2400" dirty="0">
                <a:latin typeface="Bookman Old Style" pitchFamily="18" charset="0"/>
                <a:cs typeface="Times New Roman" pitchFamily="18" charset="0"/>
              </a:rPr>
              <a:t>We can use Machine learning via text mining innovation methods to successfully predict the stock market changes.</a:t>
            </a:r>
          </a:p>
          <a:p>
            <a:pPr algn="just"/>
            <a:r>
              <a:rPr lang="en-US" sz="2400" b="1" dirty="0">
                <a:latin typeface="Bookman Old Style" pitchFamily="18" charset="0"/>
                <a:cs typeface="Times New Roman" pitchFamily="18" charset="0"/>
              </a:rPr>
              <a:t>Stock analysis?</a:t>
            </a:r>
          </a:p>
          <a:p>
            <a:pPr algn="just"/>
            <a:r>
              <a:rPr lang="en-US" sz="2400" dirty="0">
                <a:latin typeface="Bookman Old Style" pitchFamily="18" charset="0"/>
                <a:cs typeface="Times New Roman" pitchFamily="18" charset="0"/>
              </a:rPr>
              <a:t>It refers to the method that an investor or trader uses to evaluate and investigate a particular trading instrument, investment sector, or the stock market.</a:t>
            </a:r>
          </a:p>
          <a:p>
            <a:pPr algn="just"/>
            <a:r>
              <a:rPr lang="en-US" sz="2400" dirty="0">
                <a:latin typeface="Bookman Old Style" pitchFamily="18" charset="0"/>
                <a:cs typeface="Times New Roman" pitchFamily="18" charset="0"/>
              </a:rPr>
              <a:t>Stock analysis is also called equity analysis or market analysis.</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685800"/>
            <a:ext cx="4795838" cy="646331"/>
          </a:xfrm>
          <a:prstGeom prst="rect">
            <a:avLst/>
          </a:prstGeom>
          <a:noFill/>
        </p:spPr>
        <p:txBody>
          <a:bodyPr>
            <a:spAutoFit/>
          </a:bodyPr>
          <a:lstStyle/>
          <a:p>
            <a:pPr algn="ctr" fontAlgn="auto">
              <a:spcBef>
                <a:spcPts val="0"/>
              </a:spcBef>
              <a:spcAft>
                <a:spcPts val="0"/>
              </a:spcAft>
              <a:defRPr/>
            </a:pPr>
            <a:r>
              <a:rPr lang="en-GB" sz="3600" b="1" dirty="0">
                <a:latin typeface="Times New Roman" pitchFamily="18" charset="0"/>
                <a:cs typeface="Times New Roman" pitchFamily="18" charset="0"/>
              </a:rPr>
              <a:t>References</a:t>
            </a:r>
          </a:p>
        </p:txBody>
      </p:sp>
      <p:sp>
        <p:nvSpPr>
          <p:cNvPr id="4103" name="TextBox 2"/>
          <p:cNvSpPr txBox="1">
            <a:spLocks noChangeArrowheads="1"/>
          </p:cNvSpPr>
          <p:nvPr/>
        </p:nvSpPr>
        <p:spPr bwMode="auto">
          <a:xfrm>
            <a:off x="14288" y="6553200"/>
            <a:ext cx="447558" cy="338554"/>
          </a:xfrm>
          <a:prstGeom prst="rect">
            <a:avLst/>
          </a:prstGeom>
          <a:noFill/>
          <a:ln w="9525">
            <a:noFill/>
            <a:miter lim="800000"/>
            <a:headEnd/>
            <a:tailEnd/>
          </a:ln>
        </p:spPr>
        <p:txBody>
          <a:bodyPr wrap="none">
            <a:spAutoFit/>
          </a:bodyPr>
          <a:lstStyle/>
          <a:p>
            <a:r>
              <a:rPr lang="en-US" sz="1600" b="1" dirty="0">
                <a:solidFill>
                  <a:schemeClr val="bg1"/>
                </a:solidFill>
                <a:latin typeface="Times New Roman" pitchFamily="18" charset="0"/>
                <a:cs typeface="Times New Roman" pitchFamily="18" charset="0"/>
              </a:rPr>
              <a:t>2/1</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2133600"/>
            <a:ext cx="8590034" cy="4495800"/>
          </a:xfrm>
        </p:spPr>
        <p:txBody>
          <a:bodyPr/>
          <a:lstStyle/>
          <a:p>
            <a:pPr marL="0" indent="0" algn="just">
              <a:spcBef>
                <a:spcPts val="0"/>
              </a:spcBef>
              <a:buNone/>
            </a:pPr>
            <a:r>
              <a:rPr lang="en-US" sz="2000" dirty="0">
                <a:latin typeface="Bookman Old Style" pitchFamily="18" charset="0"/>
                <a:cs typeface="Times New Roman" pitchFamily="18" charset="0"/>
              </a:rPr>
              <a:t>[1]. </a:t>
            </a:r>
            <a:r>
              <a:rPr lang="en-US" sz="2000" dirty="0" err="1">
                <a:latin typeface="Bookman Old Style" pitchFamily="18" charset="0"/>
                <a:cs typeface="Times New Roman" pitchFamily="18" charset="0"/>
              </a:rPr>
              <a:t>Sohangir</a:t>
            </a:r>
            <a:r>
              <a:rPr lang="en-US" sz="2000" dirty="0">
                <a:latin typeface="Bookman Old Style" pitchFamily="18" charset="0"/>
                <a:cs typeface="Times New Roman" pitchFamily="18" charset="0"/>
              </a:rPr>
              <a:t> S, Wang D, </a:t>
            </a:r>
            <a:r>
              <a:rPr lang="en-US" sz="2000" dirty="0" err="1">
                <a:latin typeface="Bookman Old Style" pitchFamily="18" charset="0"/>
                <a:cs typeface="Times New Roman" pitchFamily="18" charset="0"/>
              </a:rPr>
              <a:t>Pomeranets</a:t>
            </a:r>
            <a:r>
              <a:rPr lang="en-US" sz="2000" dirty="0">
                <a:latin typeface="Bookman Old Style" pitchFamily="18" charset="0"/>
                <a:cs typeface="Times New Roman" pitchFamily="18" charset="0"/>
              </a:rPr>
              <a:t> A, </a:t>
            </a:r>
            <a:r>
              <a:rPr lang="en-US" sz="2000" dirty="0" err="1">
                <a:latin typeface="Bookman Old Style" pitchFamily="18" charset="0"/>
                <a:cs typeface="Times New Roman" pitchFamily="18" charset="0"/>
              </a:rPr>
              <a:t>Khoshgoftaar</a:t>
            </a:r>
            <a:r>
              <a:rPr lang="en-US" sz="2000" dirty="0">
                <a:latin typeface="Bookman Old Style" pitchFamily="18" charset="0"/>
                <a:cs typeface="Times New Roman" pitchFamily="18" charset="0"/>
              </a:rPr>
              <a:t> TM. Big data: Deep learning for financial sentiment analysis. Journal of Big Data. 2018.</a:t>
            </a:r>
          </a:p>
          <a:p>
            <a:pPr marL="0" indent="0" algn="just">
              <a:spcBef>
                <a:spcPts val="0"/>
              </a:spcBef>
              <a:buNone/>
            </a:pPr>
            <a:r>
              <a:rPr lang="en-US" sz="2000" dirty="0">
                <a:latin typeface="Bookman Old Style" pitchFamily="18" charset="0"/>
                <a:cs typeface="Times New Roman" pitchFamily="18" charset="0"/>
              </a:rPr>
              <a:t>[2]. Martin V. Predicting the French stock market using social media analysis. In: 2013 8th International Workshop on Semantic and Social Media Adaptation and Personalization. IEEE; 2013.</a:t>
            </a:r>
          </a:p>
          <a:p>
            <a:pPr marL="0" indent="0" algn="just">
              <a:spcBef>
                <a:spcPts val="0"/>
              </a:spcBef>
              <a:buNone/>
            </a:pPr>
            <a:r>
              <a:rPr lang="en-US" sz="2000" dirty="0">
                <a:latin typeface="Bookman Old Style" pitchFamily="18" charset="0"/>
                <a:cs typeface="Times New Roman" pitchFamily="18" charset="0"/>
              </a:rPr>
              <a:t>[3]. </a:t>
            </a:r>
            <a:r>
              <a:rPr lang="en-US" sz="2000" dirty="0" err="1">
                <a:solidFill>
                  <a:srgbClr val="202020"/>
                </a:solidFill>
                <a:latin typeface="Bookman Old Style" panose="02050604050505020204" pitchFamily="18" charset="0"/>
                <a:cs typeface="Times New Roman" pitchFamily="18" charset="0"/>
              </a:rPr>
              <a:t>Khatri</a:t>
            </a:r>
            <a:r>
              <a:rPr lang="en-US" sz="2000" dirty="0">
                <a:solidFill>
                  <a:srgbClr val="202020"/>
                </a:solidFill>
                <a:latin typeface="Bookman Old Style" panose="02050604050505020204" pitchFamily="18" charset="0"/>
                <a:cs typeface="Times New Roman" pitchFamily="18" charset="0"/>
              </a:rPr>
              <a:t> SK, </a:t>
            </a:r>
            <a:r>
              <a:rPr lang="en-US" sz="2000" dirty="0" err="1">
                <a:solidFill>
                  <a:srgbClr val="202020"/>
                </a:solidFill>
                <a:latin typeface="Bookman Old Style" panose="02050604050505020204" pitchFamily="18" charset="0"/>
                <a:cs typeface="Times New Roman" pitchFamily="18" charset="0"/>
              </a:rPr>
              <a:t>Srivastava</a:t>
            </a:r>
            <a:r>
              <a:rPr lang="en-US" sz="2000" dirty="0">
                <a:solidFill>
                  <a:srgbClr val="202020"/>
                </a:solidFill>
                <a:latin typeface="Bookman Old Style" panose="02050604050505020204" pitchFamily="18" charset="0"/>
                <a:cs typeface="Times New Roman" pitchFamily="18" charset="0"/>
              </a:rPr>
              <a:t> A. Using sentimental analysis in prediction of stock market investment. In: 2016 5th International Conference on Reliability, </a:t>
            </a:r>
            <a:r>
              <a:rPr lang="en-US" sz="2000" dirty="0" err="1">
                <a:solidFill>
                  <a:srgbClr val="202020"/>
                </a:solidFill>
                <a:latin typeface="Bookman Old Style" panose="02050604050505020204" pitchFamily="18" charset="0"/>
                <a:cs typeface="Times New Roman" pitchFamily="18" charset="0"/>
              </a:rPr>
              <a:t>Infocom</a:t>
            </a:r>
            <a:r>
              <a:rPr lang="en-US" sz="2000" dirty="0">
                <a:solidFill>
                  <a:srgbClr val="202020"/>
                </a:solidFill>
                <a:latin typeface="Bookman Old Style" panose="02050604050505020204" pitchFamily="18" charset="0"/>
                <a:cs typeface="Times New Roman" pitchFamily="18" charset="0"/>
              </a:rPr>
              <a:t> Technologies and Optimization (Trends and Future Directions) (ICRITO). IEEE; 2016.</a:t>
            </a:r>
          </a:p>
          <a:p>
            <a:pPr marL="0" indent="0" algn="just">
              <a:spcBef>
                <a:spcPts val="0"/>
              </a:spcBef>
              <a:buNone/>
            </a:pPr>
            <a:r>
              <a:rPr lang="en-US" sz="2000" dirty="0">
                <a:latin typeface="Bookman Old Style" pitchFamily="18" charset="0"/>
                <a:cs typeface="Times New Roman" pitchFamily="18" charset="0"/>
              </a:rPr>
              <a:t>[4] Shared S, </a:t>
            </a:r>
            <a:r>
              <a:rPr lang="en-US" sz="2000" dirty="0" err="1">
                <a:latin typeface="Bookman Old Style" pitchFamily="18" charset="0"/>
                <a:cs typeface="Times New Roman" pitchFamily="18" charset="0"/>
              </a:rPr>
              <a:t>Bagavathi</a:t>
            </a:r>
            <a:r>
              <a:rPr lang="en-US" sz="2000" dirty="0">
                <a:latin typeface="Bookman Old Style" pitchFamily="18" charset="0"/>
                <a:cs typeface="Times New Roman" pitchFamily="18" charset="0"/>
              </a:rPr>
              <a:t> </a:t>
            </a:r>
            <a:r>
              <a:rPr lang="en-US" sz="2000" dirty="0" err="1">
                <a:latin typeface="Bookman Old Style" pitchFamily="18" charset="0"/>
                <a:cs typeface="Times New Roman" pitchFamily="18" charset="0"/>
              </a:rPr>
              <a:t>Sivakumar</a:t>
            </a:r>
            <a:r>
              <a:rPr lang="en-US" sz="2000" dirty="0">
                <a:latin typeface="Bookman Old Style" pitchFamily="18" charset="0"/>
                <a:cs typeface="Times New Roman" pitchFamily="18" charset="0"/>
              </a:rPr>
              <a:t> P, </a:t>
            </a:r>
            <a:r>
              <a:rPr lang="en-US" sz="2000" dirty="0" err="1">
                <a:latin typeface="Bookman Old Style" pitchFamily="18" charset="0"/>
                <a:cs typeface="Times New Roman" pitchFamily="18" charset="0"/>
              </a:rPr>
              <a:t>Anantha</a:t>
            </a:r>
            <a:r>
              <a:rPr lang="en-US" sz="2000" dirty="0">
                <a:latin typeface="Bookman Old Style" pitchFamily="18" charset="0"/>
                <a:cs typeface="Times New Roman" pitchFamily="18" charset="0"/>
              </a:rPr>
              <a:t> Narayanan V, ” The Smart Bus for a Smart City - A real-time implementation”, 2016 IEEE International Conference on Advanced </a:t>
            </a:r>
          </a:p>
          <a:p>
            <a:pPr marL="0" indent="0" algn="just">
              <a:spcBef>
                <a:spcPts val="0"/>
              </a:spcBef>
              <a:buNone/>
            </a:pPr>
            <a:r>
              <a:rPr lang="en-US" sz="2000" dirty="0">
                <a:latin typeface="Bookman Old Style" pitchFamily="18" charset="0"/>
                <a:cs typeface="Times New Roman" pitchFamily="18" charset="0"/>
              </a:rPr>
              <a:t>Networks and Telecommunications Systems (ANTS).</a:t>
            </a:r>
            <a:endParaRPr lang="en-US" sz="2800" dirty="0">
              <a:latin typeface="Bookman Old Style" pitchFamily="18" charset="0"/>
              <a:cs typeface="Times New Roman" pitchFamily="18" charset="0"/>
            </a:endParaRPr>
          </a:p>
          <a:p>
            <a:pPr algn="just"/>
            <a:endParaRPr lang="en-US"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b="1" dirty="0">
                <a:solidFill>
                  <a:schemeClr val="tx1">
                    <a:lumMod val="95000"/>
                    <a:lumOff val="5000"/>
                  </a:schemeClr>
                </a:solidFill>
              </a:rPr>
              <a:t>References</a:t>
            </a:r>
          </a:p>
        </p:txBody>
      </p:sp>
      <p:sp>
        <p:nvSpPr>
          <p:cNvPr id="12" name="Rectangle 11"/>
          <p:cNvSpPr/>
          <p:nvPr/>
        </p:nvSpPr>
        <p:spPr>
          <a:xfrm>
            <a:off x="4795838" y="1"/>
            <a:ext cx="4343400" cy="19049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743361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685800"/>
            <a:ext cx="4795838" cy="646331"/>
          </a:xfrm>
          <a:prstGeom prst="rect">
            <a:avLst/>
          </a:prstGeom>
          <a:noFill/>
        </p:spPr>
        <p:txBody>
          <a:bodyPr>
            <a:spAutoFit/>
          </a:bodyPr>
          <a:lstStyle/>
          <a:p>
            <a:pPr algn="ctr" fontAlgn="auto">
              <a:spcBef>
                <a:spcPts val="0"/>
              </a:spcBef>
              <a:spcAft>
                <a:spcPts val="0"/>
              </a:spcAft>
              <a:defRPr/>
            </a:pPr>
            <a:r>
              <a:rPr lang="en-GB" sz="3600" b="1" dirty="0">
                <a:latin typeface="Times New Roman" pitchFamily="18" charset="0"/>
                <a:cs typeface="Times New Roman" pitchFamily="18" charset="0"/>
              </a:rPr>
              <a:t>References</a:t>
            </a:r>
          </a:p>
        </p:txBody>
      </p:sp>
      <p:sp>
        <p:nvSpPr>
          <p:cNvPr id="4103" name="TextBox 2"/>
          <p:cNvSpPr txBox="1">
            <a:spLocks noChangeArrowheads="1"/>
          </p:cNvSpPr>
          <p:nvPr/>
        </p:nvSpPr>
        <p:spPr bwMode="auto">
          <a:xfrm>
            <a:off x="14288" y="6553200"/>
            <a:ext cx="447558" cy="338554"/>
          </a:xfrm>
          <a:prstGeom prst="rect">
            <a:avLst/>
          </a:prstGeom>
          <a:noFill/>
          <a:ln w="9525">
            <a:noFill/>
            <a:miter lim="800000"/>
            <a:headEnd/>
            <a:tailEnd/>
          </a:ln>
        </p:spPr>
        <p:txBody>
          <a:bodyPr wrap="none">
            <a:spAutoFit/>
          </a:bodyPr>
          <a:lstStyle/>
          <a:p>
            <a:r>
              <a:rPr lang="en-US" sz="1600" b="1" dirty="0">
                <a:solidFill>
                  <a:schemeClr val="bg1"/>
                </a:solidFill>
                <a:latin typeface="Times New Roman" pitchFamily="18" charset="0"/>
                <a:cs typeface="Times New Roman" pitchFamily="18" charset="0"/>
              </a:rPr>
              <a:t>2/1</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2133600"/>
            <a:ext cx="8686800" cy="4495800"/>
          </a:xfrm>
        </p:spPr>
        <p:txBody>
          <a:bodyPr/>
          <a:lstStyle/>
          <a:p>
            <a:pPr marL="0" indent="0" algn="just">
              <a:spcBef>
                <a:spcPts val="0"/>
              </a:spcBef>
              <a:buNone/>
            </a:pPr>
            <a:r>
              <a:rPr lang="en-US" sz="2000" dirty="0">
                <a:latin typeface="Bookman Old Style" pitchFamily="18" charset="0"/>
                <a:cs typeface="Times New Roman" pitchFamily="18" charset="0"/>
              </a:rPr>
              <a:t>5] Ajay </a:t>
            </a:r>
            <a:r>
              <a:rPr lang="en-US" sz="2000" dirty="0" err="1">
                <a:latin typeface="Bookman Old Style" pitchFamily="18" charset="0"/>
                <a:cs typeface="Times New Roman" pitchFamily="18" charset="0"/>
              </a:rPr>
              <a:t>Shingare</a:t>
            </a:r>
            <a:r>
              <a:rPr lang="en-US" sz="2000" dirty="0">
                <a:latin typeface="Bookman Old Style" pitchFamily="18" charset="0"/>
                <a:cs typeface="Times New Roman" pitchFamily="18" charset="0"/>
              </a:rPr>
              <a:t>, </a:t>
            </a:r>
            <a:r>
              <a:rPr lang="en-US" sz="2000" dirty="0" err="1">
                <a:latin typeface="Bookman Old Style" pitchFamily="18" charset="0"/>
                <a:cs typeface="Times New Roman" pitchFamily="18" charset="0"/>
              </a:rPr>
              <a:t>Ankita</a:t>
            </a:r>
            <a:r>
              <a:rPr lang="en-US" sz="2000" dirty="0">
                <a:latin typeface="Bookman Old Style" pitchFamily="18" charset="0"/>
                <a:cs typeface="Times New Roman" pitchFamily="18" charset="0"/>
              </a:rPr>
              <a:t> </a:t>
            </a:r>
            <a:r>
              <a:rPr lang="en-US" sz="2000" dirty="0" err="1">
                <a:latin typeface="Bookman Old Style" pitchFamily="18" charset="0"/>
                <a:cs typeface="Times New Roman" pitchFamily="18" charset="0"/>
              </a:rPr>
              <a:t>Pendole</a:t>
            </a:r>
            <a:r>
              <a:rPr lang="en-US" sz="2000" dirty="0">
                <a:latin typeface="Bookman Old Style" pitchFamily="18" charset="0"/>
                <a:cs typeface="Times New Roman" pitchFamily="18" charset="0"/>
              </a:rPr>
              <a:t>, Nikita </a:t>
            </a:r>
            <a:r>
              <a:rPr lang="en-US" sz="2000" dirty="0" err="1">
                <a:latin typeface="Bookman Old Style" pitchFamily="18" charset="0"/>
                <a:cs typeface="Times New Roman" pitchFamily="18" charset="0"/>
              </a:rPr>
              <a:t>Chaudhari</a:t>
            </a:r>
            <a:r>
              <a:rPr lang="en-US" sz="2000" dirty="0">
                <a:latin typeface="Bookman Old Style" pitchFamily="18" charset="0"/>
                <a:cs typeface="Times New Roman" pitchFamily="18" charset="0"/>
              </a:rPr>
              <a:t> and </a:t>
            </a:r>
            <a:r>
              <a:rPr lang="en-US" sz="2000" dirty="0" err="1">
                <a:latin typeface="Bookman Old Style" pitchFamily="18" charset="0"/>
                <a:cs typeface="Times New Roman" pitchFamily="18" charset="0"/>
              </a:rPr>
              <a:t>Parikshit</a:t>
            </a:r>
            <a:r>
              <a:rPr lang="en-US" sz="2000" dirty="0">
                <a:latin typeface="Bookman Old Style" pitchFamily="18" charset="0"/>
                <a:cs typeface="Times New Roman" pitchFamily="18" charset="0"/>
              </a:rPr>
              <a:t> </a:t>
            </a:r>
            <a:r>
              <a:rPr lang="en-US" sz="2000" dirty="0" err="1">
                <a:latin typeface="Bookman Old Style" pitchFamily="18" charset="0"/>
                <a:cs typeface="Times New Roman" pitchFamily="18" charset="0"/>
              </a:rPr>
              <a:t>Deshpande</a:t>
            </a:r>
            <a:r>
              <a:rPr lang="en-US" sz="2000" dirty="0">
                <a:latin typeface="Bookman Old Style" pitchFamily="18" charset="0"/>
                <a:cs typeface="Times New Roman" pitchFamily="18" charset="0"/>
              </a:rPr>
              <a:t>, Prof. </a:t>
            </a:r>
            <a:r>
              <a:rPr lang="en-US" sz="2000" dirty="0" err="1">
                <a:latin typeface="Bookman Old Style" pitchFamily="18" charset="0"/>
                <a:cs typeface="Times New Roman" pitchFamily="18" charset="0"/>
              </a:rPr>
              <a:t>Samadhan</a:t>
            </a:r>
            <a:r>
              <a:rPr lang="en-US" sz="2000" dirty="0">
                <a:latin typeface="Bookman Old Style" pitchFamily="18" charset="0"/>
                <a:cs typeface="Times New Roman" pitchFamily="18" charset="0"/>
              </a:rPr>
              <a:t> </a:t>
            </a:r>
            <a:r>
              <a:rPr lang="en-US" sz="2000" dirty="0" err="1">
                <a:latin typeface="Bookman Old Style" pitchFamily="18" charset="0"/>
                <a:cs typeface="Times New Roman" pitchFamily="18" charset="0"/>
              </a:rPr>
              <a:t>Sonavane</a:t>
            </a:r>
            <a:r>
              <a:rPr lang="en-US" sz="2000" dirty="0">
                <a:latin typeface="Bookman Old Style" pitchFamily="18" charset="0"/>
                <a:cs typeface="Times New Roman" pitchFamily="18" charset="0"/>
              </a:rPr>
              <a:t>,” GPS Supported City Bus Tracking &amp; Smart Ticketing System”,2015 International Conference on Green Computing and Internet of Things </a:t>
            </a:r>
          </a:p>
          <a:p>
            <a:pPr marL="0" indent="0" algn="just">
              <a:spcBef>
                <a:spcPts val="0"/>
              </a:spcBef>
              <a:buNone/>
            </a:pPr>
            <a:r>
              <a:rPr lang="en-US" sz="2000" dirty="0">
                <a:latin typeface="Bookman Old Style" pitchFamily="18" charset="0"/>
                <a:cs typeface="Times New Roman" pitchFamily="18" charset="0"/>
              </a:rPr>
              <a:t>(</a:t>
            </a:r>
            <a:r>
              <a:rPr lang="en-US" sz="2000" dirty="0" err="1">
                <a:latin typeface="Bookman Old Style" pitchFamily="18" charset="0"/>
                <a:cs typeface="Times New Roman" pitchFamily="18" charset="0"/>
              </a:rPr>
              <a:t>ICGCIoT</a:t>
            </a:r>
            <a:r>
              <a:rPr lang="en-US" sz="2000" dirty="0">
                <a:latin typeface="Bookman Old Style" pitchFamily="18" charset="0"/>
                <a:cs typeface="Times New Roman" pitchFamily="18" charset="0"/>
              </a:rPr>
              <a:t>).</a:t>
            </a:r>
          </a:p>
          <a:p>
            <a:pPr marL="0" indent="0" algn="just">
              <a:spcBef>
                <a:spcPts val="0"/>
              </a:spcBef>
              <a:buNone/>
            </a:pPr>
            <a:endParaRPr lang="en-US" sz="2800" dirty="0">
              <a:latin typeface="Bookman Old Style" pitchFamily="18" charset="0"/>
              <a:cs typeface="Times New Roman" pitchFamily="18" charset="0"/>
            </a:endParaRPr>
          </a:p>
          <a:p>
            <a:pPr algn="just"/>
            <a:endParaRPr lang="en-US"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b="1" dirty="0">
                <a:solidFill>
                  <a:schemeClr val="tx1">
                    <a:lumMod val="95000"/>
                    <a:lumOff val="5000"/>
                  </a:schemeClr>
                </a:solidFill>
              </a:rPr>
              <a:t>References</a:t>
            </a:r>
          </a:p>
        </p:txBody>
      </p:sp>
      <p:sp>
        <p:nvSpPr>
          <p:cNvPr id="12" name="Rectangle 11"/>
          <p:cNvSpPr/>
          <p:nvPr/>
        </p:nvSpPr>
        <p:spPr>
          <a:xfrm>
            <a:off x="4795838" y="1"/>
            <a:ext cx="4343400" cy="19049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743361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Rectangle 7"/>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6" name="TextBox 5"/>
          <p:cNvSpPr txBox="1"/>
          <p:nvPr/>
        </p:nvSpPr>
        <p:spPr>
          <a:xfrm>
            <a:off x="0" y="3100388"/>
            <a:ext cx="9144000" cy="862012"/>
          </a:xfrm>
          <a:prstGeom prst="rect">
            <a:avLst/>
          </a:prstGeom>
          <a:solidFill>
            <a:srgbClr val="FFFFCC"/>
          </a:solidFill>
        </p:spPr>
        <p:txBody>
          <a:bodyPr wrap="square">
            <a:spAutoFit/>
          </a:bodyPr>
          <a:lstStyle/>
          <a:p>
            <a:pPr algn="ctr" fontAlgn="auto">
              <a:spcBef>
                <a:spcPts val="0"/>
              </a:spcBef>
              <a:spcAft>
                <a:spcPts val="0"/>
              </a:spcAft>
              <a:defRPr/>
            </a:pPr>
            <a:endParaRPr lang="en-IN" sz="5000" dirty="0">
              <a:solidFill>
                <a:schemeClr val="accent2">
                  <a:lumMod val="75000"/>
                </a:schemeClr>
              </a:solidFill>
              <a:latin typeface="Bookman Old Style" pitchFamily="18" charset="0"/>
              <a:cs typeface="Times New Roman" pitchFamily="18" charset="0"/>
            </a:endParaRPr>
          </a:p>
        </p:txBody>
      </p:sp>
      <p:sp>
        <p:nvSpPr>
          <p:cNvPr id="10245" name="TextBox 1"/>
          <p:cNvSpPr txBox="1">
            <a:spLocks noChangeArrowheads="1"/>
          </p:cNvSpPr>
          <p:nvPr/>
        </p:nvSpPr>
        <p:spPr bwMode="auto">
          <a:xfrm>
            <a:off x="4343400" y="2667000"/>
            <a:ext cx="990600" cy="1631950"/>
          </a:xfrm>
          <a:prstGeom prst="rect">
            <a:avLst/>
          </a:prstGeom>
          <a:noFill/>
          <a:ln w="9525">
            <a:noFill/>
            <a:miter lim="800000"/>
            <a:headEnd/>
            <a:tailEnd/>
          </a:ln>
        </p:spPr>
        <p:txBody>
          <a:bodyPr wrap="square">
            <a:spAutoFit/>
          </a:bodyPr>
          <a:lstStyle/>
          <a:p>
            <a:r>
              <a:rPr lang="en-US" sz="10000">
                <a:latin typeface="Bookman Old Style" pitchFamily="18" charset="0"/>
                <a:cs typeface="Times New Roman" pitchFamily="18" charset="0"/>
              </a:rPr>
              <a:t>?</a:t>
            </a:r>
          </a:p>
        </p:txBody>
      </p:sp>
      <p:sp>
        <p:nvSpPr>
          <p:cNvPr id="10246" name="TextBox 1"/>
          <p:cNvSpPr txBox="1">
            <a:spLocks noChangeArrowheads="1"/>
          </p:cNvSpPr>
          <p:nvPr/>
        </p:nvSpPr>
        <p:spPr bwMode="auto">
          <a:xfrm>
            <a:off x="2209800" y="123825"/>
            <a:ext cx="5410200" cy="1400383"/>
          </a:xfrm>
          <a:prstGeom prst="rect">
            <a:avLst/>
          </a:prstGeom>
          <a:noFill/>
          <a:ln w="9525">
            <a:noFill/>
            <a:miter lim="800000"/>
            <a:headEnd/>
            <a:tailEnd/>
          </a:ln>
        </p:spPr>
        <p:txBody>
          <a:bodyPr wrap="square">
            <a:spAutoFit/>
          </a:bodyPr>
          <a:lstStyle/>
          <a:p>
            <a:r>
              <a:rPr lang="en-US" sz="8500" dirty="0">
                <a:latin typeface="Bookman Old Style" pitchFamily="18" charset="0"/>
                <a:cs typeface="Times New Roman" pitchFamily="18" charset="0"/>
              </a:rPr>
              <a:t>Q and A?</a:t>
            </a:r>
          </a:p>
        </p:txBody>
      </p:sp>
      <p:sp>
        <p:nvSpPr>
          <p:cNvPr id="10" name="TextBox 9"/>
          <p:cNvSpPr txBox="1"/>
          <p:nvPr/>
        </p:nvSpPr>
        <p:spPr>
          <a:xfrm>
            <a:off x="0" y="6553200"/>
            <a:ext cx="9144000" cy="307975"/>
          </a:xfrm>
          <a:prstGeom prst="rect">
            <a:avLst/>
          </a:prstGeom>
          <a:solidFill>
            <a:srgbClr val="04064C"/>
          </a:solidFill>
        </p:spPr>
        <p:txBody>
          <a:bodyPr wrap="square">
            <a:spAutoFit/>
          </a:bodyPr>
          <a:lstStyle/>
          <a:p>
            <a:pPr algn="r" fontAlgn="auto">
              <a:spcBef>
                <a:spcPts val="0"/>
              </a:spcBef>
              <a:spcAft>
                <a:spcPts val="0"/>
              </a:spcAft>
              <a:defRPr/>
            </a:pPr>
            <a:endParaRPr lang="en-US" sz="1350" b="1" dirty="0">
              <a:solidFill>
                <a:schemeClr val="bg1"/>
              </a:solidFill>
              <a:latin typeface="Bookman Old Style" pitchFamily="18"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Introduction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342900" y="2133601"/>
            <a:ext cx="8542930" cy="4343400"/>
          </a:xfrm>
        </p:spPr>
        <p:txBody>
          <a:bodyPr/>
          <a:lstStyle/>
          <a:p>
            <a:pPr algn="just"/>
            <a:r>
              <a:rPr lang="en-US" sz="2400" dirty="0">
                <a:latin typeface="Bookman Old Style" pitchFamily="18" charset="0"/>
                <a:cs typeface="Times New Roman" pitchFamily="18" charset="0"/>
              </a:rPr>
              <a:t>Investors or traders make buying or selling decisions based on stock analysis information.</a:t>
            </a:r>
          </a:p>
          <a:p>
            <a:pPr algn="just"/>
            <a:r>
              <a:rPr lang="en-US" sz="2400" b="1" dirty="0">
                <a:latin typeface="Bookman Old Style" pitchFamily="18" charset="0"/>
                <a:cs typeface="Times New Roman" pitchFamily="18" charset="0"/>
              </a:rPr>
              <a:t>Fundamental Analysis:</a:t>
            </a:r>
          </a:p>
          <a:p>
            <a:pPr algn="just"/>
            <a:r>
              <a:rPr lang="en-US" sz="2400" dirty="0">
                <a:latin typeface="Bookman Old Style" pitchFamily="18" charset="0"/>
                <a:cs typeface="Times New Roman" pitchFamily="18" charset="0"/>
              </a:rPr>
              <a:t>This analysis follows on impact and correlation of stock prices of other companies, past performances, records, profits, and debts of the company.</a:t>
            </a:r>
          </a:p>
          <a:p>
            <a:pPr algn="just"/>
            <a:r>
              <a:rPr lang="en-US" sz="2400" dirty="0">
                <a:latin typeface="Bookman Old Style" pitchFamily="18" charset="0"/>
                <a:cs typeface="Times New Roman" pitchFamily="18" charset="0"/>
              </a:rPr>
              <a:t>It also uses Different key ratios to determine the financial health and understand the true value of a company’s stock. Such as Earnings per share (EPS), Price to Earnings ratio (P/E), Price to Earnings to Growth ratio (PEG), Return on Equity (ROE) etc.</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Introduction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342900" y="2133600"/>
            <a:ext cx="8542930" cy="4495799"/>
          </a:xfrm>
        </p:spPr>
        <p:txBody>
          <a:bodyPr/>
          <a:lstStyle/>
          <a:p>
            <a:pPr algn="just"/>
            <a:r>
              <a:rPr lang="en-US" sz="2400" b="1" dirty="0">
                <a:latin typeface="Bookman Old Style" panose="02050604050505020204" pitchFamily="18" charset="0"/>
                <a:cs typeface="Times New Roman" pitchFamily="18" charset="0"/>
              </a:rPr>
              <a:t>Technical Analysis:</a:t>
            </a:r>
          </a:p>
          <a:p>
            <a:pPr algn="just"/>
            <a:r>
              <a:rPr lang="en-US" sz="2400" dirty="0">
                <a:latin typeface="Bookman Old Style" pitchFamily="18" charset="0"/>
                <a:cs typeface="Times New Roman" pitchFamily="18" charset="0"/>
              </a:rPr>
              <a:t>This method involves in reading the charts and using statistical figures to identify the trends in the stock market.</a:t>
            </a:r>
          </a:p>
          <a:p>
            <a:pPr algn="just"/>
            <a:r>
              <a:rPr lang="en-US" sz="2400" dirty="0">
                <a:latin typeface="Bookman Old Style" pitchFamily="18" charset="0"/>
                <a:cs typeface="Times New Roman" pitchFamily="18" charset="0"/>
              </a:rPr>
              <a:t>This method include the patterns like Bullish candlestick pattern, Bearish candlestick pattern, Continuation Pattern, etc. And, Indicators like Leading, Lagging, etc.</a:t>
            </a:r>
          </a:p>
          <a:p>
            <a:pPr algn="just"/>
            <a:r>
              <a:rPr lang="en-US" sz="2400" b="1" dirty="0">
                <a:latin typeface="Bookman Old Style" pitchFamily="18" charset="0"/>
                <a:cs typeface="Times New Roman" pitchFamily="18" charset="0"/>
              </a:rPr>
              <a:t>Sentiment analysis:</a:t>
            </a:r>
          </a:p>
          <a:p>
            <a:pPr algn="just"/>
            <a:r>
              <a:rPr lang="en-US" sz="2400" dirty="0">
                <a:latin typeface="Bookman Old Style" pitchFamily="18" charset="0"/>
                <a:cs typeface="Times New Roman" pitchFamily="18" charset="0"/>
              </a:rPr>
              <a:t>It is the process of detecting positive or negative sentiment in text.</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Introduction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342900" y="2133600"/>
            <a:ext cx="8542930" cy="4495799"/>
          </a:xfrm>
        </p:spPr>
        <p:txBody>
          <a:bodyPr/>
          <a:lstStyle/>
          <a:p>
            <a:pPr algn="just"/>
            <a:r>
              <a:rPr lang="en-US" sz="2400" dirty="0">
                <a:latin typeface="Bookman Old Style" pitchFamily="18" charset="0"/>
                <a:cs typeface="Times New Roman" pitchFamily="18" charset="0"/>
              </a:rPr>
              <a:t>It’s often used by businesses to detect sentiment in social data, gauge brand reputation, and understand customers.</a:t>
            </a:r>
          </a:p>
          <a:p>
            <a:pPr algn="just"/>
            <a:r>
              <a:rPr lang="en-US" sz="2400" dirty="0">
                <a:latin typeface="Bookman Old Style" pitchFamily="18" charset="0"/>
                <a:cs typeface="Times New Roman" pitchFamily="18" charset="0"/>
              </a:rPr>
              <a:t>Sentiment analysis models focus on polarity (positive, negative, neutral) but also on feelings and emotions (angry, happy, sad, etc.), urgency (urgent, not urgent) and even intentions (interested, not interested).</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Existing System</a:t>
            </a:r>
          </a:p>
        </p:txBody>
      </p:sp>
      <p:sp>
        <p:nvSpPr>
          <p:cNvPr id="3" name="Content Placeholder 2"/>
          <p:cNvSpPr>
            <a:spLocks noGrp="1"/>
          </p:cNvSpPr>
          <p:nvPr>
            <p:ph idx="1"/>
          </p:nvPr>
        </p:nvSpPr>
        <p:spPr>
          <a:xfrm>
            <a:off x="342900" y="1981200"/>
            <a:ext cx="8542930" cy="4648199"/>
          </a:xfrm>
        </p:spPr>
        <p:txBody>
          <a:bodyPr/>
          <a:lstStyle/>
          <a:p>
            <a:pPr algn="just"/>
            <a:r>
              <a:rPr lang="en-US" sz="2400" dirty="0">
                <a:latin typeface="Bookman Old Style" pitchFamily="18" charset="0"/>
                <a:cs typeface="Times New Roman" pitchFamily="18" charset="0"/>
              </a:rPr>
              <a:t>LITERATURE SURVEY like Historical Data Analysis, Multi-Source Multiple Instance Learning, Support Vector Machines (SVM) and Independent Component Analysis (ICA) are used for Stock Market Prediction.</a:t>
            </a:r>
          </a:p>
          <a:p>
            <a:pPr algn="just"/>
            <a:r>
              <a:rPr lang="en-US" sz="2400" dirty="0">
                <a:latin typeface="Bookman Old Style" pitchFamily="18" charset="0"/>
                <a:cs typeface="Times New Roman" pitchFamily="18" charset="0"/>
              </a:rPr>
              <a:t>It doesn't exploit data pre-processing techniques to remove inconsistency and incompleteness of the data.</a:t>
            </a:r>
          </a:p>
          <a:p>
            <a:pPr algn="just"/>
            <a:r>
              <a:rPr lang="en-US" sz="2400" dirty="0">
                <a:latin typeface="Bookman Old Style" pitchFamily="18" charset="0"/>
                <a:cs typeface="Times New Roman" pitchFamily="18" charset="0"/>
              </a:rPr>
              <a:t>The existing system does not perform well when there is a change in the operating environment.</a:t>
            </a:r>
          </a:p>
          <a:p>
            <a:pPr algn="just"/>
            <a:r>
              <a:rPr lang="en-US" sz="2400" dirty="0">
                <a:latin typeface="Bookman Old Style" pitchFamily="18" charset="0"/>
                <a:cs typeface="Times New Roman" pitchFamily="18" charset="0"/>
              </a:rPr>
              <a:t>Here reported that existing system highly predictive values, by selecting an appropriate time period for their experiment to obtain highly predictive scores.</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43717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Existing System</a:t>
            </a:r>
          </a:p>
        </p:txBody>
      </p:sp>
      <p:sp>
        <p:nvSpPr>
          <p:cNvPr id="3" name="Content Placeholder 2"/>
          <p:cNvSpPr>
            <a:spLocks noGrp="1"/>
          </p:cNvSpPr>
          <p:nvPr>
            <p:ph idx="1"/>
          </p:nvPr>
        </p:nvSpPr>
        <p:spPr>
          <a:xfrm>
            <a:off x="342900" y="1981200"/>
            <a:ext cx="8542930" cy="4648199"/>
          </a:xfrm>
        </p:spPr>
        <p:txBody>
          <a:bodyPr/>
          <a:lstStyle/>
          <a:p>
            <a:pPr algn="just"/>
            <a:r>
              <a:rPr lang="en-US" sz="2400" dirty="0">
                <a:latin typeface="Bookman Old Style" pitchFamily="18" charset="0"/>
                <a:cs typeface="Times New Roman" pitchFamily="18" charset="0"/>
              </a:rPr>
              <a:t>The impact of the financial ratios and technical analysis on stock price forecasting using random forests, The use of AI and human-made awareness frameworks to predict stock costs is growing example.</a:t>
            </a:r>
          </a:p>
          <a:p>
            <a:pPr algn="just"/>
            <a:r>
              <a:rPr lang="en-US" sz="2400" dirty="0">
                <a:latin typeface="Bookman Old Style" pitchFamily="18" charset="0"/>
                <a:cs typeface="Times New Roman" pitchFamily="18" charset="0"/>
              </a:rPr>
              <a:t>A constantly increasing </a:t>
            </a:r>
            <a:r>
              <a:rPr lang="en-US" sz="2400" dirty="0" err="1">
                <a:latin typeface="Bookman Old Style" pitchFamily="18" charset="0"/>
                <a:cs typeface="Times New Roman" pitchFamily="18" charset="0"/>
              </a:rPr>
              <a:t>no.of</a:t>
            </a:r>
            <a:r>
              <a:rPr lang="en-US" sz="2400" dirty="0">
                <a:latin typeface="Bookman Old Style" pitchFamily="18" charset="0"/>
                <a:cs typeface="Times New Roman" pitchFamily="18" charset="0"/>
              </a:rPr>
              <a:t> experts spend their time every day considering ways to deal with techniques that can further improve the precision of the stock conjecture model.</a:t>
            </a:r>
          </a:p>
          <a:p>
            <a:pPr algn="just"/>
            <a:r>
              <a:rPr lang="en-US" sz="2400" dirty="0">
                <a:latin typeface="Bookman Old Style" pitchFamily="18" charset="0"/>
                <a:cs typeface="Times New Roman" pitchFamily="18" charset="0"/>
              </a:rPr>
              <a:t>As a result of galactic </a:t>
            </a:r>
            <a:r>
              <a:rPr lang="en-US" sz="2400" dirty="0" err="1">
                <a:latin typeface="Bookman Old Style" pitchFamily="18" charset="0"/>
                <a:cs typeface="Times New Roman" pitchFamily="18" charset="0"/>
              </a:rPr>
              <a:t>no.of</a:t>
            </a:r>
            <a:r>
              <a:rPr lang="en-US" sz="2400" dirty="0">
                <a:latin typeface="Bookman Old Style" pitchFamily="18" charset="0"/>
                <a:cs typeface="Times New Roman" pitchFamily="18" charset="0"/>
              </a:rPr>
              <a:t> decisions available, there can be ‘n’ </a:t>
            </a:r>
            <a:r>
              <a:rPr lang="en-US" sz="2400" dirty="0" err="1">
                <a:latin typeface="Bookman Old Style" pitchFamily="18" charset="0"/>
                <a:cs typeface="Times New Roman" pitchFamily="18" charset="0"/>
              </a:rPr>
              <a:t>no.of</a:t>
            </a:r>
            <a:r>
              <a:rPr lang="en-US" sz="2400" dirty="0">
                <a:latin typeface="Bookman Old Style" pitchFamily="18" charset="0"/>
                <a:cs typeface="Times New Roman" pitchFamily="18" charset="0"/>
              </a:rPr>
              <a:t> ways on the most capable strategy to envision the expense of stock, anyway all techniques </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33806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Existing System</a:t>
            </a:r>
          </a:p>
        </p:txBody>
      </p:sp>
      <p:sp>
        <p:nvSpPr>
          <p:cNvPr id="3" name="Content Placeholder 2"/>
          <p:cNvSpPr>
            <a:spLocks noGrp="1"/>
          </p:cNvSpPr>
          <p:nvPr>
            <p:ph idx="1"/>
          </p:nvPr>
        </p:nvSpPr>
        <p:spPr>
          <a:xfrm>
            <a:off x="342900" y="1981200"/>
            <a:ext cx="8542930" cy="4648199"/>
          </a:xfrm>
        </p:spPr>
        <p:txBody>
          <a:bodyPr/>
          <a:lstStyle/>
          <a:p>
            <a:pPr marL="0" indent="0" algn="just">
              <a:buNone/>
            </a:pPr>
            <a:r>
              <a:rPr lang="en-US" sz="2400" dirty="0">
                <a:latin typeface="Bookman Old Style" pitchFamily="18" charset="0"/>
                <a:cs typeface="Times New Roman" pitchFamily="18" charset="0"/>
              </a:rPr>
              <a:t>don’t work a comparable way.</a:t>
            </a:r>
          </a:p>
          <a:p>
            <a:pPr algn="just"/>
            <a:r>
              <a:rPr lang="en-US" sz="2400" dirty="0">
                <a:latin typeface="Bookman Old Style" pitchFamily="18" charset="0"/>
                <a:cs typeface="Times New Roman" pitchFamily="18" charset="0"/>
              </a:rPr>
              <a:t>The yield changes for each methodology whether or not comparative educational file is being applied.</a:t>
            </a:r>
          </a:p>
          <a:p>
            <a:pPr algn="just"/>
            <a:r>
              <a:rPr lang="en-US" sz="2400" dirty="0">
                <a:latin typeface="Bookman Old Style" pitchFamily="18" charset="0"/>
                <a:cs typeface="Times New Roman" pitchFamily="18" charset="0"/>
              </a:rPr>
              <a:t>In the alluded to paper the stock worth gauge has been finished by utilizing the self-confident timberland figuring is being used to betoken the expense of the stock utilizing fiscal extents structure the perspective quarter.</a:t>
            </a:r>
          </a:p>
          <a:p>
            <a:pPr algn="just"/>
            <a:r>
              <a:rPr lang="en-US" sz="2400" dirty="0">
                <a:latin typeface="Bookman Old Style" pitchFamily="18" charset="0"/>
                <a:cs typeface="Times New Roman" pitchFamily="18" charset="0"/>
              </a:rPr>
              <a:t>This is a single technique for optically crusading the circumstance by advancing toward it utilizing an insightful model, utilizing the capricious boondocks to anticipate the future expense of stock from data.</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Software/Hardware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Screenshots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Conclusion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Future Enhancement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824598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1505</TotalTime>
  <Words>2505</Words>
  <Application>Microsoft Office PowerPoint</Application>
  <PresentationFormat>On-screen Show (4:3)</PresentationFormat>
  <Paragraphs>486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Bookman Old Style</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LSTM with FA and TA</vt:lpstr>
      <vt:lpstr>LSTM with FA,TA and Sentimental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mithra sai</cp:lastModifiedBy>
  <cp:revision>160</cp:revision>
  <dcterms:created xsi:type="dcterms:W3CDTF">2013-05-08T19:42:37Z</dcterms:created>
  <dcterms:modified xsi:type="dcterms:W3CDTF">2023-12-14T08:04:07Z</dcterms:modified>
</cp:coreProperties>
</file>