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a083e8a3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a083e8a3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a083e8a3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a083e8a3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a083e8a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a083e8a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a083e8a3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a083e8a3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a083e8a3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a083e8a3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a083e8a3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a083e8a3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a083e8a3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a083e8a3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a083e8a3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a083e8a3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a083e8a3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a083e8a3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a083e8a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a083e8a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a083e8a3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a083e8a3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a083e8a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a083e8a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a083e8a3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a083e8a3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a083e8a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a083e8a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a083e8a3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a083e8a3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a083e8a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a083e8a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jpg"/><Relationship Id="rId5"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4.png"/><Relationship Id="rId5"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jpg"/><Relationship Id="rId5"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8.jp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5.jpg"/><Relationship Id="rId5"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14087" r="1452" t="14551"/>
          <a:stretch/>
        </p:blipFill>
        <p:spPr>
          <a:xfrm>
            <a:off x="1" y="0"/>
            <a:ext cx="9208724" cy="6132825"/>
          </a:xfrm>
          <a:prstGeom prst="rect">
            <a:avLst/>
          </a:prstGeom>
          <a:noFill/>
          <a:ln>
            <a:noFill/>
          </a:ln>
        </p:spPr>
      </p:pic>
      <p:sp>
        <p:nvSpPr>
          <p:cNvPr id="55" name="Google Shape;55;p13"/>
          <p:cNvSpPr txBox="1"/>
          <p:nvPr>
            <p:ph type="ctrTitle"/>
          </p:nvPr>
        </p:nvSpPr>
        <p:spPr>
          <a:xfrm>
            <a:off x="888975" y="2159800"/>
            <a:ext cx="7779300" cy="1058100"/>
          </a:xfrm>
          <a:prstGeom prst="rect">
            <a:avLst/>
          </a:prstGeom>
          <a:ln cap="flat" cmpd="sng" w="9525">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600">
              <a:solidFill>
                <a:schemeClr val="lt1"/>
              </a:solidFil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57" name="Google Shape;57;p13"/>
          <p:cNvPicPr preferRelativeResize="0"/>
          <p:nvPr/>
        </p:nvPicPr>
        <p:blipFill rotWithShape="1">
          <a:blip r:embed="rId4">
            <a:alphaModFix/>
          </a:blip>
          <a:srcRect b="35594" l="10258" r="13637" t="34250"/>
          <a:stretch/>
        </p:blipFill>
        <p:spPr>
          <a:xfrm>
            <a:off x="5061450" y="1002075"/>
            <a:ext cx="1729199" cy="701649"/>
          </a:xfrm>
          <a:prstGeom prst="rect">
            <a:avLst/>
          </a:prstGeom>
          <a:noFill/>
          <a:ln>
            <a:noFill/>
          </a:ln>
        </p:spPr>
      </p:pic>
      <p:pic>
        <p:nvPicPr>
          <p:cNvPr id="58" name="Google Shape;58;p13"/>
          <p:cNvPicPr preferRelativeResize="0"/>
          <p:nvPr/>
        </p:nvPicPr>
        <p:blipFill rotWithShape="1">
          <a:blip r:embed="rId5">
            <a:alphaModFix/>
          </a:blip>
          <a:srcRect b="34047" l="11053" r="13395" t="31902"/>
          <a:stretch/>
        </p:blipFill>
        <p:spPr>
          <a:xfrm>
            <a:off x="2686725" y="925063"/>
            <a:ext cx="1813549" cy="778675"/>
          </a:xfrm>
          <a:prstGeom prst="rect">
            <a:avLst/>
          </a:prstGeom>
          <a:noFill/>
          <a:ln>
            <a:noFill/>
          </a:ln>
        </p:spPr>
      </p:pic>
      <p:sp>
        <p:nvSpPr>
          <p:cNvPr id="59" name="Google Shape;59;p13"/>
          <p:cNvSpPr txBox="1"/>
          <p:nvPr/>
        </p:nvSpPr>
        <p:spPr>
          <a:xfrm>
            <a:off x="7723050" y="1055825"/>
            <a:ext cx="14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0" name="Google Shape;60;p13"/>
          <p:cNvSpPr txBox="1"/>
          <p:nvPr/>
        </p:nvSpPr>
        <p:spPr>
          <a:xfrm>
            <a:off x="1438425" y="1996150"/>
            <a:ext cx="6680400" cy="1385400"/>
          </a:xfrm>
          <a:prstGeom prst="rect">
            <a:avLst/>
          </a:prstGeom>
          <a:solidFill>
            <a:schemeClr val="accent1"/>
          </a:solid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600">
                <a:solidFill>
                  <a:schemeClr val="lt1"/>
                </a:solidFill>
              </a:rPr>
              <a:t>Analyze Mobile App Data On Various Platforms And Generate Recommendations Based On The Analysis And Various Metrics Available In The Datasets Using Python</a:t>
            </a:r>
            <a:endParaRPr b="1" sz="1600">
              <a:solidFill>
                <a:schemeClr val="lt1"/>
              </a:solidFill>
            </a:endParaRPr>
          </a:p>
          <a:p>
            <a:pPr indent="0" lvl="0" marL="0" rtl="0" algn="ctr">
              <a:spcBef>
                <a:spcPts val="0"/>
              </a:spcBef>
              <a:spcAft>
                <a:spcPts val="0"/>
              </a:spcAft>
              <a:buClr>
                <a:schemeClr val="dk1"/>
              </a:buClr>
              <a:buSzPts val="1100"/>
              <a:buFont typeface="Arial"/>
              <a:buNone/>
            </a:pPr>
            <a:r>
              <a:t/>
            </a:r>
            <a:endParaRPr b="1" sz="1600">
              <a:solidFill>
                <a:schemeClr val="lt1"/>
              </a:solidFill>
            </a:endParaRPr>
          </a:p>
          <a:p>
            <a:pPr indent="0" lvl="0" marL="0" rtl="0" algn="l">
              <a:spcBef>
                <a:spcPts val="0"/>
              </a:spcBef>
              <a:spcAft>
                <a:spcPts val="0"/>
              </a:spcAft>
              <a:buNone/>
            </a:pPr>
            <a:r>
              <a:t/>
            </a:r>
            <a:endParaRPr/>
          </a:p>
        </p:txBody>
      </p:sp>
      <p:sp>
        <p:nvSpPr>
          <p:cNvPr id="61" name="Google Shape;61;p13"/>
          <p:cNvSpPr txBox="1"/>
          <p:nvPr/>
        </p:nvSpPr>
        <p:spPr>
          <a:xfrm>
            <a:off x="7354200" y="4621450"/>
            <a:ext cx="1729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Sougata Mitra</a:t>
            </a:r>
            <a:endParaRPr b="1" sz="1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pic>
        <p:nvPicPr>
          <p:cNvPr id="151" name="Google Shape;151;p22"/>
          <p:cNvPicPr preferRelativeResize="0"/>
          <p:nvPr/>
        </p:nvPicPr>
        <p:blipFill>
          <a:blip r:embed="rId3">
            <a:alphaModFix/>
          </a:blip>
          <a:stretch>
            <a:fillRect/>
          </a:stretch>
        </p:blipFill>
        <p:spPr>
          <a:xfrm>
            <a:off x="5750050" y="1882350"/>
            <a:ext cx="2900100" cy="2838925"/>
          </a:xfrm>
          <a:prstGeom prst="rect">
            <a:avLst/>
          </a:prstGeom>
          <a:noFill/>
          <a:ln cap="flat" cmpd="sng" w="28575">
            <a:solidFill>
              <a:schemeClr val="dk2"/>
            </a:solidFill>
            <a:prstDash val="solid"/>
            <a:round/>
            <a:headEnd len="sm" w="sm" type="none"/>
            <a:tailEnd len="sm" w="sm" type="none"/>
          </a:ln>
        </p:spPr>
      </p:pic>
      <p:pic>
        <p:nvPicPr>
          <p:cNvPr id="152" name="Google Shape;152;p22"/>
          <p:cNvPicPr preferRelativeResize="0"/>
          <p:nvPr/>
        </p:nvPicPr>
        <p:blipFill rotWithShape="1">
          <a:blip r:embed="rId4">
            <a:alphaModFix/>
          </a:blip>
          <a:srcRect b="35594" l="10258" r="13637" t="34250"/>
          <a:stretch/>
        </p:blipFill>
        <p:spPr>
          <a:xfrm>
            <a:off x="7377079" y="498275"/>
            <a:ext cx="1411420" cy="572700"/>
          </a:xfrm>
          <a:prstGeom prst="rect">
            <a:avLst/>
          </a:prstGeom>
          <a:noFill/>
          <a:ln>
            <a:noFill/>
          </a:ln>
        </p:spPr>
      </p:pic>
      <p:sp>
        <p:nvSpPr>
          <p:cNvPr id="153" name="Google Shape;153;p22"/>
          <p:cNvSpPr txBox="1"/>
          <p:nvPr/>
        </p:nvSpPr>
        <p:spPr>
          <a:xfrm>
            <a:off x="2799325" y="531275"/>
            <a:ext cx="29001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t>Top App Categories</a:t>
            </a:r>
            <a:endParaRPr b="1" u="sng"/>
          </a:p>
        </p:txBody>
      </p:sp>
      <p:sp>
        <p:nvSpPr>
          <p:cNvPr id="154" name="Google Shape;154;p22"/>
          <p:cNvSpPr txBox="1"/>
          <p:nvPr/>
        </p:nvSpPr>
        <p:spPr>
          <a:xfrm>
            <a:off x="448375" y="1424675"/>
            <a:ext cx="4487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The TOP App category is Family,</a:t>
            </a:r>
            <a:r>
              <a:rPr b="1" lang="en"/>
              <a:t>followed by Games and Tool.</a:t>
            </a:r>
            <a:endParaRPr b="1"/>
          </a:p>
        </p:txBody>
      </p:sp>
      <p:pic>
        <p:nvPicPr>
          <p:cNvPr id="155" name="Google Shape;155;p22"/>
          <p:cNvPicPr preferRelativeResize="0"/>
          <p:nvPr/>
        </p:nvPicPr>
        <p:blipFill>
          <a:blip r:embed="rId5">
            <a:alphaModFix/>
          </a:blip>
          <a:stretch>
            <a:fillRect/>
          </a:stretch>
        </p:blipFill>
        <p:spPr>
          <a:xfrm>
            <a:off x="714375" y="2447225"/>
            <a:ext cx="4044411" cy="2696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3"/>
          <p:cNvPicPr preferRelativeResize="0"/>
          <p:nvPr/>
        </p:nvPicPr>
        <p:blipFill>
          <a:blip r:embed="rId3">
            <a:alphaModFix/>
          </a:blip>
          <a:stretch>
            <a:fillRect/>
          </a:stretch>
        </p:blipFill>
        <p:spPr>
          <a:xfrm>
            <a:off x="5557313" y="965188"/>
            <a:ext cx="2657475" cy="3790950"/>
          </a:xfrm>
          <a:prstGeom prst="rect">
            <a:avLst/>
          </a:prstGeom>
          <a:noFill/>
          <a:ln cap="flat" cmpd="sng" w="19050">
            <a:solidFill>
              <a:schemeClr val="dk2"/>
            </a:solidFill>
            <a:prstDash val="solid"/>
            <a:round/>
            <a:headEnd len="sm" w="sm" type="none"/>
            <a:tailEnd len="sm" w="sm" type="none"/>
          </a:ln>
        </p:spPr>
      </p:pic>
      <p:sp>
        <p:nvSpPr>
          <p:cNvPr id="163" name="Google Shape;163;p23"/>
          <p:cNvSpPr txBox="1"/>
          <p:nvPr/>
        </p:nvSpPr>
        <p:spPr>
          <a:xfrm>
            <a:off x="2597325" y="531275"/>
            <a:ext cx="35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App categories in terms of Size</a:t>
            </a:r>
            <a:endParaRPr b="1" u="sng"/>
          </a:p>
        </p:txBody>
      </p:sp>
      <p:pic>
        <p:nvPicPr>
          <p:cNvPr id="164" name="Google Shape;164;p23"/>
          <p:cNvPicPr preferRelativeResize="0"/>
          <p:nvPr/>
        </p:nvPicPr>
        <p:blipFill rotWithShape="1">
          <a:blip r:embed="rId4">
            <a:alphaModFix/>
          </a:blip>
          <a:srcRect b="34047" l="11053" r="13395" t="31902"/>
          <a:stretch/>
        </p:blipFill>
        <p:spPr>
          <a:xfrm>
            <a:off x="7570380" y="90200"/>
            <a:ext cx="1433746" cy="615600"/>
          </a:xfrm>
          <a:prstGeom prst="rect">
            <a:avLst/>
          </a:prstGeom>
          <a:noFill/>
          <a:ln>
            <a:noFill/>
          </a:ln>
        </p:spPr>
      </p:pic>
      <p:sp>
        <p:nvSpPr>
          <p:cNvPr id="165" name="Google Shape;165;p23"/>
          <p:cNvSpPr txBox="1"/>
          <p:nvPr/>
        </p:nvSpPr>
        <p:spPr>
          <a:xfrm>
            <a:off x="622575" y="1240250"/>
            <a:ext cx="4221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The size of Medical category app are maximum and Catalogs app are minimum.</a:t>
            </a:r>
            <a:endParaRPr b="1"/>
          </a:p>
        </p:txBody>
      </p:sp>
      <p:pic>
        <p:nvPicPr>
          <p:cNvPr id="166" name="Google Shape;166;p23"/>
          <p:cNvPicPr preferRelativeResize="0"/>
          <p:nvPr/>
        </p:nvPicPr>
        <p:blipFill>
          <a:blip r:embed="rId5">
            <a:alphaModFix/>
          </a:blip>
          <a:stretch>
            <a:fillRect/>
          </a:stretch>
        </p:blipFill>
        <p:spPr>
          <a:xfrm>
            <a:off x="311699" y="2498350"/>
            <a:ext cx="3104069" cy="2070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1560" u="sng"/>
              <a:t>App categories in terms of Size</a:t>
            </a:r>
            <a:endParaRPr b="1" sz="1560" u="sng"/>
          </a:p>
          <a:p>
            <a:pPr indent="0" lvl="0" marL="0" rtl="0" algn="ctr">
              <a:spcBef>
                <a:spcPts val="0"/>
              </a:spcBef>
              <a:spcAft>
                <a:spcPts val="0"/>
              </a:spcAft>
              <a:buSzPts val="990"/>
              <a:buNone/>
            </a:pPr>
            <a:r>
              <a:t/>
            </a:r>
            <a:endParaRPr sz="2820"/>
          </a:p>
        </p:txBody>
      </p:sp>
      <p:sp>
        <p:nvSpPr>
          <p:cNvPr id="172" name="Google Shape;17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4"/>
          <p:cNvPicPr preferRelativeResize="0"/>
          <p:nvPr/>
        </p:nvPicPr>
        <p:blipFill rotWithShape="1">
          <a:blip r:embed="rId3">
            <a:alphaModFix/>
          </a:blip>
          <a:srcRect b="35594" l="10258" r="13637" t="34250"/>
          <a:stretch/>
        </p:blipFill>
        <p:spPr>
          <a:xfrm>
            <a:off x="7377079" y="498275"/>
            <a:ext cx="1411420" cy="572700"/>
          </a:xfrm>
          <a:prstGeom prst="rect">
            <a:avLst/>
          </a:prstGeom>
          <a:noFill/>
          <a:ln>
            <a:noFill/>
          </a:ln>
        </p:spPr>
      </p:pic>
      <p:pic>
        <p:nvPicPr>
          <p:cNvPr id="174" name="Google Shape;174;p24"/>
          <p:cNvPicPr preferRelativeResize="0"/>
          <p:nvPr/>
        </p:nvPicPr>
        <p:blipFill rotWithShape="1">
          <a:blip r:embed="rId4">
            <a:alphaModFix/>
          </a:blip>
          <a:srcRect b="0" l="0" r="0" t="58718"/>
          <a:stretch/>
        </p:blipFill>
        <p:spPr>
          <a:xfrm>
            <a:off x="6235125" y="1947225"/>
            <a:ext cx="2394775" cy="2223375"/>
          </a:xfrm>
          <a:prstGeom prst="rect">
            <a:avLst/>
          </a:prstGeom>
          <a:noFill/>
          <a:ln>
            <a:noFill/>
          </a:ln>
        </p:spPr>
      </p:pic>
      <p:pic>
        <p:nvPicPr>
          <p:cNvPr id="175" name="Google Shape;175;p24"/>
          <p:cNvPicPr preferRelativeResize="0"/>
          <p:nvPr/>
        </p:nvPicPr>
        <p:blipFill rotWithShape="1">
          <a:blip r:embed="rId4">
            <a:alphaModFix/>
          </a:blip>
          <a:srcRect b="41044" l="0" r="0" t="0"/>
          <a:stretch/>
        </p:blipFill>
        <p:spPr>
          <a:xfrm>
            <a:off x="3604175" y="1152475"/>
            <a:ext cx="2314975" cy="3069500"/>
          </a:xfrm>
          <a:prstGeom prst="rect">
            <a:avLst/>
          </a:prstGeom>
          <a:noFill/>
          <a:ln>
            <a:noFill/>
          </a:ln>
        </p:spPr>
      </p:pic>
      <p:sp>
        <p:nvSpPr>
          <p:cNvPr id="176" name="Google Shape;176;p24"/>
          <p:cNvSpPr txBox="1"/>
          <p:nvPr/>
        </p:nvSpPr>
        <p:spPr>
          <a:xfrm>
            <a:off x="550850" y="1342700"/>
            <a:ext cx="2633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
                <a:solidFill>
                  <a:schemeClr val="dk1"/>
                </a:solidFill>
              </a:rPr>
              <a:t>The size of Game category app are maximum and Tools app are minimum.</a:t>
            </a:r>
            <a:endParaRPr b="1">
              <a:solidFill>
                <a:schemeClr val="dk1"/>
              </a:solidFill>
            </a:endParaRPr>
          </a:p>
          <a:p>
            <a:pPr indent="0" lvl="0" marL="0" rtl="0" algn="l">
              <a:spcBef>
                <a:spcPts val="0"/>
              </a:spcBef>
              <a:spcAft>
                <a:spcPts val="0"/>
              </a:spcAft>
              <a:buNone/>
            </a:pPr>
            <a:r>
              <a:t/>
            </a:r>
            <a:endParaRPr b="1">
              <a:solidFill>
                <a:schemeClr val="dk1"/>
              </a:solidFill>
            </a:endParaRPr>
          </a:p>
        </p:txBody>
      </p:sp>
      <p:pic>
        <p:nvPicPr>
          <p:cNvPr id="177" name="Google Shape;177;p24"/>
          <p:cNvPicPr preferRelativeResize="0"/>
          <p:nvPr/>
        </p:nvPicPr>
        <p:blipFill>
          <a:blip r:embed="rId5">
            <a:alphaModFix/>
          </a:blip>
          <a:stretch>
            <a:fillRect/>
          </a:stretch>
        </p:blipFill>
        <p:spPr>
          <a:xfrm>
            <a:off x="311700" y="2604798"/>
            <a:ext cx="2929687" cy="195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Apple Store</a:t>
            </a:r>
            <a:endParaRPr b="1" u="sng"/>
          </a:p>
        </p:txBody>
      </p:sp>
      <p:sp>
        <p:nvSpPr>
          <p:cNvPr id="183" name="Google Shape;18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Char char="●"/>
            </a:pPr>
            <a:r>
              <a:rPr b="1" lang="en" sz="1400">
                <a:solidFill>
                  <a:schemeClr val="dk1"/>
                </a:solidFill>
              </a:rPr>
              <a:t>We can see maximum apps have 5+ Rating and 4+ Rating followed by 0 Rating.</a:t>
            </a:r>
            <a:endParaRPr b="1" sz="1400">
              <a:solidFill>
                <a:schemeClr val="dk1"/>
              </a:solidFill>
            </a:endParaRPr>
          </a:p>
          <a:p>
            <a:pPr indent="0" lvl="0" marL="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We can see that User rating of 4.5+ have the maximum number of apps in Apple store dataset followed by 4+ and 0+.</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The Education Application category has maximum price segment,followed by Productivity and Navigation.</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The TOP App category is Games,followed by Entertainment and Education.</a:t>
            </a:r>
            <a:endParaRPr b="1" sz="1400">
              <a:solidFill>
                <a:schemeClr val="dk1"/>
              </a:solidFill>
            </a:endParaRPr>
          </a:p>
          <a:p>
            <a:pPr indent="0" lvl="0" marL="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The size of Medical category app are maximum and Catalogs app are minimum.</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0" lvl="0" marL="0" rtl="0" algn="l">
              <a:spcBef>
                <a:spcPts val="0"/>
              </a:spcBef>
              <a:spcAft>
                <a:spcPts val="1200"/>
              </a:spcAft>
              <a:buNone/>
            </a:pPr>
            <a:r>
              <a:t/>
            </a:r>
            <a:endParaRPr b="1"/>
          </a:p>
        </p:txBody>
      </p:sp>
      <p:pic>
        <p:nvPicPr>
          <p:cNvPr id="184" name="Google Shape;184;p25"/>
          <p:cNvPicPr preferRelativeResize="0"/>
          <p:nvPr/>
        </p:nvPicPr>
        <p:blipFill rotWithShape="1">
          <a:blip r:embed="rId3">
            <a:alphaModFix/>
          </a:blip>
          <a:srcRect b="34047" l="11053" r="13395" t="31902"/>
          <a:stretch/>
        </p:blipFill>
        <p:spPr>
          <a:xfrm>
            <a:off x="7570380" y="90200"/>
            <a:ext cx="1433746" cy="61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Recommendation</a:t>
            </a:r>
            <a:endParaRPr b="1" u="sng"/>
          </a:p>
        </p:txBody>
      </p:sp>
      <p:sp>
        <p:nvSpPr>
          <p:cNvPr id="190" name="Google Shape;19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n" sz="1190"/>
              <a:t>The price of the following category application must be discounted or made null</a:t>
            </a:r>
            <a:endParaRPr b="1" sz="1190"/>
          </a:p>
          <a:p>
            <a:pPr indent="-304165" lvl="0" marL="457200" rtl="0" algn="l">
              <a:lnSpc>
                <a:spcPct val="80000"/>
              </a:lnSpc>
              <a:spcBef>
                <a:spcPts val="1200"/>
              </a:spcBef>
              <a:spcAft>
                <a:spcPts val="0"/>
              </a:spcAft>
              <a:buSzPts val="1190"/>
              <a:buChar char="●"/>
            </a:pPr>
            <a:r>
              <a:rPr b="1" lang="en" sz="1190"/>
              <a:t>Music</a:t>
            </a:r>
            <a:endParaRPr b="1" sz="1190"/>
          </a:p>
          <a:p>
            <a:pPr indent="-304165" lvl="0" marL="457200" rtl="0" algn="l">
              <a:lnSpc>
                <a:spcPct val="80000"/>
              </a:lnSpc>
              <a:spcBef>
                <a:spcPts val="0"/>
              </a:spcBef>
              <a:spcAft>
                <a:spcPts val="0"/>
              </a:spcAft>
              <a:buSzPts val="1190"/>
              <a:buChar char="●"/>
            </a:pPr>
            <a:r>
              <a:rPr b="1" lang="en" sz="1190"/>
              <a:t>Productivity</a:t>
            </a:r>
            <a:endParaRPr b="1" sz="1190"/>
          </a:p>
          <a:p>
            <a:pPr indent="-304165" lvl="0" marL="457200" rtl="0" algn="l">
              <a:lnSpc>
                <a:spcPct val="80000"/>
              </a:lnSpc>
              <a:spcBef>
                <a:spcPts val="0"/>
              </a:spcBef>
              <a:spcAft>
                <a:spcPts val="0"/>
              </a:spcAft>
              <a:buSzPts val="1190"/>
              <a:buChar char="●"/>
            </a:pPr>
            <a:r>
              <a:rPr b="1" lang="en" sz="1190"/>
              <a:t>Photo videos</a:t>
            </a:r>
            <a:endParaRPr b="1" sz="1190"/>
          </a:p>
          <a:p>
            <a:pPr indent="0" lvl="0" marL="0" rtl="0" algn="l">
              <a:lnSpc>
                <a:spcPct val="80000"/>
              </a:lnSpc>
              <a:spcBef>
                <a:spcPts val="1200"/>
              </a:spcBef>
              <a:spcAft>
                <a:spcPts val="0"/>
              </a:spcAft>
              <a:buSzPts val="605"/>
              <a:buNone/>
            </a:pPr>
            <a:r>
              <a:rPr b="1" lang="en" sz="1190"/>
              <a:t>These app category fall under the highest download segment,if the application are made free to use and revenue can be advertisement based.High number of download will attract better traffic and will pull better revenue for the application </a:t>
            </a:r>
            <a:r>
              <a:rPr b="1" lang="en" sz="1190"/>
              <a:t>sustainability</a:t>
            </a:r>
            <a:r>
              <a:rPr b="1" lang="en" sz="1190"/>
              <a:t>.</a:t>
            </a:r>
            <a:endParaRPr b="1" sz="1190"/>
          </a:p>
          <a:p>
            <a:pPr indent="0" lvl="0" marL="0" rtl="0" algn="l">
              <a:lnSpc>
                <a:spcPct val="80000"/>
              </a:lnSpc>
              <a:spcBef>
                <a:spcPts val="1200"/>
              </a:spcBef>
              <a:spcAft>
                <a:spcPts val="0"/>
              </a:spcAft>
              <a:buSzPts val="605"/>
              <a:buNone/>
            </a:pPr>
            <a:r>
              <a:t/>
            </a:r>
            <a:endParaRPr b="1" sz="1190"/>
          </a:p>
          <a:p>
            <a:pPr indent="0" lvl="0" marL="0" rtl="0" algn="l">
              <a:lnSpc>
                <a:spcPct val="80000"/>
              </a:lnSpc>
              <a:spcBef>
                <a:spcPts val="1200"/>
              </a:spcBef>
              <a:spcAft>
                <a:spcPts val="0"/>
              </a:spcAft>
              <a:buSzPts val="605"/>
              <a:buNone/>
            </a:pPr>
            <a:r>
              <a:rPr b="1" lang="en" sz="1190"/>
              <a:t>The technical team needs to rework and provide low space consuming and less glitch support to the following app category</a:t>
            </a:r>
            <a:endParaRPr b="1" sz="1190"/>
          </a:p>
          <a:p>
            <a:pPr indent="-304165" lvl="0" marL="457200" rtl="0" algn="l">
              <a:lnSpc>
                <a:spcPct val="80000"/>
              </a:lnSpc>
              <a:spcBef>
                <a:spcPts val="1200"/>
              </a:spcBef>
              <a:spcAft>
                <a:spcPts val="0"/>
              </a:spcAft>
              <a:buSzPts val="1190"/>
              <a:buChar char="●"/>
            </a:pPr>
            <a:r>
              <a:rPr b="1" lang="en" sz="1190"/>
              <a:t>Education</a:t>
            </a:r>
            <a:endParaRPr b="1" sz="1190"/>
          </a:p>
          <a:p>
            <a:pPr indent="-304165" lvl="0" marL="457200" rtl="0" algn="l">
              <a:lnSpc>
                <a:spcPct val="80000"/>
              </a:lnSpc>
              <a:spcBef>
                <a:spcPts val="0"/>
              </a:spcBef>
              <a:spcAft>
                <a:spcPts val="0"/>
              </a:spcAft>
              <a:buSzPts val="1190"/>
              <a:buChar char="●"/>
            </a:pPr>
            <a:r>
              <a:rPr b="1" lang="en" sz="1190"/>
              <a:t>Games</a:t>
            </a:r>
            <a:endParaRPr b="1" sz="1190"/>
          </a:p>
          <a:p>
            <a:pPr indent="0" lvl="0" marL="0" rtl="0" algn="l">
              <a:lnSpc>
                <a:spcPct val="80000"/>
              </a:lnSpc>
              <a:spcBef>
                <a:spcPts val="1200"/>
              </a:spcBef>
              <a:spcAft>
                <a:spcPts val="0"/>
              </a:spcAft>
              <a:buSzPts val="605"/>
              <a:buNone/>
            </a:pPr>
            <a:r>
              <a:t/>
            </a:r>
            <a:endParaRPr b="1" sz="1190"/>
          </a:p>
          <a:p>
            <a:pPr indent="0" lvl="0" marL="0" rtl="0" algn="l">
              <a:lnSpc>
                <a:spcPct val="80000"/>
              </a:lnSpc>
              <a:spcBef>
                <a:spcPts val="1200"/>
              </a:spcBef>
              <a:spcAft>
                <a:spcPts val="0"/>
              </a:spcAft>
              <a:buSzPts val="605"/>
              <a:buNone/>
            </a:pPr>
            <a:r>
              <a:rPr b="1" lang="en" sz="1190"/>
              <a:t>These application have the highest pricing and maximum downloads/Installation and also have the maximum size.The team must be </a:t>
            </a:r>
            <a:r>
              <a:rPr b="1" lang="en" sz="1190"/>
              <a:t>vigilant</a:t>
            </a:r>
            <a:r>
              <a:rPr b="1" lang="en" sz="1190"/>
              <a:t> regarding this category because revenue and customer experience is </a:t>
            </a:r>
            <a:r>
              <a:rPr b="1" lang="en" sz="1190"/>
              <a:t>directly</a:t>
            </a:r>
            <a:r>
              <a:rPr b="1" lang="en" sz="1190"/>
              <a:t> related with this category</a:t>
            </a:r>
            <a:endParaRPr b="1" sz="1190"/>
          </a:p>
          <a:p>
            <a:pPr indent="0" lvl="0" marL="0" rtl="0" algn="l">
              <a:lnSpc>
                <a:spcPct val="80000"/>
              </a:lnSpc>
              <a:spcBef>
                <a:spcPts val="1200"/>
              </a:spcBef>
              <a:spcAft>
                <a:spcPts val="0"/>
              </a:spcAft>
              <a:buSzPts val="605"/>
              <a:buNone/>
            </a:pPr>
            <a:r>
              <a:t/>
            </a:r>
            <a:endParaRPr b="1" sz="1190"/>
          </a:p>
          <a:p>
            <a:pPr indent="0" lvl="0" marL="0" rtl="0" algn="l">
              <a:lnSpc>
                <a:spcPct val="80000"/>
              </a:lnSpc>
              <a:spcBef>
                <a:spcPts val="1200"/>
              </a:spcBef>
              <a:spcAft>
                <a:spcPts val="1200"/>
              </a:spcAft>
              <a:buSzPts val="605"/>
              <a:buNone/>
            </a:pPr>
            <a:r>
              <a:rPr b="1" lang="en" sz="1190"/>
              <a:t> </a:t>
            </a:r>
            <a:endParaRPr b="1" sz="1190"/>
          </a:p>
        </p:txBody>
      </p:sp>
      <p:pic>
        <p:nvPicPr>
          <p:cNvPr id="191" name="Google Shape;191;p26"/>
          <p:cNvPicPr preferRelativeResize="0"/>
          <p:nvPr/>
        </p:nvPicPr>
        <p:blipFill rotWithShape="1">
          <a:blip r:embed="rId3">
            <a:alphaModFix/>
          </a:blip>
          <a:srcRect b="34047" l="11053" r="13395" t="31902"/>
          <a:stretch/>
        </p:blipFill>
        <p:spPr>
          <a:xfrm>
            <a:off x="6995575" y="90200"/>
            <a:ext cx="2008549" cy="862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Playstore:</a:t>
            </a:r>
            <a:endParaRPr u="sng"/>
          </a:p>
        </p:txBody>
      </p:sp>
      <p:sp>
        <p:nvSpPr>
          <p:cNvPr id="197" name="Google Shape;19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Clr>
                <a:schemeClr val="dk1"/>
              </a:buClr>
              <a:buSzPts val="1400"/>
              <a:buChar char="●"/>
            </a:pPr>
            <a:r>
              <a:rPr b="1" lang="en" sz="1400">
                <a:solidFill>
                  <a:schemeClr val="dk1"/>
                </a:solidFill>
              </a:rPr>
              <a:t>The maximum Rating of the apps of Google play store dataset are within the range of 4.1 star and 4.3 star rating.</a:t>
            </a:r>
            <a:endParaRPr b="1"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The minimum rating are 1 star.</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We can see that User rating of 4.3+ have the maximum number of apps in Apple store dataset followed by 4+ and 0+.</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The Finance and Lifestyle have maximum price ,followed by Family and Medical Application categories </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The TOP App category is Family,followed by Games and Tool.</a:t>
            </a:r>
            <a:endParaRPr b="1" sz="1400">
              <a:solidFill>
                <a:schemeClr val="dk1"/>
              </a:solidFill>
            </a:endParaRPr>
          </a:p>
          <a:p>
            <a:pPr indent="0" lvl="0" marL="457200" rtl="0" algn="l">
              <a:lnSpc>
                <a:spcPct val="100000"/>
              </a:lnSpc>
              <a:spcBef>
                <a:spcPts val="0"/>
              </a:spcBef>
              <a:spcAft>
                <a:spcPts val="0"/>
              </a:spcAft>
              <a:buNone/>
            </a:pPr>
            <a:r>
              <a:t/>
            </a:r>
            <a:endParaRPr b="1" sz="1400">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The size of Game category app are maximum and Tools app are minimum.</a:t>
            </a:r>
            <a:endParaRPr b="1" sz="1400">
              <a:solidFill>
                <a:schemeClr val="dk1"/>
              </a:solidFill>
            </a:endParaRPr>
          </a:p>
          <a:p>
            <a:pPr indent="0" lvl="0" marL="0" rtl="0" algn="l">
              <a:lnSpc>
                <a:spcPct val="100000"/>
              </a:lnSpc>
              <a:spcBef>
                <a:spcPts val="0"/>
              </a:spcBef>
              <a:spcAft>
                <a:spcPts val="0"/>
              </a:spcAft>
              <a:buNone/>
            </a:pPr>
            <a:r>
              <a:t/>
            </a:r>
            <a:endParaRPr b="1" sz="1400">
              <a:solidFill>
                <a:schemeClr val="dk1"/>
              </a:solidFill>
            </a:endParaRPr>
          </a:p>
          <a:p>
            <a:pPr indent="0" lvl="0" marL="0" rtl="0" algn="l">
              <a:lnSpc>
                <a:spcPct val="100000"/>
              </a:lnSpc>
              <a:spcBef>
                <a:spcPts val="0"/>
              </a:spcBef>
              <a:spcAft>
                <a:spcPts val="0"/>
              </a:spcAft>
              <a:buNone/>
            </a:pPr>
            <a:r>
              <a:t/>
            </a:r>
            <a:endParaRPr b="1" sz="1400">
              <a:solidFill>
                <a:schemeClr val="dk1"/>
              </a:solidFill>
            </a:endParaRPr>
          </a:p>
          <a:p>
            <a:pPr indent="0" lvl="0" marL="0" rtl="0" algn="l">
              <a:lnSpc>
                <a:spcPct val="100000"/>
              </a:lnSpc>
              <a:spcBef>
                <a:spcPts val="0"/>
              </a:spcBef>
              <a:spcAft>
                <a:spcPts val="1200"/>
              </a:spcAft>
              <a:buNone/>
            </a:pPr>
            <a:r>
              <a:t/>
            </a:r>
            <a:endParaRPr/>
          </a:p>
        </p:txBody>
      </p:sp>
      <p:pic>
        <p:nvPicPr>
          <p:cNvPr id="198" name="Google Shape;198;p27"/>
          <p:cNvPicPr preferRelativeResize="0"/>
          <p:nvPr/>
        </p:nvPicPr>
        <p:blipFill rotWithShape="1">
          <a:blip r:embed="rId3">
            <a:alphaModFix/>
          </a:blip>
          <a:srcRect b="35594" l="10258" r="13637" t="34250"/>
          <a:stretch/>
        </p:blipFill>
        <p:spPr>
          <a:xfrm>
            <a:off x="7245840" y="445025"/>
            <a:ext cx="1542661" cy="625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Recommendation:</a:t>
            </a:r>
            <a:endParaRPr b="1" u="sng"/>
          </a:p>
        </p:txBody>
      </p:sp>
      <p:sp>
        <p:nvSpPr>
          <p:cNvPr id="204" name="Google Shape;20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523"/>
              <a:buFont typeface="Arial"/>
              <a:buNone/>
            </a:pPr>
            <a:r>
              <a:rPr b="1" lang="en" sz="1155"/>
              <a:t>The price of the following category application must be discounted or made null</a:t>
            </a:r>
            <a:endParaRPr b="1" sz="1155"/>
          </a:p>
          <a:p>
            <a:pPr indent="-301942" lvl="0" marL="457200" rtl="0" algn="l">
              <a:lnSpc>
                <a:spcPct val="80000"/>
              </a:lnSpc>
              <a:spcBef>
                <a:spcPts val="1200"/>
              </a:spcBef>
              <a:spcAft>
                <a:spcPts val="0"/>
              </a:spcAft>
              <a:buSzPts val="1155"/>
              <a:buChar char="●"/>
            </a:pPr>
            <a:r>
              <a:rPr b="1" lang="en" sz="1155"/>
              <a:t>Business</a:t>
            </a:r>
            <a:endParaRPr b="1" sz="1155"/>
          </a:p>
          <a:p>
            <a:pPr indent="-301942" lvl="0" marL="457200" rtl="0" algn="l">
              <a:lnSpc>
                <a:spcPct val="80000"/>
              </a:lnSpc>
              <a:spcBef>
                <a:spcPts val="0"/>
              </a:spcBef>
              <a:spcAft>
                <a:spcPts val="0"/>
              </a:spcAft>
              <a:buSzPts val="1155"/>
              <a:buChar char="●"/>
            </a:pPr>
            <a:r>
              <a:rPr b="1" lang="en" sz="1155"/>
              <a:t>Productivity</a:t>
            </a:r>
            <a:endParaRPr b="1" sz="1155"/>
          </a:p>
          <a:p>
            <a:pPr indent="0" lvl="0" marL="0" rtl="0" algn="l">
              <a:lnSpc>
                <a:spcPct val="80000"/>
              </a:lnSpc>
              <a:spcBef>
                <a:spcPts val="1200"/>
              </a:spcBef>
              <a:spcAft>
                <a:spcPts val="0"/>
              </a:spcAft>
              <a:buClr>
                <a:schemeClr val="dk1"/>
              </a:buClr>
              <a:buSzPts val="523"/>
              <a:buFont typeface="Arial"/>
              <a:buNone/>
            </a:pPr>
            <a:r>
              <a:rPr b="1" lang="en" sz="1155"/>
              <a:t>These app category fall under the highest download segment,if the application are made free to use and revenue can be advertisement based.High number of download will attract better traffic and will pull better revenue for the application sustainability.</a:t>
            </a:r>
            <a:endParaRPr b="1" sz="1155"/>
          </a:p>
          <a:p>
            <a:pPr indent="0" lvl="0" marL="0" rtl="0" algn="l">
              <a:lnSpc>
                <a:spcPct val="80000"/>
              </a:lnSpc>
              <a:spcBef>
                <a:spcPts val="1200"/>
              </a:spcBef>
              <a:spcAft>
                <a:spcPts val="0"/>
              </a:spcAft>
              <a:buClr>
                <a:schemeClr val="dk1"/>
              </a:buClr>
              <a:buSzPts val="523"/>
              <a:buFont typeface="Arial"/>
              <a:buNone/>
            </a:pPr>
            <a:r>
              <a:t/>
            </a:r>
            <a:endParaRPr b="1" sz="1155"/>
          </a:p>
          <a:p>
            <a:pPr indent="0" lvl="0" marL="0" rtl="0" algn="l">
              <a:lnSpc>
                <a:spcPct val="80000"/>
              </a:lnSpc>
              <a:spcBef>
                <a:spcPts val="1200"/>
              </a:spcBef>
              <a:spcAft>
                <a:spcPts val="0"/>
              </a:spcAft>
              <a:buClr>
                <a:schemeClr val="dk1"/>
              </a:buClr>
              <a:buSzPts val="523"/>
              <a:buFont typeface="Arial"/>
              <a:buNone/>
            </a:pPr>
            <a:r>
              <a:rPr b="1" lang="en" sz="1155"/>
              <a:t>The technical team needs to rework and provide low space consuming and less glitch support to the following app category</a:t>
            </a:r>
            <a:endParaRPr b="1" sz="1155"/>
          </a:p>
          <a:p>
            <a:pPr indent="-301942" lvl="0" marL="457200" rtl="0" algn="l">
              <a:lnSpc>
                <a:spcPct val="80000"/>
              </a:lnSpc>
              <a:spcBef>
                <a:spcPts val="1200"/>
              </a:spcBef>
              <a:spcAft>
                <a:spcPts val="0"/>
              </a:spcAft>
              <a:buSzPts val="1155"/>
              <a:buChar char="●"/>
            </a:pPr>
            <a:r>
              <a:rPr b="1" lang="en" sz="1155"/>
              <a:t>Finance</a:t>
            </a:r>
            <a:endParaRPr b="1" sz="1155"/>
          </a:p>
          <a:p>
            <a:pPr indent="-301942" lvl="0" marL="457200" rtl="0" algn="l">
              <a:lnSpc>
                <a:spcPct val="80000"/>
              </a:lnSpc>
              <a:spcBef>
                <a:spcPts val="0"/>
              </a:spcBef>
              <a:spcAft>
                <a:spcPts val="0"/>
              </a:spcAft>
              <a:buSzPts val="1155"/>
              <a:buChar char="●"/>
            </a:pPr>
            <a:r>
              <a:rPr b="1" lang="en" sz="1155"/>
              <a:t>Lifestyle</a:t>
            </a:r>
            <a:endParaRPr b="1" sz="1155"/>
          </a:p>
          <a:p>
            <a:pPr indent="0" lvl="0" marL="0" rtl="0" algn="l">
              <a:lnSpc>
                <a:spcPct val="80000"/>
              </a:lnSpc>
              <a:spcBef>
                <a:spcPts val="1200"/>
              </a:spcBef>
              <a:spcAft>
                <a:spcPts val="0"/>
              </a:spcAft>
              <a:buClr>
                <a:schemeClr val="dk1"/>
              </a:buClr>
              <a:buSzPts val="523"/>
              <a:buFont typeface="Arial"/>
              <a:buNone/>
            </a:pPr>
            <a:r>
              <a:t/>
            </a:r>
            <a:endParaRPr b="1" sz="1155"/>
          </a:p>
          <a:p>
            <a:pPr indent="0" lvl="0" marL="0" rtl="0" algn="l">
              <a:lnSpc>
                <a:spcPct val="80000"/>
              </a:lnSpc>
              <a:spcBef>
                <a:spcPts val="1200"/>
              </a:spcBef>
              <a:spcAft>
                <a:spcPts val="0"/>
              </a:spcAft>
              <a:buClr>
                <a:schemeClr val="dk1"/>
              </a:buClr>
              <a:buSzPts val="523"/>
              <a:buFont typeface="Arial"/>
              <a:buNone/>
            </a:pPr>
            <a:r>
              <a:rPr b="1" lang="en" sz="1155"/>
              <a:t>These application have the highest pricing and maximum downloads/Installation and also have the maximum size.The team must be vigilant regarding this category because revenue and customer experience is directly related with this category</a:t>
            </a:r>
            <a:endParaRPr b="1" sz="1255"/>
          </a:p>
          <a:p>
            <a:pPr indent="0" lvl="0" marL="0" rtl="0" algn="l">
              <a:lnSpc>
                <a:spcPct val="80000"/>
              </a:lnSpc>
              <a:spcBef>
                <a:spcPts val="1200"/>
              </a:spcBef>
              <a:spcAft>
                <a:spcPts val="0"/>
              </a:spcAft>
              <a:buClr>
                <a:schemeClr val="dk1"/>
              </a:buClr>
              <a:buSzPts val="523"/>
              <a:buFont typeface="Arial"/>
              <a:buNone/>
            </a:pPr>
            <a:r>
              <a:t/>
            </a:r>
            <a:endParaRPr b="1" sz="1155"/>
          </a:p>
          <a:p>
            <a:pPr indent="0" lvl="0" marL="0" rtl="0" algn="l">
              <a:lnSpc>
                <a:spcPct val="80000"/>
              </a:lnSpc>
              <a:spcBef>
                <a:spcPts val="1200"/>
              </a:spcBef>
              <a:spcAft>
                <a:spcPts val="0"/>
              </a:spcAft>
              <a:buClr>
                <a:schemeClr val="dk1"/>
              </a:buClr>
              <a:buSzPts val="523"/>
              <a:buFont typeface="Arial"/>
              <a:buNone/>
            </a:pPr>
            <a:r>
              <a:rPr b="1" lang="en" sz="1155"/>
              <a:t> </a:t>
            </a:r>
            <a:endParaRPr b="1" sz="1155"/>
          </a:p>
          <a:p>
            <a:pPr indent="0" lvl="0" marL="0" rtl="0" algn="l">
              <a:lnSpc>
                <a:spcPct val="95000"/>
              </a:lnSpc>
              <a:spcBef>
                <a:spcPts val="1200"/>
              </a:spcBef>
              <a:spcAft>
                <a:spcPts val="1200"/>
              </a:spcAft>
              <a:buSzPts val="523"/>
              <a:buNone/>
            </a:pPr>
            <a:r>
              <a:t/>
            </a:r>
            <a:endParaRPr sz="1155"/>
          </a:p>
        </p:txBody>
      </p:sp>
      <p:pic>
        <p:nvPicPr>
          <p:cNvPr id="205" name="Google Shape;205;p28"/>
          <p:cNvPicPr preferRelativeResize="0"/>
          <p:nvPr/>
        </p:nvPicPr>
        <p:blipFill rotWithShape="1">
          <a:blip r:embed="rId3">
            <a:alphaModFix/>
          </a:blip>
          <a:srcRect b="35594" l="10258" r="13637" t="34250"/>
          <a:stretch/>
        </p:blipFill>
        <p:spPr>
          <a:xfrm>
            <a:off x="6360476" y="190900"/>
            <a:ext cx="2182124" cy="88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9"/>
          <p:cNvPicPr preferRelativeResize="0"/>
          <p:nvPr/>
        </p:nvPicPr>
        <p:blipFill>
          <a:blip r:embed="rId3">
            <a:alphaModFix/>
          </a:blip>
          <a:stretch>
            <a:fillRect/>
          </a:stretch>
        </p:blipFill>
        <p:spPr>
          <a:xfrm>
            <a:off x="1575197" y="0"/>
            <a:ext cx="599360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7" name="Google Shape;6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8" name="Google Shape;68;p14"/>
          <p:cNvPicPr preferRelativeResize="0"/>
          <p:nvPr/>
        </p:nvPicPr>
        <p:blipFill rotWithShape="1">
          <a:blip r:embed="rId3">
            <a:alphaModFix/>
          </a:blip>
          <a:srcRect b="0" l="14871" r="0" t="0"/>
          <a:stretch/>
        </p:blipFill>
        <p:spPr>
          <a:xfrm>
            <a:off x="3665625" y="0"/>
            <a:ext cx="5478374" cy="5143501"/>
          </a:xfrm>
          <a:prstGeom prst="rect">
            <a:avLst/>
          </a:prstGeom>
          <a:noFill/>
          <a:ln>
            <a:noFill/>
          </a:ln>
        </p:spPr>
      </p:pic>
      <p:sp>
        <p:nvSpPr>
          <p:cNvPr id="69" name="Google Shape;69;p14"/>
          <p:cNvSpPr txBox="1"/>
          <p:nvPr/>
        </p:nvSpPr>
        <p:spPr>
          <a:xfrm>
            <a:off x="171400" y="309150"/>
            <a:ext cx="4037400" cy="474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t>Two Dataset :</a:t>
            </a:r>
            <a:endParaRPr b="1" sz="2200"/>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b="1" lang="en"/>
              <a:t>Apple Store</a:t>
            </a:r>
            <a:r>
              <a:rPr b="1" lang="en"/>
              <a:t> and Google </a:t>
            </a:r>
            <a:r>
              <a:rPr b="1" lang="en"/>
              <a:t>Play Store</a:t>
            </a:r>
            <a:r>
              <a:rPr b="1" lang="en"/>
              <a:t> Dataset are analysed.</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sz="2200"/>
              <a:t>Interpretation </a:t>
            </a:r>
            <a:endParaRPr b="1" sz="2200"/>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b="1" lang="en"/>
              <a:t>Rating and Frequency</a:t>
            </a:r>
            <a:endParaRPr b="1"/>
          </a:p>
          <a:p>
            <a:pPr indent="-317500" lvl="0" marL="457200" rtl="0" algn="l">
              <a:spcBef>
                <a:spcPts val="0"/>
              </a:spcBef>
              <a:spcAft>
                <a:spcPts val="0"/>
              </a:spcAft>
              <a:buSzPts val="1400"/>
              <a:buChar char="●"/>
            </a:pPr>
            <a:r>
              <a:rPr b="1" lang="en"/>
              <a:t>User Rating and Number of Application</a:t>
            </a:r>
            <a:endParaRPr b="1"/>
          </a:p>
          <a:p>
            <a:pPr indent="-317500" lvl="0" marL="457200" rtl="0" algn="l">
              <a:spcBef>
                <a:spcPts val="0"/>
              </a:spcBef>
              <a:spcAft>
                <a:spcPts val="0"/>
              </a:spcAft>
              <a:buSzPts val="1400"/>
              <a:buChar char="●"/>
            </a:pPr>
            <a:r>
              <a:rPr b="1" lang="en"/>
              <a:t>Category and Price of the application on the respective </a:t>
            </a:r>
            <a:r>
              <a:rPr b="1" lang="en"/>
              <a:t>Play Store</a:t>
            </a:r>
            <a:endParaRPr b="1"/>
          </a:p>
          <a:p>
            <a:pPr indent="-317500" lvl="0" marL="457200" rtl="0" algn="l">
              <a:spcBef>
                <a:spcPts val="0"/>
              </a:spcBef>
              <a:spcAft>
                <a:spcPts val="0"/>
              </a:spcAft>
              <a:buSzPts val="1400"/>
              <a:buChar char="●"/>
            </a:pPr>
            <a:r>
              <a:rPr b="1" lang="en"/>
              <a:t>Top App categories</a:t>
            </a:r>
            <a:endParaRPr b="1"/>
          </a:p>
          <a:p>
            <a:pPr indent="-317500" lvl="0" marL="457200" rtl="0" algn="l">
              <a:spcBef>
                <a:spcPts val="0"/>
              </a:spcBef>
              <a:spcAft>
                <a:spcPts val="0"/>
              </a:spcAft>
              <a:buSzPts val="1400"/>
              <a:buChar char="●"/>
            </a:pPr>
            <a:r>
              <a:rPr b="1" lang="en"/>
              <a:t>Top App in-relation with size of the application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8525375" y="1152475"/>
            <a:ext cx="306900" cy="23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
        <p:nvSpPr>
          <p:cNvPr id="75" name="Google Shape;75;p15"/>
          <p:cNvSpPr txBox="1"/>
          <p:nvPr/>
        </p:nvSpPr>
        <p:spPr>
          <a:xfrm>
            <a:off x="6119700" y="4695100"/>
            <a:ext cx="76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Rating</a:t>
            </a:r>
            <a:endParaRPr b="1" sz="1100"/>
          </a:p>
        </p:txBody>
      </p:sp>
      <p:pic>
        <p:nvPicPr>
          <p:cNvPr id="76" name="Google Shape;76;p15"/>
          <p:cNvPicPr preferRelativeResize="0"/>
          <p:nvPr/>
        </p:nvPicPr>
        <p:blipFill>
          <a:blip r:embed="rId3">
            <a:alphaModFix/>
          </a:blip>
          <a:stretch>
            <a:fillRect/>
          </a:stretch>
        </p:blipFill>
        <p:spPr>
          <a:xfrm>
            <a:off x="3307775" y="853138"/>
            <a:ext cx="5524500" cy="3933825"/>
          </a:xfrm>
          <a:prstGeom prst="rect">
            <a:avLst/>
          </a:prstGeom>
          <a:noFill/>
          <a:ln>
            <a:noFill/>
          </a:ln>
        </p:spPr>
      </p:pic>
      <p:sp>
        <p:nvSpPr>
          <p:cNvPr id="77" name="Google Shape;77;p15"/>
          <p:cNvSpPr txBox="1"/>
          <p:nvPr/>
        </p:nvSpPr>
        <p:spPr>
          <a:xfrm>
            <a:off x="626100" y="2038075"/>
            <a:ext cx="28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 name="Google Shape;78;p15"/>
          <p:cNvSpPr txBox="1"/>
          <p:nvPr/>
        </p:nvSpPr>
        <p:spPr>
          <a:xfrm>
            <a:off x="320925" y="90200"/>
            <a:ext cx="759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t>The graph shows the App rating Vs Frequency </a:t>
            </a:r>
            <a:endParaRPr b="1" u="sng"/>
          </a:p>
        </p:txBody>
      </p:sp>
      <p:sp>
        <p:nvSpPr>
          <p:cNvPr id="79" name="Google Shape;79;p15"/>
          <p:cNvSpPr txBox="1"/>
          <p:nvPr/>
        </p:nvSpPr>
        <p:spPr>
          <a:xfrm>
            <a:off x="177275" y="853150"/>
            <a:ext cx="2953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We can see maximum apps have 5+ Rating and 4+ Rating followed by 0 Rating.</a:t>
            </a:r>
            <a:endParaRPr b="1"/>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The dataset comprises maximum apps having 5 STAR Rating.</a:t>
            </a:r>
            <a:endParaRPr b="1"/>
          </a:p>
        </p:txBody>
      </p:sp>
      <p:pic>
        <p:nvPicPr>
          <p:cNvPr id="80" name="Google Shape;80;p15"/>
          <p:cNvPicPr preferRelativeResize="0"/>
          <p:nvPr/>
        </p:nvPicPr>
        <p:blipFill rotWithShape="1">
          <a:blip r:embed="rId4">
            <a:alphaModFix/>
          </a:blip>
          <a:srcRect b="161305" l="384964" r="-360940" t="-133523"/>
          <a:stretch/>
        </p:blipFill>
        <p:spPr>
          <a:xfrm>
            <a:off x="7548875" y="90200"/>
            <a:ext cx="1455249" cy="1385699"/>
          </a:xfrm>
          <a:prstGeom prst="rect">
            <a:avLst/>
          </a:prstGeom>
          <a:noFill/>
          <a:ln>
            <a:noFill/>
          </a:ln>
        </p:spPr>
      </p:pic>
      <p:pic>
        <p:nvPicPr>
          <p:cNvPr id="81" name="Google Shape;81;p15"/>
          <p:cNvPicPr preferRelativeResize="0"/>
          <p:nvPr/>
        </p:nvPicPr>
        <p:blipFill rotWithShape="1">
          <a:blip r:embed="rId5">
            <a:alphaModFix/>
          </a:blip>
          <a:srcRect b="34047" l="11053" r="13395" t="31902"/>
          <a:stretch/>
        </p:blipFill>
        <p:spPr>
          <a:xfrm>
            <a:off x="7190575" y="90200"/>
            <a:ext cx="1813549" cy="778675"/>
          </a:xfrm>
          <a:prstGeom prst="rect">
            <a:avLst/>
          </a:prstGeom>
          <a:noFill/>
          <a:ln>
            <a:noFill/>
          </a:ln>
        </p:spPr>
      </p:pic>
      <p:pic>
        <p:nvPicPr>
          <p:cNvPr id="82" name="Google Shape;82;p15"/>
          <p:cNvPicPr preferRelativeResize="0"/>
          <p:nvPr/>
        </p:nvPicPr>
        <p:blipFill>
          <a:blip r:embed="rId6">
            <a:alphaModFix/>
          </a:blip>
          <a:stretch>
            <a:fillRect/>
          </a:stretch>
        </p:blipFill>
        <p:spPr>
          <a:xfrm>
            <a:off x="320925" y="2842425"/>
            <a:ext cx="2076950" cy="207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3483050" y="752463"/>
            <a:ext cx="5524500" cy="4314825"/>
          </a:xfrm>
          <a:prstGeom prst="rect">
            <a:avLst/>
          </a:prstGeom>
          <a:noFill/>
          <a:ln>
            <a:noFill/>
          </a:ln>
        </p:spPr>
      </p:pic>
      <p:pic>
        <p:nvPicPr>
          <p:cNvPr id="90" name="Google Shape;90;p16"/>
          <p:cNvPicPr preferRelativeResize="0"/>
          <p:nvPr/>
        </p:nvPicPr>
        <p:blipFill rotWithShape="1">
          <a:blip r:embed="rId4">
            <a:alphaModFix/>
          </a:blip>
          <a:srcRect b="35594" l="10258" r="13637" t="34250"/>
          <a:stretch/>
        </p:blipFill>
        <p:spPr>
          <a:xfrm>
            <a:off x="7582004" y="119175"/>
            <a:ext cx="1411420" cy="572700"/>
          </a:xfrm>
          <a:prstGeom prst="rect">
            <a:avLst/>
          </a:prstGeom>
          <a:noFill/>
          <a:ln>
            <a:noFill/>
          </a:ln>
        </p:spPr>
      </p:pic>
      <p:sp>
        <p:nvSpPr>
          <p:cNvPr id="91" name="Google Shape;91;p16"/>
          <p:cNvSpPr txBox="1"/>
          <p:nvPr/>
        </p:nvSpPr>
        <p:spPr>
          <a:xfrm>
            <a:off x="991425" y="297625"/>
            <a:ext cx="6055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u="sng">
                <a:solidFill>
                  <a:schemeClr val="dk1"/>
                </a:solidFill>
              </a:rPr>
              <a:t>The graph shows the App rating Vs Frequency </a:t>
            </a:r>
            <a:endParaRPr b="1" sz="1500" u="sng">
              <a:solidFill>
                <a:schemeClr val="dk1"/>
              </a:solidFill>
            </a:endParaRPr>
          </a:p>
          <a:p>
            <a:pPr indent="0" lvl="0" marL="0" rtl="0" algn="l">
              <a:spcBef>
                <a:spcPts val="0"/>
              </a:spcBef>
              <a:spcAft>
                <a:spcPts val="0"/>
              </a:spcAft>
              <a:buNone/>
            </a:pPr>
            <a:r>
              <a:t/>
            </a:r>
            <a:endParaRPr sz="1500"/>
          </a:p>
        </p:txBody>
      </p:sp>
      <p:sp>
        <p:nvSpPr>
          <p:cNvPr id="92" name="Google Shape;92;p16"/>
          <p:cNvSpPr txBox="1"/>
          <p:nvPr/>
        </p:nvSpPr>
        <p:spPr>
          <a:xfrm>
            <a:off x="448375" y="1393950"/>
            <a:ext cx="2797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The maximum Rating of the apps of Google </a:t>
            </a:r>
            <a:r>
              <a:rPr b="1" lang="en"/>
              <a:t>play store</a:t>
            </a:r>
            <a:r>
              <a:rPr b="1" lang="en"/>
              <a:t> dataset are within the range of 4.1 star and 4.3 star rating.</a:t>
            </a:r>
            <a:endParaRPr b="1"/>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The minimum rating are 1 star.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720"/>
              <a:t>Distribution of App Ratings Vs User Rating</a:t>
            </a:r>
            <a:endParaRPr b="1" sz="1720"/>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7"/>
          <p:cNvPicPr preferRelativeResize="0"/>
          <p:nvPr/>
        </p:nvPicPr>
        <p:blipFill>
          <a:blip r:embed="rId3">
            <a:alphaModFix/>
          </a:blip>
          <a:stretch>
            <a:fillRect/>
          </a:stretch>
        </p:blipFill>
        <p:spPr>
          <a:xfrm>
            <a:off x="3924250" y="943999"/>
            <a:ext cx="4908050" cy="3833351"/>
          </a:xfrm>
          <a:prstGeom prst="rect">
            <a:avLst/>
          </a:prstGeom>
          <a:noFill/>
          <a:ln>
            <a:noFill/>
          </a:ln>
        </p:spPr>
      </p:pic>
      <p:sp>
        <p:nvSpPr>
          <p:cNvPr id="100" name="Google Shape;100;p17"/>
          <p:cNvSpPr txBox="1"/>
          <p:nvPr/>
        </p:nvSpPr>
        <p:spPr>
          <a:xfrm>
            <a:off x="446600" y="1319950"/>
            <a:ext cx="319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see that User rating of 4.5+ have the maximum number of apps in Apple store dataset followed by 4+ and 0+.</a:t>
            </a:r>
            <a:endParaRPr/>
          </a:p>
        </p:txBody>
      </p:sp>
      <p:pic>
        <p:nvPicPr>
          <p:cNvPr id="101" name="Google Shape;101;p17"/>
          <p:cNvPicPr preferRelativeResize="0"/>
          <p:nvPr/>
        </p:nvPicPr>
        <p:blipFill rotWithShape="1">
          <a:blip r:embed="rId4">
            <a:alphaModFix/>
          </a:blip>
          <a:srcRect b="34047" l="11053" r="13395" t="31902"/>
          <a:stretch/>
        </p:blipFill>
        <p:spPr>
          <a:xfrm>
            <a:off x="7190575" y="90200"/>
            <a:ext cx="1813549" cy="778675"/>
          </a:xfrm>
          <a:prstGeom prst="rect">
            <a:avLst/>
          </a:prstGeom>
          <a:noFill/>
          <a:ln>
            <a:noFill/>
          </a:ln>
        </p:spPr>
      </p:pic>
      <p:pic>
        <p:nvPicPr>
          <p:cNvPr id="102" name="Google Shape;102;p17"/>
          <p:cNvPicPr preferRelativeResize="0"/>
          <p:nvPr/>
        </p:nvPicPr>
        <p:blipFill rotWithShape="1">
          <a:blip r:embed="rId5">
            <a:alphaModFix/>
          </a:blip>
          <a:srcRect b="8158" l="17571" r="8936" t="22406"/>
          <a:stretch/>
        </p:blipFill>
        <p:spPr>
          <a:xfrm>
            <a:off x="311700" y="3035751"/>
            <a:ext cx="2319069" cy="14832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3428625" y="609013"/>
            <a:ext cx="5524500" cy="4314825"/>
          </a:xfrm>
          <a:prstGeom prst="rect">
            <a:avLst/>
          </a:prstGeom>
          <a:noFill/>
          <a:ln>
            <a:noFill/>
          </a:ln>
        </p:spPr>
      </p:pic>
      <p:pic>
        <p:nvPicPr>
          <p:cNvPr id="110" name="Google Shape;110;p18"/>
          <p:cNvPicPr preferRelativeResize="0"/>
          <p:nvPr/>
        </p:nvPicPr>
        <p:blipFill rotWithShape="1">
          <a:blip r:embed="rId4">
            <a:alphaModFix/>
          </a:blip>
          <a:srcRect b="35594" l="10258" r="13637" t="34250"/>
          <a:stretch/>
        </p:blipFill>
        <p:spPr>
          <a:xfrm>
            <a:off x="7622979" y="98675"/>
            <a:ext cx="1411420" cy="572700"/>
          </a:xfrm>
          <a:prstGeom prst="rect">
            <a:avLst/>
          </a:prstGeom>
          <a:noFill/>
          <a:ln>
            <a:noFill/>
          </a:ln>
        </p:spPr>
      </p:pic>
      <p:sp>
        <p:nvSpPr>
          <p:cNvPr id="111" name="Google Shape;111;p18"/>
          <p:cNvSpPr txBox="1"/>
          <p:nvPr/>
        </p:nvSpPr>
        <p:spPr>
          <a:xfrm>
            <a:off x="438125" y="1240250"/>
            <a:ext cx="277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rPr>
              <a:t>We can see that User rating of 4.3+ have the maximum number of apps in Playstore store dataset followed by 4+ and 0+.</a:t>
            </a:r>
            <a:endParaRPr b="1">
              <a:solidFill>
                <a:schemeClr val="dk1"/>
              </a:solidFill>
            </a:endParaRPr>
          </a:p>
          <a:p>
            <a:pPr indent="0" lvl="0" marL="0" rtl="0" algn="l">
              <a:spcBef>
                <a:spcPts val="0"/>
              </a:spcBef>
              <a:spcAft>
                <a:spcPts val="0"/>
              </a:spcAft>
              <a:buNone/>
            </a:pPr>
            <a:r>
              <a:t/>
            </a:r>
            <a:endParaRPr b="1"/>
          </a:p>
        </p:txBody>
      </p:sp>
      <p:sp>
        <p:nvSpPr>
          <p:cNvPr id="112" name="Google Shape;112;p18"/>
          <p:cNvSpPr txBox="1"/>
          <p:nvPr/>
        </p:nvSpPr>
        <p:spPr>
          <a:xfrm>
            <a:off x="1063150" y="215650"/>
            <a:ext cx="6127200" cy="66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990"/>
              <a:buFont typeface="Arial"/>
              <a:buNone/>
            </a:pPr>
            <a:r>
              <a:rPr b="1" lang="en" sz="1720" u="sng">
                <a:solidFill>
                  <a:schemeClr val="dk1"/>
                </a:solidFill>
              </a:rPr>
              <a:t>Distribution of App Ratings Vs User Rating</a:t>
            </a:r>
            <a:endParaRPr b="1" sz="1720" u="sng">
              <a:solidFill>
                <a:schemeClr val="dk1"/>
              </a:solidFill>
            </a:endParaRPr>
          </a:p>
          <a:p>
            <a:pPr indent="0" lvl="0" marL="0" rtl="0" algn="l">
              <a:spcBef>
                <a:spcPts val="0"/>
              </a:spcBef>
              <a:spcAft>
                <a:spcPts val="0"/>
              </a:spcAft>
              <a:buNone/>
            </a:pPr>
            <a:r>
              <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720" u="sng"/>
              <a:t>Price Vs Category</a:t>
            </a:r>
            <a:endParaRPr b="1" sz="1720" u="sng"/>
          </a:p>
        </p:txBody>
      </p:sp>
      <p:sp>
        <p:nvSpPr>
          <p:cNvPr id="118" name="Google Shape;11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9"/>
          <p:cNvPicPr preferRelativeResize="0"/>
          <p:nvPr/>
        </p:nvPicPr>
        <p:blipFill>
          <a:blip r:embed="rId3">
            <a:alphaModFix/>
          </a:blip>
          <a:stretch>
            <a:fillRect/>
          </a:stretch>
        </p:blipFill>
        <p:spPr>
          <a:xfrm>
            <a:off x="3183575" y="951074"/>
            <a:ext cx="5648725" cy="3819200"/>
          </a:xfrm>
          <a:prstGeom prst="rect">
            <a:avLst/>
          </a:prstGeom>
          <a:noFill/>
          <a:ln>
            <a:noFill/>
          </a:ln>
        </p:spPr>
      </p:pic>
      <p:sp>
        <p:nvSpPr>
          <p:cNvPr id="120" name="Google Shape;120;p19"/>
          <p:cNvSpPr txBox="1"/>
          <p:nvPr/>
        </p:nvSpPr>
        <p:spPr>
          <a:xfrm>
            <a:off x="311700" y="1319925"/>
            <a:ext cx="2782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The Education Application category has maximum price segment,followed by Productivity and Navigation.</a:t>
            </a:r>
            <a:endParaRPr b="1"/>
          </a:p>
        </p:txBody>
      </p:sp>
      <p:pic>
        <p:nvPicPr>
          <p:cNvPr id="121" name="Google Shape;121;p19"/>
          <p:cNvPicPr preferRelativeResize="0"/>
          <p:nvPr/>
        </p:nvPicPr>
        <p:blipFill rotWithShape="1">
          <a:blip r:embed="rId4">
            <a:alphaModFix/>
          </a:blip>
          <a:srcRect b="34047" l="11053" r="13395" t="31902"/>
          <a:stretch/>
        </p:blipFill>
        <p:spPr>
          <a:xfrm>
            <a:off x="7190575" y="90200"/>
            <a:ext cx="1813549" cy="778675"/>
          </a:xfrm>
          <a:prstGeom prst="rect">
            <a:avLst/>
          </a:prstGeom>
          <a:noFill/>
          <a:ln>
            <a:noFill/>
          </a:ln>
        </p:spPr>
      </p:pic>
      <p:pic>
        <p:nvPicPr>
          <p:cNvPr id="122" name="Google Shape;122;p19"/>
          <p:cNvPicPr preferRelativeResize="0"/>
          <p:nvPr/>
        </p:nvPicPr>
        <p:blipFill rotWithShape="1">
          <a:blip r:embed="rId5">
            <a:alphaModFix/>
          </a:blip>
          <a:srcRect b="8755" l="19005" r="16743" t="12435"/>
          <a:stretch/>
        </p:blipFill>
        <p:spPr>
          <a:xfrm>
            <a:off x="311700" y="3115274"/>
            <a:ext cx="2055776" cy="168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0"/>
          <p:cNvPicPr preferRelativeResize="0"/>
          <p:nvPr/>
        </p:nvPicPr>
        <p:blipFill>
          <a:blip r:embed="rId3">
            <a:alphaModFix/>
          </a:blip>
          <a:stretch>
            <a:fillRect/>
          </a:stretch>
        </p:blipFill>
        <p:spPr>
          <a:xfrm>
            <a:off x="2783375" y="762675"/>
            <a:ext cx="6267275" cy="4380825"/>
          </a:xfrm>
          <a:prstGeom prst="rect">
            <a:avLst/>
          </a:prstGeom>
          <a:noFill/>
          <a:ln>
            <a:noFill/>
          </a:ln>
        </p:spPr>
      </p:pic>
      <p:sp>
        <p:nvSpPr>
          <p:cNvPr id="130" name="Google Shape;130;p20"/>
          <p:cNvSpPr txBox="1"/>
          <p:nvPr/>
        </p:nvSpPr>
        <p:spPr>
          <a:xfrm>
            <a:off x="410675" y="1104525"/>
            <a:ext cx="2316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The Finance and Lifestyle have maximum price ,followed by Family and Medical Application categories </a:t>
            </a:r>
            <a:endParaRPr b="1"/>
          </a:p>
        </p:txBody>
      </p:sp>
      <p:pic>
        <p:nvPicPr>
          <p:cNvPr id="131" name="Google Shape;131;p20"/>
          <p:cNvPicPr preferRelativeResize="0"/>
          <p:nvPr/>
        </p:nvPicPr>
        <p:blipFill rotWithShape="1">
          <a:blip r:embed="rId4">
            <a:alphaModFix/>
          </a:blip>
          <a:srcRect b="35594" l="10258" r="13637" t="34250"/>
          <a:stretch/>
        </p:blipFill>
        <p:spPr>
          <a:xfrm>
            <a:off x="7639229" y="78175"/>
            <a:ext cx="1411420" cy="572700"/>
          </a:xfrm>
          <a:prstGeom prst="rect">
            <a:avLst/>
          </a:prstGeom>
          <a:noFill/>
          <a:ln>
            <a:noFill/>
          </a:ln>
        </p:spPr>
      </p:pic>
      <p:sp>
        <p:nvSpPr>
          <p:cNvPr id="132" name="Google Shape;132;p20"/>
          <p:cNvSpPr txBox="1"/>
          <p:nvPr/>
        </p:nvSpPr>
        <p:spPr>
          <a:xfrm>
            <a:off x="1626675" y="184900"/>
            <a:ext cx="5041200" cy="66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990"/>
              <a:buFont typeface="Arial"/>
              <a:buNone/>
            </a:pPr>
            <a:r>
              <a:rPr b="1" lang="en" sz="1720" u="sng">
                <a:solidFill>
                  <a:schemeClr val="dk1"/>
                </a:solidFill>
              </a:rPr>
              <a:t>Price Vs Category</a:t>
            </a:r>
            <a:endParaRPr b="1" sz="1720" u="sng">
              <a:solidFill>
                <a:schemeClr val="dk1"/>
              </a:solidFill>
            </a:endParaRPr>
          </a:p>
          <a:p>
            <a:pPr indent="0" lvl="0" marL="0" rtl="0" algn="l">
              <a:spcBef>
                <a:spcPts val="0"/>
              </a:spcBef>
              <a:spcAft>
                <a:spcPts val="0"/>
              </a:spcAft>
              <a:buNone/>
            </a:pPr>
            <a:r>
              <a:t/>
            </a:r>
            <a:endParaRPr/>
          </a:p>
        </p:txBody>
      </p:sp>
      <p:pic>
        <p:nvPicPr>
          <p:cNvPr id="133" name="Google Shape;133;p20"/>
          <p:cNvPicPr preferRelativeResize="0"/>
          <p:nvPr/>
        </p:nvPicPr>
        <p:blipFill rotWithShape="1">
          <a:blip r:embed="rId5">
            <a:alphaModFix/>
          </a:blip>
          <a:srcRect b="8755" l="19005" r="16743" t="12435"/>
          <a:stretch/>
        </p:blipFill>
        <p:spPr>
          <a:xfrm>
            <a:off x="311700" y="3115274"/>
            <a:ext cx="2055776" cy="168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5202525" y="1606425"/>
            <a:ext cx="3191675" cy="2779350"/>
          </a:xfrm>
          <a:prstGeom prst="rect">
            <a:avLst/>
          </a:prstGeom>
          <a:noFill/>
          <a:ln cap="flat" cmpd="sng" w="28575">
            <a:solidFill>
              <a:schemeClr val="dk2"/>
            </a:solidFill>
            <a:prstDash val="solid"/>
            <a:round/>
            <a:headEnd len="sm" w="sm" type="none"/>
            <a:tailEnd len="sm" w="sm" type="none"/>
          </a:ln>
        </p:spPr>
      </p:pic>
      <p:sp>
        <p:nvSpPr>
          <p:cNvPr id="141" name="Google Shape;141;p21"/>
          <p:cNvSpPr txBox="1"/>
          <p:nvPr/>
        </p:nvSpPr>
        <p:spPr>
          <a:xfrm>
            <a:off x="2976150" y="531275"/>
            <a:ext cx="31917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u="sng"/>
              <a:t>Top App Categories</a:t>
            </a:r>
            <a:endParaRPr b="1" u="sng"/>
          </a:p>
        </p:txBody>
      </p:sp>
      <p:pic>
        <p:nvPicPr>
          <p:cNvPr id="142" name="Google Shape;142;p21"/>
          <p:cNvPicPr preferRelativeResize="0"/>
          <p:nvPr/>
        </p:nvPicPr>
        <p:blipFill rotWithShape="1">
          <a:blip r:embed="rId4">
            <a:alphaModFix/>
          </a:blip>
          <a:srcRect b="34047" l="11053" r="13395" t="31902"/>
          <a:stretch/>
        </p:blipFill>
        <p:spPr>
          <a:xfrm>
            <a:off x="7190575" y="90200"/>
            <a:ext cx="1813549" cy="778675"/>
          </a:xfrm>
          <a:prstGeom prst="rect">
            <a:avLst/>
          </a:prstGeom>
          <a:noFill/>
          <a:ln>
            <a:noFill/>
          </a:ln>
        </p:spPr>
      </p:pic>
      <p:sp>
        <p:nvSpPr>
          <p:cNvPr id="143" name="Google Shape;143;p21"/>
          <p:cNvSpPr txBox="1"/>
          <p:nvPr/>
        </p:nvSpPr>
        <p:spPr>
          <a:xfrm>
            <a:off x="520100" y="1434925"/>
            <a:ext cx="4282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
                <a:solidFill>
                  <a:schemeClr val="dk1"/>
                </a:solidFill>
              </a:rPr>
              <a:t>The TOP App category is Games,followed by Entertainment and Education.</a:t>
            </a:r>
            <a:endParaRPr b="1">
              <a:solidFill>
                <a:schemeClr val="dk1"/>
              </a:solidFill>
            </a:endParaRPr>
          </a:p>
          <a:p>
            <a:pPr indent="0" lvl="0" marL="0" rtl="0" algn="l">
              <a:spcBef>
                <a:spcPts val="0"/>
              </a:spcBef>
              <a:spcAft>
                <a:spcPts val="0"/>
              </a:spcAft>
              <a:buNone/>
            </a:pPr>
            <a:r>
              <a:t/>
            </a:r>
            <a:endParaRPr/>
          </a:p>
        </p:txBody>
      </p:sp>
      <p:pic>
        <p:nvPicPr>
          <p:cNvPr id="144" name="Google Shape;144;p21"/>
          <p:cNvPicPr preferRelativeResize="0"/>
          <p:nvPr/>
        </p:nvPicPr>
        <p:blipFill>
          <a:blip r:embed="rId5">
            <a:alphaModFix/>
          </a:blip>
          <a:stretch>
            <a:fillRect/>
          </a:stretch>
        </p:blipFill>
        <p:spPr>
          <a:xfrm>
            <a:off x="311700" y="2349775"/>
            <a:ext cx="3420864" cy="2280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