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h7jjep6PN5xe2FbDyi5g0D6P2r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1" name="Google Shape;101;p11: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 name="Google Shape;111;p12: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p13: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97c11649_0_14: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8397c11649_0_1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8397c11649_0_14: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397c11649_0_2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8397c11649_0_2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8397c11649_0_2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1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 name="Google Shape;3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4: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 name="Google Shape;53;p6: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7: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2" name="Google Shape;62;p7: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8: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2" name="Google Shape;72;p8: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9: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9: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 name="Google Shape;81;p9: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0: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0: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 name="Google Shape;91;p10: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16"/>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16"/>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16"/>
          <p:cNvGrpSpPr/>
          <p:nvPr/>
        </p:nvGrpSpPr>
        <p:grpSpPr>
          <a:xfrm>
            <a:off x="1219200" y="102154"/>
            <a:ext cx="7924800" cy="1004990"/>
            <a:chOff x="1219200" y="102154"/>
            <a:chExt cx="7924800" cy="1004990"/>
          </a:xfrm>
        </p:grpSpPr>
        <p:pic>
          <p:nvPicPr>
            <p:cNvPr id="15" name="Google Shape;15;p16"/>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16"/>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16"/>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16"/>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16"/>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16"/>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1"/>
          <p:cNvSpPr/>
          <p:nvPr/>
        </p:nvSpPr>
        <p:spPr>
          <a:xfrm>
            <a:off x="56561" y="1918354"/>
            <a:ext cx="8782639"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 Android  Application Development </a:t>
            </a:r>
            <a:endParaRPr sz="4000">
              <a:solidFill>
                <a:srgbClr val="FF0000"/>
              </a:solidFill>
              <a:latin typeface="Trebuchet MS"/>
              <a:ea typeface="Trebuchet MS"/>
              <a:cs typeface="Trebuchet MS"/>
              <a:sym typeface="Trebuchet MS"/>
            </a:endParaRPr>
          </a:p>
        </p:txBody>
      </p:sp>
      <p:sp>
        <p:nvSpPr>
          <p:cNvPr id="26" name="Google Shape;26;p1"/>
          <p:cNvSpPr txBox="1"/>
          <p:nvPr/>
        </p:nvSpPr>
        <p:spPr>
          <a:xfrm>
            <a:off x="282450" y="2976550"/>
            <a:ext cx="8579100" cy="345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Project Title:    </a:t>
            </a:r>
            <a:r>
              <a:rPr lang="en-US" sz="2400">
                <a:solidFill>
                  <a:srgbClr val="0070C0"/>
                </a:solidFill>
                <a:latin typeface="Arial"/>
                <a:ea typeface="Arial"/>
                <a:cs typeface="Arial"/>
                <a:sym typeface="Arial"/>
              </a:rPr>
              <a:t>FitN</a:t>
            </a:r>
            <a:r>
              <a:rPr lang="en-US" sz="2400">
                <a:solidFill>
                  <a:srgbClr val="0070C0"/>
                </a:solidFill>
              </a:rPr>
              <a:t>e</a:t>
            </a:r>
            <a:r>
              <a:rPr lang="en-US" sz="2400">
                <a:solidFill>
                  <a:srgbClr val="0070C0"/>
                </a:solidFill>
                <a:latin typeface="Arial"/>
                <a:ea typeface="Arial"/>
                <a:cs typeface="Arial"/>
                <a:sym typeface="Arial"/>
              </a:rPr>
              <a:t>ss  - </a:t>
            </a:r>
            <a:r>
              <a:rPr lang="en-US" sz="2400">
                <a:solidFill>
                  <a:srgbClr val="0070C0"/>
                </a:solidFill>
              </a:rPr>
              <a:t>Physical Fitness And Mental</a:t>
            </a:r>
            <a:endParaRPr sz="2400">
              <a:solidFill>
                <a:srgbClr val="0070C0"/>
              </a:solidFill>
            </a:endParaRPr>
          </a:p>
          <a:p>
            <a:pPr indent="0" lvl="0" marL="0" marR="0" rtl="0" algn="l">
              <a:spcBef>
                <a:spcPts val="0"/>
              </a:spcBef>
              <a:spcAft>
                <a:spcPts val="0"/>
              </a:spcAft>
              <a:buNone/>
            </a:pPr>
            <a:r>
              <a:rPr lang="en-US" sz="2400">
                <a:solidFill>
                  <a:srgbClr val="0070C0"/>
                </a:solidFill>
              </a:rPr>
              <a:t>                          Health App</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Section	:		</a:t>
            </a:r>
            <a:r>
              <a:rPr lang="en-US" sz="2400">
                <a:solidFill>
                  <a:srgbClr val="0070C0"/>
                </a:solidFill>
                <a:latin typeface="Trebuchet MS"/>
                <a:ea typeface="Trebuchet MS"/>
                <a:cs typeface="Trebuchet MS"/>
                <a:sym typeface="Trebuchet MS"/>
              </a:rPr>
              <a:t>‘J’</a:t>
            </a:r>
            <a:endParaRPr sz="2400">
              <a:solidFill>
                <a:srgbClr val="0070C0"/>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Students Name	: </a:t>
            </a:r>
            <a:r>
              <a:rPr lang="en-US" sz="2400">
                <a:solidFill>
                  <a:srgbClr val="0070C0"/>
                </a:solidFill>
                <a:latin typeface="Arial"/>
                <a:ea typeface="Arial"/>
                <a:cs typeface="Arial"/>
                <a:sym typeface="Arial"/>
              </a:rPr>
              <a:t>Sneha Jayaraman - PES1201802825</a:t>
            </a:r>
            <a:endParaRPr sz="2400">
              <a:solidFill>
                <a:srgbClr val="0070C0"/>
              </a:solidFill>
              <a:latin typeface="Arial"/>
              <a:ea typeface="Arial"/>
              <a:cs typeface="Arial"/>
              <a:sym typeface="Arial"/>
            </a:endParaRPr>
          </a:p>
          <a:p>
            <a:pPr indent="0" lvl="0" marL="0" marR="0" rtl="0" algn="l">
              <a:spcBef>
                <a:spcPts val="0"/>
              </a:spcBef>
              <a:spcAft>
                <a:spcPts val="0"/>
              </a:spcAft>
              <a:buNone/>
            </a:pPr>
            <a:r>
              <a:rPr lang="en-US" sz="2400">
                <a:solidFill>
                  <a:srgbClr val="0070C0"/>
                </a:solidFill>
                <a:latin typeface="Arial"/>
                <a:ea typeface="Arial"/>
                <a:cs typeface="Arial"/>
                <a:sym typeface="Arial"/>
              </a:rPr>
              <a:t>                              H M Thrupthi  	   - PES1201801987</a:t>
            </a:r>
            <a:endParaRPr sz="2400">
              <a:solidFill>
                <a:srgbClr val="0070C0"/>
              </a:solidFill>
              <a:latin typeface="Arial"/>
              <a:ea typeface="Arial"/>
              <a:cs typeface="Arial"/>
              <a:sym typeface="Arial"/>
            </a:endParaRPr>
          </a:p>
          <a:p>
            <a:pPr indent="0" lvl="0" marL="0" marR="0" rtl="0" algn="l">
              <a:spcBef>
                <a:spcPts val="0"/>
              </a:spcBef>
              <a:spcAft>
                <a:spcPts val="0"/>
              </a:spcAft>
              <a:buNone/>
            </a:pPr>
            <a:r>
              <a:rPr lang="en-US" sz="2400">
                <a:solidFill>
                  <a:srgbClr val="0070C0"/>
                </a:solidFill>
                <a:latin typeface="Arial"/>
                <a:ea typeface="Arial"/>
                <a:cs typeface="Arial"/>
                <a:sym typeface="Arial"/>
              </a:rPr>
              <a:t>                              K M Mitravinda       - PES1201801872</a:t>
            </a:r>
            <a:endParaRPr sz="2400">
              <a:solidFill>
                <a:srgbClr val="0070C0"/>
              </a:solidFill>
              <a:latin typeface="Arial"/>
              <a:ea typeface="Arial"/>
              <a:cs typeface="Arial"/>
              <a:sym typeface="Arial"/>
            </a:endParaRPr>
          </a:p>
          <a:p>
            <a:pPr indent="0" lvl="0" marL="0" marR="0" rtl="0" algn="l">
              <a:spcBef>
                <a:spcPts val="0"/>
              </a:spcBef>
              <a:spcAft>
                <a:spcPts val="0"/>
              </a:spcAft>
              <a:buNone/>
            </a:pPr>
            <a:br>
              <a:rPr lang="en-US" sz="2400">
                <a:solidFill>
                  <a:schemeClr val="dk1"/>
                </a:solidFill>
                <a:latin typeface="Arial"/>
                <a:ea typeface="Arial"/>
                <a:cs typeface="Arial"/>
                <a:sym typeface="Arial"/>
              </a:rPr>
            </a:b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1"/>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1"/>
          <p:cNvSpPr txBox="1"/>
          <p:nvPr/>
        </p:nvSpPr>
        <p:spPr>
          <a:xfrm>
            <a:off x="0" y="1617675"/>
            <a:ext cx="9144000" cy="50976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70C0"/>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70C0"/>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400" u="none" cap="none" strike="noStrike">
              <a:solidFill>
                <a:srgbClr val="0070C0"/>
              </a:solidFill>
              <a:latin typeface="Trebuchet MS"/>
              <a:ea typeface="Trebuchet MS"/>
              <a:cs typeface="Trebuchet MS"/>
              <a:sym typeface="Trebuchet MS"/>
            </a:endParaRPr>
          </a:p>
        </p:txBody>
      </p:sp>
      <p:sp>
        <p:nvSpPr>
          <p:cNvPr id="105" name="Google Shape;105;p11"/>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Font typeface="Arial"/>
              <a:buNone/>
            </a:pPr>
            <a:r>
              <a:rPr lang="en-US" sz="2400">
                <a:solidFill>
                  <a:srgbClr val="FF0000"/>
                </a:solidFill>
              </a:rPr>
              <a:t>Explanation of the application created</a:t>
            </a:r>
            <a:endParaRPr sz="2400">
              <a:solidFill>
                <a:srgbClr val="FF0000"/>
              </a:solidFill>
              <a:latin typeface="Trebuchet MS"/>
              <a:ea typeface="Trebuchet MS"/>
              <a:cs typeface="Trebuchet MS"/>
              <a:sym typeface="Trebuchet MS"/>
            </a:endParaRPr>
          </a:p>
        </p:txBody>
      </p:sp>
      <p:sp>
        <p:nvSpPr>
          <p:cNvPr id="106" name="Google Shape;106;p11"/>
          <p:cNvSpPr txBox="1"/>
          <p:nvPr/>
        </p:nvSpPr>
        <p:spPr>
          <a:xfrm>
            <a:off x="0" y="1617650"/>
            <a:ext cx="9017100" cy="5097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0070C0"/>
                </a:solidFill>
                <a:latin typeface="Trebuchet MS"/>
                <a:ea typeface="Trebuchet MS"/>
                <a:cs typeface="Trebuchet MS"/>
                <a:sym typeface="Trebuchet MS"/>
              </a:rPr>
              <a:t>3) </a:t>
            </a:r>
            <a:r>
              <a:rPr lang="en-US" sz="2400">
                <a:solidFill>
                  <a:srgbClr val="0070C0"/>
                </a:solidFill>
                <a:latin typeface="Trebuchet MS"/>
                <a:ea typeface="Trebuchet MS"/>
                <a:cs typeface="Trebuchet MS"/>
                <a:sym typeface="Trebuchet MS"/>
              </a:rPr>
              <a:t>Yoga Practices for Physical and Mental Well Being:</a:t>
            </a:r>
            <a:endParaRPr sz="2400">
              <a:solidFill>
                <a:srgbClr val="0070C0"/>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Practicing yoga is another way to maintain not only one’s physical fitness but also their mental health.</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Different yoga postures can be</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practiced to achieve the same.</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FitNEss provides the user with</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various yoga postures which</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can be practiced at the</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comfort of their homes.</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Each yoga posture is timed </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with the help of a timer.</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This helps the user in their</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strict practice and also yields</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better results.</a:t>
            </a:r>
            <a:endParaRPr sz="2000">
              <a:solidFill>
                <a:schemeClr val="dk1"/>
              </a:solidFill>
              <a:latin typeface="Trebuchet MS"/>
              <a:ea typeface="Trebuchet MS"/>
              <a:cs typeface="Trebuchet MS"/>
              <a:sym typeface="Trebuchet MS"/>
            </a:endParaRPr>
          </a:p>
        </p:txBody>
      </p:sp>
      <p:pic>
        <p:nvPicPr>
          <p:cNvPr id="107" name="Google Shape;107;p11"/>
          <p:cNvPicPr preferRelativeResize="0"/>
          <p:nvPr/>
        </p:nvPicPr>
        <p:blipFill>
          <a:blip r:embed="rId3">
            <a:alphaModFix/>
          </a:blip>
          <a:stretch>
            <a:fillRect/>
          </a:stretch>
        </p:blipFill>
        <p:spPr>
          <a:xfrm>
            <a:off x="4117325" y="2851775"/>
            <a:ext cx="4899776" cy="352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2"/>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2"/>
          <p:cNvSpPr txBox="1"/>
          <p:nvPr/>
        </p:nvSpPr>
        <p:spPr>
          <a:xfrm>
            <a:off x="0" y="1617675"/>
            <a:ext cx="9144000" cy="51132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15" name="Google Shape;115;p12"/>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Font typeface="Arial"/>
              <a:buNone/>
            </a:pPr>
            <a:r>
              <a:rPr lang="en-US" sz="2400">
                <a:solidFill>
                  <a:srgbClr val="FF0000"/>
                </a:solidFill>
              </a:rPr>
              <a:t>Explanation of the application created</a:t>
            </a:r>
            <a:endParaRPr sz="2400">
              <a:solidFill>
                <a:srgbClr val="FF0000"/>
              </a:solidFill>
              <a:latin typeface="Trebuchet MS"/>
              <a:ea typeface="Trebuchet MS"/>
              <a:cs typeface="Trebuchet MS"/>
              <a:sym typeface="Trebuchet MS"/>
            </a:endParaRPr>
          </a:p>
        </p:txBody>
      </p:sp>
      <p:sp>
        <p:nvSpPr>
          <p:cNvPr id="116" name="Google Shape;116;p12"/>
          <p:cNvSpPr txBox="1"/>
          <p:nvPr/>
        </p:nvSpPr>
        <p:spPr>
          <a:xfrm>
            <a:off x="150" y="1617675"/>
            <a:ext cx="9144000" cy="511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0070C0"/>
                </a:solidFill>
                <a:latin typeface="Trebuchet MS"/>
                <a:ea typeface="Trebuchet MS"/>
                <a:cs typeface="Trebuchet MS"/>
                <a:sym typeface="Trebuchet MS"/>
              </a:rPr>
              <a:t>4) </a:t>
            </a:r>
            <a:r>
              <a:rPr lang="en-US" sz="2400">
                <a:solidFill>
                  <a:srgbClr val="0070C0"/>
                </a:solidFill>
                <a:latin typeface="Trebuchet MS"/>
                <a:ea typeface="Trebuchet MS"/>
                <a:cs typeface="Trebuchet MS"/>
                <a:sym typeface="Trebuchet MS"/>
              </a:rPr>
              <a:t>Meditation Practices for Good Mental Health:</a:t>
            </a:r>
            <a:endParaRPr sz="2400">
              <a:solidFill>
                <a:srgbClr val="0070C0"/>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One’s mental health is equally important to their physical fitness in determining their overall well being.</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Meditation as we all know, is one of the best and most widely used technique to control and maintain one’s mental health.</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Practice of meditation also needs</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a good and appropriate supporting </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soundtrack to help complete the </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meditation without any disturbances</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and efficiently.</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FitNEss provides the user with </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different types of supporting</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soundtracks to help the user meditate </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	peacefully.</a:t>
            </a:r>
            <a:endParaRPr sz="2000">
              <a:solidFill>
                <a:schemeClr val="dk1"/>
              </a:solidFill>
              <a:latin typeface="Trebuchet MS"/>
              <a:ea typeface="Trebuchet MS"/>
              <a:cs typeface="Trebuchet MS"/>
              <a:sym typeface="Trebuchet MS"/>
            </a:endParaRPr>
          </a:p>
        </p:txBody>
      </p:sp>
      <p:pic>
        <p:nvPicPr>
          <p:cNvPr id="117" name="Google Shape;117;p12"/>
          <p:cNvPicPr preferRelativeResize="0"/>
          <p:nvPr/>
        </p:nvPicPr>
        <p:blipFill>
          <a:blip r:embed="rId3">
            <a:alphaModFix/>
          </a:blip>
          <a:stretch>
            <a:fillRect/>
          </a:stretch>
        </p:blipFill>
        <p:spPr>
          <a:xfrm>
            <a:off x="4937125" y="3374175"/>
            <a:ext cx="4095750" cy="269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3"/>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3"/>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25" name="Google Shape;125;p13"/>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Font typeface="Arial"/>
              <a:buNone/>
            </a:pPr>
            <a:r>
              <a:rPr lang="en-US" sz="2400">
                <a:solidFill>
                  <a:srgbClr val="FF0000"/>
                </a:solidFill>
              </a:rPr>
              <a:t>Explanation of the application created</a:t>
            </a:r>
            <a:endParaRPr sz="2400">
              <a:solidFill>
                <a:srgbClr val="FF0000"/>
              </a:solidFill>
              <a:latin typeface="Trebuchet MS"/>
              <a:ea typeface="Trebuchet MS"/>
              <a:cs typeface="Trebuchet MS"/>
              <a:sym typeface="Trebuchet MS"/>
            </a:endParaRPr>
          </a:p>
        </p:txBody>
      </p:sp>
      <p:sp>
        <p:nvSpPr>
          <p:cNvPr id="126" name="Google Shape;126;p13"/>
          <p:cNvSpPr txBox="1"/>
          <p:nvPr/>
        </p:nvSpPr>
        <p:spPr>
          <a:xfrm>
            <a:off x="0" y="1617675"/>
            <a:ext cx="9144000" cy="524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0070C0"/>
                </a:solidFill>
                <a:latin typeface="Trebuchet MS"/>
                <a:ea typeface="Trebuchet MS"/>
                <a:cs typeface="Trebuchet MS"/>
                <a:sym typeface="Trebuchet MS"/>
              </a:rPr>
              <a:t>5) </a:t>
            </a:r>
            <a:r>
              <a:rPr lang="en-US" sz="2400">
                <a:solidFill>
                  <a:srgbClr val="0070C0"/>
                </a:solidFill>
                <a:latin typeface="Trebuchet MS"/>
                <a:ea typeface="Trebuchet MS"/>
                <a:cs typeface="Trebuchet MS"/>
                <a:sym typeface="Trebuchet MS"/>
              </a:rPr>
              <a:t>Positive Thought Practices for Maintenance of Mental Balance:</a:t>
            </a:r>
            <a:endParaRPr sz="2400">
              <a:solidFill>
                <a:srgbClr val="0070C0"/>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rgbClr val="0070C0"/>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 influence of thoughts generated in our minds on our mental health though underrated, is quite significant.</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Thus it becomes important to generate positive thoughts and visualizations in our minds.</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FitNEss provides the users with various </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categories of positive thoughts in the </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form of short stories and quotes</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in the form of pictures.</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This can help the users to practice and</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develop positive thinkings and</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lang="en-US" sz="2000">
                <a:solidFill>
                  <a:schemeClr val="dk1"/>
                </a:solidFill>
                <a:latin typeface="Trebuchet MS"/>
                <a:ea typeface="Trebuchet MS"/>
                <a:cs typeface="Trebuchet MS"/>
                <a:sym typeface="Trebuchet MS"/>
              </a:rPr>
              <a:t>visualizations.</a:t>
            </a:r>
            <a:endParaRPr sz="20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pic>
        <p:nvPicPr>
          <p:cNvPr id="127" name="Google Shape;127;p13"/>
          <p:cNvPicPr preferRelativeResize="0"/>
          <p:nvPr/>
        </p:nvPicPr>
        <p:blipFill>
          <a:blip r:embed="rId3">
            <a:alphaModFix/>
          </a:blip>
          <a:stretch>
            <a:fillRect/>
          </a:stretch>
        </p:blipFill>
        <p:spPr>
          <a:xfrm>
            <a:off x="5683250" y="3301175"/>
            <a:ext cx="3333750" cy="347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8397c11649_0_14"/>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g8397c11649_0_14"/>
          <p:cNvSpPr txBox="1"/>
          <p:nvPr/>
        </p:nvSpPr>
        <p:spPr>
          <a:xfrm>
            <a:off x="0" y="1682750"/>
            <a:ext cx="9048600" cy="5175300"/>
          </a:xfrm>
          <a:prstGeom prst="rect">
            <a:avLst/>
          </a:prstGeom>
          <a:noFill/>
          <a:ln>
            <a:noFill/>
          </a:ln>
        </p:spPr>
        <p:txBody>
          <a:bodyPr anchorCtr="0" anchor="t" bIns="45700" lIns="91425" spcFirstLastPara="1" rIns="91425" wrap="square" tIns="45700">
            <a:noAutofit/>
          </a:bodyPr>
          <a:lstStyle/>
          <a:p>
            <a:pPr indent="-355600" lvl="0" marL="457200" marR="0" rtl="0" algn="just">
              <a:spcBef>
                <a:spcPts val="0"/>
              </a:spcBef>
              <a:spcAft>
                <a:spcPts val="0"/>
              </a:spcAft>
              <a:buClr>
                <a:schemeClr val="dk1"/>
              </a:buClr>
              <a:buSzPts val="2000"/>
              <a:buFont typeface="Trebuchet MS"/>
              <a:buChar char="●"/>
            </a:pPr>
            <a:r>
              <a:rPr lang="en-US" sz="2400">
                <a:solidFill>
                  <a:schemeClr val="dk1"/>
                </a:solidFill>
                <a:latin typeface="Trebuchet MS"/>
                <a:ea typeface="Trebuchet MS"/>
                <a:cs typeface="Trebuchet MS"/>
                <a:sym typeface="Trebuchet MS"/>
              </a:rPr>
              <a:t>There are many apps available which aim to provide facilities to the users in targeted fields of healthcare like workout, yoga, meditation, step count, calorie count, nutritional value of food items etc.</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We see that all of the above mentioned factors are equally important in building and maintaining one’s overall well being.</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Thus FitNEss aims to combine the benefits of the above mentioned practices in providing the right facilities to maintain one’s health targeted for all age groups.</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FitNEss helps in finding the right balance between good nutritional habits, regular workouts, meditations and right</a:t>
            </a:r>
            <a:endParaRPr sz="24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rPr lang="en-US" sz="2400">
                <a:solidFill>
                  <a:schemeClr val="dk1"/>
                </a:solidFill>
                <a:latin typeface="Trebuchet MS"/>
                <a:ea typeface="Trebuchet MS"/>
                <a:cs typeface="Trebuchet MS"/>
                <a:sym typeface="Trebuchet MS"/>
              </a:rPr>
              <a:t>thought practices to help enhance the quality of one’s lifestyle. </a:t>
            </a:r>
            <a:endParaRPr sz="2400">
              <a:solidFill>
                <a:schemeClr val="dk1"/>
              </a:solidFill>
              <a:latin typeface="Trebuchet MS"/>
              <a:ea typeface="Trebuchet MS"/>
              <a:cs typeface="Trebuchet MS"/>
              <a:sym typeface="Trebuchet MS"/>
            </a:endParaRPr>
          </a:p>
        </p:txBody>
      </p:sp>
      <p:sp>
        <p:nvSpPr>
          <p:cNvPr id="135" name="Google Shape;135;g8397c11649_0_14"/>
          <p:cNvSpPr txBox="1"/>
          <p:nvPr/>
        </p:nvSpPr>
        <p:spPr>
          <a:xfrm>
            <a:off x="0" y="1155998"/>
            <a:ext cx="91440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None/>
            </a:pPr>
            <a:r>
              <a:rPr lang="en-US" sz="2400">
                <a:solidFill>
                  <a:srgbClr val="FF0000"/>
                </a:solidFill>
              </a:rPr>
              <a:t>Innovation in the application</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8397c11649_0_2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g8397c11649_0_27"/>
          <p:cNvSpPr txBox="1"/>
          <p:nvPr/>
        </p:nvSpPr>
        <p:spPr>
          <a:xfrm>
            <a:off x="0" y="1682750"/>
            <a:ext cx="9048600" cy="51753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We realised the need for good communication while working as a team.</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We got an opportunity to read and explore more about health, nutrition and fitness which is of great need for everyone nowadays.</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We got a chance to use our creativity in designing the app and share our ideas to choose the most suitable one.</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Technically, we learnt how to use different layouts in Android ,integrate our project with firebase and also work with the firebase database.</a:t>
            </a:r>
            <a:endParaRPr sz="2400">
              <a:solidFill>
                <a:schemeClr val="dk1"/>
              </a:solidFill>
              <a:latin typeface="Trebuchet MS"/>
              <a:ea typeface="Trebuchet MS"/>
              <a:cs typeface="Trebuchet MS"/>
              <a:sym typeface="Trebuchet MS"/>
            </a:endParaRPr>
          </a:p>
        </p:txBody>
      </p:sp>
      <p:sp>
        <p:nvSpPr>
          <p:cNvPr id="143" name="Google Shape;143;g8397c11649_0_27"/>
          <p:cNvSpPr txBox="1"/>
          <p:nvPr/>
        </p:nvSpPr>
        <p:spPr>
          <a:xfrm>
            <a:off x="0" y="1155998"/>
            <a:ext cx="91440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None/>
            </a:pPr>
            <a:r>
              <a:rPr lang="en-US" sz="2400">
                <a:solidFill>
                  <a:srgbClr val="FF0000"/>
                </a:solidFill>
              </a:rPr>
              <a:t>Lessons learnt from the project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p:nvPr/>
        </p:nvSpPr>
        <p:spPr>
          <a:xfrm>
            <a:off x="1267024" y="2904969"/>
            <a:ext cx="600132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rgbClr val="FF0000"/>
                </a:solidFill>
                <a:latin typeface="Arial"/>
                <a:ea typeface="Arial"/>
                <a:cs typeface="Arial"/>
                <a:sym typeface="Arial"/>
              </a:rPr>
              <a:t>Thank You</a:t>
            </a:r>
            <a:endParaRPr sz="9600">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2"/>
          <p:cNvSpPr txBox="1"/>
          <p:nvPr/>
        </p:nvSpPr>
        <p:spPr>
          <a:xfrm>
            <a:off x="494122" y="2513029"/>
            <a:ext cx="8458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32" name="Google Shape;32;p2"/>
          <p:cNvSpPr/>
          <p:nvPr/>
        </p:nvSpPr>
        <p:spPr>
          <a:xfrm>
            <a:off x="3520912" y="5745537"/>
            <a:ext cx="15049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pic>
        <p:nvPicPr>
          <p:cNvPr id="33" name="Google Shape;33;p2"/>
          <p:cNvPicPr preferRelativeResize="0"/>
          <p:nvPr/>
        </p:nvPicPr>
        <p:blipFill>
          <a:blip r:embed="rId3">
            <a:alphaModFix/>
          </a:blip>
          <a:stretch>
            <a:fillRect/>
          </a:stretch>
        </p:blipFill>
        <p:spPr>
          <a:xfrm>
            <a:off x="2799588" y="1688300"/>
            <a:ext cx="2947600" cy="44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3"/>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3"/>
          <p:cNvSpPr txBox="1"/>
          <p:nvPr/>
        </p:nvSpPr>
        <p:spPr>
          <a:xfrm>
            <a:off x="2667000" y="1143000"/>
            <a:ext cx="6477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a:p>
        </p:txBody>
      </p:sp>
      <p:sp>
        <p:nvSpPr>
          <p:cNvPr id="40" name="Google Shape;40;p3"/>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41" name="Google Shape;41;p3"/>
          <p:cNvSpPr txBox="1"/>
          <p:nvPr/>
        </p:nvSpPr>
        <p:spPr>
          <a:xfrm>
            <a:off x="71450" y="1581150"/>
            <a:ext cx="9072600" cy="51339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SzPts val="2400"/>
              <a:buFont typeface="Trebuchet MS"/>
              <a:buChar char="●"/>
            </a:pPr>
            <a:r>
              <a:rPr lang="en-US" sz="2400">
                <a:solidFill>
                  <a:srgbClr val="0070C0"/>
                </a:solidFill>
                <a:latin typeface="Trebuchet MS"/>
                <a:ea typeface="Trebuchet MS"/>
                <a:cs typeface="Trebuchet MS"/>
                <a:sym typeface="Trebuchet MS"/>
              </a:rPr>
              <a:t>Sedentary lifestyle </a:t>
            </a:r>
            <a:r>
              <a:rPr lang="en-US" sz="2400">
                <a:solidFill>
                  <a:schemeClr val="dk1"/>
                </a:solidFill>
                <a:latin typeface="Trebuchet MS"/>
                <a:ea typeface="Trebuchet MS"/>
                <a:cs typeface="Trebuchet MS"/>
                <a:sym typeface="Trebuchet MS"/>
              </a:rPr>
              <a:t>that we lead in today’s world has imposed a lot of </a:t>
            </a:r>
            <a:r>
              <a:rPr lang="en-US" sz="2400">
                <a:solidFill>
                  <a:srgbClr val="0070C0"/>
                </a:solidFill>
                <a:latin typeface="Trebuchet MS"/>
                <a:ea typeface="Trebuchet MS"/>
                <a:cs typeface="Trebuchet MS"/>
                <a:sym typeface="Trebuchet MS"/>
              </a:rPr>
              <a:t>serious health complications</a:t>
            </a:r>
            <a:r>
              <a:rPr lang="en-US" sz="2400">
                <a:solidFill>
                  <a:schemeClr val="dk1"/>
                </a:solidFill>
                <a:latin typeface="Trebuchet MS"/>
                <a:ea typeface="Trebuchet MS"/>
                <a:cs typeface="Trebuchet MS"/>
                <a:sym typeface="Trebuchet MS"/>
              </a:rPr>
              <a:t> in our lives.</a:t>
            </a:r>
            <a:endParaRPr sz="2400">
              <a:solidFill>
                <a:schemeClr val="dk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dk1"/>
              </a:buClr>
              <a:buSzPts val="2400"/>
              <a:buFont typeface="Trebuchet MS"/>
              <a:buChar char="●"/>
            </a:pPr>
            <a:r>
              <a:rPr lang="en-US" sz="2400">
                <a:solidFill>
                  <a:srgbClr val="24292E"/>
                </a:solidFill>
                <a:highlight>
                  <a:srgbClr val="FFFFFF"/>
                </a:highlight>
                <a:latin typeface="Trebuchet MS"/>
                <a:ea typeface="Trebuchet MS"/>
                <a:cs typeface="Trebuchet MS"/>
                <a:sym typeface="Trebuchet MS"/>
              </a:rPr>
              <a:t>Moreover, we also hear people say that technological advancement has brought a huge change in today’s lifestyle.</a:t>
            </a:r>
            <a:endParaRPr sz="2400">
              <a:solidFill>
                <a:schemeClr val="dk1"/>
              </a:solidFill>
              <a:latin typeface="Trebuchet MS"/>
              <a:ea typeface="Trebuchet MS"/>
              <a:cs typeface="Trebuchet MS"/>
              <a:sym typeface="Trebuchet MS"/>
            </a:endParaRPr>
          </a:p>
          <a:p>
            <a:pPr indent="-381000" lvl="0" marL="457200" marR="0" rtl="0" algn="l">
              <a:spcBef>
                <a:spcPts val="0"/>
              </a:spcBef>
              <a:spcAft>
                <a:spcPts val="0"/>
              </a:spcAft>
              <a:buSzPts val="2400"/>
              <a:buFont typeface="Trebuchet MS"/>
              <a:buChar char="●"/>
            </a:pPr>
            <a:r>
              <a:rPr lang="en-US" sz="2400">
                <a:solidFill>
                  <a:srgbClr val="0070C0"/>
                </a:solidFill>
                <a:latin typeface="Trebuchet MS"/>
                <a:ea typeface="Trebuchet MS"/>
                <a:cs typeface="Trebuchet MS"/>
                <a:sym typeface="Trebuchet MS"/>
              </a:rPr>
              <a:t>Diet </a:t>
            </a:r>
            <a:r>
              <a:rPr lang="en-US" sz="2400">
                <a:solidFill>
                  <a:schemeClr val="accent6"/>
                </a:solidFill>
                <a:latin typeface="Trebuchet MS"/>
                <a:ea typeface="Trebuchet MS"/>
                <a:cs typeface="Trebuchet MS"/>
                <a:sym typeface="Trebuchet MS"/>
              </a:rPr>
              <a:t>and </a:t>
            </a:r>
            <a:r>
              <a:rPr lang="en-US" sz="2400">
                <a:solidFill>
                  <a:srgbClr val="0070C0"/>
                </a:solidFill>
                <a:latin typeface="Trebuchet MS"/>
                <a:ea typeface="Trebuchet MS"/>
                <a:cs typeface="Trebuchet MS"/>
                <a:sym typeface="Trebuchet MS"/>
              </a:rPr>
              <a:t>exercise </a:t>
            </a:r>
            <a:r>
              <a:rPr lang="en-US" sz="2400">
                <a:solidFill>
                  <a:schemeClr val="dk1"/>
                </a:solidFill>
                <a:latin typeface="Trebuchet MS"/>
                <a:ea typeface="Trebuchet MS"/>
                <a:cs typeface="Trebuchet MS"/>
                <a:sym typeface="Trebuchet MS"/>
              </a:rPr>
              <a:t>are the main factors that have a significant </a:t>
            </a:r>
            <a:r>
              <a:rPr lang="en-US" sz="2400">
                <a:solidFill>
                  <a:srgbClr val="0070C0"/>
                </a:solidFill>
                <a:latin typeface="Trebuchet MS"/>
                <a:ea typeface="Trebuchet MS"/>
                <a:cs typeface="Trebuchet MS"/>
                <a:sym typeface="Trebuchet MS"/>
              </a:rPr>
              <a:t>impact on a person’s fitness, health and lifestyle.</a:t>
            </a:r>
            <a:endParaRPr sz="2400">
              <a:solidFill>
                <a:srgbClr val="0070C0"/>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US" sz="2400">
                <a:solidFill>
                  <a:srgbClr val="FF0000"/>
                </a:solidFill>
                <a:latin typeface="Trebuchet MS"/>
                <a:ea typeface="Trebuchet MS"/>
                <a:cs typeface="Trebuchet MS"/>
                <a:sym typeface="Trebuchet MS"/>
              </a:rPr>
              <a:t>G</a:t>
            </a:r>
            <a:r>
              <a:rPr lang="en-US" sz="2400">
                <a:solidFill>
                  <a:srgbClr val="FF0000"/>
                </a:solidFill>
                <a:latin typeface="Trebuchet MS"/>
                <a:ea typeface="Trebuchet MS"/>
                <a:cs typeface="Trebuchet MS"/>
                <a:sym typeface="Trebuchet MS"/>
              </a:rPr>
              <a:t>ood nutritional habits</a:t>
            </a:r>
            <a:r>
              <a:rPr lang="en-US" sz="2400">
                <a:solidFill>
                  <a:schemeClr val="dk1"/>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appropriate physical and mental exercises</a:t>
            </a:r>
            <a:r>
              <a:rPr lang="en-US" sz="2400">
                <a:solidFill>
                  <a:schemeClr val="dk1"/>
                </a:solidFill>
                <a:latin typeface="Trebuchet MS"/>
                <a:ea typeface="Trebuchet MS"/>
                <a:cs typeface="Trebuchet MS"/>
                <a:sym typeface="Trebuchet MS"/>
              </a:rPr>
              <a:t> and </a:t>
            </a:r>
            <a:r>
              <a:rPr lang="en-US" sz="2400">
                <a:solidFill>
                  <a:srgbClr val="FF0000"/>
                </a:solidFill>
                <a:latin typeface="Trebuchet MS"/>
                <a:ea typeface="Trebuchet MS"/>
                <a:cs typeface="Trebuchet MS"/>
                <a:sym typeface="Trebuchet MS"/>
              </a:rPr>
              <a:t>positive thoughts</a:t>
            </a:r>
            <a:r>
              <a:rPr lang="en-US" sz="2400">
                <a:solidFill>
                  <a:schemeClr val="dk1"/>
                </a:solidFill>
                <a:latin typeface="Trebuchet MS"/>
                <a:ea typeface="Trebuchet MS"/>
                <a:cs typeface="Trebuchet MS"/>
                <a:sym typeface="Trebuchet MS"/>
              </a:rPr>
              <a:t> are very much needed for one’s </a:t>
            </a:r>
            <a:r>
              <a:rPr lang="en-US" sz="2400">
                <a:solidFill>
                  <a:srgbClr val="0070C0"/>
                </a:solidFill>
                <a:latin typeface="Trebuchet MS"/>
                <a:ea typeface="Trebuchet MS"/>
                <a:cs typeface="Trebuchet MS"/>
                <a:sym typeface="Trebuchet MS"/>
              </a:rPr>
              <a:t>overall well being</a:t>
            </a:r>
            <a:r>
              <a:rPr lang="en-US" sz="2400">
                <a:solidFill>
                  <a:schemeClr val="dk1"/>
                </a:solidFill>
                <a:latin typeface="Trebuchet MS"/>
                <a:ea typeface="Trebuchet MS"/>
                <a:cs typeface="Trebuchet MS"/>
                <a:sym typeface="Trebuchet MS"/>
              </a:rPr>
              <a:t>.</a:t>
            </a:r>
            <a:endParaRPr sz="2400">
              <a:solidFill>
                <a:schemeClr val="dk1"/>
              </a:solidFill>
              <a:latin typeface="Trebuchet MS"/>
              <a:ea typeface="Trebuchet MS"/>
              <a:cs typeface="Trebuchet MS"/>
              <a:sym typeface="Trebuchet MS"/>
            </a:endParaRPr>
          </a:p>
          <a:p>
            <a:pPr indent="-381000" lvl="0" marL="457200" marR="0" rtl="0" algn="l">
              <a:spcBef>
                <a:spcPts val="0"/>
              </a:spcBef>
              <a:spcAft>
                <a:spcPts val="0"/>
              </a:spcAft>
              <a:buSzPts val="2400"/>
              <a:buFont typeface="Trebuchet MS"/>
              <a:buChar char="●"/>
            </a:pPr>
            <a:r>
              <a:rPr lang="en-US" sz="2400">
                <a:solidFill>
                  <a:schemeClr val="dk1"/>
                </a:solidFill>
                <a:latin typeface="Trebuchet MS"/>
                <a:ea typeface="Trebuchet MS"/>
                <a:cs typeface="Trebuchet MS"/>
                <a:sym typeface="Trebuchet MS"/>
              </a:rPr>
              <a:t>Thus, FitNEss provides </a:t>
            </a:r>
            <a:r>
              <a:rPr lang="en-US" sz="2400">
                <a:solidFill>
                  <a:srgbClr val="0070C0"/>
                </a:solidFill>
                <a:latin typeface="Trebuchet MS"/>
                <a:ea typeface="Trebuchet MS"/>
                <a:cs typeface="Trebuchet MS"/>
                <a:sym typeface="Trebuchet MS"/>
              </a:rPr>
              <a:t>useful tools</a:t>
            </a:r>
            <a:r>
              <a:rPr lang="en-US" sz="2400">
                <a:solidFill>
                  <a:schemeClr val="dk1"/>
                </a:solidFill>
                <a:latin typeface="Trebuchet MS"/>
                <a:ea typeface="Trebuchet MS"/>
                <a:cs typeface="Trebuchet MS"/>
                <a:sym typeface="Trebuchet MS"/>
              </a:rPr>
              <a:t> to monitor the above mentioned practices and implement the same.</a:t>
            </a:r>
            <a:endParaRPr sz="24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4"/>
          <p:cNvSpPr txBox="1"/>
          <p:nvPr/>
        </p:nvSpPr>
        <p:spPr>
          <a:xfrm>
            <a:off x="1371600" y="11430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
        <p:nvSpPr>
          <p:cNvPr id="48" name="Google Shape;48;p4"/>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sp>
        <p:nvSpPr>
          <p:cNvPr id="49" name="Google Shape;49;p4"/>
          <p:cNvSpPr txBox="1"/>
          <p:nvPr/>
        </p:nvSpPr>
        <p:spPr>
          <a:xfrm>
            <a:off x="71450" y="1617675"/>
            <a:ext cx="8972700" cy="51117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To build an app that provides the users with useful tools and facilities to aid in the enhancement of their nutritional habits, physical health and mental well being.</a:t>
            </a:r>
            <a:endParaRPr sz="2400">
              <a:solidFill>
                <a:schemeClr val="dk1"/>
              </a:solidFill>
              <a:latin typeface="Trebuchet MS"/>
              <a:ea typeface="Trebuchet MS"/>
              <a:cs typeface="Trebuchet MS"/>
              <a:sym typeface="Trebuchet MS"/>
            </a:endParaRPr>
          </a:p>
          <a:p>
            <a:pPr indent="-381000" lvl="0" marL="457200" marR="0" rtl="0" algn="l">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FitNEss also aims to provide all the facilities in a way that is not only easy to use and navigate but also efficient and user friendly.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6"/>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6"/>
          <p:cNvSpPr txBox="1"/>
          <p:nvPr/>
        </p:nvSpPr>
        <p:spPr>
          <a:xfrm>
            <a:off x="1371600" y="11430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Arial"/>
                <a:ea typeface="Arial"/>
                <a:cs typeface="Arial"/>
                <a:sym typeface="Arial"/>
              </a:rPr>
              <a:t>Existing or similar applications of your app that created.</a:t>
            </a:r>
            <a:endParaRPr sz="2400">
              <a:solidFill>
                <a:srgbClr val="FF0000"/>
              </a:solidFill>
              <a:latin typeface="Trebuchet MS"/>
              <a:ea typeface="Trebuchet MS"/>
              <a:cs typeface="Trebuchet MS"/>
              <a:sym typeface="Trebuchet MS"/>
            </a:endParaRPr>
          </a:p>
        </p:txBody>
      </p:sp>
      <p:sp>
        <p:nvSpPr>
          <p:cNvPr id="57" name="Google Shape;57;p6"/>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0" lvl="0" marL="342900" marR="0" rtl="0" algn="just">
              <a:spcBef>
                <a:spcPts val="0"/>
              </a:spcBef>
              <a:spcAft>
                <a:spcPts val="0"/>
              </a:spcAft>
              <a:buNone/>
            </a:pPr>
            <a:r>
              <a:rPr lang="en-US" sz="2400">
                <a:solidFill>
                  <a:srgbClr val="0000FF"/>
                </a:solidFill>
                <a:latin typeface="Trebuchet MS"/>
                <a:ea typeface="Trebuchet MS"/>
                <a:cs typeface="Trebuchet MS"/>
                <a:sym typeface="Trebuchet MS"/>
              </a:rPr>
              <a:t> </a:t>
            </a:r>
            <a:endParaRPr sz="2400">
              <a:solidFill>
                <a:srgbClr val="0000FF"/>
              </a:solidFill>
              <a:latin typeface="Trebuchet MS"/>
              <a:ea typeface="Trebuchet MS"/>
              <a:cs typeface="Trebuchet MS"/>
              <a:sym typeface="Trebuchet MS"/>
            </a:endParaRPr>
          </a:p>
          <a:p>
            <a:pPr indent="-190500" lvl="0" marL="685800" marR="0" rtl="0" algn="just">
              <a:lnSpc>
                <a:spcPct val="100000"/>
              </a:lnSpc>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90500" lvl="0" marL="685800" marR="0" rtl="0" algn="just">
              <a:lnSpc>
                <a:spcPct val="100000"/>
              </a:lnSpc>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90500" lvl="0" marL="685800" marR="0" rtl="0" algn="just">
              <a:lnSpc>
                <a:spcPct val="100000"/>
              </a:lnSpc>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58" name="Google Shape;58;p6"/>
          <p:cNvSpPr txBox="1"/>
          <p:nvPr/>
        </p:nvSpPr>
        <p:spPr>
          <a:xfrm>
            <a:off x="0" y="1604675"/>
            <a:ext cx="9144000" cy="5136300"/>
          </a:xfrm>
          <a:prstGeom prst="rect">
            <a:avLst/>
          </a:prstGeom>
          <a:noFill/>
          <a:ln>
            <a:noFill/>
          </a:ln>
        </p:spPr>
        <p:txBody>
          <a:bodyPr anchorCtr="0" anchor="t" bIns="45700" lIns="91425" spcFirstLastPara="1" rIns="91425" wrap="square" tIns="45700">
            <a:spAutoFit/>
          </a:bodyPr>
          <a:lstStyle/>
          <a:p>
            <a:pPr indent="0" lvl="0" marL="127000" marR="0" rtl="0" algn="l">
              <a:spcBef>
                <a:spcPts val="0"/>
              </a:spcBef>
              <a:spcAft>
                <a:spcPts val="0"/>
              </a:spcAft>
              <a:buClr>
                <a:schemeClr val="dk1"/>
              </a:buClr>
              <a:buSzPts val="2000"/>
              <a:buFont typeface="Arial"/>
              <a:buNone/>
            </a:pPr>
            <a:r>
              <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 There are many android applications dealing with fitness and health as it has become the need of the hour to maintain our health due to exponential increase in pollution, consumption of junk food and chaotic mental balance with loss of patience.</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We see that all 3 of physical fitness, right nutrition and mental well being are needed for one’s overall wellbeing.</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Some of the apps dealing with the above are:</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Google Fit (Physical fitness app) </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Runta</a:t>
            </a:r>
            <a:r>
              <a:rPr lang="en-US" sz="2000">
                <a:solidFill>
                  <a:schemeClr val="dk1"/>
                </a:solidFill>
                <a:latin typeface="Trebuchet MS"/>
                <a:ea typeface="Trebuchet MS"/>
                <a:cs typeface="Trebuchet MS"/>
                <a:sym typeface="Trebuchet MS"/>
              </a:rPr>
              <a:t>stic (Running app)</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Glo (Yoga app)</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Pocket Yoga (Yoga app)</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Headspace (Meditation app)</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 above mentioned apps aim to aid the user and increase the quality of their experience in their target fields of health.</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7"/>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66" name="Google Shape;66;p7"/>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Arial"/>
                <a:ea typeface="Arial"/>
                <a:cs typeface="Arial"/>
                <a:sym typeface="Arial"/>
              </a:rPr>
              <a:t>Explanation of the application created</a:t>
            </a:r>
            <a:endParaRPr sz="2400">
              <a:solidFill>
                <a:srgbClr val="FF0000"/>
              </a:solidFill>
              <a:latin typeface="Trebuchet MS"/>
              <a:ea typeface="Trebuchet MS"/>
              <a:cs typeface="Trebuchet MS"/>
              <a:sym typeface="Trebuchet MS"/>
            </a:endParaRPr>
          </a:p>
        </p:txBody>
      </p:sp>
      <p:sp>
        <p:nvSpPr>
          <p:cNvPr id="67" name="Google Shape;67;p7"/>
          <p:cNvSpPr txBox="1"/>
          <p:nvPr/>
        </p:nvSpPr>
        <p:spPr>
          <a:xfrm>
            <a:off x="265044" y="2014334"/>
            <a:ext cx="82826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68" name="Google Shape;68;p7"/>
          <p:cNvSpPr txBox="1"/>
          <p:nvPr/>
        </p:nvSpPr>
        <p:spPr>
          <a:xfrm>
            <a:off x="0" y="1671650"/>
            <a:ext cx="9015300" cy="5100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000">
                <a:latin typeface="Trebuchet MS"/>
                <a:ea typeface="Trebuchet MS"/>
                <a:cs typeface="Trebuchet MS"/>
                <a:sym typeface="Trebuchet MS"/>
              </a:rPr>
              <a:t>FitNEss aims to aid the user with the combination of good nutrition, right physical and mental practices and appropriate thoughts.</a:t>
            </a:r>
            <a:endParaRPr sz="2000">
              <a:latin typeface="Trebuchet MS"/>
              <a:ea typeface="Trebuchet MS"/>
              <a:cs typeface="Trebuchet MS"/>
              <a:sym typeface="Trebuchet MS"/>
            </a:endParaRPr>
          </a:p>
          <a:p>
            <a:pPr indent="0" lvl="0" marL="457200" rtl="0" algn="l">
              <a:spcBef>
                <a:spcPts val="0"/>
              </a:spcBef>
              <a:spcAft>
                <a:spcPts val="0"/>
              </a:spcAft>
              <a:buNone/>
            </a:pPr>
            <a:r>
              <a:rPr lang="en-US" sz="2000">
                <a:latin typeface="Trebuchet MS"/>
                <a:ea typeface="Trebuchet MS"/>
                <a:cs typeface="Trebuchet MS"/>
                <a:sym typeface="Trebuchet MS"/>
              </a:rPr>
              <a:t>The following are the tools and facilities provided to the user.</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arenR"/>
            </a:pPr>
            <a:r>
              <a:rPr lang="en-US" sz="2000">
                <a:latin typeface="Trebuchet MS"/>
                <a:ea typeface="Trebuchet MS"/>
                <a:cs typeface="Trebuchet MS"/>
                <a:sym typeface="Trebuchet MS"/>
              </a:rPr>
              <a:t>Nutrition and Calorie Tracker and Recorder</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arenR"/>
            </a:pPr>
            <a:r>
              <a:rPr lang="en-US" sz="2000">
                <a:latin typeface="Trebuchet MS"/>
                <a:ea typeface="Trebuchet MS"/>
                <a:cs typeface="Trebuchet MS"/>
                <a:sym typeface="Trebuchet MS"/>
              </a:rPr>
              <a:t>Workout Regimes for Physical Fitness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arenR"/>
            </a:pPr>
            <a:r>
              <a:rPr lang="en-US" sz="2000">
                <a:latin typeface="Trebuchet MS"/>
                <a:ea typeface="Trebuchet MS"/>
                <a:cs typeface="Trebuchet MS"/>
                <a:sym typeface="Trebuchet MS"/>
              </a:rPr>
              <a:t>Yoga Practices for Physical and Mental Well Being</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arenR"/>
            </a:pPr>
            <a:r>
              <a:rPr lang="en-US" sz="2000">
                <a:latin typeface="Trebuchet MS"/>
                <a:ea typeface="Trebuchet MS"/>
                <a:cs typeface="Trebuchet MS"/>
                <a:sym typeface="Trebuchet MS"/>
              </a:rPr>
              <a:t>Meditation Practices for Good Mental Health</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arenR"/>
            </a:pPr>
            <a:r>
              <a:rPr lang="en-US" sz="2000">
                <a:latin typeface="Trebuchet MS"/>
                <a:ea typeface="Trebuchet MS"/>
                <a:cs typeface="Trebuchet MS"/>
                <a:sym typeface="Trebuchet MS"/>
              </a:rPr>
              <a:t>Positive Thought Practices for Maintenance of Mental Balance</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AutoNum type="arabicParenR"/>
            </a:pPr>
            <a:r>
              <a:rPr lang="en-US" sz="2000">
                <a:latin typeface="Trebuchet MS"/>
                <a:ea typeface="Trebuchet MS"/>
                <a:cs typeface="Trebuchet MS"/>
                <a:sym typeface="Trebuchet MS"/>
              </a:rPr>
              <a:t>Inspirational Video for the day</a:t>
            </a:r>
            <a:endParaRPr sz="20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8"/>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8"/>
          <p:cNvSpPr txBox="1"/>
          <p:nvPr/>
        </p:nvSpPr>
        <p:spPr>
          <a:xfrm>
            <a:off x="0" y="1617675"/>
            <a:ext cx="9072600" cy="51117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Clr>
                <a:srgbClr val="0070C0"/>
              </a:buClr>
              <a:buSzPts val="2400"/>
              <a:buFont typeface="Trebuchet MS"/>
              <a:buAutoNum type="arabicParenR"/>
            </a:pPr>
            <a:r>
              <a:rPr lang="en-US" sz="2400">
                <a:solidFill>
                  <a:srgbClr val="0070C0"/>
                </a:solidFill>
                <a:latin typeface="Trebuchet MS"/>
                <a:ea typeface="Trebuchet MS"/>
                <a:cs typeface="Trebuchet MS"/>
                <a:sym typeface="Trebuchet MS"/>
              </a:rPr>
              <a:t>Nutrition and Calorie Tracker and Recorder:</a:t>
            </a:r>
            <a:endParaRPr sz="2400">
              <a:solidFill>
                <a:srgbClr val="0070C0"/>
              </a:solidFill>
              <a:latin typeface="Trebuchet MS"/>
              <a:ea typeface="Trebuchet MS"/>
              <a:cs typeface="Trebuchet MS"/>
              <a:sym typeface="Trebuchet MS"/>
            </a:endParaRPr>
          </a:p>
          <a:p>
            <a:pPr indent="-355600" lvl="0" marL="457200" marR="0" rtl="0" algn="just">
              <a:spcBef>
                <a:spcPts val="0"/>
              </a:spcBef>
              <a:spcAft>
                <a:spcPts val="0"/>
              </a:spcAft>
              <a:buClr>
                <a:srgbClr val="24292E"/>
              </a:buClr>
              <a:buSzPts val="2000"/>
              <a:buFont typeface="Trebuchet MS"/>
              <a:buChar char="●"/>
            </a:pPr>
            <a:r>
              <a:rPr lang="en-US" sz="2000">
                <a:solidFill>
                  <a:srgbClr val="24292E"/>
                </a:solidFill>
                <a:latin typeface="Trebuchet MS"/>
                <a:ea typeface="Trebuchet MS"/>
                <a:cs typeface="Trebuchet MS"/>
                <a:sym typeface="Trebuchet MS"/>
              </a:rPr>
              <a:t>As we all know, the food that we eat majorly affects our physical health and influences the functioning of the whole body.</a:t>
            </a:r>
            <a:endParaRPr sz="2000">
              <a:solidFill>
                <a:srgbClr val="24292E"/>
              </a:solidFill>
              <a:latin typeface="Trebuchet MS"/>
              <a:ea typeface="Trebuchet MS"/>
              <a:cs typeface="Trebuchet MS"/>
              <a:sym typeface="Trebuchet MS"/>
            </a:endParaRPr>
          </a:p>
          <a:p>
            <a:pPr indent="-355600" lvl="0" marL="457200" marR="0" rtl="0" algn="just">
              <a:spcBef>
                <a:spcPts val="0"/>
              </a:spcBef>
              <a:spcAft>
                <a:spcPts val="0"/>
              </a:spcAft>
              <a:buClr>
                <a:srgbClr val="24292E"/>
              </a:buClr>
              <a:buSzPts val="2000"/>
              <a:buFont typeface="Trebuchet MS"/>
              <a:buChar char="●"/>
            </a:pPr>
            <a:r>
              <a:rPr lang="en-US" sz="2000">
                <a:solidFill>
                  <a:srgbClr val="24292E"/>
                </a:solidFill>
                <a:latin typeface="Trebuchet MS"/>
                <a:ea typeface="Trebuchet MS"/>
                <a:cs typeface="Trebuchet MS"/>
                <a:sym typeface="Trebuchet MS"/>
              </a:rPr>
              <a:t>Thus it becomes important to track, record </a:t>
            </a:r>
            <a:endParaRPr sz="2000">
              <a:solidFill>
                <a:srgbClr val="24292E"/>
              </a:solidFill>
              <a:latin typeface="Trebuchet MS"/>
              <a:ea typeface="Trebuchet MS"/>
              <a:cs typeface="Trebuchet MS"/>
              <a:sym typeface="Trebuchet MS"/>
            </a:endParaRPr>
          </a:p>
          <a:p>
            <a:pPr indent="0" lvl="0" marL="457200" marR="0" rtl="0" algn="just">
              <a:spcBef>
                <a:spcPts val="480"/>
              </a:spcBef>
              <a:spcAft>
                <a:spcPts val="0"/>
              </a:spcAft>
              <a:buNone/>
            </a:pPr>
            <a:r>
              <a:rPr lang="en-US" sz="2000">
                <a:solidFill>
                  <a:srgbClr val="24292E"/>
                </a:solidFill>
                <a:latin typeface="Trebuchet MS"/>
                <a:ea typeface="Trebuchet MS"/>
                <a:cs typeface="Trebuchet MS"/>
                <a:sym typeface="Trebuchet MS"/>
              </a:rPr>
              <a:t>and monitor the amount of food we eat, the</a:t>
            </a:r>
            <a:endParaRPr sz="2000">
              <a:solidFill>
                <a:srgbClr val="24292E"/>
              </a:solidFill>
              <a:latin typeface="Trebuchet MS"/>
              <a:ea typeface="Trebuchet MS"/>
              <a:cs typeface="Trebuchet MS"/>
              <a:sym typeface="Trebuchet MS"/>
            </a:endParaRPr>
          </a:p>
          <a:p>
            <a:pPr indent="0" lvl="0" marL="457200" marR="0" rtl="0" algn="just">
              <a:spcBef>
                <a:spcPts val="480"/>
              </a:spcBef>
              <a:spcAft>
                <a:spcPts val="0"/>
              </a:spcAft>
              <a:buNone/>
            </a:pPr>
            <a:r>
              <a:rPr lang="en-US" sz="2000">
                <a:solidFill>
                  <a:srgbClr val="24292E"/>
                </a:solidFill>
                <a:latin typeface="Trebuchet MS"/>
                <a:ea typeface="Trebuchet MS"/>
                <a:cs typeface="Trebuchet MS"/>
                <a:sym typeface="Trebuchet MS"/>
              </a:rPr>
              <a:t> calories it contains and it’s nutritional aspects.</a:t>
            </a:r>
            <a:endParaRPr sz="2000">
              <a:solidFill>
                <a:srgbClr val="24292E"/>
              </a:solidFill>
              <a:latin typeface="Trebuchet MS"/>
              <a:ea typeface="Trebuchet MS"/>
              <a:cs typeface="Trebuchet MS"/>
              <a:sym typeface="Trebuchet MS"/>
            </a:endParaRPr>
          </a:p>
          <a:p>
            <a:pPr indent="-355600" lvl="0" marL="457200" marR="0" rtl="0" algn="just">
              <a:spcBef>
                <a:spcPts val="480"/>
              </a:spcBef>
              <a:spcAft>
                <a:spcPts val="0"/>
              </a:spcAft>
              <a:buClr>
                <a:srgbClr val="24292E"/>
              </a:buClr>
              <a:buSzPts val="2000"/>
              <a:buFont typeface="Trebuchet MS"/>
              <a:buChar char="●"/>
            </a:pPr>
            <a:r>
              <a:rPr lang="en-US" sz="2000">
                <a:solidFill>
                  <a:srgbClr val="24292E"/>
                </a:solidFill>
                <a:latin typeface="Trebuchet MS"/>
                <a:ea typeface="Trebuchet MS"/>
                <a:cs typeface="Trebuchet MS"/>
                <a:sym typeface="Trebuchet MS"/>
              </a:rPr>
              <a:t>FitNEss makes this job easier by providing the </a:t>
            </a:r>
            <a:endParaRPr sz="2000">
              <a:solidFill>
                <a:srgbClr val="24292E"/>
              </a:solidFill>
              <a:latin typeface="Trebuchet MS"/>
              <a:ea typeface="Trebuchet MS"/>
              <a:cs typeface="Trebuchet MS"/>
              <a:sym typeface="Trebuchet MS"/>
            </a:endParaRPr>
          </a:p>
          <a:p>
            <a:pPr indent="457200" lvl="0" marL="0" marR="0" rtl="0" algn="just">
              <a:spcBef>
                <a:spcPts val="480"/>
              </a:spcBef>
              <a:spcAft>
                <a:spcPts val="0"/>
              </a:spcAft>
              <a:buNone/>
            </a:pPr>
            <a:r>
              <a:rPr lang="en-US" sz="2000">
                <a:solidFill>
                  <a:srgbClr val="24292E"/>
                </a:solidFill>
                <a:latin typeface="Trebuchet MS"/>
                <a:ea typeface="Trebuchet MS"/>
                <a:cs typeface="Trebuchet MS"/>
                <a:sym typeface="Trebuchet MS"/>
              </a:rPr>
              <a:t>user with a facility which gives  </a:t>
            </a:r>
            <a:endParaRPr sz="2000">
              <a:solidFill>
                <a:srgbClr val="24292E"/>
              </a:solidFill>
              <a:latin typeface="Trebuchet MS"/>
              <a:ea typeface="Trebuchet MS"/>
              <a:cs typeface="Trebuchet MS"/>
              <a:sym typeface="Trebuchet MS"/>
            </a:endParaRPr>
          </a:p>
          <a:p>
            <a:pPr indent="457200" lvl="0" marL="0" marR="0" rtl="0" algn="just">
              <a:spcBef>
                <a:spcPts val="480"/>
              </a:spcBef>
              <a:spcAft>
                <a:spcPts val="0"/>
              </a:spcAft>
              <a:buNone/>
            </a:pPr>
            <a:r>
              <a:rPr lang="en-US" sz="2000">
                <a:solidFill>
                  <a:srgbClr val="24292E"/>
                </a:solidFill>
                <a:latin typeface="Trebuchet MS"/>
                <a:ea typeface="Trebuchet MS"/>
                <a:cs typeface="Trebuchet MS"/>
                <a:sym typeface="Trebuchet MS"/>
              </a:rPr>
              <a:t>information about a particular food item</a:t>
            </a:r>
            <a:endParaRPr sz="2000">
              <a:solidFill>
                <a:srgbClr val="24292E"/>
              </a:solidFill>
              <a:latin typeface="Trebuchet MS"/>
              <a:ea typeface="Trebuchet MS"/>
              <a:cs typeface="Trebuchet MS"/>
              <a:sym typeface="Trebuchet MS"/>
            </a:endParaRPr>
          </a:p>
          <a:p>
            <a:pPr indent="457200" lvl="0" marL="0" marR="0" rtl="0" algn="just">
              <a:spcBef>
                <a:spcPts val="480"/>
              </a:spcBef>
              <a:spcAft>
                <a:spcPts val="0"/>
              </a:spcAft>
              <a:buNone/>
            </a:pPr>
            <a:r>
              <a:rPr lang="en-US" sz="2000">
                <a:solidFill>
                  <a:srgbClr val="24292E"/>
                </a:solidFill>
                <a:latin typeface="Trebuchet MS"/>
                <a:ea typeface="Trebuchet MS"/>
                <a:cs typeface="Trebuchet MS"/>
                <a:sym typeface="Trebuchet MS"/>
              </a:rPr>
              <a:t>such as the number of calories it contains per</a:t>
            </a:r>
            <a:endParaRPr sz="2000">
              <a:solidFill>
                <a:srgbClr val="24292E"/>
              </a:solidFill>
              <a:latin typeface="Trebuchet MS"/>
              <a:ea typeface="Trebuchet MS"/>
              <a:cs typeface="Trebuchet MS"/>
              <a:sym typeface="Trebuchet MS"/>
            </a:endParaRPr>
          </a:p>
          <a:p>
            <a:pPr indent="457200" lvl="0" marL="0" marR="0" rtl="0" algn="just">
              <a:spcBef>
                <a:spcPts val="480"/>
              </a:spcBef>
              <a:spcAft>
                <a:spcPts val="0"/>
              </a:spcAft>
              <a:buNone/>
            </a:pPr>
            <a:r>
              <a:rPr lang="en-US" sz="2000">
                <a:solidFill>
                  <a:srgbClr val="24292E"/>
                </a:solidFill>
                <a:latin typeface="Trebuchet MS"/>
                <a:ea typeface="Trebuchet MS"/>
                <a:cs typeface="Trebuchet MS"/>
                <a:sym typeface="Trebuchet MS"/>
              </a:rPr>
              <a:t>serving.</a:t>
            </a:r>
            <a:endParaRPr sz="2000">
              <a:solidFill>
                <a:srgbClr val="24292E"/>
              </a:solidFill>
              <a:latin typeface="Trebuchet MS"/>
              <a:ea typeface="Trebuchet MS"/>
              <a:cs typeface="Trebuchet MS"/>
              <a:sym typeface="Trebuchet MS"/>
            </a:endParaRPr>
          </a:p>
          <a:p>
            <a:pPr indent="-355600" lvl="0" marL="457200" marR="0" rtl="0" algn="just">
              <a:spcBef>
                <a:spcPts val="480"/>
              </a:spcBef>
              <a:spcAft>
                <a:spcPts val="0"/>
              </a:spcAft>
              <a:buClr>
                <a:srgbClr val="24292E"/>
              </a:buClr>
              <a:buSzPts val="2000"/>
              <a:buFont typeface="Trebuchet MS"/>
              <a:buChar char="●"/>
            </a:pPr>
            <a:r>
              <a:rPr lang="en-US" sz="2000">
                <a:solidFill>
                  <a:srgbClr val="24292E"/>
                </a:solidFill>
                <a:latin typeface="Trebuchet MS"/>
                <a:ea typeface="Trebuchet MS"/>
                <a:cs typeface="Trebuchet MS"/>
                <a:sym typeface="Trebuchet MS"/>
              </a:rPr>
              <a:t>FitNEss uses the Nutritionix database containing almost all major food items along with their nutritional information.</a:t>
            </a:r>
            <a:endParaRPr sz="2000">
              <a:solidFill>
                <a:srgbClr val="24292E"/>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76" name="Google Shape;76;p8"/>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Arial"/>
                <a:ea typeface="Arial"/>
                <a:cs typeface="Arial"/>
                <a:sym typeface="Arial"/>
              </a:rPr>
              <a:t>Explanation of the application created</a:t>
            </a:r>
            <a:endParaRPr sz="2400">
              <a:solidFill>
                <a:srgbClr val="FF0000"/>
              </a:solidFill>
              <a:latin typeface="Trebuchet MS"/>
              <a:ea typeface="Trebuchet MS"/>
              <a:cs typeface="Trebuchet MS"/>
              <a:sym typeface="Trebuchet MS"/>
            </a:endParaRPr>
          </a:p>
        </p:txBody>
      </p:sp>
      <p:pic>
        <p:nvPicPr>
          <p:cNvPr id="77" name="Google Shape;77;p8"/>
          <p:cNvPicPr preferRelativeResize="0"/>
          <p:nvPr/>
        </p:nvPicPr>
        <p:blipFill>
          <a:blip r:embed="rId3">
            <a:alphaModFix/>
          </a:blip>
          <a:stretch>
            <a:fillRect/>
          </a:stretch>
        </p:blipFill>
        <p:spPr>
          <a:xfrm>
            <a:off x="6152000" y="2460625"/>
            <a:ext cx="2920599" cy="265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9"/>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9"/>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85" name="Google Shape;85;p9"/>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Arial"/>
                <a:ea typeface="Arial"/>
                <a:cs typeface="Arial"/>
                <a:sym typeface="Arial"/>
              </a:rPr>
              <a:t>Explanation of the application created</a:t>
            </a:r>
            <a:endParaRPr sz="2400">
              <a:solidFill>
                <a:srgbClr val="FF0000"/>
              </a:solidFill>
              <a:latin typeface="Trebuchet MS"/>
              <a:ea typeface="Trebuchet MS"/>
              <a:cs typeface="Trebuchet MS"/>
              <a:sym typeface="Trebuchet MS"/>
            </a:endParaRPr>
          </a:p>
        </p:txBody>
      </p:sp>
      <p:sp>
        <p:nvSpPr>
          <p:cNvPr id="86" name="Google Shape;86;p9"/>
          <p:cNvSpPr txBox="1"/>
          <p:nvPr/>
        </p:nvSpPr>
        <p:spPr>
          <a:xfrm>
            <a:off x="150" y="1617675"/>
            <a:ext cx="9144000" cy="52404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This greatly benefits the users as they can easily search for the food item they consumed or want to consume by typing its name and get all the required information related to it.</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 users can also set a goal for the number of calories they aim to consume.</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Every time the user consumes a food item, they can add it to the food diary which helps to record it. The number of calories of the food item is then subtracted from the user’s calorie goal to show the number of calories remaining from their goal.</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Once the calorie limit is reached, the same is indicated to the user.</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This way, the user can stay cautious of the food they consume and also track and record it.</a:t>
            </a:r>
            <a:endParaRPr sz="2000">
              <a:solidFill>
                <a:schemeClr val="dk1"/>
              </a:solidFill>
              <a:latin typeface="Trebuchet MS"/>
              <a:ea typeface="Trebuchet MS"/>
              <a:cs typeface="Trebuchet MS"/>
              <a:sym typeface="Trebuchet MS"/>
            </a:endParaRPr>
          </a:p>
        </p:txBody>
      </p:sp>
      <p:pic>
        <p:nvPicPr>
          <p:cNvPr id="87" name="Google Shape;87;p9"/>
          <p:cNvPicPr preferRelativeResize="0"/>
          <p:nvPr/>
        </p:nvPicPr>
        <p:blipFill>
          <a:blip r:embed="rId3">
            <a:alphaModFix/>
          </a:blip>
          <a:stretch>
            <a:fillRect/>
          </a:stretch>
        </p:blipFill>
        <p:spPr>
          <a:xfrm>
            <a:off x="3238500" y="5222875"/>
            <a:ext cx="5794374" cy="14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0"/>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0"/>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23812" lvl="1" marL="989013"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95" name="Google Shape;95;p10"/>
          <p:cNvSpPr txBox="1"/>
          <p:nvPr/>
        </p:nvSpPr>
        <p:spPr>
          <a:xfrm>
            <a:off x="0" y="1155998"/>
            <a:ext cx="9144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Arial"/>
                <a:ea typeface="Arial"/>
                <a:cs typeface="Arial"/>
                <a:sym typeface="Arial"/>
              </a:rPr>
              <a:t>Explanation of the application created</a:t>
            </a:r>
            <a:endParaRPr sz="2400">
              <a:solidFill>
                <a:srgbClr val="FF0000"/>
              </a:solidFill>
              <a:latin typeface="Trebuchet MS"/>
              <a:ea typeface="Trebuchet MS"/>
              <a:cs typeface="Trebuchet MS"/>
              <a:sym typeface="Trebuchet MS"/>
            </a:endParaRPr>
          </a:p>
        </p:txBody>
      </p:sp>
      <p:sp>
        <p:nvSpPr>
          <p:cNvPr id="96" name="Google Shape;96;p10"/>
          <p:cNvSpPr txBox="1"/>
          <p:nvPr/>
        </p:nvSpPr>
        <p:spPr>
          <a:xfrm>
            <a:off x="0" y="1581150"/>
            <a:ext cx="9048900" cy="52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Trebuchet MS"/>
                <a:ea typeface="Trebuchet MS"/>
                <a:cs typeface="Trebuchet MS"/>
                <a:sym typeface="Trebuchet MS"/>
              </a:rPr>
              <a:t>2) </a:t>
            </a:r>
            <a:r>
              <a:rPr lang="en-US" sz="2400">
                <a:solidFill>
                  <a:srgbClr val="0070C0"/>
                </a:solidFill>
                <a:latin typeface="Trebuchet MS"/>
                <a:ea typeface="Trebuchet MS"/>
                <a:cs typeface="Trebuchet MS"/>
                <a:sym typeface="Trebuchet MS"/>
              </a:rPr>
              <a:t>Workout Regimes for Physical Fitness:</a:t>
            </a:r>
            <a:endParaRPr sz="2400">
              <a:solidFill>
                <a:srgbClr val="0070C0"/>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Exercise and physical fitness play a major role in keeping our body fit, functional and healthy.</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Appropriate workout regimes must be followed to ensure the same.</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FitNEss helps the user by providing</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appropriate set of exercises for </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targeted parts of the body like: </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abs, arm, leg, chest, shoulder and</a:t>
            </a:r>
            <a:endParaRPr sz="2000">
              <a:solidFill>
                <a:schemeClr val="dk1"/>
              </a:solidFill>
              <a:latin typeface="Trebuchet MS"/>
              <a:ea typeface="Trebuchet MS"/>
              <a:cs typeface="Trebuchet MS"/>
              <a:sym typeface="Trebuchet MS"/>
            </a:endParaRPr>
          </a:p>
          <a:p>
            <a:pPr indent="0" lvl="0" marL="457200" marR="0" rtl="0" algn="l">
              <a:spcBef>
                <a:spcPts val="0"/>
              </a:spcBef>
              <a:spcAft>
                <a:spcPts val="0"/>
              </a:spcAft>
              <a:buNone/>
            </a:pPr>
            <a:r>
              <a:rPr lang="en-US" sz="2000">
                <a:solidFill>
                  <a:schemeClr val="dk1"/>
                </a:solidFill>
                <a:latin typeface="Trebuchet MS"/>
                <a:ea typeface="Trebuchet MS"/>
                <a:cs typeface="Trebuchet MS"/>
                <a:sym typeface="Trebuchet MS"/>
              </a:rPr>
              <a:t>back.</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There are different categories of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      workouts with many sets exercises</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	which the user can practice in</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	the comfort of their homes.</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Each workout set has a specific period of time and each exercise has a timer which helps the user to practice strictly.</a:t>
            </a:r>
            <a:endParaRPr sz="2000">
              <a:solidFill>
                <a:schemeClr val="dk1"/>
              </a:solidFill>
              <a:latin typeface="Trebuchet MS"/>
              <a:ea typeface="Trebuchet MS"/>
              <a:cs typeface="Trebuchet MS"/>
              <a:sym typeface="Trebuchet MS"/>
            </a:endParaRPr>
          </a:p>
          <a:p>
            <a:pPr indent="-355600" lvl="0" marL="457200" marR="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 user also gets to use the step counter to track and record the number of steps taken by them over the entire day.</a:t>
            </a:r>
            <a:endParaRPr sz="2000">
              <a:solidFill>
                <a:schemeClr val="dk1"/>
              </a:solidFill>
              <a:latin typeface="Trebuchet MS"/>
              <a:ea typeface="Trebuchet MS"/>
              <a:cs typeface="Trebuchet MS"/>
              <a:sym typeface="Trebuchet MS"/>
            </a:endParaRPr>
          </a:p>
        </p:txBody>
      </p:sp>
      <p:pic>
        <p:nvPicPr>
          <p:cNvPr id="97" name="Google Shape;97;p10"/>
          <p:cNvPicPr preferRelativeResize="0"/>
          <p:nvPr/>
        </p:nvPicPr>
        <p:blipFill>
          <a:blip r:embed="rId3">
            <a:alphaModFix/>
          </a:blip>
          <a:stretch>
            <a:fillRect/>
          </a:stretch>
        </p:blipFill>
        <p:spPr>
          <a:xfrm>
            <a:off x="4572000" y="3048000"/>
            <a:ext cx="4476900" cy="25182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dc:creator>
</cp:coreProperties>
</file>