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  <p:sldMasterId id="2147483765" r:id="rId5"/>
  </p:sldMasterIdLst>
  <p:notesMasterIdLst>
    <p:notesMasterId r:id="rId21"/>
  </p:notesMasterIdLst>
  <p:sldIdLst>
    <p:sldId id="427" r:id="rId6"/>
    <p:sldId id="428" r:id="rId7"/>
    <p:sldId id="429" r:id="rId8"/>
    <p:sldId id="430" r:id="rId9"/>
    <p:sldId id="431" r:id="rId10"/>
    <p:sldId id="433" r:id="rId11"/>
    <p:sldId id="432" r:id="rId12"/>
    <p:sldId id="434" r:id="rId13"/>
    <p:sldId id="435" r:id="rId14"/>
    <p:sldId id="436" r:id="rId15"/>
    <p:sldId id="437" r:id="rId16"/>
    <p:sldId id="438" r:id="rId17"/>
    <p:sldId id="439" r:id="rId18"/>
    <p:sldId id="440" r:id="rId19"/>
    <p:sldId id="44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52E23FBE-ABC1-EA42-8BD0-16BEBD7EF442}">
          <p14:sldIdLst>
            <p14:sldId id="427"/>
          </p14:sldIdLst>
        </p14:section>
        <p14:section name="ACT Overview" id="{34AE025E-8A13-AF41-B865-81B7C339E209}">
          <p14:sldIdLst>
            <p14:sldId id="428"/>
            <p14:sldId id="429"/>
            <p14:sldId id="430"/>
            <p14:sldId id="431"/>
            <p14:sldId id="433"/>
            <p14:sldId id="432"/>
            <p14:sldId id="434"/>
          </p14:sldIdLst>
        </p14:section>
        <p14:section name="System Overview" id="{B604C3A1-2012-C646-899A-B57A931B09FA}">
          <p14:sldIdLst>
            <p14:sldId id="435"/>
            <p14:sldId id="436"/>
            <p14:sldId id="437"/>
            <p14:sldId id="438"/>
            <p14:sldId id="439"/>
            <p14:sldId id="440"/>
            <p14:sldId id="44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t Harvey" initials="JH" lastIdx="28" clrIdx="0">
    <p:extLst>
      <p:ext uri="{19B8F6BF-5375-455C-9EA6-DF929625EA0E}">
        <p15:presenceInfo xmlns:p15="http://schemas.microsoft.com/office/powerpoint/2012/main" userId="S::JHARVEY@MITRE.ORG::b4608c05-6e59-4bf3-87d1-9c858e88a1e6" providerId="AD"/>
      </p:ext>
    </p:extLst>
  </p:cmAuthor>
  <p:cmAuthor id="2" name="Jeri Taylor" initials="JT" lastIdx="18" clrIdx="1">
    <p:extLst>
      <p:ext uri="{19B8F6BF-5375-455C-9EA6-DF929625EA0E}">
        <p15:presenceInfo xmlns:p15="http://schemas.microsoft.com/office/powerpoint/2012/main" userId="S::JERITAYLOR@MITRE.ORG::3822cdb7-5e08-491b-ba3c-d06f7974d21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0D2541"/>
    <a:srgbClr val="FFFFFF"/>
    <a:srgbClr val="FFFC00"/>
    <a:srgbClr val="0E2641"/>
    <a:srgbClr val="000000"/>
    <a:srgbClr val="E5EEEF"/>
    <a:srgbClr val="335EAC"/>
    <a:srgbClr val="39C5F3"/>
    <a:srgbClr val="4FBA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2117E0-0E39-914D-BB9F-DE03B76DACBC}" v="38" dt="2025-05-31T01:24:03.526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6" autoAdjust="0"/>
    <p:restoredTop sz="83699" autoAdjust="0"/>
  </p:normalViewPr>
  <p:slideViewPr>
    <p:cSldViewPr snapToObjects="1" showGuides="1">
      <p:cViewPr>
        <p:scale>
          <a:sx n="74" d="100"/>
          <a:sy n="74" d="100"/>
        </p:scale>
        <p:origin x="1728" y="8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11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2F41DA98-DD0A-1B4F-A599-A48A0F931A5C}" type="datetimeFigureOut">
              <a:rPr lang="en-US" smtClean="0"/>
              <a:pPr/>
              <a:t>5/30/25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63E89008-A845-3542-9030-80EE4706E75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45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shows the workflow for an ACT Security Assessment (i.e., a Security Controls Assessment (SCA)).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89008-A845-3542-9030-80EE4706E75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64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next slide shows the differences between a Security Assessment and an ACT Risk Assessment.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89008-A845-3542-9030-80EE4706E75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9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shows the differences in activities and time required to perform an ACT Risk Assessment vs. a Security Assessment.</a:t>
            </a:r>
          </a:p>
          <a:p>
            <a:endParaRPr lang="en-US" dirty="0"/>
          </a:p>
          <a:p>
            <a:r>
              <a:rPr lang="en-US" dirty="0"/>
              <a:t>Note that the timeline is greatly reduced.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E89008-A845-3542-9030-80EE4706E754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267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7F9F-3202-B443-A87A-BDA16F4A1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832" y="1303655"/>
            <a:ext cx="9144000" cy="2009720"/>
          </a:xfrm>
        </p:spPr>
        <p:txBody>
          <a:bodyPr anchor="b" anchorCtr="0"/>
          <a:lstStyle>
            <a:lvl1pPr algn="l">
              <a:lnSpc>
                <a:spcPct val="100000"/>
              </a:lnSpc>
              <a:spcBef>
                <a:spcPts val="1000"/>
              </a:spcBef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FF059-95DD-D442-8A2F-BA0EC6593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832" y="3446675"/>
            <a:ext cx="9144000" cy="560059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9791879-EF0E-4A4B-8C65-7D96C9E4D68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0832" y="4090988"/>
            <a:ext cx="5547360" cy="4572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4" name="L-Shape 7">
            <a:extLst>
              <a:ext uri="{FF2B5EF4-FFF2-40B4-BE49-F238E27FC236}">
                <a16:creationId xmlns:a16="http://schemas.microsoft.com/office/drawing/2014/main" id="{627D74A7-CAEB-98F9-F37F-9F1F8B01B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81810" y="304800"/>
            <a:ext cx="1550581" cy="1560820"/>
          </a:xfrm>
          <a:custGeom>
            <a:avLst/>
            <a:gdLst>
              <a:gd name="connsiteX0" fmla="*/ 0 w 1550581"/>
              <a:gd name="connsiteY0" fmla="*/ 0 h 1532133"/>
              <a:gd name="connsiteX1" fmla="*/ 305630 w 1550581"/>
              <a:gd name="connsiteY1" fmla="*/ 0 h 1532133"/>
              <a:gd name="connsiteX2" fmla="*/ 305630 w 1550581"/>
              <a:gd name="connsiteY2" fmla="*/ 1226503 h 1532133"/>
              <a:gd name="connsiteX3" fmla="*/ 1550581 w 1550581"/>
              <a:gd name="connsiteY3" fmla="*/ 1226503 h 1532133"/>
              <a:gd name="connsiteX4" fmla="*/ 1550581 w 1550581"/>
              <a:gd name="connsiteY4" fmla="*/ 1532133 h 1532133"/>
              <a:gd name="connsiteX5" fmla="*/ 0 w 1550581"/>
              <a:gd name="connsiteY5" fmla="*/ 1532133 h 1532133"/>
              <a:gd name="connsiteX6" fmla="*/ 0 w 1550581"/>
              <a:gd name="connsiteY6" fmla="*/ 0 h 1532133"/>
              <a:gd name="connsiteX0" fmla="*/ 0 w 1550581"/>
              <a:gd name="connsiteY0" fmla="*/ 0 h 1532133"/>
              <a:gd name="connsiteX1" fmla="*/ 312115 w 1550581"/>
              <a:gd name="connsiteY1" fmla="*/ 285344 h 1532133"/>
              <a:gd name="connsiteX2" fmla="*/ 305630 w 1550581"/>
              <a:gd name="connsiteY2" fmla="*/ 1226503 h 1532133"/>
              <a:gd name="connsiteX3" fmla="*/ 1550581 w 1550581"/>
              <a:gd name="connsiteY3" fmla="*/ 1226503 h 1532133"/>
              <a:gd name="connsiteX4" fmla="*/ 1550581 w 1550581"/>
              <a:gd name="connsiteY4" fmla="*/ 1532133 h 1532133"/>
              <a:gd name="connsiteX5" fmla="*/ 0 w 1550581"/>
              <a:gd name="connsiteY5" fmla="*/ 1532133 h 1532133"/>
              <a:gd name="connsiteX6" fmla="*/ 0 w 1550581"/>
              <a:gd name="connsiteY6" fmla="*/ 0 h 1532133"/>
              <a:gd name="connsiteX0" fmla="*/ 0 w 1550581"/>
              <a:gd name="connsiteY0" fmla="*/ 0 h 1532133"/>
              <a:gd name="connsiteX1" fmla="*/ 312115 w 1550581"/>
              <a:gd name="connsiteY1" fmla="*/ 285344 h 1532133"/>
              <a:gd name="connsiteX2" fmla="*/ 305630 w 1550581"/>
              <a:gd name="connsiteY2" fmla="*/ 1226503 h 1532133"/>
              <a:gd name="connsiteX3" fmla="*/ 1252266 w 1550581"/>
              <a:gd name="connsiteY3" fmla="*/ 1232988 h 1532133"/>
              <a:gd name="connsiteX4" fmla="*/ 1550581 w 1550581"/>
              <a:gd name="connsiteY4" fmla="*/ 1532133 h 1532133"/>
              <a:gd name="connsiteX5" fmla="*/ 0 w 1550581"/>
              <a:gd name="connsiteY5" fmla="*/ 1532133 h 1532133"/>
              <a:gd name="connsiteX6" fmla="*/ 0 w 1550581"/>
              <a:gd name="connsiteY6" fmla="*/ 0 h 1532133"/>
              <a:gd name="connsiteX0" fmla="*/ 0 w 1550581"/>
              <a:gd name="connsiteY0" fmla="*/ 0 h 1560820"/>
              <a:gd name="connsiteX1" fmla="*/ 312115 w 1550581"/>
              <a:gd name="connsiteY1" fmla="*/ 314031 h 1560820"/>
              <a:gd name="connsiteX2" fmla="*/ 305630 w 1550581"/>
              <a:gd name="connsiteY2" fmla="*/ 1255190 h 1560820"/>
              <a:gd name="connsiteX3" fmla="*/ 1252266 w 1550581"/>
              <a:gd name="connsiteY3" fmla="*/ 1261675 h 1560820"/>
              <a:gd name="connsiteX4" fmla="*/ 1550581 w 1550581"/>
              <a:gd name="connsiteY4" fmla="*/ 1560820 h 1560820"/>
              <a:gd name="connsiteX5" fmla="*/ 0 w 1550581"/>
              <a:gd name="connsiteY5" fmla="*/ 1560820 h 1560820"/>
              <a:gd name="connsiteX6" fmla="*/ 0 w 1550581"/>
              <a:gd name="connsiteY6" fmla="*/ 0 h 156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0581" h="1560820">
                <a:moveTo>
                  <a:pt x="0" y="0"/>
                </a:moveTo>
                <a:lnTo>
                  <a:pt x="312115" y="314031"/>
                </a:lnTo>
                <a:cubicBezTo>
                  <a:pt x="309953" y="627751"/>
                  <a:pt x="307792" y="941470"/>
                  <a:pt x="305630" y="1255190"/>
                </a:cubicBezTo>
                <a:lnTo>
                  <a:pt x="1252266" y="1261675"/>
                </a:lnTo>
                <a:lnTo>
                  <a:pt x="1550581" y="1560820"/>
                </a:lnTo>
                <a:lnTo>
                  <a:pt x="0" y="1560820"/>
                </a:lnTo>
                <a:lnTo>
                  <a:pt x="0" y="0"/>
                </a:lnTo>
                <a:close/>
              </a:path>
            </a:pathLst>
          </a:custGeom>
          <a:solidFill>
            <a:srgbClr val="D4D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5" name="L-Shape 7">
            <a:extLst>
              <a:ext uri="{FF2B5EF4-FFF2-40B4-BE49-F238E27FC236}">
                <a16:creationId xmlns:a16="http://schemas.microsoft.com/office/drawing/2014/main" id="{0FC42BD0-018E-BF97-9D84-4466B6D49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5077001"/>
            <a:ext cx="1550581" cy="1560820"/>
          </a:xfrm>
          <a:custGeom>
            <a:avLst/>
            <a:gdLst>
              <a:gd name="connsiteX0" fmla="*/ 0 w 1550581"/>
              <a:gd name="connsiteY0" fmla="*/ 0 h 1532133"/>
              <a:gd name="connsiteX1" fmla="*/ 305630 w 1550581"/>
              <a:gd name="connsiteY1" fmla="*/ 0 h 1532133"/>
              <a:gd name="connsiteX2" fmla="*/ 305630 w 1550581"/>
              <a:gd name="connsiteY2" fmla="*/ 1226503 h 1532133"/>
              <a:gd name="connsiteX3" fmla="*/ 1550581 w 1550581"/>
              <a:gd name="connsiteY3" fmla="*/ 1226503 h 1532133"/>
              <a:gd name="connsiteX4" fmla="*/ 1550581 w 1550581"/>
              <a:gd name="connsiteY4" fmla="*/ 1532133 h 1532133"/>
              <a:gd name="connsiteX5" fmla="*/ 0 w 1550581"/>
              <a:gd name="connsiteY5" fmla="*/ 1532133 h 1532133"/>
              <a:gd name="connsiteX6" fmla="*/ 0 w 1550581"/>
              <a:gd name="connsiteY6" fmla="*/ 0 h 1532133"/>
              <a:gd name="connsiteX0" fmla="*/ 0 w 1550581"/>
              <a:gd name="connsiteY0" fmla="*/ 0 h 1532133"/>
              <a:gd name="connsiteX1" fmla="*/ 312115 w 1550581"/>
              <a:gd name="connsiteY1" fmla="*/ 285344 h 1532133"/>
              <a:gd name="connsiteX2" fmla="*/ 305630 w 1550581"/>
              <a:gd name="connsiteY2" fmla="*/ 1226503 h 1532133"/>
              <a:gd name="connsiteX3" fmla="*/ 1550581 w 1550581"/>
              <a:gd name="connsiteY3" fmla="*/ 1226503 h 1532133"/>
              <a:gd name="connsiteX4" fmla="*/ 1550581 w 1550581"/>
              <a:gd name="connsiteY4" fmla="*/ 1532133 h 1532133"/>
              <a:gd name="connsiteX5" fmla="*/ 0 w 1550581"/>
              <a:gd name="connsiteY5" fmla="*/ 1532133 h 1532133"/>
              <a:gd name="connsiteX6" fmla="*/ 0 w 1550581"/>
              <a:gd name="connsiteY6" fmla="*/ 0 h 1532133"/>
              <a:gd name="connsiteX0" fmla="*/ 0 w 1550581"/>
              <a:gd name="connsiteY0" fmla="*/ 0 h 1532133"/>
              <a:gd name="connsiteX1" fmla="*/ 312115 w 1550581"/>
              <a:gd name="connsiteY1" fmla="*/ 285344 h 1532133"/>
              <a:gd name="connsiteX2" fmla="*/ 305630 w 1550581"/>
              <a:gd name="connsiteY2" fmla="*/ 1226503 h 1532133"/>
              <a:gd name="connsiteX3" fmla="*/ 1252266 w 1550581"/>
              <a:gd name="connsiteY3" fmla="*/ 1232988 h 1532133"/>
              <a:gd name="connsiteX4" fmla="*/ 1550581 w 1550581"/>
              <a:gd name="connsiteY4" fmla="*/ 1532133 h 1532133"/>
              <a:gd name="connsiteX5" fmla="*/ 0 w 1550581"/>
              <a:gd name="connsiteY5" fmla="*/ 1532133 h 1532133"/>
              <a:gd name="connsiteX6" fmla="*/ 0 w 1550581"/>
              <a:gd name="connsiteY6" fmla="*/ 0 h 1532133"/>
              <a:gd name="connsiteX0" fmla="*/ 0 w 1550581"/>
              <a:gd name="connsiteY0" fmla="*/ 0 h 1560820"/>
              <a:gd name="connsiteX1" fmla="*/ 312115 w 1550581"/>
              <a:gd name="connsiteY1" fmla="*/ 314031 h 1560820"/>
              <a:gd name="connsiteX2" fmla="*/ 305630 w 1550581"/>
              <a:gd name="connsiteY2" fmla="*/ 1255190 h 1560820"/>
              <a:gd name="connsiteX3" fmla="*/ 1252266 w 1550581"/>
              <a:gd name="connsiteY3" fmla="*/ 1261675 h 1560820"/>
              <a:gd name="connsiteX4" fmla="*/ 1550581 w 1550581"/>
              <a:gd name="connsiteY4" fmla="*/ 1560820 h 1560820"/>
              <a:gd name="connsiteX5" fmla="*/ 0 w 1550581"/>
              <a:gd name="connsiteY5" fmla="*/ 1560820 h 1560820"/>
              <a:gd name="connsiteX6" fmla="*/ 0 w 1550581"/>
              <a:gd name="connsiteY6" fmla="*/ 0 h 1560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0581" h="1560820">
                <a:moveTo>
                  <a:pt x="0" y="0"/>
                </a:moveTo>
                <a:lnTo>
                  <a:pt x="312115" y="314031"/>
                </a:lnTo>
                <a:cubicBezTo>
                  <a:pt x="309953" y="627751"/>
                  <a:pt x="307792" y="941470"/>
                  <a:pt x="305630" y="1255190"/>
                </a:cubicBezTo>
                <a:lnTo>
                  <a:pt x="1252266" y="1261675"/>
                </a:lnTo>
                <a:lnTo>
                  <a:pt x="1550581" y="1560820"/>
                </a:lnTo>
                <a:lnTo>
                  <a:pt x="0" y="1560820"/>
                </a:lnTo>
                <a:lnTo>
                  <a:pt x="0" y="0"/>
                </a:lnTo>
                <a:close/>
              </a:path>
            </a:pathLst>
          </a:custGeom>
          <a:solidFill>
            <a:srgbClr val="D4D3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D7DC737D-7C24-2150-6676-46150B5B8E53}"/>
              </a:ext>
            </a:extLst>
          </p:cNvPr>
          <p:cNvSpPr txBox="1">
            <a:spLocks/>
          </p:cNvSpPr>
          <p:nvPr userDrawn="1"/>
        </p:nvSpPr>
        <p:spPr>
          <a:xfrm>
            <a:off x="4367937" y="6515816"/>
            <a:ext cx="3520194" cy="235029"/>
          </a:xfrm>
          <a:prstGeom prst="rect">
            <a:avLst/>
          </a:prstGeom>
        </p:spPr>
        <p:txBody>
          <a:bodyPr vert="horz" wrap="none" lIns="0" tIns="55418" rIns="0" bIns="5541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083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document is derived from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MITRE Adaptive Capabilities Testing (ACT)™.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73533748-DC10-A1DE-AE4D-71DAF73D35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5592" y="274485"/>
            <a:ext cx="8656320" cy="560059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400" b="0">
                <a:solidFill>
                  <a:srgbClr val="FFFC00"/>
                </a:solidFill>
              </a:defRPr>
            </a:lvl1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</a:rPr>
              <a:t>Disclaimer: Use this title slide with gray framing device for print only.</a:t>
            </a:r>
          </a:p>
        </p:txBody>
      </p:sp>
    </p:spTree>
    <p:extLst>
      <p:ext uri="{BB962C8B-B14F-4D97-AF65-F5344CB8AC3E}">
        <p14:creationId xmlns:p14="http://schemas.microsoft.com/office/powerpoint/2010/main" val="1966496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4727B-F77C-0F4F-B8FC-A3CB54F7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681" y="6400800"/>
            <a:ext cx="622739" cy="182880"/>
          </a:xfrm>
        </p:spPr>
        <p:txBody>
          <a:bodyPr/>
          <a:lstStyle/>
          <a:p>
            <a:fld id="{BECF63ED-5365-0347-943C-46237B9951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7BA89-147B-D544-859D-FE2871473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720" y="2926080"/>
            <a:ext cx="10515600" cy="84023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/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F42145F-3199-4047-40BC-2291FC28EA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08588" y="6116538"/>
            <a:ext cx="691799" cy="6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281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8FEB66-D58C-4868-8D7B-9EAE0C9533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CD42D9A-D75F-5B34-552C-0B72C0EDB0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08588" y="6116538"/>
            <a:ext cx="691799" cy="6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98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Closing Slide Contac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5583B77-0D77-A34E-8283-81275F3E94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97280" y="2971800"/>
            <a:ext cx="7071360" cy="548640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CF98308-AFBC-E14C-A180-1231217F1E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97280" y="3593592"/>
            <a:ext cx="7071360" cy="548640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/>
            </a:lvl1pPr>
          </a:lstStyle>
          <a:p>
            <a:pPr lvl="0"/>
            <a:r>
              <a:rPr lang="en-US" dirty="0" err="1"/>
              <a:t>email@mitre.org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2210306-A808-2E4A-B31D-FFC4F65B2E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7280" y="4215384"/>
            <a:ext cx="7071360" cy="548640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/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XHandle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717D3CB-D2D4-6A49-BA33-1E044F0352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7280" y="4837176"/>
            <a:ext cx="7071360" cy="548640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/>
            </a:lvl1pPr>
          </a:lstStyle>
          <a:p>
            <a:pPr lvl="0"/>
            <a:r>
              <a:rPr lang="en-US" dirty="0" err="1"/>
              <a:t>linkedin.com</a:t>
            </a:r>
            <a:r>
              <a:rPr lang="en-US" dirty="0"/>
              <a:t>/in/</a:t>
            </a:r>
            <a:r>
              <a:rPr lang="en-US" dirty="0" err="1"/>
              <a:t>firstnamelastname</a:t>
            </a:r>
            <a:endParaRPr lang="en-US" dirty="0"/>
          </a:p>
        </p:txBody>
      </p:sp>
      <p:pic>
        <p:nvPicPr>
          <p:cNvPr id="7" name="Picture 6" descr="Linkedin Logo, Icon">
            <a:extLst>
              <a:ext uri="{FF2B5EF4-FFF2-40B4-BE49-F238E27FC236}">
                <a16:creationId xmlns:a16="http://schemas.microsoft.com/office/drawing/2014/main" id="{6AE61F59-87BC-46CF-ACD2-A5D8D71796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928616"/>
            <a:ext cx="537634" cy="457200"/>
          </a:xfrm>
          <a:prstGeom prst="rect">
            <a:avLst/>
          </a:prstGeom>
        </p:spPr>
      </p:pic>
      <p:pic>
        <p:nvPicPr>
          <p:cNvPr id="3" name="Picture 2" descr="A white x on a black background&#10;&#10;Description automatically generated">
            <a:extLst>
              <a:ext uri="{FF2B5EF4-FFF2-40B4-BE49-F238E27FC236}">
                <a16:creationId xmlns:a16="http://schemas.microsoft.com/office/drawing/2014/main" id="{C10F9F48-A253-E688-1A6D-0962EE1DCFA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3400" y="4343400"/>
            <a:ext cx="363246" cy="37111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8C7E8F0-F0B4-F0B7-6748-AFD5EF6FF4F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08588" y="6116538"/>
            <a:ext cx="691799" cy="6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721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6E9DB-266A-DC4C-81FD-63DDDAA3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30FE17-69E8-9440-A7AF-AC1659EDF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365760"/>
            <a:ext cx="11338560" cy="548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3164F8F-2BF9-7D49-8924-6537913F66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720" y="1371600"/>
            <a:ext cx="11338560" cy="4572000"/>
          </a:xfrm>
        </p:spPr>
        <p:txBody>
          <a:bodyPr/>
          <a:lstStyle>
            <a:lvl1pPr marL="228600" indent="-21907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sz="2400" b="0"/>
            </a:lvl1pPr>
            <a:lvl2pPr marL="457200" indent="-228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sz="2000"/>
            </a:lvl2pPr>
            <a:lvl3pPr marL="690563" indent="-228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tabLst/>
              <a:defRPr sz="1800"/>
            </a:lvl3pPr>
            <a:lvl4pPr marL="914400" indent="-228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tabLst/>
              <a:defRPr sz="1600"/>
            </a:lvl4pPr>
            <a:lvl5pPr marL="1138238" indent="-228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CF1DB820-D5B7-26F1-DDC0-9A4A8A3FD16C}"/>
              </a:ext>
            </a:extLst>
          </p:cNvPr>
          <p:cNvSpPr txBox="1">
            <a:spLocks/>
          </p:cNvSpPr>
          <p:nvPr userDrawn="1"/>
        </p:nvSpPr>
        <p:spPr>
          <a:xfrm>
            <a:off x="4367937" y="6515816"/>
            <a:ext cx="3520194" cy="235029"/>
          </a:xfrm>
          <a:prstGeom prst="rect">
            <a:avLst/>
          </a:prstGeom>
        </p:spPr>
        <p:txBody>
          <a:bodyPr vert="horz" wrap="none" lIns="0" tIns="55418" rIns="0" bIns="5541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083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document is derived from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MITRE Adaptive Capabilities Testing (ACT)™.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254BF1D-2B48-7EAC-EE59-193C164195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08588" y="6116538"/>
            <a:ext cx="691799" cy="6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67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4727B-F77C-0F4F-B8FC-A3CB54F7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5680" y="6400800"/>
            <a:ext cx="621792" cy="182880"/>
          </a:xfrm>
        </p:spPr>
        <p:txBody>
          <a:bodyPr/>
          <a:lstStyle/>
          <a:p>
            <a:fld id="{BECF63ED-5365-0347-943C-46237B9951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7BA89-147B-D544-859D-FE2871473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9768" y="2926080"/>
            <a:ext cx="10515600" cy="84023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/>
            </a:lvl1pPr>
          </a:lstStyle>
          <a:p>
            <a:r>
              <a:rPr lang="en-US" dirty="0"/>
              <a:t>Section Title</a:t>
            </a:r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2619EF35-2E7D-4151-8BAE-244754AB9BF2}"/>
              </a:ext>
            </a:extLst>
          </p:cNvPr>
          <p:cNvSpPr txBox="1">
            <a:spLocks/>
          </p:cNvSpPr>
          <p:nvPr userDrawn="1"/>
        </p:nvSpPr>
        <p:spPr>
          <a:xfrm>
            <a:off x="4367937" y="6515816"/>
            <a:ext cx="3520194" cy="235029"/>
          </a:xfrm>
          <a:prstGeom prst="rect">
            <a:avLst/>
          </a:prstGeom>
        </p:spPr>
        <p:txBody>
          <a:bodyPr vert="horz" wrap="none" lIns="0" tIns="55418" rIns="0" bIns="5541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083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document is derived from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MITRE Adaptive Capabilities Testing (ACT)™.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D24552E-1C56-339F-04FC-D214EDA8C6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08588" y="6116538"/>
            <a:ext cx="691799" cy="6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5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95A26-5C6D-EC41-9CCE-45E62FA8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06AFF-6AE6-2148-8EFD-0A0D7510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15A1935-EBF2-EE49-BBE2-D24AFDB53F6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9768" y="1550206"/>
            <a:ext cx="3429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en-US" dirty="0"/>
              <a:t>Drag photo to placeholder or click on icon to place photo from file.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34B615-5089-6946-81B9-FEB5648429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9768" y="4001580"/>
            <a:ext cx="3429000" cy="54864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F16AD19-C929-F44A-BFE7-11AC7698C3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768" y="4612675"/>
            <a:ext cx="3429000" cy="1463040"/>
          </a:xfrm>
          <a:prstGeom prst="rect">
            <a:avLst/>
          </a:prstGeom>
        </p:spPr>
        <p:txBody>
          <a:bodyPr lIns="45720" rIns="45720"/>
          <a:lstStyle>
            <a:lvl1pPr marL="0" indent="0" algn="ctr">
              <a:buFontTx/>
              <a:buNone/>
              <a:defRPr sz="2000" b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6663AFA1-4018-124B-B57A-CD0B7B430A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81500" y="1550206"/>
            <a:ext cx="3429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en-US" dirty="0"/>
              <a:t>Drag photo to placeholder or click on icon to place photo from file.</a:t>
            </a:r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B67DA3E1-D040-1944-85D2-003542FF29B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81500" y="4001580"/>
            <a:ext cx="3429000" cy="54864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7F18B598-C082-C74A-9346-8C633AA97C5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75983" y="4612675"/>
            <a:ext cx="3429000" cy="1463040"/>
          </a:xfrm>
          <a:prstGeom prst="rect">
            <a:avLst/>
          </a:prstGeom>
        </p:spPr>
        <p:txBody>
          <a:bodyPr lIns="45720" rIns="45720"/>
          <a:lstStyle>
            <a:lvl1pPr marL="0" indent="0" algn="ctr">
              <a:buFontTx/>
              <a:buNone/>
              <a:defRPr sz="2000" b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9A67101-E2AC-154F-B4BD-7A37C1BAD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49419" y="1550206"/>
            <a:ext cx="3429000" cy="228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en-US" dirty="0"/>
              <a:t>Drag photo to placeholder or click on icon to place photo from file.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1AA0E67A-35A8-1447-A809-38A53767F2F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49419" y="4001580"/>
            <a:ext cx="3429000" cy="548640"/>
          </a:xfrm>
          <a:prstGeom prst="rect">
            <a:avLst/>
          </a:prstGeom>
        </p:spPr>
        <p:txBody>
          <a:bodyPr anchor="ctr"/>
          <a:lstStyle>
            <a:lvl1pPr marL="0" indent="0" algn="ct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C2053C98-4C01-2E4B-AF37-0560723F3D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43900" y="4612675"/>
            <a:ext cx="3429000" cy="1463040"/>
          </a:xfrm>
          <a:prstGeom prst="rect">
            <a:avLst/>
          </a:prstGeom>
        </p:spPr>
        <p:txBody>
          <a:bodyPr lIns="45720" rIns="45720"/>
          <a:lstStyle>
            <a:lvl1pPr marL="0" indent="0" algn="ctr">
              <a:buFontTx/>
              <a:buNone/>
              <a:defRPr sz="2000" b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79F398CD-04A0-3621-22E1-8E100D08CC15}"/>
              </a:ext>
            </a:extLst>
          </p:cNvPr>
          <p:cNvSpPr txBox="1">
            <a:spLocks/>
          </p:cNvSpPr>
          <p:nvPr userDrawn="1"/>
        </p:nvSpPr>
        <p:spPr>
          <a:xfrm>
            <a:off x="4367937" y="6515816"/>
            <a:ext cx="3520194" cy="235029"/>
          </a:xfrm>
          <a:prstGeom prst="rect">
            <a:avLst/>
          </a:prstGeom>
        </p:spPr>
        <p:txBody>
          <a:bodyPr vert="horz" wrap="none" lIns="0" tIns="55418" rIns="0" bIns="5541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083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document is derived from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MITRE Adaptive Capabilities Testing (ACT)™.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18268DA-E5B9-D790-62ED-2FDD38FBCB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08588" y="6116538"/>
            <a:ext cx="691799" cy="6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37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95A26-5C6D-EC41-9CCE-45E62FA84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06AFF-6AE6-2148-8EFD-0A0D7510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115A1935-EBF2-EE49-BBE2-D24AFDB53F6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0189" y="1626770"/>
            <a:ext cx="2008235" cy="17981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en-US" dirty="0"/>
              <a:t>Drag photo to placeholder or click on icon to place photo from file.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934B615-5089-6946-81B9-FEB56484292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9768" y="3596482"/>
            <a:ext cx="2560320" cy="54864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F16AD19-C929-F44A-BFE7-11AC7698C33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29768" y="4229878"/>
            <a:ext cx="2560320" cy="1371600"/>
          </a:xfrm>
          <a:prstGeom prst="rect">
            <a:avLst/>
          </a:prstGeom>
        </p:spPr>
        <p:txBody>
          <a:bodyPr lIns="45720" rIns="45720" anchor="t"/>
          <a:lstStyle>
            <a:lvl1pPr marL="0" indent="0" algn="ctr">
              <a:buFontTx/>
              <a:buNone/>
              <a:defRPr sz="1800" b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6663AFA1-4018-124B-B57A-CD0B7B430A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651897" y="1626770"/>
            <a:ext cx="2008235" cy="17981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en-US" dirty="0"/>
              <a:t>Drag photo to placeholder or click on icon to place photo from file.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6393C021-5AC6-A94D-9BD1-0FA03E26F9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375855" y="3596482"/>
            <a:ext cx="2560320" cy="54864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D0720727-9B0D-5244-88F9-072619D7816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375855" y="4229878"/>
            <a:ext cx="2560320" cy="1371600"/>
          </a:xfrm>
          <a:prstGeom prst="rect">
            <a:avLst/>
          </a:prstGeom>
        </p:spPr>
        <p:txBody>
          <a:bodyPr lIns="45720" rIns="45720"/>
          <a:lstStyle>
            <a:lvl1pPr marL="0" indent="0" algn="ctr">
              <a:buFontTx/>
              <a:buNone/>
              <a:defRPr sz="1800" b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79A67101-E2AC-154F-B4BD-7A37C1BAD18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573773" y="1626770"/>
            <a:ext cx="2008235" cy="17981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en-US" dirty="0"/>
              <a:t>Drag photo to placeholder or click on icon to place photo from file.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7D7C1A3A-3822-3442-AE4B-0662ED5193C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297731" y="3596482"/>
            <a:ext cx="2560320" cy="54864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2DF9D5B3-8D42-594B-AD95-232B5679517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297731" y="4229878"/>
            <a:ext cx="2560320" cy="1371600"/>
          </a:xfrm>
          <a:prstGeom prst="rect">
            <a:avLst/>
          </a:prstGeom>
        </p:spPr>
        <p:txBody>
          <a:bodyPr lIns="45720" rIns="45720"/>
          <a:lstStyle>
            <a:lvl1pPr marL="0" indent="0" algn="ctr">
              <a:buFontTx/>
              <a:buNone/>
              <a:defRPr sz="1800" b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FE320B82-A8A9-8D41-B8D1-EC5AA4D7422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488889" y="1626770"/>
            <a:ext cx="2008235" cy="17981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>
            <a:lvl1pPr marL="0" indent="0" algn="ctr">
              <a:buFontTx/>
              <a:buNone/>
              <a:defRPr sz="1200" b="0"/>
            </a:lvl1pPr>
          </a:lstStyle>
          <a:p>
            <a:r>
              <a:rPr lang="en-US" dirty="0"/>
              <a:t>Drag photo to placeholder or click on icon to place photo from file.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3DE9EC15-6DC7-6846-B173-CAE4228B5DB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212847" y="3596482"/>
            <a:ext cx="2560320" cy="54864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8D698B45-9A6E-DE4A-8222-D973B7A7D92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212847" y="4229878"/>
            <a:ext cx="2560320" cy="1371600"/>
          </a:xfrm>
          <a:prstGeom prst="rect">
            <a:avLst/>
          </a:prstGeom>
        </p:spPr>
        <p:txBody>
          <a:bodyPr lIns="45720" rIns="45720"/>
          <a:lstStyle>
            <a:lvl1pPr marL="0" indent="0" algn="ctr">
              <a:buFontTx/>
              <a:buNone/>
              <a:defRPr sz="1800" b="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4B99A823-EE17-561D-4CDB-BBF648FB38FE}"/>
              </a:ext>
            </a:extLst>
          </p:cNvPr>
          <p:cNvSpPr txBox="1">
            <a:spLocks/>
          </p:cNvSpPr>
          <p:nvPr userDrawn="1"/>
        </p:nvSpPr>
        <p:spPr>
          <a:xfrm>
            <a:off x="4367937" y="6515816"/>
            <a:ext cx="3520194" cy="235029"/>
          </a:xfrm>
          <a:prstGeom prst="rect">
            <a:avLst/>
          </a:prstGeom>
        </p:spPr>
        <p:txBody>
          <a:bodyPr vert="horz" wrap="none" lIns="0" tIns="55418" rIns="0" bIns="5541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083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document is derived from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MITRE Adaptive Capabilities Testing (ACT)™.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6E83081-6DB4-89BA-DB63-3DA87E960C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08588" y="6116538"/>
            <a:ext cx="691799" cy="6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044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19F081-4D90-43C0-ADCE-D5E8CCB407A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0213" y="1920875"/>
            <a:ext cx="113385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F24A46-05BF-A841-BC00-9302A006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C26610-DBD4-D344-A666-CFB7A808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262862-06CB-F44F-8EE1-F0B31A2F62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9768" y="1371603"/>
            <a:ext cx="11342735" cy="493713"/>
          </a:xfrm>
          <a:prstGeom prst="rect">
            <a:avLst/>
          </a:prstGeom>
        </p:spPr>
        <p:txBody>
          <a:bodyPr anchor="ctr"/>
          <a:lstStyle>
            <a:lvl1pPr marL="0" indent="0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9BE0FC8C-3543-4E88-3379-CD0CE1A3A683}"/>
              </a:ext>
            </a:extLst>
          </p:cNvPr>
          <p:cNvSpPr txBox="1">
            <a:spLocks/>
          </p:cNvSpPr>
          <p:nvPr userDrawn="1"/>
        </p:nvSpPr>
        <p:spPr>
          <a:xfrm>
            <a:off x="4367937" y="6515816"/>
            <a:ext cx="3520194" cy="235029"/>
          </a:xfrm>
          <a:prstGeom prst="rect">
            <a:avLst/>
          </a:prstGeom>
        </p:spPr>
        <p:txBody>
          <a:bodyPr vert="horz" wrap="none" lIns="0" tIns="55418" rIns="0" bIns="5541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083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document is derived from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MITRE Adaptive Capabilities Testing (ACT)™.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0EBFDD0-721B-9753-5564-FEF9BD5AA7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08588" y="6116538"/>
            <a:ext cx="691799" cy="6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1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eft with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C8FA03-DDDE-497C-A242-7B9A2C102EF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134100" y="0"/>
            <a:ext cx="6057900" cy="685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2C41C-34E8-584A-9E38-7D484F8D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AD82A-7C42-3240-B76E-866CBD271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365763"/>
            <a:ext cx="5486400" cy="91440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26D1765-314D-D44C-9CDF-CB6E7878529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6720" y="1463041"/>
            <a:ext cx="5486400" cy="914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 b="1" i="0" baseline="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F566A9E-3756-1344-8736-0BE04C4343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6720" y="2514600"/>
            <a:ext cx="5486400" cy="32004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57A5EC7F-3F40-C038-3E54-5D94AFC8A786}"/>
              </a:ext>
            </a:extLst>
          </p:cNvPr>
          <p:cNvSpPr txBox="1">
            <a:spLocks/>
          </p:cNvSpPr>
          <p:nvPr userDrawn="1"/>
        </p:nvSpPr>
        <p:spPr>
          <a:xfrm>
            <a:off x="1655217" y="6515816"/>
            <a:ext cx="3520194" cy="235029"/>
          </a:xfrm>
          <a:prstGeom prst="rect">
            <a:avLst/>
          </a:prstGeom>
        </p:spPr>
        <p:txBody>
          <a:bodyPr vert="horz" wrap="none" lIns="0" tIns="55418" rIns="0" bIns="5541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083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document is derived from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MITRE Adaptive Capabilities Testing (ACT)™.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C1595AE-5840-267E-7B96-94CE683BC84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08588" y="6116538"/>
            <a:ext cx="691799" cy="6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08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 Contac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5583B77-0D77-A34E-8283-81275F3E94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97280" y="2971800"/>
            <a:ext cx="7071360" cy="548640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8CF98308-AFBC-E14C-A180-1231217F1E6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97280" y="3593030"/>
            <a:ext cx="7071360" cy="548640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/>
            </a:lvl1pPr>
          </a:lstStyle>
          <a:p>
            <a:pPr lvl="0"/>
            <a:r>
              <a:rPr lang="en-US" dirty="0" err="1"/>
              <a:t>email@mitre.org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2210306-A808-2E4A-B31D-FFC4F65B2EF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97280" y="4214260"/>
            <a:ext cx="7071360" cy="548640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/>
            </a:lvl1pPr>
          </a:lstStyle>
          <a:p>
            <a:pPr lvl="0"/>
            <a:r>
              <a:rPr lang="en-US" dirty="0"/>
              <a:t>@</a:t>
            </a:r>
            <a:r>
              <a:rPr lang="en-US" dirty="0" err="1"/>
              <a:t>XHandle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D717D3CB-D2D4-6A49-BA33-1E044F0352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7280" y="4835491"/>
            <a:ext cx="7071360" cy="548640"/>
          </a:xfrm>
          <a:prstGeom prst="rect">
            <a:avLst/>
          </a:prstGeom>
        </p:spPr>
        <p:txBody>
          <a:bodyPr anchor="ctr"/>
          <a:lstStyle>
            <a:lvl1pPr>
              <a:buFontTx/>
              <a:buNone/>
              <a:defRPr/>
            </a:lvl1pPr>
          </a:lstStyle>
          <a:p>
            <a:pPr lvl="0"/>
            <a:r>
              <a:rPr lang="en-US" dirty="0" err="1"/>
              <a:t>linkedin.com</a:t>
            </a:r>
            <a:r>
              <a:rPr lang="en-US" dirty="0"/>
              <a:t>/in/</a:t>
            </a:r>
            <a:r>
              <a:rPr lang="en-US" dirty="0" err="1"/>
              <a:t>firstnamelastname</a:t>
            </a:r>
            <a:endParaRPr lang="en-US" dirty="0"/>
          </a:p>
        </p:txBody>
      </p:sp>
      <p:pic>
        <p:nvPicPr>
          <p:cNvPr id="13" name="Picture 12" descr="Linkedin Logo, icon">
            <a:extLst>
              <a:ext uri="{FF2B5EF4-FFF2-40B4-BE49-F238E27FC236}">
                <a16:creationId xmlns:a16="http://schemas.microsoft.com/office/drawing/2014/main" id="{FC95A8AC-CCAE-4A4A-8478-7FEF6A955D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4926931"/>
            <a:ext cx="537633" cy="457200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41A2D8A-2B10-8BAB-78A7-A464B9860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3271" y="4343400"/>
            <a:ext cx="345490" cy="352975"/>
          </a:xfrm>
          <a:prstGeom prst="rect">
            <a:avLst/>
          </a:prstGeom>
        </p:spPr>
      </p:pic>
      <p:sp>
        <p:nvSpPr>
          <p:cNvPr id="2" name="Footer Placeholder 8">
            <a:extLst>
              <a:ext uri="{FF2B5EF4-FFF2-40B4-BE49-F238E27FC236}">
                <a16:creationId xmlns:a16="http://schemas.microsoft.com/office/drawing/2014/main" id="{FD765700-F3C2-DEC5-46DF-73E46CBE0B36}"/>
              </a:ext>
            </a:extLst>
          </p:cNvPr>
          <p:cNvSpPr txBox="1">
            <a:spLocks/>
          </p:cNvSpPr>
          <p:nvPr userDrawn="1"/>
        </p:nvSpPr>
        <p:spPr>
          <a:xfrm>
            <a:off x="4367937" y="6515816"/>
            <a:ext cx="3520194" cy="235029"/>
          </a:xfrm>
          <a:prstGeom prst="rect">
            <a:avLst/>
          </a:prstGeom>
        </p:spPr>
        <p:txBody>
          <a:bodyPr vert="horz" wrap="none" lIns="0" tIns="55418" rIns="0" bIns="5541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083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document is derived from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MITRE Adaptive Capabilities Testing (ACT)™.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9AA0977-FAF2-2181-E211-2FBB1FF9DAF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08588" y="6116538"/>
            <a:ext cx="691799" cy="63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7F9F-3202-B443-A87A-BDA16F4A1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832" y="1303655"/>
            <a:ext cx="9144000" cy="2009720"/>
          </a:xfrm>
        </p:spPr>
        <p:txBody>
          <a:bodyPr anchor="b" anchorCtr="0"/>
          <a:lstStyle>
            <a:lvl1pPr algn="l">
              <a:lnSpc>
                <a:spcPct val="100000"/>
              </a:lnSpc>
              <a:spcBef>
                <a:spcPts val="1000"/>
              </a:spcBef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FF059-95DD-D442-8A2F-BA0EC6593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832" y="3446675"/>
            <a:ext cx="9144000" cy="560059"/>
          </a:xfrm>
          <a:prstGeom prst="rect">
            <a:avLst/>
          </a:prstGeo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38" name="Text Placeholder 5">
            <a:extLst>
              <a:ext uri="{FF2B5EF4-FFF2-40B4-BE49-F238E27FC236}">
                <a16:creationId xmlns:a16="http://schemas.microsoft.com/office/drawing/2014/main" id="{7A3D1CCA-73DE-0941-8F45-344E5CC6057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0834" y="4090988"/>
            <a:ext cx="4687887" cy="628650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100000"/>
              </a:lnSpc>
              <a:spcBef>
                <a:spcPts val="1000"/>
              </a:spcBef>
              <a:buFontTx/>
              <a:buNone/>
              <a:defRPr sz="1800"/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2B43BD34-27FE-427A-A283-6BD434AED4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5592" y="274485"/>
            <a:ext cx="8656320" cy="560059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 sz="2800" b="1">
                <a:solidFill>
                  <a:srgbClr val="FFFC0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Disclaimer: </a:t>
            </a:r>
            <a:r>
              <a:rPr lang="en-US" b="1" dirty="0"/>
              <a:t>Printing your PPT? Please use white slide options</a:t>
            </a:r>
            <a:r>
              <a:rPr lang="en-US" dirty="0"/>
              <a:t>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A black rectangle with a yellow background&#10;&#10;Description automatically generated with low confidence">
            <a:extLst>
              <a:ext uri="{FF2B5EF4-FFF2-40B4-BE49-F238E27FC236}">
                <a16:creationId xmlns:a16="http://schemas.microsoft.com/office/drawing/2014/main" id="{87F192F7-A870-1C66-C052-135C9A1A1E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32720" y="304800"/>
            <a:ext cx="1554480" cy="1554480"/>
          </a:xfrm>
          <a:prstGeom prst="rect">
            <a:avLst/>
          </a:prstGeom>
        </p:spPr>
      </p:pic>
      <p:pic>
        <p:nvPicPr>
          <p:cNvPr id="6" name="Picture 5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FB0CBD96-6E87-1AD0-5A0A-6C4DB4D73F5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4800" y="4953000"/>
            <a:ext cx="1554480" cy="155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892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E923-D905-8B4E-8992-45E91023F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7529" y="6400800"/>
            <a:ext cx="620891" cy="1828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BECF63ED-5365-0347-943C-46237B9951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5A2CC-40DE-704F-AD8E-AE00A98F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20" y="365760"/>
            <a:ext cx="11338560" cy="5486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7A4B0-99F8-2B4A-9FCE-DFD4168F9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768" y="1371600"/>
            <a:ext cx="1133856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1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30" r:id="rId2"/>
    <p:sldLayoutId id="2147483651" r:id="rId3"/>
    <p:sldLayoutId id="2147483674" r:id="rId4"/>
    <p:sldLayoutId id="2147483681" r:id="rId5"/>
    <p:sldLayoutId id="2147483654" r:id="rId6"/>
    <p:sldLayoutId id="2147483699" r:id="rId7"/>
    <p:sldLayoutId id="2147483762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i="0" kern="1200" cap="none" baseline="0" dirty="0">
          <a:solidFill>
            <a:schemeClr val="tx2"/>
          </a:solidFill>
          <a:latin typeface="+mn-lt"/>
          <a:ea typeface="+mj-ea"/>
          <a:cs typeface="Arial Narrow" charset="0"/>
        </a:defRPr>
      </a:lvl1pPr>
    </p:titleStyle>
    <p:bodyStyle>
      <a:lvl1pPr marL="223838" indent="-223838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Wingdings" panose="05000000000000000000" pitchFamily="2" charset="2"/>
        <a:buChar char="§"/>
        <a:defRPr lang="en-US" sz="2400" b="0" i="0" kern="1200" cap="none" baseline="0" dirty="0">
          <a:solidFill>
            <a:schemeClr val="tx2"/>
          </a:solidFill>
          <a:latin typeface="+mn-lt"/>
          <a:ea typeface="+mn-ea"/>
          <a:cs typeface="Arial Narrow" charset="0"/>
        </a:defRPr>
      </a:lvl1pPr>
      <a:lvl2pPr marL="466725" indent="-242888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Wingdings" panose="05000000000000000000" pitchFamily="2" charset="2"/>
        <a:buChar char="§"/>
        <a:defRPr lang="en-US" sz="2000" b="0" i="0" kern="1200" baseline="0" dirty="0">
          <a:solidFill>
            <a:schemeClr val="tx2"/>
          </a:solidFill>
          <a:latin typeface="+mn-lt"/>
          <a:ea typeface="+mn-ea"/>
          <a:cs typeface="Arial Narrow" charset="0"/>
        </a:defRPr>
      </a:lvl2pPr>
      <a:lvl3pPr marL="690563" indent="-230188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Wingdings" pitchFamily="2" charset="2"/>
        <a:buChar char="§"/>
        <a:tabLst/>
        <a:defRPr lang="en-US" sz="1800" b="0" i="0" kern="1200" baseline="0" dirty="0">
          <a:solidFill>
            <a:schemeClr val="tx2"/>
          </a:solidFill>
          <a:latin typeface="+mn-lt"/>
          <a:ea typeface="+mn-ea"/>
          <a:cs typeface="Arial Narrow" charset="0"/>
        </a:defRPr>
      </a:lvl3pPr>
      <a:lvl4pPr marL="914400" indent="-230188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Wingdings" pitchFamily="2" charset="2"/>
        <a:buChar char="§"/>
        <a:tabLst/>
        <a:defRPr lang="en-US" sz="1600" b="0" i="0" kern="1200" baseline="0" dirty="0">
          <a:solidFill>
            <a:schemeClr val="tx2"/>
          </a:solidFill>
          <a:latin typeface="+mn-lt"/>
          <a:ea typeface="+mn-ea"/>
          <a:cs typeface="Arial Narrow" charset="0"/>
        </a:defRPr>
      </a:lvl4pPr>
      <a:lvl5pPr marL="1138238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Wingdings" pitchFamily="2" charset="2"/>
        <a:buChar char="§"/>
        <a:tabLst/>
        <a:defRPr lang="en-US" sz="1400" b="0" i="0" kern="1200" baseline="0" dirty="0">
          <a:solidFill>
            <a:schemeClr val="tx2"/>
          </a:solidFill>
          <a:latin typeface="+mn-lt"/>
          <a:ea typeface="+mn-ea"/>
          <a:cs typeface="Arial Narrow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F26B43"/>
          </p15:clr>
        </p15:guide>
        <p15:guide id="2" pos="3864" userDrawn="1">
          <p15:clr>
            <a:srgbClr val="F26B43"/>
          </p15:clr>
        </p15:guide>
        <p15:guide id="3" pos="7416" userDrawn="1">
          <p15:clr>
            <a:srgbClr val="F26B43"/>
          </p15:clr>
        </p15:guide>
        <p15:guide id="4" pos="264" userDrawn="1">
          <p15:clr>
            <a:srgbClr val="F26B43"/>
          </p15:clr>
        </p15:guide>
        <p15:guide id="5" orient="horz" pos="4104" userDrawn="1">
          <p15:clr>
            <a:srgbClr val="F26B43"/>
          </p15:clr>
        </p15:guide>
        <p15:guide id="6" orient="horz" pos="3888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orient="horz" pos="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E923-D905-8B4E-8992-45E91023F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5681" y="6400800"/>
            <a:ext cx="622739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BECF63ED-5365-0347-943C-46237B9951C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5A2CC-40DE-704F-AD8E-AE00A98F1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365760"/>
            <a:ext cx="11338560" cy="5486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D3792-0FB5-BC4E-8A86-9CB3EDA95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768" y="1371600"/>
            <a:ext cx="11338851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8">
            <a:extLst>
              <a:ext uri="{FF2B5EF4-FFF2-40B4-BE49-F238E27FC236}">
                <a16:creationId xmlns:a16="http://schemas.microsoft.com/office/drawing/2014/main" id="{C11620A9-9184-43BF-4895-94267AC55F78}"/>
              </a:ext>
            </a:extLst>
          </p:cNvPr>
          <p:cNvSpPr txBox="1">
            <a:spLocks/>
          </p:cNvSpPr>
          <p:nvPr userDrawn="1"/>
        </p:nvSpPr>
        <p:spPr>
          <a:xfrm>
            <a:off x="4321476" y="6492240"/>
            <a:ext cx="3549048" cy="235029"/>
          </a:xfrm>
          <a:prstGeom prst="rect">
            <a:avLst/>
          </a:prstGeom>
        </p:spPr>
        <p:txBody>
          <a:bodyPr vert="horz" wrap="none" lIns="0" tIns="55418" rIns="0" bIns="55418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0839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This document is derived from 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MITRE Adaptive Capabilities Testing (ACT)™.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605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8" r:id="rId2"/>
    <p:sldLayoutId id="2147483773" r:id="rId3"/>
    <p:sldLayoutId id="2147483774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i="0" kern="1200" cap="none" baseline="0" dirty="0">
          <a:solidFill>
            <a:schemeClr val="tx2"/>
          </a:solidFill>
          <a:latin typeface="+mn-lt"/>
          <a:ea typeface="+mj-ea"/>
          <a:cs typeface="Arial Narrow" charset="0"/>
        </a:defRPr>
      </a:lvl1pPr>
    </p:titleStyle>
    <p:bodyStyle>
      <a:lvl1pPr marL="223838" indent="-223838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Wingdings" panose="05000000000000000000" pitchFamily="2" charset="2"/>
        <a:buChar char="§"/>
        <a:defRPr lang="en-US" sz="2400" b="0" i="0" kern="1200" cap="none" baseline="0" dirty="0">
          <a:solidFill>
            <a:schemeClr val="tx2"/>
          </a:solidFill>
          <a:latin typeface="+mn-lt"/>
          <a:ea typeface="+mn-ea"/>
          <a:cs typeface="Arial Narrow" charset="0"/>
        </a:defRPr>
      </a:lvl1pPr>
      <a:lvl2pPr marL="466725" indent="-223838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Wingdings" panose="05000000000000000000" pitchFamily="2" charset="2"/>
        <a:buChar char="§"/>
        <a:defRPr lang="en-US" sz="2000" b="0" i="0" kern="1200" baseline="0" dirty="0">
          <a:solidFill>
            <a:schemeClr val="tx2"/>
          </a:solidFill>
          <a:latin typeface="+mn-lt"/>
          <a:ea typeface="+mn-ea"/>
          <a:cs typeface="Arial Narrow" charset="0"/>
        </a:defRPr>
      </a:lvl2pPr>
      <a:lvl3pPr marL="690563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Wingdings" pitchFamily="2" charset="2"/>
        <a:buChar char="§"/>
        <a:defRPr lang="en-US" sz="1800" b="0" i="0" kern="1200" baseline="0" dirty="0">
          <a:solidFill>
            <a:schemeClr val="tx2"/>
          </a:solidFill>
          <a:latin typeface="+mn-lt"/>
          <a:ea typeface="+mn-ea"/>
          <a:cs typeface="Arial Narrow" charset="0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Wingdings" pitchFamily="2" charset="2"/>
        <a:buChar char="§"/>
        <a:defRPr lang="en-US" sz="1600" b="0" i="0" kern="1200" baseline="0" dirty="0">
          <a:solidFill>
            <a:schemeClr val="tx2"/>
          </a:solidFill>
          <a:latin typeface="+mn-lt"/>
          <a:ea typeface="+mn-ea"/>
          <a:cs typeface="Arial Narrow" charset="0"/>
        </a:defRPr>
      </a:lvl4pPr>
      <a:lvl5pPr marL="1138238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Wingdings" pitchFamily="2" charset="2"/>
        <a:buChar char="§"/>
        <a:defRPr lang="en-US" sz="1400" b="0" i="0" kern="1200" baseline="0" dirty="0">
          <a:solidFill>
            <a:schemeClr val="tx2"/>
          </a:solidFill>
          <a:latin typeface="+mn-lt"/>
          <a:ea typeface="+mn-ea"/>
          <a:cs typeface="Arial Narrow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F26B43"/>
          </p15:clr>
        </p15:guide>
        <p15:guide id="2" pos="3840">
          <p15:clr>
            <a:srgbClr val="F26B43"/>
          </p15:clr>
        </p15:guide>
        <p15:guide id="3" pos="7416">
          <p15:clr>
            <a:srgbClr val="F26B43"/>
          </p15:clr>
        </p15:guide>
        <p15:guide id="4" pos="264">
          <p15:clr>
            <a:srgbClr val="F26B43"/>
          </p15:clr>
        </p15:guide>
        <p15:guide id="5" orient="horz" pos="4104">
          <p15:clr>
            <a:srgbClr val="F26B43"/>
          </p15:clr>
        </p15:guide>
        <p15:guide id="6" orient="horz" pos="3888">
          <p15:clr>
            <a:srgbClr val="F26B43"/>
          </p15:clr>
        </p15:guide>
        <p15:guide id="7" orient="horz" pos="4200">
          <p15:clr>
            <a:srgbClr val="F26B43"/>
          </p15:clr>
        </p15:guide>
        <p15:guide id="8" orient="horz" pos="2160">
          <p15:clr>
            <a:srgbClr val="F26B43"/>
          </p15:clr>
        </p15:guide>
        <p15:guide id="9" orient="horz" pos="81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47ED077-9A02-5EAA-EE1C-DA3BF84BE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 Security &amp; Risk Assessment</a:t>
            </a:r>
            <a:br>
              <a:rPr lang="en-US" dirty="0"/>
            </a:br>
            <a:r>
              <a:rPr lang="en-US" dirty="0"/>
              <a:t>Preliminary Discussion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39965CEF-996D-E626-871C-8BA81E6421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ighlight>
                  <a:srgbClr val="FF00FF"/>
                </a:highlight>
              </a:rPr>
              <a:t>&lt;System Name&gt;</a:t>
            </a:r>
            <a:r>
              <a:rPr lang="en-US" dirty="0"/>
              <a:t> (</a:t>
            </a:r>
            <a:r>
              <a:rPr lang="en-US" dirty="0">
                <a:highlight>
                  <a:srgbClr val="FF00FF"/>
                </a:highlight>
              </a:rPr>
              <a:t>&lt;System Acronym&gt;</a:t>
            </a:r>
            <a:r>
              <a:rPr lang="en-US" dirty="0"/>
              <a:t>)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5C5FED7-EEB6-BC0F-F3C8-B5F5EFBFDC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>
                <a:highlight>
                  <a:srgbClr val="FF00FF"/>
                </a:highlight>
              </a:rPr>
              <a:t>&lt;Month DD, YYYY&gt;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AD453DB-8202-D3FB-F5DD-9A87FE508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63000" y="3726704"/>
            <a:ext cx="3136122" cy="287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639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2DAAF2-5DA7-4067-6C05-368BBC1C0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BFA3F7-C472-293E-CD55-7690FD605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Preliminary Intake Form</a:t>
            </a:r>
          </a:p>
        </p:txBody>
      </p:sp>
    </p:spTree>
    <p:extLst>
      <p:ext uri="{BB962C8B-B14F-4D97-AF65-F5344CB8AC3E}">
        <p14:creationId xmlns:p14="http://schemas.microsoft.com/office/powerpoint/2010/main" val="2399416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862D1E-0740-90DA-FAA2-51B6DA904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9DA83D-561A-838C-AF4E-DD431406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 Required to Move Forward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583D90-7F58-F5C0-FE00-B35C49D480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Please provide all “Tier 1” Artifacts and any existing “Tier 2” Artifacts from the lists in the Preliminary Intake Form.</a:t>
            </a:r>
          </a:p>
          <a:p>
            <a:pPr lvl="1"/>
            <a:r>
              <a:rPr lang="en-US" dirty="0"/>
              <a:t>Prepend filenames with the appropriate Artifact ID(s) (for example, add “A1-01” to the beginning of your SSP’s filename)</a:t>
            </a:r>
          </a:p>
          <a:p>
            <a:pPr lvl="2"/>
            <a:r>
              <a:rPr lang="en-US" dirty="0"/>
              <a:t>Some files might help meet more than one Artifact ID – if so, prepend the filename with all applicable IDs.</a:t>
            </a:r>
          </a:p>
        </p:txBody>
      </p:sp>
    </p:spTree>
    <p:extLst>
      <p:ext uri="{BB962C8B-B14F-4D97-AF65-F5344CB8AC3E}">
        <p14:creationId xmlns:p14="http://schemas.microsoft.com/office/powerpoint/2010/main" val="3157088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FB89DB-48C0-C97B-B7FC-4E8709027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EA05082-035A-B6EA-181D-44DEE4E8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D8D12-D9DF-FF24-131D-083ABC3D3C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6720" y="1371600"/>
            <a:ext cx="5669280" cy="4572000"/>
          </a:xfrm>
        </p:spPr>
        <p:txBody>
          <a:bodyPr/>
          <a:lstStyle/>
          <a:p>
            <a:pPr marL="0" indent="0">
              <a:buNone/>
            </a:pPr>
            <a:r>
              <a:rPr lang="en-US" b="1" u="sng" dirty="0"/>
              <a:t>ACT Lead</a:t>
            </a:r>
          </a:p>
          <a:p>
            <a:r>
              <a:rPr lang="en-US" dirty="0"/>
              <a:t>Deliver Preliminary Meeting </a:t>
            </a:r>
            <a:r>
              <a:rPr lang="en-US" b="1" dirty="0"/>
              <a:t>Notes</a:t>
            </a:r>
            <a:r>
              <a:rPr lang="en-US" dirty="0"/>
              <a:t> (with Action Items)</a:t>
            </a:r>
          </a:p>
          <a:p>
            <a:r>
              <a:rPr lang="en-US" dirty="0"/>
              <a:t>Provide </a:t>
            </a:r>
            <a:r>
              <a:rPr lang="en-US" b="1" dirty="0"/>
              <a:t>test account </a:t>
            </a:r>
            <a:r>
              <a:rPr lang="en-US" dirty="0"/>
              <a:t>creation information</a:t>
            </a:r>
          </a:p>
          <a:p>
            <a:r>
              <a:rPr lang="en-US" b="1" dirty="0"/>
              <a:t>Verify</a:t>
            </a:r>
            <a:r>
              <a:rPr lang="en-US" dirty="0"/>
              <a:t> test accounts after creation</a:t>
            </a:r>
          </a:p>
          <a:p>
            <a:r>
              <a:rPr lang="en-US" dirty="0"/>
              <a:t>Deliver </a:t>
            </a:r>
            <a:r>
              <a:rPr lang="en-US" b="1" dirty="0"/>
              <a:t>Assessment Plan(s)</a:t>
            </a:r>
          </a:p>
          <a:p>
            <a:r>
              <a:rPr lang="en-US" dirty="0"/>
              <a:t>Schedule other </a:t>
            </a:r>
            <a:r>
              <a:rPr lang="en-US" b="1" dirty="0"/>
              <a:t>meetings</a:t>
            </a:r>
            <a:r>
              <a:rPr lang="en-US" dirty="0"/>
              <a:t>, and assessment </a:t>
            </a:r>
            <a:r>
              <a:rPr lang="en-US" b="1" dirty="0"/>
              <a:t>interviews</a:t>
            </a:r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C7FD780-BA3B-196D-EAFD-B9AE2C737592}"/>
              </a:ext>
            </a:extLst>
          </p:cNvPr>
          <p:cNvSpPr txBox="1">
            <a:spLocks/>
          </p:cNvSpPr>
          <p:nvPr/>
        </p:nvSpPr>
        <p:spPr>
          <a:xfrm>
            <a:off x="6096000" y="1371600"/>
            <a:ext cx="5669280" cy="4572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19075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lang="en-US" sz="2400" b="0" i="0" kern="1200" cap="none" baseline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lang="en-US" sz="2000" b="0" i="0" kern="1200" baseline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2pPr>
            <a:lvl3pPr marL="6905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lang="en-US" sz="1800" b="0" i="0" kern="1200" baseline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lang="en-US" sz="1600" b="0" i="0" kern="1200" baseline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4pPr>
            <a:lvl5pPr marL="1138238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 typeface="Wingdings" pitchFamily="2" charset="2"/>
              <a:buChar char="§"/>
              <a:tabLst/>
              <a:defRPr lang="en-US" sz="1400" b="0" i="0" kern="1200" baseline="0">
                <a:solidFill>
                  <a:schemeClr val="tx2"/>
                </a:solidFill>
                <a:latin typeface="+mn-lt"/>
                <a:ea typeface="+mn-ea"/>
                <a:cs typeface="Arial Narrow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itchFamily="2" charset="2"/>
              <a:buChar char="§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ISSO/ISSM and System Team</a:t>
            </a:r>
          </a:p>
          <a:p>
            <a:r>
              <a:rPr lang="en-US" dirty="0"/>
              <a:t>Tag and provide </a:t>
            </a:r>
            <a:r>
              <a:rPr lang="en-US" b="1" dirty="0"/>
              <a:t>Tier 1 and Tier 2</a:t>
            </a:r>
            <a:r>
              <a:rPr lang="en-US" dirty="0"/>
              <a:t> artifacts</a:t>
            </a:r>
          </a:p>
          <a:p>
            <a:r>
              <a:rPr lang="en-US" dirty="0"/>
              <a:t>Provide </a:t>
            </a:r>
            <a:r>
              <a:rPr lang="en-US" b="1" dirty="0"/>
              <a:t>answers</a:t>
            </a:r>
            <a:r>
              <a:rPr lang="en-US" dirty="0"/>
              <a:t> to any open questions</a:t>
            </a:r>
          </a:p>
          <a:p>
            <a:r>
              <a:rPr lang="en-US" dirty="0"/>
              <a:t>Create and provide </a:t>
            </a:r>
            <a:r>
              <a:rPr lang="en-US" b="1" dirty="0"/>
              <a:t>test accounts</a:t>
            </a:r>
            <a:r>
              <a:rPr lang="en-US" dirty="0"/>
              <a:t> for ACT Team verification</a:t>
            </a:r>
          </a:p>
        </p:txBody>
      </p:sp>
    </p:spTree>
    <p:extLst>
      <p:ext uri="{BB962C8B-B14F-4D97-AF65-F5344CB8AC3E}">
        <p14:creationId xmlns:p14="http://schemas.microsoft.com/office/powerpoint/2010/main" val="41049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3F77F2-9C90-DAE4-5B29-6F8DB4F4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9A1F05D-D46E-C4E0-15CD-BA8F12EC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Items Creation</a:t>
            </a:r>
          </a:p>
        </p:txBody>
      </p:sp>
    </p:spTree>
    <p:extLst>
      <p:ext uri="{BB962C8B-B14F-4D97-AF65-F5344CB8AC3E}">
        <p14:creationId xmlns:p14="http://schemas.microsoft.com/office/powerpoint/2010/main" val="2412483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CCB4BC-7E35-C74F-4E16-E3BBC0A33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79A940C-2C34-8487-79F0-4F886FCEE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0CD0C-9546-C4AC-62B1-32C8DD8F9C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ighlight>
                  <a:srgbClr val="FF00FF"/>
                </a:highlight>
              </a:rPr>
              <a:t>&lt;Assessment Team Contact Information&gt;</a:t>
            </a:r>
          </a:p>
        </p:txBody>
      </p:sp>
    </p:spTree>
    <p:extLst>
      <p:ext uri="{BB962C8B-B14F-4D97-AF65-F5344CB8AC3E}">
        <p14:creationId xmlns:p14="http://schemas.microsoft.com/office/powerpoint/2010/main" val="3733327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675848-B4DE-052B-7B08-01356DE3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60ED3A0-B3AB-CC72-95A0-AF0213E7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758318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2D698A-69BB-1586-EEF8-35EC6F4F8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1E5C8B-FBE6-863F-7B92-9B367214C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Adaptive Capabilities Testing (ACT)?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4C0BE-031D-C745-7CE0-3758848005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MITRE ACT™ is an assessment framework that provides risk-based context for and integrates various security and compliance assessment programs:</a:t>
            </a:r>
          </a:p>
          <a:p>
            <a:pPr lvl="1"/>
            <a:r>
              <a:rPr lang="en-US" sz="1600" b="1" dirty="0"/>
              <a:t>Risk-driven </a:t>
            </a:r>
            <a:r>
              <a:rPr lang="en-US" sz="1600" dirty="0"/>
              <a:t>rather than </a:t>
            </a:r>
            <a:r>
              <a:rPr lang="en-US" sz="1600" b="1" dirty="0"/>
              <a:t>compliance-driven</a:t>
            </a:r>
          </a:p>
          <a:p>
            <a:pPr lvl="2"/>
            <a:r>
              <a:rPr lang="en-US" sz="1400" b="1" dirty="0"/>
              <a:t>De-emphasizes technical findings </a:t>
            </a:r>
            <a:r>
              <a:rPr lang="en-US" sz="1400" dirty="0"/>
              <a:t>and compliance with Controls (which are still important!); </a:t>
            </a:r>
            <a:r>
              <a:rPr lang="en-US" sz="1400" b="1" dirty="0"/>
              <a:t>emphasizes</a:t>
            </a:r>
            <a:r>
              <a:rPr lang="en-US" sz="1400" dirty="0"/>
              <a:t> </a:t>
            </a:r>
            <a:r>
              <a:rPr lang="en-US" sz="1400" b="1" dirty="0"/>
              <a:t>risk</a:t>
            </a:r>
            <a:r>
              <a:rPr lang="en-US" sz="1400" dirty="0"/>
              <a:t> identification and analysis</a:t>
            </a:r>
          </a:p>
          <a:p>
            <a:pPr lvl="1"/>
            <a:r>
              <a:rPr lang="en-US" sz="1600" b="1" dirty="0"/>
              <a:t>Capability-oriented</a:t>
            </a:r>
            <a:r>
              <a:rPr lang="en-US" sz="1600" dirty="0"/>
              <a:t> rather than </a:t>
            </a:r>
            <a:r>
              <a:rPr lang="en-US" sz="1600" b="1" dirty="0"/>
              <a:t>control-oriented</a:t>
            </a:r>
            <a:endParaRPr lang="en-US" sz="1600" dirty="0"/>
          </a:p>
          <a:p>
            <a:pPr lvl="2"/>
            <a:r>
              <a:rPr lang="en-US" sz="1400" dirty="0"/>
              <a:t>Capabilities state objectives; Controls are specific requirements that help meet those objectives</a:t>
            </a:r>
          </a:p>
          <a:p>
            <a:pPr lvl="1"/>
            <a:r>
              <a:rPr lang="en-US" sz="1600" dirty="0"/>
              <a:t>Utilizes multiple </a:t>
            </a:r>
            <a:r>
              <a:rPr lang="en-US" sz="1600" b="1" dirty="0"/>
              <a:t>Risk Information Sources (RIS)</a:t>
            </a:r>
            <a:endParaRPr lang="en-US" sz="1600" dirty="0"/>
          </a:p>
          <a:p>
            <a:pPr lvl="2"/>
            <a:r>
              <a:rPr lang="en-US" sz="1400" dirty="0"/>
              <a:t>Considers all available risk data, not just the results of an SCA</a:t>
            </a:r>
          </a:p>
          <a:p>
            <a:pPr lvl="2"/>
            <a:r>
              <a:rPr lang="en-US" sz="1400" dirty="0"/>
              <a:t>RIS examples: SCA / ACT Security Assessment, Pen Test results, Vulnerability Scans, etc.</a:t>
            </a:r>
          </a:p>
          <a:p>
            <a:pPr lvl="1"/>
            <a:r>
              <a:rPr lang="en-US" sz="1600" dirty="0"/>
              <a:t>More </a:t>
            </a:r>
            <a:r>
              <a:rPr lang="en-US" sz="1600" b="1" dirty="0"/>
              <a:t>understandable</a:t>
            </a:r>
            <a:r>
              <a:rPr lang="en-US" sz="1600" dirty="0"/>
              <a:t> and </a:t>
            </a:r>
            <a:r>
              <a:rPr lang="en-US" sz="1600" b="1" dirty="0"/>
              <a:t>actionable</a:t>
            </a:r>
            <a:r>
              <a:rPr lang="en-US" sz="1600" dirty="0"/>
              <a:t> – adds context and brings conversation to higher level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Isolated security/requirements assessment encourages blind compliance.</a:t>
            </a:r>
          </a:p>
          <a:p>
            <a:r>
              <a:rPr lang="en-US" sz="1800" b="1" dirty="0">
                <a:solidFill>
                  <a:srgbClr val="00B050"/>
                </a:solidFill>
              </a:rPr>
              <a:t>ACT facilitates and encourages risk-based decision making.</a:t>
            </a:r>
          </a:p>
        </p:txBody>
      </p:sp>
    </p:spTree>
    <p:extLst>
      <p:ext uri="{BB962C8B-B14F-4D97-AF65-F5344CB8AC3E}">
        <p14:creationId xmlns:p14="http://schemas.microsoft.com/office/powerpoint/2010/main" val="156033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706AF2-C71C-B1D1-C741-AA0A383F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7EF436-ADCD-C0EA-F8E7-73632D57A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in ACT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6DB5F-FBB8-A3FF-C741-D055AD310B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u="sng" dirty="0"/>
              <a:t>Core Controls</a:t>
            </a:r>
            <a:r>
              <a:rPr lang="en-US" dirty="0"/>
              <a:t>: pose the </a:t>
            </a:r>
            <a:r>
              <a:rPr lang="en-US" b="1" dirty="0"/>
              <a:t>highest risk </a:t>
            </a:r>
            <a:r>
              <a:rPr lang="en-US" dirty="0"/>
              <a:t>to </a:t>
            </a:r>
            <a:r>
              <a:rPr lang="en-US" dirty="0">
                <a:highlight>
                  <a:srgbClr val="FF00FF"/>
                </a:highlight>
              </a:rPr>
              <a:t>&lt;Organization&gt;</a:t>
            </a:r>
            <a:r>
              <a:rPr lang="en-US" dirty="0"/>
              <a:t> </a:t>
            </a:r>
            <a:r>
              <a:rPr lang="en-US" b="1" dirty="0"/>
              <a:t>right now</a:t>
            </a:r>
          </a:p>
          <a:p>
            <a:pPr lvl="1"/>
            <a:r>
              <a:rPr lang="en-US" dirty="0"/>
              <a:t>Assessment of Core Controls is </a:t>
            </a:r>
            <a:r>
              <a:rPr lang="en-US" i="1" dirty="0"/>
              <a:t>prioritized</a:t>
            </a:r>
          </a:p>
          <a:p>
            <a:pPr lvl="1"/>
            <a:r>
              <a:rPr lang="en-US" dirty="0"/>
              <a:t>Recalculated periodically (always changing)</a:t>
            </a:r>
          </a:p>
          <a:p>
            <a:r>
              <a:rPr lang="en-US" b="1" u="sng" dirty="0"/>
              <a:t>Security Capability</a:t>
            </a:r>
            <a:r>
              <a:rPr lang="en-US" dirty="0"/>
              <a:t>: define </a:t>
            </a:r>
            <a:r>
              <a:rPr lang="en-US" b="1" dirty="0"/>
              <a:t>mission-oriented security objectives</a:t>
            </a:r>
            <a:endParaRPr lang="en-US" dirty="0"/>
          </a:p>
          <a:p>
            <a:pPr lvl="1"/>
            <a:r>
              <a:rPr lang="en-US" dirty="0"/>
              <a:t>18 Capabilities divided into multiple Sub-Capabilities (full list available)</a:t>
            </a:r>
          </a:p>
          <a:p>
            <a:pPr lvl="1"/>
            <a:r>
              <a:rPr lang="en-US" dirty="0"/>
              <a:t>Sub-Capabilities mapped to the Controls (and vice versa)</a:t>
            </a:r>
          </a:p>
          <a:p>
            <a:pPr lvl="2"/>
            <a:r>
              <a:rPr lang="en-US" dirty="0"/>
              <a:t>Example: </a:t>
            </a:r>
            <a:r>
              <a:rPr lang="en-US" i="1" dirty="0"/>
              <a:t>CRED-02: “Ensure the use of strong credentials”</a:t>
            </a:r>
            <a:r>
              <a:rPr lang="en-US" dirty="0"/>
              <a:t>; maps to 27 different controls</a:t>
            </a:r>
            <a:endParaRPr lang="en-US" i="1" dirty="0"/>
          </a:p>
          <a:p>
            <a:r>
              <a:rPr lang="en-US" b="1" u="sng" dirty="0"/>
              <a:t>Risk</a:t>
            </a:r>
            <a:r>
              <a:rPr lang="en-US" dirty="0"/>
              <a:t>: explains what the Findings </a:t>
            </a:r>
            <a:r>
              <a:rPr lang="en-US" b="1" dirty="0"/>
              <a:t>mean</a:t>
            </a:r>
          </a:p>
          <a:p>
            <a:pPr lvl="1"/>
            <a:r>
              <a:rPr lang="en-US" dirty="0"/>
              <a:t>3 types: </a:t>
            </a:r>
            <a:r>
              <a:rPr lang="en-US" b="1" dirty="0"/>
              <a:t>Inherent</a:t>
            </a:r>
            <a:r>
              <a:rPr lang="en-US" dirty="0"/>
              <a:t> (direct), </a:t>
            </a:r>
            <a:r>
              <a:rPr lang="en-US" b="1" dirty="0"/>
              <a:t>Residual</a:t>
            </a:r>
            <a:r>
              <a:rPr lang="en-US" dirty="0"/>
              <a:t> (indirect), and </a:t>
            </a:r>
            <a:r>
              <a:rPr lang="en-US" b="1" dirty="0"/>
              <a:t>Inherited</a:t>
            </a:r>
            <a:r>
              <a:rPr lang="en-US" dirty="0"/>
              <a:t> (from other system)</a:t>
            </a:r>
          </a:p>
        </p:txBody>
      </p:sp>
    </p:spTree>
    <p:extLst>
      <p:ext uri="{BB962C8B-B14F-4D97-AF65-F5344CB8AC3E}">
        <p14:creationId xmlns:p14="http://schemas.microsoft.com/office/powerpoint/2010/main" val="2795887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4E6C48F-5AAC-B4CF-1B1C-44809850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864715-B2AD-BE3C-8F98-7415A59A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 Assessment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242F2C-6129-A3A3-9B84-6E3B9EA08A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b="1" u="sng" dirty="0"/>
              <a:t>ACT Security Assessment</a:t>
            </a:r>
            <a:r>
              <a:rPr lang="en-US" sz="2000" u="sng" dirty="0"/>
              <a:t>:</a:t>
            </a:r>
            <a:r>
              <a:rPr lang="en-US" sz="2000" dirty="0"/>
              <a:t> similar to a traditional SCA</a:t>
            </a:r>
          </a:p>
          <a:p>
            <a:pPr lvl="1"/>
            <a:r>
              <a:rPr lang="en-US" sz="1800" dirty="0"/>
              <a:t>Focused on determining </a:t>
            </a:r>
            <a:r>
              <a:rPr lang="en-US" sz="1800" b="1" dirty="0"/>
              <a:t>compliance </a:t>
            </a:r>
            <a:r>
              <a:rPr lang="en-US" sz="1800" dirty="0"/>
              <a:t>with security controls</a:t>
            </a:r>
          </a:p>
          <a:p>
            <a:pPr lvl="1"/>
            <a:r>
              <a:rPr lang="en-US" sz="1800" dirty="0"/>
              <a:t>Involves low-level technical testing, configuration review, interviews, etc.</a:t>
            </a:r>
          </a:p>
          <a:p>
            <a:pPr lvl="1"/>
            <a:r>
              <a:rPr lang="en-US" sz="1800" dirty="0"/>
              <a:t>Technical testing involves Core Controls and sample of non-Core Controls unless otherwise specified</a:t>
            </a:r>
          </a:p>
          <a:p>
            <a:pPr lvl="1"/>
            <a:r>
              <a:rPr lang="en-US" sz="1800" dirty="0"/>
              <a:t>Tells us the state of compliance </a:t>
            </a:r>
            <a:r>
              <a:rPr lang="en-US" sz="1800" b="1" dirty="0"/>
              <a:t>in isolation</a:t>
            </a:r>
          </a:p>
          <a:p>
            <a:pPr lvl="1"/>
            <a:r>
              <a:rPr lang="en-US" sz="1800" b="1" dirty="0"/>
              <a:t>Is a Risk Information Source (RIS)</a:t>
            </a:r>
          </a:p>
          <a:p>
            <a:endParaRPr lang="en-US" sz="2000" b="1" u="sng" dirty="0"/>
          </a:p>
          <a:p>
            <a:r>
              <a:rPr lang="en-US" sz="2000" b="1" u="sng" dirty="0"/>
              <a:t>ACT Risk Assessment:</a:t>
            </a:r>
            <a:r>
              <a:rPr lang="en-US" sz="2000" b="1" dirty="0"/>
              <a:t> </a:t>
            </a:r>
            <a:r>
              <a:rPr lang="en-US" sz="2000" dirty="0"/>
              <a:t>always triggered by ACT Security Assessment</a:t>
            </a:r>
          </a:p>
          <a:p>
            <a:pPr lvl="1"/>
            <a:r>
              <a:rPr lang="en-US" sz="1800" dirty="0"/>
              <a:t>Focused on determining </a:t>
            </a:r>
            <a:r>
              <a:rPr lang="en-US" sz="1800" b="1" dirty="0"/>
              <a:t>overall-risk</a:t>
            </a:r>
            <a:r>
              <a:rPr lang="en-US" sz="1800" dirty="0"/>
              <a:t> to system</a:t>
            </a:r>
          </a:p>
          <a:p>
            <a:pPr lvl="1"/>
            <a:r>
              <a:rPr lang="en-US" sz="1800" dirty="0"/>
              <a:t>Involves </a:t>
            </a:r>
            <a:r>
              <a:rPr lang="en-US" sz="1800" b="1" dirty="0"/>
              <a:t>review</a:t>
            </a:r>
            <a:r>
              <a:rPr lang="en-US" sz="1800" dirty="0"/>
              <a:t>, </a:t>
            </a:r>
            <a:r>
              <a:rPr lang="en-US" sz="1800" b="1" dirty="0"/>
              <a:t>analysis</a:t>
            </a:r>
            <a:r>
              <a:rPr lang="en-US" sz="1800" dirty="0"/>
              <a:t>, and </a:t>
            </a:r>
            <a:r>
              <a:rPr lang="en-US" sz="1800" b="1" dirty="0"/>
              <a:t>contextualization </a:t>
            </a:r>
            <a:r>
              <a:rPr lang="en-US" sz="1800" dirty="0"/>
              <a:t>of </a:t>
            </a:r>
            <a:r>
              <a:rPr lang="en-US" sz="1800" b="1" dirty="0"/>
              <a:t>all available RIS</a:t>
            </a:r>
            <a:endParaRPr lang="en-US" sz="1800" dirty="0"/>
          </a:p>
          <a:p>
            <a:pPr lvl="1"/>
            <a:r>
              <a:rPr lang="en-US" sz="1800" dirty="0"/>
              <a:t>Tells us how the findings from </a:t>
            </a:r>
            <a:r>
              <a:rPr lang="en-US" sz="1800" b="1" dirty="0"/>
              <a:t>different RIS affect each other</a:t>
            </a:r>
            <a:endParaRPr lang="en-US" sz="1800" dirty="0"/>
          </a:p>
          <a:p>
            <a:pPr lvl="1"/>
            <a:r>
              <a:rPr lang="en-US" sz="1800" b="1" dirty="0"/>
              <a:t>Provides data needed to make risk-based decisions about compliance, ATO, etc.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8427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87D390-8C2E-7C30-E22C-79240765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F41447-6C7A-6921-7F32-2B092C392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 Security Assessment Workflow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5DBB73-B04C-8FB1-A289-0BD87E9C61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3AEE79-1EE9-2151-6FAB-9DF86C2A88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81" y="0"/>
            <a:ext cx="12203481" cy="686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997730-4A17-5AAB-5B4A-520B8EE2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04EE52-948C-96BE-D2A9-D0AC13B84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9955D-3752-C531-BC50-067ABE22A6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6C9A6-CB35-6639-5876-0949857EF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63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98F5DA-EAEA-F2E1-A1D2-00F7B2475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E97553-5242-5F14-28E7-0D8D5DF7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88351-1DE1-72DA-3BEC-A123DF6CA3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B94EDE-3D1D-82D9-31EF-EEF27A1D7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9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C9B6ED-4634-1A71-75A0-439AA5CB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F79A55-67F1-A017-1611-4F0F06B20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0DB53-0E22-1A77-4263-BC56FEFD99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F3D2F9-8D41-39B3-DC6F-08D58AD79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12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5D0168-4DF6-24BF-B1C8-937640DA2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F63ED-5365-0347-943C-46237B9951C9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58609C-521E-93ED-BC30-C8171903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D092F-AFC2-F1DC-AE03-3BBDE45C1E6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System Team provides:</a:t>
            </a:r>
          </a:p>
          <a:p>
            <a:pPr lvl="1"/>
            <a:r>
              <a:rPr lang="en-US" dirty="0"/>
              <a:t>description of system </a:t>
            </a:r>
            <a:r>
              <a:rPr lang="en-US" b="1" dirty="0"/>
              <a:t>purpose </a:t>
            </a:r>
            <a:r>
              <a:rPr lang="en-US" dirty="0"/>
              <a:t>and </a:t>
            </a:r>
            <a:r>
              <a:rPr lang="en-US" b="1" dirty="0"/>
              <a:t>functions</a:t>
            </a:r>
          </a:p>
          <a:p>
            <a:pPr lvl="1"/>
            <a:r>
              <a:rPr lang="en-US" dirty="0"/>
              <a:t>description of system </a:t>
            </a:r>
            <a:r>
              <a:rPr lang="en-US" b="1" dirty="0"/>
              <a:t>development roadmap</a:t>
            </a:r>
          </a:p>
          <a:p>
            <a:pPr lvl="2"/>
            <a:r>
              <a:rPr lang="en-US" b="1" dirty="0"/>
              <a:t>current state</a:t>
            </a:r>
          </a:p>
          <a:p>
            <a:pPr lvl="2"/>
            <a:r>
              <a:rPr lang="en-US" b="1" dirty="0"/>
              <a:t>planned changes</a:t>
            </a:r>
            <a:r>
              <a:rPr lang="en-US" dirty="0"/>
              <a:t> in next 12 months (with dates)</a:t>
            </a:r>
          </a:p>
        </p:txBody>
      </p:sp>
    </p:spTree>
    <p:extLst>
      <p:ext uri="{BB962C8B-B14F-4D97-AF65-F5344CB8AC3E}">
        <p14:creationId xmlns:p14="http://schemas.microsoft.com/office/powerpoint/2010/main" val="942711381"/>
      </p:ext>
    </p:extLst>
  </p:cSld>
  <p:clrMapOvr>
    <a:masterClrMapping/>
  </p:clrMapOvr>
</p:sld>
</file>

<file path=ppt/theme/theme1.xml><?xml version="1.0" encoding="utf-8"?>
<a:theme xmlns:a="http://schemas.openxmlformats.org/drawingml/2006/main" name="White Print MITRE">
  <a:themeElements>
    <a:clrScheme name="Custom 4">
      <a:dk1>
        <a:srgbClr val="0D2441"/>
      </a:dk1>
      <a:lt1>
        <a:srgbClr val="FFFFFF"/>
      </a:lt1>
      <a:dk2>
        <a:srgbClr val="0D2441"/>
      </a:dk2>
      <a:lt2>
        <a:srgbClr val="E6E6E6"/>
      </a:lt2>
      <a:accent1>
        <a:srgbClr val="00B0F0"/>
      </a:accent1>
      <a:accent2>
        <a:srgbClr val="8FD8F8"/>
      </a:accent2>
      <a:accent3>
        <a:srgbClr val="0070C0"/>
      </a:accent3>
      <a:accent4>
        <a:srgbClr val="23CA41"/>
      </a:accent4>
      <a:accent5>
        <a:srgbClr val="D3442E"/>
      </a:accent5>
      <a:accent6>
        <a:srgbClr val="FEFB00"/>
      </a:accent6>
      <a:hlink>
        <a:srgbClr val="0068DA"/>
      </a:hlink>
      <a:folHlink>
        <a:srgbClr val="FF2D5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E-PPT-template-16x9-2025_new-final.potx" id="{781DAD49-BB59-4E4F-9E12-1726D3C9A02B}" vid="{E6507FBF-AAAE-4443-B07B-CDDC261D61F1}"/>
    </a:ext>
  </a:extLst>
</a:theme>
</file>

<file path=ppt/theme/theme2.xml><?xml version="1.0" encoding="utf-8"?>
<a:theme xmlns:a="http://schemas.openxmlformats.org/drawingml/2006/main" name="Blue MITRE">
  <a:themeElements>
    <a:clrScheme name="DB_theme">
      <a:dk1>
        <a:srgbClr val="E6E6E6"/>
      </a:dk1>
      <a:lt1>
        <a:srgbClr val="0D2541"/>
      </a:lt1>
      <a:dk2>
        <a:srgbClr val="FFFFFF"/>
      </a:dk2>
      <a:lt2>
        <a:srgbClr val="000000"/>
      </a:lt2>
      <a:accent1>
        <a:srgbClr val="8FD8F8"/>
      </a:accent1>
      <a:accent2>
        <a:srgbClr val="FEFB00"/>
      </a:accent2>
      <a:accent3>
        <a:srgbClr val="488DC9"/>
      </a:accent3>
      <a:accent4>
        <a:srgbClr val="4FB96E"/>
      </a:accent4>
      <a:accent5>
        <a:srgbClr val="FF6D2B"/>
      </a:accent5>
      <a:accent6>
        <a:srgbClr val="8E7FB9"/>
      </a:accent6>
      <a:hlink>
        <a:srgbClr val="0068DA"/>
      </a:hlink>
      <a:folHlink>
        <a:srgbClr val="FF2D55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ITRE-PPT-template-16x9-2025_new-final.potx" id="{781DAD49-BB59-4E4F-9E12-1726D3C9A02B}" vid="{81D5FE34-D787-4E75-B0E0-4BC1E95A1D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E4B018C586C04C90401B117269A467" ma:contentTypeVersion="12" ma:contentTypeDescription="Create a new document." ma:contentTypeScope="" ma:versionID="1aa1879ae7ab1e33ee6c4e44a236c77e">
  <xsd:schema xmlns:xsd="http://www.w3.org/2001/XMLSchema" xmlns:xs="http://www.w3.org/2001/XMLSchema" xmlns:p="http://schemas.microsoft.com/office/2006/metadata/properties" xmlns:ns2="e7e72437-88aa-4404-96ef-c5310d76ddf6" xmlns:ns3="b5a44311-ed64-4a72-909f-c9dc6973bde2" targetNamespace="http://schemas.microsoft.com/office/2006/metadata/properties" ma:root="true" ma:fieldsID="ef9accd45b1cf44bdc86c470c5abc4fd" ns2:_="" ns3:_="">
    <xsd:import namespace="e7e72437-88aa-4404-96ef-c5310d76ddf6"/>
    <xsd:import namespace="b5a44311-ed64-4a72-909f-c9dc6973bd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SearchPropertie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e72437-88aa-4404-96ef-c5310d76dd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4ea1a638-fe8f-4e55-a8a3-ec1a1fdf419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a44311-ed64-4a72-909f-c9dc6973bde2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02f0a8e-89e3-4480-955a-ed448034dca6}" ma:internalName="TaxCatchAll" ma:showField="CatchAllData" ma:web="a24a4697-5119-417d-9b92-ccef252f64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5a44311-ed64-4a72-909f-c9dc6973bde2" xsi:nil="true"/>
    <lcf76f155ced4ddcb4097134ff3c332f xmlns="e7e72437-88aa-4404-96ef-c5310d76ddf6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1A278E-D2FB-4730-95FE-B70298E12EE3}"/>
</file>

<file path=customXml/itemProps2.xml><?xml version="1.0" encoding="utf-8"?>
<ds:datastoreItem xmlns:ds="http://schemas.openxmlformats.org/officeDocument/2006/customXml" ds:itemID="{8BA7D7CE-B3C2-40BC-95BC-B867E09A8123}">
  <ds:schemaRefs>
    <ds:schemaRef ds:uri="http://schemas.microsoft.com/office/infopath/2007/PartnerControls"/>
    <ds:schemaRef ds:uri="40714a2c-6bcf-4636-be5c-122bcf9fff28"/>
    <ds:schemaRef ds:uri="0f653c87-7ef8-4f8b-a33e-2f20fa180d34"/>
    <ds:schemaRef ds:uri="http://purl.org/dc/dcmitype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C99D9E4-E56B-4A07-8E6F-A17FC1CB42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White Print MITRE</Template>
  <TotalTime>65</TotalTime>
  <Words>649</Words>
  <Application>Microsoft Macintosh PowerPoint</Application>
  <PresentationFormat>Widescreen</PresentationFormat>
  <Paragraphs>87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Wingdings</vt:lpstr>
      <vt:lpstr>White Print MITRE</vt:lpstr>
      <vt:lpstr>Blue MITRE</vt:lpstr>
      <vt:lpstr>ACT Security &amp; Risk Assessment Preliminary Discussion</vt:lpstr>
      <vt:lpstr>What is Adaptive Capabilities Testing (ACT)?</vt:lpstr>
      <vt:lpstr>Key Concepts in ACT</vt:lpstr>
      <vt:lpstr>ACT Assessment Types</vt:lpstr>
      <vt:lpstr>ACT Security Assessment Workflow</vt:lpstr>
      <vt:lpstr>PowerPoint Presentation</vt:lpstr>
      <vt:lpstr>PowerPoint Presentation</vt:lpstr>
      <vt:lpstr>PowerPoint Presentation</vt:lpstr>
      <vt:lpstr>System Overview</vt:lpstr>
      <vt:lpstr>Review Preliminary Intake Form</vt:lpstr>
      <vt:lpstr>Artifacts Required to Move Forward</vt:lpstr>
      <vt:lpstr>Next Steps</vt:lpstr>
      <vt:lpstr>Action Items Creation</vt:lpstr>
      <vt:lpstr>Contact Information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Nate Lee</dc:creator>
  <cp:keywords/>
  <dc:description/>
  <cp:lastModifiedBy>Nate Lee</cp:lastModifiedBy>
  <cp:revision>1</cp:revision>
  <cp:lastPrinted>2020-12-17T13:42:49Z</cp:lastPrinted>
  <dcterms:created xsi:type="dcterms:W3CDTF">2025-05-31T00:19:41Z</dcterms:created>
  <dcterms:modified xsi:type="dcterms:W3CDTF">2025-05-31T01:24:45Z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0x01010088E4B018C586C04C90401B117269A467</vt:lpwstr>
  </property>
</Properties>
</file>