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58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EDF0C-35A2-354F-A7FA-C090BDF44F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BBD46A-EA5A-2D4E-8894-36BF016819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3F6486-5B24-5242-B91B-E8764089C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9F777-59F5-234F-BEC0-B03041D28960}" type="datetimeFigureOut">
              <a:rPr lang="en-US" smtClean="0"/>
              <a:t>8/22/19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F554CD-C7F0-744F-84EF-5282C29D0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58609C-302C-B148-94E1-9E28FA5AD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382AE-0454-CA44-AA55-BF7C789D7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285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1A860-A321-E341-90A5-B5E0B11FE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FC4CD7-F50A-E448-AECF-3E8F828864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85C94A-8D44-DA43-985A-47B8965B3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9F777-59F5-234F-BEC0-B03041D28960}" type="datetimeFigureOut">
              <a:rPr lang="en-US" smtClean="0"/>
              <a:t>8/22/19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275CB-6235-0743-A787-14B1633D0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0DCA6-D5D8-2347-9929-591EAE45E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382AE-0454-CA44-AA55-BF7C789D7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588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FBE88A-D751-9742-8E02-DBCB8E3456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39B240-F2AE-BC4C-8909-28185A67F9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E4311-C065-2E40-BB62-AABCFE3CF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9F777-59F5-234F-BEC0-B03041D28960}" type="datetimeFigureOut">
              <a:rPr lang="en-US" smtClean="0"/>
              <a:t>8/22/19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7F9B6-9AC7-4E48-A030-43B78033B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5C6297-94C8-4847-9986-9815EA6C6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382AE-0454-CA44-AA55-BF7C789D7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413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B87B8-CD2D-A24F-9687-D41CD3451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71ABB-674A-444F-8A5E-66F7FE5863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BEA6F-4172-0C4F-87F2-A1B2766F1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9F777-59F5-234F-BEC0-B03041D28960}" type="datetimeFigureOut">
              <a:rPr lang="en-US" smtClean="0"/>
              <a:t>8/22/19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9B75FA-C507-7E41-8B3A-77FB1158B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4FB025-3436-3441-8269-12EC3FCA8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382AE-0454-CA44-AA55-BF7C789D7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354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1F907-931B-0F47-B37C-43A42C3DC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B68FD4-7B5B-E24E-B3C5-32AC36C3EA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1CD4A8-F93E-7949-BED7-0A545B614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9F777-59F5-234F-BEC0-B03041D28960}" type="datetimeFigureOut">
              <a:rPr lang="en-US" smtClean="0"/>
              <a:t>8/22/19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773B04-32E6-EF45-ACA6-6010A2A8A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5AD333-C6B3-A641-8561-8ACED2063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382AE-0454-CA44-AA55-BF7C789D7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795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839A9-245C-D342-8878-E20FAE167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75327-A483-A54D-AC5B-4B332C263E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5E3DD6-5659-1F47-92C9-0EDA6556DC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0E1152-814B-6F4E-BB6B-36159228D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9F777-59F5-234F-BEC0-B03041D28960}" type="datetimeFigureOut">
              <a:rPr lang="en-US" smtClean="0"/>
              <a:t>8/22/19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A64643-EE1D-3443-9D8E-FAAC4E544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49A8F7-F8F4-864F-9C9B-E2B7F303F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382AE-0454-CA44-AA55-BF7C789D7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0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BB48F-7AD5-ED46-94E6-5DED5C5A8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728CF1-213F-104B-A138-4351D4CDFD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6CF43A-5BDC-EF4C-A787-AAC49459D2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37873F-1B03-0E42-AF06-41499AD1F3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38DA51-4296-B944-9D8D-F0348AB9A1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719EB1-797B-5042-BA46-9F0737049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9F777-59F5-234F-BEC0-B03041D28960}" type="datetimeFigureOut">
              <a:rPr lang="en-US" smtClean="0"/>
              <a:t>8/22/19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DD13FC-18F3-B747-923B-BDC82A2A9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43FA09-61E4-354B-945E-0F476DD09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382AE-0454-CA44-AA55-BF7C789D7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544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9879F-69F0-6149-9107-EF46F3B8F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1553C8-1786-0149-B92A-229FA000D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9F777-59F5-234F-BEC0-B03041D28960}" type="datetimeFigureOut">
              <a:rPr lang="en-US" smtClean="0"/>
              <a:t>8/22/19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2AC683-DD48-F941-B846-2240DE161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49C1C4-17BC-BA4A-B965-A29696C81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382AE-0454-CA44-AA55-BF7C789D7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664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AF0DE4-9614-9A4D-89E7-DDF6E5FFE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9F777-59F5-234F-BEC0-B03041D28960}" type="datetimeFigureOut">
              <a:rPr lang="en-US" smtClean="0"/>
              <a:t>8/22/19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B8CA6F-020D-6A4D-A30B-01AF9078F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1A5153-0837-F448-AFDE-CE45E1699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382AE-0454-CA44-AA55-BF7C789D7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628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2E543-01E5-2946-B9E7-B75B566C8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C22C6-CC06-324A-A19F-E0F228D539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8FEA8E-F9DD-F84C-97A9-3C9C16A762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99C7D-470C-EB4D-A239-B2297C85E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9F777-59F5-234F-BEC0-B03041D28960}" type="datetimeFigureOut">
              <a:rPr lang="en-US" smtClean="0"/>
              <a:t>8/22/19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B2D0C1-B673-2E40-83BF-52FBCCC04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9C2B8E-FAA5-2B41-92BE-2BF6ABB33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382AE-0454-CA44-AA55-BF7C789D7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234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41530-C51C-4943-89A6-C790BFC47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F11D71-4087-4846-891C-45FDD2EEBD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FE4123-AB3F-3C43-A07E-161696297E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F505D1-3325-0649-81BF-78D4CC549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9F777-59F5-234F-BEC0-B03041D28960}" type="datetimeFigureOut">
              <a:rPr lang="en-US" smtClean="0"/>
              <a:t>8/22/19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F86782-ADDF-1E40-9001-F7DA232C1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768DC9-E4D7-B849-82B5-0AD63CBC0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382AE-0454-CA44-AA55-BF7C789D7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117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B30E0D-A151-8641-8CE7-663AFE67D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4D57D7-3A3C-B241-9B27-EFB2F62FF7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C350B5-81AB-8B4A-BB75-C438C10BF0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F777-59F5-234F-BEC0-B03041D28960}" type="datetimeFigureOut">
              <a:rPr lang="en-US" smtClean="0"/>
              <a:t>8/22/19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751DEA-D59A-1443-AECE-A413C5C8CC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EB2641-B98E-BD4C-9968-091CDFCE96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0382AE-0454-CA44-AA55-BF7C789D7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701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C493F9-5534-2045-A57E-13F484D81A97}"/>
              </a:ext>
            </a:extLst>
          </p:cNvPr>
          <p:cNvSpPr txBox="1"/>
          <p:nvPr/>
        </p:nvSpPr>
        <p:spPr>
          <a:xfrm>
            <a:off x="0" y="1169551"/>
            <a:ext cx="4109545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defprotocol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ns basic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(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defrole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(vars (a b name) (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nb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text))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(trace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(send (enc a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pubk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b)))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(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(enc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nb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pubk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a)))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(send (enc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nb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pubk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b))))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(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uniq-orig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(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defrole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resp … ) 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(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defrule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high-trust-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(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forall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((b name) (z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(implies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(and 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(fact (high-trust-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(p "</a:t>
            </a:r>
            <a:r>
              <a:rPr lang="en-US" sz="1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z 0)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(p "</a:t>
            </a:r>
            <a:r>
              <a:rPr lang="en-US" sz="1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"b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 z b))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(non (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privk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b)))))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…)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124AAC-D231-0344-95E7-C5EC6B96E835}"/>
              </a:ext>
            </a:extLst>
          </p:cNvPr>
          <p:cNvSpPr txBox="1"/>
          <p:nvPr/>
        </p:nvSpPr>
        <p:spPr>
          <a:xfrm>
            <a:off x="-1" y="0"/>
            <a:ext cx="4109545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(herald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en-US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Needham-Schroeder Protocol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(limit 200)  ;; Max # of skeletons to analyze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(bound 10)   ;; Max # of strands in a skeleton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;; (algebra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diffie-hellman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;; include when using DH in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defprotocol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7E3A68-2756-B843-AF40-A81A8F245B78}"/>
              </a:ext>
            </a:extLst>
          </p:cNvPr>
          <p:cNvSpPr txBox="1"/>
          <p:nvPr/>
        </p:nvSpPr>
        <p:spPr>
          <a:xfrm>
            <a:off x="4109537" y="-1186"/>
            <a:ext cx="4109545" cy="36317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cs typeface="Courier New" panose="02070309020205020404" pitchFamily="49" charset="0"/>
              </a:rPr>
              <a:t>Basic </a:t>
            </a:r>
            <a:r>
              <a:rPr lang="en-US" sz="1000" dirty="0" err="1">
                <a:cs typeface="Courier New" panose="02070309020205020404" pitchFamily="49" charset="0"/>
              </a:rPr>
              <a:t>Cryptoalgebra</a:t>
            </a:r>
            <a:endParaRPr lang="en-US" sz="1000" dirty="0">
              <a:cs typeface="Courier New" panose="02070309020205020404" pitchFamily="49" charset="0"/>
            </a:endParaRPr>
          </a:p>
          <a:p>
            <a:r>
              <a:rPr lang="en-US" sz="1000" dirty="0">
                <a:cs typeface="Courier New" panose="02070309020205020404" pitchFamily="49" charset="0"/>
              </a:rPr>
              <a:t>types:  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skey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akey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tag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 &lt;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mesg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cs typeface="Courier New" panose="02070309020205020404" pitchFamily="49" charset="0"/>
              </a:rPr>
              <a:t>functions: 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pubk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      name        -&gt;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akey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privk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     name        -&gt;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akey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invk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akey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-&gt;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akey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ltk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       name X name -&gt;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skey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cat: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mesg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mesg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-&gt;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mesg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enc: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mesg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mesg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-&gt;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mesg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hash: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mesg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-&gt;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mesg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cs typeface="Courier New" panose="02070309020205020404" pitchFamily="49" charset="0"/>
              </a:rPr>
              <a:t>Cannot use a variable of sort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mesg</a:t>
            </a:r>
            <a:r>
              <a:rPr lang="en-US" sz="1000" dirty="0">
                <a:cs typeface="Courier New" panose="02070309020205020404" pitchFamily="49" charset="0"/>
              </a:rPr>
              <a:t> as the key in an encryption</a:t>
            </a:r>
          </a:p>
          <a:p>
            <a:r>
              <a:rPr lang="en-US" sz="1000" dirty="0">
                <a:cs typeface="Courier New" panose="02070309020205020404" pitchFamily="49" charset="0"/>
              </a:rPr>
              <a:t>Variables of sort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mesg</a:t>
            </a:r>
            <a:r>
              <a:rPr lang="en-US" sz="1000" dirty="0">
                <a:cs typeface="Courier New" panose="02070309020205020404" pitchFamily="49" charset="0"/>
              </a:rPr>
              <a:t> must be acquired (received before sent)</a:t>
            </a:r>
          </a:p>
          <a:p>
            <a:r>
              <a:rPr lang="en-US" sz="1000" dirty="0">
                <a:cs typeface="Courier New" panose="02070309020205020404" pitchFamily="49" charset="0"/>
              </a:rPr>
              <a:t>Types in </a:t>
            </a:r>
            <a:r>
              <a:rPr lang="en-US" sz="1000" b="1" dirty="0">
                <a:cs typeface="Courier New" panose="02070309020205020404" pitchFamily="49" charset="0"/>
              </a:rPr>
              <a:t>boldface</a:t>
            </a:r>
            <a:r>
              <a:rPr lang="en-US" sz="1000" dirty="0">
                <a:cs typeface="Courier New" panose="02070309020205020404" pitchFamily="49" charset="0"/>
              </a:rPr>
              <a:t> are </a:t>
            </a:r>
            <a:r>
              <a:rPr lang="en-US" sz="1000" b="1" dirty="0">
                <a:cs typeface="Courier New" panose="02070309020205020404" pitchFamily="49" charset="0"/>
              </a:rPr>
              <a:t>atom</a:t>
            </a:r>
            <a:r>
              <a:rPr lang="en-US" sz="1000" dirty="0">
                <a:cs typeface="Courier New" panose="02070309020205020404" pitchFamily="49" charset="0"/>
              </a:rPr>
              <a:t> types</a:t>
            </a:r>
          </a:p>
          <a:p>
            <a:pPr algn="ctr"/>
            <a:r>
              <a:rPr lang="en-US" sz="1000" dirty="0">
                <a:cs typeface="Courier New" panose="02070309020205020404" pitchFamily="49" charset="0"/>
              </a:rPr>
              <a:t>Diffie-Hellman </a:t>
            </a:r>
            <a:r>
              <a:rPr lang="en-US" sz="1000" dirty="0" err="1">
                <a:cs typeface="Courier New" panose="02070309020205020404" pitchFamily="49" charset="0"/>
              </a:rPr>
              <a:t>Cryptoalgebra</a:t>
            </a:r>
            <a:endParaRPr lang="en-US" sz="1000" dirty="0">
              <a:cs typeface="Courier New" panose="02070309020205020404" pitchFamily="49" charset="0"/>
            </a:endParaRPr>
          </a:p>
          <a:p>
            <a:r>
              <a:rPr lang="en-US" sz="1000" dirty="0">
                <a:cs typeface="Courier New" panose="02070309020205020404" pitchFamily="49" charset="0"/>
              </a:rPr>
              <a:t>additional types: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rndx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mesg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base &lt;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mesg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cs typeface="Courier New" panose="02070309020205020404" pitchFamily="49" charset="0"/>
              </a:rPr>
              <a:t>additional functions: 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gen:         (none)    -&gt; base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exp:       base X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-&gt; base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one:         (none)    -&gt;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expt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rec: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-&gt;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expt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-&gt;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expt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bltk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      name X name -&gt;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skey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cs typeface="Courier New" panose="02070309020205020404" pitchFamily="49" charset="0"/>
              </a:rPr>
              <a:t>Variables of sort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expt</a:t>
            </a:r>
            <a:r>
              <a:rPr lang="en-US" sz="1000" dirty="0">
                <a:cs typeface="Courier New" panose="02070309020205020404" pitchFamily="49" charset="0"/>
              </a:rPr>
              <a:t> must be acquired (received before sent).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2523360-DFC4-074C-A291-01287936E776}"/>
              </a:ext>
            </a:extLst>
          </p:cNvPr>
          <p:cNvSpPr/>
          <p:nvPr/>
        </p:nvSpPr>
        <p:spPr>
          <a:xfrm>
            <a:off x="0" y="5358162"/>
            <a:ext cx="4109545" cy="14773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cs typeface="Courier New" panose="02070309020205020404" pitchFamily="49" charset="0"/>
              </a:rPr>
              <a:t>Declarations for </a:t>
            </a:r>
            <a:r>
              <a:rPr lang="en-US" sz="1000" b="1" dirty="0">
                <a:cs typeface="Courier New" panose="02070309020205020404" pitchFamily="49" charset="0"/>
              </a:rPr>
              <a:t>Atoms</a:t>
            </a:r>
            <a:r>
              <a:rPr lang="en-US" sz="1000" dirty="0">
                <a:cs typeface="Courier New" panose="02070309020205020404" pitchFamily="49" charset="0"/>
              </a:rPr>
              <a:t> Only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(non-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orig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x)    ;; x secret and not carried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uniq-orig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x)   ;; x fresh at point first carried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-gen x)    ;; x fresh at point first used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(pen-non-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orig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x);; x secret </a:t>
            </a:r>
          </a:p>
          <a:p>
            <a:pPr algn="ctr"/>
            <a:r>
              <a:rPr lang="en-US" sz="1000" dirty="0">
                <a:cs typeface="Courier New" panose="02070309020205020404" pitchFamily="49" charset="0"/>
              </a:rPr>
              <a:t>Other Declarations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neq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(x y))     ;; x != y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(eq (x y))      ;; x == y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-of (</a:t>
            </a:r>
            <a:r>
              <a:rPr lang="en-US" sz="1000" i="1" dirty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(x y))) ;; </a:t>
            </a:r>
            <a:r>
              <a:rPr lang="en-US" sz="1000" i="1" dirty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(y) = x</a:t>
            </a:r>
            <a:endParaRPr lang="en-US" sz="1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5968798-0480-864F-B74C-2B9767356FAB}"/>
              </a:ext>
            </a:extLst>
          </p:cNvPr>
          <p:cNvSpPr/>
          <p:nvPr/>
        </p:nvSpPr>
        <p:spPr>
          <a:xfrm>
            <a:off x="4109536" y="3630577"/>
            <a:ext cx="4109546" cy="178510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cs typeface="Courier New" panose="02070309020205020404" pitchFamily="49" charset="0"/>
              </a:rPr>
              <a:t>Rule / Goal atomic formulae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(p "role" z 2)        ;; instance/height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(p "role" "v" z v)    ;; instance parameter value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(non a)               ;; a is declared non-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orig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pnon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a)              ;; a is declared pen-non-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orig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a)              ;; a is declared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uniq-orig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-at a z 2)       ;; a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uniq-orig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at node (z, 2)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(= v1 v2)             ;; equality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prec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z0 2 z1 3)      ;; (z0,2) precedes (z1, 3)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(leads-to z0 2 z1 3)  ;; (z0,2) leads to (z1, 3)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(fact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i="1" dirty="0"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    ;; User-defined facts</a:t>
            </a:r>
            <a:endParaRPr lang="en-US" sz="10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04B08EE-A181-054E-955E-43FD5111565E}"/>
              </a:ext>
            </a:extLst>
          </p:cNvPr>
          <p:cNvSpPr/>
          <p:nvPr/>
        </p:nvSpPr>
        <p:spPr>
          <a:xfrm flipH="1">
            <a:off x="4109523" y="5415680"/>
            <a:ext cx="4109547" cy="14169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cs typeface="Courier New" panose="02070309020205020404" pitchFamily="49" charset="0"/>
              </a:rPr>
              <a:t>Rule / Goal grammar</a:t>
            </a:r>
          </a:p>
          <a:p>
            <a:pPr algn="ctr"/>
            <a:endParaRPr lang="en-US" sz="1000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r>
              <a:rPr lang="en-US" sz="1000" u="sng" dirty="0">
                <a:solidFill>
                  <a:schemeClr val="tx1"/>
                </a:solidFill>
                <a:cs typeface="Courier New" panose="02070309020205020404" pitchFamily="49" charset="0"/>
              </a:rPr>
              <a:t>SENTENCE</a:t>
            </a:r>
            <a:r>
              <a:rPr lang="en-US" sz="1000" dirty="0">
                <a:solidFill>
                  <a:schemeClr val="tx1"/>
                </a:solidFill>
                <a:cs typeface="Courier New" panose="02070309020205020404" pitchFamily="49" charset="0"/>
              </a:rPr>
              <a:t>	← (</a:t>
            </a:r>
            <a:r>
              <a:rPr lang="en-US" sz="1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forall</a:t>
            </a:r>
            <a:r>
              <a:rPr lang="en-US" sz="1000" dirty="0">
                <a:solidFill>
                  <a:schemeClr val="tx1"/>
                </a:solidFill>
                <a:cs typeface="Courier New" panose="02070309020205020404" pitchFamily="49" charset="0"/>
              </a:rPr>
              <a:t> (GVDECL*) IMPLICATION)</a:t>
            </a:r>
          </a:p>
          <a:p>
            <a:r>
              <a:rPr lang="en-US" sz="1000" dirty="0">
                <a:solidFill>
                  <a:schemeClr val="tx1"/>
                </a:solidFill>
              </a:rPr>
              <a:t>GVDECL	</a:t>
            </a:r>
            <a:r>
              <a:rPr lang="en-US" sz="1000" dirty="0">
                <a:solidFill>
                  <a:schemeClr val="tx1"/>
                </a:solidFill>
                <a:cs typeface="Courier New" panose="02070309020205020404" pitchFamily="49" charset="0"/>
              </a:rPr>
              <a:t>← (ID+ SORT) | (ID+ </a:t>
            </a:r>
            <a:r>
              <a:rPr lang="en-US" sz="1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strd</a:t>
            </a:r>
            <a:r>
              <a:rPr lang="en-US" sz="1000" dirty="0">
                <a:solidFill>
                  <a:schemeClr val="tx1"/>
                </a:solidFill>
                <a:cs typeface="Courier New" panose="02070309020205020404" pitchFamily="49" charset="0"/>
              </a:rPr>
              <a:t>)</a:t>
            </a:r>
          </a:p>
          <a:p>
            <a:r>
              <a:rPr lang="en-US" sz="1000" dirty="0">
                <a:solidFill>
                  <a:schemeClr val="tx1"/>
                </a:solidFill>
                <a:cs typeface="Courier New" panose="02070309020205020404" pitchFamily="49" charset="0"/>
              </a:rPr>
              <a:t>IMPLICATION 	← (</a:t>
            </a:r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implies</a:t>
            </a:r>
            <a:r>
              <a:rPr lang="en-US" sz="1000" dirty="0">
                <a:solidFill>
                  <a:schemeClr val="tx1"/>
                </a:solidFill>
                <a:cs typeface="Courier New" panose="02070309020205020404" pitchFamily="49" charset="0"/>
              </a:rPr>
              <a:t> CONJUNCTION CONCLUSION)</a:t>
            </a:r>
          </a:p>
          <a:p>
            <a:r>
              <a:rPr lang="en-US" sz="1000" dirty="0">
                <a:solidFill>
                  <a:schemeClr val="tx1"/>
                </a:solidFill>
                <a:cs typeface="Courier New" panose="02070309020205020404" pitchFamily="49" charset="0"/>
              </a:rPr>
              <a:t>CONJUNCTION	← ATOMIC | (</a:t>
            </a:r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sz="1000" dirty="0">
                <a:solidFill>
                  <a:schemeClr val="tx1"/>
                </a:solidFill>
                <a:cs typeface="Courier New" panose="02070309020205020404" pitchFamily="49" charset="0"/>
              </a:rPr>
              <a:t> ATOMIC*)</a:t>
            </a:r>
          </a:p>
          <a:p>
            <a:r>
              <a:rPr lang="en-US" sz="1000" dirty="0">
                <a:solidFill>
                  <a:schemeClr val="tx1"/>
                </a:solidFill>
                <a:cs typeface="Courier New" panose="02070309020205020404" pitchFamily="49" charset="0"/>
              </a:rPr>
              <a:t>CONCLUSION	← (</a:t>
            </a:r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1000" dirty="0">
                <a:solidFill>
                  <a:schemeClr val="tx1"/>
                </a:solidFill>
                <a:cs typeface="Courier New" panose="02070309020205020404" pitchFamily="49" charset="0"/>
              </a:rPr>
              <a:t>) | EXISTENTIAL |  (</a:t>
            </a:r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en-US" sz="1000" dirty="0">
                <a:solidFill>
                  <a:schemeClr val="tx1"/>
                </a:solidFill>
                <a:cs typeface="Courier New" panose="02070309020205020404" pitchFamily="49" charset="0"/>
              </a:rPr>
              <a:t> EXISTENTIAL*)</a:t>
            </a:r>
          </a:p>
          <a:p>
            <a:r>
              <a:rPr lang="en-US" sz="1000" dirty="0">
                <a:solidFill>
                  <a:schemeClr val="tx1"/>
                </a:solidFill>
                <a:cs typeface="Courier New" panose="02070309020205020404" pitchFamily="49" charset="0"/>
              </a:rPr>
              <a:t>EXISTENTIAL	← CONJUNCTION | (</a:t>
            </a:r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exists</a:t>
            </a:r>
            <a:r>
              <a:rPr lang="en-US" sz="1000" dirty="0">
                <a:solidFill>
                  <a:schemeClr val="tx1"/>
                </a:solidFill>
                <a:cs typeface="Courier New" panose="02070309020205020404" pitchFamily="49" charset="0"/>
              </a:rPr>
              <a:t> (GVDECL*) CONJUNCTION)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4CFB473-5379-634A-83CB-5E7C7ECD0851}"/>
              </a:ext>
            </a:extLst>
          </p:cNvPr>
          <p:cNvSpPr/>
          <p:nvPr/>
        </p:nvSpPr>
        <p:spPr>
          <a:xfrm flipH="1">
            <a:off x="8219072" y="-1"/>
            <a:ext cx="3972928" cy="68326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>
                <a:solidFill>
                  <a:schemeClr val="tx1"/>
                </a:solidFill>
                <a:cs typeface="Courier New" panose="02070309020205020404" pitchFamily="49" charset="0"/>
              </a:rPr>
              <a:t>Interpreting Output</a:t>
            </a:r>
          </a:p>
          <a:p>
            <a:pPr algn="ctr"/>
            <a:endParaRPr lang="en-US" sz="1000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algn="ctr"/>
            <a:endParaRPr lang="en-US" sz="1000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algn="ctr"/>
            <a:endParaRPr lang="en-US" sz="1000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algn="ctr"/>
            <a:endParaRPr lang="en-US" sz="1000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algn="ctr"/>
            <a:endParaRPr lang="en-US" sz="1000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algn="ctr"/>
            <a:endParaRPr lang="en-US" sz="1000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algn="ctr"/>
            <a:endParaRPr lang="en-US" sz="1000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algn="ctr"/>
            <a:endParaRPr lang="en-US" sz="1000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algn="ctr"/>
            <a:endParaRPr lang="en-US" sz="1000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algn="ctr"/>
            <a:endParaRPr lang="en-US" sz="1000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algn="ctr"/>
            <a:endParaRPr lang="en-US" sz="1000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algn="ctr"/>
            <a:endParaRPr lang="en-US" sz="1000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algn="ctr"/>
            <a:endParaRPr lang="en-US" sz="1000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algn="ctr"/>
            <a:endParaRPr lang="en-US" sz="1000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algn="ctr"/>
            <a:endParaRPr lang="en-US" sz="1000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algn="ctr"/>
            <a:endParaRPr lang="en-US" sz="1000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algn="ctr"/>
            <a:endParaRPr lang="en-US" sz="1000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algn="ctr"/>
            <a:endParaRPr lang="en-US" sz="1000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r>
              <a:rPr lang="en-US" sz="1000" dirty="0">
                <a:solidFill>
                  <a:schemeClr val="tx1"/>
                </a:solidFill>
                <a:cs typeface="Courier New" panose="02070309020205020404" pitchFamily="49" charset="0"/>
              </a:rPr>
              <a:t>Key: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  <a:cs typeface="Courier New" panose="02070309020205020404" pitchFamily="49" charset="0"/>
              </a:rPr>
              <a:t>Skeleton (partial execution)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accent1"/>
                </a:solidFill>
                <a:cs typeface="Courier New" panose="02070309020205020404" pitchFamily="49" charset="0"/>
              </a:rPr>
              <a:t>Realized Skeleton</a:t>
            </a:r>
            <a:r>
              <a:rPr lang="en-US" sz="1000" dirty="0">
                <a:solidFill>
                  <a:schemeClr val="tx1"/>
                </a:solidFill>
                <a:cs typeface="Courier New" panose="02070309020205020404" pitchFamily="49" charset="0"/>
              </a:rPr>
              <a:t> (full execution)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FF0000"/>
                </a:solidFill>
                <a:cs typeface="Courier New" panose="02070309020205020404" pitchFamily="49" charset="0"/>
              </a:rPr>
              <a:t>Dead Skeleton</a:t>
            </a:r>
            <a:r>
              <a:rPr lang="en-US" sz="1000" dirty="0">
                <a:solidFill>
                  <a:schemeClr val="tx1"/>
                </a:solidFill>
                <a:cs typeface="Courier New" panose="02070309020205020404" pitchFamily="49" charset="0"/>
              </a:rPr>
              <a:t> (impossible partial execution)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1" dirty="0">
                <a:solidFill>
                  <a:schemeClr val="accent1"/>
                </a:solidFill>
                <a:cs typeface="Courier New" panose="02070309020205020404" pitchFamily="49" charset="0"/>
              </a:rPr>
              <a:t>Shape</a:t>
            </a:r>
            <a:r>
              <a:rPr lang="en-US" sz="1000" dirty="0">
                <a:solidFill>
                  <a:schemeClr val="tx1"/>
                </a:solidFill>
                <a:cs typeface="Courier New" panose="02070309020205020404" pitchFamily="49" charset="0"/>
              </a:rPr>
              <a:t> (minimal full execution)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i="1" dirty="0">
                <a:solidFill>
                  <a:schemeClr val="accent6"/>
                </a:solidFill>
                <a:cs typeface="Courier New" panose="02070309020205020404" pitchFamily="49" charset="0"/>
              </a:rPr>
              <a:t>Seen Child</a:t>
            </a:r>
            <a:r>
              <a:rPr lang="en-US" sz="1000" dirty="0">
                <a:solidFill>
                  <a:schemeClr val="tx1"/>
                </a:solidFill>
                <a:cs typeface="Courier New" panose="02070309020205020404" pitchFamily="49" charset="0"/>
              </a:rPr>
              <a:t> (links to elsewhere in the tree with live children)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i="1" dirty="0">
                <a:solidFill>
                  <a:srgbClr val="FFC000"/>
                </a:solidFill>
                <a:cs typeface="Courier New" panose="02070309020205020404" pitchFamily="49" charset="0"/>
              </a:rPr>
              <a:t>Dead Seen Child </a:t>
            </a:r>
            <a:r>
              <a:rPr lang="en-US" sz="1000" dirty="0">
                <a:solidFill>
                  <a:schemeClr val="tx1"/>
                </a:solidFill>
                <a:cs typeface="Courier New" panose="02070309020205020404" pitchFamily="49" charset="0"/>
              </a:rPr>
              <a:t>(links to elsewhere without live children)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r>
              <a:rPr lang="en-US" sz="1000" dirty="0">
                <a:solidFill>
                  <a:schemeClr val="tx1"/>
                </a:solidFill>
                <a:cs typeface="Courier New" panose="02070309020205020404" pitchFamily="49" charset="0"/>
              </a:rPr>
              <a:t>●: </a:t>
            </a:r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</a:t>
            </a:r>
            <a:r>
              <a:rPr lang="en-US" sz="1000" dirty="0">
                <a:solidFill>
                  <a:schemeClr val="tx1"/>
                </a:solidFill>
                <a:cs typeface="Courier New" panose="02070309020205020404" pitchFamily="49" charset="0"/>
              </a:rPr>
              <a:t> event</a:t>
            </a:r>
          </a:p>
          <a:p>
            <a:r>
              <a:rPr lang="en-US" sz="1000" dirty="0">
                <a:solidFill>
                  <a:srgbClr val="FF0000"/>
                </a:solidFill>
                <a:cs typeface="Courier New" panose="02070309020205020404" pitchFamily="49" charset="0"/>
              </a:rPr>
              <a:t>●</a:t>
            </a:r>
            <a:r>
              <a:rPr lang="en-US" sz="1000" dirty="0">
                <a:solidFill>
                  <a:schemeClr val="tx1"/>
                </a:solidFill>
                <a:cs typeface="Courier New" panose="02070309020205020404" pitchFamily="49" charset="0"/>
              </a:rPr>
              <a:t>: Unrealized </a:t>
            </a:r>
            <a:r>
              <a:rPr lang="en-US" sz="1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</a:t>
            </a:r>
            <a:r>
              <a:rPr lang="en-US" sz="1000" dirty="0">
                <a:solidFill>
                  <a:schemeClr val="tx1"/>
                </a:solidFill>
                <a:cs typeface="Courier New" panose="02070309020205020404" pitchFamily="49" charset="0"/>
              </a:rPr>
              <a:t> event </a:t>
            </a:r>
          </a:p>
          <a:p>
            <a:r>
              <a:rPr lang="en-US" sz="1000" dirty="0">
                <a:solidFill>
                  <a:schemeClr val="accent1"/>
                </a:solidFill>
                <a:cs typeface="Courier New" panose="02070309020205020404" pitchFamily="49" charset="0"/>
              </a:rPr>
              <a:t>●</a:t>
            </a:r>
            <a:r>
              <a:rPr lang="en-US" sz="1000" dirty="0">
                <a:solidFill>
                  <a:schemeClr val="tx1"/>
                </a:solidFill>
                <a:cs typeface="Courier New" panose="02070309020205020404" pitchFamily="49" charset="0"/>
              </a:rPr>
              <a:t>: Realized </a:t>
            </a:r>
            <a:r>
              <a:rPr lang="en-US" sz="1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</a:t>
            </a:r>
            <a:r>
              <a:rPr lang="en-US" sz="1000" dirty="0">
                <a:solidFill>
                  <a:schemeClr val="tx1"/>
                </a:solidFill>
                <a:cs typeface="Courier New" panose="02070309020205020404" pitchFamily="49" charset="0"/>
              </a:rPr>
              <a:t> event</a:t>
            </a:r>
          </a:p>
          <a:p>
            <a:r>
              <a:rPr lang="en-US" sz="1000" dirty="0">
                <a:solidFill>
                  <a:srgbClr val="FFC000"/>
                </a:solidFill>
                <a:cs typeface="Courier New" panose="02070309020205020404" pitchFamily="49" charset="0"/>
              </a:rPr>
              <a:t>●</a:t>
            </a:r>
            <a:r>
              <a:rPr lang="en-US" sz="1000" dirty="0">
                <a:solidFill>
                  <a:schemeClr val="tx1"/>
                </a:solidFill>
                <a:cs typeface="Courier New" panose="02070309020205020404" pitchFamily="49" charset="0"/>
              </a:rPr>
              <a:t>: Unrealized </a:t>
            </a:r>
            <a:r>
              <a:rPr lang="en-US" sz="1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obsv</a:t>
            </a:r>
            <a:r>
              <a:rPr lang="en-US" sz="1000" dirty="0">
                <a:solidFill>
                  <a:schemeClr val="tx1"/>
                </a:solidFill>
                <a:cs typeface="Courier New" panose="02070309020205020404" pitchFamily="49" charset="0"/>
              </a:rPr>
              <a:t> or </a:t>
            </a:r>
            <a:r>
              <a:rPr lang="en-US" sz="1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tran</a:t>
            </a:r>
            <a:r>
              <a:rPr lang="en-US" sz="1000" dirty="0">
                <a:solidFill>
                  <a:schemeClr val="tx1"/>
                </a:solidFill>
                <a:cs typeface="Courier New" panose="02070309020205020404" pitchFamily="49" charset="0"/>
              </a:rPr>
              <a:t> event</a:t>
            </a:r>
          </a:p>
          <a:p>
            <a:r>
              <a:rPr lang="en-US" sz="1000" dirty="0">
                <a:solidFill>
                  <a:schemeClr val="bg1">
                    <a:lumMod val="65000"/>
                  </a:schemeClr>
                </a:solidFill>
                <a:cs typeface="Courier New" panose="02070309020205020404" pitchFamily="49" charset="0"/>
              </a:rPr>
              <a:t>●</a:t>
            </a:r>
            <a:r>
              <a:rPr lang="en-US" sz="1000" dirty="0">
                <a:solidFill>
                  <a:schemeClr val="tx1"/>
                </a:solidFill>
                <a:cs typeface="Courier New" panose="02070309020205020404" pitchFamily="49" charset="0"/>
              </a:rPr>
              <a:t>: </a:t>
            </a:r>
            <a:r>
              <a:rPr lang="en-US" sz="1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1000" dirty="0">
                <a:solidFill>
                  <a:schemeClr val="tx1"/>
                </a:solidFill>
                <a:cs typeface="Courier New" panose="02070309020205020404" pitchFamily="49" charset="0"/>
              </a:rPr>
              <a:t> event or realized </a:t>
            </a:r>
            <a:r>
              <a:rPr lang="en-US" sz="1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obsv</a:t>
            </a:r>
            <a:r>
              <a:rPr lang="en-US" sz="1000" dirty="0">
                <a:solidFill>
                  <a:schemeClr val="tx1"/>
                </a:solidFill>
                <a:cs typeface="Courier New" panose="02070309020205020404" pitchFamily="49" charset="0"/>
              </a:rPr>
              <a:t> or </a:t>
            </a:r>
            <a:r>
              <a:rPr lang="en-US" sz="1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tran</a:t>
            </a:r>
            <a:r>
              <a:rPr lang="en-US" sz="1000" dirty="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</a:p>
          <a:p>
            <a:endParaRPr lang="en-US" sz="1000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r>
              <a:rPr lang="en-US" sz="1000" dirty="0">
                <a:solidFill>
                  <a:schemeClr val="tx1"/>
                </a:solidFill>
                <a:cs typeface="Courier New" panose="02070309020205020404" pitchFamily="49" charset="0"/>
              </a:rPr>
              <a:t>→: Ordering with equal messages</a:t>
            </a:r>
          </a:p>
          <a:p>
            <a:r>
              <a:rPr lang="en-US" sz="1000" dirty="0">
                <a:solidFill>
                  <a:schemeClr val="tx1"/>
                </a:solidFill>
                <a:cs typeface="Courier New" panose="02070309020205020404" pitchFamily="49" charset="0"/>
              </a:rPr>
              <a:t>⇢: Ordering with unequal messages</a:t>
            </a:r>
          </a:p>
          <a:p>
            <a:r>
              <a:rPr lang="en-US" sz="1000" dirty="0">
                <a:solidFill>
                  <a:schemeClr val="bg1">
                    <a:lumMod val="65000"/>
                  </a:schemeClr>
                </a:solidFill>
                <a:cs typeface="Courier New" panose="02070309020205020404" pitchFamily="49" charset="0"/>
              </a:rPr>
              <a:t>—</a:t>
            </a:r>
            <a:r>
              <a:rPr lang="en-US" sz="1000" dirty="0">
                <a:solidFill>
                  <a:schemeClr val="tx1"/>
                </a:solidFill>
                <a:cs typeface="Courier New" panose="02070309020205020404" pitchFamily="49" charset="0"/>
              </a:rPr>
              <a:t>: Strand ordering</a:t>
            </a:r>
          </a:p>
          <a:p>
            <a:endParaRPr lang="en-US" sz="1000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r>
              <a:rPr lang="en-US" sz="1000" dirty="0">
                <a:solidFill>
                  <a:schemeClr val="tx1"/>
                </a:solidFill>
                <a:cs typeface="Courier New" panose="02070309020205020404" pitchFamily="49" charset="0"/>
              </a:rPr>
              <a:t>Hover over a node to see its message</a:t>
            </a:r>
          </a:p>
          <a:p>
            <a:r>
              <a:rPr lang="en-US" sz="1000" dirty="0">
                <a:solidFill>
                  <a:schemeClr val="tx1"/>
                </a:solidFill>
                <a:cs typeface="Courier New" panose="02070309020205020404" pitchFamily="49" charset="0"/>
              </a:rPr>
              <a:t>Hover over a role name to see the bindings</a:t>
            </a:r>
            <a:br>
              <a:rPr lang="en-US" sz="1000" dirty="0">
                <a:solidFill>
                  <a:schemeClr val="tx1"/>
                </a:solidFill>
                <a:cs typeface="Courier New" panose="02070309020205020404" pitchFamily="49" charset="0"/>
              </a:rPr>
            </a:br>
            <a:r>
              <a:rPr lang="en-US" sz="1000" dirty="0">
                <a:solidFill>
                  <a:schemeClr val="tx1"/>
                </a:solidFill>
                <a:cs typeface="Courier New" panose="02070309020205020404" pitchFamily="49" charset="0"/>
              </a:rPr>
              <a:t>    of local variables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tx1"/>
              </a:solidFill>
              <a:latin typeface="Times" pitchFamily="2" charset="0"/>
              <a:cs typeface="Courier New" panose="020703090202050204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tx1"/>
              </a:solidFill>
              <a:latin typeface="Times" pitchFamily="2" charset="0"/>
              <a:cs typeface="Courier New" panose="020703090202050204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tx1"/>
              </a:solidFill>
              <a:latin typeface="Times" pitchFamily="2" charset="0"/>
              <a:cs typeface="Courier New" panose="02070309020205020404" pitchFamily="49" charset="0"/>
            </a:endParaRPr>
          </a:p>
          <a:p>
            <a:endParaRPr lang="en-US" sz="1000" dirty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AEA89D7-D346-F248-BA75-8F32AE5D7958}"/>
              </a:ext>
            </a:extLst>
          </p:cNvPr>
          <p:cNvSpPr/>
          <p:nvPr/>
        </p:nvSpPr>
        <p:spPr>
          <a:xfrm>
            <a:off x="8534391" y="336329"/>
            <a:ext cx="3342290" cy="25435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E727FBFF-C32F-BF46-9D5D-0EEDE110DE91}"/>
              </a:ext>
            </a:extLst>
          </p:cNvPr>
          <p:cNvGrpSpPr/>
          <p:nvPr/>
        </p:nvGrpSpPr>
        <p:grpSpPr>
          <a:xfrm>
            <a:off x="8849711" y="389777"/>
            <a:ext cx="1965434" cy="2359651"/>
            <a:chOff x="4130566" y="1634192"/>
            <a:chExt cx="1965434" cy="2359651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9196C50-428A-8E42-8EF2-40C340A19AB5}"/>
                </a:ext>
              </a:extLst>
            </p:cNvPr>
            <p:cNvSpPr txBox="1"/>
            <p:nvPr/>
          </p:nvSpPr>
          <p:spPr>
            <a:xfrm>
              <a:off x="4130566" y="2806262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" pitchFamily="2" charset="0"/>
                </a:rPr>
                <a:t>0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EF62F83-9BD7-D248-860E-6DE4861799D3}"/>
                </a:ext>
              </a:extLst>
            </p:cNvPr>
            <p:cNvSpPr txBox="1"/>
            <p:nvPr/>
          </p:nvSpPr>
          <p:spPr>
            <a:xfrm>
              <a:off x="4584277" y="2806262"/>
              <a:ext cx="2616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Times" pitchFamily="2" charset="0"/>
                </a:rPr>
                <a:t>1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337DB4C-A45F-9D47-83AE-8FA96B77448C}"/>
                </a:ext>
              </a:extLst>
            </p:cNvPr>
            <p:cNvSpPr txBox="1"/>
            <p:nvPr/>
          </p:nvSpPr>
          <p:spPr>
            <a:xfrm>
              <a:off x="4934033" y="2234972"/>
              <a:ext cx="2616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Times" pitchFamily="2" charset="0"/>
                </a:rPr>
                <a:t>2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3298847-B4D9-E141-AB26-8660AC2D512C}"/>
                </a:ext>
              </a:extLst>
            </p:cNvPr>
            <p:cNvSpPr txBox="1"/>
            <p:nvPr/>
          </p:nvSpPr>
          <p:spPr>
            <a:xfrm>
              <a:off x="5388275" y="1793539"/>
              <a:ext cx="2616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70C0"/>
                  </a:solidFill>
                  <a:latin typeface="Times" pitchFamily="2" charset="0"/>
                </a:rPr>
                <a:t>4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B53922A-4AD3-CB42-9E59-E7DA1973820D}"/>
                </a:ext>
              </a:extLst>
            </p:cNvPr>
            <p:cNvSpPr txBox="1"/>
            <p:nvPr/>
          </p:nvSpPr>
          <p:spPr>
            <a:xfrm>
              <a:off x="5383063" y="2528161"/>
              <a:ext cx="2616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  <a:latin typeface="Times" pitchFamily="2" charset="0"/>
                </a:rPr>
                <a:t>5</a:t>
              </a:r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F2ADD47B-0F48-274C-B375-A59E990F200E}"/>
                </a:ext>
              </a:extLst>
            </p:cNvPr>
            <p:cNvCxnSpPr>
              <a:stCxn id="41" idx="2"/>
              <a:endCxn id="42" idx="2"/>
            </p:cNvCxnSpPr>
            <p:nvPr/>
          </p:nvCxnSpPr>
          <p:spPr>
            <a:xfrm>
              <a:off x="4261371" y="3083261"/>
              <a:ext cx="45371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2CF429FC-E6E3-7645-BAFF-5D9F4060253E}"/>
                </a:ext>
              </a:extLst>
            </p:cNvPr>
            <p:cNvCxnSpPr>
              <a:stCxn id="42" idx="2"/>
              <a:endCxn id="43" idx="2"/>
            </p:cNvCxnSpPr>
            <p:nvPr/>
          </p:nvCxnSpPr>
          <p:spPr>
            <a:xfrm flipV="1">
              <a:off x="4715082" y="2511971"/>
              <a:ext cx="349756" cy="5712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E4C4E8EC-3246-B245-8035-38CB3AD38613}"/>
                </a:ext>
              </a:extLst>
            </p:cNvPr>
            <p:cNvCxnSpPr>
              <a:cxnSpLocks/>
              <a:stCxn id="43" idx="2"/>
              <a:endCxn id="44" idx="2"/>
            </p:cNvCxnSpPr>
            <p:nvPr/>
          </p:nvCxnSpPr>
          <p:spPr>
            <a:xfrm flipV="1">
              <a:off x="5064838" y="2070538"/>
              <a:ext cx="454242" cy="4414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408EF00-84F8-9948-B78E-3D8940A90D83}"/>
                </a:ext>
              </a:extLst>
            </p:cNvPr>
            <p:cNvCxnSpPr>
              <a:cxnSpLocks/>
              <a:stCxn id="43" idx="2"/>
              <a:endCxn id="45" idx="2"/>
            </p:cNvCxnSpPr>
            <p:nvPr/>
          </p:nvCxnSpPr>
          <p:spPr>
            <a:xfrm>
              <a:off x="5064838" y="2511971"/>
              <a:ext cx="449030" cy="29318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9DA1059-9F9F-B24C-8838-95E99CCC2855}"/>
                </a:ext>
              </a:extLst>
            </p:cNvPr>
            <p:cNvSpPr txBox="1"/>
            <p:nvPr/>
          </p:nvSpPr>
          <p:spPr>
            <a:xfrm>
              <a:off x="4934033" y="3429000"/>
              <a:ext cx="2616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Times" pitchFamily="2" charset="0"/>
                </a:rPr>
                <a:t>3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1254535-D387-7E4B-8F3B-5FBB2BB1D98F}"/>
                </a:ext>
              </a:extLst>
            </p:cNvPr>
            <p:cNvSpPr txBox="1"/>
            <p:nvPr/>
          </p:nvSpPr>
          <p:spPr>
            <a:xfrm>
              <a:off x="5834390" y="2667762"/>
              <a:ext cx="2616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  <a:latin typeface="Times" pitchFamily="2" charset="0"/>
                </a:rPr>
                <a:t>9</a:t>
              </a:r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A8D379CF-71F5-884F-A352-2F8793D4DA04}"/>
                </a:ext>
              </a:extLst>
            </p:cNvPr>
            <p:cNvCxnSpPr>
              <a:cxnSpLocks/>
              <a:stCxn id="45" idx="2"/>
              <a:endCxn id="51" idx="2"/>
            </p:cNvCxnSpPr>
            <p:nvPr/>
          </p:nvCxnSpPr>
          <p:spPr>
            <a:xfrm>
              <a:off x="5513868" y="2805160"/>
              <a:ext cx="451327" cy="1396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153B4BC-317B-CD47-BF75-8208DBB3BA6B}"/>
                </a:ext>
              </a:extLst>
            </p:cNvPr>
            <p:cNvSpPr txBox="1"/>
            <p:nvPr/>
          </p:nvSpPr>
          <p:spPr>
            <a:xfrm>
              <a:off x="5834390" y="2315367"/>
              <a:ext cx="2616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  <a:latin typeface="Times" pitchFamily="2" charset="0"/>
                </a:rPr>
                <a:t>8</a:t>
              </a:r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A81AB2E4-6122-3A43-A58C-C176BF3D99E0}"/>
                </a:ext>
              </a:extLst>
            </p:cNvPr>
            <p:cNvCxnSpPr>
              <a:cxnSpLocks/>
              <a:stCxn id="45" idx="2"/>
              <a:endCxn id="53" idx="2"/>
            </p:cNvCxnSpPr>
            <p:nvPr/>
          </p:nvCxnSpPr>
          <p:spPr>
            <a:xfrm flipV="1">
              <a:off x="5513868" y="2592366"/>
              <a:ext cx="451327" cy="2127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D5EB0456-8EA0-A545-9168-76CC2AB1146B}"/>
                </a:ext>
              </a:extLst>
            </p:cNvPr>
            <p:cNvSpPr txBox="1"/>
            <p:nvPr/>
          </p:nvSpPr>
          <p:spPr>
            <a:xfrm>
              <a:off x="5355586" y="3716844"/>
              <a:ext cx="2616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dirty="0">
                  <a:solidFill>
                    <a:srgbClr val="FFC000"/>
                  </a:solidFill>
                  <a:latin typeface="Times" pitchFamily="2" charset="0"/>
                </a:rPr>
                <a:t>5</a:t>
              </a:r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6C73EC22-F0ED-9F48-A8F1-1B15AD0CF8A5}"/>
                </a:ext>
              </a:extLst>
            </p:cNvPr>
            <p:cNvCxnSpPr>
              <a:cxnSpLocks/>
              <a:stCxn id="50" idx="2"/>
              <a:endCxn id="55" idx="2"/>
            </p:cNvCxnSpPr>
            <p:nvPr/>
          </p:nvCxnSpPr>
          <p:spPr>
            <a:xfrm>
              <a:off x="5064838" y="3705999"/>
              <a:ext cx="421553" cy="28784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3DF3A7CB-F986-AD41-A087-B37BE8EA63C7}"/>
                </a:ext>
              </a:extLst>
            </p:cNvPr>
            <p:cNvCxnSpPr>
              <a:cxnSpLocks/>
              <a:stCxn id="42" idx="2"/>
              <a:endCxn id="50" idx="2"/>
            </p:cNvCxnSpPr>
            <p:nvPr/>
          </p:nvCxnSpPr>
          <p:spPr>
            <a:xfrm>
              <a:off x="4715082" y="3083261"/>
              <a:ext cx="349756" cy="6227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0062C21-E77A-A64F-A545-E8705CD180C6}"/>
                </a:ext>
              </a:extLst>
            </p:cNvPr>
            <p:cNvSpPr txBox="1"/>
            <p:nvPr/>
          </p:nvSpPr>
          <p:spPr>
            <a:xfrm>
              <a:off x="5383063" y="3117080"/>
              <a:ext cx="2616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dirty="0">
                  <a:solidFill>
                    <a:schemeClr val="accent6"/>
                  </a:solidFill>
                  <a:latin typeface="Times" pitchFamily="2" charset="0"/>
                </a:rPr>
                <a:t>4</a:t>
              </a:r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DE809431-7967-0C4B-8064-60D4A0575997}"/>
                </a:ext>
              </a:extLst>
            </p:cNvPr>
            <p:cNvCxnSpPr>
              <a:cxnSpLocks/>
              <a:stCxn id="50" idx="2"/>
              <a:endCxn id="58" idx="2"/>
            </p:cNvCxnSpPr>
            <p:nvPr/>
          </p:nvCxnSpPr>
          <p:spPr>
            <a:xfrm flipV="1">
              <a:off x="5064838" y="3394079"/>
              <a:ext cx="449030" cy="3119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273DC5E0-F09B-C743-B945-13FF7B38277E}"/>
                </a:ext>
              </a:extLst>
            </p:cNvPr>
            <p:cNvSpPr txBox="1"/>
            <p:nvPr/>
          </p:nvSpPr>
          <p:spPr>
            <a:xfrm>
              <a:off x="5834389" y="1634192"/>
              <a:ext cx="2616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accent1"/>
                  </a:solidFill>
                  <a:latin typeface="Times" pitchFamily="2" charset="0"/>
                </a:rPr>
                <a:t>7</a:t>
              </a:r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C89D470D-10B0-6E46-AD83-50DFCBA505DA}"/>
                </a:ext>
              </a:extLst>
            </p:cNvPr>
            <p:cNvCxnSpPr>
              <a:cxnSpLocks/>
              <a:stCxn id="44" idx="2"/>
              <a:endCxn id="60" idx="2"/>
            </p:cNvCxnSpPr>
            <p:nvPr/>
          </p:nvCxnSpPr>
          <p:spPr>
            <a:xfrm flipV="1">
              <a:off x="5519080" y="1911191"/>
              <a:ext cx="446114" cy="15934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4" name="Picture 83">
            <a:extLst>
              <a:ext uri="{FF2B5EF4-FFF2-40B4-BE49-F238E27FC236}">
                <a16:creationId xmlns:a16="http://schemas.microsoft.com/office/drawing/2014/main" id="{2ED33476-3D8C-8843-95CD-09D982DC51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8523" y="4282162"/>
            <a:ext cx="1206500" cy="21463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C79E765B-CBCF-D54E-9CDB-53D07546969E}"/>
              </a:ext>
            </a:extLst>
          </p:cNvPr>
          <p:cNvSpPr/>
          <p:nvPr/>
        </p:nvSpPr>
        <p:spPr>
          <a:xfrm>
            <a:off x="0" y="-1186"/>
            <a:ext cx="12192000" cy="68338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3D407EA-3949-4944-B0E9-69B6CFF380B2}"/>
              </a:ext>
            </a:extLst>
          </p:cNvPr>
          <p:cNvSpPr txBox="1"/>
          <p:nvPr/>
        </p:nvSpPr>
        <p:spPr>
          <a:xfrm>
            <a:off x="0" y="4031871"/>
            <a:ext cx="4109516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defskeleton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ns basic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(vars (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bob name) (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nb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text))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(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defstrand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resp 3 (a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 (b bob) 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(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 (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nb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nb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(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deflistener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(hash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bob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nb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(non-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orig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privk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 (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privk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bob))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(facts (high-trust-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348388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746</Words>
  <Application>Microsoft Macintosh PowerPoint</Application>
  <PresentationFormat>Widescreen</PresentationFormat>
  <Paragraphs>137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Courier New</vt:lpstr>
      <vt:lpstr>Times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Liskov, Moses D</dc:creator>
  <cp:lastModifiedBy>Liskov, Moses D</cp:lastModifiedBy>
  <cp:revision>17</cp:revision>
  <cp:lastPrinted>2019-08-22T19:10:34Z</cp:lastPrinted>
  <dcterms:created xsi:type="dcterms:W3CDTF">2019-08-22T15:15:24Z</dcterms:created>
  <dcterms:modified xsi:type="dcterms:W3CDTF">2019-08-22T19:55:00Z</dcterms:modified>
</cp:coreProperties>
</file>