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86" r:id="rId6"/>
    <p:sldId id="260" r:id="rId7"/>
    <p:sldId id="287" r:id="rId8"/>
    <p:sldId id="262" r:id="rId9"/>
    <p:sldId id="263" r:id="rId10"/>
    <p:sldId id="264" r:id="rId11"/>
    <p:sldId id="267" r:id="rId12"/>
    <p:sldId id="268" r:id="rId13"/>
    <p:sldId id="265" r:id="rId14"/>
    <p:sldId id="266" r:id="rId15"/>
    <p:sldId id="270" r:id="rId16"/>
    <p:sldId id="271" r:id="rId17"/>
    <p:sldId id="272" r:id="rId18"/>
    <p:sldId id="273" r:id="rId19"/>
    <p:sldId id="274" r:id="rId20"/>
    <p:sldId id="275" r:id="rId21"/>
    <p:sldId id="276" r:id="rId22"/>
    <p:sldId id="277" r:id="rId23"/>
    <p:sldId id="279" r:id="rId24"/>
    <p:sldId id="281" r:id="rId25"/>
    <p:sldId id="282" r:id="rId26"/>
    <p:sldId id="283" r:id="rId27"/>
    <p:sldId id="284"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348978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422904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509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932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793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313118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318821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89128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44737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14231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47762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89CCE-19B0-40A4-98A2-DDC4046C21DE}"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8867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89CCE-19B0-40A4-98A2-DDC4046C21DE}"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2886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9CCE-19B0-40A4-98A2-DDC4046C21DE}"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55956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354097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56447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889CCE-19B0-40A4-98A2-DDC4046C21DE}" type="datetimeFigureOut">
              <a:rPr lang="en-US" smtClean="0"/>
              <a:t>8/3/2019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A0DD38-18CB-4471-94A8-61D9754A7653}" type="slidenum">
              <a:rPr lang="en-US" smtClean="0"/>
              <a:t>‹#›</a:t>
            </a:fld>
            <a:endParaRPr lang="en-US"/>
          </a:p>
        </p:txBody>
      </p:sp>
    </p:spTree>
    <p:extLst>
      <p:ext uri="{BB962C8B-B14F-4D97-AF65-F5344CB8AC3E}">
        <p14:creationId xmlns:p14="http://schemas.microsoft.com/office/powerpoint/2010/main" val="27222362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boston.gov/dataset/property-assessment" TargetMode="External"/><Relationship Id="rId2" Type="http://schemas.openxmlformats.org/officeDocument/2006/relationships/hyperlink" Target="https://data.boston.gov/dataset/crime-incident-reports-august-2015-to-date-source-new-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7C1E-2371-4A8A-AB1C-411CFCAF86F8}"/>
              </a:ext>
            </a:extLst>
          </p:cNvPr>
          <p:cNvSpPr>
            <a:spLocks noGrp="1"/>
          </p:cNvSpPr>
          <p:nvPr>
            <p:ph type="ctrTitle"/>
          </p:nvPr>
        </p:nvSpPr>
        <p:spPr/>
        <p:txBody>
          <a:bodyPr/>
          <a:lstStyle/>
          <a:p>
            <a:r>
              <a:rPr lang="en-US" dirty="0"/>
              <a:t>CS 6220 Data Mining Techniques </a:t>
            </a:r>
          </a:p>
        </p:txBody>
      </p:sp>
      <p:sp>
        <p:nvSpPr>
          <p:cNvPr id="3" name="Subtitle 2">
            <a:extLst>
              <a:ext uri="{FF2B5EF4-FFF2-40B4-BE49-F238E27FC236}">
                <a16:creationId xmlns:a16="http://schemas.microsoft.com/office/drawing/2014/main" id="{73D935B3-752C-4349-851A-8AEC8D82CF28}"/>
              </a:ext>
            </a:extLst>
          </p:cNvPr>
          <p:cNvSpPr>
            <a:spLocks noGrp="1"/>
          </p:cNvSpPr>
          <p:nvPr>
            <p:ph type="subTitle" idx="1"/>
          </p:nvPr>
        </p:nvSpPr>
        <p:spPr/>
        <p:txBody>
          <a:bodyPr>
            <a:normAutofit lnSpcReduction="10000"/>
          </a:bodyPr>
          <a:lstStyle/>
          <a:p>
            <a:r>
              <a:rPr lang="en-US" dirty="0"/>
              <a:t>Team Project presentation</a:t>
            </a:r>
          </a:p>
          <a:p>
            <a:pPr marL="342900" indent="-342900">
              <a:buFont typeface="Arial" panose="020B0604020202020204" pitchFamily="34" charset="0"/>
              <a:buChar char="•"/>
            </a:pPr>
            <a:r>
              <a:rPr lang="en-US" dirty="0"/>
              <a:t>Mitresh Pandya</a:t>
            </a:r>
          </a:p>
          <a:p>
            <a:pPr marL="342900" indent="-342900">
              <a:buFont typeface="Arial" panose="020B0604020202020204" pitchFamily="34" charset="0"/>
              <a:buChar char="•"/>
            </a:pPr>
            <a:r>
              <a:rPr lang="en-US" dirty="0"/>
              <a:t>Tirth Patel</a:t>
            </a:r>
          </a:p>
        </p:txBody>
      </p:sp>
    </p:spTree>
    <p:extLst>
      <p:ext uri="{BB962C8B-B14F-4D97-AF65-F5344CB8AC3E}">
        <p14:creationId xmlns:p14="http://schemas.microsoft.com/office/powerpoint/2010/main" val="378493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6C4E-E109-453E-9205-2B95B603B58B}"/>
              </a:ext>
            </a:extLst>
          </p:cNvPr>
          <p:cNvSpPr>
            <a:spLocks noGrp="1"/>
          </p:cNvSpPr>
          <p:nvPr>
            <p:ph type="title"/>
          </p:nvPr>
        </p:nvSpPr>
        <p:spPr/>
        <p:txBody>
          <a:bodyPr/>
          <a:lstStyle/>
          <a:p>
            <a:r>
              <a:rPr lang="en-US" dirty="0"/>
              <a:t>FIND THE zip codes</a:t>
            </a:r>
          </a:p>
        </p:txBody>
      </p:sp>
      <p:pic>
        <p:nvPicPr>
          <p:cNvPr id="4" name="Content Placeholder 3">
            <a:extLst>
              <a:ext uri="{FF2B5EF4-FFF2-40B4-BE49-F238E27FC236}">
                <a16:creationId xmlns:a16="http://schemas.microsoft.com/office/drawing/2014/main" id="{6DC4B1C3-3E89-47D8-975C-C005FB83341A}"/>
              </a:ext>
            </a:extLst>
          </p:cNvPr>
          <p:cNvPicPr>
            <a:picLocks noGrp="1" noChangeAspect="1"/>
          </p:cNvPicPr>
          <p:nvPr>
            <p:ph idx="1"/>
          </p:nvPr>
        </p:nvPicPr>
        <p:blipFill>
          <a:blip r:embed="rId2"/>
          <a:stretch>
            <a:fillRect/>
          </a:stretch>
        </p:blipFill>
        <p:spPr>
          <a:xfrm>
            <a:off x="2849328" y="2133600"/>
            <a:ext cx="8395169" cy="3778250"/>
          </a:xfrm>
          <a:prstGeom prst="rect">
            <a:avLst/>
          </a:prstGeom>
        </p:spPr>
      </p:pic>
    </p:spTree>
    <p:extLst>
      <p:ext uri="{BB962C8B-B14F-4D97-AF65-F5344CB8AC3E}">
        <p14:creationId xmlns:p14="http://schemas.microsoft.com/office/powerpoint/2010/main" val="54742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92BA-82F8-4B9D-A97F-E2D5417EE81B}"/>
              </a:ext>
            </a:extLst>
          </p:cNvPr>
          <p:cNvSpPr>
            <a:spLocks noGrp="1"/>
          </p:cNvSpPr>
          <p:nvPr>
            <p:ph type="title"/>
          </p:nvPr>
        </p:nvSpPr>
        <p:spPr>
          <a:xfrm>
            <a:off x="973393" y="1042219"/>
            <a:ext cx="2713703" cy="4827638"/>
          </a:xfrm>
        </p:spPr>
        <p:txBody>
          <a:bodyPr>
            <a:normAutofit/>
          </a:bodyPr>
          <a:lstStyle/>
          <a:p>
            <a:r>
              <a:rPr lang="en-US" dirty="0">
                <a:solidFill>
                  <a:schemeClr val="tx1"/>
                </a:solidFill>
              </a:rPr>
              <a:t>Adding range column</a:t>
            </a:r>
          </a:p>
        </p:txBody>
      </p:sp>
      <p:sp>
        <p:nvSpPr>
          <p:cNvPr id="9" name="Content Placeholder 8">
            <a:extLst>
              <a:ext uri="{FF2B5EF4-FFF2-40B4-BE49-F238E27FC236}">
                <a16:creationId xmlns:a16="http://schemas.microsoft.com/office/drawing/2014/main" id="{75B96EB5-1F75-4BBA-9DB5-CA3979C83390}"/>
              </a:ext>
            </a:extLst>
          </p:cNvPr>
          <p:cNvSpPr>
            <a:spLocks noGrp="1"/>
          </p:cNvSpPr>
          <p:nvPr>
            <p:ph idx="1"/>
          </p:nvPr>
        </p:nvSpPr>
        <p:spPr>
          <a:xfrm>
            <a:off x="4729315" y="639098"/>
            <a:ext cx="6822605" cy="3593946"/>
          </a:xfrm>
        </p:spPr>
        <p:txBody>
          <a:bodyPr>
            <a:normAutofit/>
          </a:bodyPr>
          <a:lstStyle/>
          <a:p>
            <a:r>
              <a:rPr lang="en-US" dirty="0"/>
              <a:t>Data was from June instead of January in 2015. Same goes for 2019. </a:t>
            </a:r>
          </a:p>
          <a:p>
            <a:r>
              <a:rPr lang="en-US" dirty="0"/>
              <a:t>Need of keeping the range for more accurate results.</a:t>
            </a:r>
          </a:p>
          <a:p>
            <a:r>
              <a:rPr lang="en-US" dirty="0"/>
              <a:t>Hence, made a range for entire dataset starting from June 2015 and so on. </a:t>
            </a:r>
          </a:p>
          <a:p>
            <a:r>
              <a:rPr lang="en-US" dirty="0"/>
              <a:t>Later on exported it in a CSV and used it rather than running this code snippet every time. </a:t>
            </a:r>
          </a:p>
        </p:txBody>
      </p:sp>
      <p:pic>
        <p:nvPicPr>
          <p:cNvPr id="7" name="Content Placeholder 3">
            <a:extLst>
              <a:ext uri="{FF2B5EF4-FFF2-40B4-BE49-F238E27FC236}">
                <a16:creationId xmlns:a16="http://schemas.microsoft.com/office/drawing/2014/main" id="{39778E1C-A37D-4813-B603-7DF1FEE5FAB9}"/>
              </a:ext>
            </a:extLst>
          </p:cNvPr>
          <p:cNvPicPr>
            <a:picLocks noChangeAspect="1"/>
          </p:cNvPicPr>
          <p:nvPr/>
        </p:nvPicPr>
        <p:blipFill>
          <a:blip r:embed="rId2"/>
          <a:stretch>
            <a:fillRect/>
          </a:stretch>
        </p:blipFill>
        <p:spPr>
          <a:xfrm>
            <a:off x="4707827" y="4553084"/>
            <a:ext cx="6812025" cy="1685977"/>
          </a:xfrm>
          <a:prstGeom prst="rect">
            <a:avLst/>
          </a:prstGeom>
        </p:spPr>
      </p:pic>
    </p:spTree>
    <p:extLst>
      <p:ext uri="{BB962C8B-B14F-4D97-AF65-F5344CB8AC3E}">
        <p14:creationId xmlns:p14="http://schemas.microsoft.com/office/powerpoint/2010/main" val="32424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2B4B-8D04-4460-BCC6-DD6CD32AEBAD}"/>
              </a:ext>
            </a:extLst>
          </p:cNvPr>
          <p:cNvSpPr>
            <a:spLocks noGrp="1"/>
          </p:cNvSpPr>
          <p:nvPr>
            <p:ph type="title"/>
          </p:nvPr>
        </p:nvSpPr>
        <p:spPr>
          <a:xfrm>
            <a:off x="360218" y="3182748"/>
            <a:ext cx="11471565" cy="492505"/>
          </a:xfrm>
        </p:spPr>
        <p:txBody>
          <a:bodyPr vert="horz" lIns="91440" tIns="45720" rIns="91440" bIns="45720" rtlCol="0" anchor="ctr">
            <a:normAutofit/>
          </a:bodyPr>
          <a:lstStyle/>
          <a:p>
            <a:pPr algn="ctr">
              <a:lnSpc>
                <a:spcPct val="80000"/>
              </a:lnSpc>
            </a:pPr>
            <a:r>
              <a:rPr lang="en-US" sz="2800" spc="150"/>
              <a:t>Data and experiment</a:t>
            </a:r>
          </a:p>
        </p:txBody>
      </p:sp>
    </p:spTree>
    <p:extLst>
      <p:ext uri="{BB962C8B-B14F-4D97-AF65-F5344CB8AC3E}">
        <p14:creationId xmlns:p14="http://schemas.microsoft.com/office/powerpoint/2010/main" val="20087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3A39-8F5A-4339-9651-0F7AE9CB893A}"/>
              </a:ext>
            </a:extLst>
          </p:cNvPr>
          <p:cNvSpPr>
            <a:spLocks noGrp="1"/>
          </p:cNvSpPr>
          <p:nvPr>
            <p:ph type="title"/>
          </p:nvPr>
        </p:nvSpPr>
        <p:spPr/>
        <p:txBody>
          <a:bodyPr/>
          <a:lstStyle/>
          <a:p>
            <a:r>
              <a:rPr lang="en-US" dirty="0"/>
              <a:t>Crimes we mainly focused on</a:t>
            </a:r>
          </a:p>
        </p:txBody>
      </p:sp>
      <p:pic>
        <p:nvPicPr>
          <p:cNvPr id="12" name="Content Placeholder 11">
            <a:extLst>
              <a:ext uri="{FF2B5EF4-FFF2-40B4-BE49-F238E27FC236}">
                <a16:creationId xmlns:a16="http://schemas.microsoft.com/office/drawing/2014/main" id="{70AFC34F-CDF2-4E73-9055-423F30B78E5D}"/>
              </a:ext>
            </a:extLst>
          </p:cNvPr>
          <p:cNvPicPr>
            <a:picLocks noGrp="1" noChangeAspect="1"/>
          </p:cNvPicPr>
          <p:nvPr>
            <p:ph idx="1"/>
          </p:nvPr>
        </p:nvPicPr>
        <p:blipFill>
          <a:blip r:embed="rId2"/>
          <a:stretch>
            <a:fillRect/>
          </a:stretch>
        </p:blipFill>
        <p:spPr>
          <a:xfrm>
            <a:off x="2301889" y="2855369"/>
            <a:ext cx="7588222" cy="1147261"/>
          </a:xfrm>
          <a:prstGeom prst="rect">
            <a:avLst/>
          </a:prstGeom>
        </p:spPr>
      </p:pic>
    </p:spTree>
    <p:extLst>
      <p:ext uri="{BB962C8B-B14F-4D97-AF65-F5344CB8AC3E}">
        <p14:creationId xmlns:p14="http://schemas.microsoft.com/office/powerpoint/2010/main" val="357877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C38F-B0C1-4B8A-A4B4-FAED3CFB95F5}"/>
              </a:ext>
            </a:extLst>
          </p:cNvPr>
          <p:cNvSpPr>
            <a:spLocks noGrp="1"/>
          </p:cNvSpPr>
          <p:nvPr>
            <p:ph type="title"/>
          </p:nvPr>
        </p:nvSpPr>
        <p:spPr/>
        <p:txBody>
          <a:bodyPr/>
          <a:lstStyle/>
          <a:p>
            <a:r>
              <a:rPr lang="en-US" dirty="0"/>
              <a:t>Why only part one?</a:t>
            </a:r>
          </a:p>
        </p:txBody>
      </p:sp>
      <p:sp>
        <p:nvSpPr>
          <p:cNvPr id="3" name="Content Placeholder 2">
            <a:extLst>
              <a:ext uri="{FF2B5EF4-FFF2-40B4-BE49-F238E27FC236}">
                <a16:creationId xmlns:a16="http://schemas.microsoft.com/office/drawing/2014/main" id="{4A610F23-E649-4CB7-B8D5-78E699161753}"/>
              </a:ext>
            </a:extLst>
          </p:cNvPr>
          <p:cNvSpPr>
            <a:spLocks noGrp="1"/>
          </p:cNvSpPr>
          <p:nvPr>
            <p:ph idx="1"/>
          </p:nvPr>
        </p:nvSpPr>
        <p:spPr/>
        <p:txBody>
          <a:bodyPr/>
          <a:lstStyle/>
          <a:p>
            <a:r>
              <a:rPr lang="en-US" dirty="0"/>
              <a:t>What is part one anyways?</a:t>
            </a:r>
          </a:p>
          <a:p>
            <a:r>
              <a:rPr lang="en-US" dirty="0"/>
              <a:t>Why did we choose to focus only on part one type crimes?</a:t>
            </a:r>
          </a:p>
          <a:p>
            <a:r>
              <a:rPr lang="en-US" dirty="0"/>
              <a:t>What is the importance of that?</a:t>
            </a:r>
          </a:p>
        </p:txBody>
      </p:sp>
    </p:spTree>
    <p:extLst>
      <p:ext uri="{BB962C8B-B14F-4D97-AF65-F5344CB8AC3E}">
        <p14:creationId xmlns:p14="http://schemas.microsoft.com/office/powerpoint/2010/main" val="311386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C8A2-1F6B-4A22-B03B-923EC861E8CB}"/>
              </a:ext>
            </a:extLst>
          </p:cNvPr>
          <p:cNvSpPr>
            <a:spLocks noGrp="1"/>
          </p:cNvSpPr>
          <p:nvPr>
            <p:ph type="title"/>
          </p:nvPr>
        </p:nvSpPr>
        <p:spPr>
          <a:xfrm>
            <a:off x="360218" y="3182748"/>
            <a:ext cx="11471565" cy="492505"/>
          </a:xfrm>
        </p:spPr>
        <p:txBody>
          <a:bodyPr vert="horz" lIns="91440" tIns="45720" rIns="91440" bIns="45720" rtlCol="0" anchor="ctr">
            <a:normAutofit/>
          </a:bodyPr>
          <a:lstStyle/>
          <a:p>
            <a:pPr algn="ctr">
              <a:lnSpc>
                <a:spcPct val="80000"/>
              </a:lnSpc>
            </a:pPr>
            <a:r>
              <a:rPr lang="en-US" sz="2800" spc="150" dirty="0"/>
              <a:t>Evaluation and results</a:t>
            </a:r>
          </a:p>
        </p:txBody>
      </p:sp>
    </p:spTree>
    <p:extLst>
      <p:ext uri="{BB962C8B-B14F-4D97-AF65-F5344CB8AC3E}">
        <p14:creationId xmlns:p14="http://schemas.microsoft.com/office/powerpoint/2010/main" val="122645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93D91-B256-46DC-89FD-2E4216D8499C}"/>
              </a:ext>
            </a:extLst>
          </p:cNvPr>
          <p:cNvSpPr>
            <a:spLocks noGrp="1"/>
          </p:cNvSpPr>
          <p:nvPr>
            <p:ph type="title"/>
          </p:nvPr>
        </p:nvSpPr>
        <p:spPr>
          <a:xfrm>
            <a:off x="649224" y="645106"/>
            <a:ext cx="3650279" cy="1259894"/>
          </a:xfrm>
        </p:spPr>
        <p:txBody>
          <a:bodyPr>
            <a:normAutofit/>
          </a:bodyPr>
          <a:lstStyle/>
          <a:p>
            <a:pPr>
              <a:lnSpc>
                <a:spcPct val="90000"/>
              </a:lnSpc>
            </a:pPr>
            <a:r>
              <a:rPr lang="en-US" sz="2800"/>
              <a:t>Interesting statistics of crime data</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43C468A-B2D2-42C8-AFFC-B30DC0FCD539}"/>
              </a:ext>
            </a:extLst>
          </p:cNvPr>
          <p:cNvSpPr>
            <a:spLocks noGrp="1"/>
          </p:cNvSpPr>
          <p:nvPr>
            <p:ph idx="1"/>
          </p:nvPr>
        </p:nvSpPr>
        <p:spPr>
          <a:xfrm>
            <a:off x="649225" y="2133600"/>
            <a:ext cx="3650278" cy="3759253"/>
          </a:xfrm>
        </p:spPr>
        <p:txBody>
          <a:bodyPr>
            <a:normAutofit/>
          </a:bodyPr>
          <a:lstStyle/>
          <a:p>
            <a:r>
              <a:rPr lang="en-US" dirty="0"/>
              <a:t>Part one crime statistics. </a:t>
            </a:r>
          </a:p>
        </p:txBody>
      </p:sp>
      <p:pic>
        <p:nvPicPr>
          <p:cNvPr id="7" name="Content Placeholder 3">
            <a:extLst>
              <a:ext uri="{FF2B5EF4-FFF2-40B4-BE49-F238E27FC236}">
                <a16:creationId xmlns:a16="http://schemas.microsoft.com/office/drawing/2014/main" id="{934D4000-3A73-472A-9A6C-5D6F3436A7E2}"/>
              </a:ext>
            </a:extLst>
          </p:cNvPr>
          <p:cNvPicPr>
            <a:picLocks noChangeAspect="1"/>
          </p:cNvPicPr>
          <p:nvPr/>
        </p:nvPicPr>
        <p:blipFill>
          <a:blip r:embed="rId2"/>
          <a:stretch>
            <a:fillRect/>
          </a:stretch>
        </p:blipFill>
        <p:spPr>
          <a:xfrm>
            <a:off x="4619543" y="1206470"/>
            <a:ext cx="6953577" cy="411999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69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6F2BB-2C0B-4ABA-96C6-CF299A7D2B58}"/>
              </a:ext>
            </a:extLst>
          </p:cNvPr>
          <p:cNvSpPr>
            <a:spLocks noGrp="1"/>
          </p:cNvSpPr>
          <p:nvPr>
            <p:ph type="title"/>
          </p:nvPr>
        </p:nvSpPr>
        <p:spPr>
          <a:xfrm>
            <a:off x="649224" y="645106"/>
            <a:ext cx="3650279" cy="1259894"/>
          </a:xfrm>
        </p:spPr>
        <p:txBody>
          <a:bodyPr>
            <a:normAutofit fontScale="90000"/>
          </a:bodyPr>
          <a:lstStyle/>
          <a:p>
            <a:r>
              <a:rPr lang="en-US" dirty="0"/>
              <a:t>Data according to districts.</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8FC3B61-1D71-4FED-9559-840DFC79455E}"/>
              </a:ext>
            </a:extLst>
          </p:cNvPr>
          <p:cNvPicPr>
            <a:picLocks noGrp="1" noChangeAspect="1"/>
          </p:cNvPicPr>
          <p:nvPr>
            <p:ph idx="1"/>
          </p:nvPr>
        </p:nvPicPr>
        <p:blipFill>
          <a:blip r:embed="rId2"/>
          <a:stretch>
            <a:fillRect/>
          </a:stretch>
        </p:blipFill>
        <p:spPr>
          <a:xfrm>
            <a:off x="878377" y="2133600"/>
            <a:ext cx="3191484" cy="3759200"/>
          </a:xfrm>
          <a:prstGeom prst="rect">
            <a:avLst/>
          </a:prstGeom>
        </p:spPr>
      </p:pic>
      <p:pic>
        <p:nvPicPr>
          <p:cNvPr id="21" name="Content Placeholder 3">
            <a:extLst>
              <a:ext uri="{FF2B5EF4-FFF2-40B4-BE49-F238E27FC236}">
                <a16:creationId xmlns:a16="http://schemas.microsoft.com/office/drawing/2014/main" id="{9AD146FB-39DD-461F-9BA7-914F5C3A20FD}"/>
              </a:ext>
            </a:extLst>
          </p:cNvPr>
          <p:cNvPicPr>
            <a:picLocks noChangeAspect="1"/>
          </p:cNvPicPr>
          <p:nvPr/>
        </p:nvPicPr>
        <p:blipFill>
          <a:blip r:embed="rId3"/>
          <a:stretch>
            <a:fillRect/>
          </a:stretch>
        </p:blipFill>
        <p:spPr>
          <a:xfrm>
            <a:off x="4619543" y="1519381"/>
            <a:ext cx="6953577" cy="3494171"/>
          </a:xfrm>
          <a:prstGeom prst="rect">
            <a:avLst/>
          </a:prstGeom>
        </p:spPr>
      </p:pic>
      <p:sp>
        <p:nvSpPr>
          <p:cNvPr id="2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06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9B10-34E1-4676-89D2-08EC5571B4C4}"/>
              </a:ext>
            </a:extLst>
          </p:cNvPr>
          <p:cNvSpPr>
            <a:spLocks noGrp="1"/>
          </p:cNvSpPr>
          <p:nvPr>
            <p:ph type="title"/>
          </p:nvPr>
        </p:nvSpPr>
        <p:spPr/>
        <p:txBody>
          <a:bodyPr/>
          <a:lstStyle/>
          <a:p>
            <a:r>
              <a:rPr lang="en-US" dirty="0"/>
              <a:t>Top 10 unsafe streets.</a:t>
            </a:r>
          </a:p>
        </p:txBody>
      </p:sp>
      <p:pic>
        <p:nvPicPr>
          <p:cNvPr id="4" name="Content Placeholder 3">
            <a:extLst>
              <a:ext uri="{FF2B5EF4-FFF2-40B4-BE49-F238E27FC236}">
                <a16:creationId xmlns:a16="http://schemas.microsoft.com/office/drawing/2014/main" id="{4F339F43-4E6A-4652-ADC3-4B6BCEF733E0}"/>
              </a:ext>
            </a:extLst>
          </p:cNvPr>
          <p:cNvPicPr>
            <a:picLocks noGrp="1" noChangeAspect="1"/>
          </p:cNvPicPr>
          <p:nvPr>
            <p:ph idx="1"/>
          </p:nvPr>
        </p:nvPicPr>
        <p:blipFill>
          <a:blip r:embed="rId2"/>
          <a:stretch>
            <a:fillRect/>
          </a:stretch>
        </p:blipFill>
        <p:spPr>
          <a:xfrm>
            <a:off x="2592925" y="2133600"/>
            <a:ext cx="7838670" cy="3778250"/>
          </a:xfrm>
          <a:prstGeom prst="rect">
            <a:avLst/>
          </a:prstGeom>
        </p:spPr>
      </p:pic>
    </p:spTree>
    <p:extLst>
      <p:ext uri="{BB962C8B-B14F-4D97-AF65-F5344CB8AC3E}">
        <p14:creationId xmlns:p14="http://schemas.microsoft.com/office/powerpoint/2010/main" val="425962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6406-30BE-457E-AABB-1E650EC5BCF5}"/>
              </a:ext>
            </a:extLst>
          </p:cNvPr>
          <p:cNvSpPr>
            <a:spLocks noGrp="1"/>
          </p:cNvSpPr>
          <p:nvPr>
            <p:ph type="title"/>
          </p:nvPr>
        </p:nvSpPr>
        <p:spPr/>
        <p:txBody>
          <a:bodyPr/>
          <a:lstStyle/>
          <a:p>
            <a:r>
              <a:rPr lang="en-US" dirty="0"/>
              <a:t>Trend of crime over the years.</a:t>
            </a:r>
          </a:p>
        </p:txBody>
      </p:sp>
      <p:pic>
        <p:nvPicPr>
          <p:cNvPr id="4" name="Content Placeholder 3">
            <a:extLst>
              <a:ext uri="{FF2B5EF4-FFF2-40B4-BE49-F238E27FC236}">
                <a16:creationId xmlns:a16="http://schemas.microsoft.com/office/drawing/2014/main" id="{E1B18182-0BA0-4610-A960-380B26B05D7D}"/>
              </a:ext>
            </a:extLst>
          </p:cNvPr>
          <p:cNvPicPr>
            <a:picLocks noGrp="1" noChangeAspect="1"/>
          </p:cNvPicPr>
          <p:nvPr>
            <p:ph idx="1"/>
          </p:nvPr>
        </p:nvPicPr>
        <p:blipFill>
          <a:blip r:embed="rId2"/>
          <a:stretch>
            <a:fillRect/>
          </a:stretch>
        </p:blipFill>
        <p:spPr>
          <a:xfrm>
            <a:off x="2592925" y="1905000"/>
            <a:ext cx="8911687" cy="4006850"/>
          </a:xfrm>
          <a:prstGeom prst="rect">
            <a:avLst/>
          </a:prstGeom>
        </p:spPr>
      </p:pic>
    </p:spTree>
    <p:extLst>
      <p:ext uri="{BB962C8B-B14F-4D97-AF65-F5344CB8AC3E}">
        <p14:creationId xmlns:p14="http://schemas.microsoft.com/office/powerpoint/2010/main" val="108545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A76-D235-4C84-A6F3-92274AF20A5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8562DEA-1086-4F92-8CA6-D59E85EE2E14}"/>
              </a:ext>
            </a:extLst>
          </p:cNvPr>
          <p:cNvSpPr>
            <a:spLocks noGrp="1"/>
          </p:cNvSpPr>
          <p:nvPr>
            <p:ph idx="1"/>
          </p:nvPr>
        </p:nvSpPr>
        <p:spPr/>
        <p:txBody>
          <a:bodyPr/>
          <a:lstStyle/>
          <a:p>
            <a:r>
              <a:rPr lang="en-US" dirty="0"/>
              <a:t>Questions to address</a:t>
            </a:r>
          </a:p>
          <a:p>
            <a:r>
              <a:rPr lang="en-US" dirty="0"/>
              <a:t>Why we chose this?</a:t>
            </a:r>
          </a:p>
          <a:p>
            <a:r>
              <a:rPr lang="en-US" dirty="0"/>
              <a:t>What is the motivation behind it?</a:t>
            </a:r>
          </a:p>
          <a:p>
            <a:r>
              <a:rPr lang="en-US" dirty="0"/>
              <a:t>Why is this interesting?</a:t>
            </a:r>
          </a:p>
        </p:txBody>
      </p:sp>
    </p:spTree>
    <p:extLst>
      <p:ext uri="{BB962C8B-B14F-4D97-AF65-F5344CB8AC3E}">
        <p14:creationId xmlns:p14="http://schemas.microsoft.com/office/powerpoint/2010/main" val="243119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6557-E4C3-4B5D-ACEE-ACCB2AD897E4}"/>
              </a:ext>
            </a:extLst>
          </p:cNvPr>
          <p:cNvSpPr>
            <a:spLocks noGrp="1"/>
          </p:cNvSpPr>
          <p:nvPr>
            <p:ph type="title"/>
          </p:nvPr>
        </p:nvSpPr>
        <p:spPr/>
        <p:txBody>
          <a:bodyPr/>
          <a:lstStyle/>
          <a:p>
            <a:r>
              <a:rPr lang="en-US" dirty="0"/>
              <a:t>Part one crime distribution among itself. </a:t>
            </a:r>
          </a:p>
        </p:txBody>
      </p:sp>
      <p:pic>
        <p:nvPicPr>
          <p:cNvPr id="6" name="Content Placeholder 5">
            <a:extLst>
              <a:ext uri="{FF2B5EF4-FFF2-40B4-BE49-F238E27FC236}">
                <a16:creationId xmlns:a16="http://schemas.microsoft.com/office/drawing/2014/main" id="{526CF55E-9A84-4CE4-912C-4E4E473A3AA5}"/>
              </a:ext>
            </a:extLst>
          </p:cNvPr>
          <p:cNvPicPr>
            <a:picLocks noGrp="1" noChangeAspect="1"/>
          </p:cNvPicPr>
          <p:nvPr>
            <p:ph idx="1"/>
          </p:nvPr>
        </p:nvPicPr>
        <p:blipFill>
          <a:blip r:embed="rId2"/>
          <a:stretch>
            <a:fillRect/>
          </a:stretch>
        </p:blipFill>
        <p:spPr>
          <a:xfrm>
            <a:off x="4077478" y="2133600"/>
            <a:ext cx="5364575" cy="3778250"/>
          </a:xfrm>
          <a:prstGeom prst="rect">
            <a:avLst/>
          </a:prstGeom>
        </p:spPr>
      </p:pic>
    </p:spTree>
    <p:extLst>
      <p:ext uri="{BB962C8B-B14F-4D97-AF65-F5344CB8AC3E}">
        <p14:creationId xmlns:p14="http://schemas.microsoft.com/office/powerpoint/2010/main" val="116774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1664-676A-40DE-B775-5BDE91024AFD}"/>
              </a:ext>
            </a:extLst>
          </p:cNvPr>
          <p:cNvSpPr>
            <a:spLocks noGrp="1"/>
          </p:cNvSpPr>
          <p:nvPr>
            <p:ph type="title"/>
          </p:nvPr>
        </p:nvSpPr>
        <p:spPr/>
        <p:txBody>
          <a:bodyPr/>
          <a:lstStyle/>
          <a:p>
            <a:r>
              <a:rPr lang="en-US" dirty="0"/>
              <a:t>Crimes on which day of the week?</a:t>
            </a:r>
          </a:p>
        </p:txBody>
      </p:sp>
      <p:pic>
        <p:nvPicPr>
          <p:cNvPr id="4" name="Content Placeholder 3">
            <a:extLst>
              <a:ext uri="{FF2B5EF4-FFF2-40B4-BE49-F238E27FC236}">
                <a16:creationId xmlns:a16="http://schemas.microsoft.com/office/drawing/2014/main" id="{4D0BB58B-F79E-46FC-ABBF-6F474DCD01D5}"/>
              </a:ext>
            </a:extLst>
          </p:cNvPr>
          <p:cNvPicPr>
            <a:picLocks noGrp="1" noChangeAspect="1"/>
          </p:cNvPicPr>
          <p:nvPr>
            <p:ph idx="1"/>
          </p:nvPr>
        </p:nvPicPr>
        <p:blipFill>
          <a:blip r:embed="rId2"/>
          <a:stretch>
            <a:fillRect/>
          </a:stretch>
        </p:blipFill>
        <p:spPr>
          <a:xfrm>
            <a:off x="3594130" y="2133600"/>
            <a:ext cx="6905565" cy="3778250"/>
          </a:xfrm>
          <a:prstGeom prst="rect">
            <a:avLst/>
          </a:prstGeom>
        </p:spPr>
      </p:pic>
    </p:spTree>
    <p:extLst>
      <p:ext uri="{BB962C8B-B14F-4D97-AF65-F5344CB8AC3E}">
        <p14:creationId xmlns:p14="http://schemas.microsoft.com/office/powerpoint/2010/main" val="363227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C73722A-5FBE-46DA-B318-7BFC32FC7034}"/>
              </a:ext>
            </a:extLst>
          </p:cNvPr>
          <p:cNvPicPr>
            <a:picLocks noChangeAspect="1"/>
          </p:cNvPicPr>
          <p:nvPr/>
        </p:nvPicPr>
        <p:blipFill rotWithShape="1">
          <a:blip r:embed="rId2">
            <a:alphaModFix amt="35000"/>
          </a:blip>
          <a:srcRect t="3907" b="10215"/>
          <a:stretch/>
        </p:blipFill>
        <p:spPr>
          <a:xfrm>
            <a:off x="-8825" y="-5610"/>
            <a:ext cx="12192000" cy="6858000"/>
          </a:xfrm>
          <a:prstGeom prst="rect">
            <a:avLst/>
          </a:prstGeom>
        </p:spPr>
      </p:pic>
      <p:sp>
        <p:nvSpPr>
          <p:cNvPr id="2" name="Title 1">
            <a:extLst>
              <a:ext uri="{FF2B5EF4-FFF2-40B4-BE49-F238E27FC236}">
                <a16:creationId xmlns:a16="http://schemas.microsoft.com/office/drawing/2014/main" id="{D1D0A241-4470-409E-B0D6-AD4B4A3CABDA}"/>
              </a:ext>
            </a:extLst>
          </p:cNvPr>
          <p:cNvSpPr>
            <a:spLocks noGrp="1"/>
          </p:cNvSpPr>
          <p:nvPr>
            <p:ph type="title"/>
          </p:nvPr>
        </p:nvSpPr>
        <p:spPr>
          <a:xfrm>
            <a:off x="2592925" y="624110"/>
            <a:ext cx="8911687" cy="1280890"/>
          </a:xfrm>
        </p:spPr>
        <p:txBody>
          <a:bodyPr>
            <a:normAutofit/>
          </a:bodyPr>
          <a:lstStyle/>
          <a:p>
            <a:r>
              <a:rPr lang="en-US">
                <a:solidFill>
                  <a:srgbClr val="FFFFFF"/>
                </a:solidFill>
              </a:rPr>
              <a:t>Shooting involved?</a:t>
            </a:r>
            <a:endParaRPr lang="en-US" dirty="0">
              <a:solidFill>
                <a:srgbClr val="FFFFFF"/>
              </a:solidFill>
            </a:endParaRPr>
          </a:p>
        </p:txBody>
      </p:sp>
    </p:spTree>
    <p:extLst>
      <p:ext uri="{BB962C8B-B14F-4D97-AF65-F5344CB8AC3E}">
        <p14:creationId xmlns:p14="http://schemas.microsoft.com/office/powerpoint/2010/main" val="225957102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2015</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pic>
        <p:nvPicPr>
          <p:cNvPr id="7" name="Content Placeholder 6">
            <a:extLst>
              <a:ext uri="{FF2B5EF4-FFF2-40B4-BE49-F238E27FC236}">
                <a16:creationId xmlns:a16="http://schemas.microsoft.com/office/drawing/2014/main" id="{843AE8FF-1CCA-4A05-88B5-5EDF09C14D10}"/>
              </a:ext>
            </a:extLst>
          </p:cNvPr>
          <p:cNvPicPr>
            <a:picLocks noGrp="1" noChangeAspect="1"/>
          </p:cNvPicPr>
          <p:nvPr>
            <p:ph sz="half" idx="2"/>
          </p:nvPr>
        </p:nvPicPr>
        <p:blipFill>
          <a:blip r:embed="rId2"/>
          <a:stretch>
            <a:fillRect/>
          </a:stretch>
        </p:blipFill>
        <p:spPr>
          <a:xfrm>
            <a:off x="2589213" y="3111149"/>
            <a:ext cx="4343400" cy="2229552"/>
          </a:xfrm>
          <a:prstGeom prst="rect">
            <a:avLst/>
          </a:prstGeom>
        </p:spPr>
      </p:pic>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8" name="Content Placeholder 7">
            <a:extLst>
              <a:ext uri="{FF2B5EF4-FFF2-40B4-BE49-F238E27FC236}">
                <a16:creationId xmlns:a16="http://schemas.microsoft.com/office/drawing/2014/main" id="{B3772503-EF46-4617-B28A-71BCD2EDDAFB}"/>
              </a:ext>
            </a:extLst>
          </p:cNvPr>
          <p:cNvPicPr>
            <a:picLocks noGrp="1" noChangeAspect="1"/>
          </p:cNvPicPr>
          <p:nvPr>
            <p:ph sz="quarter" idx="4"/>
          </p:nvPr>
        </p:nvPicPr>
        <p:blipFill>
          <a:blip r:embed="rId3"/>
          <a:stretch>
            <a:fillRect/>
          </a:stretch>
        </p:blipFill>
        <p:spPr>
          <a:xfrm>
            <a:off x="7167563" y="3133691"/>
            <a:ext cx="4338637" cy="2178118"/>
          </a:xfrm>
          <a:prstGeom prst="rect">
            <a:avLst/>
          </a:prstGeom>
        </p:spPr>
      </p:pic>
    </p:spTree>
    <p:extLst>
      <p:ext uri="{BB962C8B-B14F-4D97-AF65-F5344CB8AC3E}">
        <p14:creationId xmlns:p14="http://schemas.microsoft.com/office/powerpoint/2010/main" val="276376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2016</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10" name="Content Placeholder 9">
            <a:extLst>
              <a:ext uri="{FF2B5EF4-FFF2-40B4-BE49-F238E27FC236}">
                <a16:creationId xmlns:a16="http://schemas.microsoft.com/office/drawing/2014/main" id="{C6064463-1AC7-41F9-B81A-5EBA52B60C92}"/>
              </a:ext>
            </a:extLst>
          </p:cNvPr>
          <p:cNvPicPr>
            <a:picLocks noGrp="1" noChangeAspect="1"/>
          </p:cNvPicPr>
          <p:nvPr>
            <p:ph sz="half" idx="2"/>
          </p:nvPr>
        </p:nvPicPr>
        <p:blipFill>
          <a:blip r:embed="rId2"/>
          <a:stretch>
            <a:fillRect/>
          </a:stretch>
        </p:blipFill>
        <p:spPr>
          <a:xfrm>
            <a:off x="2589213" y="3179244"/>
            <a:ext cx="4343400" cy="2093362"/>
          </a:xfrm>
          <a:prstGeom prst="rect">
            <a:avLst/>
          </a:prstGeom>
        </p:spPr>
      </p:pic>
      <p:pic>
        <p:nvPicPr>
          <p:cNvPr id="13" name="Content Placeholder 12">
            <a:extLst>
              <a:ext uri="{FF2B5EF4-FFF2-40B4-BE49-F238E27FC236}">
                <a16:creationId xmlns:a16="http://schemas.microsoft.com/office/drawing/2014/main" id="{535CFF04-0B6B-4542-8CD5-7959CE7763BB}"/>
              </a:ext>
            </a:extLst>
          </p:cNvPr>
          <p:cNvPicPr>
            <a:picLocks noGrp="1" noChangeAspect="1"/>
          </p:cNvPicPr>
          <p:nvPr>
            <p:ph sz="quarter" idx="4"/>
          </p:nvPr>
        </p:nvPicPr>
        <p:blipFill>
          <a:blip r:embed="rId3"/>
          <a:stretch>
            <a:fillRect/>
          </a:stretch>
        </p:blipFill>
        <p:spPr>
          <a:xfrm>
            <a:off x="7167563" y="3112077"/>
            <a:ext cx="4338637" cy="2221345"/>
          </a:xfrm>
          <a:prstGeom prst="rect">
            <a:avLst/>
          </a:prstGeom>
        </p:spPr>
      </p:pic>
    </p:spTree>
    <p:extLst>
      <p:ext uri="{BB962C8B-B14F-4D97-AF65-F5344CB8AC3E}">
        <p14:creationId xmlns:p14="http://schemas.microsoft.com/office/powerpoint/2010/main" val="3058530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2017	</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9" name="Content Placeholder 8">
            <a:extLst>
              <a:ext uri="{FF2B5EF4-FFF2-40B4-BE49-F238E27FC236}">
                <a16:creationId xmlns:a16="http://schemas.microsoft.com/office/drawing/2014/main" id="{16F0D181-921D-4ACE-9CED-9C3C1DCB66CD}"/>
              </a:ext>
            </a:extLst>
          </p:cNvPr>
          <p:cNvPicPr>
            <a:picLocks noGrp="1" noChangeAspect="1"/>
          </p:cNvPicPr>
          <p:nvPr>
            <p:ph sz="half" idx="2"/>
          </p:nvPr>
        </p:nvPicPr>
        <p:blipFill>
          <a:blip r:embed="rId2"/>
          <a:stretch>
            <a:fillRect/>
          </a:stretch>
        </p:blipFill>
        <p:spPr>
          <a:xfrm>
            <a:off x="2589213" y="3119587"/>
            <a:ext cx="4343400" cy="2212675"/>
          </a:xfrm>
          <a:prstGeom prst="rect">
            <a:avLst/>
          </a:prstGeom>
        </p:spPr>
      </p:pic>
      <p:pic>
        <p:nvPicPr>
          <p:cNvPr id="11" name="Content Placeholder 10">
            <a:extLst>
              <a:ext uri="{FF2B5EF4-FFF2-40B4-BE49-F238E27FC236}">
                <a16:creationId xmlns:a16="http://schemas.microsoft.com/office/drawing/2014/main" id="{C710294C-2F67-4207-B17F-A3BA100BEBCD}"/>
              </a:ext>
            </a:extLst>
          </p:cNvPr>
          <p:cNvPicPr>
            <a:picLocks noGrp="1" noChangeAspect="1"/>
          </p:cNvPicPr>
          <p:nvPr>
            <p:ph sz="quarter" idx="4"/>
          </p:nvPr>
        </p:nvPicPr>
        <p:blipFill>
          <a:blip r:embed="rId3"/>
          <a:stretch>
            <a:fillRect/>
          </a:stretch>
        </p:blipFill>
        <p:spPr>
          <a:xfrm>
            <a:off x="7167563" y="3096067"/>
            <a:ext cx="4338637" cy="2253365"/>
          </a:xfrm>
          <a:prstGeom prst="rect">
            <a:avLst/>
          </a:prstGeom>
        </p:spPr>
      </p:pic>
    </p:spTree>
    <p:extLst>
      <p:ext uri="{BB962C8B-B14F-4D97-AF65-F5344CB8AC3E}">
        <p14:creationId xmlns:p14="http://schemas.microsoft.com/office/powerpoint/2010/main" val="917885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2018</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10" name="Content Placeholder 9">
            <a:extLst>
              <a:ext uri="{FF2B5EF4-FFF2-40B4-BE49-F238E27FC236}">
                <a16:creationId xmlns:a16="http://schemas.microsoft.com/office/drawing/2014/main" id="{DE9A2A22-DB3C-4E07-8A68-256BA4BE85A1}"/>
              </a:ext>
            </a:extLst>
          </p:cNvPr>
          <p:cNvPicPr>
            <a:picLocks noGrp="1" noChangeAspect="1"/>
          </p:cNvPicPr>
          <p:nvPr>
            <p:ph sz="half" idx="2"/>
          </p:nvPr>
        </p:nvPicPr>
        <p:blipFill>
          <a:blip r:embed="rId2"/>
          <a:stretch>
            <a:fillRect/>
          </a:stretch>
        </p:blipFill>
        <p:spPr>
          <a:xfrm>
            <a:off x="2589213" y="3143444"/>
            <a:ext cx="4343400" cy="2164962"/>
          </a:xfrm>
          <a:prstGeom prst="rect">
            <a:avLst/>
          </a:prstGeom>
        </p:spPr>
      </p:pic>
      <p:pic>
        <p:nvPicPr>
          <p:cNvPr id="12" name="Content Placeholder 11">
            <a:extLst>
              <a:ext uri="{FF2B5EF4-FFF2-40B4-BE49-F238E27FC236}">
                <a16:creationId xmlns:a16="http://schemas.microsoft.com/office/drawing/2014/main" id="{748D01DE-702F-430C-9953-DED2709B9CD6}"/>
              </a:ext>
            </a:extLst>
          </p:cNvPr>
          <p:cNvPicPr>
            <a:picLocks noGrp="1" noChangeAspect="1"/>
          </p:cNvPicPr>
          <p:nvPr>
            <p:ph sz="quarter" idx="4"/>
          </p:nvPr>
        </p:nvPicPr>
        <p:blipFill>
          <a:blip r:embed="rId3"/>
          <a:stretch>
            <a:fillRect/>
          </a:stretch>
        </p:blipFill>
        <p:spPr>
          <a:xfrm>
            <a:off x="7167563" y="3141477"/>
            <a:ext cx="4338637" cy="2162546"/>
          </a:xfrm>
          <a:prstGeom prst="rect">
            <a:avLst/>
          </a:prstGeom>
        </p:spPr>
      </p:pic>
    </p:spTree>
    <p:extLst>
      <p:ext uri="{BB962C8B-B14F-4D97-AF65-F5344CB8AC3E}">
        <p14:creationId xmlns:p14="http://schemas.microsoft.com/office/powerpoint/2010/main" val="130581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2019</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9" name="Content Placeholder 8">
            <a:extLst>
              <a:ext uri="{FF2B5EF4-FFF2-40B4-BE49-F238E27FC236}">
                <a16:creationId xmlns:a16="http://schemas.microsoft.com/office/drawing/2014/main" id="{4F879258-02CB-498F-BA91-91B3A3A637BB}"/>
              </a:ext>
            </a:extLst>
          </p:cNvPr>
          <p:cNvPicPr>
            <a:picLocks noGrp="1" noChangeAspect="1"/>
          </p:cNvPicPr>
          <p:nvPr>
            <p:ph sz="half" idx="2"/>
          </p:nvPr>
        </p:nvPicPr>
        <p:blipFill>
          <a:blip r:embed="rId2"/>
          <a:stretch>
            <a:fillRect/>
          </a:stretch>
        </p:blipFill>
        <p:spPr>
          <a:xfrm>
            <a:off x="2589213" y="3123091"/>
            <a:ext cx="4343400" cy="2205668"/>
          </a:xfrm>
          <a:prstGeom prst="rect">
            <a:avLst/>
          </a:prstGeom>
        </p:spPr>
      </p:pic>
      <p:pic>
        <p:nvPicPr>
          <p:cNvPr id="11" name="Content Placeholder 10">
            <a:extLst>
              <a:ext uri="{FF2B5EF4-FFF2-40B4-BE49-F238E27FC236}">
                <a16:creationId xmlns:a16="http://schemas.microsoft.com/office/drawing/2014/main" id="{40933784-343F-45A6-BE60-8BADC91B873C}"/>
              </a:ext>
            </a:extLst>
          </p:cNvPr>
          <p:cNvPicPr>
            <a:picLocks noGrp="1" noChangeAspect="1"/>
          </p:cNvPicPr>
          <p:nvPr>
            <p:ph sz="quarter" idx="4"/>
          </p:nvPr>
        </p:nvPicPr>
        <p:blipFill>
          <a:blip r:embed="rId3"/>
          <a:stretch>
            <a:fillRect/>
          </a:stretch>
        </p:blipFill>
        <p:spPr>
          <a:xfrm>
            <a:off x="7167563" y="3173364"/>
            <a:ext cx="4338637" cy="2098771"/>
          </a:xfrm>
          <a:prstGeom prst="rect">
            <a:avLst/>
          </a:prstGeom>
        </p:spPr>
      </p:pic>
    </p:spTree>
    <p:extLst>
      <p:ext uri="{BB962C8B-B14F-4D97-AF65-F5344CB8AC3E}">
        <p14:creationId xmlns:p14="http://schemas.microsoft.com/office/powerpoint/2010/main" val="2315604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8856-BD90-4412-8F41-673028F2914A}"/>
              </a:ext>
            </a:extLst>
          </p:cNvPr>
          <p:cNvSpPr>
            <a:spLocks noGrp="1"/>
          </p:cNvSpPr>
          <p:nvPr>
            <p:ph type="title"/>
          </p:nvPr>
        </p:nvSpPr>
        <p:spPr/>
        <p:txBody>
          <a:bodyPr/>
          <a:lstStyle/>
          <a:p>
            <a:r>
              <a:rPr lang="en-US" dirty="0"/>
              <a:t>Arima model</a:t>
            </a:r>
          </a:p>
        </p:txBody>
      </p:sp>
      <p:sp>
        <p:nvSpPr>
          <p:cNvPr id="3" name="Content Placeholder 2">
            <a:extLst>
              <a:ext uri="{FF2B5EF4-FFF2-40B4-BE49-F238E27FC236}">
                <a16:creationId xmlns:a16="http://schemas.microsoft.com/office/drawing/2014/main" id="{877F13F2-87DE-48DC-BAF1-7589C6A983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2900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56C8-1925-419F-9B0C-B6CD796629E9}"/>
              </a:ext>
            </a:extLst>
          </p:cNvPr>
          <p:cNvSpPr>
            <a:spLocks noGrp="1"/>
          </p:cNvSpPr>
          <p:nvPr>
            <p:ph type="title"/>
          </p:nvPr>
        </p:nvSpPr>
        <p:spPr/>
        <p:txBody>
          <a:bodyPr/>
          <a:lstStyle/>
          <a:p>
            <a:r>
              <a:rPr lang="en-US" dirty="0"/>
              <a:t>What we used	</a:t>
            </a:r>
          </a:p>
        </p:txBody>
      </p:sp>
      <p:sp>
        <p:nvSpPr>
          <p:cNvPr id="3" name="Content Placeholder 2">
            <a:extLst>
              <a:ext uri="{FF2B5EF4-FFF2-40B4-BE49-F238E27FC236}">
                <a16:creationId xmlns:a16="http://schemas.microsoft.com/office/drawing/2014/main" id="{1D3F43E9-DB47-45C2-995C-E3186B8FF331}"/>
              </a:ext>
            </a:extLst>
          </p:cNvPr>
          <p:cNvSpPr>
            <a:spLocks noGrp="1"/>
          </p:cNvSpPr>
          <p:nvPr>
            <p:ph idx="1"/>
          </p:nvPr>
        </p:nvSpPr>
        <p:spPr/>
        <p:txBody>
          <a:bodyPr/>
          <a:lstStyle/>
          <a:p>
            <a:r>
              <a:rPr lang="en-US" dirty="0"/>
              <a:t>Boston crime dataset that is released by the government here. </a:t>
            </a:r>
            <a:r>
              <a:rPr lang="en-US" dirty="0">
                <a:hlinkClick r:id="rId2"/>
              </a:rPr>
              <a:t>https://data.boston.gov/dataset/crime-incident-reports-august-2015-to-date-source-new-system</a:t>
            </a:r>
            <a:endParaRPr lang="en-US" dirty="0"/>
          </a:p>
          <a:p>
            <a:r>
              <a:rPr lang="en-US" dirty="0"/>
              <a:t>Boston Housing Dataset that we extracted from the housing price evaluation dataset: </a:t>
            </a:r>
            <a:r>
              <a:rPr lang="en-US" dirty="0">
                <a:hlinkClick r:id="rId3"/>
              </a:rPr>
              <a:t>https://data.boston.gov/dataset/property-assessment</a:t>
            </a:r>
            <a:endParaRPr lang="en-US" dirty="0"/>
          </a:p>
        </p:txBody>
      </p:sp>
    </p:spTree>
    <p:extLst>
      <p:ext uri="{BB962C8B-B14F-4D97-AF65-F5344CB8AC3E}">
        <p14:creationId xmlns:p14="http://schemas.microsoft.com/office/powerpoint/2010/main" val="38218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4922-E7B7-4BA0-8AA6-69C936697140}"/>
              </a:ext>
            </a:extLst>
          </p:cNvPr>
          <p:cNvSpPr>
            <a:spLocks noGrp="1"/>
          </p:cNvSpPr>
          <p:nvPr>
            <p:ph type="title"/>
          </p:nvPr>
        </p:nvSpPr>
        <p:spPr/>
        <p:txBody>
          <a:bodyPr/>
          <a:lstStyle/>
          <a:p>
            <a:r>
              <a:rPr lang="en-US" dirty="0"/>
              <a:t>Crime data	</a:t>
            </a:r>
          </a:p>
        </p:txBody>
      </p:sp>
      <p:sp>
        <p:nvSpPr>
          <p:cNvPr id="3" name="Content Placeholder 2">
            <a:extLst>
              <a:ext uri="{FF2B5EF4-FFF2-40B4-BE49-F238E27FC236}">
                <a16:creationId xmlns:a16="http://schemas.microsoft.com/office/drawing/2014/main" id="{C0827257-DBC3-4050-81AD-F8062D9ADB8E}"/>
              </a:ext>
            </a:extLst>
          </p:cNvPr>
          <p:cNvSpPr>
            <a:spLocks noGrp="1"/>
          </p:cNvSpPr>
          <p:nvPr>
            <p:ph idx="1"/>
          </p:nvPr>
        </p:nvSpPr>
        <p:spPr/>
        <p:txBody>
          <a:bodyPr/>
          <a:lstStyle/>
          <a:p>
            <a:r>
              <a:rPr lang="en-US" dirty="0"/>
              <a:t>Why we chose this dataset?</a:t>
            </a:r>
          </a:p>
          <a:p>
            <a:r>
              <a:rPr lang="en-US" dirty="0"/>
              <a:t>For crime records we needed to get some authentic source for the dataset and so we chose to explore the government sites and this seems to be an authentic source with data getting updated everyday.</a:t>
            </a:r>
          </a:p>
          <a:p>
            <a:r>
              <a:rPr lang="en-US" dirty="0"/>
              <a:t>Although we are just taking the dataset from June 2015 to June 2019 for the purpose of this project.</a:t>
            </a:r>
          </a:p>
          <a:p>
            <a:endParaRPr lang="en-US" dirty="0"/>
          </a:p>
          <a:p>
            <a:endParaRPr lang="en-US" dirty="0"/>
          </a:p>
        </p:txBody>
      </p:sp>
    </p:spTree>
    <p:extLst>
      <p:ext uri="{BB962C8B-B14F-4D97-AF65-F5344CB8AC3E}">
        <p14:creationId xmlns:p14="http://schemas.microsoft.com/office/powerpoint/2010/main" val="126383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A226-69FB-4C94-A880-FB35F7D24B6A}"/>
              </a:ext>
            </a:extLst>
          </p:cNvPr>
          <p:cNvSpPr>
            <a:spLocks noGrp="1"/>
          </p:cNvSpPr>
          <p:nvPr>
            <p:ph type="title"/>
          </p:nvPr>
        </p:nvSpPr>
        <p:spPr/>
        <p:txBody>
          <a:bodyPr/>
          <a:lstStyle/>
          <a:p>
            <a:r>
              <a:rPr lang="en-US" dirty="0"/>
              <a:t>Housing Data</a:t>
            </a:r>
          </a:p>
        </p:txBody>
      </p:sp>
      <p:sp>
        <p:nvSpPr>
          <p:cNvPr id="3" name="Content Placeholder 2">
            <a:extLst>
              <a:ext uri="{FF2B5EF4-FFF2-40B4-BE49-F238E27FC236}">
                <a16:creationId xmlns:a16="http://schemas.microsoft.com/office/drawing/2014/main" id="{EFB6CDC7-4DF4-4EA5-A881-1C76C73A3C7C}"/>
              </a:ext>
            </a:extLst>
          </p:cNvPr>
          <p:cNvSpPr>
            <a:spLocks noGrp="1"/>
          </p:cNvSpPr>
          <p:nvPr>
            <p:ph idx="1"/>
          </p:nvPr>
        </p:nvSpPr>
        <p:spPr/>
        <p:txBody>
          <a:bodyPr/>
          <a:lstStyle/>
          <a:p>
            <a:r>
              <a:rPr lang="en-US" dirty="0"/>
              <a:t>Why we choose this dataset?</a:t>
            </a:r>
          </a:p>
          <a:p>
            <a:r>
              <a:rPr lang="en-US" dirty="0"/>
              <a:t>First we wanted an authentic dataset so that we can get actual and real-life example to work on.</a:t>
            </a:r>
          </a:p>
          <a:p>
            <a:r>
              <a:rPr lang="en-US" dirty="0"/>
              <a:t>We found many datasets but we wanted to establish a connection between the two datasets and so it was crucial to find a dataset that will have some common parameter.</a:t>
            </a:r>
          </a:p>
          <a:p>
            <a:r>
              <a:rPr lang="en-US" dirty="0"/>
              <a:t>There were two such variables we thought to connect: one was the district variable or to use zip code from the housing dataset.</a:t>
            </a:r>
          </a:p>
          <a:p>
            <a:r>
              <a:rPr lang="en-US" dirty="0"/>
              <a:t>So, the best parameter to connect seemed to be zip code as the districts were based on the police stations and it is possible that more than one zip codes fall under one district.</a:t>
            </a:r>
          </a:p>
        </p:txBody>
      </p:sp>
    </p:spTree>
    <p:extLst>
      <p:ext uri="{BB962C8B-B14F-4D97-AF65-F5344CB8AC3E}">
        <p14:creationId xmlns:p14="http://schemas.microsoft.com/office/powerpoint/2010/main" val="27433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C669-23D8-454D-B095-27B45BA8EE8C}"/>
              </a:ext>
            </a:extLst>
          </p:cNvPr>
          <p:cNvSpPr>
            <a:spLocks noGrp="1"/>
          </p:cNvSpPr>
          <p:nvPr>
            <p:ph type="ctrTitle"/>
          </p:nvPr>
        </p:nvSpPr>
        <p:spPr/>
        <p:txBody>
          <a:bodyPr/>
          <a:lstStyle/>
          <a:p>
            <a:r>
              <a:rPr lang="en-US" dirty="0"/>
              <a:t>Solution/Method</a:t>
            </a:r>
          </a:p>
        </p:txBody>
      </p:sp>
    </p:spTree>
    <p:extLst>
      <p:ext uri="{BB962C8B-B14F-4D97-AF65-F5344CB8AC3E}">
        <p14:creationId xmlns:p14="http://schemas.microsoft.com/office/powerpoint/2010/main" val="407648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7EE0-4D5B-402B-A5A5-EB5A1D1724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C02422C-59B3-4D32-8DD2-E57ADF2118A0}"/>
              </a:ext>
            </a:extLst>
          </p:cNvPr>
          <p:cNvSpPr>
            <a:spLocks noGrp="1"/>
          </p:cNvSpPr>
          <p:nvPr>
            <p:ph idx="1"/>
          </p:nvPr>
        </p:nvSpPr>
        <p:spPr/>
        <p:txBody>
          <a:bodyPr/>
          <a:lstStyle/>
          <a:p>
            <a:r>
              <a:rPr lang="en-US" dirty="0"/>
              <a:t>The crime dataset we got was mostly complete but it needed some pre processing </a:t>
            </a:r>
          </a:p>
        </p:txBody>
      </p:sp>
    </p:spTree>
    <p:extLst>
      <p:ext uri="{BB962C8B-B14F-4D97-AF65-F5344CB8AC3E}">
        <p14:creationId xmlns:p14="http://schemas.microsoft.com/office/powerpoint/2010/main" val="369837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F7A8-2F0B-4206-A030-E09965E63416}"/>
              </a:ext>
            </a:extLst>
          </p:cNvPr>
          <p:cNvSpPr>
            <a:spLocks noGrp="1"/>
          </p:cNvSpPr>
          <p:nvPr>
            <p:ph type="title"/>
          </p:nvPr>
        </p:nvSpPr>
        <p:spPr/>
        <p:txBody>
          <a:bodyPr>
            <a:normAutofit/>
          </a:bodyPr>
          <a:lstStyle/>
          <a:p>
            <a:r>
              <a:rPr lang="en-US" dirty="0"/>
              <a:t>Removing data with no importance	</a:t>
            </a:r>
          </a:p>
        </p:txBody>
      </p:sp>
      <p:sp>
        <p:nvSpPr>
          <p:cNvPr id="10" name="Content Placeholder 9">
            <a:extLst>
              <a:ext uri="{FF2B5EF4-FFF2-40B4-BE49-F238E27FC236}">
                <a16:creationId xmlns:a16="http://schemas.microsoft.com/office/drawing/2014/main" id="{246F2DAC-5472-4ECC-B505-F7E580445579}"/>
              </a:ext>
            </a:extLst>
          </p:cNvPr>
          <p:cNvSpPr>
            <a:spLocks noGrp="1"/>
          </p:cNvSpPr>
          <p:nvPr>
            <p:ph idx="1"/>
          </p:nvPr>
        </p:nvSpPr>
        <p:spPr>
          <a:xfrm>
            <a:off x="7619999" y="2045110"/>
            <a:ext cx="3366999" cy="4172810"/>
          </a:xfrm>
        </p:spPr>
        <p:txBody>
          <a:bodyPr>
            <a:normAutofit/>
          </a:bodyPr>
          <a:lstStyle/>
          <a:p>
            <a:r>
              <a:rPr lang="en-US" sz="1800" dirty="0"/>
              <a:t>There are several rows in the dataset which contains no street, no district, no location etc. </a:t>
            </a:r>
          </a:p>
          <a:p>
            <a:r>
              <a:rPr lang="en-US" sz="1800" dirty="0"/>
              <a:t>This step is taken to take care of that. </a:t>
            </a:r>
          </a:p>
        </p:txBody>
      </p:sp>
      <p:pic>
        <p:nvPicPr>
          <p:cNvPr id="8" name="Content Placeholder 4">
            <a:extLst>
              <a:ext uri="{FF2B5EF4-FFF2-40B4-BE49-F238E27FC236}">
                <a16:creationId xmlns:a16="http://schemas.microsoft.com/office/drawing/2014/main" id="{08C1889A-F41B-45C0-8A0E-5D00CCF52F08}"/>
              </a:ext>
            </a:extLst>
          </p:cNvPr>
          <p:cNvPicPr>
            <a:picLocks noChangeAspect="1"/>
          </p:cNvPicPr>
          <p:nvPr/>
        </p:nvPicPr>
        <p:blipFill>
          <a:blip r:embed="rId2"/>
          <a:stretch>
            <a:fillRect/>
          </a:stretch>
        </p:blipFill>
        <p:spPr>
          <a:xfrm>
            <a:off x="1202918" y="2120054"/>
            <a:ext cx="6130569" cy="1689359"/>
          </a:xfrm>
          <a:prstGeom prst="rect">
            <a:avLst/>
          </a:prstGeom>
        </p:spPr>
      </p:pic>
    </p:spTree>
    <p:extLst>
      <p:ext uri="{BB962C8B-B14F-4D97-AF65-F5344CB8AC3E}">
        <p14:creationId xmlns:p14="http://schemas.microsoft.com/office/powerpoint/2010/main" val="88654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D7FF-C3FD-4B7A-83BB-ACB27D10A419}"/>
              </a:ext>
            </a:extLst>
          </p:cNvPr>
          <p:cNvSpPr>
            <a:spLocks noGrp="1"/>
          </p:cNvSpPr>
          <p:nvPr>
            <p:ph type="title"/>
          </p:nvPr>
        </p:nvSpPr>
        <p:spPr/>
        <p:txBody>
          <a:bodyPr>
            <a:normAutofit/>
          </a:bodyPr>
          <a:lstStyle/>
          <a:p>
            <a:r>
              <a:rPr lang="en-US"/>
              <a:t>Format the Occurrence dates	</a:t>
            </a:r>
          </a:p>
        </p:txBody>
      </p:sp>
      <p:sp>
        <p:nvSpPr>
          <p:cNvPr id="9" name="Content Placeholder 8">
            <a:extLst>
              <a:ext uri="{FF2B5EF4-FFF2-40B4-BE49-F238E27FC236}">
                <a16:creationId xmlns:a16="http://schemas.microsoft.com/office/drawing/2014/main" id="{63B7A130-1488-49D0-AB4F-5E52372C2C6F}"/>
              </a:ext>
            </a:extLst>
          </p:cNvPr>
          <p:cNvSpPr>
            <a:spLocks noGrp="1"/>
          </p:cNvSpPr>
          <p:nvPr>
            <p:ph idx="1"/>
          </p:nvPr>
        </p:nvSpPr>
        <p:spPr>
          <a:xfrm>
            <a:off x="7619999" y="2045110"/>
            <a:ext cx="3366999" cy="4172810"/>
          </a:xfrm>
        </p:spPr>
        <p:txBody>
          <a:bodyPr>
            <a:normAutofit/>
          </a:bodyPr>
          <a:lstStyle/>
          <a:p>
            <a:r>
              <a:rPr lang="en-US" sz="1800" dirty="0"/>
              <a:t>The occurrence dates were in the format of “MM-DD-YYYY HH:MM”. But for the model to work well it was needed for the dates to be in the format of “YYYY-MM-DD”. </a:t>
            </a:r>
          </a:p>
          <a:p>
            <a:r>
              <a:rPr lang="en-US" sz="1800" dirty="0"/>
              <a:t>The code snippet shown here does that. </a:t>
            </a:r>
          </a:p>
        </p:txBody>
      </p:sp>
      <p:pic>
        <p:nvPicPr>
          <p:cNvPr id="6" name="Picture 5">
            <a:extLst>
              <a:ext uri="{FF2B5EF4-FFF2-40B4-BE49-F238E27FC236}">
                <a16:creationId xmlns:a16="http://schemas.microsoft.com/office/drawing/2014/main" id="{84053B56-1678-4EB4-8AFA-EC27FEA6FDF7}"/>
              </a:ext>
            </a:extLst>
          </p:cNvPr>
          <p:cNvPicPr>
            <a:picLocks noChangeAspect="1"/>
          </p:cNvPicPr>
          <p:nvPr/>
        </p:nvPicPr>
        <p:blipFill>
          <a:blip r:embed="rId2"/>
          <a:stretch>
            <a:fillRect/>
          </a:stretch>
        </p:blipFill>
        <p:spPr>
          <a:xfrm>
            <a:off x="800965" y="2810654"/>
            <a:ext cx="6367373" cy="733425"/>
          </a:xfrm>
          <a:prstGeom prst="rect">
            <a:avLst/>
          </a:prstGeom>
        </p:spPr>
      </p:pic>
    </p:spTree>
    <p:extLst>
      <p:ext uri="{BB962C8B-B14F-4D97-AF65-F5344CB8AC3E}">
        <p14:creationId xmlns:p14="http://schemas.microsoft.com/office/powerpoint/2010/main" val="3139787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167</TotalTime>
  <Words>597</Words>
  <Application>Microsoft Office PowerPoint</Application>
  <PresentationFormat>Widescreen</PresentationFormat>
  <Paragraphs>68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Wisp</vt:lpstr>
      <vt:lpstr>CS 6220 Data Mining Techniques </vt:lpstr>
      <vt:lpstr>Introduction </vt:lpstr>
      <vt:lpstr>What we used </vt:lpstr>
      <vt:lpstr>Crime data </vt:lpstr>
      <vt:lpstr>Housing Data</vt:lpstr>
      <vt:lpstr>Solution/Method</vt:lpstr>
      <vt:lpstr>Data Preprocessing</vt:lpstr>
      <vt:lpstr>Removing data with no importance </vt:lpstr>
      <vt:lpstr>Format the Occurrence dates </vt:lpstr>
      <vt:lpstr>FIND THE zip codes</vt:lpstr>
      <vt:lpstr>Adding range column</vt:lpstr>
      <vt:lpstr>Data and experiment</vt:lpstr>
      <vt:lpstr>Crimes we mainly focused on</vt:lpstr>
      <vt:lpstr>Why only part one?</vt:lpstr>
      <vt:lpstr>Evaluation and results</vt:lpstr>
      <vt:lpstr>Interesting statistics of crime data</vt:lpstr>
      <vt:lpstr>Data according to districts.</vt:lpstr>
      <vt:lpstr>Top 10 unsafe streets.</vt:lpstr>
      <vt:lpstr>Trend of crime over the years.</vt:lpstr>
      <vt:lpstr>Part one crime distribution among itself. </vt:lpstr>
      <vt:lpstr>Crimes on which day of the week?</vt:lpstr>
      <vt:lpstr>Shooting involved?</vt:lpstr>
      <vt:lpstr>Overall crime vs Part one crime in a year 2015</vt:lpstr>
      <vt:lpstr>Overall crime vs Part one crime in a year 2016</vt:lpstr>
      <vt:lpstr>Overall crime vs Part one crime in a year 2017 </vt:lpstr>
      <vt:lpstr>Overall crime vs Part one crime in a year 2018</vt:lpstr>
      <vt:lpstr>Overall crime vs Part one crime in a year 2019</vt:lpstr>
      <vt:lpstr>Arima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6220 Data Mining Techniques </dc:title>
  <dc:creator>Mitresh Pandya</dc:creator>
  <cp:lastModifiedBy>tirthpatel24@outlook.com</cp:lastModifiedBy>
  <cp:revision>11</cp:revision>
  <dcterms:created xsi:type="dcterms:W3CDTF">2019-08-03T19:04:11Z</dcterms:created>
  <dcterms:modified xsi:type="dcterms:W3CDTF">2019-08-04T03:00:57Z</dcterms:modified>
</cp:coreProperties>
</file>