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71" r:id="rId3"/>
    <p:sldId id="367" r:id="rId4"/>
    <p:sldId id="372" r:id="rId5"/>
    <p:sldId id="368" r:id="rId6"/>
    <p:sldId id="370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8" d="100"/>
          <a:sy n="68" d="100"/>
        </p:scale>
        <p:origin x="54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13-Oct-21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13-Oct-21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13-Oct-21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13-Oct-21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13-Oct-21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13-Oct-21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13-Oct-21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13-Oct-21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Somatic-Data-Glove-for-the-Real-World/" TargetMode="External"/><Relationship Id="rId2" Type="http://schemas.openxmlformats.org/officeDocument/2006/relationships/hyperlink" Target="https://www.hackster.io/ramamzi31/wearable-device-to-translate-sign-language-to-txt-speech-65bb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ackster.io/Neutrino-1/smart-fitness-watch-with-esp8266-platform-io-5aaf15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4400" dirty="0"/>
              <a:t>Wristband Lab Assistant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10.05.2021</a:t>
            </a:r>
          </a:p>
          <a:p>
            <a:r>
              <a:rPr lang="en-US" dirty="0"/>
              <a:t>Andrei Mitrofan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E9FC-FC68-48E8-BBE5-DE6DD0FB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F4C3-CB2B-43A3-8BA9-4544F73E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In laboratories, there is a frequent need for basic, but mentally exhaustive calculations</a:t>
            </a:r>
          </a:p>
          <a:p>
            <a:pPr lvl="1"/>
            <a:r>
              <a:rPr lang="en-US" sz="2000" dirty="0"/>
              <a:t>Contaminated gloves prevent researchers from using conventional calculators</a:t>
            </a:r>
          </a:p>
          <a:p>
            <a:pPr lvl="1"/>
            <a:r>
              <a:rPr lang="en-US" sz="2000" dirty="0"/>
              <a:t>Taking gloves off and putting them back on is burdensome while doing an experiment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B) Substances in the lab are heated and cooled to temperatures that can be harmful to humans handling them</a:t>
            </a:r>
          </a:p>
          <a:p>
            <a:pPr lvl="1"/>
            <a:r>
              <a:rPr lang="en-US" sz="2000" dirty="0"/>
              <a:t>Often no visual distinguishing factor between a boiling hot flask and a room temp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839200" cy="4724399"/>
          </a:xfrm>
        </p:spPr>
        <p:txBody>
          <a:bodyPr/>
          <a:lstStyle/>
          <a:p>
            <a:r>
              <a:rPr lang="en-US" dirty="0"/>
              <a:t>Proposed solution solves both of the problems through a portable wristband that can act as a calculator using gestures and is equipped with an infrared sensor for temperature measurements from a distance</a:t>
            </a:r>
          </a:p>
          <a:p>
            <a:r>
              <a:rPr lang="en-US" dirty="0"/>
              <a:t>Similar projects already exist that incorporate 6-axis IMUs for gesture interpretation:</a:t>
            </a:r>
          </a:p>
          <a:p>
            <a:pPr lvl="1"/>
            <a:r>
              <a:rPr lang="en-US" dirty="0">
                <a:hlinkClick r:id="rId2"/>
              </a:rPr>
              <a:t>Wearable device to translate sign language to Txt/speech - Hackster.io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Somatic - Data Glove for the Real World : 6 Steps (with Pictures) - </a:t>
            </a:r>
            <a:r>
              <a:rPr lang="en-US" dirty="0" err="1">
                <a:hlinkClick r:id="rId3"/>
              </a:rPr>
              <a:t>Instructables</a:t>
            </a:r>
            <a:endParaRPr lang="en-US" dirty="0"/>
          </a:p>
          <a:p>
            <a:r>
              <a:rPr lang="en-US" dirty="0"/>
              <a:t>This project would differ from previous projects in that gestures will be translated to numerical and operator inputs into a calculator. Additionally, this project will implement a IR temperature sensor that would alert the user if they are about to touch something excessively hot/cold.</a:t>
            </a:r>
          </a:p>
          <a:p>
            <a:r>
              <a:rPr lang="en-US" dirty="0"/>
              <a:t>Python-compatible libraries exist for all the sensors used:</a:t>
            </a:r>
          </a:p>
          <a:p>
            <a:pPr lvl="1"/>
            <a:r>
              <a:rPr lang="en-US" dirty="0"/>
              <a:t>Adafruit MPU6050, Adafruit </a:t>
            </a:r>
            <a:r>
              <a:rPr lang="en-US" dirty="0" err="1"/>
              <a:t>CircuitPython</a:t>
            </a:r>
            <a:r>
              <a:rPr lang="en-US" dirty="0"/>
              <a:t> MLX90614, Adafruit SSD1306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CF36C-7CCA-43BC-A6F1-6B8C578BE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515" y="457200"/>
            <a:ext cx="2305372" cy="258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61379-C866-4351-84DA-21666426092C}"/>
              </a:ext>
            </a:extLst>
          </p:cNvPr>
          <p:cNvSpPr txBox="1"/>
          <p:nvPr/>
        </p:nvSpPr>
        <p:spPr>
          <a:xfrm>
            <a:off x="9906000" y="305743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from </a:t>
            </a:r>
            <a:r>
              <a:rPr lang="en-US" dirty="0">
                <a:hlinkClick r:id="rId5"/>
              </a:rPr>
              <a:t>“Smart Fitness Watch With ESP8266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mbers Digits Dotted - Free vector graphic on Pixabay">
            <a:extLst>
              <a:ext uri="{FF2B5EF4-FFF2-40B4-BE49-F238E27FC236}">
                <a16:creationId xmlns:a16="http://schemas.microsoft.com/office/drawing/2014/main" id="{D1EF51F2-0729-4075-818F-E3010234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48" y="2602539"/>
            <a:ext cx="12961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9B624-BD8B-4E8C-822F-D0EF28F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to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1515-963D-48CF-9550-FA80DE00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be able to draw out numbers and mathematical operators in the air using their finger/hand and the device will show both the equation inferred and the result on the display.</a:t>
            </a:r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8CF73290-307E-4DEB-86DF-41630651E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350" y="2981784"/>
            <a:ext cx="632298" cy="632298"/>
          </a:xfrm>
          <a:prstGeom prst="rect">
            <a:avLst/>
          </a:prstGeom>
        </p:spPr>
      </p:pic>
      <p:pic>
        <p:nvPicPr>
          <p:cNvPr id="7" name="Graphic 6" descr="Right pointing backhand index outline">
            <a:extLst>
              <a:ext uri="{FF2B5EF4-FFF2-40B4-BE49-F238E27FC236}">
                <a16:creationId xmlns:a16="http://schemas.microsoft.com/office/drawing/2014/main" id="{C1CBB901-F52A-4C3C-8B85-508FE4D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684" y="2325051"/>
            <a:ext cx="632298" cy="632298"/>
          </a:xfrm>
          <a:prstGeom prst="rect">
            <a:avLst/>
          </a:prstGeom>
        </p:spPr>
      </p:pic>
      <p:pic>
        <p:nvPicPr>
          <p:cNvPr id="8" name="Graphic 7" descr="Right pointing backhand index outline">
            <a:extLst>
              <a:ext uri="{FF2B5EF4-FFF2-40B4-BE49-F238E27FC236}">
                <a16:creationId xmlns:a16="http://schemas.microsoft.com/office/drawing/2014/main" id="{49DEC4A6-9075-4A8D-BD4E-B032EA8BD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684" y="4602467"/>
            <a:ext cx="632298" cy="632298"/>
          </a:xfrm>
          <a:prstGeom prst="rect">
            <a:avLst/>
          </a:prstGeom>
        </p:spPr>
      </p:pic>
      <p:pic>
        <p:nvPicPr>
          <p:cNvPr id="1030" name="Picture 6" descr="Numbers Digits Dotted - Free vector graphic on Pixabay">
            <a:extLst>
              <a:ext uri="{FF2B5EF4-FFF2-40B4-BE49-F238E27FC236}">
                <a16:creationId xmlns:a16="http://schemas.microsoft.com/office/drawing/2014/main" id="{5FCA81E3-69F8-4C2C-A491-E70A8E51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12" y="2780557"/>
            <a:ext cx="1828800" cy="24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AA5716-5AD3-486F-A5A3-69B3934D9038}"/>
              </a:ext>
            </a:extLst>
          </p:cNvPr>
          <p:cNvSpPr/>
          <p:nvPr/>
        </p:nvSpPr>
        <p:spPr>
          <a:xfrm>
            <a:off x="4279299" y="3614082"/>
            <a:ext cx="762000" cy="3429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BB61C-2FDD-4BC8-9C55-4BA7AEFF67C6}"/>
              </a:ext>
            </a:extLst>
          </p:cNvPr>
          <p:cNvSpPr txBox="1"/>
          <p:nvPr/>
        </p:nvSpPr>
        <p:spPr>
          <a:xfrm>
            <a:off x="4317399" y="3387715"/>
            <a:ext cx="63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CEAD4C-8CA5-42E6-94EB-75FFC27D9B46}"/>
              </a:ext>
            </a:extLst>
          </p:cNvPr>
          <p:cNvCxnSpPr/>
          <p:nvPr/>
        </p:nvCxnSpPr>
        <p:spPr>
          <a:xfrm flipV="1">
            <a:off x="2831499" y="2813982"/>
            <a:ext cx="354249" cy="4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5EA400-77EC-4462-B77C-CF6EDE965BE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61833" y="2957349"/>
            <a:ext cx="0" cy="164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lus Icon - Download in Glyph Style">
            <a:extLst>
              <a:ext uri="{FF2B5EF4-FFF2-40B4-BE49-F238E27FC236}">
                <a16:creationId xmlns:a16="http://schemas.microsoft.com/office/drawing/2014/main" id="{2C171E81-9CA6-457D-B91E-B5D1B3C9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92" y="2799779"/>
            <a:ext cx="1960257" cy="19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Right pointing backhand index outline">
            <a:extLst>
              <a:ext uri="{FF2B5EF4-FFF2-40B4-BE49-F238E27FC236}">
                <a16:creationId xmlns:a16="http://schemas.microsoft.com/office/drawing/2014/main" id="{E7D78CEB-50DB-497E-B777-0906F3C1A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7852" y="2813982"/>
            <a:ext cx="632298" cy="632298"/>
          </a:xfrm>
          <a:prstGeom prst="rect">
            <a:avLst/>
          </a:prstGeom>
        </p:spPr>
      </p:pic>
      <p:pic>
        <p:nvPicPr>
          <p:cNvPr id="20" name="Graphic 19" descr="Right pointing backhand index outline">
            <a:extLst>
              <a:ext uri="{FF2B5EF4-FFF2-40B4-BE49-F238E27FC236}">
                <a16:creationId xmlns:a16="http://schemas.microsoft.com/office/drawing/2014/main" id="{9A150081-4274-49CB-A429-EC7CB046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822" y="4267311"/>
            <a:ext cx="632298" cy="632298"/>
          </a:xfrm>
          <a:prstGeom prst="rect">
            <a:avLst/>
          </a:prstGeom>
        </p:spPr>
      </p:pic>
      <p:pic>
        <p:nvPicPr>
          <p:cNvPr id="21" name="Graphic 20" descr="Right pointing backhand index outline">
            <a:extLst>
              <a:ext uri="{FF2B5EF4-FFF2-40B4-BE49-F238E27FC236}">
                <a16:creationId xmlns:a16="http://schemas.microsoft.com/office/drawing/2014/main" id="{22F11426-0FD1-4030-AA79-A551C228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445" y="3635013"/>
            <a:ext cx="632298" cy="632298"/>
          </a:xfrm>
          <a:prstGeom prst="rect">
            <a:avLst/>
          </a:prstGeom>
        </p:spPr>
      </p:pic>
      <p:pic>
        <p:nvPicPr>
          <p:cNvPr id="22" name="Graphic 21" descr="Right pointing backhand index outline">
            <a:extLst>
              <a:ext uri="{FF2B5EF4-FFF2-40B4-BE49-F238E27FC236}">
                <a16:creationId xmlns:a16="http://schemas.microsoft.com/office/drawing/2014/main" id="{53E5E14E-D2CC-4D77-BFA4-AFB99B36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801" y="3664714"/>
            <a:ext cx="632298" cy="6322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636ACD-9416-4836-B3A0-04B2B84C13E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904001" y="3446280"/>
            <a:ext cx="11970" cy="8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4F30A-ED7D-468B-9F12-065AC64D38BC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337343" y="4267311"/>
            <a:ext cx="262479" cy="31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B13E40-1131-4D95-9268-536221F029A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659743" y="3951162"/>
            <a:ext cx="604058" cy="2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90E2124-9504-453B-89C6-76D125D889D3}"/>
              </a:ext>
            </a:extLst>
          </p:cNvPr>
          <p:cNvSpPr/>
          <p:nvPr/>
        </p:nvSpPr>
        <p:spPr>
          <a:xfrm>
            <a:off x="7239000" y="3678928"/>
            <a:ext cx="762000" cy="3429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6B6E22-8925-4EEF-ADA2-84085522C155}"/>
              </a:ext>
            </a:extLst>
          </p:cNvPr>
          <p:cNvSpPr txBox="1"/>
          <p:nvPr/>
        </p:nvSpPr>
        <p:spPr>
          <a:xfrm>
            <a:off x="7277100" y="3452561"/>
            <a:ext cx="63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Pause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F54C9F-8CE4-4CA1-B20F-9DA167196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643" y="2583141"/>
            <a:ext cx="628650" cy="628650"/>
          </a:xfrm>
          <a:prstGeom prst="rect">
            <a:avLst/>
          </a:prstGeom>
        </p:spPr>
      </p:pic>
      <p:pic>
        <p:nvPicPr>
          <p:cNvPr id="35" name="Graphic 34" descr="Right pointing backhand index outline">
            <a:extLst>
              <a:ext uri="{FF2B5EF4-FFF2-40B4-BE49-F238E27FC236}">
                <a16:creationId xmlns:a16="http://schemas.microsoft.com/office/drawing/2014/main" id="{C05E9539-0E6F-441C-B706-6DC751191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6038" y="2667043"/>
            <a:ext cx="632298" cy="632298"/>
          </a:xfrm>
          <a:prstGeom prst="rect">
            <a:avLst/>
          </a:prstGeom>
        </p:spPr>
      </p:pic>
      <p:pic>
        <p:nvPicPr>
          <p:cNvPr id="36" name="Graphic 35" descr="Right pointing backhand index outline">
            <a:extLst>
              <a:ext uri="{FF2B5EF4-FFF2-40B4-BE49-F238E27FC236}">
                <a16:creationId xmlns:a16="http://schemas.microsoft.com/office/drawing/2014/main" id="{854C10DB-2511-4894-AFAA-0AEEDF3FA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2212" y="4941693"/>
            <a:ext cx="632298" cy="63229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DBF074-398C-4AF9-B224-F85F56D9FAEE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8303293" y="2897466"/>
            <a:ext cx="772745" cy="8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93A3A8-F3A4-41AB-81E4-13D248616F10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8288361" y="3299341"/>
            <a:ext cx="1103826" cy="164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9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676D0-1BBB-4D91-A723-31B3EE27FB9F}"/>
              </a:ext>
            </a:extLst>
          </p:cNvPr>
          <p:cNvSpPr/>
          <p:nvPr/>
        </p:nvSpPr>
        <p:spPr>
          <a:xfrm>
            <a:off x="4343400" y="1581150"/>
            <a:ext cx="3505200" cy="3695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8A40A-4894-41D1-8289-4FF3D2D853D2}"/>
              </a:ext>
            </a:extLst>
          </p:cNvPr>
          <p:cNvCxnSpPr/>
          <p:nvPr/>
        </p:nvCxnSpPr>
        <p:spPr>
          <a:xfrm>
            <a:off x="7848600" y="2502932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2AC7C9-0270-4F8E-9C74-72D65C132DA8}"/>
              </a:ext>
            </a:extLst>
          </p:cNvPr>
          <p:cNvSpPr txBox="1"/>
          <p:nvPr/>
        </p:nvSpPr>
        <p:spPr>
          <a:xfrm>
            <a:off x="7429500" y="236443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07F992-C940-4DB9-A1DD-DBB38CCBB115}"/>
              </a:ext>
            </a:extLst>
          </p:cNvPr>
          <p:cNvSpPr/>
          <p:nvPr/>
        </p:nvSpPr>
        <p:spPr>
          <a:xfrm>
            <a:off x="9934674" y="1169433"/>
            <a:ext cx="1236090" cy="7619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IR Temp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Sensor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MLX90614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B007C9-8C9F-4306-9B12-5D367CB081E1}"/>
              </a:ext>
            </a:extLst>
          </p:cNvPr>
          <p:cNvSpPr/>
          <p:nvPr/>
        </p:nvSpPr>
        <p:spPr>
          <a:xfrm>
            <a:off x="9944100" y="2171188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OLED display</a:t>
            </a:r>
          </a:p>
          <a:p>
            <a:pPr algn="ctr"/>
            <a:r>
              <a:rPr lang="en-US" sz="1200" dirty="0"/>
              <a:t>(SSD1315)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BF9E75-D5CD-4F2E-B331-56E6ADAFECD1}"/>
              </a:ext>
            </a:extLst>
          </p:cNvPr>
          <p:cNvSpPr/>
          <p:nvPr/>
        </p:nvSpPr>
        <p:spPr>
          <a:xfrm>
            <a:off x="9968452" y="3276472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IMU 6-axis</a:t>
            </a:r>
          </a:p>
          <a:p>
            <a:pPr algn="ctr"/>
            <a:r>
              <a:rPr lang="en-US" sz="1200" dirty="0"/>
              <a:t>(MPU6050)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EA461-FB5A-437B-9FA9-71BFF11E417A}"/>
              </a:ext>
            </a:extLst>
          </p:cNvPr>
          <p:cNvCxnSpPr/>
          <p:nvPr/>
        </p:nvCxnSpPr>
        <p:spPr>
          <a:xfrm flipV="1">
            <a:off x="8605101" y="1652709"/>
            <a:ext cx="0" cy="874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ADE66-4434-42BC-B521-2774AFFABA6A}"/>
              </a:ext>
            </a:extLst>
          </p:cNvPr>
          <p:cNvCxnSpPr/>
          <p:nvPr/>
        </p:nvCxnSpPr>
        <p:spPr>
          <a:xfrm>
            <a:off x="8610600" y="1676400"/>
            <a:ext cx="1333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CA04C5-CFD8-45A3-96FA-9B33700C5033}"/>
              </a:ext>
            </a:extLst>
          </p:cNvPr>
          <p:cNvCxnSpPr/>
          <p:nvPr/>
        </p:nvCxnSpPr>
        <p:spPr>
          <a:xfrm>
            <a:off x="8595675" y="2502931"/>
            <a:ext cx="13389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54135EF-F60E-42C2-BF95-12B1A788576A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8569981" y="2257882"/>
            <a:ext cx="1436733" cy="136020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1A8339-2C42-41B5-8B35-10899EDA2948}"/>
              </a:ext>
            </a:extLst>
          </p:cNvPr>
          <p:cNvSpPr/>
          <p:nvPr/>
        </p:nvSpPr>
        <p:spPr>
          <a:xfrm>
            <a:off x="9968452" y="4476489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Vibration Motor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200" i="0" dirty="0">
                <a:solidFill>
                  <a:schemeClr val="bg1"/>
                </a:solidFill>
                <a:effectLst/>
                <a:latin typeface="+mj-lt"/>
              </a:rPr>
              <a:t>FIT0774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DAC03F6-F0D7-42C4-A12D-927FA8437789}"/>
              </a:ext>
            </a:extLst>
          </p:cNvPr>
          <p:cNvCxnSpPr>
            <a:endCxn id="33" idx="1"/>
          </p:cNvCxnSpPr>
          <p:nvPr/>
        </p:nvCxnSpPr>
        <p:spPr>
          <a:xfrm>
            <a:off x="7848600" y="4341158"/>
            <a:ext cx="2119852" cy="515213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F88CE9-022E-45FA-ABBA-6A6EFF178632}"/>
              </a:ext>
            </a:extLst>
          </p:cNvPr>
          <p:cNvSpPr txBox="1"/>
          <p:nvPr/>
        </p:nvSpPr>
        <p:spPr>
          <a:xfrm>
            <a:off x="7389141" y="4252335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PWM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3EFF74-F0A3-4809-9213-2BCB19BB0B77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05150" y="4113553"/>
            <a:ext cx="12382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5F3B679-7783-465C-A71A-10ADE5C5FB05}"/>
              </a:ext>
            </a:extLst>
          </p:cNvPr>
          <p:cNvSpPr/>
          <p:nvPr/>
        </p:nvSpPr>
        <p:spPr>
          <a:xfrm>
            <a:off x="1771650" y="3656353"/>
            <a:ext cx="13335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uUSB</a:t>
            </a:r>
            <a:r>
              <a:rPr lang="en-US" sz="1600" dirty="0"/>
              <a:t> Host Connector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BE26E-AF69-4ED1-BA3C-E30742855F6A}"/>
              </a:ext>
            </a:extLst>
          </p:cNvPr>
          <p:cNvSpPr txBox="1"/>
          <p:nvPr/>
        </p:nvSpPr>
        <p:spPr>
          <a:xfrm>
            <a:off x="3526214" y="374422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V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140E86-77D9-47A1-A7B3-C2A330E51A3D}"/>
              </a:ext>
            </a:extLst>
          </p:cNvPr>
          <p:cNvCxnSpPr/>
          <p:nvPr/>
        </p:nvCxnSpPr>
        <p:spPr>
          <a:xfrm>
            <a:off x="3105150" y="4380253"/>
            <a:ext cx="1238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0762FA-EDCA-4AC0-9751-78699F5FA75B}"/>
              </a:ext>
            </a:extLst>
          </p:cNvPr>
          <p:cNvSpPr/>
          <p:nvPr/>
        </p:nvSpPr>
        <p:spPr>
          <a:xfrm>
            <a:off x="9968452" y="5409943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Button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2A78A6-ECFE-48FA-8C24-2D474386ABA6}"/>
              </a:ext>
            </a:extLst>
          </p:cNvPr>
          <p:cNvCxnSpPr>
            <a:cxnSpLocks/>
          </p:cNvCxnSpPr>
          <p:nvPr/>
        </p:nvCxnSpPr>
        <p:spPr>
          <a:xfrm>
            <a:off x="7124700" y="5258191"/>
            <a:ext cx="2855536" cy="493993"/>
          </a:xfrm>
          <a:prstGeom prst="bentConnector3">
            <a:avLst>
              <a:gd name="adj1" fmla="val 8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372172-ACFE-4D16-8273-429E8B493D70}"/>
              </a:ext>
            </a:extLst>
          </p:cNvPr>
          <p:cNvSpPr txBox="1"/>
          <p:nvPr/>
        </p:nvSpPr>
        <p:spPr>
          <a:xfrm>
            <a:off x="6866396" y="501827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D00EA1-046C-4610-9532-CEEEF30F16A8}"/>
              </a:ext>
            </a:extLst>
          </p:cNvPr>
          <p:cNvSpPr/>
          <p:nvPr/>
        </p:nvSpPr>
        <p:spPr>
          <a:xfrm>
            <a:off x="4343400" y="1581150"/>
            <a:ext cx="3505200" cy="3695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4935D-5383-47A8-B2F0-E4568304963B}"/>
              </a:ext>
            </a:extLst>
          </p:cNvPr>
          <p:cNvCxnSpPr/>
          <p:nvPr/>
        </p:nvCxnSpPr>
        <p:spPr>
          <a:xfrm>
            <a:off x="7848600" y="2502932"/>
            <a:ext cx="76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855ADD-59CC-46D5-93D3-7D16F9BCC851}"/>
              </a:ext>
            </a:extLst>
          </p:cNvPr>
          <p:cNvSpPr txBox="1"/>
          <p:nvPr/>
        </p:nvSpPr>
        <p:spPr>
          <a:xfrm>
            <a:off x="7429500" y="236443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6FCD3-85FA-486C-98F2-4946402AE3E2}"/>
              </a:ext>
            </a:extLst>
          </p:cNvPr>
          <p:cNvSpPr/>
          <p:nvPr/>
        </p:nvSpPr>
        <p:spPr>
          <a:xfrm>
            <a:off x="9934674" y="1169433"/>
            <a:ext cx="1236090" cy="7619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IR Temp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Sensor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MLX90614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5C441B-A113-43E1-A8DA-33D3A8B40865}"/>
              </a:ext>
            </a:extLst>
          </p:cNvPr>
          <p:cNvSpPr/>
          <p:nvPr/>
        </p:nvSpPr>
        <p:spPr>
          <a:xfrm>
            <a:off x="9944100" y="2171188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OLED display</a:t>
            </a:r>
          </a:p>
          <a:p>
            <a:pPr algn="ctr"/>
            <a:r>
              <a:rPr lang="en-US" sz="1200" dirty="0"/>
              <a:t>(SSD1315)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0CEBE3-A54F-4821-A6BF-05F238C10979}"/>
              </a:ext>
            </a:extLst>
          </p:cNvPr>
          <p:cNvSpPr/>
          <p:nvPr/>
        </p:nvSpPr>
        <p:spPr>
          <a:xfrm>
            <a:off x="9968452" y="3276472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IMU 6-axis</a:t>
            </a:r>
          </a:p>
          <a:p>
            <a:pPr algn="ctr"/>
            <a:r>
              <a:rPr lang="en-US" sz="1200" dirty="0"/>
              <a:t>(MPU6050)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3ACE4A-7BC5-427D-8A30-EA77DD0B1CD9}"/>
              </a:ext>
            </a:extLst>
          </p:cNvPr>
          <p:cNvCxnSpPr/>
          <p:nvPr/>
        </p:nvCxnSpPr>
        <p:spPr>
          <a:xfrm flipV="1">
            <a:off x="8605101" y="1652709"/>
            <a:ext cx="0" cy="874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8F197F-DDF0-4E2F-9A76-F071B5AE0883}"/>
              </a:ext>
            </a:extLst>
          </p:cNvPr>
          <p:cNvCxnSpPr/>
          <p:nvPr/>
        </p:nvCxnSpPr>
        <p:spPr>
          <a:xfrm>
            <a:off x="8610600" y="1676400"/>
            <a:ext cx="1333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A63BC9-2B28-4532-B5EB-ACE0CD2E61B8}"/>
              </a:ext>
            </a:extLst>
          </p:cNvPr>
          <p:cNvCxnSpPr/>
          <p:nvPr/>
        </p:nvCxnSpPr>
        <p:spPr>
          <a:xfrm>
            <a:off x="8595675" y="2502931"/>
            <a:ext cx="133899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FEEB02-48DD-48D8-8366-B69E8470B051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8569981" y="2257882"/>
            <a:ext cx="1436733" cy="136020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5D835A3-9E6C-4E1A-818F-2A1BA1BED134}"/>
              </a:ext>
            </a:extLst>
          </p:cNvPr>
          <p:cNvSpPr/>
          <p:nvPr/>
        </p:nvSpPr>
        <p:spPr>
          <a:xfrm>
            <a:off x="9968452" y="4517087"/>
            <a:ext cx="1257300" cy="759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Vibration Motor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200" i="0" dirty="0">
                <a:solidFill>
                  <a:schemeClr val="bg1"/>
                </a:solidFill>
                <a:effectLst/>
                <a:latin typeface="+mj-lt"/>
              </a:rPr>
              <a:t>FIT0774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DA3A55-CE87-44EF-A232-4B9EE1D23F32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3105150" y="4143481"/>
            <a:ext cx="12382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0680267-3E02-4A2F-80E0-0B7ABAD58BCD}"/>
              </a:ext>
            </a:extLst>
          </p:cNvPr>
          <p:cNvSpPr/>
          <p:nvPr/>
        </p:nvSpPr>
        <p:spPr>
          <a:xfrm>
            <a:off x="1752600" y="3686280"/>
            <a:ext cx="1352550" cy="914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uUSB</a:t>
            </a:r>
            <a:r>
              <a:rPr lang="en-US" sz="1600" dirty="0"/>
              <a:t> Host Connector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3A83C-FD7A-4C2B-8D11-CC76902BC342}"/>
              </a:ext>
            </a:extLst>
          </p:cNvPr>
          <p:cNvSpPr txBox="1"/>
          <p:nvPr/>
        </p:nvSpPr>
        <p:spPr>
          <a:xfrm>
            <a:off x="3526214" y="374422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V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ECC932-CC7C-40F1-AD46-FB8FEE0EEF91}"/>
              </a:ext>
            </a:extLst>
          </p:cNvPr>
          <p:cNvCxnSpPr/>
          <p:nvPr/>
        </p:nvCxnSpPr>
        <p:spPr>
          <a:xfrm>
            <a:off x="3105150" y="4380253"/>
            <a:ext cx="1238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580212-B09A-40D5-A8C7-4723295563DF}"/>
              </a:ext>
            </a:extLst>
          </p:cNvPr>
          <p:cNvSpPr txBox="1"/>
          <p:nvPr/>
        </p:nvSpPr>
        <p:spPr>
          <a:xfrm>
            <a:off x="4343399" y="396990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BD4801-7201-4BEC-B3C4-96AA0C7D4E42}"/>
              </a:ext>
            </a:extLst>
          </p:cNvPr>
          <p:cNvSpPr txBox="1"/>
          <p:nvPr/>
        </p:nvSpPr>
        <p:spPr>
          <a:xfrm>
            <a:off x="4324350" y="425205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USB-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2A09A53-CF44-4527-99C8-B5CB9EF4D22E}"/>
              </a:ext>
            </a:extLst>
          </p:cNvPr>
          <p:cNvCxnSpPr>
            <a:endCxn id="34" idx="1"/>
          </p:cNvCxnSpPr>
          <p:nvPr/>
        </p:nvCxnSpPr>
        <p:spPr>
          <a:xfrm>
            <a:off x="8595675" y="3656353"/>
            <a:ext cx="1372777" cy="1240616"/>
          </a:xfrm>
          <a:prstGeom prst="bentConnector3">
            <a:avLst>
              <a:gd name="adj1" fmla="val 55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2FFDA5-AAFD-4EBB-8004-BBD51EE27D2A}"/>
              </a:ext>
            </a:extLst>
          </p:cNvPr>
          <p:cNvSpPr txBox="1"/>
          <p:nvPr/>
        </p:nvSpPr>
        <p:spPr>
          <a:xfrm>
            <a:off x="7848600" y="2145522"/>
            <a:ext cx="7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 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B0E29B-0DE8-40A5-AA2C-4811E71AA84E}"/>
              </a:ext>
            </a:extLst>
          </p:cNvPr>
          <p:cNvSpPr txBox="1"/>
          <p:nvPr/>
        </p:nvSpPr>
        <p:spPr>
          <a:xfrm>
            <a:off x="9029700" y="4570753"/>
            <a:ext cx="122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50 mA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448B96-1994-47EC-BAC9-F99976C7209E}"/>
              </a:ext>
            </a:extLst>
          </p:cNvPr>
          <p:cNvSpPr txBox="1"/>
          <p:nvPr/>
        </p:nvSpPr>
        <p:spPr>
          <a:xfrm>
            <a:off x="8808760" y="1358886"/>
            <a:ext cx="112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 1 mA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4DECBB-7C2D-4BB0-A159-849623DA893E}"/>
              </a:ext>
            </a:extLst>
          </p:cNvPr>
          <p:cNvSpPr txBox="1"/>
          <p:nvPr/>
        </p:nvSpPr>
        <p:spPr>
          <a:xfrm>
            <a:off x="8896055" y="2217994"/>
            <a:ext cx="112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 1 mA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5AEC18-B50D-48F9-874E-5817EB6AD02D}"/>
              </a:ext>
            </a:extLst>
          </p:cNvPr>
          <p:cNvSpPr txBox="1"/>
          <p:nvPr/>
        </p:nvSpPr>
        <p:spPr>
          <a:xfrm>
            <a:off x="9029700" y="3403963"/>
            <a:ext cx="951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</a:t>
            </a:r>
            <a:r>
              <a:rPr lang="en-US" sz="1200" dirty="0" err="1"/>
              <a:t>uA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5AE115-D193-4CEF-810A-9DFE0647A371}"/>
              </a:ext>
            </a:extLst>
          </p:cNvPr>
          <p:cNvSpPr txBox="1"/>
          <p:nvPr/>
        </p:nvSpPr>
        <p:spPr>
          <a:xfrm>
            <a:off x="8808760" y="4896969"/>
            <a:ext cx="117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(rated current)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756583"/>
              </p:ext>
            </p:extLst>
          </p:nvPr>
        </p:nvGraphicFramePr>
        <p:xfrm>
          <a:off x="609600" y="1295400"/>
          <a:ext cx="10972800" cy="3774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0.96 in OLED display (SSD1315)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 Temperature Sensor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MLX90614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Vibration Motor (</a:t>
                      </a: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FIT0774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 6-axis (MPU6050)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9699</TotalTime>
  <Words>426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Wristband Lab Assistant Proposal</vt:lpstr>
      <vt:lpstr>Problem background</vt:lpstr>
      <vt:lpstr>Proposed solution</vt:lpstr>
      <vt:lpstr>Gestures to capture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Mitrofan Andrei</cp:lastModifiedBy>
  <cp:revision>404</cp:revision>
  <dcterms:created xsi:type="dcterms:W3CDTF">2018-01-09T20:24:50Z</dcterms:created>
  <dcterms:modified xsi:type="dcterms:W3CDTF">2021-10-14T06:21:57Z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