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5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varScale="1">
        <p:scale>
          <a:sx n="68" d="100"/>
          <a:sy n="68" d="100"/>
        </p:scale>
        <p:origin x="540"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16-Nov-21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16-Nov-21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16-Nov-21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16-Nov-21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16-Nov-21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16-Nov-21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16-Nov-21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16-Nov-21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16-Nov-21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16-Nov-21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16-Nov-21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hackster.io/andrei-mitrofan/no-touch-gesture-calculator-40e7d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fontScale="90000"/>
          </a:bodyPr>
          <a:lstStyle/>
          <a:p>
            <a:r>
              <a:rPr lang="en-US" sz="6000" dirty="0"/>
              <a:t>ENGI 301</a:t>
            </a:r>
            <a:br>
              <a:rPr lang="en-US" sz="6000" dirty="0"/>
            </a:br>
            <a:br>
              <a:rPr lang="en-US" dirty="0"/>
            </a:br>
            <a:r>
              <a:rPr lang="en-US" sz="6000" dirty="0"/>
              <a:t>No Touch Gesture Calculator</a:t>
            </a:r>
            <a:br>
              <a:rPr lang="en-US" sz="6000" dirty="0"/>
            </a:br>
            <a:r>
              <a:rPr lang="en-US" sz="6000" dirty="0"/>
              <a:t>PCB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11.16.2021</a:t>
            </a:r>
          </a:p>
          <a:p>
            <a:r>
              <a:rPr lang="en-US" dirty="0"/>
              <a:t>Andrei Mitrofan</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1295400"/>
            <a:ext cx="6972300" cy="4724399"/>
          </a:xfrm>
        </p:spPr>
        <p:txBody>
          <a:bodyPr/>
          <a:lstStyle/>
          <a:p>
            <a:r>
              <a:rPr lang="en-US" dirty="0"/>
              <a:t>This project is a gesture calculator designed for a wearable bracelet. It allows you to do calculations by “drawing out” the numbers in the air and it will automatically detect your intentions, calculate the equation, and display the results on an OLED screen. More information can be found on the </a:t>
            </a:r>
            <a:r>
              <a:rPr lang="en-US" dirty="0" err="1"/>
              <a:t>hackster</a:t>
            </a:r>
            <a:r>
              <a:rPr lang="en-US" dirty="0"/>
              <a:t> page: </a:t>
            </a:r>
            <a:r>
              <a:rPr lang="en-US" dirty="0">
                <a:hlinkClick r:id="rId2"/>
              </a:rPr>
              <a:t>No Touch Gesture Calculator - Hackster.io</a:t>
            </a:r>
            <a:endParaRPr lang="en-US" dirty="0"/>
          </a:p>
          <a:p>
            <a:r>
              <a:rPr lang="en-US" dirty="0"/>
              <a:t>The project will be integrated on a PCB in order to allow for more stable anchoring of components, which should allow for more replicable results and allow the connections to remain stable as the electronics are being gestured around. I will also add lead connections for a vibration motor, in order to give feedback to the user on whether the gesture identification was successful and when it happened.</a:t>
            </a:r>
          </a:p>
          <a:p>
            <a:pPr lvl="1"/>
            <a:endParaRPr lang="en-US" dirty="0"/>
          </a:p>
        </p:txBody>
      </p:sp>
      <p:pic>
        <p:nvPicPr>
          <p:cNvPr id="1028" name="Picture 4" descr="No Touch Gesture Calculator">
            <a:extLst>
              <a:ext uri="{FF2B5EF4-FFF2-40B4-BE49-F238E27FC236}">
                <a16:creationId xmlns:a16="http://schemas.microsoft.com/office/drawing/2014/main" id="{47E10396-738F-40A5-8D72-445305FF0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1676400"/>
            <a:ext cx="3829050" cy="287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7" name="Rectangle: Rounded Corners 6">
            <a:extLst>
              <a:ext uri="{FF2B5EF4-FFF2-40B4-BE49-F238E27FC236}">
                <a16:creationId xmlns:a16="http://schemas.microsoft.com/office/drawing/2014/main" id="{002971C2-4E77-4AAC-8499-BA8DDD3412D4}"/>
              </a:ext>
            </a:extLst>
          </p:cNvPr>
          <p:cNvSpPr/>
          <p:nvPr/>
        </p:nvSpPr>
        <p:spPr>
          <a:xfrm>
            <a:off x="3657600" y="1866900"/>
            <a:ext cx="3505200" cy="36957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PocketBeagle</a:t>
            </a:r>
            <a:endParaRPr lang="en-US" dirty="0"/>
          </a:p>
        </p:txBody>
      </p:sp>
      <p:cxnSp>
        <p:nvCxnSpPr>
          <p:cNvPr id="8" name="Straight Connector 7">
            <a:extLst>
              <a:ext uri="{FF2B5EF4-FFF2-40B4-BE49-F238E27FC236}">
                <a16:creationId xmlns:a16="http://schemas.microsoft.com/office/drawing/2014/main" id="{936BEFE5-F7D0-42C2-9C57-350FB1E7B934}"/>
              </a:ext>
            </a:extLst>
          </p:cNvPr>
          <p:cNvCxnSpPr/>
          <p:nvPr/>
        </p:nvCxnSpPr>
        <p:spPr>
          <a:xfrm>
            <a:off x="7162800" y="2788682"/>
            <a:ext cx="76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EEEDD1-31BA-44F2-8D49-DEDFCC9842E3}"/>
              </a:ext>
            </a:extLst>
          </p:cNvPr>
          <p:cNvSpPr txBox="1"/>
          <p:nvPr/>
        </p:nvSpPr>
        <p:spPr>
          <a:xfrm>
            <a:off x="6743700" y="2650182"/>
            <a:ext cx="685800" cy="276999"/>
          </a:xfrm>
          <a:prstGeom prst="rect">
            <a:avLst/>
          </a:prstGeom>
          <a:noFill/>
        </p:spPr>
        <p:txBody>
          <a:bodyPr wrap="square" rtlCol="0">
            <a:spAutoFit/>
          </a:bodyPr>
          <a:lstStyle/>
          <a:p>
            <a:r>
              <a:rPr lang="en-US" sz="1200" dirty="0"/>
              <a:t>I2C2</a:t>
            </a:r>
          </a:p>
        </p:txBody>
      </p:sp>
      <p:sp>
        <p:nvSpPr>
          <p:cNvPr id="11" name="Rectangle: Rounded Corners 10">
            <a:extLst>
              <a:ext uri="{FF2B5EF4-FFF2-40B4-BE49-F238E27FC236}">
                <a16:creationId xmlns:a16="http://schemas.microsoft.com/office/drawing/2014/main" id="{F51EBF77-D694-4F43-A908-0313B624012F}"/>
              </a:ext>
            </a:extLst>
          </p:cNvPr>
          <p:cNvSpPr/>
          <p:nvPr/>
        </p:nvSpPr>
        <p:spPr>
          <a:xfrm>
            <a:off x="9248874" y="1730638"/>
            <a:ext cx="1257300" cy="7597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err="1"/>
              <a:t>piOLED</a:t>
            </a:r>
            <a:endParaRPr lang="en-US" sz="1200" dirty="0"/>
          </a:p>
          <a:p>
            <a:pPr algn="ctr"/>
            <a:r>
              <a:rPr lang="en-US" sz="1200" dirty="0"/>
              <a:t>(SSD1306)</a:t>
            </a:r>
          </a:p>
        </p:txBody>
      </p:sp>
      <p:sp>
        <p:nvSpPr>
          <p:cNvPr id="12" name="Rectangle: Rounded Corners 11">
            <a:extLst>
              <a:ext uri="{FF2B5EF4-FFF2-40B4-BE49-F238E27FC236}">
                <a16:creationId xmlns:a16="http://schemas.microsoft.com/office/drawing/2014/main" id="{F47D9F40-983D-4F42-9F46-FE1C1702A45F}"/>
              </a:ext>
            </a:extLst>
          </p:cNvPr>
          <p:cNvSpPr/>
          <p:nvPr/>
        </p:nvSpPr>
        <p:spPr>
          <a:xfrm>
            <a:off x="9282652" y="3344549"/>
            <a:ext cx="1257300" cy="7597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IMU 6-axis</a:t>
            </a:r>
          </a:p>
          <a:p>
            <a:pPr algn="ctr"/>
            <a:r>
              <a:rPr lang="en-US" sz="1200" dirty="0"/>
              <a:t>(MPU6050)</a:t>
            </a:r>
          </a:p>
        </p:txBody>
      </p:sp>
      <p:cxnSp>
        <p:nvCxnSpPr>
          <p:cNvPr id="15" name="Straight Connector 14">
            <a:extLst>
              <a:ext uri="{FF2B5EF4-FFF2-40B4-BE49-F238E27FC236}">
                <a16:creationId xmlns:a16="http://schemas.microsoft.com/office/drawing/2014/main" id="{9E39B9B3-8B02-4E2F-846F-C331D4F2EA4E}"/>
              </a:ext>
            </a:extLst>
          </p:cNvPr>
          <p:cNvCxnSpPr/>
          <p:nvPr/>
        </p:nvCxnSpPr>
        <p:spPr>
          <a:xfrm>
            <a:off x="7943653" y="2137146"/>
            <a:ext cx="133899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F29D77-B186-4ED0-B0AA-7637260DFBEF}"/>
              </a:ext>
            </a:extLst>
          </p:cNvPr>
          <p:cNvCxnSpPr>
            <a:cxnSpLocks/>
            <a:endCxn id="12" idx="1"/>
          </p:cNvCxnSpPr>
          <p:nvPr/>
        </p:nvCxnSpPr>
        <p:spPr>
          <a:xfrm rot="16200000" flipH="1">
            <a:off x="7819510" y="2261288"/>
            <a:ext cx="1587285" cy="1338999"/>
          </a:xfrm>
          <a:prstGeom prst="bentConnector2">
            <a:avLst/>
          </a:prstGeom>
          <a:ln w="38100"/>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4B7EF02-9657-4941-A1D6-59A5794C42F3}"/>
              </a:ext>
            </a:extLst>
          </p:cNvPr>
          <p:cNvSpPr/>
          <p:nvPr/>
        </p:nvSpPr>
        <p:spPr>
          <a:xfrm>
            <a:off x="9282652" y="4762239"/>
            <a:ext cx="1257300" cy="7597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mj-lt"/>
              </a:rPr>
              <a:t>Vibration Motor </a:t>
            </a:r>
          </a:p>
          <a:p>
            <a:pPr algn="ctr"/>
            <a:r>
              <a:rPr lang="en-US" sz="1200" dirty="0">
                <a:solidFill>
                  <a:schemeClr val="bg1"/>
                </a:solidFill>
                <a:latin typeface="+mj-lt"/>
              </a:rPr>
              <a:t>(</a:t>
            </a:r>
            <a:r>
              <a:rPr lang="en-US" sz="1200" i="0" dirty="0">
                <a:solidFill>
                  <a:schemeClr val="bg1"/>
                </a:solidFill>
                <a:effectLst/>
                <a:latin typeface="+mj-lt"/>
              </a:rPr>
              <a:t>FIT0774</a:t>
            </a:r>
            <a:r>
              <a:rPr lang="en-US" sz="1200" dirty="0">
                <a:solidFill>
                  <a:schemeClr val="bg1"/>
                </a:solidFill>
                <a:latin typeface="+mj-lt"/>
              </a:rPr>
              <a:t>)</a:t>
            </a:r>
          </a:p>
        </p:txBody>
      </p:sp>
      <p:cxnSp>
        <p:nvCxnSpPr>
          <p:cNvPr id="18" name="Connector: Elbow 17">
            <a:extLst>
              <a:ext uri="{FF2B5EF4-FFF2-40B4-BE49-F238E27FC236}">
                <a16:creationId xmlns:a16="http://schemas.microsoft.com/office/drawing/2014/main" id="{EF33DE91-807C-4AEC-932F-FE83C2F87078}"/>
              </a:ext>
            </a:extLst>
          </p:cNvPr>
          <p:cNvCxnSpPr>
            <a:endCxn id="17" idx="1"/>
          </p:cNvCxnSpPr>
          <p:nvPr/>
        </p:nvCxnSpPr>
        <p:spPr>
          <a:xfrm>
            <a:off x="7162800" y="4626908"/>
            <a:ext cx="2119852" cy="515213"/>
          </a:xfrm>
          <a:prstGeom prst="bentConnector3">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5A2F8DD-785E-4C7F-BA7F-5DA813C17CEB}"/>
              </a:ext>
            </a:extLst>
          </p:cNvPr>
          <p:cNvSpPr txBox="1"/>
          <p:nvPr/>
        </p:nvSpPr>
        <p:spPr>
          <a:xfrm>
            <a:off x="6703341" y="4538085"/>
            <a:ext cx="552450" cy="261610"/>
          </a:xfrm>
          <a:prstGeom prst="rect">
            <a:avLst/>
          </a:prstGeom>
          <a:noFill/>
        </p:spPr>
        <p:txBody>
          <a:bodyPr wrap="square" rtlCol="0">
            <a:spAutoFit/>
          </a:bodyPr>
          <a:lstStyle/>
          <a:p>
            <a:r>
              <a:rPr lang="en-US" sz="1100" dirty="0"/>
              <a:t>PWM</a:t>
            </a:r>
          </a:p>
        </p:txBody>
      </p:sp>
      <p:cxnSp>
        <p:nvCxnSpPr>
          <p:cNvPr id="20" name="Straight Connector 19">
            <a:extLst>
              <a:ext uri="{FF2B5EF4-FFF2-40B4-BE49-F238E27FC236}">
                <a16:creationId xmlns:a16="http://schemas.microsoft.com/office/drawing/2014/main" id="{DBD4F39A-9D73-4300-B3EE-90F831419135}"/>
              </a:ext>
            </a:extLst>
          </p:cNvPr>
          <p:cNvCxnSpPr>
            <a:cxnSpLocks/>
            <a:endCxn id="21" idx="3"/>
          </p:cNvCxnSpPr>
          <p:nvPr/>
        </p:nvCxnSpPr>
        <p:spPr>
          <a:xfrm flipH="1">
            <a:off x="2419350" y="4399303"/>
            <a:ext cx="1238250" cy="0"/>
          </a:xfrm>
          <a:prstGeom prst="line">
            <a:avLst/>
          </a:prstGeom>
          <a:ln w="38100">
            <a:solidFill>
              <a:srgbClr val="FF0000"/>
            </a:solidFill>
          </a:ln>
        </p:spPr>
        <p:style>
          <a:lnRef idx="3">
            <a:schemeClr val="accent1"/>
          </a:lnRef>
          <a:fillRef idx="0">
            <a:schemeClr val="accent1"/>
          </a:fillRef>
          <a:effectRef idx="2">
            <a:schemeClr val="accent1"/>
          </a:effectRef>
          <a:fontRef idx="minor">
            <a:schemeClr val="tx1"/>
          </a:fontRef>
        </p:style>
      </p:cxnSp>
      <p:sp>
        <p:nvSpPr>
          <p:cNvPr id="21" name="Rectangle: Rounded Corners 20">
            <a:extLst>
              <a:ext uri="{FF2B5EF4-FFF2-40B4-BE49-F238E27FC236}">
                <a16:creationId xmlns:a16="http://schemas.microsoft.com/office/drawing/2014/main" id="{7A2EF1AF-2490-42A0-89CC-D175430603D5}"/>
              </a:ext>
            </a:extLst>
          </p:cNvPr>
          <p:cNvSpPr/>
          <p:nvPr/>
        </p:nvSpPr>
        <p:spPr>
          <a:xfrm>
            <a:off x="1085850" y="3942103"/>
            <a:ext cx="1333500"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err="1"/>
              <a:t>uUSB</a:t>
            </a:r>
            <a:r>
              <a:rPr lang="en-US" sz="1600" dirty="0"/>
              <a:t> Host Connector</a:t>
            </a:r>
          </a:p>
        </p:txBody>
      </p:sp>
      <p:sp>
        <p:nvSpPr>
          <p:cNvPr id="22" name="TextBox 21">
            <a:extLst>
              <a:ext uri="{FF2B5EF4-FFF2-40B4-BE49-F238E27FC236}">
                <a16:creationId xmlns:a16="http://schemas.microsoft.com/office/drawing/2014/main" id="{2E93B22C-58C8-4F6D-8997-7BDE45A68020}"/>
              </a:ext>
            </a:extLst>
          </p:cNvPr>
          <p:cNvSpPr txBox="1"/>
          <p:nvPr/>
        </p:nvSpPr>
        <p:spPr>
          <a:xfrm>
            <a:off x="2840414" y="4029971"/>
            <a:ext cx="1085850" cy="369332"/>
          </a:xfrm>
          <a:prstGeom prst="rect">
            <a:avLst/>
          </a:prstGeom>
          <a:noFill/>
        </p:spPr>
        <p:txBody>
          <a:bodyPr wrap="square" rtlCol="0">
            <a:spAutoFit/>
          </a:bodyPr>
          <a:lstStyle/>
          <a:p>
            <a:r>
              <a:rPr lang="en-US" b="1" dirty="0"/>
              <a:t>5 V</a:t>
            </a:r>
          </a:p>
        </p:txBody>
      </p:sp>
      <p:cxnSp>
        <p:nvCxnSpPr>
          <p:cNvPr id="23" name="Straight Connector 22">
            <a:extLst>
              <a:ext uri="{FF2B5EF4-FFF2-40B4-BE49-F238E27FC236}">
                <a16:creationId xmlns:a16="http://schemas.microsoft.com/office/drawing/2014/main" id="{7A6433BA-36F3-490D-9081-8749863EB43B}"/>
              </a:ext>
            </a:extLst>
          </p:cNvPr>
          <p:cNvCxnSpPr/>
          <p:nvPr/>
        </p:nvCxnSpPr>
        <p:spPr>
          <a:xfrm>
            <a:off x="2419350" y="4666003"/>
            <a:ext cx="12382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Mechanical Block Diagram</a:t>
            </a:r>
          </a:p>
        </p:txBody>
      </p:sp>
      <p:sp>
        <p:nvSpPr>
          <p:cNvPr id="82" name="Rectangle: Rounded Corners 81">
            <a:extLst>
              <a:ext uri="{FF2B5EF4-FFF2-40B4-BE49-F238E27FC236}">
                <a16:creationId xmlns:a16="http://schemas.microsoft.com/office/drawing/2014/main" id="{D5160BD0-31F3-4D33-AFFC-4C97F6296D4B}"/>
              </a:ext>
            </a:extLst>
          </p:cNvPr>
          <p:cNvSpPr/>
          <p:nvPr/>
        </p:nvSpPr>
        <p:spPr>
          <a:xfrm>
            <a:off x="1058989" y="2406192"/>
            <a:ext cx="3505200" cy="1981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Arrow Connector 83">
            <a:extLst>
              <a:ext uri="{FF2B5EF4-FFF2-40B4-BE49-F238E27FC236}">
                <a16:creationId xmlns:a16="http://schemas.microsoft.com/office/drawing/2014/main" id="{C97CFAAD-CF02-482F-9862-546AB8737D59}"/>
              </a:ext>
            </a:extLst>
          </p:cNvPr>
          <p:cNvCxnSpPr/>
          <p:nvPr/>
        </p:nvCxnSpPr>
        <p:spPr>
          <a:xfrm>
            <a:off x="1058989" y="2291892"/>
            <a:ext cx="3390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E6AC757-72B8-4B3A-B387-D8583391AAC3}"/>
              </a:ext>
            </a:extLst>
          </p:cNvPr>
          <p:cNvSpPr txBox="1"/>
          <p:nvPr/>
        </p:nvSpPr>
        <p:spPr>
          <a:xfrm>
            <a:off x="2259139" y="1922560"/>
            <a:ext cx="990600" cy="338554"/>
          </a:xfrm>
          <a:prstGeom prst="rect">
            <a:avLst/>
          </a:prstGeom>
          <a:noFill/>
        </p:spPr>
        <p:txBody>
          <a:bodyPr wrap="square" rtlCol="0">
            <a:spAutoFit/>
          </a:bodyPr>
          <a:lstStyle/>
          <a:p>
            <a:r>
              <a:rPr lang="en-US" sz="1600" dirty="0"/>
              <a:t>57 mm</a:t>
            </a:r>
          </a:p>
        </p:txBody>
      </p:sp>
      <p:cxnSp>
        <p:nvCxnSpPr>
          <p:cNvPr id="87" name="Straight Arrow Connector 86">
            <a:extLst>
              <a:ext uri="{FF2B5EF4-FFF2-40B4-BE49-F238E27FC236}">
                <a16:creationId xmlns:a16="http://schemas.microsoft.com/office/drawing/2014/main" id="{6A19DE3A-EA09-45E9-822B-B13FE31F176F}"/>
              </a:ext>
            </a:extLst>
          </p:cNvPr>
          <p:cNvCxnSpPr/>
          <p:nvPr/>
        </p:nvCxnSpPr>
        <p:spPr>
          <a:xfrm flipV="1">
            <a:off x="982789" y="2406192"/>
            <a:ext cx="0" cy="1981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9719A7BD-F349-4658-8DE8-F0432DAFE7A8}"/>
              </a:ext>
            </a:extLst>
          </p:cNvPr>
          <p:cNvSpPr txBox="1"/>
          <p:nvPr/>
        </p:nvSpPr>
        <p:spPr>
          <a:xfrm rot="16200000">
            <a:off x="269441" y="3227515"/>
            <a:ext cx="1057365" cy="338554"/>
          </a:xfrm>
          <a:prstGeom prst="rect">
            <a:avLst/>
          </a:prstGeom>
          <a:noFill/>
        </p:spPr>
        <p:txBody>
          <a:bodyPr wrap="square" rtlCol="0">
            <a:spAutoFit/>
          </a:bodyPr>
          <a:lstStyle/>
          <a:p>
            <a:r>
              <a:rPr lang="en-US" sz="1600" dirty="0"/>
              <a:t>36 mm</a:t>
            </a:r>
          </a:p>
        </p:txBody>
      </p:sp>
      <p:sp>
        <p:nvSpPr>
          <p:cNvPr id="89" name="TextBox 88">
            <a:extLst>
              <a:ext uri="{FF2B5EF4-FFF2-40B4-BE49-F238E27FC236}">
                <a16:creationId xmlns:a16="http://schemas.microsoft.com/office/drawing/2014/main" id="{4CBD9A67-A10D-4036-A202-70645122640B}"/>
              </a:ext>
            </a:extLst>
          </p:cNvPr>
          <p:cNvSpPr txBox="1"/>
          <p:nvPr/>
        </p:nvSpPr>
        <p:spPr>
          <a:xfrm>
            <a:off x="1516189" y="1453692"/>
            <a:ext cx="2438400" cy="461665"/>
          </a:xfrm>
          <a:prstGeom prst="rect">
            <a:avLst/>
          </a:prstGeom>
          <a:noFill/>
        </p:spPr>
        <p:txBody>
          <a:bodyPr wrap="square" rtlCol="0">
            <a:spAutoFit/>
          </a:bodyPr>
          <a:lstStyle/>
          <a:p>
            <a:pPr algn="ctr"/>
            <a:r>
              <a:rPr lang="en-US" sz="2400" u="sng" dirty="0"/>
              <a:t>Front</a:t>
            </a:r>
            <a:endParaRPr lang="en-US" u="sng" dirty="0"/>
          </a:p>
        </p:txBody>
      </p:sp>
      <p:sp>
        <p:nvSpPr>
          <p:cNvPr id="90" name="Rectangle: Rounded Corners 89">
            <a:extLst>
              <a:ext uri="{FF2B5EF4-FFF2-40B4-BE49-F238E27FC236}">
                <a16:creationId xmlns:a16="http://schemas.microsoft.com/office/drawing/2014/main" id="{0FE3594A-D86E-4F9A-A51B-4BA427C87B9F}"/>
              </a:ext>
            </a:extLst>
          </p:cNvPr>
          <p:cNvSpPr/>
          <p:nvPr/>
        </p:nvSpPr>
        <p:spPr>
          <a:xfrm>
            <a:off x="6819900" y="2362200"/>
            <a:ext cx="3505200" cy="198120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90">
            <a:extLst>
              <a:ext uri="{FF2B5EF4-FFF2-40B4-BE49-F238E27FC236}">
                <a16:creationId xmlns:a16="http://schemas.microsoft.com/office/drawing/2014/main" id="{92ECCFB4-E2BF-4848-9FC6-187CADB9DE0C}"/>
              </a:ext>
            </a:extLst>
          </p:cNvPr>
          <p:cNvSpPr/>
          <p:nvPr/>
        </p:nvSpPr>
        <p:spPr>
          <a:xfrm>
            <a:off x="6896100" y="2438400"/>
            <a:ext cx="33528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PocketBeagle</a:t>
            </a:r>
            <a:endParaRPr lang="en-US" dirty="0"/>
          </a:p>
        </p:txBody>
      </p:sp>
      <p:sp>
        <p:nvSpPr>
          <p:cNvPr id="92" name="TextBox 91">
            <a:extLst>
              <a:ext uri="{FF2B5EF4-FFF2-40B4-BE49-F238E27FC236}">
                <a16:creationId xmlns:a16="http://schemas.microsoft.com/office/drawing/2014/main" id="{125D93BB-BFB1-49A8-94F9-5E0FA4E0352D}"/>
              </a:ext>
            </a:extLst>
          </p:cNvPr>
          <p:cNvSpPr txBox="1"/>
          <p:nvPr/>
        </p:nvSpPr>
        <p:spPr>
          <a:xfrm rot="5400000">
            <a:off x="9740727" y="3244334"/>
            <a:ext cx="723214" cy="369332"/>
          </a:xfrm>
          <a:prstGeom prst="rect">
            <a:avLst/>
          </a:prstGeom>
          <a:noFill/>
        </p:spPr>
        <p:txBody>
          <a:bodyPr wrap="square" rtlCol="0">
            <a:spAutoFit/>
          </a:bodyPr>
          <a:lstStyle/>
          <a:p>
            <a:r>
              <a:rPr lang="en-US" dirty="0"/>
              <a:t>USB</a:t>
            </a:r>
          </a:p>
        </p:txBody>
      </p:sp>
      <p:sp>
        <p:nvSpPr>
          <p:cNvPr id="93" name="Rectangle 92">
            <a:extLst>
              <a:ext uri="{FF2B5EF4-FFF2-40B4-BE49-F238E27FC236}">
                <a16:creationId xmlns:a16="http://schemas.microsoft.com/office/drawing/2014/main" id="{1D8CB9B8-0A75-4F78-903C-A5EA3BDC04A8}"/>
              </a:ext>
            </a:extLst>
          </p:cNvPr>
          <p:cNvSpPr/>
          <p:nvPr/>
        </p:nvSpPr>
        <p:spPr>
          <a:xfrm>
            <a:off x="1219048" y="2572094"/>
            <a:ext cx="1573767" cy="99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MPU-6050</a:t>
            </a:r>
            <a:endParaRPr lang="en-US" dirty="0"/>
          </a:p>
        </p:txBody>
      </p:sp>
      <p:cxnSp>
        <p:nvCxnSpPr>
          <p:cNvPr id="95" name="Straight Arrow Connector 94">
            <a:extLst>
              <a:ext uri="{FF2B5EF4-FFF2-40B4-BE49-F238E27FC236}">
                <a16:creationId xmlns:a16="http://schemas.microsoft.com/office/drawing/2014/main" id="{F75D39F3-1A3D-4FFF-BD62-CB32E0B23EEB}"/>
              </a:ext>
            </a:extLst>
          </p:cNvPr>
          <p:cNvCxnSpPr/>
          <p:nvPr/>
        </p:nvCxnSpPr>
        <p:spPr>
          <a:xfrm>
            <a:off x="1262981" y="3649933"/>
            <a:ext cx="14859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E74B213-5C06-460F-92B5-512A748C0C6A}"/>
              </a:ext>
            </a:extLst>
          </p:cNvPr>
          <p:cNvCxnSpPr/>
          <p:nvPr/>
        </p:nvCxnSpPr>
        <p:spPr>
          <a:xfrm flipV="1">
            <a:off x="2925889" y="2672892"/>
            <a:ext cx="0" cy="723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6AA3817-0E65-4EE5-9989-9F826716B0A8}"/>
              </a:ext>
            </a:extLst>
          </p:cNvPr>
          <p:cNvSpPr txBox="1"/>
          <p:nvPr/>
        </p:nvSpPr>
        <p:spPr>
          <a:xfrm>
            <a:off x="1516189" y="3649933"/>
            <a:ext cx="990600" cy="338554"/>
          </a:xfrm>
          <a:prstGeom prst="rect">
            <a:avLst/>
          </a:prstGeom>
          <a:noFill/>
        </p:spPr>
        <p:txBody>
          <a:bodyPr wrap="square" rtlCol="0">
            <a:spAutoFit/>
          </a:bodyPr>
          <a:lstStyle/>
          <a:p>
            <a:r>
              <a:rPr lang="en-US" sz="1600" dirty="0"/>
              <a:t>21 mm</a:t>
            </a:r>
          </a:p>
        </p:txBody>
      </p:sp>
      <p:sp>
        <p:nvSpPr>
          <p:cNvPr id="99" name="TextBox 98">
            <a:extLst>
              <a:ext uri="{FF2B5EF4-FFF2-40B4-BE49-F238E27FC236}">
                <a16:creationId xmlns:a16="http://schemas.microsoft.com/office/drawing/2014/main" id="{27681B67-363C-4D73-A972-8F497FA4B2ED}"/>
              </a:ext>
            </a:extLst>
          </p:cNvPr>
          <p:cNvSpPr txBox="1"/>
          <p:nvPr/>
        </p:nvSpPr>
        <p:spPr>
          <a:xfrm rot="5400000">
            <a:off x="2642240" y="2921349"/>
            <a:ext cx="990600" cy="338554"/>
          </a:xfrm>
          <a:prstGeom prst="rect">
            <a:avLst/>
          </a:prstGeom>
          <a:noFill/>
        </p:spPr>
        <p:txBody>
          <a:bodyPr wrap="square" rtlCol="0">
            <a:spAutoFit/>
          </a:bodyPr>
          <a:lstStyle/>
          <a:p>
            <a:r>
              <a:rPr lang="en-US" sz="1600" dirty="0"/>
              <a:t>16 mm</a:t>
            </a:r>
          </a:p>
        </p:txBody>
      </p:sp>
      <p:sp>
        <p:nvSpPr>
          <p:cNvPr id="100" name="Rectangle 99">
            <a:extLst>
              <a:ext uri="{FF2B5EF4-FFF2-40B4-BE49-F238E27FC236}">
                <a16:creationId xmlns:a16="http://schemas.microsoft.com/office/drawing/2014/main" id="{7147CA4B-58FF-411B-9482-E9E146FCF2A8}"/>
              </a:ext>
            </a:extLst>
          </p:cNvPr>
          <p:cNvSpPr/>
          <p:nvPr/>
        </p:nvSpPr>
        <p:spPr>
          <a:xfrm>
            <a:off x="3383016" y="2672892"/>
            <a:ext cx="914471"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OLED adapter</a:t>
            </a:r>
          </a:p>
        </p:txBody>
      </p:sp>
      <p:sp>
        <p:nvSpPr>
          <p:cNvPr id="101" name="Oval 100">
            <a:extLst>
              <a:ext uri="{FF2B5EF4-FFF2-40B4-BE49-F238E27FC236}">
                <a16:creationId xmlns:a16="http://schemas.microsoft.com/office/drawing/2014/main" id="{11E805D5-FCAF-465B-8DA7-565E9D30FB28}"/>
              </a:ext>
            </a:extLst>
          </p:cNvPr>
          <p:cNvSpPr/>
          <p:nvPr/>
        </p:nvSpPr>
        <p:spPr>
          <a:xfrm>
            <a:off x="3459565" y="3549193"/>
            <a:ext cx="723899" cy="725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4" name="TextBox 103">
            <a:extLst>
              <a:ext uri="{FF2B5EF4-FFF2-40B4-BE49-F238E27FC236}">
                <a16:creationId xmlns:a16="http://schemas.microsoft.com/office/drawing/2014/main" id="{160E3EFF-AA32-4F09-80A1-7A60D7EA4215}"/>
              </a:ext>
            </a:extLst>
          </p:cNvPr>
          <p:cNvSpPr txBox="1"/>
          <p:nvPr/>
        </p:nvSpPr>
        <p:spPr>
          <a:xfrm>
            <a:off x="3436192" y="3707426"/>
            <a:ext cx="777398" cy="369332"/>
          </a:xfrm>
          <a:prstGeom prst="rect">
            <a:avLst/>
          </a:prstGeom>
          <a:noFill/>
        </p:spPr>
        <p:txBody>
          <a:bodyPr wrap="square" rtlCol="0">
            <a:spAutoFit/>
          </a:bodyPr>
          <a:lstStyle/>
          <a:p>
            <a:r>
              <a:rPr lang="en-US" dirty="0">
                <a:solidFill>
                  <a:schemeClr val="bg1"/>
                </a:solidFill>
              </a:rPr>
              <a:t>Motor</a:t>
            </a:r>
          </a:p>
        </p:txBody>
      </p:sp>
      <p:cxnSp>
        <p:nvCxnSpPr>
          <p:cNvPr id="106" name="Straight Arrow Connector 105">
            <a:extLst>
              <a:ext uri="{FF2B5EF4-FFF2-40B4-BE49-F238E27FC236}">
                <a16:creationId xmlns:a16="http://schemas.microsoft.com/office/drawing/2014/main" id="{C7B56CED-0636-4321-A8B0-FC2A8A9023B4}"/>
              </a:ext>
            </a:extLst>
          </p:cNvPr>
          <p:cNvCxnSpPr/>
          <p:nvPr/>
        </p:nvCxnSpPr>
        <p:spPr>
          <a:xfrm>
            <a:off x="3383016" y="3572158"/>
            <a:ext cx="0" cy="6245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F2E5E6D-76BB-4D5C-B665-07D35A514CF7}"/>
              </a:ext>
            </a:extLst>
          </p:cNvPr>
          <p:cNvSpPr txBox="1"/>
          <p:nvPr/>
        </p:nvSpPr>
        <p:spPr>
          <a:xfrm rot="16200000">
            <a:off x="2780136" y="3713246"/>
            <a:ext cx="857338" cy="338554"/>
          </a:xfrm>
          <a:prstGeom prst="rect">
            <a:avLst/>
          </a:prstGeom>
          <a:noFill/>
        </p:spPr>
        <p:txBody>
          <a:bodyPr wrap="square" rtlCol="0">
            <a:spAutoFit/>
          </a:bodyPr>
          <a:lstStyle/>
          <a:p>
            <a:r>
              <a:rPr lang="en-US" sz="1600" dirty="0"/>
              <a:t>10 mm</a:t>
            </a:r>
          </a:p>
        </p:txBody>
      </p:sp>
      <p:sp>
        <p:nvSpPr>
          <p:cNvPr id="108" name="TextBox 107">
            <a:extLst>
              <a:ext uri="{FF2B5EF4-FFF2-40B4-BE49-F238E27FC236}">
                <a16:creationId xmlns:a16="http://schemas.microsoft.com/office/drawing/2014/main" id="{A80EFD79-CBD4-491B-BA18-819F1F1FD380}"/>
              </a:ext>
            </a:extLst>
          </p:cNvPr>
          <p:cNvSpPr txBox="1"/>
          <p:nvPr/>
        </p:nvSpPr>
        <p:spPr>
          <a:xfrm>
            <a:off x="7277100" y="1444152"/>
            <a:ext cx="2438400" cy="461665"/>
          </a:xfrm>
          <a:prstGeom prst="rect">
            <a:avLst/>
          </a:prstGeom>
          <a:noFill/>
        </p:spPr>
        <p:txBody>
          <a:bodyPr wrap="square" rtlCol="0">
            <a:spAutoFit/>
          </a:bodyPr>
          <a:lstStyle/>
          <a:p>
            <a:pPr algn="ctr"/>
            <a:r>
              <a:rPr lang="en-US" sz="2400" u="sng" dirty="0"/>
              <a:t>Back</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8ED3-5C6A-493B-9849-2BEF2D0953AA}"/>
              </a:ext>
            </a:extLst>
          </p:cNvPr>
          <p:cNvSpPr>
            <a:spLocks noGrp="1"/>
          </p:cNvSpPr>
          <p:nvPr>
            <p:ph type="title"/>
          </p:nvPr>
        </p:nvSpPr>
        <p:spPr/>
        <p:txBody>
          <a:bodyPr/>
          <a:lstStyle/>
          <a:p>
            <a:r>
              <a:rPr lang="en-US" dirty="0"/>
              <a:t>Components Required</a:t>
            </a:r>
          </a:p>
        </p:txBody>
      </p:sp>
      <p:sp>
        <p:nvSpPr>
          <p:cNvPr id="3" name="Content Placeholder 2">
            <a:extLst>
              <a:ext uri="{FF2B5EF4-FFF2-40B4-BE49-F238E27FC236}">
                <a16:creationId xmlns:a16="http://schemas.microsoft.com/office/drawing/2014/main" id="{E6DDD503-28C9-49AC-9D9E-5CD828AC534D}"/>
              </a:ext>
            </a:extLst>
          </p:cNvPr>
          <p:cNvSpPr>
            <a:spLocks noGrp="1"/>
          </p:cNvSpPr>
          <p:nvPr>
            <p:ph idx="1"/>
          </p:nvPr>
        </p:nvSpPr>
        <p:spPr/>
        <p:txBody>
          <a:bodyPr>
            <a:normAutofit/>
          </a:bodyPr>
          <a:lstStyle/>
          <a:p>
            <a:r>
              <a:rPr lang="en-US" dirty="0"/>
              <a:t>Create a list of all the components that you require for the PCB</a:t>
            </a:r>
          </a:p>
          <a:p>
            <a:r>
              <a:rPr lang="en-US" dirty="0"/>
              <a:t>Example List:</a:t>
            </a:r>
          </a:p>
          <a:p>
            <a:pPr lvl="1"/>
            <a:r>
              <a:rPr lang="en-US" dirty="0" err="1"/>
              <a:t>PocketBeagle</a:t>
            </a:r>
            <a:endParaRPr lang="en-US" dirty="0"/>
          </a:p>
          <a:p>
            <a:pPr lvl="1"/>
            <a:r>
              <a:rPr lang="en-US" b="0" i="0" dirty="0">
                <a:solidFill>
                  <a:srgbClr val="000000"/>
                </a:solidFill>
                <a:effectLst/>
                <a:latin typeface="proxima nova"/>
              </a:rPr>
              <a:t>Adafruit </a:t>
            </a:r>
            <a:r>
              <a:rPr lang="en-US" b="0" i="0" dirty="0" err="1">
                <a:solidFill>
                  <a:srgbClr val="000000"/>
                </a:solidFill>
                <a:effectLst/>
                <a:latin typeface="proxima nova"/>
              </a:rPr>
              <a:t>PiOLED</a:t>
            </a:r>
            <a:r>
              <a:rPr lang="en-US" b="0" i="0" dirty="0">
                <a:solidFill>
                  <a:srgbClr val="000000"/>
                </a:solidFill>
                <a:effectLst/>
                <a:latin typeface="proxima nova"/>
              </a:rPr>
              <a:t> - 128x32 Monochrome OLED</a:t>
            </a:r>
          </a:p>
          <a:p>
            <a:pPr lvl="1"/>
            <a:r>
              <a:rPr lang="en-US" dirty="0"/>
              <a:t>MPU-6050 Breakout Board</a:t>
            </a:r>
          </a:p>
          <a:p>
            <a:pPr lvl="1"/>
            <a:r>
              <a:rPr lang="en-US" dirty="0"/>
              <a:t>Vibration Motor</a:t>
            </a:r>
          </a:p>
        </p:txBody>
      </p:sp>
    </p:spTree>
    <p:extLst>
      <p:ext uri="{BB962C8B-B14F-4D97-AF65-F5344CB8AC3E}">
        <p14:creationId xmlns:p14="http://schemas.microsoft.com/office/powerpoint/2010/main" val="1070417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8649</TotalTime>
  <Words>231</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proxima nova</vt:lpstr>
      <vt:lpstr>Diamond Grid 16x9</vt:lpstr>
      <vt:lpstr>ENGI 301  No Touch Gesture Calculator PCB Proposal</vt:lpstr>
      <vt:lpstr>Background Information</vt:lpstr>
      <vt:lpstr>System Block Diagram</vt:lpstr>
      <vt:lpstr>Mechanical Block Diagram</vt:lpstr>
      <vt:lpstr>Components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Mitrofan Andrei</cp:lastModifiedBy>
  <cp:revision>417</cp:revision>
  <dcterms:created xsi:type="dcterms:W3CDTF">2018-01-09T20:24:50Z</dcterms:created>
  <dcterms:modified xsi:type="dcterms:W3CDTF">2021-11-17T03:30:43Z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