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4"/>
  </p:sldMasterIdLst>
  <p:notesMasterIdLst>
    <p:notesMasterId r:id="rId6"/>
  </p:notesMasterIdLst>
  <p:handoutMasterIdLst>
    <p:handoutMasterId r:id="rId7"/>
  </p:handoutMasterIdLst>
  <p:sldIdLst>
    <p:sldId id="469" r:id="rId5"/>
  </p:sldIdLst>
  <p:sldSz cx="12192000" cy="6858000"/>
  <p:notesSz cx="6858000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vadis Hochschule" id="{AB952574-F675-4944-B3F3-7BEAB08C57B3}">
          <p14:sldIdLst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2" pos="7566" userDrawn="1">
          <p15:clr>
            <a:srgbClr val="A4A3A4"/>
          </p15:clr>
        </p15:guide>
        <p15:guide id="10" pos="121" userDrawn="1">
          <p15:clr>
            <a:srgbClr val="A4A3A4"/>
          </p15:clr>
        </p15:guide>
        <p15:guide id="11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ew, Kirsten, Provadis-Hochschule" initials="LKP" lastIdx="90" clrIdx="0">
    <p:extLst>
      <p:ext uri="{19B8F6BF-5375-455C-9EA6-DF929625EA0E}">
        <p15:presenceInfo xmlns:p15="http://schemas.microsoft.com/office/powerpoint/2012/main" userId="Loew, Kirsten, Provadis-Hochschule" providerId="None"/>
      </p:ext>
    </p:extLst>
  </p:cmAuthor>
  <p:cmAuthor id="2" name="Stefan Wolf" initials="SW" lastIdx="1" clrIdx="1">
    <p:extLst>
      <p:ext uri="{19B8F6BF-5375-455C-9EA6-DF929625EA0E}">
        <p15:presenceInfo xmlns:p15="http://schemas.microsoft.com/office/powerpoint/2012/main" userId="3043b046db7717f7" providerId="Windows Live"/>
      </p:ext>
    </p:extLst>
  </p:cmAuthor>
  <p:cmAuthor id="3" name="Mirgeler, Melanie, Provadis-Hochschule" initials="MMP" lastIdx="12" clrIdx="2">
    <p:extLst>
      <p:ext uri="{19B8F6BF-5375-455C-9EA6-DF929625EA0E}">
        <p15:presenceInfo xmlns:p15="http://schemas.microsoft.com/office/powerpoint/2012/main" userId="Mirgeler, Melanie, Provadis-Hochschu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93"/>
    <a:srgbClr val="093A80"/>
    <a:srgbClr val="4D97CD"/>
    <a:srgbClr val="3B96FB"/>
    <a:srgbClr val="92D6AF"/>
    <a:srgbClr val="F49D5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 autoAdjust="0"/>
    <p:restoredTop sz="97384" autoAdjust="0"/>
  </p:normalViewPr>
  <p:slideViewPr>
    <p:cSldViewPr snapToGrid="0">
      <p:cViewPr>
        <p:scale>
          <a:sx n="60" d="100"/>
          <a:sy n="60" d="100"/>
        </p:scale>
        <p:origin x="1032" y="44"/>
      </p:cViewPr>
      <p:guideLst>
        <p:guide pos="7566"/>
        <p:guide pos="121"/>
        <p:guide orient="horz" pos="216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3432" y="-84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4" y="0"/>
            <a:ext cx="2972547" cy="496888"/>
          </a:xfrm>
          <a:prstGeom prst="rect">
            <a:avLst/>
          </a:prstGeom>
        </p:spPr>
        <p:txBody>
          <a:bodyPr vert="horz" lIns="91586" tIns="45793" rIns="91586" bIns="45793" rtlCol="0"/>
          <a:lstStyle>
            <a:lvl1pPr algn="r">
              <a:defRPr sz="1200"/>
            </a:lvl1pPr>
          </a:lstStyle>
          <a:p>
            <a:fld id="{7AF3FCCA-35CB-4317-AD2D-0EF6E5142817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4" y="9428165"/>
            <a:ext cx="2972547" cy="496887"/>
          </a:xfrm>
          <a:prstGeom prst="rect">
            <a:avLst/>
          </a:prstGeom>
        </p:spPr>
        <p:txBody>
          <a:bodyPr vert="horz" lIns="91586" tIns="45793" rIns="91586" bIns="45793" rtlCol="0" anchor="b"/>
          <a:lstStyle>
            <a:lvl1pPr algn="r">
              <a:defRPr sz="1200"/>
            </a:lvl1pPr>
          </a:lstStyle>
          <a:p>
            <a:fld id="{15F5D813-7E56-4B27-B93F-B28C7F9AE59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812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1" y="4715153"/>
            <a:ext cx="54864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86" tIns="45793" rIns="91586" bIns="4579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02C877B-CF75-436B-81C8-2813BB8FF6C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154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/>
          <p:cNvSpPr>
            <a:spLocks noGrp="1"/>
          </p:cNvSpPr>
          <p:nvPr>
            <p:ph type="ctrTitle" hasCustomPrompt="1"/>
          </p:nvPr>
        </p:nvSpPr>
        <p:spPr>
          <a:xfrm>
            <a:off x="186600" y="5597999"/>
            <a:ext cx="6480000" cy="1080000"/>
          </a:xfrm>
          <a:prstGeom prst="rect">
            <a:avLst/>
          </a:prstGeom>
          <a:solidFill>
            <a:schemeClr val="accent1"/>
          </a:solidFill>
        </p:spPr>
        <p:txBody>
          <a:bodyPr lIns="180000" tIns="72000" rIns="360000" bIns="7200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defRPr sz="2200" b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Präsentation, der maximal über zwei Zeilen gehen sollte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A2FD935-4A52-7B4C-8B55-7A225C9213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599" y="5237999"/>
            <a:ext cx="6480000" cy="360000"/>
          </a:xfrm>
          <a:solidFill>
            <a:schemeClr val="accent3"/>
          </a:solidFill>
        </p:spPr>
        <p:txBody>
          <a:bodyPr lIns="180000" anchor="ctr" anchorCtr="0"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algn="just"/>
            <a:r>
              <a:rPr lang="de-DE" dirty="0"/>
              <a:t>Dr. </a:t>
            </a:r>
            <a:r>
              <a:rPr lang="de-DE"/>
              <a:t>Olaf Grebner</a:t>
            </a:r>
            <a:endParaRPr lang="de-DE" dirty="0"/>
          </a:p>
        </p:txBody>
      </p:sp>
      <p:sp>
        <p:nvSpPr>
          <p:cNvPr id="6" name="Foliennummernplatzhalter 17">
            <a:extLst>
              <a:ext uri="{FF2B5EF4-FFF2-40B4-BE49-F238E27FC236}">
                <a16:creationId xmlns:a16="http://schemas.microsoft.com/office/drawing/2014/main" id="{99D1F4CB-5A33-493B-A445-CCB8B778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10DDC30A-FA9B-807D-671D-B970C4DC7D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pic>
        <p:nvPicPr>
          <p:cNvPr id="4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B658C70F-FE10-49EA-3FD9-BBA3EB0021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5C4FD1D-5462-9FB6-87BA-D963D0794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5352F66-4B47-C5B5-A109-5E0EF5AB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39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28">
            <a:extLst>
              <a:ext uri="{FF2B5EF4-FFF2-40B4-BE49-F238E27FC236}">
                <a16:creationId xmlns:a16="http://schemas.microsoft.com/office/drawing/2014/main" id="{76734BBE-3377-4F0F-BAAE-38F8F4B1E9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0" r="2310"/>
          <a:stretch/>
        </p:blipFill>
        <p:spPr>
          <a:xfrm>
            <a:off x="186600" y="1205999"/>
            <a:ext cx="11818800" cy="5472000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5326F7F0-D277-6045-F8E0-A25AFC2A4F5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CACBC5D4-53B5-C35A-99DA-E19CD1896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13D9BB2-7278-0C66-1309-79F66AD85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799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40000" y="1440000"/>
            <a:ext cx="11101138" cy="4500000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 b="0"/>
            </a:lvl1pPr>
            <a:lvl2pPr marL="376238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2pPr>
            <a:lvl3pPr marL="565150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  <a:defRPr/>
            </a:lvl3pPr>
          </a:lstStyle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540000" y="504000"/>
            <a:ext cx="8251200" cy="5652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5" name="Foliennummernplatzhalter 17"/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FC7C295F-6DDF-401A-AA5F-1070F702C5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55775" y="6108769"/>
            <a:ext cx="1605825" cy="452843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B2FBBDB7-B074-B85A-AEA1-8B91CA040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2137CDC-4ED5-1145-AE7A-669F04FB9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C47AC6E-9EAB-58CA-FEAE-4F5300728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0933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3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il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1231394-6B0F-174E-B54B-8AC351CF3C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6600" y="1205999"/>
            <a:ext cx="11818800" cy="5472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de-D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0205CB4C-4920-E74B-AE2B-A9D505F0E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503999"/>
            <a:ext cx="8280000" cy="540000"/>
          </a:xfrm>
        </p:spPr>
        <p:txBody>
          <a:bodyPr lIns="0" tIns="0" rIns="0" bIns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oliennummernplatzhalter 17">
            <a:extLst>
              <a:ext uri="{FF2B5EF4-FFF2-40B4-BE49-F238E27FC236}">
                <a16:creationId xmlns:a16="http://schemas.microsoft.com/office/drawing/2014/main" id="{DA3E44ED-C151-49E8-BE3D-8F62F73D6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55B230F3-87AC-9FC3-35A2-2D0494A2AC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0000" y="347594"/>
            <a:ext cx="1911600" cy="689341"/>
          </a:xfrm>
          <a:prstGeom prst="rect">
            <a:avLst/>
          </a:prstGeom>
        </p:spPr>
      </p:pic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F43CBB4-0A38-C922-5F00-B9DCBA25C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3124FF11-C115-E2A9-7B37-E3D9338D6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12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641794"/>
            <a:ext cx="10039350" cy="276999"/>
          </a:xfrm>
        </p:spPr>
        <p:txBody>
          <a:bodyPr anchor="b"/>
          <a:lstStyle/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10" name="Textplatzhalter 17">
            <a:extLst>
              <a:ext uri="{FF2B5EF4-FFF2-40B4-BE49-F238E27FC236}">
                <a16:creationId xmlns:a16="http://schemas.microsoft.com/office/drawing/2014/main" id="{F71EDADD-C113-4087-885D-485C97AD50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350" y="1030048"/>
            <a:ext cx="11934825" cy="3068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4BFFD-ECB7-7856-1C21-FCC51DB8B5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9792676E-BED7-1940-4388-E3351FF517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61200" y="275108"/>
            <a:ext cx="1448625" cy="522388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A8E1950-3AB4-29AC-C99C-D0118B17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5785D47B-D497-9891-82B8-5CADE2825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27.01.2025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71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  <a:prstGeom prst="rect">
            <a:avLst/>
          </a:prstGeom>
        </p:spPr>
        <p:txBody>
          <a:bodyPr anchor="t"/>
          <a:lstStyle>
            <a:lvl1pPr algn="l">
              <a:defRPr sz="4000" b="1" i="0" cap="all">
                <a:latin typeface="+mj-lt"/>
                <a:cs typeface="Helvetica Neue Light"/>
              </a:defRPr>
            </a:lvl1pPr>
          </a:lstStyle>
          <a:p>
            <a:r>
              <a:rPr lang="en-GB"/>
              <a:t>Click to edit Master title style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>
                    <a:tint val="75000"/>
                  </a:schemeClr>
                </a:solidFill>
                <a:latin typeface="+mn-lt"/>
                <a:cs typeface="Helvetica Neue Ligh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82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17">
            <a:extLst>
              <a:ext uri="{FF2B5EF4-FFF2-40B4-BE49-F238E27FC236}">
                <a16:creationId xmlns:a16="http://schemas.microsoft.com/office/drawing/2014/main" id="{AAFB7994-6409-4D8D-9D30-8D2FD048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1138" y="6645951"/>
            <a:ext cx="1080000" cy="25200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7BF687C-53CE-4E4E-9D20-6D21DF78A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2FCB5C92-5ED5-B843-8E0E-A263F53BC698}" type="datetime1">
              <a:rPr lang="de-DE" smtClean="0"/>
              <a:pPr/>
              <a:t>27.01.2025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9EF00B0-D653-41C3-B8AA-F1CA70F39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r>
              <a:rPr lang="de-DE" dirty="0"/>
              <a:t>Prof. Dr. Olaf Grebner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503999"/>
            <a:ext cx="8280000" cy="540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dirty="0"/>
              <a:t>Titel der Folie eingeben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11124000" cy="45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90500" lvl="0" indent="-19050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Klicken Sie, um den Text einzugeben Zweite Ebene</a:t>
            </a:r>
          </a:p>
          <a:p>
            <a:pPr marL="376238" lvl="1" indent="-184150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Zweite Ebene</a:t>
            </a:r>
          </a:p>
          <a:p>
            <a:pPr marL="565150" lvl="2" indent="-187325" algn="l" rtl="0" eaLnBrk="1" fontAlgn="base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rgbClr val="093A80"/>
              </a:buClr>
              <a:buSzPct val="80000"/>
              <a:buFont typeface="Arial" charset="0"/>
              <a:buChar char="●"/>
            </a:pPr>
            <a:r>
              <a:rPr lang="de-DE" dirty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5" r:id="rId2"/>
    <p:sldLayoutId id="2147483736" r:id="rId3"/>
    <p:sldLayoutId id="2147483731" r:id="rId4"/>
    <p:sldLayoutId id="2147483737" r:id="rId5"/>
    <p:sldLayoutId id="2147483738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lang="de-DE" sz="1800" b="1" kern="1200" dirty="0" smtClean="0">
          <a:solidFill>
            <a:srgbClr val="093A8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600" b="0" kern="1200" dirty="0" smtClean="0">
          <a:solidFill>
            <a:srgbClr val="093A8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lang="de-DE" sz="1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de-DE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5841-6651-0495-BE9A-31B2F4A4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AA0F-13DC-839D-ACDD-E2D15F7F3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51515"/>
            <a:ext cx="10039350" cy="276999"/>
          </a:xfrm>
        </p:spPr>
        <p:txBody>
          <a:bodyPr/>
          <a:lstStyle/>
          <a:p>
            <a:r>
              <a:rPr lang="de-DE" dirty="0"/>
              <a:t>Quiz-App</a:t>
            </a:r>
            <a:endParaRPr lang="de-DE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3DCA-FEAA-8550-DC09-A3B801679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202" y="972850"/>
            <a:ext cx="11934825" cy="306849"/>
          </a:xfrm>
        </p:spPr>
        <p:txBody>
          <a:bodyPr/>
          <a:lstStyle/>
          <a:p>
            <a:r>
              <a:rPr lang="de-DE" dirty="0"/>
              <a:t>Alternative Prüfungsleistung – Architekturprozess &amp; -dokumentation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4161-BB08-7961-3AD0-3C730052307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40000" y="6648246"/>
            <a:ext cx="2743200" cy="249704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dirty="0"/>
              <a:t>16.01.2025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FF37-BED2-46CC-D08C-664E478C37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645950"/>
            <a:ext cx="4114800" cy="251999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/>
                <a:cs typeface="Arial"/>
              </a:rPr>
              <a:t>Marvin Hofmann, Markus Siegert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6CCBF-B56D-3A68-A026-3C093BB658F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8D5642B-66DB-4226-8780-A02664933FED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51EF3-AE0F-37FE-D722-3670266C60FB}"/>
              </a:ext>
            </a:extLst>
          </p:cNvPr>
          <p:cNvSpPr txBox="1"/>
          <p:nvPr/>
        </p:nvSpPr>
        <p:spPr>
          <a:xfrm>
            <a:off x="6209030" y="390812"/>
            <a:ext cx="5692097" cy="10495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Teammitglieder</a:t>
            </a:r>
            <a:br>
              <a:rPr lang="de-DE" sz="1400" b="1" dirty="0"/>
            </a:br>
            <a:endParaRPr lang="de-DE" sz="1400" b="1" dirty="0"/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/>
                <a:cs typeface="Arial"/>
              </a:rPr>
              <a:t>Marvin Hofmann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latin typeface="Arial"/>
                <a:cs typeface="Arial"/>
              </a:rPr>
              <a:t>Markus Siegert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ACE6-E7FE-B181-2B99-8EE59614127B}"/>
              </a:ext>
            </a:extLst>
          </p:cNvPr>
          <p:cNvSpPr txBox="1"/>
          <p:nvPr/>
        </p:nvSpPr>
        <p:spPr>
          <a:xfrm>
            <a:off x="476202" y="1440330"/>
            <a:ext cx="5692097" cy="461664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Architektur Ist/Soll</a:t>
            </a:r>
            <a:br>
              <a:rPr lang="de-DE" sz="1400" b="1" dirty="0"/>
            </a:br>
            <a:endParaRPr lang="de-DE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Ist: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Quiz-App, aktuell darauf ausgelegt ausschließlich Quizze </a:t>
            </a:r>
            <a:br>
              <a:rPr lang="de-DE" sz="1400" dirty="0">
                <a:latin typeface="Arial"/>
                <a:cs typeface="Arial"/>
              </a:rPr>
            </a:br>
            <a:r>
              <a:rPr lang="de-DE" sz="1400" dirty="0">
                <a:latin typeface="Arial"/>
                <a:cs typeface="Arial"/>
              </a:rPr>
              <a:t>zu spielen, die vorerstellt im Backend hinterlegt sind.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Quizze beinhalten ausschließlich eine Standard-Ansicht, ohne eigenes Folien-/Präsentationsstil.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Ist-Zustand Tech-Stack: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Next.js (einzige Instanz, die Frontend- und Backend-Logik vereint, inklusive Authentifizierung)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PostgreSQL-Datenbank (einzige Datenbankinstanz zur Speicherung von Daten, nicht in Normalform)</a:t>
            </a:r>
          </a:p>
          <a:p>
            <a:pPr marL="1200150" lvl="2" indent="-285750">
              <a:buFontTx/>
              <a:buChar char="-"/>
            </a:pPr>
            <a:r>
              <a:rPr lang="de-DE" sz="1400" dirty="0" err="1">
                <a:latin typeface="Arial"/>
                <a:cs typeface="Arial"/>
              </a:rPr>
              <a:t>WebSockets</a:t>
            </a:r>
            <a:r>
              <a:rPr lang="de-DE" sz="1400" dirty="0">
                <a:latin typeface="Arial"/>
                <a:cs typeface="Arial"/>
              </a:rPr>
              <a:t> für Bidirektionale Kommunikation (limitiert durch Skalierung des Next.js Servers)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Soll: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Funktionalität Quiz-App im Ist-Zustand, ergänzt um Ansicht zum Erstellen von Präsentation sowie Skalierbarkeitsfaktor von Quizzen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rial"/>
                <a:cs typeface="Arial"/>
              </a:rPr>
              <a:t>Microservice basiertes, skalierbares Backend, das unterschiedliche Geschäftslogik in einzelne Instanzen aufspaltet: MS1: Authentifizierung, MS2: Quiz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F9048-C9DB-5B2E-43AE-AEEF05D8563A}"/>
              </a:ext>
            </a:extLst>
          </p:cNvPr>
          <p:cNvSpPr txBox="1"/>
          <p:nvPr/>
        </p:nvSpPr>
        <p:spPr>
          <a:xfrm>
            <a:off x="6209030" y="1504128"/>
            <a:ext cx="5466038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Softwareprodukt/-projekt</a:t>
            </a:r>
          </a:p>
          <a:p>
            <a:endParaRPr lang="de-DE" sz="1400" b="1" dirty="0"/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Quiz-App, ähnlich zu </a:t>
            </a:r>
            <a:r>
              <a:rPr lang="de-DE" sz="1400" dirty="0" err="1">
                <a:latin typeface="Arial"/>
                <a:cs typeface="Arial"/>
              </a:rPr>
              <a:t>Mentimeter</a:t>
            </a:r>
            <a:r>
              <a:rPr lang="de-DE" sz="1400" dirty="0">
                <a:latin typeface="Arial"/>
                <a:cs typeface="Arial"/>
              </a:rPr>
              <a:t> und </a:t>
            </a:r>
            <a:r>
              <a:rPr lang="de-DE" sz="1400" dirty="0" err="1">
                <a:latin typeface="Arial"/>
                <a:cs typeface="Arial"/>
              </a:rPr>
              <a:t>Kahoot</a:t>
            </a:r>
            <a:endParaRPr lang="de-DE" sz="1400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Fachlicher Kern funktioniert, siehe Ist-Zustand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Nutzerbasierter Quiz-Generator:</a:t>
            </a:r>
            <a:br>
              <a:rPr lang="de-DE" sz="1400" dirty="0">
                <a:latin typeface="Arial"/>
                <a:cs typeface="Arial"/>
              </a:rPr>
            </a:br>
            <a:r>
              <a:rPr lang="de-DE" sz="1400" dirty="0">
                <a:latin typeface="Arial"/>
                <a:cs typeface="Arial"/>
              </a:rPr>
              <a:t>App soll Nutzern Möglichkeit bieten Quizze als Präsentation zu erstellen und diese mit Anderen zu bespielen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26DD8-D9C0-4489-C245-83EA25574EF8}"/>
              </a:ext>
            </a:extLst>
          </p:cNvPr>
          <p:cNvSpPr txBox="1"/>
          <p:nvPr/>
        </p:nvSpPr>
        <p:spPr>
          <a:xfrm>
            <a:off x="6129248" y="3302475"/>
            <a:ext cx="5425305" cy="28931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400" b="1" dirty="0"/>
              <a:t># Besonderer Fokus (Technische Konzepte, ...)</a:t>
            </a:r>
          </a:p>
          <a:p>
            <a:endParaRPr lang="de-DE" sz="1400" dirty="0">
              <a:latin typeface="Arial"/>
              <a:cs typeface="Arial"/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Besonderer Fokus: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Implementation einer neuen Ansicht zum Erstellen von Quizzen, inklusive Nutzer-Authentifizierung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Multiuser-Fähigkeit: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Laufzeit-Performance</a:t>
            </a:r>
          </a:p>
          <a:p>
            <a:pPr marL="1200150" lvl="2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Synchronität der Spieler</a:t>
            </a:r>
          </a:p>
          <a:p>
            <a:pPr marL="742950" lvl="1" indent="-285750">
              <a:buFontTx/>
              <a:buChar char="-"/>
            </a:pPr>
            <a:r>
              <a:rPr lang="de-DE" sz="1400" dirty="0">
                <a:latin typeface="Arial"/>
                <a:cs typeface="Arial"/>
              </a:rPr>
              <a:t>Logik zum spielen und erstellen von Quizzen unabhängig skalierbar (in unabhängigen Instanzen)</a:t>
            </a:r>
            <a:br>
              <a:rPr lang="de-DE" sz="1400" dirty="0">
                <a:latin typeface="Arial"/>
                <a:cs typeface="Arial"/>
              </a:rPr>
            </a:br>
            <a:r>
              <a:rPr lang="de-DE" sz="1400" dirty="0">
                <a:latin typeface="Arial"/>
                <a:cs typeface="Arial"/>
              </a:rPr>
              <a:t>(Erstellen des </a:t>
            </a:r>
            <a:r>
              <a:rPr lang="de-DE" sz="1400" dirty="0" err="1">
                <a:latin typeface="Arial"/>
                <a:cs typeface="Arial"/>
              </a:rPr>
              <a:t>Quizzes</a:t>
            </a:r>
            <a:r>
              <a:rPr lang="de-DE" sz="1400" dirty="0">
                <a:latin typeface="Arial"/>
                <a:cs typeface="Arial"/>
              </a:rPr>
              <a:t> nimmt 1 Person vor, aber ein Quiz von bis zu 40 Nutzern gleichzeitig bespielt werden können sollen)</a:t>
            </a:r>
          </a:p>
        </p:txBody>
      </p:sp>
    </p:spTree>
    <p:extLst>
      <p:ext uri="{BB962C8B-B14F-4D97-AF65-F5344CB8AC3E}">
        <p14:creationId xmlns:p14="http://schemas.microsoft.com/office/powerpoint/2010/main" val="316925237"/>
      </p:ext>
    </p:extLst>
  </p:cSld>
  <p:clrMapOvr>
    <a:masterClrMapping/>
  </p:clrMapOvr>
</p:sld>
</file>

<file path=ppt/theme/theme1.xml><?xml version="1.0" encoding="utf-8"?>
<a:theme xmlns:a="http://schemas.openxmlformats.org/drawingml/2006/main" name="Provadis B2B">
  <a:themeElements>
    <a:clrScheme name="Provadis B2B">
      <a:dk1>
        <a:srgbClr val="000000"/>
      </a:dk1>
      <a:lt1>
        <a:srgbClr val="FFFFFF"/>
      </a:lt1>
      <a:dk2>
        <a:srgbClr val="004893"/>
      </a:dk2>
      <a:lt2>
        <a:srgbClr val="EEECE1"/>
      </a:lt2>
      <a:accent1>
        <a:srgbClr val="004893"/>
      </a:accent1>
      <a:accent2>
        <a:srgbClr val="3474B5"/>
      </a:accent2>
      <a:accent3>
        <a:srgbClr val="4D97CD"/>
      </a:accent3>
      <a:accent4>
        <a:srgbClr val="5D9FCA"/>
      </a:accent4>
      <a:accent5>
        <a:srgbClr val="EA8E5A"/>
      </a:accent5>
      <a:accent6>
        <a:srgbClr val="60B991"/>
      </a:accent6>
      <a:hlink>
        <a:srgbClr val="005192"/>
      </a:hlink>
      <a:folHlink>
        <a:srgbClr val="800080"/>
      </a:folHlink>
    </a:clrScheme>
    <a:fontScheme name="Provadi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lienmaster_Thinking Industry New Provadis Grebner.potx" id="{9F1121D9-2A63-824E-8BBE-298FE6F35158}" vid="{FDD42428-9B06-7C44-9662-B6E25D248117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892C6BF04B36544903F91F3380CC83A" ma:contentTypeVersion="4" ma:contentTypeDescription="Ein neues Dokument erstellen." ma:contentTypeScope="" ma:versionID="bc51adfaf96474db4638a713f73b2d65">
  <xsd:schema xmlns:xsd="http://www.w3.org/2001/XMLSchema" xmlns:xs="http://www.w3.org/2001/XMLSchema" xmlns:p="http://schemas.microsoft.com/office/2006/metadata/properties" xmlns:ns2="1d89f91d-338f-43f8-8a98-53a1c3ad3581" targetNamespace="http://schemas.microsoft.com/office/2006/metadata/properties" ma:root="true" ma:fieldsID="744fda781b20b685575f3585e4126831" ns2:_="">
    <xsd:import namespace="1d89f91d-338f-43f8-8a98-53a1c3ad35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89f91d-338f-43f8-8a98-53a1c3ad35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59ABE1-CAED-4787-B4E5-C1F157E34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AE7C20-7453-4FA4-BFE0-745E1ACD32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35C310-2703-47F8-8E9F-D99BD0F09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89f91d-338f-43f8-8a98-53a1c3ad35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Provadis B2B</Template>
  <TotalTime>0</TotalTime>
  <Words>248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Provadis B2B</vt:lpstr>
      <vt:lpstr>Quiz-App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Olaf Grebner</dc:creator>
  <cp:lastModifiedBy>Marvin Hofmann</cp:lastModifiedBy>
  <cp:revision>89</cp:revision>
  <dcterms:created xsi:type="dcterms:W3CDTF">2025-01-14T16:58:01Z</dcterms:created>
  <dcterms:modified xsi:type="dcterms:W3CDTF">2025-01-27T11:40:40Z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0x0101005892C6BF04B36544903F91F3380CC83A</vt:lpwstr>
  </property>
</Properties>
</file>