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aveat"/>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ave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Cave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97a3f81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97a3f8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97a3f81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97a3f81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c364a57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c364a57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c364a57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c364a57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c364a573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c364a573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c364a573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c364a573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1" Type="http://schemas.openxmlformats.org/officeDocument/2006/relationships/hyperlink" Target="https://www.smithsonianmag.com/arts-culture/eight-artists-conspire-about-water-issues-new-exhibition-180958207/" TargetMode="External"/><Relationship Id="rId10" Type="http://schemas.openxmlformats.org/officeDocument/2006/relationships/hyperlink" Target="http://time.com/4279508/art-carl-struwe/" TargetMode="External"/><Relationship Id="rId13" Type="http://schemas.openxmlformats.org/officeDocument/2006/relationships/hyperlink" Target="https://www.nytimes.com/2013/06/30/magazine/the-artist-who-talks-with-the-fishes.html" TargetMode="External"/><Relationship Id="rId12" Type="http://schemas.openxmlformats.org/officeDocument/2006/relationships/hyperlink" Target="https://www.smithsonianmag.com/arts-culture/eight-artists-conspire-about-water-issues-new-exhibition-180958207/" TargetMode="External"/><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wired.com/2016/03/designer-peered-microscopes-saw-high-art/" TargetMode="External"/><Relationship Id="rId4" Type="http://schemas.openxmlformats.org/officeDocument/2006/relationships/hyperlink" Target="https://www.wired.com/2016/03/designer-peered-microscopes-saw-high-art/" TargetMode="External"/><Relationship Id="rId9" Type="http://schemas.openxmlformats.org/officeDocument/2006/relationships/hyperlink" Target="http://time.com/4279508/art-carl-struwe/" TargetMode="External"/><Relationship Id="rId15" Type="http://schemas.openxmlformats.org/officeDocument/2006/relationships/hyperlink" Target="https://www.ted.com/talks/natalie_jeremijenko_the_art_of_the_eco_mindshift" TargetMode="External"/><Relationship Id="rId14" Type="http://schemas.openxmlformats.org/officeDocument/2006/relationships/hyperlink" Target="https://www.nytimes.com/2013/06/30/magazine/the-artist-who-talks-with-the-fishes.html" TargetMode="External"/><Relationship Id="rId16" Type="http://schemas.openxmlformats.org/officeDocument/2006/relationships/hyperlink" Target="https://www.ted.com/talks/natalie_jeremijenko_the_art_of_the_eco_mindshift" TargetMode="External"/><Relationship Id="rId5" Type="http://schemas.openxmlformats.org/officeDocument/2006/relationships/hyperlink" Target="https://www.cell.com/pictureshow/art-under-the-microscope?code=cell-site" TargetMode="External"/><Relationship Id="rId6" Type="http://schemas.openxmlformats.org/officeDocument/2006/relationships/hyperlink" Target="https://www.cell.com/pictureshow/art-under-the-microscope?code=cell-site" TargetMode="External"/><Relationship Id="rId7" Type="http://schemas.openxmlformats.org/officeDocument/2006/relationships/hyperlink" Target="https://theconversation.com/beauty-and-the-microscope-what-science-can-learn-from-art-80244" TargetMode="External"/><Relationship Id="rId8" Type="http://schemas.openxmlformats.org/officeDocument/2006/relationships/hyperlink" Target="https://theconversation.com/beauty-and-the-microscope-what-science-can-learn-from-art-8024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Caveat"/>
                <a:ea typeface="Caveat"/>
                <a:cs typeface="Caveat"/>
                <a:sym typeface="Caveat"/>
              </a:rPr>
              <a:t>Artist as Citizen Scientists</a:t>
            </a:r>
            <a:endParaRPr sz="3600">
              <a:latin typeface="Caveat"/>
              <a:ea typeface="Caveat"/>
              <a:cs typeface="Caveat"/>
              <a:sym typeface="Caveat"/>
            </a:endParaRPr>
          </a:p>
        </p:txBody>
      </p:sp>
      <p:sp>
        <p:nvSpPr>
          <p:cNvPr id="55" name="Google Shape;55;p13"/>
          <p:cNvSpPr txBox="1"/>
          <p:nvPr>
            <p:ph idx="1" type="subTitle"/>
          </p:nvPr>
        </p:nvSpPr>
        <p:spPr>
          <a:xfrm>
            <a:off x="-112850" y="2834125"/>
            <a:ext cx="8945100" cy="72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Caveat"/>
                <a:ea typeface="Caveat"/>
                <a:cs typeface="Caveat"/>
                <a:sym typeface="Caveat"/>
              </a:rPr>
              <a:t>Artists who use science and scientific processes as inspiration as a means for their work</a:t>
            </a:r>
            <a:endParaRPr sz="2000">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p:nvPr/>
        </p:nvSpPr>
        <p:spPr>
          <a:xfrm>
            <a:off x="1170975" y="1707200"/>
            <a:ext cx="6817800" cy="15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nvSpPr>
        <p:spPr>
          <a:xfrm>
            <a:off x="1163100" y="2002675"/>
            <a:ext cx="6817800" cy="73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Many artists use science as inspiration for their work, or even utilize scientific processes in the creation of artwork. Here are some examples of artists working in this realm, and especially with water. </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535850" y="193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veat"/>
                <a:ea typeface="Caveat"/>
                <a:cs typeface="Caveat"/>
                <a:sym typeface="Caveat"/>
              </a:rPr>
              <a:t>Betty Beaumont</a:t>
            </a:r>
            <a:endParaRPr>
              <a:latin typeface="Caveat"/>
              <a:ea typeface="Caveat"/>
              <a:cs typeface="Caveat"/>
              <a:sym typeface="Caveat"/>
            </a:endParaRPr>
          </a:p>
        </p:txBody>
      </p:sp>
      <p:sp>
        <p:nvSpPr>
          <p:cNvPr id="67" name="Google Shape;67;p15"/>
          <p:cNvSpPr txBox="1"/>
          <p:nvPr>
            <p:ph idx="1" type="body"/>
          </p:nvPr>
        </p:nvSpPr>
        <p:spPr>
          <a:xfrm>
            <a:off x="3977275" y="-112800"/>
            <a:ext cx="4799400" cy="131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solidFill>
                <a:srgbClr val="877465"/>
              </a:solidFill>
              <a:highlight>
                <a:srgbClr val="FFFDF5"/>
              </a:highlight>
            </a:endParaRPr>
          </a:p>
          <a:p>
            <a:pPr indent="0" lvl="0" marL="0" rtl="0" algn="l">
              <a:spcBef>
                <a:spcPts val="1600"/>
              </a:spcBef>
              <a:spcAft>
                <a:spcPts val="1600"/>
              </a:spcAft>
              <a:buNone/>
            </a:pPr>
            <a:r>
              <a:rPr lang="en" sz="1000">
                <a:solidFill>
                  <a:srgbClr val="877465"/>
                </a:solidFill>
                <a:highlight>
                  <a:srgbClr val="FFFDF5"/>
                </a:highlight>
              </a:rPr>
              <a:t>Ocean Landmark, comprised of 17,000 coal fly-ash blocks, built in 1978-1980, is a unique artwork that recycles waste, establishes a habitat for fish, continues to feed people, and is a prototype for new industry. Ocean Landmark is an underwater work on the floor of the Atlantic, 40 miles from the New York Harbor, made of 500 tons of processed coal-waste, a potential pollutant transformed into a lush underwater garden. The work was inspired by the potential of the continental shelf and by a team of scientists experimenting to stabilize an industrial by-product in water. I proposed using their materials to create an underwater sculpture, that when fished, would feed people. It has grown and developed into a productive new ecosystem over the years and continues to evolve.  -Betty Beaumont</a:t>
            </a:r>
            <a:endParaRPr/>
          </a:p>
        </p:txBody>
      </p:sp>
      <p:pic>
        <p:nvPicPr>
          <p:cNvPr id="68" name="Google Shape;68;p15"/>
          <p:cNvPicPr preferRelativeResize="0"/>
          <p:nvPr/>
        </p:nvPicPr>
        <p:blipFill>
          <a:blip r:embed="rId3">
            <a:alphaModFix/>
          </a:blip>
          <a:stretch>
            <a:fillRect/>
          </a:stretch>
        </p:blipFill>
        <p:spPr>
          <a:xfrm>
            <a:off x="4471975" y="2332425"/>
            <a:ext cx="3810000" cy="2533650"/>
          </a:xfrm>
          <a:prstGeom prst="rect">
            <a:avLst/>
          </a:prstGeom>
          <a:noFill/>
          <a:ln>
            <a:noFill/>
          </a:ln>
        </p:spPr>
      </p:pic>
      <p:pic>
        <p:nvPicPr>
          <p:cNvPr id="69" name="Google Shape;69;p15"/>
          <p:cNvPicPr preferRelativeResize="0"/>
          <p:nvPr/>
        </p:nvPicPr>
        <p:blipFill>
          <a:blip r:embed="rId4">
            <a:alphaModFix/>
          </a:blip>
          <a:stretch>
            <a:fillRect/>
          </a:stretch>
        </p:blipFill>
        <p:spPr>
          <a:xfrm>
            <a:off x="189600" y="1203000"/>
            <a:ext cx="3393900" cy="3393900"/>
          </a:xfrm>
          <a:prstGeom prst="rect">
            <a:avLst/>
          </a:prstGeom>
          <a:noFill/>
          <a:ln>
            <a:noFill/>
          </a:ln>
        </p:spPr>
      </p:pic>
      <p:sp>
        <p:nvSpPr>
          <p:cNvPr id="70" name="Google Shape;70;p15"/>
          <p:cNvSpPr txBox="1"/>
          <p:nvPr/>
        </p:nvSpPr>
        <p:spPr>
          <a:xfrm>
            <a:off x="189600" y="3348750"/>
            <a:ext cx="381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http://www.schuylkillcenter.org/art/?page_id=281</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607175" y="182350"/>
            <a:ext cx="219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Caveat"/>
                <a:ea typeface="Caveat"/>
                <a:cs typeface="Caveat"/>
                <a:sym typeface="Caveat"/>
              </a:rPr>
              <a:t>Natalie Jeremijenko </a:t>
            </a:r>
            <a:endParaRPr/>
          </a:p>
        </p:txBody>
      </p:sp>
      <p:sp>
        <p:nvSpPr>
          <p:cNvPr id="76" name="Google Shape;76;p16"/>
          <p:cNvSpPr txBox="1"/>
          <p:nvPr/>
        </p:nvSpPr>
        <p:spPr>
          <a:xfrm>
            <a:off x="3053225" y="-975900"/>
            <a:ext cx="5253000" cy="323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333333"/>
                </a:solidFill>
                <a:highlight>
                  <a:srgbClr val="FFFFFF"/>
                </a:highlight>
                <a:latin typeface="Georgia"/>
                <a:ea typeface="Georgia"/>
                <a:cs typeface="Georgia"/>
                <a:sym typeface="Georgia"/>
              </a:rPr>
              <a:t>The idea, she says, is to design interfaces or write scripts that will “facilitate interactions between humans and nonhumans.”</a:t>
            </a:r>
            <a:endParaRPr sz="13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 sz="1000">
                <a:solidFill>
                  <a:srgbClr val="333333"/>
                </a:solidFill>
                <a:highlight>
                  <a:srgbClr val="FFFFFF"/>
                </a:highlight>
                <a:latin typeface="Georgia"/>
                <a:ea typeface="Georgia"/>
                <a:cs typeface="Georgia"/>
                <a:sym typeface="Georgia"/>
              </a:rPr>
              <a:t>https://www.nytimes.com/2013/06/30/magazine/the-artist-who-talks-with-the-fishes.html</a:t>
            </a:r>
            <a:endParaRPr sz="1000">
              <a:solidFill>
                <a:srgbClr val="333333"/>
              </a:solidFill>
              <a:highlight>
                <a:srgbClr val="FFFFFF"/>
              </a:highlight>
              <a:latin typeface="Georgia"/>
              <a:ea typeface="Georgia"/>
              <a:cs typeface="Georgia"/>
              <a:sym typeface="Georgia"/>
            </a:endParaRPr>
          </a:p>
        </p:txBody>
      </p:sp>
      <p:pic>
        <p:nvPicPr>
          <p:cNvPr id="77" name="Google Shape;77;p16"/>
          <p:cNvPicPr preferRelativeResize="0"/>
          <p:nvPr/>
        </p:nvPicPr>
        <p:blipFill>
          <a:blip r:embed="rId3">
            <a:alphaModFix/>
          </a:blip>
          <a:stretch>
            <a:fillRect/>
          </a:stretch>
        </p:blipFill>
        <p:spPr>
          <a:xfrm>
            <a:off x="1038825" y="1106050"/>
            <a:ext cx="6676425" cy="3747925"/>
          </a:xfrm>
          <a:prstGeom prst="rect">
            <a:avLst/>
          </a:prstGeom>
          <a:noFill/>
          <a:ln>
            <a:noFill/>
          </a:ln>
        </p:spPr>
      </p:pic>
      <p:sp>
        <p:nvSpPr>
          <p:cNvPr id="78" name="Google Shape;78;p16"/>
          <p:cNvSpPr txBox="1"/>
          <p:nvPr/>
        </p:nvSpPr>
        <p:spPr>
          <a:xfrm>
            <a:off x="563400" y="755050"/>
            <a:ext cx="63036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Georgia"/>
                <a:ea typeface="Georgia"/>
                <a:cs typeface="Georgia"/>
                <a:sym typeface="Georgia"/>
              </a:rPr>
              <a:t>Amphibious Architecture</a:t>
            </a:r>
            <a:endParaRPr i="1">
              <a:latin typeface="Georgia"/>
              <a:ea typeface="Georgia"/>
              <a:cs typeface="Georgia"/>
              <a:sym typeface="Georgia"/>
            </a:endParaRPr>
          </a:p>
        </p:txBody>
      </p:sp>
      <p:sp>
        <p:nvSpPr>
          <p:cNvPr id="79" name="Google Shape;79;p16"/>
          <p:cNvSpPr txBox="1"/>
          <p:nvPr/>
        </p:nvSpPr>
        <p:spPr>
          <a:xfrm>
            <a:off x="4715250" y="28234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rPr>
              <a:t>Through a text-message feature, participants can correspond with fish and receive real-time data about water quality in response</a:t>
            </a:r>
            <a:endParaRPr sz="1000">
              <a:solidFill>
                <a:schemeClr val="dk1"/>
              </a:solidFill>
              <a:highlight>
                <a:srgbClr val="FFFFFF"/>
              </a:highlight>
            </a:endParaRPr>
          </a:p>
          <a:p>
            <a:pPr indent="0" lvl="0" marL="0" rtl="0" algn="l">
              <a:spcBef>
                <a:spcPts val="0"/>
              </a:spcBef>
              <a:spcAft>
                <a:spcPts val="0"/>
              </a:spcAft>
              <a:buNone/>
            </a:pPr>
            <a:r>
              <a:rPr lang="en" sz="800">
                <a:solidFill>
                  <a:schemeClr val="dk1"/>
                </a:solidFill>
                <a:highlight>
                  <a:srgbClr val="FFFFFF"/>
                </a:highlight>
              </a:rPr>
              <a:t>http://www.spontaneousinterventions.org/project/amphibious-architecture</a:t>
            </a:r>
            <a:r>
              <a:rPr lang="en" sz="800">
                <a:solidFill>
                  <a:schemeClr val="dk1"/>
                </a:solidFill>
                <a:highlight>
                  <a:srgbClr val="FFFFFF"/>
                </a:highlight>
              </a:rPr>
              <a:t>.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148200" y="215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Caveat"/>
                <a:ea typeface="Caveat"/>
                <a:cs typeface="Caveat"/>
                <a:sym typeface="Caveat"/>
              </a:rPr>
              <a:t>Nathalie Meibach </a:t>
            </a:r>
            <a:endParaRPr/>
          </a:p>
        </p:txBody>
      </p:sp>
      <p:pic>
        <p:nvPicPr>
          <p:cNvPr id="85" name="Google Shape;85;p17"/>
          <p:cNvPicPr preferRelativeResize="0"/>
          <p:nvPr/>
        </p:nvPicPr>
        <p:blipFill>
          <a:blip r:embed="rId3">
            <a:alphaModFix/>
          </a:blip>
          <a:stretch>
            <a:fillRect/>
          </a:stretch>
        </p:blipFill>
        <p:spPr>
          <a:xfrm>
            <a:off x="4935828" y="645675"/>
            <a:ext cx="3950200" cy="3852151"/>
          </a:xfrm>
          <a:prstGeom prst="rect">
            <a:avLst/>
          </a:prstGeom>
          <a:noFill/>
          <a:ln>
            <a:noFill/>
          </a:ln>
        </p:spPr>
      </p:pic>
      <p:sp>
        <p:nvSpPr>
          <p:cNvPr id="86" name="Google Shape;86;p17"/>
          <p:cNvSpPr txBox="1"/>
          <p:nvPr/>
        </p:nvSpPr>
        <p:spPr>
          <a:xfrm>
            <a:off x="5668800" y="4168075"/>
            <a:ext cx="3000000" cy="107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highlight>
                  <a:srgbClr val="FFFFFF"/>
                </a:highlight>
              </a:rPr>
              <a:t>And the Winds Kept Roaring Through the Night</a:t>
            </a:r>
            <a:endParaRPr sz="1000">
              <a:highlight>
                <a:srgbClr val="FFFFFF"/>
              </a:highlight>
            </a:endParaRPr>
          </a:p>
          <a:p>
            <a:pPr indent="0" lvl="0" marL="0" rtl="0" algn="l">
              <a:spcBef>
                <a:spcPts val="0"/>
              </a:spcBef>
              <a:spcAft>
                <a:spcPts val="0"/>
              </a:spcAft>
              <a:buNone/>
            </a:pPr>
            <a:r>
              <a:rPr lang="en" sz="1000">
                <a:highlight>
                  <a:srgbClr val="FFFFFF"/>
                </a:highlight>
              </a:rPr>
              <a:t>(Oct 28, 1991 - Sable Island)</a:t>
            </a:r>
            <a:endParaRPr sz="1000">
              <a:highlight>
                <a:srgbClr val="FFFFFF"/>
              </a:highlight>
            </a:endParaRPr>
          </a:p>
          <a:p>
            <a:pPr indent="0" lvl="0" marL="0" rtl="0" algn="l">
              <a:spcBef>
                <a:spcPts val="0"/>
              </a:spcBef>
              <a:spcAft>
                <a:spcPts val="0"/>
              </a:spcAft>
              <a:buNone/>
            </a:pPr>
            <a:r>
              <a:rPr lang="en" sz="1000">
                <a:highlight>
                  <a:srgbClr val="FFFFFF"/>
                </a:highlight>
              </a:rPr>
              <a:t>data, reed, wood</a:t>
            </a:r>
            <a:endParaRPr sz="1000">
              <a:highlight>
                <a:srgbClr val="FFFFFF"/>
              </a:highlight>
            </a:endParaRPr>
          </a:p>
          <a:p>
            <a:pPr indent="0" lvl="0" marL="0" rtl="0" algn="l">
              <a:spcBef>
                <a:spcPts val="0"/>
              </a:spcBef>
              <a:spcAft>
                <a:spcPts val="0"/>
              </a:spcAft>
              <a:buNone/>
            </a:pPr>
            <a:r>
              <a:rPr lang="en" sz="1000">
                <a:highlight>
                  <a:srgbClr val="FFFFFF"/>
                </a:highlight>
              </a:rPr>
              <a:t>24" x 18" x 20", 2011</a:t>
            </a:r>
            <a:endParaRPr sz="1000">
              <a:highlight>
                <a:srgbClr val="FFFFFF"/>
              </a:highlight>
            </a:endParaRPr>
          </a:p>
          <a:p>
            <a:pPr indent="0" lvl="0" marL="0" rtl="0" algn="l">
              <a:spcBef>
                <a:spcPts val="0"/>
              </a:spcBef>
              <a:spcAft>
                <a:spcPts val="0"/>
              </a:spcAft>
              <a:buNone/>
            </a:pPr>
            <a:r>
              <a:rPr lang="en" sz="1000">
                <a:highlight>
                  <a:srgbClr val="FFFFFF"/>
                </a:highlight>
              </a:rPr>
              <a:t>Based on ‘Perfect Storm’ of 1991</a:t>
            </a:r>
            <a:endParaRPr sz="1000">
              <a:highlight>
                <a:srgbClr val="FFFFFF"/>
              </a:highlight>
            </a:endParaRPr>
          </a:p>
        </p:txBody>
      </p:sp>
      <p:pic>
        <p:nvPicPr>
          <p:cNvPr id="87" name="Google Shape;87;p17"/>
          <p:cNvPicPr preferRelativeResize="0"/>
          <p:nvPr/>
        </p:nvPicPr>
        <p:blipFill>
          <a:blip r:embed="rId4">
            <a:alphaModFix/>
          </a:blip>
          <a:stretch>
            <a:fillRect/>
          </a:stretch>
        </p:blipFill>
        <p:spPr>
          <a:xfrm>
            <a:off x="152400" y="1170125"/>
            <a:ext cx="4631029" cy="2951509"/>
          </a:xfrm>
          <a:prstGeom prst="rect">
            <a:avLst/>
          </a:prstGeom>
          <a:noFill/>
          <a:ln>
            <a:noFill/>
          </a:ln>
        </p:spPr>
      </p:pic>
      <p:sp>
        <p:nvSpPr>
          <p:cNvPr id="88" name="Google Shape;88;p17"/>
          <p:cNvSpPr txBox="1"/>
          <p:nvPr/>
        </p:nvSpPr>
        <p:spPr>
          <a:xfrm>
            <a:off x="514350" y="308612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highlight>
                  <a:srgbClr val="FFFFFF"/>
                </a:highlight>
              </a:rPr>
              <a:t>Sibling Rivalry II, 56'x10x1' (depth), 2017</a:t>
            </a:r>
            <a:endParaRPr sz="1000">
              <a:highlight>
                <a:srgbClr val="FFFFFF"/>
              </a:highlight>
            </a:endParaRPr>
          </a:p>
          <a:p>
            <a:pPr indent="0" lvl="0" marL="0" rtl="0" algn="l">
              <a:spcBef>
                <a:spcPts val="0"/>
              </a:spcBef>
              <a:spcAft>
                <a:spcPts val="0"/>
              </a:spcAft>
              <a:buNone/>
            </a:pPr>
            <a:r>
              <a:rPr lang="en" sz="1000">
                <a:highlight>
                  <a:srgbClr val="FFFFFF"/>
                </a:highlight>
              </a:rPr>
              <a:t>Paper, wood, fibers, weather data. </a:t>
            </a:r>
            <a:endParaRPr sz="1000">
              <a:highlight>
                <a:srgbClr val="FFFFFF"/>
              </a:highlight>
            </a:endParaRPr>
          </a:p>
          <a:p>
            <a:pPr indent="0" lvl="0" marL="0" rtl="0" algn="l">
              <a:spcBef>
                <a:spcPts val="0"/>
              </a:spcBef>
              <a:spcAft>
                <a:spcPts val="0"/>
              </a:spcAft>
              <a:buNone/>
            </a:pPr>
            <a:r>
              <a:rPr lang="en" sz="1000">
                <a:highlight>
                  <a:srgbClr val="FFFFFF"/>
                </a:highlight>
              </a:rPr>
              <a:t>Shown as installed at Agnes Scott College, Decatur, GA</a:t>
            </a:r>
            <a:endParaRPr sz="1000">
              <a:highlight>
                <a:srgbClr val="FFFFFF"/>
              </a:highlight>
            </a:endParaRPr>
          </a:p>
          <a:p>
            <a:pPr indent="0" lvl="0" marL="0" rtl="0" algn="l">
              <a:spcBef>
                <a:spcPts val="0"/>
              </a:spcBef>
              <a:spcAft>
                <a:spcPts val="0"/>
              </a:spcAft>
              <a:buNone/>
            </a:pPr>
            <a:r>
              <a:rPr lang="en" sz="1000">
                <a:highlight>
                  <a:srgbClr val="FFFFFF"/>
                </a:highlight>
              </a:rPr>
              <a:t>(based on a flood)</a:t>
            </a:r>
            <a:endParaRPr sz="1000">
              <a:highlight>
                <a:srgbClr val="FFFFFF"/>
              </a:highlight>
            </a:endParaRPr>
          </a:p>
        </p:txBody>
      </p:sp>
      <p:sp>
        <p:nvSpPr>
          <p:cNvPr id="89" name="Google Shape;89;p17"/>
          <p:cNvSpPr txBox="1"/>
          <p:nvPr/>
        </p:nvSpPr>
        <p:spPr>
          <a:xfrm>
            <a:off x="152400" y="590925"/>
            <a:ext cx="63036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veat"/>
                <a:ea typeface="Caveat"/>
                <a:cs typeface="Caveat"/>
                <a:sym typeface="Caveat"/>
              </a:rPr>
              <a:t>Nathalie uses weather data to create her installations</a:t>
            </a:r>
            <a:endParaRPr>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127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Caveat"/>
                <a:ea typeface="Caveat"/>
                <a:cs typeface="Caveat"/>
                <a:sym typeface="Caveat"/>
              </a:rPr>
              <a:t>Luke Jerram</a:t>
            </a:r>
            <a:r>
              <a:rPr lang="en" sz="2400">
                <a:latin typeface="Caveat"/>
                <a:ea typeface="Caveat"/>
                <a:cs typeface="Caveat"/>
                <a:sym typeface="Caveat"/>
              </a:rPr>
              <a:t> </a:t>
            </a:r>
            <a:endParaRPr/>
          </a:p>
        </p:txBody>
      </p:sp>
      <p:pic>
        <p:nvPicPr>
          <p:cNvPr id="95" name="Google Shape;95;p18"/>
          <p:cNvPicPr preferRelativeResize="0"/>
          <p:nvPr/>
        </p:nvPicPr>
        <p:blipFill>
          <a:blip r:embed="rId3">
            <a:alphaModFix/>
          </a:blip>
          <a:stretch>
            <a:fillRect/>
          </a:stretch>
        </p:blipFill>
        <p:spPr>
          <a:xfrm>
            <a:off x="163325" y="1821250"/>
            <a:ext cx="3690225" cy="2320900"/>
          </a:xfrm>
          <a:prstGeom prst="rect">
            <a:avLst/>
          </a:prstGeom>
          <a:noFill/>
          <a:ln>
            <a:noFill/>
          </a:ln>
        </p:spPr>
      </p:pic>
      <p:pic>
        <p:nvPicPr>
          <p:cNvPr id="96" name="Google Shape;96;p18"/>
          <p:cNvPicPr preferRelativeResize="0"/>
          <p:nvPr/>
        </p:nvPicPr>
        <p:blipFill>
          <a:blip r:embed="rId4">
            <a:alphaModFix/>
          </a:blip>
          <a:stretch>
            <a:fillRect/>
          </a:stretch>
        </p:blipFill>
        <p:spPr>
          <a:xfrm>
            <a:off x="3995025" y="1520325"/>
            <a:ext cx="4996575" cy="3142500"/>
          </a:xfrm>
          <a:prstGeom prst="rect">
            <a:avLst/>
          </a:prstGeom>
          <a:noFill/>
          <a:ln>
            <a:noFill/>
          </a:ln>
        </p:spPr>
      </p:pic>
      <p:sp>
        <p:nvSpPr>
          <p:cNvPr id="97" name="Google Shape;97;p18"/>
          <p:cNvSpPr txBox="1"/>
          <p:nvPr/>
        </p:nvSpPr>
        <p:spPr>
          <a:xfrm>
            <a:off x="7985400" y="4662825"/>
            <a:ext cx="10062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Georgia"/>
                <a:ea typeface="Georgia"/>
                <a:cs typeface="Georgia"/>
                <a:sym typeface="Georgia"/>
              </a:rPr>
              <a:t>E. Coli</a:t>
            </a:r>
            <a:endParaRPr sz="1100">
              <a:latin typeface="Georgia"/>
              <a:ea typeface="Georgia"/>
              <a:cs typeface="Georgia"/>
              <a:sym typeface="Georgia"/>
            </a:endParaRPr>
          </a:p>
        </p:txBody>
      </p:sp>
      <p:sp>
        <p:nvSpPr>
          <p:cNvPr id="98" name="Google Shape;98;p18"/>
          <p:cNvSpPr txBox="1"/>
          <p:nvPr/>
        </p:nvSpPr>
        <p:spPr>
          <a:xfrm>
            <a:off x="2847350" y="4277700"/>
            <a:ext cx="10062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Georgia"/>
                <a:ea typeface="Georgia"/>
                <a:cs typeface="Georgia"/>
                <a:sym typeface="Georgia"/>
              </a:rPr>
              <a:t>Avian Flu</a:t>
            </a:r>
            <a:endParaRPr sz="1100">
              <a:latin typeface="Georgia"/>
              <a:ea typeface="Georgia"/>
              <a:cs typeface="Georgia"/>
              <a:sym typeface="Georgia"/>
            </a:endParaRPr>
          </a:p>
        </p:txBody>
      </p:sp>
      <p:sp>
        <p:nvSpPr>
          <p:cNvPr id="99" name="Google Shape;99;p18"/>
          <p:cNvSpPr txBox="1"/>
          <p:nvPr/>
        </p:nvSpPr>
        <p:spPr>
          <a:xfrm>
            <a:off x="459625" y="622100"/>
            <a:ext cx="80982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Georgia"/>
                <a:ea typeface="Georgia"/>
                <a:cs typeface="Georgia"/>
                <a:sym typeface="Georgia"/>
              </a:rPr>
              <a:t>Glass Microbiology - </a:t>
            </a:r>
            <a:r>
              <a:rPr lang="en" sz="950">
                <a:highlight>
                  <a:srgbClr val="FFFFFF"/>
                </a:highlight>
              </a:rPr>
              <a:t>Glass Microbiology is a body of glass work which has been developed by artist Luke Jerram since 2004. Made to contemplate the global impact of each disease, the artworks are created as alternative representations of viruses to the artificially coloured imagery received through the media. In fact, viruses have no colour as they are smaller than the wavelength of light. By extracting the colour from the imagery and creating jewel-like beautiful sculptures in glass, a complex tension has arisen between the artworks’ beauty and what they represent.  - https://www.lukejerram.com/glass/about</a:t>
            </a:r>
            <a:endParaRPr i="1" sz="1200">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539650"/>
            <a:ext cx="8520600" cy="34164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b="1" i="1" lang="en" sz="1200">
                <a:solidFill>
                  <a:schemeClr val="dk1"/>
                </a:solidFill>
                <a:latin typeface="Times"/>
                <a:ea typeface="Times"/>
                <a:cs typeface="Times"/>
                <a:sym typeface="Times"/>
              </a:rPr>
              <a:t>Resources to review on artists on microscopy:</a:t>
            </a:r>
            <a:endParaRPr b="1" i="1" sz="1200">
              <a:solidFill>
                <a:schemeClr val="dk1"/>
              </a:solidFill>
              <a:latin typeface="Times"/>
              <a:ea typeface="Times"/>
              <a:cs typeface="Times"/>
              <a:sym typeface="Times"/>
            </a:endParaRPr>
          </a:p>
          <a:p>
            <a:pPr indent="0" lvl="0" marL="0" rtl="0" algn="l">
              <a:lnSpc>
                <a:spcPct val="138000"/>
              </a:lnSpc>
              <a:spcBef>
                <a:spcPts val="0"/>
              </a:spcBef>
              <a:spcAft>
                <a:spcPts val="0"/>
              </a:spcAft>
              <a:buClr>
                <a:schemeClr val="dk1"/>
              </a:buClr>
              <a:buSzPts val="1100"/>
              <a:buFont typeface="Arial"/>
              <a:buNone/>
            </a:pPr>
            <a:r>
              <a:rPr lang="en" sz="1200">
                <a:solidFill>
                  <a:schemeClr val="dk1"/>
                </a:solidFill>
                <a:latin typeface="Times"/>
                <a:ea typeface="Times"/>
                <a:cs typeface="Times"/>
                <a:sym typeface="Times"/>
              </a:rPr>
              <a:t>The Designer Who Peered into Microscopes and Saw High Art</a:t>
            </a:r>
            <a:endParaRPr sz="1200">
              <a:solidFill>
                <a:schemeClr val="dk1"/>
              </a:solidFill>
              <a:latin typeface="Times"/>
              <a:ea typeface="Times"/>
              <a:cs typeface="Times"/>
              <a:sym typeface="Times"/>
            </a:endParaRPr>
          </a:p>
          <a:p>
            <a:pPr indent="0" lvl="0" marL="0" rtl="0" algn="l">
              <a:lnSpc>
                <a:spcPct val="138000"/>
              </a:lnSpc>
              <a:spcBef>
                <a:spcPts val="0"/>
              </a:spcBef>
              <a:spcAft>
                <a:spcPts val="0"/>
              </a:spcAft>
              <a:buClr>
                <a:schemeClr val="dk1"/>
              </a:buClr>
              <a:buSzPts val="1100"/>
              <a:buFont typeface="Arial"/>
              <a:buNone/>
            </a:pPr>
            <a:r>
              <a:rPr lang="en" sz="1200" u="sng">
                <a:solidFill>
                  <a:srgbClr val="1155CC"/>
                </a:solidFill>
                <a:latin typeface="Times"/>
                <a:ea typeface="Times"/>
                <a:cs typeface="Times"/>
                <a:sym typeface="Times"/>
                <a:hlinkClick r:id="rId3"/>
              </a:rPr>
              <a:t>https://www.wired.com/2016/03/designer-peered-microscopes-saw-high-art/</a:t>
            </a:r>
            <a:endParaRPr sz="1200" u="sng">
              <a:solidFill>
                <a:srgbClr val="1155CC"/>
              </a:solidFill>
              <a:latin typeface="Times"/>
              <a:ea typeface="Times"/>
              <a:cs typeface="Times"/>
              <a:sym typeface="Times"/>
              <a:hlinkClick r:id="rId4"/>
            </a:endParaRPr>
          </a:p>
          <a:p>
            <a:pPr indent="0" lvl="0" marL="0" rtl="0" algn="l">
              <a:lnSpc>
                <a:spcPct val="138000"/>
              </a:lnSpc>
              <a:spcBef>
                <a:spcPts val="0"/>
              </a:spcBef>
              <a:spcAft>
                <a:spcPts val="0"/>
              </a:spcAft>
              <a:buClr>
                <a:schemeClr val="dk1"/>
              </a:buClr>
              <a:buSzPts val="1100"/>
              <a:buFont typeface="Arial"/>
              <a:buNone/>
            </a:pPr>
            <a:r>
              <a:rPr lang="en" sz="1200">
                <a:solidFill>
                  <a:schemeClr val="dk1"/>
                </a:solidFill>
                <a:latin typeface="Times"/>
                <a:ea typeface="Times"/>
                <a:cs typeface="Times"/>
                <a:sym typeface="Times"/>
              </a:rPr>
              <a:t>Fire in Her Eyes</a:t>
            </a:r>
            <a:endParaRPr sz="1200">
              <a:solidFill>
                <a:schemeClr val="dk1"/>
              </a:solidFill>
              <a:latin typeface="Times"/>
              <a:ea typeface="Times"/>
              <a:cs typeface="Times"/>
              <a:sym typeface="Times"/>
            </a:endParaRPr>
          </a:p>
          <a:p>
            <a:pPr indent="0" lvl="0" marL="0" rtl="0" algn="l">
              <a:lnSpc>
                <a:spcPct val="138000"/>
              </a:lnSpc>
              <a:spcBef>
                <a:spcPts val="0"/>
              </a:spcBef>
              <a:spcAft>
                <a:spcPts val="0"/>
              </a:spcAft>
              <a:buClr>
                <a:schemeClr val="dk1"/>
              </a:buClr>
              <a:buSzPts val="1100"/>
              <a:buFont typeface="Arial"/>
              <a:buNone/>
            </a:pPr>
            <a:r>
              <a:rPr lang="en" sz="1200" u="sng">
                <a:solidFill>
                  <a:srgbClr val="1155CC"/>
                </a:solidFill>
                <a:latin typeface="Times"/>
                <a:ea typeface="Times"/>
                <a:cs typeface="Times"/>
                <a:sym typeface="Times"/>
                <a:hlinkClick r:id="rId5"/>
              </a:rPr>
              <a:t>https://www.cell.com/pictureshow/art-under-the-microscope?code=cell-site</a:t>
            </a:r>
            <a:endParaRPr sz="1200" u="sng">
              <a:solidFill>
                <a:srgbClr val="1155CC"/>
              </a:solidFill>
              <a:latin typeface="Times"/>
              <a:ea typeface="Times"/>
              <a:cs typeface="Times"/>
              <a:sym typeface="Times"/>
              <a:hlinkClick r:id="rId6"/>
            </a:endParaRPr>
          </a:p>
          <a:p>
            <a:pPr indent="0" lvl="0" marL="0" rtl="0" algn="l">
              <a:lnSpc>
                <a:spcPct val="138000"/>
              </a:lnSpc>
              <a:spcBef>
                <a:spcPts val="0"/>
              </a:spcBef>
              <a:spcAft>
                <a:spcPts val="0"/>
              </a:spcAft>
              <a:buClr>
                <a:schemeClr val="dk1"/>
              </a:buClr>
              <a:buSzPts val="1100"/>
              <a:buFont typeface="Arial"/>
              <a:buNone/>
            </a:pPr>
            <a:r>
              <a:rPr lang="en" sz="1200">
                <a:solidFill>
                  <a:schemeClr val="dk1"/>
                </a:solidFill>
                <a:latin typeface="Times"/>
                <a:ea typeface="Times"/>
                <a:cs typeface="Times"/>
                <a:sym typeface="Times"/>
              </a:rPr>
              <a:t>Beauty and the Microscope: What Science Can Learn From Art</a:t>
            </a:r>
            <a:endParaRPr sz="1200">
              <a:solidFill>
                <a:schemeClr val="dk1"/>
              </a:solidFill>
              <a:latin typeface="Times"/>
              <a:ea typeface="Times"/>
              <a:cs typeface="Times"/>
              <a:sym typeface="Times"/>
            </a:endParaRPr>
          </a:p>
          <a:p>
            <a:pPr indent="0" lvl="0" marL="0" rtl="0" algn="l">
              <a:lnSpc>
                <a:spcPct val="138000"/>
              </a:lnSpc>
              <a:spcBef>
                <a:spcPts val="0"/>
              </a:spcBef>
              <a:spcAft>
                <a:spcPts val="0"/>
              </a:spcAft>
              <a:buClr>
                <a:schemeClr val="dk1"/>
              </a:buClr>
              <a:buSzPts val="1100"/>
              <a:buFont typeface="Arial"/>
              <a:buNone/>
            </a:pPr>
            <a:r>
              <a:rPr lang="en" sz="1200" u="sng">
                <a:solidFill>
                  <a:srgbClr val="1155CC"/>
                </a:solidFill>
                <a:latin typeface="Times"/>
                <a:ea typeface="Times"/>
                <a:cs typeface="Times"/>
                <a:sym typeface="Times"/>
                <a:hlinkClick r:id="rId7"/>
              </a:rPr>
              <a:t>https://theconversation.com/beauty-and-the-microscope-what-science-can-learn-from-art-80244</a:t>
            </a:r>
            <a:endParaRPr sz="1200" u="sng">
              <a:solidFill>
                <a:srgbClr val="1155CC"/>
              </a:solidFill>
              <a:latin typeface="Times"/>
              <a:ea typeface="Times"/>
              <a:cs typeface="Times"/>
              <a:sym typeface="Times"/>
              <a:hlinkClick r:id="rId8"/>
            </a:endParaRPr>
          </a:p>
          <a:p>
            <a:pPr indent="0" lvl="0" marL="0" rtl="0" algn="l">
              <a:lnSpc>
                <a:spcPct val="138000"/>
              </a:lnSpc>
              <a:spcBef>
                <a:spcPts val="0"/>
              </a:spcBef>
              <a:spcAft>
                <a:spcPts val="0"/>
              </a:spcAft>
              <a:buClr>
                <a:schemeClr val="dk1"/>
              </a:buClr>
              <a:buSzPts val="1100"/>
              <a:buFont typeface="Arial"/>
              <a:buNone/>
            </a:pPr>
            <a:r>
              <a:rPr lang="en" sz="1200">
                <a:solidFill>
                  <a:schemeClr val="dk1"/>
                </a:solidFill>
                <a:latin typeface="Times"/>
                <a:ea typeface="Times"/>
                <a:cs typeface="Times"/>
                <a:sym typeface="Times"/>
              </a:rPr>
              <a:t>Creating Abstract Art with a Microscope</a:t>
            </a:r>
            <a:endParaRPr sz="1200">
              <a:solidFill>
                <a:schemeClr val="dk1"/>
              </a:solidFill>
              <a:latin typeface="Times"/>
              <a:ea typeface="Times"/>
              <a:cs typeface="Times"/>
              <a:sym typeface="Times"/>
            </a:endParaRPr>
          </a:p>
          <a:p>
            <a:pPr indent="0" lvl="0" marL="0" rtl="0" algn="l">
              <a:lnSpc>
                <a:spcPct val="138000"/>
              </a:lnSpc>
              <a:spcBef>
                <a:spcPts val="0"/>
              </a:spcBef>
              <a:spcAft>
                <a:spcPts val="0"/>
              </a:spcAft>
              <a:buClr>
                <a:schemeClr val="dk1"/>
              </a:buClr>
              <a:buSzPts val="1100"/>
              <a:buFont typeface="Arial"/>
              <a:buNone/>
            </a:pPr>
            <a:r>
              <a:rPr lang="en" sz="1200" u="sng">
                <a:solidFill>
                  <a:srgbClr val="1155CC"/>
                </a:solidFill>
                <a:latin typeface="Times"/>
                <a:ea typeface="Times"/>
                <a:cs typeface="Times"/>
                <a:sym typeface="Times"/>
                <a:hlinkClick r:id="rId9"/>
              </a:rPr>
              <a:t>http://time.com/4279508/art-carl-struwe/</a:t>
            </a:r>
            <a:endParaRPr sz="1200" u="sng">
              <a:solidFill>
                <a:srgbClr val="1155CC"/>
              </a:solidFill>
              <a:latin typeface="Times"/>
              <a:ea typeface="Times"/>
              <a:cs typeface="Times"/>
              <a:sym typeface="Times"/>
              <a:hlinkClick r:id="rId10"/>
            </a:endParaRPr>
          </a:p>
          <a:p>
            <a:pPr indent="0" lvl="0" marL="0" rtl="0" algn="l">
              <a:lnSpc>
                <a:spcPct val="138000"/>
              </a:lnSpc>
              <a:spcBef>
                <a:spcPts val="0"/>
              </a:spcBef>
              <a:spcAft>
                <a:spcPts val="0"/>
              </a:spcAft>
              <a:buClr>
                <a:schemeClr val="dk1"/>
              </a:buClr>
              <a:buSzPts val="1100"/>
              <a:buFont typeface="Arial"/>
              <a:buNone/>
            </a:pPr>
            <a:r>
              <a:rPr b="1" lang="en" sz="1200">
                <a:solidFill>
                  <a:schemeClr val="dk1"/>
                </a:solidFill>
                <a:latin typeface="Times"/>
                <a:ea typeface="Times"/>
                <a:cs typeface="Times"/>
                <a:sym typeface="Times"/>
              </a:rPr>
              <a:t>Artists who use water:</a:t>
            </a:r>
            <a:endParaRPr b="1" sz="1200">
              <a:solidFill>
                <a:schemeClr val="dk1"/>
              </a:solidFill>
              <a:latin typeface="Times"/>
              <a:ea typeface="Times"/>
              <a:cs typeface="Times"/>
              <a:sym typeface="Times"/>
            </a:endParaRPr>
          </a:p>
          <a:p>
            <a:pPr indent="0" lvl="0" marL="0" rtl="0" algn="l">
              <a:lnSpc>
                <a:spcPct val="138000"/>
              </a:lnSpc>
              <a:spcBef>
                <a:spcPts val="0"/>
              </a:spcBef>
              <a:spcAft>
                <a:spcPts val="0"/>
              </a:spcAft>
              <a:buClr>
                <a:schemeClr val="dk1"/>
              </a:buClr>
              <a:buSzPts val="1100"/>
              <a:buFont typeface="Arial"/>
              <a:buNone/>
            </a:pPr>
            <a:r>
              <a:rPr lang="en" sz="1200">
                <a:solidFill>
                  <a:schemeClr val="dk1"/>
                </a:solidFill>
                <a:latin typeface="Times"/>
                <a:ea typeface="Times"/>
                <a:cs typeface="Times"/>
                <a:sym typeface="Times"/>
              </a:rPr>
              <a:t>Eight Artists Conspire about Water in a New Exhibit (2016)</a:t>
            </a:r>
            <a:endParaRPr sz="1200">
              <a:solidFill>
                <a:schemeClr val="dk1"/>
              </a:solidFill>
              <a:latin typeface="Times"/>
              <a:ea typeface="Times"/>
              <a:cs typeface="Times"/>
              <a:sym typeface="Times"/>
            </a:endParaRPr>
          </a:p>
          <a:p>
            <a:pPr indent="0" lvl="0" marL="0" rtl="0" algn="l">
              <a:lnSpc>
                <a:spcPct val="138000"/>
              </a:lnSpc>
              <a:spcBef>
                <a:spcPts val="0"/>
              </a:spcBef>
              <a:spcAft>
                <a:spcPts val="0"/>
              </a:spcAft>
              <a:buClr>
                <a:schemeClr val="dk1"/>
              </a:buClr>
              <a:buSzPts val="1100"/>
              <a:buFont typeface="Arial"/>
              <a:buNone/>
            </a:pPr>
            <a:r>
              <a:rPr lang="en" sz="1200" u="sng">
                <a:solidFill>
                  <a:srgbClr val="1155CC"/>
                </a:solidFill>
                <a:latin typeface="Times"/>
                <a:ea typeface="Times"/>
                <a:cs typeface="Times"/>
                <a:sym typeface="Times"/>
                <a:hlinkClick r:id="rId11"/>
              </a:rPr>
              <a:t>https://www.smithsonianmag.com/arts-culture/eight-artists-conspire-about-water-issues-new-exhibition-180958207/</a:t>
            </a:r>
            <a:endParaRPr sz="1200" u="sng">
              <a:solidFill>
                <a:srgbClr val="1155CC"/>
              </a:solidFill>
              <a:latin typeface="Times"/>
              <a:ea typeface="Times"/>
              <a:cs typeface="Times"/>
              <a:sym typeface="Times"/>
              <a:hlinkClick r:id="rId12"/>
            </a:endParaRPr>
          </a:p>
          <a:p>
            <a:pPr indent="0" lvl="0" marL="0" rtl="0" algn="l">
              <a:lnSpc>
                <a:spcPct val="138000"/>
              </a:lnSpc>
              <a:spcBef>
                <a:spcPts val="0"/>
              </a:spcBef>
              <a:spcAft>
                <a:spcPts val="0"/>
              </a:spcAft>
              <a:buClr>
                <a:schemeClr val="dk1"/>
              </a:buClr>
              <a:buSzPts val="1100"/>
              <a:buFont typeface="Arial"/>
              <a:buNone/>
            </a:pPr>
            <a:r>
              <a:rPr b="1" lang="en" sz="1200">
                <a:solidFill>
                  <a:schemeClr val="dk1"/>
                </a:solidFill>
                <a:latin typeface="Times"/>
                <a:ea typeface="Times"/>
                <a:cs typeface="Times"/>
                <a:sym typeface="Times"/>
              </a:rPr>
              <a:t>The Artist Who Talks With the Fishes</a:t>
            </a:r>
            <a:r>
              <a:rPr lang="en" sz="1200">
                <a:solidFill>
                  <a:schemeClr val="dk1"/>
                </a:solidFill>
                <a:latin typeface="Times"/>
                <a:ea typeface="Times"/>
                <a:cs typeface="Times"/>
                <a:sym typeface="Times"/>
              </a:rPr>
              <a:t> - Natalie </a:t>
            </a:r>
            <a:r>
              <a:rPr lang="en" sz="1200">
                <a:solidFill>
                  <a:srgbClr val="333333"/>
                </a:solidFill>
                <a:highlight>
                  <a:srgbClr val="FFFFFF"/>
                </a:highlight>
                <a:latin typeface="Times"/>
                <a:ea typeface="Times"/>
                <a:cs typeface="Times"/>
                <a:sym typeface="Times"/>
              </a:rPr>
              <a:t>Jeremijenko</a:t>
            </a:r>
            <a:endParaRPr sz="1200">
              <a:solidFill>
                <a:srgbClr val="333333"/>
              </a:solidFill>
              <a:highlight>
                <a:srgbClr val="FFFFFF"/>
              </a:highlight>
              <a:latin typeface="Times"/>
              <a:ea typeface="Times"/>
              <a:cs typeface="Times"/>
              <a:sym typeface="Times"/>
            </a:endParaRPr>
          </a:p>
          <a:p>
            <a:pPr indent="0" lvl="0" marL="0" rtl="0" algn="l">
              <a:lnSpc>
                <a:spcPct val="138000"/>
              </a:lnSpc>
              <a:spcBef>
                <a:spcPts val="0"/>
              </a:spcBef>
              <a:spcAft>
                <a:spcPts val="0"/>
              </a:spcAft>
              <a:buClr>
                <a:schemeClr val="dk1"/>
              </a:buClr>
              <a:buSzPts val="1100"/>
              <a:buFont typeface="Arial"/>
              <a:buNone/>
            </a:pPr>
            <a:r>
              <a:rPr lang="en" sz="1200" u="sng">
                <a:solidFill>
                  <a:srgbClr val="1155CC"/>
                </a:solidFill>
                <a:latin typeface="Times"/>
                <a:ea typeface="Times"/>
                <a:cs typeface="Times"/>
                <a:sym typeface="Times"/>
                <a:hlinkClick r:id="rId13"/>
              </a:rPr>
              <a:t>https://www.nytimes.com/2013/06/30/magazine/the-artist-who-talks-with-the-fishes.html</a:t>
            </a:r>
            <a:endParaRPr sz="1200" u="sng">
              <a:solidFill>
                <a:srgbClr val="1155CC"/>
              </a:solidFill>
              <a:latin typeface="Times"/>
              <a:ea typeface="Times"/>
              <a:cs typeface="Times"/>
              <a:sym typeface="Times"/>
              <a:hlinkClick r:id="rId14"/>
            </a:endParaRPr>
          </a:p>
          <a:p>
            <a:pPr indent="0" lvl="0" marL="0" rtl="0" algn="l">
              <a:lnSpc>
                <a:spcPct val="138000"/>
              </a:lnSpc>
              <a:spcBef>
                <a:spcPts val="0"/>
              </a:spcBef>
              <a:spcAft>
                <a:spcPts val="0"/>
              </a:spcAft>
              <a:buClr>
                <a:schemeClr val="dk1"/>
              </a:buClr>
              <a:buSzPts val="1100"/>
              <a:buFont typeface="Arial"/>
              <a:buNone/>
            </a:pPr>
            <a:r>
              <a:rPr lang="en" sz="1200">
                <a:solidFill>
                  <a:schemeClr val="dk1"/>
                </a:solidFill>
                <a:latin typeface="Times"/>
                <a:ea typeface="Times"/>
                <a:cs typeface="Times"/>
                <a:sym typeface="Times"/>
              </a:rPr>
              <a:t>TED Talk with Natalie Jeremijenko - The Art of the Eco-Mind Shift</a:t>
            </a:r>
            <a:endParaRPr sz="1200">
              <a:solidFill>
                <a:schemeClr val="dk1"/>
              </a:solidFill>
              <a:latin typeface="Times"/>
              <a:ea typeface="Times"/>
              <a:cs typeface="Times"/>
              <a:sym typeface="Times"/>
            </a:endParaRPr>
          </a:p>
          <a:p>
            <a:pPr indent="0" lvl="0" marL="0" rtl="0" algn="l">
              <a:lnSpc>
                <a:spcPct val="138000"/>
              </a:lnSpc>
              <a:spcBef>
                <a:spcPts val="0"/>
              </a:spcBef>
              <a:spcAft>
                <a:spcPts val="0"/>
              </a:spcAft>
              <a:buClr>
                <a:schemeClr val="dk1"/>
              </a:buClr>
              <a:buSzPts val="1100"/>
              <a:buFont typeface="Arial"/>
              <a:buNone/>
            </a:pPr>
            <a:r>
              <a:rPr lang="en" sz="1200" u="sng">
                <a:solidFill>
                  <a:srgbClr val="1155CC"/>
                </a:solidFill>
                <a:latin typeface="Times"/>
                <a:ea typeface="Times"/>
                <a:cs typeface="Times"/>
                <a:sym typeface="Times"/>
                <a:hlinkClick r:id="rId15"/>
              </a:rPr>
              <a:t>https://www.ted.com/talks/natalie_jeremijenko_the_art_of_the_eco_mindshift</a:t>
            </a:r>
            <a:endParaRPr sz="1200" u="sng">
              <a:solidFill>
                <a:srgbClr val="1155CC"/>
              </a:solidFill>
              <a:latin typeface="Times"/>
              <a:ea typeface="Times"/>
              <a:cs typeface="Times"/>
              <a:sym typeface="Times"/>
              <a:hlinkClick r:id="rId16"/>
            </a:endParaRPr>
          </a:p>
          <a:p>
            <a:pPr indent="0" lvl="0" marL="0" rtl="0" algn="l">
              <a:spcBef>
                <a:spcPts val="0"/>
              </a:spcBef>
              <a:spcAft>
                <a:spcPts val="1600"/>
              </a:spcAft>
              <a:buNone/>
            </a:pPr>
            <a:r>
              <a:t/>
            </a:r>
            <a:endParaRPr/>
          </a:p>
        </p:txBody>
      </p:sp>
      <p:sp>
        <p:nvSpPr>
          <p:cNvPr id="105" name="Google Shape;105;p19"/>
          <p:cNvSpPr txBox="1"/>
          <p:nvPr/>
        </p:nvSpPr>
        <p:spPr>
          <a:xfrm>
            <a:off x="251700" y="99800"/>
            <a:ext cx="6303600" cy="7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veat"/>
                <a:ea typeface="Caveat"/>
                <a:cs typeface="Caveat"/>
                <a:sym typeface="Caveat"/>
              </a:rPr>
              <a:t>Other resources: </a:t>
            </a:r>
            <a:endParaRPr>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