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verage-regular.fntdata"/><Relationship Id="rId25" Type="http://schemas.openxmlformats.org/officeDocument/2006/relationships/slide" Target="slides/slide21.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ameblox.org/play/18134" TargetMode="External"/><Relationship Id="rId3" Type="http://schemas.openxmlformats.org/officeDocument/2006/relationships/hyperlink" Target="https://gameblox.org/play/18104/"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1f829253a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f829253a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Setup instructions:</a:t>
            </a:r>
            <a:endParaRPr/>
          </a:p>
          <a:p>
            <a:pPr indent="0" lvl="0" marL="0" rtl="0" algn="l">
              <a:spcBef>
                <a:spcPts val="0"/>
              </a:spcBef>
              <a:spcAft>
                <a:spcPts val="0"/>
              </a:spcAft>
              <a:buNone/>
            </a:pPr>
            <a:r>
              <a:rPr lang="en"/>
              <a:t>On the Admin computer that is projected, have this presentation in one tab.</a:t>
            </a:r>
            <a:endParaRPr/>
          </a:p>
          <a:p>
            <a:pPr indent="0" lvl="0" marL="0" rtl="0" algn="l">
              <a:spcBef>
                <a:spcPts val="0"/>
              </a:spcBef>
              <a:spcAft>
                <a:spcPts val="0"/>
              </a:spcAft>
              <a:buNone/>
            </a:pPr>
            <a:r>
              <a:rPr lang="en"/>
              <a:t>On the second tab, go to </a:t>
            </a:r>
            <a:r>
              <a:rPr lang="en" u="sng">
                <a:solidFill>
                  <a:schemeClr val="hlink"/>
                </a:solidFill>
                <a:hlinkClick r:id="rId2"/>
              </a:rPr>
              <a:t>https://gameblox.org/play/18134</a:t>
            </a:r>
            <a:r>
              <a:rPr lang="en"/>
              <a:t> </a:t>
            </a:r>
            <a:endParaRPr/>
          </a:p>
          <a:p>
            <a:pPr indent="0" lvl="0" marL="0" rtl="0" algn="l">
              <a:spcBef>
                <a:spcPts val="0"/>
              </a:spcBef>
              <a:spcAft>
                <a:spcPts val="0"/>
              </a:spcAft>
              <a:buNone/>
            </a:pPr>
            <a:r>
              <a:rPr lang="en"/>
              <a:t>Click the “Create new instance” button, choose “admin” and then click the submit button.</a:t>
            </a:r>
            <a:endParaRPr/>
          </a:p>
          <a:p>
            <a:pPr indent="0" lvl="0" marL="0" rtl="0" algn="l">
              <a:spcBef>
                <a:spcPts val="0"/>
              </a:spcBef>
              <a:spcAft>
                <a:spcPts val="0"/>
              </a:spcAft>
              <a:buNone/>
            </a:pPr>
            <a:r>
              <a:rPr lang="en"/>
              <a:t>(if you see green monsters, redo this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the instance code on the admin computer.</a:t>
            </a:r>
            <a:endParaRPr/>
          </a:p>
          <a:p>
            <a:pPr indent="0" lvl="0" marL="0" rtl="0" algn="l">
              <a:spcBef>
                <a:spcPts val="0"/>
              </a:spcBef>
              <a:spcAft>
                <a:spcPts val="0"/>
              </a:spcAft>
              <a:buNone/>
            </a:pPr>
            <a:r>
              <a:rPr lang="en"/>
              <a:t>On the four computers team computers go to </a:t>
            </a:r>
            <a:r>
              <a:rPr lang="en" u="sng">
                <a:solidFill>
                  <a:schemeClr val="hlink"/>
                </a:solidFill>
                <a:hlinkClick r:id="rId3"/>
              </a:rPr>
              <a:t>https://gameblox.org/play/18104/</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Type in the instance code (in all caps), then click the submit button</a:t>
            </a:r>
            <a:endParaRPr/>
          </a:p>
          <a:p>
            <a:pPr indent="0" lvl="0" marL="0" rtl="0" algn="l">
              <a:spcBef>
                <a:spcPts val="0"/>
              </a:spcBef>
              <a:spcAft>
                <a:spcPts val="0"/>
              </a:spcAft>
              <a:buNone/>
            </a:pPr>
            <a:r>
              <a:rPr lang="en"/>
              <a:t>Choose the appropriate team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249b5421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49b5421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[FACILITATOR NOTE: You will demo the scanning process at the front of the room with one other person - do not have the players scan each other’s phones at this time.]  Everyone has QR codes on their phones.  You want to go to someone from ANOTHER delegation and scan each other’s phones to make a partnership.  You don’t make partnerships with your own delegation! It looks like this.  [Demo the scanning process at the front of the room]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4b49559d0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b49559d0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Sunnyvale Minister of Commerce has scanned the Breezyville Minister of Foreign Policy’s phone, and vice versa.  They now have a Bronze level Partnership.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24b49559d0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b49559d0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30 seconds have passed, you can revisit a partner and scan again.  See how in this example time passes, and the “Trade Again” notice goes from “Wait” to “NOW”?  That means enough time has elapsed and you can scan again.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24b49559d0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4b49559d0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Sunnyvale minister scans their partner again. </a:t>
            </a:r>
            <a:r>
              <a:rPr lang="en"/>
              <a:t>This upgrades their partnership from Bronze to Silver.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24ace2e54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ace2e54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only have a 30 second window where you are eligible to re-scan your partner’s phone. If you don’t scan during that window, the partnership times out and permanently becomes a bronze partnership. The partnership will disappear from your screen, but you still have it and can trade it in later. (You can go back and start the process over from the beginning if you want; there is no limit on how many partnerships you can make with one partner).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240f72d9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0f72d9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24b49559d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b49559d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them 2 min to read dossier/explain table] Play round one now! We’ll explain how to redeem your partnerships when you get back.  You and your teammates may want to look at the chart on your dossier to see what kinds of partnerships you need for the power plants you want. </a:t>
            </a:r>
            <a:r>
              <a:rPr lang="en"/>
              <a:t>[FACILITATOR NOTE: on the Admin Screen, which is projected at the front of the room, hit “NEXT PHASE” now. This starts the timer.]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249b5421e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9b5421e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you’re done, each of you should enter the Trade In Code on your mobile device into the “redeem partnerships” box on your team computer.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24b49559d0_3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b49559d0_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buy a power plant, enter the number of the plant (in the “#” column on the left side) into the Buy Plant field.  Make sure you reach your energy goals or your health will suffer!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249b5421e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9b5421e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you have power plants, you can choose which ones you want to power. You should make sure that the plants you select generate at least 5 energy this round so that you have enough energy to power your nation. Click on the power plant to choose it, it will turn blue.</a:t>
            </a:r>
            <a:endParaRPr/>
          </a:p>
          <a:p>
            <a:pPr indent="0" lvl="0" marL="0" rtl="0" algn="l">
              <a:spcBef>
                <a:spcPts val="0"/>
              </a:spcBef>
              <a:spcAft>
                <a:spcPts val="0"/>
              </a:spcAft>
              <a:buNone/>
            </a:pPr>
            <a:r>
              <a:rPr lang="en"/>
              <a:t>[FACILITATOR NOTE: After all of the teams have selected their plants, click the “Next Phase” button on the admin screen, which is projected at the front of the room. This updates the team scores.  Once you are all done looking at the new team scores, hit the “Next Phase” button again. This takes you to the Advisory Report.  When you’re done with that, hit “Next Phase” again to start the next round.]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24b49559d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b49559d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Energeo, you play members of a government. Everyone on your team represents the same government.  Together, you are trying to meet your people’s needs in order to keep them healthy.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249b5421e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49b5421e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[Facilitator’s note: Transition to the World Condition screen, projected at the front of the room, to explain it]   Now you how each delegation did.  Did they meet their energy needs?  You can also see the cumulative amount of pollution. What do we think that means?”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1f829253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829253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24b49559d0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b49559d0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keep your people healthy, you need to produce energy! Sufficient energy makes lots of health related advancements possible: hospitals, refrigeration, water purification, safer heating. You’ll start out needing 5 energy, and each round, your people’s energy needs will increase as your country develops.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24b49559d0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b49559d0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produce the energy you need, you need to buy and use power plants.  Some power plants are better than others; they produce more energy and/or produce less pollution. Pollution can lead to negative consequences for your country and other (pollution doesn’t stop at the border!)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24b49559d0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b49559d0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buy power plants, you need to make partnerships with people from other government teams.  You will do this by scanning codes on each other’s phones.  Partnerships can be strengthened by meeting with the same person multiple times.  So, to sum up:  Everyone on your government team is working together to keep your country healthy.  You will make partnerships with people from other governments, which you will trade in for power plants, which you will use to produce energy.  If you produce enough energy, your people will be healthy - but watch out for pollution!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24b49559d0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b49559d0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[FACILITATOR NOTE: Break group into 4 delegations and hand out nametags &amp; dossiers now.  Each delegation should have 6-7 members. Have players put on their nametags so they know who they are.]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240f1d902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0f1d902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Have the students install the Gameblox app on their devices. If their devices don’t work, give them an Amazon tablet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24b49559d0_3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b49559d0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[FACILITATOR NOTE: Have players take these actions as you describe them]  On your mobile device, open Gameblox and tap “Browse Games.”  Then, select Energeo.  Then tap “Play.”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249b5421e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49b5421e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your team (the same one as is on your nametag).  Select your role (the same one as on your nametag).  Make sure you do not have duplicate roles within your team!  Tap Submit.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tinyurl.com/gamebloxi" TargetMode="External"/><Relationship Id="rId4" Type="http://schemas.openxmlformats.org/officeDocument/2006/relationships/hyperlink" Target="http://tinyurl.com/gameblox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to Play Energeo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85138" y="26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 to Make a Partnership</a:t>
            </a:r>
            <a:endParaRPr/>
          </a:p>
        </p:txBody>
      </p:sp>
      <p:pic>
        <p:nvPicPr>
          <p:cNvPr id="148" name="Google Shape;148;p22"/>
          <p:cNvPicPr preferRelativeResize="0"/>
          <p:nvPr/>
        </p:nvPicPr>
        <p:blipFill rotWithShape="1">
          <a:blip r:embed="rId3">
            <a:alphaModFix/>
          </a:blip>
          <a:srcRect b="44635" l="0" r="0" t="0"/>
          <a:stretch/>
        </p:blipFill>
        <p:spPr>
          <a:xfrm>
            <a:off x="2882625" y="1138720"/>
            <a:ext cx="3125625" cy="3078005"/>
          </a:xfrm>
          <a:prstGeom prst="rect">
            <a:avLst/>
          </a:prstGeom>
          <a:noFill/>
          <a:ln>
            <a:noFill/>
          </a:ln>
        </p:spPr>
      </p:pic>
      <p:sp>
        <p:nvSpPr>
          <p:cNvPr id="149" name="Google Shape;149;p22"/>
          <p:cNvSpPr txBox="1"/>
          <p:nvPr/>
        </p:nvSpPr>
        <p:spPr>
          <a:xfrm>
            <a:off x="1550375" y="4294975"/>
            <a:ext cx="6892800" cy="7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 </a:t>
            </a:r>
            <a:r>
              <a:rPr lang="en">
                <a:solidFill>
                  <a:srgbClr val="FFFFFF"/>
                </a:solidFill>
              </a:rPr>
              <a:t>BOTH PARTNERS MUST SCAN.  SCANNING ONLY WORKS ONE WAY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185138" y="26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 to Make a Partnership</a:t>
            </a:r>
            <a:endParaRPr/>
          </a:p>
        </p:txBody>
      </p:sp>
      <p:sp>
        <p:nvSpPr>
          <p:cNvPr id="155" name="Google Shape;155;p23"/>
          <p:cNvSpPr/>
          <p:nvPr/>
        </p:nvSpPr>
        <p:spPr>
          <a:xfrm>
            <a:off x="4383425" y="2982788"/>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3"/>
          <p:cNvPicPr preferRelativeResize="0"/>
          <p:nvPr/>
        </p:nvPicPr>
        <p:blipFill rotWithShape="1">
          <a:blip r:embed="rId3">
            <a:alphaModFix/>
          </a:blip>
          <a:srcRect b="44635" l="0" r="0" t="0"/>
          <a:stretch/>
        </p:blipFill>
        <p:spPr>
          <a:xfrm>
            <a:off x="45125" y="1289525"/>
            <a:ext cx="3816876" cy="3758725"/>
          </a:xfrm>
          <a:prstGeom prst="rect">
            <a:avLst/>
          </a:prstGeom>
          <a:noFill/>
          <a:ln>
            <a:noFill/>
          </a:ln>
        </p:spPr>
      </p:pic>
      <p:pic>
        <p:nvPicPr>
          <p:cNvPr id="157" name="Google Shape;157;p23"/>
          <p:cNvPicPr preferRelativeResize="0"/>
          <p:nvPr/>
        </p:nvPicPr>
        <p:blipFill rotWithShape="1">
          <a:blip r:embed="rId4">
            <a:alphaModFix/>
          </a:blip>
          <a:srcRect b="41359" l="0" r="0" t="0"/>
          <a:stretch/>
        </p:blipFill>
        <p:spPr>
          <a:xfrm>
            <a:off x="5268325" y="1289525"/>
            <a:ext cx="3603577" cy="3758725"/>
          </a:xfrm>
          <a:prstGeom prst="rect">
            <a:avLst/>
          </a:prstGeom>
          <a:noFill/>
          <a:ln>
            <a:noFill/>
          </a:ln>
        </p:spPr>
      </p:pic>
      <p:sp>
        <p:nvSpPr>
          <p:cNvPr id="158" name="Google Shape;158;p23"/>
          <p:cNvSpPr/>
          <p:nvPr/>
        </p:nvSpPr>
        <p:spPr>
          <a:xfrm>
            <a:off x="5344525" y="4446625"/>
            <a:ext cx="3645600" cy="4905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85138" y="26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a:t>
            </a:r>
            <a:r>
              <a:rPr lang="en"/>
              <a:t>can to Improve a Partnership</a:t>
            </a:r>
            <a:endParaRPr/>
          </a:p>
        </p:txBody>
      </p:sp>
      <p:sp>
        <p:nvSpPr>
          <p:cNvPr id="164" name="Google Shape;164;p24"/>
          <p:cNvSpPr/>
          <p:nvPr/>
        </p:nvSpPr>
        <p:spPr>
          <a:xfrm>
            <a:off x="4383425" y="2982788"/>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5" name="Google Shape;165;p24"/>
          <p:cNvPicPr preferRelativeResize="0"/>
          <p:nvPr/>
        </p:nvPicPr>
        <p:blipFill rotWithShape="1">
          <a:blip r:embed="rId3">
            <a:alphaModFix/>
          </a:blip>
          <a:srcRect b="41359" l="0" r="0" t="0"/>
          <a:stretch/>
        </p:blipFill>
        <p:spPr>
          <a:xfrm>
            <a:off x="229675" y="1343350"/>
            <a:ext cx="3603578" cy="3758725"/>
          </a:xfrm>
          <a:prstGeom prst="rect">
            <a:avLst/>
          </a:prstGeom>
          <a:noFill/>
          <a:ln>
            <a:noFill/>
          </a:ln>
        </p:spPr>
      </p:pic>
      <p:sp>
        <p:nvSpPr>
          <p:cNvPr id="166" name="Google Shape;166;p24"/>
          <p:cNvSpPr/>
          <p:nvPr/>
        </p:nvSpPr>
        <p:spPr>
          <a:xfrm>
            <a:off x="3039550" y="4330725"/>
            <a:ext cx="717600" cy="6342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4"/>
          <p:cNvPicPr preferRelativeResize="0"/>
          <p:nvPr/>
        </p:nvPicPr>
        <p:blipFill rotWithShape="1">
          <a:blip r:embed="rId4">
            <a:alphaModFix/>
          </a:blip>
          <a:srcRect b="41769" l="0" r="0" t="0"/>
          <a:stretch/>
        </p:blipFill>
        <p:spPr>
          <a:xfrm>
            <a:off x="5279000" y="1388725"/>
            <a:ext cx="3426750" cy="3549190"/>
          </a:xfrm>
          <a:prstGeom prst="rect">
            <a:avLst/>
          </a:prstGeom>
          <a:noFill/>
          <a:ln>
            <a:noFill/>
          </a:ln>
        </p:spPr>
      </p:pic>
      <p:sp>
        <p:nvSpPr>
          <p:cNvPr id="168" name="Google Shape;168;p24"/>
          <p:cNvSpPr/>
          <p:nvPr/>
        </p:nvSpPr>
        <p:spPr>
          <a:xfrm>
            <a:off x="7997675" y="4232025"/>
            <a:ext cx="609300" cy="5727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185138" y="26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Re-Scan to Improve a Partnership</a:t>
            </a:r>
            <a:endParaRPr/>
          </a:p>
        </p:txBody>
      </p:sp>
      <p:sp>
        <p:nvSpPr>
          <p:cNvPr id="174" name="Google Shape;174;p25"/>
          <p:cNvSpPr/>
          <p:nvPr/>
        </p:nvSpPr>
        <p:spPr>
          <a:xfrm>
            <a:off x="4383425" y="2982788"/>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5"/>
          <p:cNvPicPr preferRelativeResize="0"/>
          <p:nvPr/>
        </p:nvPicPr>
        <p:blipFill rotWithShape="1">
          <a:blip r:embed="rId3">
            <a:alphaModFix/>
          </a:blip>
          <a:srcRect b="41769" l="0" r="0" t="0"/>
          <a:stretch/>
        </p:blipFill>
        <p:spPr>
          <a:xfrm>
            <a:off x="111225" y="1330825"/>
            <a:ext cx="3525126" cy="3651091"/>
          </a:xfrm>
          <a:prstGeom prst="rect">
            <a:avLst/>
          </a:prstGeom>
          <a:noFill/>
          <a:ln>
            <a:noFill/>
          </a:ln>
        </p:spPr>
      </p:pic>
      <p:sp>
        <p:nvSpPr>
          <p:cNvPr id="176" name="Google Shape;176;p25"/>
          <p:cNvSpPr/>
          <p:nvPr/>
        </p:nvSpPr>
        <p:spPr>
          <a:xfrm>
            <a:off x="2362100" y="4272825"/>
            <a:ext cx="1258800" cy="6342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5"/>
          <p:cNvPicPr preferRelativeResize="0"/>
          <p:nvPr/>
        </p:nvPicPr>
        <p:blipFill rotWithShape="1">
          <a:blip r:embed="rId4">
            <a:alphaModFix/>
          </a:blip>
          <a:srcRect b="41359" l="0" r="0" t="0"/>
          <a:stretch/>
        </p:blipFill>
        <p:spPr>
          <a:xfrm>
            <a:off x="5400825" y="1330825"/>
            <a:ext cx="3525126" cy="3676894"/>
          </a:xfrm>
          <a:prstGeom prst="rect">
            <a:avLst/>
          </a:prstGeom>
          <a:noFill/>
          <a:ln>
            <a:noFill/>
          </a:ln>
        </p:spPr>
      </p:pic>
      <p:sp>
        <p:nvSpPr>
          <p:cNvPr id="178" name="Google Shape;178;p25"/>
          <p:cNvSpPr/>
          <p:nvPr/>
        </p:nvSpPr>
        <p:spPr>
          <a:xfrm>
            <a:off x="7590950" y="4272825"/>
            <a:ext cx="1258800" cy="6342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185138" y="26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Letting a Partnership Time Out</a:t>
            </a:r>
            <a:endParaRPr/>
          </a:p>
        </p:txBody>
      </p:sp>
      <p:sp>
        <p:nvSpPr>
          <p:cNvPr id="184" name="Google Shape;184;p26"/>
          <p:cNvSpPr/>
          <p:nvPr/>
        </p:nvSpPr>
        <p:spPr>
          <a:xfrm>
            <a:off x="4383425" y="2982788"/>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5" name="Google Shape;185;p26"/>
          <p:cNvPicPr preferRelativeResize="0"/>
          <p:nvPr/>
        </p:nvPicPr>
        <p:blipFill rotWithShape="1">
          <a:blip r:embed="rId3">
            <a:alphaModFix/>
          </a:blip>
          <a:srcRect b="41769" l="0" r="0" t="0"/>
          <a:stretch/>
        </p:blipFill>
        <p:spPr>
          <a:xfrm>
            <a:off x="650975" y="1275525"/>
            <a:ext cx="3525126" cy="3651091"/>
          </a:xfrm>
          <a:prstGeom prst="rect">
            <a:avLst/>
          </a:prstGeom>
          <a:noFill/>
          <a:ln>
            <a:noFill/>
          </a:ln>
        </p:spPr>
      </p:pic>
      <p:sp>
        <p:nvSpPr>
          <p:cNvPr id="186" name="Google Shape;186;p26"/>
          <p:cNvSpPr/>
          <p:nvPr/>
        </p:nvSpPr>
        <p:spPr>
          <a:xfrm>
            <a:off x="2901850" y="4217525"/>
            <a:ext cx="1258800" cy="6342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 name="Google Shape;187;p26"/>
          <p:cNvPicPr preferRelativeResize="0"/>
          <p:nvPr/>
        </p:nvPicPr>
        <p:blipFill rotWithShape="1">
          <a:blip r:embed="rId4">
            <a:alphaModFix/>
          </a:blip>
          <a:srcRect b="43032" l="0" r="0" t="0"/>
          <a:stretch/>
        </p:blipFill>
        <p:spPr>
          <a:xfrm>
            <a:off x="5313800" y="1275525"/>
            <a:ext cx="3347274" cy="3391725"/>
          </a:xfrm>
          <a:prstGeom prst="rect">
            <a:avLst/>
          </a:prstGeom>
          <a:noFill/>
          <a:ln>
            <a:noFill/>
          </a:ln>
        </p:spPr>
      </p:pic>
      <p:sp>
        <p:nvSpPr>
          <p:cNvPr id="188" name="Google Shape;188;p26"/>
          <p:cNvSpPr/>
          <p:nvPr/>
        </p:nvSpPr>
        <p:spPr>
          <a:xfrm>
            <a:off x="7308750" y="2697750"/>
            <a:ext cx="609300" cy="3501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194" name="Google Shape;194;p27"/>
          <p:cNvSpPr txBox="1"/>
          <p:nvPr/>
        </p:nvSpPr>
        <p:spPr>
          <a:xfrm>
            <a:off x="408550" y="1278025"/>
            <a:ext cx="8520600" cy="28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Don’t forget both partners must scan each other</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 sz="2400">
                <a:solidFill>
                  <a:srgbClr val="FFFFFF"/>
                </a:solidFill>
              </a:rPr>
              <a:t>Don’t accidentally hit the back button.  All progress will be lost. </a:t>
            </a:r>
            <a:endParaRPr sz="24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make partnerships - but plan ahead!</a:t>
            </a:r>
            <a:endParaRPr/>
          </a:p>
          <a:p>
            <a:pPr indent="0" lvl="0" marL="0" rtl="0" algn="l">
              <a:spcBef>
                <a:spcPts val="0"/>
              </a:spcBef>
              <a:spcAft>
                <a:spcPts val="0"/>
              </a:spcAft>
              <a:buNone/>
            </a:pPr>
            <a:r>
              <a:t/>
            </a:r>
            <a:endParaRPr/>
          </a:p>
        </p:txBody>
      </p:sp>
      <p:pic>
        <p:nvPicPr>
          <p:cNvPr id="200" name="Google Shape;200;p28"/>
          <p:cNvPicPr preferRelativeResize="0"/>
          <p:nvPr/>
        </p:nvPicPr>
        <p:blipFill>
          <a:blip r:embed="rId3">
            <a:alphaModFix/>
          </a:blip>
          <a:stretch>
            <a:fillRect/>
          </a:stretch>
        </p:blipFill>
        <p:spPr>
          <a:xfrm>
            <a:off x="1906075" y="824550"/>
            <a:ext cx="5015375" cy="418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95525" y="123625"/>
            <a:ext cx="429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Trade In Partnerships</a:t>
            </a:r>
            <a:endParaRPr/>
          </a:p>
        </p:txBody>
      </p:sp>
      <p:pic>
        <p:nvPicPr>
          <p:cNvPr id="206" name="Google Shape;206;p29"/>
          <p:cNvPicPr preferRelativeResize="0"/>
          <p:nvPr/>
        </p:nvPicPr>
        <p:blipFill>
          <a:blip r:embed="rId3">
            <a:alphaModFix/>
          </a:blip>
          <a:stretch>
            <a:fillRect/>
          </a:stretch>
        </p:blipFill>
        <p:spPr>
          <a:xfrm>
            <a:off x="3808950" y="2761238"/>
            <a:ext cx="4904275" cy="1972625"/>
          </a:xfrm>
          <a:prstGeom prst="rect">
            <a:avLst/>
          </a:prstGeom>
          <a:noFill/>
          <a:ln>
            <a:noFill/>
          </a:ln>
        </p:spPr>
      </p:pic>
      <p:pic>
        <p:nvPicPr>
          <p:cNvPr id="207" name="Google Shape;207;p29"/>
          <p:cNvPicPr preferRelativeResize="0"/>
          <p:nvPr/>
        </p:nvPicPr>
        <p:blipFill rotWithShape="1">
          <a:blip r:embed="rId4">
            <a:alphaModFix/>
          </a:blip>
          <a:srcRect b="45678" l="0" r="0" t="0"/>
          <a:stretch/>
        </p:blipFill>
        <p:spPr>
          <a:xfrm>
            <a:off x="747375" y="772525"/>
            <a:ext cx="2891751" cy="2794050"/>
          </a:xfrm>
          <a:prstGeom prst="rect">
            <a:avLst/>
          </a:prstGeom>
          <a:noFill/>
          <a:ln>
            <a:noFill/>
          </a:ln>
        </p:spPr>
      </p:pic>
      <p:sp>
        <p:nvSpPr>
          <p:cNvPr id="208" name="Google Shape;208;p29"/>
          <p:cNvSpPr/>
          <p:nvPr/>
        </p:nvSpPr>
        <p:spPr>
          <a:xfrm rot="606621">
            <a:off x="1718427" y="2333318"/>
            <a:ext cx="5525096" cy="308713"/>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137300" y="147900"/>
            <a:ext cx="364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Buy Power Plants</a:t>
            </a:r>
            <a:endParaRPr/>
          </a:p>
        </p:txBody>
      </p:sp>
      <p:pic>
        <p:nvPicPr>
          <p:cNvPr id="214" name="Google Shape;214;p30"/>
          <p:cNvPicPr preferRelativeResize="0"/>
          <p:nvPr/>
        </p:nvPicPr>
        <p:blipFill>
          <a:blip r:embed="rId3">
            <a:alphaModFix/>
          </a:blip>
          <a:stretch>
            <a:fillRect/>
          </a:stretch>
        </p:blipFill>
        <p:spPr>
          <a:xfrm>
            <a:off x="3833225" y="2302138"/>
            <a:ext cx="4904275" cy="1972625"/>
          </a:xfrm>
          <a:prstGeom prst="rect">
            <a:avLst/>
          </a:prstGeom>
          <a:noFill/>
          <a:ln>
            <a:noFill/>
          </a:ln>
        </p:spPr>
      </p:pic>
      <p:pic>
        <p:nvPicPr>
          <p:cNvPr id="215" name="Google Shape;215;p30"/>
          <p:cNvPicPr preferRelativeResize="0"/>
          <p:nvPr/>
        </p:nvPicPr>
        <p:blipFill>
          <a:blip r:embed="rId4">
            <a:alphaModFix/>
          </a:blip>
          <a:stretch>
            <a:fillRect/>
          </a:stretch>
        </p:blipFill>
        <p:spPr>
          <a:xfrm>
            <a:off x="337750" y="909475"/>
            <a:ext cx="3242000" cy="2705550"/>
          </a:xfrm>
          <a:prstGeom prst="rect">
            <a:avLst/>
          </a:prstGeom>
          <a:noFill/>
          <a:ln>
            <a:noFill/>
          </a:ln>
        </p:spPr>
      </p:pic>
      <p:sp>
        <p:nvSpPr>
          <p:cNvPr id="216" name="Google Shape;216;p30"/>
          <p:cNvSpPr/>
          <p:nvPr/>
        </p:nvSpPr>
        <p:spPr>
          <a:xfrm rot="1191256">
            <a:off x="2800228" y="2413275"/>
            <a:ext cx="4741646" cy="308800"/>
          </a:xfrm>
          <a:prstGeom prst="rightArrow">
            <a:avLst>
              <a:gd fmla="val 50000" name="adj1"/>
              <a:gd fmla="val 55383"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0"/>
          <p:cNvSpPr/>
          <p:nvPr/>
        </p:nvSpPr>
        <p:spPr>
          <a:xfrm>
            <a:off x="4516100" y="3881875"/>
            <a:ext cx="2899200" cy="2910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217650" y="163425"/>
            <a:ext cx="4071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Use Power Plants</a:t>
            </a:r>
            <a:endParaRPr/>
          </a:p>
        </p:txBody>
      </p:sp>
      <p:pic>
        <p:nvPicPr>
          <p:cNvPr id="223" name="Google Shape;223;p31"/>
          <p:cNvPicPr preferRelativeResize="0"/>
          <p:nvPr/>
        </p:nvPicPr>
        <p:blipFill>
          <a:blip r:embed="rId3">
            <a:alphaModFix/>
          </a:blip>
          <a:stretch>
            <a:fillRect/>
          </a:stretch>
        </p:blipFill>
        <p:spPr>
          <a:xfrm>
            <a:off x="1598550" y="1452350"/>
            <a:ext cx="5530950" cy="20694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Goal: Keep Your People Healthy</a:t>
            </a:r>
            <a:endParaRPr/>
          </a:p>
        </p:txBody>
      </p:sp>
      <p:pic>
        <p:nvPicPr>
          <p:cNvPr id="65" name="Google Shape;65;p14"/>
          <p:cNvPicPr preferRelativeResize="0"/>
          <p:nvPr/>
        </p:nvPicPr>
        <p:blipFill>
          <a:blip r:embed="rId3">
            <a:alphaModFix/>
          </a:blip>
          <a:stretch>
            <a:fillRect/>
          </a:stretch>
        </p:blipFill>
        <p:spPr>
          <a:xfrm>
            <a:off x="6917263" y="2336575"/>
            <a:ext cx="1415275" cy="1415275"/>
          </a:xfrm>
          <a:prstGeom prst="rect">
            <a:avLst/>
          </a:prstGeom>
          <a:noFill/>
          <a:ln>
            <a:noFill/>
          </a:ln>
        </p:spPr>
      </p:pic>
      <p:sp>
        <p:nvSpPr>
          <p:cNvPr id="66" name="Google Shape;66;p14"/>
          <p:cNvSpPr txBox="1"/>
          <p:nvPr/>
        </p:nvSpPr>
        <p:spPr>
          <a:xfrm>
            <a:off x="7139650" y="3918300"/>
            <a:ext cx="970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Health</a:t>
            </a:r>
            <a:endParaRPr sz="2400">
              <a:solidFill>
                <a:srgbClr val="FFFFFF"/>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51775" y="139150"/>
            <a:ext cx="6538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World Condition, Health and Pollution</a:t>
            </a:r>
            <a:endParaRPr/>
          </a:p>
        </p:txBody>
      </p:sp>
      <p:pic>
        <p:nvPicPr>
          <p:cNvPr id="229" name="Google Shape;229;p32"/>
          <p:cNvPicPr preferRelativeResize="0"/>
          <p:nvPr/>
        </p:nvPicPr>
        <p:blipFill>
          <a:blip r:embed="rId3">
            <a:alphaModFix/>
          </a:blip>
          <a:stretch>
            <a:fillRect/>
          </a:stretch>
        </p:blipFill>
        <p:spPr>
          <a:xfrm>
            <a:off x="2596428" y="1274425"/>
            <a:ext cx="3436804" cy="25366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0" y="211950"/>
            <a:ext cx="6271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Repeat for two more Partnership Rounds </a:t>
            </a:r>
            <a:endParaRPr/>
          </a:p>
        </p:txBody>
      </p:sp>
      <p:pic>
        <p:nvPicPr>
          <p:cNvPr id="235" name="Google Shape;235;p33"/>
          <p:cNvPicPr preferRelativeResize="0"/>
          <p:nvPr/>
        </p:nvPicPr>
        <p:blipFill>
          <a:blip r:embed="rId3">
            <a:alphaModFix/>
          </a:blip>
          <a:stretch>
            <a:fillRect/>
          </a:stretch>
        </p:blipFill>
        <p:spPr>
          <a:xfrm>
            <a:off x="2895600" y="1203925"/>
            <a:ext cx="3352800" cy="336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Health Requires Energy</a:t>
            </a:r>
            <a:endParaRPr/>
          </a:p>
          <a:p>
            <a:pPr indent="0" lvl="0" marL="0" rtl="0" algn="l">
              <a:spcBef>
                <a:spcPts val="0"/>
              </a:spcBef>
              <a:spcAft>
                <a:spcPts val="0"/>
              </a:spcAft>
              <a:buNone/>
            </a:pPr>
            <a:r>
              <a:t/>
            </a:r>
            <a:endParaRPr/>
          </a:p>
        </p:txBody>
      </p:sp>
      <p:pic>
        <p:nvPicPr>
          <p:cNvPr id="72" name="Google Shape;72;p15"/>
          <p:cNvPicPr preferRelativeResize="0"/>
          <p:nvPr/>
        </p:nvPicPr>
        <p:blipFill>
          <a:blip r:embed="rId3">
            <a:alphaModFix/>
          </a:blip>
          <a:stretch>
            <a:fillRect/>
          </a:stretch>
        </p:blipFill>
        <p:spPr>
          <a:xfrm>
            <a:off x="6620838" y="2385100"/>
            <a:ext cx="1415275" cy="1415275"/>
          </a:xfrm>
          <a:prstGeom prst="rect">
            <a:avLst/>
          </a:prstGeom>
          <a:noFill/>
          <a:ln>
            <a:noFill/>
          </a:ln>
        </p:spPr>
      </p:pic>
      <p:sp>
        <p:nvSpPr>
          <p:cNvPr id="73" name="Google Shape;73;p15"/>
          <p:cNvSpPr txBox="1"/>
          <p:nvPr/>
        </p:nvSpPr>
        <p:spPr>
          <a:xfrm>
            <a:off x="6843225" y="3814425"/>
            <a:ext cx="970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Health</a:t>
            </a:r>
            <a:endParaRPr sz="2400">
              <a:solidFill>
                <a:srgbClr val="FFFFFF"/>
              </a:solidFill>
              <a:latin typeface="Oswald"/>
              <a:ea typeface="Oswald"/>
              <a:cs typeface="Oswald"/>
              <a:sym typeface="Oswald"/>
            </a:endParaRPr>
          </a:p>
        </p:txBody>
      </p:sp>
      <p:pic>
        <p:nvPicPr>
          <p:cNvPr id="74" name="Google Shape;74;p15"/>
          <p:cNvPicPr preferRelativeResize="0"/>
          <p:nvPr/>
        </p:nvPicPr>
        <p:blipFill>
          <a:blip r:embed="rId4">
            <a:alphaModFix/>
          </a:blip>
          <a:stretch>
            <a:fillRect/>
          </a:stretch>
        </p:blipFill>
        <p:spPr>
          <a:xfrm>
            <a:off x="4748200" y="2474675"/>
            <a:ext cx="1339700" cy="1339700"/>
          </a:xfrm>
          <a:prstGeom prst="rect">
            <a:avLst/>
          </a:prstGeom>
          <a:noFill/>
          <a:ln>
            <a:noFill/>
          </a:ln>
        </p:spPr>
      </p:pic>
      <p:sp>
        <p:nvSpPr>
          <p:cNvPr id="75" name="Google Shape;75;p15"/>
          <p:cNvSpPr/>
          <p:nvPr/>
        </p:nvSpPr>
        <p:spPr>
          <a:xfrm>
            <a:off x="6011625" y="293227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nvSpPr>
        <p:spPr>
          <a:xfrm>
            <a:off x="5058625" y="3800375"/>
            <a:ext cx="970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Energy</a:t>
            </a:r>
            <a:endParaRPr sz="2400">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Requires Power Plants</a:t>
            </a:r>
            <a:endParaRPr/>
          </a:p>
        </p:txBody>
      </p:sp>
      <p:pic>
        <p:nvPicPr>
          <p:cNvPr id="82" name="Google Shape;82;p16"/>
          <p:cNvPicPr preferRelativeResize="0"/>
          <p:nvPr/>
        </p:nvPicPr>
        <p:blipFill>
          <a:blip r:embed="rId3">
            <a:alphaModFix/>
          </a:blip>
          <a:stretch>
            <a:fillRect/>
          </a:stretch>
        </p:blipFill>
        <p:spPr>
          <a:xfrm>
            <a:off x="6620838" y="2385100"/>
            <a:ext cx="1415275" cy="1415275"/>
          </a:xfrm>
          <a:prstGeom prst="rect">
            <a:avLst/>
          </a:prstGeom>
          <a:noFill/>
          <a:ln>
            <a:noFill/>
          </a:ln>
        </p:spPr>
      </p:pic>
      <p:sp>
        <p:nvSpPr>
          <p:cNvPr id="83" name="Google Shape;83;p16"/>
          <p:cNvSpPr txBox="1"/>
          <p:nvPr/>
        </p:nvSpPr>
        <p:spPr>
          <a:xfrm>
            <a:off x="6843225" y="3814425"/>
            <a:ext cx="970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Health</a:t>
            </a:r>
            <a:endParaRPr sz="2400">
              <a:solidFill>
                <a:srgbClr val="FFFFFF"/>
              </a:solidFill>
              <a:latin typeface="Oswald"/>
              <a:ea typeface="Oswald"/>
              <a:cs typeface="Oswald"/>
              <a:sym typeface="Oswald"/>
            </a:endParaRPr>
          </a:p>
        </p:txBody>
      </p:sp>
      <p:pic>
        <p:nvPicPr>
          <p:cNvPr id="84" name="Google Shape;84;p16"/>
          <p:cNvPicPr preferRelativeResize="0"/>
          <p:nvPr/>
        </p:nvPicPr>
        <p:blipFill>
          <a:blip r:embed="rId4">
            <a:alphaModFix/>
          </a:blip>
          <a:stretch>
            <a:fillRect/>
          </a:stretch>
        </p:blipFill>
        <p:spPr>
          <a:xfrm>
            <a:off x="4748200" y="2474675"/>
            <a:ext cx="1339700" cy="1339700"/>
          </a:xfrm>
          <a:prstGeom prst="rect">
            <a:avLst/>
          </a:prstGeom>
          <a:noFill/>
          <a:ln>
            <a:noFill/>
          </a:ln>
        </p:spPr>
      </p:pic>
      <p:sp>
        <p:nvSpPr>
          <p:cNvPr id="85" name="Google Shape;85;p16"/>
          <p:cNvSpPr/>
          <p:nvPr/>
        </p:nvSpPr>
        <p:spPr>
          <a:xfrm>
            <a:off x="6011625" y="293227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txBox="1"/>
          <p:nvPr/>
        </p:nvSpPr>
        <p:spPr>
          <a:xfrm>
            <a:off x="5058625" y="3800375"/>
            <a:ext cx="970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Energy</a:t>
            </a:r>
            <a:endParaRPr sz="2400">
              <a:solidFill>
                <a:srgbClr val="FFFFFF"/>
              </a:solidFill>
              <a:latin typeface="Oswald"/>
              <a:ea typeface="Oswald"/>
              <a:cs typeface="Oswald"/>
              <a:sym typeface="Oswald"/>
            </a:endParaRPr>
          </a:p>
        </p:txBody>
      </p:sp>
      <p:pic>
        <p:nvPicPr>
          <p:cNvPr id="87" name="Google Shape;87;p16"/>
          <p:cNvPicPr preferRelativeResize="0"/>
          <p:nvPr/>
        </p:nvPicPr>
        <p:blipFill>
          <a:blip r:embed="rId5">
            <a:alphaModFix/>
          </a:blip>
          <a:stretch>
            <a:fillRect/>
          </a:stretch>
        </p:blipFill>
        <p:spPr>
          <a:xfrm>
            <a:off x="3238600" y="2573025"/>
            <a:ext cx="1143000" cy="1143000"/>
          </a:xfrm>
          <a:prstGeom prst="rect">
            <a:avLst/>
          </a:prstGeom>
          <a:noFill/>
          <a:ln>
            <a:noFill/>
          </a:ln>
        </p:spPr>
      </p:pic>
      <p:sp>
        <p:nvSpPr>
          <p:cNvPr id="88" name="Google Shape;88;p16"/>
          <p:cNvSpPr/>
          <p:nvPr/>
        </p:nvSpPr>
        <p:spPr>
          <a:xfrm>
            <a:off x="4525525" y="293227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2984200" y="3814425"/>
            <a:ext cx="16863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Power Plants</a:t>
            </a:r>
            <a:endParaRPr sz="2400">
              <a:solidFill>
                <a:srgbClr val="FFFFFF"/>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 Plants Require Partnerships</a:t>
            </a:r>
            <a:endParaRPr/>
          </a:p>
        </p:txBody>
      </p:sp>
      <p:pic>
        <p:nvPicPr>
          <p:cNvPr id="95" name="Google Shape;95;p17"/>
          <p:cNvPicPr preferRelativeResize="0"/>
          <p:nvPr/>
        </p:nvPicPr>
        <p:blipFill>
          <a:blip r:embed="rId3">
            <a:alphaModFix/>
          </a:blip>
          <a:stretch>
            <a:fillRect/>
          </a:stretch>
        </p:blipFill>
        <p:spPr>
          <a:xfrm>
            <a:off x="6620838" y="2385100"/>
            <a:ext cx="1415275" cy="1415275"/>
          </a:xfrm>
          <a:prstGeom prst="rect">
            <a:avLst/>
          </a:prstGeom>
          <a:noFill/>
          <a:ln>
            <a:noFill/>
          </a:ln>
        </p:spPr>
      </p:pic>
      <p:sp>
        <p:nvSpPr>
          <p:cNvPr id="96" name="Google Shape;96;p17"/>
          <p:cNvSpPr txBox="1"/>
          <p:nvPr/>
        </p:nvSpPr>
        <p:spPr>
          <a:xfrm>
            <a:off x="6843225" y="3814425"/>
            <a:ext cx="970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Health</a:t>
            </a:r>
            <a:endParaRPr sz="2400">
              <a:solidFill>
                <a:srgbClr val="FFFFFF"/>
              </a:solidFill>
              <a:latin typeface="Oswald"/>
              <a:ea typeface="Oswald"/>
              <a:cs typeface="Oswald"/>
              <a:sym typeface="Oswald"/>
            </a:endParaRPr>
          </a:p>
        </p:txBody>
      </p:sp>
      <p:pic>
        <p:nvPicPr>
          <p:cNvPr id="97" name="Google Shape;97;p17"/>
          <p:cNvPicPr preferRelativeResize="0"/>
          <p:nvPr/>
        </p:nvPicPr>
        <p:blipFill>
          <a:blip r:embed="rId4">
            <a:alphaModFix/>
          </a:blip>
          <a:stretch>
            <a:fillRect/>
          </a:stretch>
        </p:blipFill>
        <p:spPr>
          <a:xfrm>
            <a:off x="4748200" y="2474675"/>
            <a:ext cx="1339700" cy="1339700"/>
          </a:xfrm>
          <a:prstGeom prst="rect">
            <a:avLst/>
          </a:prstGeom>
          <a:noFill/>
          <a:ln>
            <a:noFill/>
          </a:ln>
        </p:spPr>
      </p:pic>
      <p:sp>
        <p:nvSpPr>
          <p:cNvPr id="98" name="Google Shape;98;p17"/>
          <p:cNvSpPr/>
          <p:nvPr/>
        </p:nvSpPr>
        <p:spPr>
          <a:xfrm>
            <a:off x="6011625" y="293227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txBox="1"/>
          <p:nvPr/>
        </p:nvSpPr>
        <p:spPr>
          <a:xfrm>
            <a:off x="5058625" y="3800375"/>
            <a:ext cx="9705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Energy</a:t>
            </a:r>
            <a:endParaRPr sz="2400">
              <a:solidFill>
                <a:srgbClr val="FFFFFF"/>
              </a:solidFill>
              <a:latin typeface="Oswald"/>
              <a:ea typeface="Oswald"/>
              <a:cs typeface="Oswald"/>
              <a:sym typeface="Oswald"/>
            </a:endParaRPr>
          </a:p>
        </p:txBody>
      </p:sp>
      <p:pic>
        <p:nvPicPr>
          <p:cNvPr id="100" name="Google Shape;100;p17"/>
          <p:cNvPicPr preferRelativeResize="0"/>
          <p:nvPr/>
        </p:nvPicPr>
        <p:blipFill>
          <a:blip r:embed="rId5">
            <a:alphaModFix/>
          </a:blip>
          <a:stretch>
            <a:fillRect/>
          </a:stretch>
        </p:blipFill>
        <p:spPr>
          <a:xfrm>
            <a:off x="3238600" y="2573025"/>
            <a:ext cx="1143000" cy="1143000"/>
          </a:xfrm>
          <a:prstGeom prst="rect">
            <a:avLst/>
          </a:prstGeom>
          <a:noFill/>
          <a:ln>
            <a:noFill/>
          </a:ln>
        </p:spPr>
      </p:pic>
      <p:sp>
        <p:nvSpPr>
          <p:cNvPr id="101" name="Google Shape;101;p17"/>
          <p:cNvSpPr/>
          <p:nvPr/>
        </p:nvSpPr>
        <p:spPr>
          <a:xfrm>
            <a:off x="4525525" y="293227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txBox="1"/>
          <p:nvPr/>
        </p:nvSpPr>
        <p:spPr>
          <a:xfrm>
            <a:off x="2984200" y="3814425"/>
            <a:ext cx="16863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Power Plants</a:t>
            </a:r>
            <a:endParaRPr sz="2400">
              <a:solidFill>
                <a:srgbClr val="FFFFFF"/>
              </a:solidFill>
              <a:latin typeface="Oswald"/>
              <a:ea typeface="Oswald"/>
              <a:cs typeface="Oswald"/>
              <a:sym typeface="Oswald"/>
            </a:endParaRPr>
          </a:p>
        </p:txBody>
      </p:sp>
      <p:sp>
        <p:nvSpPr>
          <p:cNvPr id="103" name="Google Shape;103;p17"/>
          <p:cNvSpPr txBox="1"/>
          <p:nvPr/>
        </p:nvSpPr>
        <p:spPr>
          <a:xfrm>
            <a:off x="848525" y="3814425"/>
            <a:ext cx="18414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Oswald"/>
                <a:ea typeface="Oswald"/>
                <a:cs typeface="Oswald"/>
                <a:sym typeface="Oswald"/>
              </a:rPr>
              <a:t>Partnerships</a:t>
            </a:r>
            <a:endParaRPr sz="2400">
              <a:solidFill>
                <a:srgbClr val="FFFFFF"/>
              </a:solidFill>
              <a:latin typeface="Oswald"/>
              <a:ea typeface="Oswald"/>
              <a:cs typeface="Oswald"/>
              <a:sym typeface="Oswald"/>
            </a:endParaRPr>
          </a:p>
        </p:txBody>
      </p:sp>
      <p:pic>
        <p:nvPicPr>
          <p:cNvPr id="104" name="Google Shape;104;p17"/>
          <p:cNvPicPr preferRelativeResize="0"/>
          <p:nvPr/>
        </p:nvPicPr>
        <p:blipFill>
          <a:blip r:embed="rId6">
            <a:alphaModFix/>
          </a:blip>
          <a:stretch>
            <a:fillRect/>
          </a:stretch>
        </p:blipFill>
        <p:spPr>
          <a:xfrm>
            <a:off x="1306751" y="2684294"/>
            <a:ext cx="1143000" cy="1134131"/>
          </a:xfrm>
          <a:prstGeom prst="rect">
            <a:avLst/>
          </a:prstGeom>
          <a:noFill/>
          <a:ln>
            <a:noFill/>
          </a:ln>
        </p:spPr>
      </p:pic>
      <p:sp>
        <p:nvSpPr>
          <p:cNvPr id="105" name="Google Shape;105;p17"/>
          <p:cNvSpPr/>
          <p:nvPr/>
        </p:nvSpPr>
        <p:spPr>
          <a:xfrm>
            <a:off x="2539525" y="293227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740650" y="7030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Time to form Delegations!</a:t>
            </a:r>
            <a:endParaRPr/>
          </a:p>
        </p:txBody>
      </p:sp>
      <p:pic>
        <p:nvPicPr>
          <p:cNvPr descr="flagbreezyville.png" id="111" name="Google Shape;111;p18"/>
          <p:cNvPicPr preferRelativeResize="0"/>
          <p:nvPr/>
        </p:nvPicPr>
        <p:blipFill>
          <a:blip r:embed="rId3">
            <a:alphaModFix/>
          </a:blip>
          <a:stretch>
            <a:fillRect/>
          </a:stretch>
        </p:blipFill>
        <p:spPr>
          <a:xfrm>
            <a:off x="1505975" y="1120450"/>
            <a:ext cx="2684375" cy="1785800"/>
          </a:xfrm>
          <a:prstGeom prst="rect">
            <a:avLst/>
          </a:prstGeom>
          <a:noFill/>
          <a:ln>
            <a:noFill/>
          </a:ln>
        </p:spPr>
      </p:pic>
      <p:pic>
        <p:nvPicPr>
          <p:cNvPr descr="flagrivervale.png" id="112" name="Google Shape;112;p18"/>
          <p:cNvPicPr preferRelativeResize="0"/>
          <p:nvPr/>
        </p:nvPicPr>
        <p:blipFill>
          <a:blip r:embed="rId4">
            <a:alphaModFix/>
          </a:blip>
          <a:stretch>
            <a:fillRect/>
          </a:stretch>
        </p:blipFill>
        <p:spPr>
          <a:xfrm>
            <a:off x="4383350" y="1081000"/>
            <a:ext cx="2684375" cy="1785794"/>
          </a:xfrm>
          <a:prstGeom prst="rect">
            <a:avLst/>
          </a:prstGeom>
          <a:noFill/>
          <a:ln>
            <a:noFill/>
          </a:ln>
        </p:spPr>
      </p:pic>
      <p:pic>
        <p:nvPicPr>
          <p:cNvPr descr="flagsunnydale.png" id="113" name="Google Shape;113;p18"/>
          <p:cNvPicPr preferRelativeResize="0"/>
          <p:nvPr/>
        </p:nvPicPr>
        <p:blipFill>
          <a:blip r:embed="rId5">
            <a:alphaModFix/>
          </a:blip>
          <a:stretch>
            <a:fillRect/>
          </a:stretch>
        </p:blipFill>
        <p:spPr>
          <a:xfrm>
            <a:off x="1505975" y="3105426"/>
            <a:ext cx="2684375" cy="1785792"/>
          </a:xfrm>
          <a:prstGeom prst="rect">
            <a:avLst/>
          </a:prstGeom>
          <a:noFill/>
          <a:ln>
            <a:noFill/>
          </a:ln>
        </p:spPr>
      </p:pic>
      <p:pic>
        <p:nvPicPr>
          <p:cNvPr descr="flagwatertown.png" id="114" name="Google Shape;114;p18"/>
          <p:cNvPicPr preferRelativeResize="0"/>
          <p:nvPr/>
        </p:nvPicPr>
        <p:blipFill>
          <a:blip r:embed="rId6">
            <a:alphaModFix/>
          </a:blip>
          <a:stretch>
            <a:fillRect/>
          </a:stretch>
        </p:blipFill>
        <p:spPr>
          <a:xfrm>
            <a:off x="4418950" y="3095401"/>
            <a:ext cx="2684375" cy="1785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645900" y="328975"/>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Download Links</a:t>
            </a:r>
            <a:endParaRPr/>
          </a:p>
        </p:txBody>
      </p:sp>
      <p:sp>
        <p:nvSpPr>
          <p:cNvPr id="120" name="Google Shape;120;p19"/>
          <p:cNvSpPr txBox="1"/>
          <p:nvPr/>
        </p:nvSpPr>
        <p:spPr>
          <a:xfrm>
            <a:off x="1047550" y="1435150"/>
            <a:ext cx="6201600" cy="28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C9DAF8"/>
                </a:solidFill>
              </a:rPr>
              <a:t>iOS (iPhone/iPad)</a:t>
            </a:r>
            <a:endParaRPr sz="2400">
              <a:solidFill>
                <a:srgbClr val="C9DAF8"/>
              </a:solidFill>
            </a:endParaRPr>
          </a:p>
          <a:p>
            <a:pPr indent="0" lvl="0" marL="0" rtl="0" algn="l">
              <a:spcBef>
                <a:spcPts val="0"/>
              </a:spcBef>
              <a:spcAft>
                <a:spcPts val="0"/>
              </a:spcAft>
              <a:buNone/>
            </a:pPr>
            <a:r>
              <a:rPr lang="en" sz="2400" u="sng">
                <a:solidFill>
                  <a:srgbClr val="C9DAF8"/>
                </a:solidFill>
                <a:hlinkClick r:id="rId3"/>
              </a:rPr>
              <a:t>http://tinyurl.com/gamebloxi</a:t>
            </a:r>
            <a:endParaRPr sz="2400">
              <a:solidFill>
                <a:srgbClr val="C9DAF8"/>
              </a:solidFill>
            </a:endParaRPr>
          </a:p>
          <a:p>
            <a:pPr indent="0" lvl="0" marL="0" rtl="0" algn="l">
              <a:spcBef>
                <a:spcPts val="0"/>
              </a:spcBef>
              <a:spcAft>
                <a:spcPts val="0"/>
              </a:spcAft>
              <a:buNone/>
            </a:pPr>
            <a:r>
              <a:t/>
            </a:r>
            <a:endParaRPr sz="2400">
              <a:solidFill>
                <a:srgbClr val="C9DAF8"/>
              </a:solidFill>
            </a:endParaRPr>
          </a:p>
          <a:p>
            <a:pPr indent="0" lvl="0" marL="0" rtl="0" algn="l">
              <a:spcBef>
                <a:spcPts val="0"/>
              </a:spcBef>
              <a:spcAft>
                <a:spcPts val="0"/>
              </a:spcAft>
              <a:buNone/>
            </a:pPr>
            <a:r>
              <a:rPr lang="en" sz="2400">
                <a:solidFill>
                  <a:srgbClr val="C9DAF8"/>
                </a:solidFill>
              </a:rPr>
              <a:t>Android</a:t>
            </a:r>
            <a:endParaRPr sz="2400">
              <a:solidFill>
                <a:srgbClr val="C9DAF8"/>
              </a:solidFill>
            </a:endParaRPr>
          </a:p>
          <a:p>
            <a:pPr indent="0" lvl="0" marL="0" rtl="0" algn="l">
              <a:spcBef>
                <a:spcPts val="0"/>
              </a:spcBef>
              <a:spcAft>
                <a:spcPts val="0"/>
              </a:spcAft>
              <a:buNone/>
            </a:pPr>
            <a:r>
              <a:rPr lang="en" sz="2400" u="sng">
                <a:solidFill>
                  <a:srgbClr val="C9DAF8"/>
                </a:solidFill>
                <a:hlinkClick r:id="rId4"/>
              </a:rPr>
              <a:t>http://tinyurl.com/gamebloxa</a:t>
            </a:r>
            <a:endParaRPr sz="2400">
              <a:solidFill>
                <a:srgbClr val="C9DAF8"/>
              </a:solidFill>
            </a:endParaRPr>
          </a:p>
          <a:p>
            <a:pPr indent="0" lvl="0" marL="0" rtl="0" algn="l">
              <a:spcBef>
                <a:spcPts val="0"/>
              </a:spcBef>
              <a:spcAft>
                <a:spcPts val="0"/>
              </a:spcAft>
              <a:buNone/>
            </a:pPr>
            <a:r>
              <a:t/>
            </a:r>
            <a:endParaRPr sz="1800">
              <a:solidFill>
                <a:srgbClr val="C9DAF8"/>
              </a:solidFill>
            </a:endParaRPr>
          </a:p>
          <a:p>
            <a:pPr indent="0" lvl="0" marL="0" rtl="0" algn="l">
              <a:spcBef>
                <a:spcPts val="0"/>
              </a:spcBef>
              <a:spcAft>
                <a:spcPts val="0"/>
              </a:spcAft>
              <a:buNone/>
            </a:pPr>
            <a:r>
              <a:t/>
            </a:r>
            <a:endParaRPr sz="1800">
              <a:solidFill>
                <a:srgbClr val="C9DAF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2355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Energeo</a:t>
            </a:r>
            <a:endParaRPr/>
          </a:p>
        </p:txBody>
      </p:sp>
      <p:pic>
        <p:nvPicPr>
          <p:cNvPr id="126" name="Google Shape;126;p20"/>
          <p:cNvPicPr preferRelativeResize="0"/>
          <p:nvPr/>
        </p:nvPicPr>
        <p:blipFill>
          <a:blip r:embed="rId3">
            <a:alphaModFix/>
          </a:blip>
          <a:stretch>
            <a:fillRect/>
          </a:stretch>
        </p:blipFill>
        <p:spPr>
          <a:xfrm>
            <a:off x="140250" y="972150"/>
            <a:ext cx="2314856" cy="4117374"/>
          </a:xfrm>
          <a:prstGeom prst="rect">
            <a:avLst/>
          </a:prstGeom>
          <a:noFill/>
          <a:ln>
            <a:noFill/>
          </a:ln>
        </p:spPr>
      </p:pic>
      <p:pic>
        <p:nvPicPr>
          <p:cNvPr id="127" name="Google Shape;127;p20"/>
          <p:cNvPicPr preferRelativeResize="0"/>
          <p:nvPr/>
        </p:nvPicPr>
        <p:blipFill>
          <a:blip r:embed="rId4">
            <a:alphaModFix/>
          </a:blip>
          <a:stretch>
            <a:fillRect/>
          </a:stretch>
        </p:blipFill>
        <p:spPr>
          <a:xfrm>
            <a:off x="3215025" y="1048350"/>
            <a:ext cx="2259531" cy="4018948"/>
          </a:xfrm>
          <a:prstGeom prst="rect">
            <a:avLst/>
          </a:prstGeom>
          <a:noFill/>
          <a:ln>
            <a:noFill/>
          </a:ln>
        </p:spPr>
      </p:pic>
      <p:pic>
        <p:nvPicPr>
          <p:cNvPr id="128" name="Google Shape;128;p20"/>
          <p:cNvPicPr preferRelativeResize="0"/>
          <p:nvPr/>
        </p:nvPicPr>
        <p:blipFill>
          <a:blip r:embed="rId5">
            <a:alphaModFix/>
          </a:blip>
          <a:stretch>
            <a:fillRect/>
          </a:stretch>
        </p:blipFill>
        <p:spPr>
          <a:xfrm>
            <a:off x="6430050" y="1048350"/>
            <a:ext cx="2259525" cy="3942750"/>
          </a:xfrm>
          <a:prstGeom prst="rect">
            <a:avLst/>
          </a:prstGeom>
          <a:noFill/>
          <a:ln>
            <a:noFill/>
          </a:ln>
        </p:spPr>
      </p:pic>
      <p:sp>
        <p:nvSpPr>
          <p:cNvPr id="129" name="Google Shape;129;p20"/>
          <p:cNvSpPr/>
          <p:nvPr/>
        </p:nvSpPr>
        <p:spPr>
          <a:xfrm>
            <a:off x="889600" y="1290525"/>
            <a:ext cx="825300" cy="4905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3059100" y="3114450"/>
            <a:ext cx="2538900" cy="8046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264375" y="4599025"/>
            <a:ext cx="2649600" cy="4905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2539525" y="255127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5647650" y="2532725"/>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251050" y="105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Energeo</a:t>
            </a:r>
            <a:endParaRPr/>
          </a:p>
        </p:txBody>
      </p:sp>
      <p:pic>
        <p:nvPicPr>
          <p:cNvPr id="139" name="Google Shape;139;p21"/>
          <p:cNvPicPr preferRelativeResize="0"/>
          <p:nvPr/>
        </p:nvPicPr>
        <p:blipFill>
          <a:blip r:embed="rId3">
            <a:alphaModFix/>
          </a:blip>
          <a:stretch>
            <a:fillRect/>
          </a:stretch>
        </p:blipFill>
        <p:spPr>
          <a:xfrm>
            <a:off x="1978425" y="921949"/>
            <a:ext cx="2194626" cy="3903524"/>
          </a:xfrm>
          <a:prstGeom prst="rect">
            <a:avLst/>
          </a:prstGeom>
          <a:noFill/>
          <a:ln>
            <a:noFill/>
          </a:ln>
        </p:spPr>
      </p:pic>
      <p:pic>
        <p:nvPicPr>
          <p:cNvPr id="140" name="Google Shape;140;p21"/>
          <p:cNvPicPr preferRelativeResize="0"/>
          <p:nvPr/>
        </p:nvPicPr>
        <p:blipFill>
          <a:blip r:embed="rId4">
            <a:alphaModFix/>
          </a:blip>
          <a:stretch>
            <a:fillRect/>
          </a:stretch>
        </p:blipFill>
        <p:spPr>
          <a:xfrm>
            <a:off x="5116075" y="242600"/>
            <a:ext cx="2697474" cy="4797924"/>
          </a:xfrm>
          <a:prstGeom prst="rect">
            <a:avLst/>
          </a:prstGeom>
          <a:noFill/>
          <a:ln>
            <a:noFill/>
          </a:ln>
        </p:spPr>
      </p:pic>
      <p:sp>
        <p:nvSpPr>
          <p:cNvPr id="141" name="Google Shape;141;p21"/>
          <p:cNvSpPr/>
          <p:nvPr/>
        </p:nvSpPr>
        <p:spPr>
          <a:xfrm>
            <a:off x="6992350" y="2139250"/>
            <a:ext cx="731700" cy="490500"/>
          </a:xfrm>
          <a:prstGeom prst="rect">
            <a:avLst/>
          </a:prstGeom>
          <a:noFill/>
          <a:ln cap="flat" cmpd="sng" w="762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4416113" y="2661463"/>
            <a:ext cx="609300" cy="42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