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9499ac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9499ac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9499ac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9499ac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9499ac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9499ac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9499ac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9499ac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9499ac3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9499ac3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499ac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499ac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9499ac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9499ac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9499ac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9499ac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9499ac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9499ac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9499ac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9499ac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7e1ebd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7e1eb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9499ac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9499ac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499ac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9499ac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9499ac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9499ac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9499ac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9499ac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9499ac3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9499ac3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9499ac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9499ac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499ac3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499ac3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499ac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9499ac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9499ac3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9499ac3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9499ac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9499ac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499a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499a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499ac3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9499ac3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499ac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9499ac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499ac3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499ac3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499ac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499ac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cb8ccd78acf81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cb8ccd78acf81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499ac3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9499ac3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9499ac3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9499ac3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9499ac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9499ac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9499ac3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9499ac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9499ac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9499ac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499ac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499ac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9499ac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9499ac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9499ac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9499ac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9499ac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9499ac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499ac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499ac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9499ac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9499ac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499ac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499ac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499a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499a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nerbody.com/image/digeov.html#full-description" TargetMode="External"/><Relationship Id="rId4" Type="http://schemas.openxmlformats.org/officeDocument/2006/relationships/hyperlink" Target="http://www.precisionnutrition.com/food-is-not-fuel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nnerbody.com/image_dige01/dige03-new2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innerbody.com/image_digeov/dige11-new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innerbody.com/image_digeov/card10-new2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innerbody.com/image_digeov/dige04-new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innerbody.com/image/endo03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innerbody.com/image_digeov/dige10-new3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nnerbody.com/anatomy/digestive/large-intestin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Potato" TargetMode="External"/><Relationship Id="rId10" Type="http://schemas.openxmlformats.org/officeDocument/2006/relationships/hyperlink" Target="https://en.wikipedia.org/wiki/Bell_pepper" TargetMode="External"/><Relationship Id="rId13" Type="http://schemas.openxmlformats.org/officeDocument/2006/relationships/hyperlink" Target="https://en.wikipedia.org/wiki/Beta_carotene" TargetMode="External"/><Relationship Id="rId12" Type="http://schemas.openxmlformats.org/officeDocument/2006/relationships/hyperlink" Target="https://en.wikipedia.org/wiki/Vitamin_C#cite_note-NIH2016-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n.wikipedia.org/wiki/Vitamin_A" TargetMode="External"/><Relationship Id="rId4" Type="http://schemas.openxmlformats.org/officeDocument/2006/relationships/hyperlink" Target="https://en.wikipedia.org/wiki/Immune_system" TargetMode="External"/><Relationship Id="rId9" Type="http://schemas.openxmlformats.org/officeDocument/2006/relationships/hyperlink" Target="https://en.wikipedia.org/wiki/Tomato" TargetMode="External"/><Relationship Id="rId5" Type="http://schemas.openxmlformats.org/officeDocument/2006/relationships/hyperlink" Target="https://en.wikipedia.org/wiki/Essential_nutrient" TargetMode="External"/><Relationship Id="rId6" Type="http://schemas.openxmlformats.org/officeDocument/2006/relationships/hyperlink" Target="https://en.wikipedia.org/wiki/Tissue_(biology)" TargetMode="External"/><Relationship Id="rId7" Type="http://schemas.openxmlformats.org/officeDocument/2006/relationships/hyperlink" Target="https://en.wikipedia.org/wiki/Vitamin_C#cite_note-AHFS2016-1" TargetMode="External"/><Relationship Id="rId8" Type="http://schemas.openxmlformats.org/officeDocument/2006/relationships/hyperlink" Target="https://en.wikipedia.org/wiki/Citru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Digest this!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role play to explore the process of digestion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28175" y="4165275"/>
            <a:ext cx="82032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#1 -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http://www.innerbody.com/image/digeov.html#full-description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#2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http://www.precisionnutrition.com/food-is-not-fuel</a:t>
            </a:r>
            <a:endParaRPr/>
          </a:p>
        </p:txBody>
      </p:sp>
      <p:pic>
        <p:nvPicPr>
          <p:cNvPr descr="Snacks_Snacks.png" id="57" name="Google Shape;57;p13"/>
          <p:cNvPicPr preferRelativeResize="0"/>
          <p:nvPr/>
        </p:nvPicPr>
        <p:blipFill rotWithShape="1">
          <a:blip r:embed="rId5">
            <a:alphaModFix/>
          </a:blip>
          <a:srcRect b="19" l="0" r="0" t="19"/>
          <a:stretch/>
        </p:blipFill>
        <p:spPr>
          <a:xfrm>
            <a:off x="4574425" y="24750"/>
            <a:ext cx="4257875" cy="3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Salivary glands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Salivary glands produce saliva!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Saliva moistens food so it can move through the body.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1"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Carbohydrates 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begin to be digested as soon as they enter your mouth!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Amylase is the enzyme that digests carbohydrates, and is present both in the mouth and in the small intestine.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Pharnyx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Pharnyx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pharnyx is a fancy word for throat!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throat brings food and also helps bring air into the body.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There is a flap of tissue called the epiglottis - it helps direct food to the stomach and air to the lungs.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If the epiglottis doesn’t close fast enough, you can get some food in your windpipe - also known as choking. Usually coughing gets the food out!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Esophagus</a:t>
            </a:r>
            <a:endParaRPr sz="9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Esophagus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esophagus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carries food from the throat to the stomach.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At the end of the esophagus by the stomach, there is a muscle called a sphincter.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sphincter is like a gate - it can close to trap food in the stomach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“Heartburn” happens when the sphincter does not close and some of the acid from the stomach gets into the esophagus.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Stomach</a:t>
            </a:r>
            <a:endParaRPr sz="9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Stomach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stomach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a muscular sac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stomach stores food to allow the body time to digest.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stomach also helps digest food with hydrochloric acid and enzymes. 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Fun Facts</a:t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Your stomach is about the size of your two fists next to each other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Your stomach is on the left side of your body.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Liver</a:t>
            </a:r>
            <a:endParaRPr sz="9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 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liver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triangular shaped and is located right next to the stomach.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liver weighs about 3 pounds and is the second largest organ in the body.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liver makes bile, one of the chemicals that helps digest food, and secretes bile into the small intestine.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Gall bladder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to do this role play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66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Everyone (or pair of students) gets one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 students will be the parts of the body involved in digestion, others will be different types of food.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students to put themselves in order! See what they already know about digestion. Make sure everyone is in the right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student identify the food as “protein” “carbohydrate” or “fat/ lipid”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Remind students that the energy is in the bonds in the food!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students figure out what kind of movement you will use to “act” your part either in the digestive tract or as a different type of food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food will be “consumed” and as the food moves through the body - each part will describe its function and do the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Another food will get eaten - repeat the process - make sure everyone knows where the food is absorbed (you don’t have to read the entire slide each time around)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 bladder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gallbladder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a small, pear-shaped organ located next to the liver.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gallbladder is stores and recycles excess bile from the small intestine so that it can be reused for the digestion of subsequent meals.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Pancreas</a:t>
            </a:r>
            <a:endParaRPr sz="9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Pancreas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pancreas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a large gland located below the stomach.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It is about 6 inches long and shaped like short, lumpy snake.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pancreas releases digestive enzymes into the small intestine to complete the chemical digestion of foods.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Small intestine</a:t>
            </a:r>
            <a:endParaRPr sz="9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intestine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75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small intestine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a long, thin tube about 1 inch in diameter and about 10 feet long!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Fats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are digested in the small intestine by an enzyme called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lipase. Carbohydrates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Proteins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are also digested here.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entire small intestine is coiled like a hose and the inside surface is full of many ridges and folds. These folds are used to maximize the digestion of food and absorption of nutrients.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By the time food leaves the small intestine, around 90% of all nutrients have been extracted from the food that entered it.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Large</a:t>
            </a:r>
            <a:r>
              <a:rPr lang="en" sz="9600"/>
              <a:t> intestine</a:t>
            </a:r>
            <a:endParaRPr sz="9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Intestine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lang="en" sz="1400" u="sng">
                <a:solidFill>
                  <a:srgbClr val="0094C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large intestine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is a long, thick tube about 2 ½ inches in diameter and about 5 feet long.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It is located just below stomach and wraps around the superior and lateral border of the small intestine.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large intestine absorbs water and contains many symbiotic bacteria that aid in the breaking down of wastes to extract some small amounts of nutrients. </a:t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Feces in the large intestine exit the body through the anal canal.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Carbohydrates</a:t>
            </a:r>
            <a:endParaRPr sz="9600">
              <a:solidFill>
                <a:srgbClr val="0000FF"/>
              </a:solidFill>
            </a:endParaRPr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887" y="163425"/>
            <a:ext cx="4496226" cy="32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Carbohydrates</a:t>
            </a:r>
            <a:endParaRPr/>
          </a:p>
        </p:txBody>
      </p:sp>
      <p:sp>
        <p:nvSpPr>
          <p:cNvPr id="207" name="Google Shape;207;p40"/>
          <p:cNvSpPr txBox="1"/>
          <p:nvPr>
            <p:ph type="title"/>
          </p:nvPr>
        </p:nvSpPr>
        <p:spPr>
          <a:xfrm>
            <a:off x="377175" y="10558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Carbohydrates start getting digested in the mouth - amylase (enzyme in saliva)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carbohydrates are broken down into glucose - a type of sugar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Carbohydrates are also digested in the stomach and small intestine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Communication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Glucose sends a message to the stomach to release molecules  (GIP and GLP-1)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These molecules send a message to the pancreas to release insulin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Insulin travels throughout the body and prepares the body for food intake.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The more glucose that’s ingested, the more chemicals released in the body.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Proteins</a:t>
            </a:r>
            <a:endParaRPr sz="9600">
              <a:solidFill>
                <a:srgbClr val="0000FF"/>
              </a:solidFill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50" y="499625"/>
            <a:ext cx="4367851" cy="28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Mouth</a:t>
            </a:r>
            <a:endParaRPr sz="9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Proteins </a:t>
            </a:r>
            <a:endParaRPr/>
          </a:p>
        </p:txBody>
      </p:sp>
      <p:sp>
        <p:nvSpPr>
          <p:cNvPr id="219" name="Google Shape;219;p42"/>
          <p:cNvSpPr txBox="1"/>
          <p:nvPr>
            <p:ph type="title"/>
          </p:nvPr>
        </p:nvSpPr>
        <p:spPr>
          <a:xfrm>
            <a:off x="377175" y="10558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Proteins start to get digested in the stomach and small intestine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Communication to the body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proteins are digested, they release chemicals that tell the pancreas to make more enzymes for digestion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Lipids (fats)</a:t>
            </a:r>
            <a:endParaRPr sz="9600">
              <a:solidFill>
                <a:srgbClr val="0000FF"/>
              </a:solidFill>
            </a:endParaRPr>
          </a:p>
        </p:txBody>
      </p:sp>
      <p:pic>
        <p:nvPicPr>
          <p:cNvPr id="225" name="Google Shape;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50" y="1316250"/>
            <a:ext cx="7670801" cy="123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Fats</a:t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77175" y="10558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Fats start to get digested in the small intestine - lipase (lipids = fat) is the enzyme that digests fat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Communication to the body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fats are digested, they release chemicals (CCK) that tell the gallbladder to release bile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Bile helps with fat digestion and absorption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Bile also helps tell the brain that you’ve had enough to 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CCK also affects pain management and mood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Vitamins</a:t>
            </a:r>
            <a:endParaRPr sz="9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Vitamins</a:t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77175" y="10558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Vitamins are also important to a healthy diet! There are many vitamins - here are a few examples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0B0080"/>
                </a:solidFill>
                <a:highlight>
                  <a:srgbClr val="F8F9FA"/>
                </a:highlight>
                <a:hlinkClick r:id="rId3"/>
              </a:rPr>
              <a:t>Vitamin A</a:t>
            </a:r>
            <a:r>
              <a:rPr lang="en" sz="1400"/>
              <a:t> 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Vitamin A has multiple functions: it is important for growth and development, for the maintenance of the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immune system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and good vision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Vitamin A is found in these foods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- </a:t>
            </a:r>
            <a:r>
              <a:rPr lang="en" sz="1400">
                <a:highlight>
                  <a:srgbClr val="F8F9FA"/>
                </a:highlight>
              </a:rPr>
              <a:t>Liver, orange, ripe yellow fruits, leafy vegetables, carrots, pumpkin, squash, spinach, fish, soy milk, milk</a:t>
            </a:r>
            <a:endParaRPr sz="1400"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Vitamin 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is an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essential nutrient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involved in the repair of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tissue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[1]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Foods that contain vitamin C include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citrus fruit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tomatoes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red peppers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11"/>
              </a:rPr>
              <a:t>potatoes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12"/>
              </a:rPr>
              <a:t>[</a:t>
            </a:r>
            <a:endParaRPr sz="1400">
              <a:highlight>
                <a:srgbClr val="F8F9FA"/>
              </a:highlight>
              <a:uFill>
                <a:noFill/>
              </a:uFill>
              <a:hlinkClick r:id="rId13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36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Minerals</a:t>
            </a:r>
            <a:endParaRPr sz="9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Minerals</a:t>
            </a:r>
            <a:endParaRPr/>
          </a:p>
        </p:txBody>
      </p:sp>
      <p:sp>
        <p:nvSpPr>
          <p:cNvPr id="253" name="Google Shape;253;p48"/>
          <p:cNvSpPr txBox="1"/>
          <p:nvPr>
            <p:ph type="title"/>
          </p:nvPr>
        </p:nvSpPr>
        <p:spPr>
          <a:xfrm>
            <a:off x="377175" y="1055825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B363E"/>
                </a:solidFill>
                <a:highlight>
                  <a:srgbClr val="FFFFFF"/>
                </a:highlight>
              </a:rPr>
              <a:t>We need minerals in our diet. Without them, our bodies break down.</a:t>
            </a:r>
            <a:endParaRPr sz="11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Calcium helps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build bones,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clot blood,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regulate blood pressure,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keep our muscles and heart pumping, and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maintain cell communication.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Magnesium plays a role in more than 300 enzyme systems and helps with: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protein synthesis,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muscle and nerve function,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blood sugar control, blood pressure regulation,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energy production, and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63E"/>
              </a:buClr>
              <a:buSzPts val="1400"/>
              <a:buChar char="●"/>
            </a:pPr>
            <a:r>
              <a:rPr lang="en" sz="1400">
                <a:solidFill>
                  <a:srgbClr val="2B363E"/>
                </a:solidFill>
                <a:highlight>
                  <a:srgbClr val="FFFFFF"/>
                </a:highlight>
              </a:rPr>
              <a:t>transport of other minerals.</a:t>
            </a:r>
            <a:endParaRPr sz="1400">
              <a:solidFill>
                <a:srgbClr val="2B363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64D79"/>
                </a:solidFill>
              </a:rPr>
              <a:t>Ham</a:t>
            </a:r>
            <a:endParaRPr sz="9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BF9000"/>
                </a:solidFill>
              </a:rPr>
              <a:t>Cheese</a:t>
            </a:r>
            <a:endParaRPr sz="96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00FF"/>
                </a:solidFill>
              </a:rPr>
              <a:t>Crackers</a:t>
            </a:r>
            <a:endParaRPr sz="9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Mouth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Food begins its journey through the digestive system in the mouth.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mouth also has the tongue, teeth, and salivary glands that help digest food.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83F04"/>
                </a:solidFill>
              </a:rPr>
              <a:t>Chocolate</a:t>
            </a:r>
            <a:endParaRPr sz="96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AA84F"/>
                </a:solidFill>
              </a:rPr>
              <a:t>Grapes</a:t>
            </a:r>
            <a:endParaRPr sz="96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Teeth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Teeth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i="1"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Teeth</a:t>
            </a: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. Adults have 32 teeth. The teeth are designed for cutting and grinding food into smaller pieces.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Each tooth is made of a bone-like substance called dentin and covered in a layer of enamel—the hardest substance in the body.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Teeth are harder than bones.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Teeth are living organs! They contain blood vessels and nerves under the dentin in a soft region known as the pulp.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Tongue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Tongue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Taste buds on the tongue taste in food and the nerves in the tongue send that information to the brain.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tongue helps move food along!</a:t>
            </a:r>
            <a:endParaRPr b="1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tongue is not just one muscle - it is a few different muscles all bundled together.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outside of the tongue is slightly rough so it can grab food!</a:t>
            </a:r>
            <a:endParaRPr i="1"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rgbClr val="43434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Salivary glands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