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0058400" cx="777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f452b822a_0_2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452b82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e069a03b8_2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069a03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f452b822a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452b8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d96a4ed96_0_1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96a4ed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2cc64ff0_0_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2cc64f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f452b822a_0_4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452b82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rduino.cc/en/Main/Software" TargetMode="External"/><Relationship Id="rId4" Type="http://schemas.openxmlformats.org/officeDocument/2006/relationships/hyperlink" Target="http://iot.appinventor.mit.edu/assets/resources/AIM-for-Things-Arduino101.zip" TargetMode="External"/><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iot.appinventor.mit.edu/assets/tutorials/MIT_App_Inventor_IoT_Healthy_Pla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github.com/Seeed-Studio/Grove_LCD_RGB_Backlight/archive/master.zi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53800" y="247350"/>
            <a:ext cx="5329500" cy="14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t>App Inventor + IoT: </a:t>
            </a:r>
            <a:br>
              <a:rPr lang="en-GB" sz="3600"/>
            </a:br>
            <a:r>
              <a:rPr lang="en-GB" sz="3600"/>
              <a:t>Setting Up Your Arduino</a:t>
            </a:r>
            <a:endParaRPr sz="3600"/>
          </a:p>
        </p:txBody>
      </p:sp>
      <p:sp>
        <p:nvSpPr>
          <p:cNvPr id="55" name="Google Shape;55;p13"/>
          <p:cNvSpPr txBox="1"/>
          <p:nvPr/>
        </p:nvSpPr>
        <p:spPr>
          <a:xfrm>
            <a:off x="569700" y="1551000"/>
            <a:ext cx="65673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make the Arduino 101 to work with App Inventor + IoT we need to do a bit of setup. Most of this you will only need to do once.</a:t>
            </a:r>
            <a:endParaRPr/>
          </a:p>
        </p:txBody>
      </p:sp>
      <p:sp>
        <p:nvSpPr>
          <p:cNvPr id="56" name="Google Shape;56;p13"/>
          <p:cNvSpPr txBox="1"/>
          <p:nvPr/>
        </p:nvSpPr>
        <p:spPr>
          <a:xfrm>
            <a:off x="569700" y="2200950"/>
            <a:ext cx="6513900" cy="183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If you haven't already, install the Arduino Integrated Development Environment (IDE) (</a:t>
            </a:r>
            <a:r>
              <a:rPr lang="en-GB" u="sng">
                <a:solidFill>
                  <a:schemeClr val="hlink"/>
                </a:solidFill>
                <a:hlinkClick r:id="rId3"/>
              </a:rPr>
              <a:t>Link</a:t>
            </a:r>
            <a:r>
              <a:rPr lang="en-GB"/>
              <a:t>)</a:t>
            </a:r>
            <a:endParaRPr/>
          </a:p>
          <a:p>
            <a:pPr indent="-317500" lvl="0" marL="457200" rtl="0" algn="l">
              <a:spcBef>
                <a:spcPts val="0"/>
              </a:spcBef>
              <a:spcAft>
                <a:spcPts val="0"/>
              </a:spcAft>
              <a:buSzPts val="1400"/>
              <a:buChar char="●"/>
            </a:pPr>
            <a:r>
              <a:rPr lang="en-GB"/>
              <a:t>Now open up the IDE and open the </a:t>
            </a:r>
            <a:r>
              <a:rPr b="1" lang="en-GB">
                <a:solidFill>
                  <a:schemeClr val="dk1"/>
                </a:solidFill>
              </a:rPr>
              <a:t>AIM-for-Things-Arduino101.ino</a:t>
            </a:r>
            <a:r>
              <a:rPr lang="en-GB">
                <a:solidFill>
                  <a:schemeClr val="dk1"/>
                </a:solidFill>
              </a:rPr>
              <a:t> file (the Arduino file for App Inventor), which you can download </a:t>
            </a:r>
            <a:r>
              <a:rPr lang="en-GB" u="sng">
                <a:solidFill>
                  <a:schemeClr val="accent5"/>
                </a:solidFill>
                <a:hlinkClick r:id="rId4"/>
              </a:rPr>
              <a:t>here</a:t>
            </a:r>
            <a:r>
              <a:rPr lang="en-GB"/>
              <a:t>.</a:t>
            </a:r>
            <a:endParaRPr/>
          </a:p>
          <a:p>
            <a:pPr indent="-317500" lvl="1" marL="914400" rtl="0" algn="l">
              <a:spcBef>
                <a:spcPts val="0"/>
              </a:spcBef>
              <a:spcAft>
                <a:spcPts val="0"/>
              </a:spcAft>
              <a:buSzPts val="1400"/>
              <a:buChar char="○"/>
            </a:pPr>
            <a:r>
              <a:rPr i="1" lang="en-GB"/>
              <a:t>Note: If another file is open (often named "sketch_today's date" you can close it once you open the </a:t>
            </a:r>
            <a:r>
              <a:rPr i="1" lang="en-GB">
                <a:solidFill>
                  <a:schemeClr val="dk1"/>
                </a:solidFill>
              </a:rPr>
              <a:t>AIM-for-Things-Arduino101 file.)</a:t>
            </a:r>
            <a:endParaRPr i="1"/>
          </a:p>
          <a:p>
            <a:pPr indent="-317500" lvl="1" marL="914400" rtl="0" algn="l">
              <a:spcBef>
                <a:spcPts val="0"/>
              </a:spcBef>
              <a:spcAft>
                <a:spcPts val="0"/>
              </a:spcAft>
              <a:buSzPts val="1400"/>
              <a:buChar char="○"/>
            </a:pPr>
            <a:r>
              <a:rPr lang="en-GB"/>
              <a:t>You should see a screen that looks very similar to the picture below:</a:t>
            </a:r>
            <a:endParaRPr/>
          </a:p>
        </p:txBody>
      </p:sp>
      <p:pic>
        <p:nvPicPr>
          <p:cNvPr id="57" name="Google Shape;57;p13"/>
          <p:cNvPicPr preferRelativeResize="0"/>
          <p:nvPr/>
        </p:nvPicPr>
        <p:blipFill>
          <a:blip r:embed="rId5">
            <a:alphaModFix/>
          </a:blip>
          <a:stretch>
            <a:fillRect/>
          </a:stretch>
        </p:blipFill>
        <p:spPr>
          <a:xfrm>
            <a:off x="1475938" y="3895300"/>
            <a:ext cx="5161326" cy="5140976"/>
          </a:xfrm>
          <a:prstGeom prst="rect">
            <a:avLst/>
          </a:prstGeom>
          <a:noFill/>
          <a:ln cap="flat" cmpd="sng" w="9525">
            <a:solidFill>
              <a:srgbClr val="999999"/>
            </a:solidFill>
            <a:prstDash val="solid"/>
            <a:round/>
            <a:headEnd len="sm" w="sm" type="none"/>
            <a:tailEnd len="sm" w="sm" type="none"/>
          </a:ln>
        </p:spPr>
      </p:pic>
      <p:sp>
        <p:nvSpPr>
          <p:cNvPr id="58" name="Google Shape;58;p13"/>
          <p:cNvSpPr/>
          <p:nvPr/>
        </p:nvSpPr>
        <p:spPr>
          <a:xfrm>
            <a:off x="6565500" y="404325"/>
            <a:ext cx="518100" cy="5181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30</a:t>
            </a:r>
            <a:endParaRPr sz="1200"/>
          </a:p>
          <a:p>
            <a:pPr indent="0" lvl="0" marL="0" rtl="0" algn="ctr">
              <a:spcBef>
                <a:spcPts val="0"/>
              </a:spcBef>
              <a:spcAft>
                <a:spcPts val="0"/>
              </a:spcAft>
              <a:buNone/>
            </a:pPr>
            <a:r>
              <a:rPr lang="en-GB" sz="800"/>
              <a:t>min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417300" y="4725300"/>
            <a:ext cx="7242600" cy="60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a:t>
            </a:r>
            <a:r>
              <a:rPr i="1" lang="en-GB"/>
              <a:t>Filter your search... </a:t>
            </a:r>
            <a:r>
              <a:rPr lang="en-GB"/>
              <a:t> type "</a:t>
            </a:r>
            <a:r>
              <a:rPr lang="en-GB">
                <a:solidFill>
                  <a:schemeClr val="dk1"/>
                </a:solidFill>
              </a:rPr>
              <a:t>DHT-sensor-library" and click Install.</a:t>
            </a:r>
            <a:endParaRPr/>
          </a:p>
          <a:p>
            <a:pPr indent="0" lvl="0" marL="0" rtl="0" algn="l">
              <a:spcBef>
                <a:spcPts val="0"/>
              </a:spcBef>
              <a:spcAft>
                <a:spcPts val="0"/>
              </a:spcAft>
              <a:buNone/>
            </a:pPr>
            <a:r>
              <a:t/>
            </a:r>
            <a:endParaRPr/>
          </a:p>
        </p:txBody>
      </p:sp>
      <p:pic>
        <p:nvPicPr>
          <p:cNvPr id="64" name="Google Shape;64;p14"/>
          <p:cNvPicPr preferRelativeResize="0"/>
          <p:nvPr/>
        </p:nvPicPr>
        <p:blipFill rotWithShape="1">
          <a:blip r:embed="rId3">
            <a:alphaModFix/>
          </a:blip>
          <a:srcRect b="0" l="0" r="0" t="2534"/>
          <a:stretch/>
        </p:blipFill>
        <p:spPr>
          <a:xfrm>
            <a:off x="667325" y="5143000"/>
            <a:ext cx="6507174" cy="3573979"/>
          </a:xfrm>
          <a:prstGeom prst="rect">
            <a:avLst/>
          </a:prstGeom>
          <a:noFill/>
          <a:ln>
            <a:noFill/>
          </a:ln>
        </p:spPr>
      </p:pic>
      <p:sp>
        <p:nvSpPr>
          <p:cNvPr id="65" name="Google Shape;65;p14"/>
          <p:cNvSpPr/>
          <p:nvPr/>
        </p:nvSpPr>
        <p:spPr>
          <a:xfrm>
            <a:off x="771513" y="5579435"/>
            <a:ext cx="63750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112175" y="6038700"/>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155875" y="5343390"/>
            <a:ext cx="1216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4">
            <a:alphaModFix/>
          </a:blip>
          <a:stretch>
            <a:fillRect/>
          </a:stretch>
        </p:blipFill>
        <p:spPr>
          <a:xfrm>
            <a:off x="667325" y="2530300"/>
            <a:ext cx="6583377" cy="1995780"/>
          </a:xfrm>
          <a:prstGeom prst="rect">
            <a:avLst/>
          </a:prstGeom>
          <a:noFill/>
          <a:ln cap="flat" cmpd="sng" w="9525">
            <a:solidFill>
              <a:srgbClr val="999999"/>
            </a:solidFill>
            <a:prstDash val="solid"/>
            <a:round/>
            <a:headEnd len="sm" w="sm" type="none"/>
            <a:tailEnd len="sm" w="sm" type="none"/>
          </a:ln>
        </p:spPr>
      </p:pic>
      <p:sp>
        <p:nvSpPr>
          <p:cNvPr id="69" name="Google Shape;69;p14"/>
          <p:cNvSpPr txBox="1"/>
          <p:nvPr/>
        </p:nvSpPr>
        <p:spPr>
          <a:xfrm>
            <a:off x="327300" y="524700"/>
            <a:ext cx="7075800" cy="11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Now we're going to install some libraries that are necessary to run Arduino with App Inventor.</a:t>
            </a:r>
            <a:endParaRPr>
              <a:solidFill>
                <a:schemeClr val="dk1"/>
              </a:solidFill>
            </a:endParaRPr>
          </a:p>
          <a:p>
            <a:pPr indent="-317500" lvl="0" marL="457200" rtl="0" algn="l">
              <a:spcBef>
                <a:spcPts val="0"/>
              </a:spcBef>
              <a:spcAft>
                <a:spcPts val="0"/>
              </a:spcAft>
              <a:buClr>
                <a:schemeClr val="dk1"/>
              </a:buClr>
              <a:buSzPts val="1400"/>
              <a:buChar char="●"/>
            </a:pPr>
            <a:r>
              <a:rPr i="1" lang="en-GB">
                <a:solidFill>
                  <a:schemeClr val="dk1"/>
                </a:solidFill>
              </a:rPr>
              <a:t>Note: While you might not need these libraries for every project they are a good baseline and are required for the </a:t>
            </a:r>
            <a:r>
              <a:rPr i="1" lang="en-GB" u="sng">
                <a:solidFill>
                  <a:schemeClr val="accent5"/>
                </a:solidFill>
                <a:hlinkClick r:id="rId5"/>
              </a:rPr>
              <a:t>Healthy Plant App</a:t>
            </a:r>
            <a:endParaRPr/>
          </a:p>
        </p:txBody>
      </p:sp>
      <p:sp>
        <p:nvSpPr>
          <p:cNvPr id="70" name="Google Shape;70;p14"/>
          <p:cNvSpPr txBox="1"/>
          <p:nvPr/>
        </p:nvSpPr>
        <p:spPr>
          <a:xfrm>
            <a:off x="333875" y="1686300"/>
            <a:ext cx="69765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Click on the </a:t>
            </a:r>
            <a:r>
              <a:rPr b="1" lang="en-GB"/>
              <a:t>Sketch</a:t>
            </a:r>
            <a:r>
              <a:rPr lang="en-GB"/>
              <a:t> dropdown menu, hover over </a:t>
            </a:r>
            <a:r>
              <a:rPr b="1" lang="en-GB"/>
              <a:t>Include Library</a:t>
            </a:r>
            <a:r>
              <a:rPr lang="en-GB"/>
              <a:t>, and then select </a:t>
            </a:r>
            <a:r>
              <a:rPr b="1" lang="en-GB"/>
              <a:t>Manage Libraries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551550" y="706125"/>
            <a:ext cx="67101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Now, let's do the same for “Adafruit Unified Sensor” (you might need to scroll down to find the right one)</a:t>
            </a:r>
            <a:endParaRPr/>
          </a:p>
          <a:p>
            <a:pPr indent="0" lvl="0" marL="0" rtl="0" algn="l">
              <a:spcBef>
                <a:spcPts val="0"/>
              </a:spcBef>
              <a:spcAft>
                <a:spcPts val="0"/>
              </a:spcAft>
              <a:buNone/>
            </a:pPr>
            <a:r>
              <a:t/>
            </a:r>
            <a:endParaRPr/>
          </a:p>
        </p:txBody>
      </p:sp>
      <p:grpSp>
        <p:nvGrpSpPr>
          <p:cNvPr id="76" name="Google Shape;76;p15"/>
          <p:cNvGrpSpPr/>
          <p:nvPr/>
        </p:nvGrpSpPr>
        <p:grpSpPr>
          <a:xfrm>
            <a:off x="654740" y="1609170"/>
            <a:ext cx="6380201" cy="3713369"/>
            <a:chOff x="330175" y="2435075"/>
            <a:chExt cx="7075747" cy="3977899"/>
          </a:xfrm>
        </p:grpSpPr>
        <p:pic>
          <p:nvPicPr>
            <p:cNvPr id="77" name="Google Shape;77;p15"/>
            <p:cNvPicPr preferRelativeResize="0"/>
            <p:nvPr/>
          </p:nvPicPr>
          <p:blipFill>
            <a:blip r:embed="rId3">
              <a:alphaModFix/>
            </a:blip>
            <a:stretch>
              <a:fillRect/>
            </a:stretch>
          </p:blipFill>
          <p:spPr>
            <a:xfrm>
              <a:off x="330175" y="2435075"/>
              <a:ext cx="7075747" cy="3977899"/>
            </a:xfrm>
            <a:prstGeom prst="rect">
              <a:avLst/>
            </a:prstGeom>
            <a:noFill/>
            <a:ln>
              <a:noFill/>
            </a:ln>
          </p:spPr>
        </p:pic>
        <p:sp>
          <p:nvSpPr>
            <p:cNvPr id="78" name="Google Shape;78;p15"/>
            <p:cNvSpPr/>
            <p:nvPr/>
          </p:nvSpPr>
          <p:spPr>
            <a:xfrm>
              <a:off x="446509" y="5258455"/>
              <a:ext cx="60942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318838" y="5691066"/>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094249" y="2716177"/>
              <a:ext cx="131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5"/>
          <p:cNvPicPr preferRelativeResize="0"/>
          <p:nvPr/>
        </p:nvPicPr>
        <p:blipFill>
          <a:blip r:embed="rId4">
            <a:alphaModFix/>
          </a:blip>
          <a:stretch>
            <a:fillRect/>
          </a:stretch>
        </p:blipFill>
        <p:spPr>
          <a:xfrm>
            <a:off x="728250" y="7161300"/>
            <a:ext cx="6204302" cy="1868974"/>
          </a:xfrm>
          <a:prstGeom prst="rect">
            <a:avLst/>
          </a:prstGeom>
          <a:noFill/>
          <a:ln cap="flat" cmpd="sng" w="9525">
            <a:solidFill>
              <a:srgbClr val="999999"/>
            </a:solidFill>
            <a:prstDash val="solid"/>
            <a:round/>
            <a:headEnd len="sm" w="sm" type="none"/>
            <a:tailEnd len="sm" w="sm" type="none"/>
          </a:ln>
        </p:spPr>
      </p:pic>
      <p:sp>
        <p:nvSpPr>
          <p:cNvPr id="82" name="Google Shape;82;p15"/>
          <p:cNvSpPr txBox="1"/>
          <p:nvPr/>
        </p:nvSpPr>
        <p:spPr>
          <a:xfrm>
            <a:off x="578550" y="5624350"/>
            <a:ext cx="68007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Getting the </a:t>
            </a:r>
            <a:r>
              <a:rPr lang="en-GB">
                <a:solidFill>
                  <a:schemeClr val="dk1"/>
                </a:solidFill>
              </a:rPr>
              <a:t>Grove LCD RGB Backlight working is a bit different.</a:t>
            </a:r>
            <a:endParaRPr/>
          </a:p>
          <a:p>
            <a:pPr indent="-317500" lvl="0" marL="457200" rtl="0" algn="l">
              <a:spcBef>
                <a:spcPts val="0"/>
              </a:spcBef>
              <a:spcAft>
                <a:spcPts val="0"/>
              </a:spcAft>
              <a:buSzPts val="1400"/>
              <a:buChar char="●"/>
            </a:pPr>
            <a:r>
              <a:rPr lang="en-GB"/>
              <a:t>First you need to download the library file </a:t>
            </a:r>
            <a:r>
              <a:rPr lang="en-GB" u="sng">
                <a:solidFill>
                  <a:schemeClr val="hlink"/>
                </a:solidFill>
                <a:hlinkClick r:id="rId5"/>
              </a:rPr>
              <a:t>here</a:t>
            </a:r>
            <a:r>
              <a:rPr lang="en-GB"/>
              <a:t> to your computer.</a:t>
            </a:r>
            <a:endParaRPr/>
          </a:p>
          <a:p>
            <a:pPr indent="-317500" lvl="0" marL="457200" rtl="0" algn="l">
              <a:spcBef>
                <a:spcPts val="0"/>
              </a:spcBef>
              <a:spcAft>
                <a:spcPts val="0"/>
              </a:spcAft>
              <a:buSzPts val="1400"/>
              <a:buChar char="●"/>
            </a:pPr>
            <a:r>
              <a:rPr lang="en-GB"/>
              <a:t>In the Arduino IDE menu, click on </a:t>
            </a:r>
            <a:br>
              <a:rPr lang="en-GB"/>
            </a:br>
            <a:r>
              <a:rPr b="1" lang="en-GB"/>
              <a:t>Sketch &gt; Include Library &gt; Add .ZIP Library</a:t>
            </a:r>
            <a:endParaRPr b="1"/>
          </a:p>
          <a:p>
            <a:pPr indent="-317500" lvl="0" marL="457200" rtl="0" algn="l">
              <a:spcBef>
                <a:spcPts val="0"/>
              </a:spcBef>
              <a:spcAft>
                <a:spcPts val="0"/>
              </a:spcAft>
              <a:buSzPts val="1400"/>
              <a:buChar char="●"/>
            </a:pPr>
            <a:r>
              <a:rPr lang="en-GB"/>
              <a:t>Find the file on your computer and upload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3" name="Google Shape;83;p15"/>
          <p:cNvCxnSpPr/>
          <p:nvPr/>
        </p:nvCxnSpPr>
        <p:spPr>
          <a:xfrm>
            <a:off x="4815760" y="6468081"/>
            <a:ext cx="2327700" cy="0"/>
          </a:xfrm>
          <a:prstGeom prst="straightConnector1">
            <a:avLst/>
          </a:prstGeom>
          <a:noFill/>
          <a:ln cap="flat" cmpd="sng" w="28575">
            <a:solidFill>
              <a:srgbClr val="FF0000"/>
            </a:solidFill>
            <a:prstDash val="solid"/>
            <a:round/>
            <a:headEnd len="med" w="med" type="none"/>
            <a:tailEnd len="med" w="med" type="none"/>
          </a:ln>
        </p:spPr>
      </p:cxnSp>
      <p:cxnSp>
        <p:nvCxnSpPr>
          <p:cNvPr id="84" name="Google Shape;84;p15"/>
          <p:cNvCxnSpPr/>
          <p:nvPr/>
        </p:nvCxnSpPr>
        <p:spPr>
          <a:xfrm flipH="1">
            <a:off x="7112500" y="6469925"/>
            <a:ext cx="11100" cy="2188800"/>
          </a:xfrm>
          <a:prstGeom prst="straightConnector1">
            <a:avLst/>
          </a:prstGeom>
          <a:noFill/>
          <a:ln cap="flat" cmpd="sng" w="28575">
            <a:solidFill>
              <a:srgbClr val="FF0000"/>
            </a:solidFill>
            <a:prstDash val="solid"/>
            <a:round/>
            <a:headEnd len="med" w="med" type="none"/>
            <a:tailEnd len="med" w="med" type="none"/>
          </a:ln>
        </p:spPr>
      </p:cxnSp>
      <p:cxnSp>
        <p:nvCxnSpPr>
          <p:cNvPr id="85" name="Google Shape;85;p15"/>
          <p:cNvCxnSpPr/>
          <p:nvPr/>
        </p:nvCxnSpPr>
        <p:spPr>
          <a:xfrm rot="10800000">
            <a:off x="6166825" y="8658625"/>
            <a:ext cx="9501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493500" y="614550"/>
            <a:ext cx="7242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confirm the library was successfully installed click back to manage libraries:</a:t>
            </a:r>
            <a:endParaRPr/>
          </a:p>
          <a:p>
            <a:pPr indent="0" lvl="0" marL="0" rtl="0" algn="l">
              <a:spcBef>
                <a:spcPts val="0"/>
              </a:spcBef>
              <a:spcAft>
                <a:spcPts val="0"/>
              </a:spcAft>
              <a:buNone/>
            </a:pPr>
            <a:r>
              <a:rPr lang="en-GB"/>
              <a:t>	</a:t>
            </a:r>
            <a:r>
              <a:rPr b="1" lang="en-GB">
                <a:solidFill>
                  <a:schemeClr val="dk1"/>
                </a:solidFill>
              </a:rPr>
              <a:t>Sketch &gt; Include Library &gt; Manage Libraries</a:t>
            </a:r>
            <a:endParaRPr/>
          </a:p>
          <a:p>
            <a:pPr indent="-317500" lvl="0" marL="457200" rtl="0" algn="l">
              <a:spcBef>
                <a:spcPts val="0"/>
              </a:spcBef>
              <a:spcAft>
                <a:spcPts val="0"/>
              </a:spcAft>
              <a:buSzPts val="1400"/>
              <a:buChar char="●"/>
            </a:pPr>
            <a:r>
              <a:rPr lang="en-GB"/>
              <a:t>In the search bar type in "Grove LCD"</a:t>
            </a:r>
            <a:endParaRPr/>
          </a:p>
          <a:p>
            <a:pPr indent="-317500" lvl="1" marL="914400" rtl="0" algn="l">
              <a:spcBef>
                <a:spcPts val="0"/>
              </a:spcBef>
              <a:spcAft>
                <a:spcPts val="0"/>
              </a:spcAft>
              <a:buSzPts val="1400"/>
              <a:buChar char="○"/>
            </a:pPr>
            <a:r>
              <a:rPr lang="en-GB"/>
              <a:t>You should see "Grove_LCD_RGB_Backlight-master" as </a:t>
            </a:r>
            <a:r>
              <a:rPr b="1" lang="en-GB"/>
              <a:t>Installed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784050" y="1798174"/>
            <a:ext cx="6204301" cy="3957652"/>
          </a:xfrm>
          <a:prstGeom prst="rect">
            <a:avLst/>
          </a:prstGeom>
          <a:noFill/>
          <a:ln cap="flat" cmpd="sng" w="9525">
            <a:solidFill>
              <a:srgbClr val="999999"/>
            </a:solidFill>
            <a:prstDash val="solid"/>
            <a:round/>
            <a:headEnd len="sm" w="sm" type="none"/>
            <a:tailEnd len="sm" w="sm" type="none"/>
          </a:ln>
        </p:spPr>
      </p:pic>
      <p:sp>
        <p:nvSpPr>
          <p:cNvPr id="92" name="Google Shape;92;p16"/>
          <p:cNvSpPr/>
          <p:nvPr/>
        </p:nvSpPr>
        <p:spPr>
          <a:xfrm>
            <a:off x="3077743" y="2880375"/>
            <a:ext cx="5481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008675" y="2609470"/>
            <a:ext cx="6255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p:nvPr/>
        </p:nvCxnSpPr>
        <p:spPr>
          <a:xfrm>
            <a:off x="7044825" y="1445175"/>
            <a:ext cx="0" cy="1395300"/>
          </a:xfrm>
          <a:prstGeom prst="straightConnector1">
            <a:avLst/>
          </a:prstGeom>
          <a:noFill/>
          <a:ln cap="flat" cmpd="sng" w="28575">
            <a:solidFill>
              <a:srgbClr val="FF0000"/>
            </a:solidFill>
            <a:prstDash val="solid"/>
            <a:round/>
            <a:headEnd len="med" w="med" type="none"/>
            <a:tailEnd len="med" w="med" type="none"/>
          </a:ln>
        </p:spPr>
      </p:cxnSp>
      <p:cxnSp>
        <p:nvCxnSpPr>
          <p:cNvPr id="95" name="Google Shape;95;p16"/>
          <p:cNvCxnSpPr/>
          <p:nvPr/>
        </p:nvCxnSpPr>
        <p:spPr>
          <a:xfrm>
            <a:off x="5106175" y="2838275"/>
            <a:ext cx="1950600" cy="0"/>
          </a:xfrm>
          <a:prstGeom prst="straightConnector1">
            <a:avLst/>
          </a:prstGeom>
          <a:noFill/>
          <a:ln cap="flat" cmpd="sng" w="28575">
            <a:solidFill>
              <a:srgbClr val="FF0000"/>
            </a:solidFill>
            <a:prstDash val="solid"/>
            <a:round/>
            <a:headEnd len="med" w="med" type="none"/>
            <a:tailEnd len="med" w="med" type="none"/>
          </a:ln>
        </p:spPr>
      </p:cxnSp>
      <p:cxnSp>
        <p:nvCxnSpPr>
          <p:cNvPr id="96" name="Google Shape;96;p16"/>
          <p:cNvCxnSpPr/>
          <p:nvPr/>
        </p:nvCxnSpPr>
        <p:spPr>
          <a:xfrm>
            <a:off x="6772204" y="1444086"/>
            <a:ext cx="285900" cy="0"/>
          </a:xfrm>
          <a:prstGeom prst="straightConnector1">
            <a:avLst/>
          </a:prstGeom>
          <a:noFill/>
          <a:ln cap="flat" cmpd="sng" w="28575">
            <a:solidFill>
              <a:srgbClr val="FF0000"/>
            </a:solidFill>
            <a:prstDash val="solid"/>
            <a:round/>
            <a:headEnd len="med" w="med" type="none"/>
            <a:tailEnd len="med" w="med" type="none"/>
          </a:ln>
        </p:spPr>
      </p:cxnSp>
      <p:cxnSp>
        <p:nvCxnSpPr>
          <p:cNvPr id="97" name="Google Shape;97;p16"/>
          <p:cNvCxnSpPr/>
          <p:nvPr/>
        </p:nvCxnSpPr>
        <p:spPr>
          <a:xfrm>
            <a:off x="5092835" y="2729355"/>
            <a:ext cx="0" cy="274500"/>
          </a:xfrm>
          <a:prstGeom prst="straightConnector1">
            <a:avLst/>
          </a:prstGeom>
          <a:noFill/>
          <a:ln cap="flat" cmpd="sng" w="28575">
            <a:solidFill>
              <a:srgbClr val="FF0000"/>
            </a:solidFill>
            <a:prstDash val="solid"/>
            <a:round/>
            <a:headEnd len="med" w="med" type="none"/>
            <a:tailEnd len="med" w="med" type="none"/>
          </a:ln>
        </p:spPr>
      </p:cxnSp>
      <p:cxnSp>
        <p:nvCxnSpPr>
          <p:cNvPr id="98" name="Google Shape;98;p16"/>
          <p:cNvCxnSpPr>
            <a:stCxn id="92" idx="3"/>
          </p:cNvCxnSpPr>
          <p:nvPr/>
        </p:nvCxnSpPr>
        <p:spPr>
          <a:xfrm>
            <a:off x="3625843" y="2986575"/>
            <a:ext cx="1453800" cy="0"/>
          </a:xfrm>
          <a:prstGeom prst="straightConnector1">
            <a:avLst/>
          </a:prstGeom>
          <a:noFill/>
          <a:ln cap="flat" cmpd="sng" w="28575">
            <a:solidFill>
              <a:srgbClr val="FF0000"/>
            </a:solidFill>
            <a:prstDash val="solid"/>
            <a:round/>
            <a:headEnd len="med" w="med" type="triangle"/>
            <a:tailEnd len="med" w="med" type="none"/>
          </a:ln>
        </p:spPr>
      </p:cxnSp>
      <p:cxnSp>
        <p:nvCxnSpPr>
          <p:cNvPr id="99" name="Google Shape;99;p16"/>
          <p:cNvCxnSpPr>
            <a:stCxn id="93" idx="3"/>
          </p:cNvCxnSpPr>
          <p:nvPr/>
        </p:nvCxnSpPr>
        <p:spPr>
          <a:xfrm>
            <a:off x="4634175" y="2715670"/>
            <a:ext cx="479400" cy="0"/>
          </a:xfrm>
          <a:prstGeom prst="straightConnector1">
            <a:avLst/>
          </a:prstGeom>
          <a:noFill/>
          <a:ln cap="flat" cmpd="sng" w="28575">
            <a:solidFill>
              <a:srgbClr val="FF0000"/>
            </a:solidFill>
            <a:prstDash val="solid"/>
            <a:round/>
            <a:headEnd len="med" w="med" type="triangle"/>
            <a:tailEnd len="med" w="med" type="none"/>
          </a:ln>
        </p:spPr>
      </p:cxnSp>
      <p:sp>
        <p:nvSpPr>
          <p:cNvPr id="100" name="Google Shape;100;p16"/>
          <p:cNvSpPr txBox="1"/>
          <p:nvPr/>
        </p:nvSpPr>
        <p:spPr>
          <a:xfrm>
            <a:off x="593390" y="5984325"/>
            <a:ext cx="72426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Now, if you haven't already, y</a:t>
            </a:r>
            <a:r>
              <a:rPr lang="en-GB"/>
              <a:t>ou should now plug in your Arduino to your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MG_20170525_080651.jpg" id="101" name="Google Shape;101;p16"/>
          <p:cNvPicPr preferRelativeResize="0"/>
          <p:nvPr/>
        </p:nvPicPr>
        <p:blipFill>
          <a:blip r:embed="rId4">
            <a:alphaModFix/>
          </a:blip>
          <a:stretch>
            <a:fillRect/>
          </a:stretch>
        </p:blipFill>
        <p:spPr>
          <a:xfrm>
            <a:off x="2307000" y="6460950"/>
            <a:ext cx="3615602" cy="2711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nvSpPr>
        <p:spPr>
          <a:xfrm>
            <a:off x="450075" y="704675"/>
            <a:ext cx="66462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you need to select the correct Arduino board (Arduino/</a:t>
            </a:r>
            <a:r>
              <a:rPr lang="en-GB"/>
              <a:t>Genuino 101). </a:t>
            </a:r>
            <a:endParaRPr/>
          </a:p>
          <a:p>
            <a:pPr indent="-317500" lvl="0" marL="457200" rtl="0" algn="l">
              <a:spcBef>
                <a:spcPts val="0"/>
              </a:spcBef>
              <a:spcAft>
                <a:spcPts val="0"/>
              </a:spcAft>
              <a:buSzPts val="1400"/>
              <a:buChar char="●"/>
            </a:pPr>
            <a:r>
              <a:rPr lang="en-GB"/>
              <a:t>Under the Tools menu go to the Board sub-menu. At the bottom if you see "</a:t>
            </a:r>
            <a:r>
              <a:rPr lang="en-GB">
                <a:solidFill>
                  <a:schemeClr val="dk1"/>
                </a:solidFill>
              </a:rPr>
              <a:t>Arduino/Genuino 101" then select it. If not, follow the steps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7"/>
          <p:cNvSpPr txBox="1"/>
          <p:nvPr/>
        </p:nvSpPr>
        <p:spPr>
          <a:xfrm>
            <a:off x="450075" y="6191350"/>
            <a:ext cx="6740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 you don't see the </a:t>
            </a:r>
            <a:r>
              <a:rPr lang="en-GB">
                <a:solidFill>
                  <a:schemeClr val="dk1"/>
                </a:solidFill>
              </a:rPr>
              <a:t>Arduino/Genuino 101, select Board Manager from the same sub-menu mentioned above.</a:t>
            </a:r>
            <a:endParaRPr/>
          </a:p>
          <a:p>
            <a:pPr indent="0" lvl="0" marL="0" rtl="0" algn="l">
              <a:spcBef>
                <a:spcPts val="0"/>
              </a:spcBef>
              <a:spcAft>
                <a:spcPts val="0"/>
              </a:spcAft>
              <a:buNone/>
            </a:pPr>
            <a:r>
              <a:t/>
            </a:r>
            <a:endParaRPr/>
          </a:p>
        </p:txBody>
      </p:sp>
      <p:pic>
        <p:nvPicPr>
          <p:cNvPr id="108" name="Google Shape;108;p17"/>
          <p:cNvPicPr preferRelativeResize="0"/>
          <p:nvPr/>
        </p:nvPicPr>
        <p:blipFill>
          <a:blip r:embed="rId3">
            <a:alphaModFix/>
          </a:blip>
          <a:stretch>
            <a:fillRect/>
          </a:stretch>
        </p:blipFill>
        <p:spPr>
          <a:xfrm>
            <a:off x="1660537" y="1586375"/>
            <a:ext cx="4225284" cy="3914001"/>
          </a:xfrm>
          <a:prstGeom prst="rect">
            <a:avLst/>
          </a:prstGeom>
          <a:noFill/>
          <a:ln cap="flat" cmpd="sng" w="9525">
            <a:solidFill>
              <a:srgbClr val="999999"/>
            </a:solidFill>
            <a:prstDash val="solid"/>
            <a:round/>
            <a:headEnd len="sm" w="sm" type="none"/>
            <a:tailEnd len="sm" w="sm" type="none"/>
          </a:ln>
        </p:spPr>
      </p:pic>
      <p:cxnSp>
        <p:nvCxnSpPr>
          <p:cNvPr id="109" name="Google Shape;109;p17"/>
          <p:cNvCxnSpPr>
            <a:endCxn id="106" idx="3"/>
          </p:cNvCxnSpPr>
          <p:nvPr/>
        </p:nvCxnSpPr>
        <p:spPr>
          <a:xfrm>
            <a:off x="6860775" y="1145525"/>
            <a:ext cx="235500" cy="0"/>
          </a:xfrm>
          <a:prstGeom prst="straightConnector1">
            <a:avLst/>
          </a:prstGeom>
          <a:noFill/>
          <a:ln cap="flat" cmpd="sng" w="28575">
            <a:solidFill>
              <a:srgbClr val="FF0000"/>
            </a:solidFill>
            <a:prstDash val="solid"/>
            <a:round/>
            <a:headEnd len="med" w="med" type="none"/>
            <a:tailEnd len="med" w="med" type="none"/>
          </a:ln>
        </p:spPr>
      </p:cxnSp>
      <p:cxnSp>
        <p:nvCxnSpPr>
          <p:cNvPr id="110" name="Google Shape;110;p17"/>
          <p:cNvCxnSpPr/>
          <p:nvPr/>
        </p:nvCxnSpPr>
        <p:spPr>
          <a:xfrm>
            <a:off x="7091042" y="1131642"/>
            <a:ext cx="0" cy="4301400"/>
          </a:xfrm>
          <a:prstGeom prst="straightConnector1">
            <a:avLst/>
          </a:prstGeom>
          <a:noFill/>
          <a:ln cap="flat" cmpd="sng" w="28575">
            <a:solidFill>
              <a:srgbClr val="FF0000"/>
            </a:solidFill>
            <a:prstDash val="solid"/>
            <a:round/>
            <a:headEnd len="med" w="med" type="none"/>
            <a:tailEnd len="med" w="med" type="none"/>
          </a:ln>
        </p:spPr>
      </p:cxnSp>
      <p:cxnSp>
        <p:nvCxnSpPr>
          <p:cNvPr id="111" name="Google Shape;111;p17"/>
          <p:cNvCxnSpPr/>
          <p:nvPr/>
        </p:nvCxnSpPr>
        <p:spPr>
          <a:xfrm rot="10800000">
            <a:off x="5934475" y="5421975"/>
            <a:ext cx="1151400" cy="0"/>
          </a:xfrm>
          <a:prstGeom prst="straightConnector1">
            <a:avLst/>
          </a:prstGeom>
          <a:noFill/>
          <a:ln cap="flat" cmpd="sng" w="28575">
            <a:solidFill>
              <a:srgbClr val="FF0000"/>
            </a:solidFill>
            <a:prstDash val="solid"/>
            <a:round/>
            <a:headEnd len="med" w="med" type="none"/>
            <a:tailEnd len="med" w="med" type="triangle"/>
          </a:ln>
        </p:spPr>
      </p:cxnSp>
      <p:pic>
        <p:nvPicPr>
          <p:cNvPr id="112" name="Google Shape;112;p17"/>
          <p:cNvPicPr preferRelativeResize="0"/>
          <p:nvPr/>
        </p:nvPicPr>
        <p:blipFill>
          <a:blip r:embed="rId4">
            <a:alphaModFix/>
          </a:blip>
          <a:stretch>
            <a:fillRect/>
          </a:stretch>
        </p:blipFill>
        <p:spPr>
          <a:xfrm>
            <a:off x="630725" y="6968550"/>
            <a:ext cx="6510940" cy="1591050"/>
          </a:xfrm>
          <a:prstGeom prst="rect">
            <a:avLst/>
          </a:prstGeom>
          <a:noFill/>
          <a:ln cap="flat" cmpd="sng" w="9525">
            <a:solidFill>
              <a:srgbClr val="999999"/>
            </a:solidFill>
            <a:prstDash val="solid"/>
            <a:round/>
            <a:headEnd len="sm" w="sm" type="none"/>
            <a:tailEnd len="sm" w="sm" type="none"/>
          </a:ln>
        </p:spPr>
      </p:pic>
      <p:cxnSp>
        <p:nvCxnSpPr>
          <p:cNvPr id="113" name="Google Shape;113;p17"/>
          <p:cNvCxnSpPr/>
          <p:nvPr/>
        </p:nvCxnSpPr>
        <p:spPr>
          <a:xfrm>
            <a:off x="6635825" y="6510225"/>
            <a:ext cx="678300" cy="1020600"/>
          </a:xfrm>
          <a:prstGeom prst="straightConnector1">
            <a:avLst/>
          </a:prstGeom>
          <a:noFill/>
          <a:ln cap="flat" cmpd="sng" w="28575">
            <a:solidFill>
              <a:srgbClr val="FF0000"/>
            </a:solidFill>
            <a:prstDash val="solid"/>
            <a:round/>
            <a:headEnd len="med" w="med" type="none"/>
            <a:tailEnd len="med" w="med" type="none"/>
          </a:ln>
        </p:spPr>
      </p:cxnSp>
      <p:cxnSp>
        <p:nvCxnSpPr>
          <p:cNvPr id="114" name="Google Shape;114;p17"/>
          <p:cNvCxnSpPr/>
          <p:nvPr/>
        </p:nvCxnSpPr>
        <p:spPr>
          <a:xfrm flipH="1">
            <a:off x="6624800" y="7539325"/>
            <a:ext cx="702000" cy="702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784263" y="1599325"/>
            <a:ext cx="6076226" cy="3431100"/>
          </a:xfrm>
          <a:prstGeom prst="rect">
            <a:avLst/>
          </a:prstGeom>
          <a:noFill/>
          <a:ln cap="flat" cmpd="sng" w="9525">
            <a:solidFill>
              <a:srgbClr val="999999"/>
            </a:solidFill>
            <a:prstDash val="solid"/>
            <a:round/>
            <a:headEnd len="sm" w="sm" type="none"/>
            <a:tailEnd len="sm" w="sm" type="none"/>
          </a:ln>
        </p:spPr>
      </p:pic>
      <p:sp>
        <p:nvSpPr>
          <p:cNvPr id="120" name="Google Shape;120;p18"/>
          <p:cNvSpPr txBox="1"/>
          <p:nvPr/>
        </p:nvSpPr>
        <p:spPr>
          <a:xfrm>
            <a:off x="544275" y="492974"/>
            <a:ext cx="65520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the search bar, type "101" and then select the "Intel Curie Board by Intel"</a:t>
            </a:r>
            <a:endParaRPr/>
          </a:p>
          <a:p>
            <a:pPr indent="-317500" lvl="0" marL="457200" rtl="0" algn="l">
              <a:spcBef>
                <a:spcPts val="0"/>
              </a:spcBef>
              <a:spcAft>
                <a:spcPts val="0"/>
              </a:spcAft>
              <a:buSzPts val="1400"/>
              <a:buChar char="●"/>
            </a:pPr>
            <a:r>
              <a:rPr lang="en-GB"/>
              <a:t>Click on the "Select version" dropdown, and select 1.0.7</a:t>
            </a:r>
            <a:endParaRPr/>
          </a:p>
          <a:p>
            <a:pPr indent="-317500" lvl="1" marL="914400" rtl="0" algn="l">
              <a:spcBef>
                <a:spcPts val="0"/>
              </a:spcBef>
              <a:spcAft>
                <a:spcPts val="0"/>
              </a:spcAft>
              <a:buSzPts val="1400"/>
              <a:buChar char="○"/>
            </a:pPr>
            <a:r>
              <a:rPr i="1" lang="en-GB"/>
              <a:t>Note: DO NOT use later versions of the firmware</a:t>
            </a:r>
            <a:endParaRPr i="1"/>
          </a:p>
          <a:p>
            <a:pPr indent="-317500" lvl="0" marL="457200" rtl="0" algn="l">
              <a:spcBef>
                <a:spcPts val="0"/>
              </a:spcBef>
              <a:spcAft>
                <a:spcPts val="0"/>
              </a:spcAft>
              <a:buSzPts val="1400"/>
              <a:buChar char="●"/>
            </a:pPr>
            <a:r>
              <a:rPr lang="en-GB"/>
              <a:t>Click on "Install"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8"/>
          <p:cNvSpPr txBox="1"/>
          <p:nvPr/>
        </p:nvSpPr>
        <p:spPr>
          <a:xfrm>
            <a:off x="583958" y="5030424"/>
            <a:ext cx="6604500" cy="25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we need to select the port that the Arduino IDE (programming environment) will use to talk to the Arduino.</a:t>
            </a:r>
            <a:endParaRPr/>
          </a:p>
          <a:p>
            <a:pPr indent="-317500" lvl="0" marL="457200" rtl="0" algn="l">
              <a:spcBef>
                <a:spcPts val="0"/>
              </a:spcBef>
              <a:spcAft>
                <a:spcPts val="0"/>
              </a:spcAft>
              <a:buSzPts val="1400"/>
              <a:buChar char="●"/>
            </a:pPr>
            <a:r>
              <a:rPr lang="en-GB"/>
              <a:t>First, make sure the Arduino is plugged into your computer.</a:t>
            </a:r>
            <a:endParaRPr/>
          </a:p>
          <a:p>
            <a:pPr indent="-317500" lvl="0" marL="457200" rtl="0" algn="l">
              <a:spcBef>
                <a:spcPts val="0"/>
              </a:spcBef>
              <a:spcAft>
                <a:spcPts val="0"/>
              </a:spcAft>
              <a:buSzPts val="1400"/>
              <a:buChar char="●"/>
            </a:pPr>
            <a:r>
              <a:rPr lang="en-GB"/>
              <a:t>Under the Tools menu, select the "Port" sub-menu</a:t>
            </a:r>
            <a:endParaRPr/>
          </a:p>
          <a:p>
            <a:pPr indent="-317500" lvl="0" marL="457200" rtl="0" algn="l">
              <a:spcBef>
                <a:spcPts val="0"/>
              </a:spcBef>
              <a:spcAft>
                <a:spcPts val="0"/>
              </a:spcAft>
              <a:buSzPts val="1400"/>
              <a:buChar char="●"/>
            </a:pPr>
            <a:r>
              <a:rPr lang="en-GB"/>
              <a:t>For Macs, under the "Port" sub-menu, you should see an option that starts with:</a:t>
            </a:r>
            <a:endParaRPr/>
          </a:p>
          <a:p>
            <a:pPr indent="-317500" lvl="1" marL="914400" rtl="0" algn="l">
              <a:spcBef>
                <a:spcPts val="0"/>
              </a:spcBef>
              <a:spcAft>
                <a:spcPts val="0"/>
              </a:spcAft>
              <a:buSzPts val="1400"/>
              <a:buChar char="○"/>
            </a:pPr>
            <a:r>
              <a:rPr lang="en-GB"/>
              <a:t>/dev/cu.usbmodem…</a:t>
            </a:r>
            <a:endParaRPr/>
          </a:p>
          <a:p>
            <a:pPr indent="-317500" lvl="0" marL="457200" rtl="0" algn="l">
              <a:spcBef>
                <a:spcPts val="0"/>
              </a:spcBef>
              <a:spcAft>
                <a:spcPts val="0"/>
              </a:spcAft>
              <a:buSzPts val="1400"/>
              <a:buChar char="●"/>
            </a:pPr>
            <a:r>
              <a:rPr lang="en-GB"/>
              <a:t>For PC computers, you should see an option that starts with:</a:t>
            </a:r>
            <a:endParaRPr/>
          </a:p>
          <a:p>
            <a:pPr indent="-317500" lvl="1" marL="914400" rtl="0" algn="l">
              <a:spcBef>
                <a:spcPts val="0"/>
              </a:spcBef>
              <a:spcAft>
                <a:spcPts val="0"/>
              </a:spcAft>
              <a:buSzPts val="1400"/>
              <a:buChar char="○"/>
            </a:pPr>
            <a:r>
              <a:rPr b="1" lang="en-GB"/>
              <a:t>COM</a:t>
            </a:r>
            <a:r>
              <a:rPr b="1" lang="en-GB"/>
              <a:t>X</a:t>
            </a:r>
            <a:r>
              <a:rPr b="1" lang="en-GB"/>
              <a:t> (Arduino/Genuino 101)</a:t>
            </a:r>
            <a:r>
              <a:rPr lang="en-GB"/>
              <a:t> </a:t>
            </a:r>
            <a:r>
              <a:rPr lang="en-GB"/>
              <a:t>with X being some number from 1-8</a:t>
            </a:r>
            <a:endParaRPr/>
          </a:p>
          <a:p>
            <a:pPr indent="-317500" lvl="0" marL="457200" rtl="0" algn="l">
              <a:spcBef>
                <a:spcPts val="0"/>
              </a:spcBef>
              <a:spcAft>
                <a:spcPts val="0"/>
              </a:spcAft>
              <a:buSzPts val="1400"/>
              <a:buChar char="●"/>
            </a:pPr>
            <a:r>
              <a:rPr lang="en-GB"/>
              <a:t>Select this option</a:t>
            </a:r>
            <a:endParaRPr/>
          </a:p>
          <a:p>
            <a:pPr indent="-317500" lvl="1" marL="914400" rtl="0" algn="l">
              <a:spcBef>
                <a:spcPts val="0"/>
              </a:spcBef>
              <a:spcAft>
                <a:spcPts val="0"/>
              </a:spcAft>
              <a:buSzPts val="1400"/>
              <a:buChar char="○"/>
            </a:pPr>
            <a:r>
              <a:rPr i="1" lang="en-GB"/>
              <a:t>Note: It sometimes takes a minute after you plug in your Arduino for the Port to show up under the submenu</a:t>
            </a:r>
            <a:endParaRPr i="1"/>
          </a:p>
          <a:p>
            <a:pPr indent="0" lvl="0" marL="0" rtl="0" algn="l">
              <a:spcBef>
                <a:spcPts val="0"/>
              </a:spcBef>
              <a:spcAft>
                <a:spcPts val="0"/>
              </a:spcAft>
              <a:buNone/>
            </a:pPr>
            <a:r>
              <a:t/>
            </a:r>
            <a:endParaRPr/>
          </a:p>
        </p:txBody>
      </p:sp>
      <p:cxnSp>
        <p:nvCxnSpPr>
          <p:cNvPr id="122" name="Google Shape;122;p18"/>
          <p:cNvCxnSpPr/>
          <p:nvPr/>
        </p:nvCxnSpPr>
        <p:spPr>
          <a:xfrm>
            <a:off x="5557775" y="908300"/>
            <a:ext cx="1309500" cy="0"/>
          </a:xfrm>
          <a:prstGeom prst="straightConnector1">
            <a:avLst/>
          </a:prstGeom>
          <a:noFill/>
          <a:ln cap="flat" cmpd="sng" w="28575">
            <a:solidFill>
              <a:srgbClr val="FF0000"/>
            </a:solidFill>
            <a:prstDash val="solid"/>
            <a:round/>
            <a:headEnd len="med" w="med" type="none"/>
            <a:tailEnd len="med" w="med" type="none"/>
          </a:ln>
        </p:spPr>
      </p:cxnSp>
      <p:cxnSp>
        <p:nvCxnSpPr>
          <p:cNvPr id="123" name="Google Shape;123;p18"/>
          <p:cNvCxnSpPr/>
          <p:nvPr/>
        </p:nvCxnSpPr>
        <p:spPr>
          <a:xfrm>
            <a:off x="6867350" y="908299"/>
            <a:ext cx="0" cy="3089400"/>
          </a:xfrm>
          <a:prstGeom prst="straightConnector1">
            <a:avLst/>
          </a:prstGeom>
          <a:noFill/>
          <a:ln cap="flat" cmpd="sng" w="28575">
            <a:solidFill>
              <a:srgbClr val="FF0000"/>
            </a:solidFill>
            <a:prstDash val="solid"/>
            <a:round/>
            <a:headEnd len="med" w="med" type="none"/>
            <a:tailEnd len="med" w="med" type="none"/>
          </a:ln>
        </p:spPr>
      </p:cxnSp>
      <p:cxnSp>
        <p:nvCxnSpPr>
          <p:cNvPr id="124" name="Google Shape;124;p18"/>
          <p:cNvCxnSpPr/>
          <p:nvPr/>
        </p:nvCxnSpPr>
        <p:spPr>
          <a:xfrm rot="10800000">
            <a:off x="2016950" y="4070974"/>
            <a:ext cx="4850400" cy="0"/>
          </a:xfrm>
          <a:prstGeom prst="straightConnector1">
            <a:avLst/>
          </a:prstGeom>
          <a:noFill/>
          <a:ln cap="flat" cmpd="sng" w="28575">
            <a:solidFill>
              <a:srgbClr val="FF0000"/>
            </a:solidFill>
            <a:prstDash val="solid"/>
            <a:round/>
            <a:headEnd len="med" w="med" type="none"/>
            <a:tailEnd len="med" w="med" type="triangle"/>
          </a:ln>
        </p:spPr>
      </p:cxnSp>
      <p:sp>
        <p:nvSpPr>
          <p:cNvPr id="125" name="Google Shape;125;p18"/>
          <p:cNvSpPr/>
          <p:nvPr/>
        </p:nvSpPr>
        <p:spPr>
          <a:xfrm>
            <a:off x="2412600" y="1763874"/>
            <a:ext cx="7530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8"/>
          <p:cNvPicPr preferRelativeResize="0"/>
          <p:nvPr/>
        </p:nvPicPr>
        <p:blipFill>
          <a:blip r:embed="rId4">
            <a:alphaModFix/>
          </a:blip>
          <a:stretch>
            <a:fillRect/>
          </a:stretch>
        </p:blipFill>
        <p:spPr>
          <a:xfrm>
            <a:off x="784275" y="7651900"/>
            <a:ext cx="6196001" cy="1934118"/>
          </a:xfrm>
          <a:prstGeom prst="rect">
            <a:avLst/>
          </a:prstGeom>
          <a:noFill/>
          <a:ln cap="flat" cmpd="sng" w="9525">
            <a:solidFill>
              <a:srgbClr val="999999"/>
            </a:solidFill>
            <a:prstDash val="solid"/>
            <a:round/>
            <a:headEnd len="sm" w="sm" type="none"/>
            <a:tailEnd len="sm" w="sm" type="none"/>
          </a:ln>
        </p:spPr>
      </p:pic>
      <p:cxnSp>
        <p:nvCxnSpPr>
          <p:cNvPr id="127" name="Google Shape;127;p18"/>
          <p:cNvCxnSpPr/>
          <p:nvPr/>
        </p:nvCxnSpPr>
        <p:spPr>
          <a:xfrm>
            <a:off x="3291750" y="6485075"/>
            <a:ext cx="3958500" cy="0"/>
          </a:xfrm>
          <a:prstGeom prst="straightConnector1">
            <a:avLst/>
          </a:prstGeom>
          <a:noFill/>
          <a:ln cap="flat" cmpd="sng" w="28575">
            <a:solidFill>
              <a:srgbClr val="FF0000"/>
            </a:solidFill>
            <a:prstDash val="solid"/>
            <a:round/>
            <a:headEnd len="med" w="med" type="none"/>
            <a:tailEnd len="med" w="med" type="none"/>
          </a:ln>
        </p:spPr>
      </p:cxnSp>
      <p:cxnSp>
        <p:nvCxnSpPr>
          <p:cNvPr id="128" name="Google Shape;128;p18"/>
          <p:cNvCxnSpPr/>
          <p:nvPr/>
        </p:nvCxnSpPr>
        <p:spPr>
          <a:xfrm>
            <a:off x="7250250" y="6469225"/>
            <a:ext cx="0" cy="3043800"/>
          </a:xfrm>
          <a:prstGeom prst="straightConnector1">
            <a:avLst/>
          </a:prstGeom>
          <a:noFill/>
          <a:ln cap="flat" cmpd="sng" w="28575">
            <a:solidFill>
              <a:srgbClr val="FF0000"/>
            </a:solidFill>
            <a:prstDash val="solid"/>
            <a:round/>
            <a:headEnd len="med" w="med" type="none"/>
            <a:tailEnd len="med" w="med" type="none"/>
          </a:ln>
        </p:spPr>
      </p:cxnSp>
      <p:cxnSp>
        <p:nvCxnSpPr>
          <p:cNvPr id="129" name="Google Shape;129;p18"/>
          <p:cNvCxnSpPr/>
          <p:nvPr/>
        </p:nvCxnSpPr>
        <p:spPr>
          <a:xfrm rot="10800000">
            <a:off x="6955450" y="9502575"/>
            <a:ext cx="297900" cy="0"/>
          </a:xfrm>
          <a:prstGeom prst="straightConnector1">
            <a:avLst/>
          </a:prstGeom>
          <a:noFill/>
          <a:ln cap="flat" cmpd="sng" w="28575">
            <a:solidFill>
              <a:srgbClr val="FF0000"/>
            </a:solidFill>
            <a:prstDash val="solid"/>
            <a:round/>
            <a:headEnd len="med" w="med" type="none"/>
            <a:tailEnd len="med" w="med" type="triangle"/>
          </a:ln>
        </p:spPr>
      </p:cxnSp>
      <p:sp>
        <p:nvSpPr>
          <p:cNvPr id="130" name="Google Shape;130;p18"/>
          <p:cNvSpPr/>
          <p:nvPr/>
        </p:nvSpPr>
        <p:spPr>
          <a:xfrm>
            <a:off x="837325" y="3284775"/>
            <a:ext cx="1842000" cy="21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nvSpPr>
        <p:spPr>
          <a:xfrm>
            <a:off x="503850" y="6476025"/>
            <a:ext cx="65256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Once you have sent the code to the Arduino board, your App Inventor app can interact with the Arduino. Follow any of the How To’s to make an app to control sensors on your board.</a:t>
            </a:r>
            <a:endParaRPr/>
          </a:p>
          <a:p>
            <a:pPr indent="0" lvl="0" marL="0" rtl="0" algn="l">
              <a:spcBef>
                <a:spcPts val="0"/>
              </a:spcBef>
              <a:spcAft>
                <a:spcPts val="0"/>
              </a:spcAft>
              <a:buNone/>
            </a:pPr>
            <a:r>
              <a:t/>
            </a:r>
            <a:endParaRPr i="1"/>
          </a:p>
        </p:txBody>
      </p:sp>
      <p:pic>
        <p:nvPicPr>
          <p:cNvPr id="136" name="Google Shape;136;p19"/>
          <p:cNvPicPr preferRelativeResize="0"/>
          <p:nvPr/>
        </p:nvPicPr>
        <p:blipFill rotWithShape="1">
          <a:blip r:embed="rId3">
            <a:alphaModFix/>
          </a:blip>
          <a:srcRect b="8458" l="0" r="0" t="0"/>
          <a:stretch/>
        </p:blipFill>
        <p:spPr>
          <a:xfrm>
            <a:off x="967900" y="1266051"/>
            <a:ext cx="5836626" cy="4750424"/>
          </a:xfrm>
          <a:prstGeom prst="rect">
            <a:avLst/>
          </a:prstGeom>
          <a:noFill/>
          <a:ln>
            <a:noFill/>
          </a:ln>
        </p:spPr>
      </p:pic>
      <p:sp>
        <p:nvSpPr>
          <p:cNvPr id="137" name="Google Shape;137;p19"/>
          <p:cNvSpPr txBox="1"/>
          <p:nvPr/>
        </p:nvSpPr>
        <p:spPr>
          <a:xfrm>
            <a:off x="503850" y="505225"/>
            <a:ext cx="66552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run the Arduino program we need to send it to the board. To do this, click on the arrow button in the top left corner of the program window.</a:t>
            </a:r>
            <a:endParaRPr i="1"/>
          </a:p>
        </p:txBody>
      </p:sp>
      <p:cxnSp>
        <p:nvCxnSpPr>
          <p:cNvPr id="138" name="Google Shape;138;p19"/>
          <p:cNvCxnSpPr/>
          <p:nvPr/>
        </p:nvCxnSpPr>
        <p:spPr>
          <a:xfrm>
            <a:off x="1557454" y="1012825"/>
            <a:ext cx="0" cy="536100"/>
          </a:xfrm>
          <a:prstGeom prst="straightConnector1">
            <a:avLst/>
          </a:prstGeom>
          <a:noFill/>
          <a:ln cap="flat" cmpd="sng" w="28575">
            <a:solidFill>
              <a:srgbClr val="FF0000"/>
            </a:solidFill>
            <a:prstDash val="solid"/>
            <a:round/>
            <a:headEnd len="med" w="med" type="none"/>
            <a:tailEnd len="med" w="med" type="triangle"/>
          </a:ln>
        </p:spPr>
      </p:cxnSp>
      <p:sp>
        <p:nvSpPr>
          <p:cNvPr id="139" name="Google Shape;139;p19"/>
          <p:cNvSpPr/>
          <p:nvPr/>
        </p:nvSpPr>
        <p:spPr>
          <a:xfrm>
            <a:off x="1410600" y="1529700"/>
            <a:ext cx="2937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