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87de1560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87de156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Yesterday I talked to about the first ancient rockets were used to propel arrows. The first rocket which actually launched something into space was used to launch Sputnik, the first satellite, on October 4, 1957. Since then, over 8000 objects have been launched into space. These satellites are what give us, cellphone communication, GPS, weather, and satellite television”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87de156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87de156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87de1560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87de1560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87de1560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87de1560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87de1560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87de1560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87de1560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87de1560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87de1560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7de1560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Been </a:t>
            </a:r>
            <a:r>
              <a:rPr lang="en"/>
              <a:t>following</a:t>
            </a:r>
            <a:r>
              <a:rPr lang="en"/>
              <a:t> the design process. Each time we build and test a rocket we use that knowledge to build a better rocket.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33000"/>
          </a:blip>
          <a:stretch>
            <a:fillRect/>
          </a:stretch>
        </p:blipFill>
        <p:spPr>
          <a:xfrm>
            <a:off x="0" y="-298528"/>
            <a:ext cx="9144002" cy="5594426"/>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Bottle Rockets Day 2</a:t>
            </a:r>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MIT STEAM Camp 2019</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Rockets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Rockets help propel things and transport items to space</a:t>
            </a:r>
            <a:endParaRPr/>
          </a:p>
          <a:p>
            <a:pPr indent="0" lvl="0" marL="0" rtl="0" algn="l">
              <a:spcBef>
                <a:spcPts val="1600"/>
              </a:spcBef>
              <a:spcAft>
                <a:spcPts val="0"/>
              </a:spcAft>
              <a:buNone/>
            </a:pPr>
            <a:r>
              <a:rPr lang="en"/>
              <a:t>Since the launch of Sputnik, October 4, 1957, over 8000 objects have been launched into space</a:t>
            </a:r>
            <a:endParaRPr/>
          </a:p>
          <a:p>
            <a:pPr indent="0" lvl="0" marL="0" rtl="0" algn="l">
              <a:spcBef>
                <a:spcPts val="1600"/>
              </a:spcBef>
              <a:spcAft>
                <a:spcPts val="1600"/>
              </a:spcAft>
              <a:buNone/>
            </a:pPr>
            <a:r>
              <a:rPr lang="en"/>
              <a:t>These satellites help provide </a:t>
            </a:r>
            <a:r>
              <a:rPr lang="en"/>
              <a:t>cell phone</a:t>
            </a:r>
            <a:r>
              <a:rPr lang="en"/>
              <a:t> communication, GPS, weather, and satellite television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Payload</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Payload is the carrying capacity of an aircraft or launch vehicle, usually measured in terms of weight</a:t>
            </a:r>
            <a:endParaRPr/>
          </a:p>
          <a:p>
            <a:pPr indent="0" lvl="0" marL="0" rtl="0" algn="l">
              <a:spcBef>
                <a:spcPts val="1600"/>
              </a:spcBef>
              <a:spcAft>
                <a:spcPts val="0"/>
              </a:spcAft>
              <a:buNone/>
            </a:pPr>
            <a:r>
              <a:rPr lang="en"/>
              <a:t>Can be a variety of items</a:t>
            </a:r>
            <a:endParaRPr/>
          </a:p>
          <a:p>
            <a:pPr indent="-342900" lvl="0" marL="457200" rtl="0" algn="l">
              <a:spcBef>
                <a:spcPts val="1600"/>
              </a:spcBef>
              <a:spcAft>
                <a:spcPts val="0"/>
              </a:spcAft>
              <a:buSzPts val="1800"/>
              <a:buChar char="●"/>
            </a:pPr>
            <a:r>
              <a:rPr lang="en"/>
              <a:t>Satellite </a:t>
            </a:r>
            <a:endParaRPr/>
          </a:p>
          <a:p>
            <a:pPr indent="-342900" lvl="0" marL="457200" rtl="0" algn="l">
              <a:spcBef>
                <a:spcPts val="0"/>
              </a:spcBef>
              <a:spcAft>
                <a:spcPts val="0"/>
              </a:spcAft>
              <a:buSzPts val="1800"/>
              <a:buChar char="●"/>
            </a:pPr>
            <a:r>
              <a:rPr lang="en"/>
              <a:t>Space Probe</a:t>
            </a:r>
            <a:endParaRPr/>
          </a:p>
          <a:p>
            <a:pPr indent="-342900" lvl="0" marL="457200" rtl="0" algn="l">
              <a:spcBef>
                <a:spcPts val="0"/>
              </a:spcBef>
              <a:spcAft>
                <a:spcPts val="0"/>
              </a:spcAft>
              <a:buSzPts val="1800"/>
              <a:buChar char="●"/>
            </a:pPr>
            <a:r>
              <a:rPr lang="en"/>
              <a:t>Spacecraft Carrying Humans</a:t>
            </a:r>
            <a:endParaRPr/>
          </a:p>
          <a:p>
            <a:pPr indent="-342900" lvl="0" marL="457200" rtl="0" algn="l">
              <a:spcBef>
                <a:spcPts val="0"/>
              </a:spcBef>
              <a:spcAft>
                <a:spcPts val="0"/>
              </a:spcAft>
              <a:buSzPts val="1800"/>
              <a:buChar char="●"/>
            </a:pPr>
            <a:r>
              <a:rPr lang="en"/>
              <a:t>Animals</a:t>
            </a:r>
            <a:endParaRPr/>
          </a:p>
          <a:p>
            <a:pPr indent="-342900" lvl="0" marL="457200" rtl="0" algn="l">
              <a:spcBef>
                <a:spcPts val="0"/>
              </a:spcBef>
              <a:spcAft>
                <a:spcPts val="0"/>
              </a:spcAft>
              <a:buSzPts val="1800"/>
              <a:buChar char="●"/>
            </a:pPr>
            <a:r>
              <a:rPr lang="en"/>
              <a:t>Cargo</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Stomp Rocket with Payload</a:t>
            </a:r>
            <a:endParaRPr/>
          </a:p>
        </p:txBody>
      </p:sp>
      <p:sp>
        <p:nvSpPr>
          <p:cNvPr id="74" name="Google Shape;74;p16"/>
          <p:cNvSpPr txBox="1"/>
          <p:nvPr>
            <p:ph idx="1" type="body"/>
          </p:nvPr>
        </p:nvSpPr>
        <p:spPr>
          <a:xfrm>
            <a:off x="311700" y="1152475"/>
            <a:ext cx="479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After watching the demonstration, what is the cause of the separation of the two parts?</a:t>
            </a:r>
            <a:endParaRPr/>
          </a:p>
          <a:p>
            <a:pPr indent="0" lvl="0" marL="0" rtl="0" algn="l">
              <a:spcBef>
                <a:spcPts val="1600"/>
              </a:spcBef>
              <a:spcAft>
                <a:spcPts val="0"/>
              </a:spcAft>
              <a:buNone/>
            </a:pPr>
            <a:r>
              <a:rPr lang="en"/>
              <a:t>Work in pairs to create a rocket with a payload.</a:t>
            </a:r>
            <a:endParaRPr/>
          </a:p>
          <a:p>
            <a:pPr indent="0" lvl="0" marL="0" rtl="0" algn="l">
              <a:spcBef>
                <a:spcPts val="1600"/>
              </a:spcBef>
              <a:spcAft>
                <a:spcPts val="0"/>
              </a:spcAft>
              <a:buNone/>
            </a:pPr>
            <a:r>
              <a:rPr lang="en"/>
              <a:t>Decide payload</a:t>
            </a:r>
            <a:endParaRPr/>
          </a:p>
          <a:p>
            <a:pPr indent="-342900" lvl="0" marL="457200" rtl="0" algn="l">
              <a:spcBef>
                <a:spcPts val="1600"/>
              </a:spcBef>
              <a:spcAft>
                <a:spcPts val="0"/>
              </a:spcAft>
              <a:buSzPts val="1800"/>
              <a:buChar char="●"/>
            </a:pPr>
            <a:r>
              <a:rPr lang="en"/>
              <a:t>Aluminum foil</a:t>
            </a:r>
            <a:endParaRPr/>
          </a:p>
          <a:p>
            <a:pPr indent="-342900" lvl="0" marL="457200" rtl="0" algn="l">
              <a:spcBef>
                <a:spcPts val="0"/>
              </a:spcBef>
              <a:spcAft>
                <a:spcPts val="0"/>
              </a:spcAft>
              <a:buSzPts val="1800"/>
              <a:buChar char="●"/>
            </a:pPr>
            <a:r>
              <a:rPr lang="en"/>
              <a:t>Tape</a:t>
            </a:r>
            <a:endParaRPr/>
          </a:p>
          <a:p>
            <a:pPr indent="-342900" lvl="0" marL="457200" rtl="0" algn="l">
              <a:spcBef>
                <a:spcPts val="0"/>
              </a:spcBef>
              <a:spcAft>
                <a:spcPts val="0"/>
              </a:spcAft>
              <a:buSzPts val="1800"/>
              <a:buChar char="●"/>
            </a:pPr>
            <a:r>
              <a:rPr lang="en"/>
              <a:t>Paper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5" name="Google Shape;75;p16"/>
          <p:cNvSpPr/>
          <p:nvPr/>
        </p:nvSpPr>
        <p:spPr>
          <a:xfrm>
            <a:off x="5210875" y="1224100"/>
            <a:ext cx="3436500" cy="2987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Add picture of the w/ payload setup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Stomp Rocket with Payload</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worked well?</a:t>
            </a:r>
            <a:endParaRPr/>
          </a:p>
          <a:p>
            <a:pPr indent="0" lvl="0" marL="0" rtl="0" algn="l">
              <a:spcBef>
                <a:spcPts val="1600"/>
              </a:spcBef>
              <a:spcAft>
                <a:spcPts val="0"/>
              </a:spcAft>
              <a:buNone/>
            </a:pPr>
            <a:r>
              <a:rPr lang="en"/>
              <a:t>What was </a:t>
            </a:r>
            <a:r>
              <a:rPr lang="en"/>
              <a:t>unexpected</a:t>
            </a:r>
            <a:r>
              <a:rPr lang="en"/>
              <a:t>?</a:t>
            </a:r>
            <a:endParaRPr/>
          </a:p>
          <a:p>
            <a:pPr indent="0" lvl="0" marL="0" rtl="0" algn="l">
              <a:spcBef>
                <a:spcPts val="1600"/>
              </a:spcBef>
              <a:spcAft>
                <a:spcPts val="1600"/>
              </a:spcAft>
              <a:buNone/>
            </a:pPr>
            <a:r>
              <a:rPr lang="en"/>
              <a:t>What would you change if you could do it over again?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Bottle Rockets with Payload</a:t>
            </a:r>
            <a:endParaRPr/>
          </a:p>
        </p:txBody>
      </p:sp>
      <p:sp>
        <p:nvSpPr>
          <p:cNvPr id="87" name="Google Shape;87;p18"/>
          <p:cNvSpPr txBox="1"/>
          <p:nvPr>
            <p:ph idx="1" type="body"/>
          </p:nvPr>
        </p:nvSpPr>
        <p:spPr>
          <a:xfrm>
            <a:off x="311700" y="1152475"/>
            <a:ext cx="4607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Work in pairs to design a bottle rocket that will transport the water balloon payload the farthest.</a:t>
            </a:r>
            <a:endParaRPr/>
          </a:p>
        </p:txBody>
      </p:sp>
      <p:sp>
        <p:nvSpPr>
          <p:cNvPr id="88" name="Google Shape;88;p18"/>
          <p:cNvSpPr/>
          <p:nvPr/>
        </p:nvSpPr>
        <p:spPr>
          <a:xfrm>
            <a:off x="5210875" y="1224100"/>
            <a:ext cx="3436500" cy="2987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Add picture of the bottle rocket w/ payload setup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Bottle Rockets with Payload</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worked well?</a:t>
            </a:r>
            <a:endParaRPr/>
          </a:p>
          <a:p>
            <a:pPr indent="0" lvl="0" marL="0" rtl="0" algn="l">
              <a:spcBef>
                <a:spcPts val="1600"/>
              </a:spcBef>
              <a:spcAft>
                <a:spcPts val="0"/>
              </a:spcAft>
              <a:buClr>
                <a:schemeClr val="dk1"/>
              </a:buClr>
              <a:buSzPts val="1100"/>
              <a:buFont typeface="Arial"/>
              <a:buNone/>
            </a:pPr>
            <a:r>
              <a:rPr lang="en"/>
              <a:t>What was unexpected?</a:t>
            </a:r>
            <a:endParaRPr/>
          </a:p>
          <a:p>
            <a:pPr indent="0" lvl="0" marL="0" rtl="0" algn="l">
              <a:spcBef>
                <a:spcPts val="1600"/>
              </a:spcBef>
              <a:spcAft>
                <a:spcPts val="0"/>
              </a:spcAft>
              <a:buClr>
                <a:schemeClr val="dk1"/>
              </a:buClr>
              <a:buSzPts val="1100"/>
              <a:buFont typeface="Arial"/>
              <a:buNone/>
            </a:pPr>
            <a:r>
              <a:rPr lang="en"/>
              <a:t>What would you change if you could do it over again?</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Iterative Design Process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20"/>
          <p:cNvPicPr preferRelativeResize="0"/>
          <p:nvPr/>
        </p:nvPicPr>
        <p:blipFill>
          <a:blip r:embed="rId3">
            <a:alphaModFix/>
          </a:blip>
          <a:stretch>
            <a:fillRect/>
          </a:stretch>
        </p:blipFill>
        <p:spPr>
          <a:xfrm>
            <a:off x="809225" y="1371788"/>
            <a:ext cx="7143750" cy="334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