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2" r:id="rId3"/>
    <p:sldId id="278" r:id="rId4"/>
    <p:sldId id="258" r:id="rId5"/>
    <p:sldId id="279" r:id="rId6"/>
    <p:sldId id="275" r:id="rId7"/>
    <p:sldId id="281" r:id="rId8"/>
    <p:sldId id="276" r:id="rId9"/>
    <p:sldId id="261" r:id="rId10"/>
    <p:sldId id="273" r:id="rId11"/>
    <p:sldId id="274" r:id="rId12"/>
    <p:sldId id="287" r:id="rId13"/>
    <p:sldId id="264" r:id="rId14"/>
    <p:sldId id="283" r:id="rId15"/>
    <p:sldId id="270" r:id="rId16"/>
    <p:sldId id="277" r:id="rId17"/>
    <p:sldId id="284" r:id="rId18"/>
    <p:sldId id="285" r:id="rId19"/>
    <p:sldId id="286" r:id="rId20"/>
    <p:sldId id="260" r:id="rId21"/>
    <p:sldId id="282" r:id="rId22"/>
    <p:sldId id="265" r:id="rId23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Good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0-18 Months</c:v>
                </c:pt>
                <c:pt idx="1">
                  <c:v>1-18 Months</c:v>
                </c:pt>
                <c:pt idx="2">
                  <c:v>19-30 Months</c:v>
                </c:pt>
                <c:pt idx="3">
                  <c:v>31-42 Months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25000</c:v>
                </c:pt>
                <c:pt idx="2">
                  <c:v>35000</c:v>
                </c:pt>
                <c:pt idx="3">
                  <c:v>40000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0-18 Months</c:v>
                </c:pt>
                <c:pt idx="1">
                  <c:v>1-18 Months</c:v>
                </c:pt>
                <c:pt idx="2">
                  <c:v>19-30 Months</c:v>
                </c:pt>
                <c:pt idx="3">
                  <c:v>31-42 Months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25000</c:v>
                </c:pt>
                <c:pt idx="2">
                  <c:v>28000</c:v>
                </c:pt>
                <c:pt idx="3">
                  <c:v>30000</c:v>
                </c:pt>
              </c:numCache>
            </c:numRef>
          </c:val>
        </c:ser>
        <c:marker val="1"/>
        <c:axId val="74341376"/>
        <c:axId val="74351360"/>
      </c:lineChart>
      <c:catAx>
        <c:axId val="74341376"/>
        <c:scaling>
          <c:orientation val="minMax"/>
        </c:scaling>
        <c:axPos val="b"/>
        <c:tickLblPos val="nextTo"/>
        <c:crossAx val="74351360"/>
        <c:crosses val="autoZero"/>
        <c:auto val="1"/>
        <c:lblAlgn val="ctr"/>
        <c:lblOffset val="100"/>
      </c:catAx>
      <c:valAx>
        <c:axId val="74351360"/>
        <c:scaling>
          <c:orientation val="minMax"/>
        </c:scaling>
        <c:axPos val="l"/>
        <c:majorGridlines/>
        <c:numFmt formatCode="General" sourceLinked="1"/>
        <c:tickLblPos val="nextTo"/>
        <c:crossAx val="7434137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3891288762515797"/>
          <c:y val="4.5138831330294241E-2"/>
          <c:w val="0.76389860989598524"/>
          <c:h val="0.6389280287332505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Associate Software Engineer  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Associate Software Engineer     0 - 18 Months</c:v>
                </c:pt>
                <c:pt idx="1">
                  <c:v>Assistant Software Engineer 19-30 Months</c:v>
                </c:pt>
                <c:pt idx="2">
                  <c:v>Software Engineer                                                                                    31-42 Months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25000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Assistant Software Engineer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Associate Software Engineer     0 - 18 Months</c:v>
                </c:pt>
                <c:pt idx="1">
                  <c:v>Assistant Software Engineer 19-30 Months</c:v>
                </c:pt>
                <c:pt idx="2">
                  <c:v>Software Engineer                                                                                    31-42 Months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35000</c:v>
                </c:pt>
                <c:pt idx="2">
                  <c:v>1.8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Software Engineer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Associate Software Engineer     0 - 18 Months</c:v>
                </c:pt>
                <c:pt idx="1">
                  <c:v>Assistant Software Engineer 19-30 Months</c:v>
                </c:pt>
                <c:pt idx="2">
                  <c:v>Software Engineer                                                                                    31-42 Months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40000</c:v>
                </c:pt>
              </c:numCache>
            </c:numRef>
          </c:val>
        </c:ser>
        <c:axId val="74258304"/>
        <c:axId val="60788736"/>
      </c:barChart>
      <c:catAx>
        <c:axId val="74258304"/>
        <c:scaling>
          <c:orientation val="minMax"/>
        </c:scaling>
        <c:axPos val="b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60788736"/>
        <c:crosses val="autoZero"/>
        <c:auto val="1"/>
        <c:lblAlgn val="ctr"/>
        <c:lblOffset val="100"/>
      </c:catAx>
      <c:valAx>
        <c:axId val="60788736"/>
        <c:scaling>
          <c:orientation val="minMax"/>
        </c:scaling>
        <c:axPos val="l"/>
        <c:majorGridlines/>
        <c:numFmt formatCode="General" sourceLinked="1"/>
        <c:tickLblPos val="nextTo"/>
        <c:crossAx val="742583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7364483085447649"/>
          <c:y val="0.83626513791039281"/>
          <c:w val="0.57751257655293087"/>
          <c:h val="0.16373486208960722"/>
        </c:manualLayout>
      </c:layout>
      <c:txPr>
        <a:bodyPr/>
        <a:lstStyle/>
        <a:p>
          <a:pPr>
            <a:defRPr sz="14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60129-655D-4420-9BFA-E988CB5C0274}" type="datetimeFigureOut">
              <a:rPr lang="en-GB" smtClean="0"/>
              <a:pPr/>
              <a:t>18/05/2023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0F48E-7DE3-41F1-BC12-CE3DEB5F226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71873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08BA-0981-49E0-B636-C172B7E69846}" type="datetimeFigureOut">
              <a:rPr lang="en-GB" smtClean="0"/>
              <a:pPr/>
              <a:t>18/05/2023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1" y="4716464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DFF56-C0BB-493E-83A1-E3A4F1F0F52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5813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DFF56-C0BB-493E-83A1-E3A4F1F0F52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42023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18/05/2023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18/05/2023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18/05/2023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18/05/2023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18/05/2023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18/05/2023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18/05/2023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18/05/2023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18/05/2023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18/05/2023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18/05/2023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20F5763-2329-4E7B-8FFA-D91987BFA0DF}" type="datetimeFigureOut">
              <a:rPr lang="en-GB" smtClean="0"/>
              <a:pPr/>
              <a:t>18/05/2023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career@mangoitsolutions.com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2492896"/>
            <a:ext cx="7363544" cy="1499426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Mango IT Solutions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5013176"/>
            <a:ext cx="7406640" cy="960512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Placement Drive for Associate Software Engineer</a:t>
            </a:r>
            <a:endParaRPr lang="en-GB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9" y="2794"/>
            <a:ext cx="4580369" cy="19442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335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Training Program at MIS; </a:t>
            </a:r>
            <a:br>
              <a:rPr lang="en-IN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What makes us different</a:t>
            </a:r>
            <a:endParaRPr lang="en-GB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28800"/>
            <a:ext cx="7498080" cy="4619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6 months extensive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training program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 job training with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Projects and practical assignments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Stipend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during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training period</a:t>
            </a:r>
          </a:p>
          <a:p>
            <a:pPr>
              <a:buFont typeface="Wingdings" pitchFamily="2" charset="2"/>
              <a:buChar char="q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Master OOPS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concepts and MVC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architecture </a:t>
            </a:r>
          </a:p>
          <a:p>
            <a:pPr>
              <a:buFont typeface="Wingdings" pitchFamily="2" charset="2"/>
              <a:buChar char="q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Work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under the direct supervision and guidance of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project managers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967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922" y="404664"/>
            <a:ext cx="7498080" cy="1143000"/>
          </a:xfrm>
        </p:spPr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Compensation and Terms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844824"/>
            <a:ext cx="7498080" cy="4608512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Stipend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10,000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per month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for six months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Attractive salary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GB" sz="2200" u="sng" dirty="0" smtClean="0">
                <a:latin typeface="Times New Roman" pitchFamily="18" charset="0"/>
                <a:cs typeface="Times New Roman" pitchFamily="18" charset="0"/>
              </a:rPr>
              <a:t>For bond tenure - 2.5yrs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GB" sz="2200" u="sng" dirty="0" smtClean="0">
                <a:latin typeface="Times New Roman" pitchFamily="18" charset="0"/>
                <a:cs typeface="Times New Roman" pitchFamily="18" charset="0"/>
              </a:rPr>
              <a:t>For bond tenure - 2 yrs.</a:t>
            </a:r>
          </a:p>
          <a:p>
            <a:pPr>
              <a:lnSpc>
                <a:spcPct val="120000"/>
              </a:lnSpc>
            </a:pPr>
            <a:endParaRPr lang="en-IN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IN" sz="3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Retention bonus benefits</a:t>
            </a:r>
          </a:p>
          <a:p>
            <a:pPr>
              <a:lnSpc>
                <a:spcPct val="120000"/>
              </a:lnSpc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2.5 yrs. or 2 yrs. bond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Bond value 1 lakh UDC</a:t>
            </a:r>
          </a:p>
          <a:p>
            <a:pPr>
              <a:lnSpc>
                <a:spcPct val="12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I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12</a:t>
            </a:r>
            <a:r>
              <a:rPr lang="en-I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original documents to submit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IN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GB" sz="3000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61077497"/>
              </p:ext>
            </p:extLst>
          </p:nvPr>
        </p:nvGraphicFramePr>
        <p:xfrm>
          <a:off x="1763688" y="3284984"/>
          <a:ext cx="2952328" cy="9361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0704"/>
                <a:gridCol w="1701624"/>
              </a:tblGrid>
              <a:tr h="2617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CTC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 Tenure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47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3.75 LPA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1-18 Months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47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4.95 LPA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19-30 Months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47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5.55 LPA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31-42 Months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68129021"/>
              </p:ext>
            </p:extLst>
          </p:nvPr>
        </p:nvGraphicFramePr>
        <p:xfrm>
          <a:off x="5439416" y="3284984"/>
          <a:ext cx="3021016" cy="936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2762"/>
                <a:gridCol w="1728254"/>
              </a:tblGrid>
              <a:tr h="2340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CTC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 Tenure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0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3.15 LPA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1-18 Months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0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4.35 LPA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19-30 Months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0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4.95 LPA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31-42 Months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890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Retention bonus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Retention Bonus 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Retention Bonus is offer to fresher’s batch on following terms</a:t>
            </a:r>
          </a:p>
          <a:p>
            <a:pPr lvl="0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completion of 3 yrs. tenure with company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1,80,000/- will be paid as retention bonus</a:t>
            </a:r>
          </a:p>
          <a:p>
            <a:pPr lvl="0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completion of additional 1 yrs. (total 4 yrs.) tenure with company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1,20,000/- will be paid as retention bonus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: At nutshell, fresher’s batch can get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3,00,000/- = ( 1,80,000 + 1,20,000 ) retention bonus after completion of 4 yrs. with company.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139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Projected Performance &amp; Salary Chart</a:t>
            </a:r>
            <a:endParaRPr lang="en-GB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  <p:graphicFrame>
        <p:nvGraphicFramePr>
          <p:cNvPr id="5" name="Chart 4"/>
          <p:cNvGraphicFramePr/>
          <p:nvPr/>
        </p:nvGraphicFramePr>
        <p:xfrm>
          <a:off x="1524000" y="1397000"/>
          <a:ext cx="7086600" cy="500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310970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Projected Career Growth Plan</a:t>
            </a:r>
            <a:endParaRPr lang="en-GB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  <p:graphicFrame>
        <p:nvGraphicFramePr>
          <p:cNvPr id="5" name="Chart 4"/>
          <p:cNvGraphicFramePr/>
          <p:nvPr/>
        </p:nvGraphicFramePr>
        <p:xfrm>
          <a:off x="1676400" y="1600200"/>
          <a:ext cx="658368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134039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994440"/>
          </a:xfrm>
        </p:spPr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Training Module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617" y="1935996"/>
            <a:ext cx="3657600" cy="4464496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) HTML&amp; HTML 5</a:t>
            </a:r>
          </a:p>
          <a:p>
            <a:pPr marL="82296" indent="0"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) Responsive Web Design</a:t>
            </a:r>
          </a:p>
          <a:p>
            <a:pPr marL="82296" indent="0"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) Introduction to PHP 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4) OOPs in PHP</a:t>
            </a:r>
          </a:p>
          <a:p>
            <a:pPr marL="82296" indent="0">
              <a:buNone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5)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Javascript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6)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Introduction</a:t>
            </a:r>
          </a:p>
          <a:p>
            <a:pPr marL="82296" indent="0">
              <a:buNone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7)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 marL="82296" indent="0"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8) React</a:t>
            </a:r>
          </a:p>
          <a:p>
            <a:pPr marL="82296" indent="0"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9) Angular</a:t>
            </a:r>
          </a:p>
          <a:p>
            <a:pPr marL="82296" indent="0"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10) Node</a:t>
            </a:r>
          </a:p>
          <a:p>
            <a:pPr marL="82296" indent="0"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11)</a:t>
            </a:r>
            <a:r>
              <a:rPr lang="en-IN" sz="2400" dirty="0" smtClean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IN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Magento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1.x, 2.x</a:t>
            </a:r>
          </a:p>
          <a:p>
            <a:pPr marL="82296" indent="0">
              <a:buNone/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217" y="1791980"/>
            <a:ext cx="3801616" cy="4248472"/>
          </a:xfrm>
        </p:spPr>
        <p:txBody>
          <a:bodyPr>
            <a:noAutofit/>
          </a:bodyPr>
          <a:lstStyle/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I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12) </a:t>
            </a:r>
            <a:r>
              <a:rPr lang="en-IN" dirty="0" err="1">
                <a:latin typeface="Times New Roman" pitchFamily="18" charset="0"/>
                <a:ea typeface="Calibri"/>
                <a:cs typeface="Times New Roman" pitchFamily="18" charset="0"/>
              </a:rPr>
              <a:t>CodeIgniter</a:t>
            </a:r>
            <a:endParaRPr lang="en-GB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82296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400" dirty="0" smtClean="0">
                <a:latin typeface="Times New Roman" pitchFamily="18" charset="0"/>
                <a:ea typeface="Calibri"/>
                <a:cs typeface="Times New Roman" pitchFamily="18" charset="0"/>
              </a:rPr>
              <a:t>13) </a:t>
            </a:r>
            <a:r>
              <a:rPr lang="en-IN" sz="2400" dirty="0" err="1" smtClean="0">
                <a:latin typeface="Times New Roman" pitchFamily="18" charset="0"/>
                <a:ea typeface="Calibri"/>
                <a:cs typeface="Times New Roman" pitchFamily="18" charset="0"/>
              </a:rPr>
              <a:t>Laravel</a:t>
            </a:r>
            <a:r>
              <a:rPr lang="en-IN" sz="2400" dirty="0" smtClean="0">
                <a:latin typeface="Times New Roman" pitchFamily="18" charset="0"/>
                <a:ea typeface="Calibri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ea typeface="Calibri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14)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Wordpress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15)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Functional Training of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ecommerce</a:t>
            </a:r>
            <a:br>
              <a:rPr lang="en-GB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16)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Functional Training of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CMS</a:t>
            </a:r>
            <a:br>
              <a:rPr lang="en-GB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17)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Quality Analysis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18)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PLC (Project Life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Cycle)</a:t>
            </a:r>
            <a:br>
              <a:rPr lang="en-GB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19) PD Classes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endParaRPr lang="en-GB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1412776"/>
            <a:ext cx="566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THEORETICAL TRAINING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350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Training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LIVE PROJECT TRAINING</a:t>
            </a:r>
          </a:p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Learn best practices with experienced senior software professionals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Work with UI Designers &amp; Quality Analysts for module Development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Pre and post coding documentation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Opportunity to work on live modules and client interaction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071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Gallery 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8317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Where to starts your IT career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935172617"/>
              </p:ext>
            </p:extLst>
          </p:nvPr>
        </p:nvGraphicFramePr>
        <p:xfrm>
          <a:off x="1619672" y="1052734"/>
          <a:ext cx="7200799" cy="54726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77647"/>
                <a:gridCol w="1756035"/>
                <a:gridCol w="1756035"/>
                <a:gridCol w="1611082"/>
              </a:tblGrid>
              <a:tr h="58413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Differentiation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MNC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Mid-size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Startup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413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Brand Value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Quiet high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Competitively less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Very less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413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Learning Curve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Competitively less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Quiet high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Very less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413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Project involvement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Competitively less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Quiet high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Very less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413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Market Value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Quiet High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Competitively less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Very less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413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Skill set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Competitively less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Quiet high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Very less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838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Work Culture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Very Strict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Lively and fun filled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Favorable working environment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838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Live Project Experience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Very rare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Every time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Depends on projects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30487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Benefits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sz="3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 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training for 3-6 months.</a:t>
            </a:r>
          </a:p>
          <a:p>
            <a:pPr lvl="0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consist basic to advance module.</a:t>
            </a:r>
          </a:p>
          <a:p>
            <a:pPr lvl="0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In-house experienced trainers.</a:t>
            </a:r>
          </a:p>
          <a:p>
            <a:pPr lvl="0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on latest tools and technologies.</a:t>
            </a:r>
          </a:p>
          <a:p>
            <a:pPr lvl="0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job training with Projects and practical assignments</a:t>
            </a:r>
          </a:p>
          <a:p>
            <a:pPr lvl="0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to work on live-project.</a:t>
            </a:r>
          </a:p>
          <a:p>
            <a:pPr lvl="0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Mentor-Mentee system</a:t>
            </a:r>
          </a:p>
          <a:p>
            <a:pPr lvl="0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Daily/weekly assignment system.</a:t>
            </a:r>
          </a:p>
          <a:p>
            <a:pPr lvl="0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on every task.</a:t>
            </a:r>
          </a:p>
          <a:p>
            <a:pPr lvl="0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Masters Certified Seniors</a:t>
            </a:r>
          </a:p>
          <a:p>
            <a:pPr lvl="0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10+ years experienced trainers.</a:t>
            </a:r>
          </a:p>
          <a:p>
            <a:pPr lvl="0"/>
            <a:r>
              <a:rPr lang="en-GB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on entire project development life cycle </a:t>
            </a: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1060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Mango IT Solutions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ClrTx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ISO-certified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best company of Central India.</a:t>
            </a:r>
          </a:p>
          <a:p>
            <a:pPr algn="just">
              <a:buClrTx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15+ years of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ecommerce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development.</a:t>
            </a:r>
          </a:p>
          <a:p>
            <a:pPr algn="just">
              <a:buClrTx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100% exports company with client base in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USA, India, UK, France, Germany, South Africa,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Italy and many more.</a:t>
            </a: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and mobile development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company, working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extensively on LAMP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and Full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tack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evelopment .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Specialize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web applications- ecommerce,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mcommerce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, CMS, custom and SAAS applications.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8736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Eligibility Criteria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0000" lvl="0" algn="just">
              <a:spcBef>
                <a:spcPts val="0"/>
              </a:spcBef>
              <a:buClr>
                <a:srgbClr val="A5B592"/>
              </a:buClr>
            </a:pPr>
            <a:r>
              <a:rPr lang="en-GB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Graduates with BE/PG degree in </a:t>
            </a:r>
            <a:r>
              <a:rPr lang="en-GB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CS/ </a:t>
            </a:r>
            <a:r>
              <a:rPr lang="en-GB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and </a:t>
            </a:r>
            <a:r>
              <a:rPr lang="en-GB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6+/10 </a:t>
            </a:r>
            <a:r>
              <a:rPr lang="en-GB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grade </a:t>
            </a:r>
            <a:r>
              <a:rPr lang="en-GB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GB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0000" lvl="0" algn="just">
              <a:spcBef>
                <a:spcPts val="0"/>
              </a:spcBef>
              <a:buClr>
                <a:srgbClr val="A5B592"/>
              </a:buClr>
              <a:buNone/>
            </a:pPr>
            <a:endParaRPr lang="en-GB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0000" lvl="0" algn="just">
              <a:spcBef>
                <a:spcPts val="0"/>
              </a:spcBef>
              <a:buClr>
                <a:srgbClr val="A5B592"/>
              </a:buClr>
            </a:pPr>
            <a:r>
              <a:rPr lang="en-GB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Coding experience in any technology </a:t>
            </a:r>
            <a:r>
              <a:rPr lang="en-GB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GB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clear oops concepts.</a:t>
            </a:r>
          </a:p>
          <a:p>
            <a:pPr marL="360000" lvl="0" algn="just">
              <a:spcBef>
                <a:spcPts val="0"/>
              </a:spcBef>
              <a:buClr>
                <a:srgbClr val="A5B592"/>
              </a:buClr>
              <a:buNone/>
            </a:pPr>
            <a:endParaRPr lang="en-GB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0000" lvl="0" algn="just">
              <a:spcBef>
                <a:spcPts val="0"/>
              </a:spcBef>
              <a:buClr>
                <a:srgbClr val="A5B592"/>
              </a:buClr>
            </a:pPr>
            <a:r>
              <a:rPr lang="en-GB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Dedicated personality with a zeal to learn </a:t>
            </a:r>
            <a:r>
              <a:rPr lang="en-GB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GB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good command on English.</a:t>
            </a:r>
          </a:p>
          <a:p>
            <a:pPr marL="360000" lvl="0" algn="just">
              <a:spcBef>
                <a:spcPts val="0"/>
              </a:spcBef>
              <a:buClr>
                <a:srgbClr val="A5B592"/>
              </a:buClr>
            </a:pPr>
            <a:endParaRPr lang="en-GB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0000" lvl="0" algn="just">
              <a:spcBef>
                <a:spcPts val="0"/>
              </a:spcBef>
              <a:buClr>
                <a:srgbClr val="A5B592"/>
              </a:buClr>
            </a:pPr>
            <a:r>
              <a:rPr lang="en-GB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Should be able to clear the technical interview </a:t>
            </a:r>
            <a:r>
              <a:rPr lang="en-GB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GB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on-line test based on Quantitative Aptitude, English, MySQL, Logical Reasoning and Programming concepts</a:t>
            </a:r>
            <a:r>
              <a:rPr lang="en-GB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2296" indent="0">
              <a:buNone/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6307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Selection Process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77" y="1417638"/>
            <a:ext cx="7992888" cy="525658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67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 </a:t>
            </a:r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Any Questions ???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Content Placeholder 3" descr="download (6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252" y="1340768"/>
            <a:ext cx="3568097" cy="28083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47664" y="558924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917335" y="4005065"/>
            <a:ext cx="64087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Padma Rao</a:t>
            </a:r>
          </a:p>
          <a:p>
            <a:pPr algn="ctr"/>
            <a:endParaRPr lang="en-GB" sz="24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GB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Mango IT Solutions</a:t>
            </a:r>
            <a:br>
              <a:rPr lang="en-GB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15/3 Old </a:t>
            </a:r>
            <a:r>
              <a:rPr lang="en-GB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Palasia</a:t>
            </a:r>
            <a:r>
              <a:rPr lang="en-GB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Behind </a:t>
            </a:r>
            <a:r>
              <a:rPr lang="en-GB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Sarda</a:t>
            </a:r>
            <a:r>
              <a:rPr lang="en-GB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House, Indore</a:t>
            </a:r>
            <a:br>
              <a:rPr lang="en-GB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b="1" dirty="0" smtClean="0">
                <a:solidFill>
                  <a:schemeClr val="tx2"/>
                </a:solidFill>
              </a:rPr>
              <a:t/>
            </a:r>
            <a:br>
              <a:rPr lang="en-GB" b="1" dirty="0" smtClean="0">
                <a:solidFill>
                  <a:schemeClr val="tx2"/>
                </a:solidFill>
              </a:rPr>
            </a:br>
            <a:r>
              <a:rPr lang="en-GB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Phone No. : 4044117, 4046693 Ext. 21/22</a:t>
            </a:r>
          </a:p>
          <a:p>
            <a:pPr algn="ctr"/>
            <a:r>
              <a:rPr lang="en-GB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career@mangoitsolutions.com</a:t>
            </a:r>
            <a:endParaRPr lang="en-GB" sz="24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GB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hr@mangoitsolutions.com</a:t>
            </a:r>
            <a:endParaRPr lang="en-GB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7559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About Us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sz="2800" dirty="0" smtClean="0">
                <a:latin typeface="Times New Roman"/>
                <a:ea typeface="Calibri"/>
              </a:rPr>
              <a:t>Brand company </a:t>
            </a:r>
            <a:r>
              <a:rPr lang="en-GB" sz="2800" dirty="0">
                <a:latin typeface="Times New Roman"/>
                <a:ea typeface="Calibri"/>
              </a:rPr>
              <a:t>of Any Linux Work </a:t>
            </a:r>
            <a:r>
              <a:rPr lang="en-GB" sz="2800" dirty="0" err="1">
                <a:latin typeface="Times New Roman"/>
                <a:ea typeface="Calibri"/>
              </a:rPr>
              <a:t>Pvt.</a:t>
            </a:r>
            <a:r>
              <a:rPr lang="en-GB" sz="2800" dirty="0">
                <a:latin typeface="Times New Roman"/>
                <a:ea typeface="Calibri"/>
              </a:rPr>
              <a:t> Ltd. 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rgbClr val="FF0000"/>
                </a:solidFill>
                <a:latin typeface="Times New Roman"/>
                <a:ea typeface="Calibri"/>
              </a:rPr>
              <a:t>7+ </a:t>
            </a:r>
            <a:r>
              <a:rPr lang="en-GB" sz="2800" dirty="0">
                <a:solidFill>
                  <a:srgbClr val="FF0000"/>
                </a:solidFill>
                <a:latin typeface="Times New Roman"/>
                <a:ea typeface="Calibri"/>
              </a:rPr>
              <a:t>years </a:t>
            </a:r>
            <a:r>
              <a:rPr lang="en-GB" sz="2800" dirty="0" smtClean="0">
                <a:solidFill>
                  <a:srgbClr val="FF0000"/>
                </a:solidFill>
                <a:latin typeface="Times New Roman"/>
                <a:ea typeface="Calibri"/>
              </a:rPr>
              <a:t>trained </a:t>
            </a:r>
            <a:r>
              <a:rPr lang="en-GB" sz="2800" dirty="0" smtClean="0">
                <a:latin typeface="Times New Roman"/>
                <a:ea typeface="Calibri"/>
              </a:rPr>
              <a:t>working professionals.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World class and environmental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friendly infrastructure</a:t>
            </a:r>
            <a:endParaRPr lang="en-US" sz="28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5+ team strength &amp; growing </a:t>
            </a:r>
            <a:endParaRPr lang="en-US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168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Life @ MIT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Work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Proper organization structure including work hierarchy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Attention to detail and perfection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Framework based coding with latest technologies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Regularity in work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 Days in a week working</a:t>
            </a:r>
          </a:p>
          <a:p>
            <a:pPr marL="82296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58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321154"/>
            <a:ext cx="7498080" cy="1143000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Times New Roman" pitchFamily="18" charset="0"/>
                <a:cs typeface="Times New Roman" pitchFamily="18" charset="0"/>
              </a:rPr>
              <a:t>Life @ </a:t>
            </a:r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MIT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Fitness Lifestyle in Work:</a:t>
            </a:r>
          </a:p>
          <a:p>
            <a:pPr lvl="1"/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Cycle to work</a:t>
            </a:r>
          </a:p>
          <a:p>
            <a:pPr lvl="1"/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Ergonomical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sitting and standing furniture</a:t>
            </a:r>
          </a:p>
          <a:p>
            <a:pPr lvl="1"/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Open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work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Infrastructure with proper lighting and ventilation</a:t>
            </a:r>
          </a:p>
          <a:p>
            <a:pPr lvl="1"/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Morning and evening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snacks</a:t>
            </a:r>
          </a:p>
          <a:p>
            <a:pPr lvl="1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Regular fitness and outdoor excursions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Celebration</a:t>
            </a:r>
          </a:p>
          <a:p>
            <a:pPr lvl="1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In house sports competition</a:t>
            </a:r>
          </a:p>
          <a:p>
            <a:pPr lvl="1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Festival and individual celebrations with team</a:t>
            </a:r>
          </a:p>
          <a:p>
            <a:pPr lvl="1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Happy and respectful atmosphere with smiles</a:t>
            </a:r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2835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Glimpses of Events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51" y="1196752"/>
            <a:ext cx="7839289" cy="54726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1480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085" r="8085"/>
          <a:stretch>
            <a:fillRect/>
          </a:stretch>
        </p:blipFill>
        <p:spPr>
          <a:xfrm>
            <a:off x="4788024" y="791135"/>
            <a:ext cx="3384376" cy="295232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79094"/>
            <a:ext cx="3384375" cy="291988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40" y="3980478"/>
            <a:ext cx="3411551" cy="27363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3" y="3980478"/>
            <a:ext cx="3384377" cy="27363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989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0178" b="2017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b="1" dirty="0" smtClean="0">
                <a:solidFill>
                  <a:srgbClr val="7030A0"/>
                </a:solidFill>
                <a:latin typeface="Algerian" pitchFamily="82" charset="0"/>
                <a:cs typeface="Times New Roman" pitchFamily="18" charset="0"/>
              </a:rPr>
              <a:t>Cycle to Work</a:t>
            </a:r>
            <a:endParaRPr lang="en-GB" sz="2800" b="1" dirty="0">
              <a:solidFill>
                <a:srgbClr val="7030A0"/>
              </a:solidFill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42929" y="1772816"/>
            <a:ext cx="3672408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We are known for our Fitness Activities throughout the year</a:t>
            </a:r>
            <a:endParaRPr lang="en-US" sz="4000" b="1" cap="none" spc="0" dirty="0">
              <a:ln w="11430"/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0535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Work Culture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84784"/>
            <a:ext cx="7498080" cy="4752528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9:30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7:15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flexible 45 minutes timing</a:t>
            </a:r>
          </a:p>
          <a:p>
            <a:pPr algn="just">
              <a:buClrTx/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5 days a week. </a:t>
            </a:r>
          </a:p>
          <a:p>
            <a:pPr algn="just">
              <a:buClrTx/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18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annual leaves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Clear and written HR policies</a:t>
            </a:r>
          </a:p>
          <a:p>
            <a:pPr algn="just">
              <a:buClrTx/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Open and transparent work culture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buClrTx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8969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1739</TotalTime>
  <Words>780</Words>
  <Application>Microsoft Office PowerPoint</Application>
  <PresentationFormat>On-screen Show (4:3)</PresentationFormat>
  <Paragraphs>166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Mango IT Solutions</vt:lpstr>
      <vt:lpstr>Mango IT Solutions</vt:lpstr>
      <vt:lpstr>About Us</vt:lpstr>
      <vt:lpstr>Life @ MIT</vt:lpstr>
      <vt:lpstr>Life @ MIT</vt:lpstr>
      <vt:lpstr>Glimpses of Events</vt:lpstr>
      <vt:lpstr>Slide 7</vt:lpstr>
      <vt:lpstr>Slide 8</vt:lpstr>
      <vt:lpstr>Work Culture</vt:lpstr>
      <vt:lpstr>Training Program at MIS;  What makes us different</vt:lpstr>
      <vt:lpstr>Compensation and Terms</vt:lpstr>
      <vt:lpstr>Retention bonus benefits</vt:lpstr>
      <vt:lpstr>Projected Performance &amp; Salary Chart</vt:lpstr>
      <vt:lpstr>     Projected Career Growth Plan</vt:lpstr>
      <vt:lpstr>Training Module</vt:lpstr>
      <vt:lpstr>Training Module</vt:lpstr>
      <vt:lpstr>Gallery View </vt:lpstr>
      <vt:lpstr>Where to starts your IT career </vt:lpstr>
      <vt:lpstr>Training Benefits </vt:lpstr>
      <vt:lpstr>Eligibility Criteria</vt:lpstr>
      <vt:lpstr>Selection Process</vt:lpstr>
      <vt:lpstr> Any Questions 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Mango IT Solutions</dc:title>
  <dc:creator>Windows User</dc:creator>
  <cp:lastModifiedBy>soumya</cp:lastModifiedBy>
  <cp:revision>118</cp:revision>
  <cp:lastPrinted>2018-04-25T05:57:57Z</cp:lastPrinted>
  <dcterms:created xsi:type="dcterms:W3CDTF">2018-02-16T09:59:03Z</dcterms:created>
  <dcterms:modified xsi:type="dcterms:W3CDTF">2023-05-18T08:58:45Z</dcterms:modified>
</cp:coreProperties>
</file>