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1">
  <p:sldMasterIdLst>
    <p:sldMasterId id="2147483648" r:id="rId1"/>
  </p:sldMasterIdLst>
  <p:notesMasterIdLst>
    <p:notesMasterId r:id="rId14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24" r:id="rId12"/>
    <p:sldId id="304" r:id="rId13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38"/>
    <a:srgbClr val="CC33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0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9CC64-1D12-4A20-AB57-F9BD7187F3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D007-0BC6-4735-AA7F-34E12D8A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600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mango_itsol?lang=en" TargetMode="External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Mangoitsol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hyperlink" Target="https://www.instagram.com/mango/?hl=en" TargetMode="External"/><Relationship Id="rId4" Type="http://schemas.openxmlformats.org/officeDocument/2006/relationships/hyperlink" Target="https://www.linkedin.com/company/mangoitsolutions/about/" TargetMode="Externa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 descr="business meeting"/>
          <p:cNvSpPr>
            <a:spLocks noChangeArrowheads="1"/>
          </p:cNvSpPr>
          <p:nvPr/>
        </p:nvSpPr>
        <p:spPr bwMode="auto">
          <a:xfrm>
            <a:off x="-19049" y="0"/>
            <a:ext cx="12022137" cy="6885378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 rot="5400000">
            <a:off x="2538738" y="-2591597"/>
            <a:ext cx="6912762" cy="1204118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1999862" y="0"/>
            <a:ext cx="19055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-25474" y="3501008"/>
            <a:ext cx="12131749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Corporate Etiquette Training Session</a:t>
            </a:r>
            <a:r>
              <a:rPr lang="en-US" sz="1400" b="1" i="1" dirty="0" smtClean="0">
                <a:latin typeface="Cambria" pitchFamily="18" charset="0"/>
                <a:ea typeface="Cambria" pitchFamily="18" charset="0"/>
              </a:rPr>
              <a:t> </a:t>
            </a:r>
            <a:endParaRPr lang="en-US" sz="1400" b="1" i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63" y="3645024"/>
            <a:ext cx="2946771" cy="801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9462" y="4489375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An Agile Web Development Company</a:t>
            </a: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Corporate Etiquettes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581" y="1340768"/>
            <a:ext cx="11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C00000"/>
                </a:solidFill>
              </a:rPr>
              <a:t>Team Building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581" y="1988840"/>
            <a:ext cx="11305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Answering </a:t>
            </a:r>
            <a:r>
              <a:rPr lang="en-US" dirty="0" smtClean="0"/>
              <a:t>calls and </a:t>
            </a:r>
            <a:r>
              <a:rPr lang="en-US" dirty="0" smtClean="0"/>
              <a:t>emails – be available to answer calls  or messages– </a:t>
            </a:r>
            <a:r>
              <a:rPr lang="en-US" dirty="0" err="1" smtClean="0"/>
              <a:t>cliq</a:t>
            </a:r>
            <a:r>
              <a:rPr lang="en-US" dirty="0" smtClean="0"/>
              <a:t>, </a:t>
            </a:r>
            <a:r>
              <a:rPr lang="en-US" dirty="0" err="1" smtClean="0"/>
              <a:t>whatsapp</a:t>
            </a:r>
            <a:r>
              <a:rPr lang="en-US" dirty="0" smtClean="0"/>
              <a:t> etc.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Contribute value to team- Always try to enhance team value to achieving new set milestones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Make </a:t>
            </a:r>
            <a:r>
              <a:rPr lang="en-US" dirty="0" smtClean="0"/>
              <a:t>yourself </a:t>
            </a:r>
            <a:r>
              <a:rPr lang="en-US" dirty="0" smtClean="0"/>
              <a:t>accessible to your team members for any kind of needs and assistance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Remember name of your </a:t>
            </a:r>
            <a:r>
              <a:rPr lang="en-US" dirty="0" smtClean="0"/>
              <a:t>colleagues and communicate with them by name as it helps to connect with them</a:t>
            </a:r>
            <a:endParaRPr lang="en-US" dirty="0" smtClean="0"/>
          </a:p>
          <a:p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214736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Users\Sunil J\Desktop\s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9596" y="1319689"/>
            <a:ext cx="3749376" cy="1340685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76" y="909031"/>
            <a:ext cx="2178241" cy="187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56" y="3179837"/>
            <a:ext cx="1631060" cy="1465889"/>
          </a:xfrm>
          <a:prstGeom prst="rect">
            <a:avLst/>
          </a:prstGeom>
        </p:spPr>
      </p:pic>
      <p:pic>
        <p:nvPicPr>
          <p:cNvPr id="32" name="Picture 7" descr="C:\Users\CPU 2016 3\Desktop\iso-9001-2008-certified-logo_52042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1563" y="1268760"/>
            <a:ext cx="1401782" cy="1401782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Quality Speaks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1" t="17608"/>
          <a:stretch/>
        </p:blipFill>
        <p:spPr>
          <a:xfrm>
            <a:off x="2806849" y="5090816"/>
            <a:ext cx="2293775" cy="1494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50" y="5126251"/>
            <a:ext cx="2818860" cy="8347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22" y="5007260"/>
            <a:ext cx="2779408" cy="11117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clrChange>
              <a:clrFrom>
                <a:srgbClr val="F2F1EF"/>
              </a:clrFrom>
              <a:clrTo>
                <a:srgbClr val="F2F1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73" y="3262008"/>
            <a:ext cx="1927860" cy="1516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163" y="3047175"/>
            <a:ext cx="3078807" cy="1731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56" y="1053927"/>
            <a:ext cx="1587982" cy="1775137"/>
          </a:xfrm>
          <a:prstGeom prst="rect">
            <a:avLst/>
          </a:prstGeom>
        </p:spPr>
      </p:pic>
      <p:pic>
        <p:nvPicPr>
          <p:cNvPr id="19" name="image1.png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94646" y="3320601"/>
            <a:ext cx="1424161" cy="1280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6" t="14300" r="11792" b="21277"/>
          <a:stretch/>
        </p:blipFill>
        <p:spPr>
          <a:xfrm>
            <a:off x="846600" y="4905984"/>
            <a:ext cx="975797" cy="943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651" y="5826635"/>
            <a:ext cx="202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Green Energy Company</a:t>
            </a:r>
          </a:p>
        </p:txBody>
      </p:sp>
    </p:spTree>
    <p:extLst>
      <p:ext uri="{BB962C8B-B14F-4D97-AF65-F5344CB8AC3E}">
        <p14:creationId xmlns:p14="http://schemas.microsoft.com/office/powerpoint/2010/main" val="3731103990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>
            <a:spLocks noChangeArrowheads="1"/>
          </p:cNvSpPr>
          <p:nvPr/>
        </p:nvSpPr>
        <p:spPr bwMode="auto">
          <a:xfrm flipH="1">
            <a:off x="12190413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609650" y="4941168"/>
            <a:ext cx="6092825" cy="1583612"/>
            <a:chOff x="1621" y="2853274"/>
            <a:chExt cx="6092825" cy="1583612"/>
          </a:xfrm>
        </p:grpSpPr>
        <p:sp>
          <p:nvSpPr>
            <p:cNvPr id="6" name="Freeform 116">
              <a:extLst>
                <a:ext uri="{FF2B5EF4-FFF2-40B4-BE49-F238E27FC236}">
                  <a16:creationId xmlns:a16="http://schemas.microsoft.com/office/drawing/2014/main" xmlns="" id="{C956E504-D7C2-4FA8-A333-E419E3BBA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9022" y="2853274"/>
              <a:ext cx="638022" cy="752615"/>
            </a:xfrm>
            <a:custGeom>
              <a:avLst/>
              <a:gdLst>
                <a:gd name="T0" fmla="*/ 1507 w 1834"/>
                <a:gd name="T1" fmla="*/ 245 h 2382"/>
                <a:gd name="T2" fmla="*/ 917 w 1834"/>
                <a:gd name="T3" fmla="*/ 0 h 2382"/>
                <a:gd name="T4" fmla="*/ 327 w 1834"/>
                <a:gd name="T5" fmla="*/ 245 h 2382"/>
                <a:gd name="T6" fmla="*/ 249 w 1834"/>
                <a:gd name="T7" fmla="*/ 1417 h 2382"/>
                <a:gd name="T8" fmla="*/ 917 w 1834"/>
                <a:gd name="T9" fmla="*/ 2382 h 2382"/>
                <a:gd name="T10" fmla="*/ 1584 w 1834"/>
                <a:gd name="T11" fmla="*/ 1418 h 2382"/>
                <a:gd name="T12" fmla="*/ 1507 w 1834"/>
                <a:gd name="T13" fmla="*/ 245 h 2382"/>
                <a:gd name="T14" fmla="*/ 925 w 1834"/>
                <a:gd name="T15" fmla="*/ 1131 h 2382"/>
                <a:gd name="T16" fmla="*/ 620 w 1834"/>
                <a:gd name="T17" fmla="*/ 827 h 2382"/>
                <a:gd name="T18" fmla="*/ 925 w 1834"/>
                <a:gd name="T19" fmla="*/ 522 h 2382"/>
                <a:gd name="T20" fmla="*/ 1229 w 1834"/>
                <a:gd name="T21" fmla="*/ 827 h 2382"/>
                <a:gd name="T22" fmla="*/ 925 w 1834"/>
                <a:gd name="T23" fmla="*/ 1131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4" h="2382">
                  <a:moveTo>
                    <a:pt x="1507" y="245"/>
                  </a:moveTo>
                  <a:cubicBezTo>
                    <a:pt x="1349" y="87"/>
                    <a:pt x="1140" y="0"/>
                    <a:pt x="917" y="0"/>
                  </a:cubicBezTo>
                  <a:cubicBezTo>
                    <a:pt x="694" y="0"/>
                    <a:pt x="485" y="87"/>
                    <a:pt x="327" y="245"/>
                  </a:cubicBezTo>
                  <a:cubicBezTo>
                    <a:pt x="36" y="536"/>
                    <a:pt x="0" y="1084"/>
                    <a:pt x="249" y="1417"/>
                  </a:cubicBezTo>
                  <a:cubicBezTo>
                    <a:pt x="917" y="2382"/>
                    <a:pt x="917" y="2382"/>
                    <a:pt x="917" y="2382"/>
                  </a:cubicBezTo>
                  <a:cubicBezTo>
                    <a:pt x="1584" y="1418"/>
                    <a:pt x="1584" y="1418"/>
                    <a:pt x="1584" y="1418"/>
                  </a:cubicBezTo>
                  <a:cubicBezTo>
                    <a:pt x="1834" y="1084"/>
                    <a:pt x="1798" y="536"/>
                    <a:pt x="1507" y="245"/>
                  </a:cubicBezTo>
                  <a:close/>
                  <a:moveTo>
                    <a:pt x="925" y="1131"/>
                  </a:moveTo>
                  <a:cubicBezTo>
                    <a:pt x="757" y="1131"/>
                    <a:pt x="620" y="994"/>
                    <a:pt x="620" y="827"/>
                  </a:cubicBezTo>
                  <a:cubicBezTo>
                    <a:pt x="620" y="659"/>
                    <a:pt x="757" y="522"/>
                    <a:pt x="925" y="522"/>
                  </a:cubicBezTo>
                  <a:cubicBezTo>
                    <a:pt x="1093" y="522"/>
                    <a:pt x="1229" y="659"/>
                    <a:pt x="1229" y="827"/>
                  </a:cubicBezTo>
                  <a:cubicBezTo>
                    <a:pt x="1229" y="994"/>
                    <a:pt x="1093" y="1131"/>
                    <a:pt x="925" y="113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21" y="3605889"/>
              <a:ext cx="6092825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15/3 Old </a:t>
              </a:r>
              <a:r>
                <a:rPr lang="en-US" sz="1600" b="1" dirty="0" err="1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Palasia</a:t>
              </a:r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, 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behind </a:t>
              </a:r>
              <a:r>
                <a:rPr lang="en-US" sz="1600" b="1" dirty="0" err="1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Sarda</a:t>
              </a:r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 House, </a:t>
              </a:r>
              <a:b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</a:br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Indore, 452001, India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55" y="4663349"/>
            <a:ext cx="1308252" cy="1308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03030"/>
              </a:clrFrom>
              <a:clrTo>
                <a:srgbClr val="3030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9" t="15005" r="19944" b="19361"/>
          <a:stretch/>
        </p:blipFill>
        <p:spPr>
          <a:xfrm>
            <a:off x="9003381" y="4893676"/>
            <a:ext cx="707307" cy="8001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94669" y="5733256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sales@mangoitsolutions.com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info@mangoitsolutions.com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1133" y="5733256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  +91-731-404-6693  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9779" y="2060848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Thanks &amp; Follow Us on :</a:t>
            </a:r>
          </a:p>
        </p:txBody>
      </p:sp>
      <p:pic>
        <p:nvPicPr>
          <p:cNvPr id="2055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46" y="3068960"/>
            <a:ext cx="870395" cy="8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38" y="3068960"/>
            <a:ext cx="759420" cy="82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32" y="3032865"/>
            <a:ext cx="862458" cy="950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74" y="3068960"/>
            <a:ext cx="881508" cy="86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5773" y="2636912"/>
            <a:ext cx="8227865" cy="17281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5827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Module 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200" y="1772816"/>
            <a:ext cx="113616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Corporate Etiquettes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Interpersonal Skills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Toilet Etiquettes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Time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Personal to Professional transition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43212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Corporate Etiquettes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1139" y="1204233"/>
            <a:ext cx="11042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C00000"/>
                </a:solidFill>
              </a:rPr>
              <a:t>How to present yourself to people</a:t>
            </a:r>
          </a:p>
          <a:p>
            <a:r>
              <a:rPr lang="en-US" dirty="0"/>
              <a:t>	</a:t>
            </a:r>
            <a:r>
              <a:rPr lang="en-US" dirty="0" smtClean="0"/>
              <a:t>					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200" y="1920836"/>
            <a:ext cx="113052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Be original with your gesture and posture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Always prepare with your brief </a:t>
            </a:r>
            <a:r>
              <a:rPr lang="en-US" sz="2000" dirty="0" smtClean="0">
                <a:solidFill>
                  <a:srgbClr val="002060"/>
                </a:solidFill>
              </a:rPr>
              <a:t>Introduction- Name, education, achievement, skills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Interact with </a:t>
            </a:r>
            <a:r>
              <a:rPr lang="en-US" sz="2000" dirty="0" smtClean="0">
                <a:solidFill>
                  <a:srgbClr val="002060"/>
                </a:solidFill>
              </a:rPr>
              <a:t>everyone- open to communicate with everyone, not in close circle group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Work smart , not work </a:t>
            </a:r>
            <a:r>
              <a:rPr lang="en-US" sz="2000" dirty="0" smtClean="0">
                <a:solidFill>
                  <a:srgbClr val="002060"/>
                </a:solidFill>
              </a:rPr>
              <a:t>hard – don’t be busy all time but be productive helps to do work smart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Be goal </a:t>
            </a:r>
            <a:r>
              <a:rPr lang="en-US" sz="2000" dirty="0" smtClean="0">
                <a:solidFill>
                  <a:srgbClr val="002060"/>
                </a:solidFill>
              </a:rPr>
              <a:t>oriented – starts your day with goal/task and work with time to achieve it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Greet </a:t>
            </a:r>
            <a:r>
              <a:rPr lang="en-US" sz="2000" dirty="0" smtClean="0">
                <a:solidFill>
                  <a:srgbClr val="002060"/>
                </a:solidFill>
              </a:rPr>
              <a:t>Everyone – greet everyone  with good morning/ good evening when interact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7464935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Corporate Etiquettes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598" y="1268760"/>
            <a:ext cx="1123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schemeClr val="accent2"/>
                </a:solidFill>
              </a:rPr>
              <a:t>Develop Personal &amp; Professional Image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558" y="2060848"/>
            <a:ext cx="1159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504" y="2056686"/>
            <a:ext cx="113772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Personal Image 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Share </a:t>
            </a:r>
            <a:r>
              <a:rPr lang="en-US" dirty="0" smtClean="0"/>
              <a:t>knowledge – when someone needs your knowledge share it to assist them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Quick </a:t>
            </a:r>
            <a:r>
              <a:rPr lang="en-US" dirty="0" smtClean="0"/>
              <a:t>learner – always have a learning attitude to keep your self updated</a:t>
            </a:r>
            <a:endParaRPr lang="en-US" dirty="0" smtClean="0"/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Develop </a:t>
            </a:r>
            <a:r>
              <a:rPr lang="en-US" dirty="0" smtClean="0"/>
              <a:t>Skills – Be open to learn new skills, tech to grow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Professional Image</a:t>
            </a:r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Team </a:t>
            </a:r>
            <a:r>
              <a:rPr lang="en-US" dirty="0" smtClean="0"/>
              <a:t>Work – work with team by helping each other and always open to ask for assistance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Follow Time </a:t>
            </a:r>
            <a:r>
              <a:rPr lang="en-US" dirty="0" smtClean="0"/>
              <a:t>– always try to follow time deadlines to finish assign task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No </a:t>
            </a:r>
            <a:r>
              <a:rPr lang="en-US" dirty="0" smtClean="0"/>
              <a:t>Politics – never indulge or starts back biting or politics about your co-workers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427450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Corporate Etiquettes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200" y="1268760"/>
            <a:ext cx="1128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chemeClr val="accent2"/>
                </a:solidFill>
              </a:rPr>
              <a:t>Communication Skills – Internal</a:t>
            </a:r>
            <a:endParaRPr lang="en-US" sz="2400" b="1" u="sng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558" y="1844824"/>
            <a:ext cx="11449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Take active participation in company internal communication channel – </a:t>
            </a:r>
            <a:r>
              <a:rPr lang="en-US" dirty="0" err="1"/>
              <a:t>Whatsapp</a:t>
            </a:r>
            <a:r>
              <a:rPr lang="en-US" dirty="0"/>
              <a:t>, </a:t>
            </a:r>
            <a:r>
              <a:rPr lang="en-US" dirty="0" err="1" smtClean="0"/>
              <a:t>Cliq</a:t>
            </a:r>
            <a:endParaRPr lang="en-US" dirty="0" smtClean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Do not  show ignorance to management words and messages- Always show respect and proper reply to management words and messages </a:t>
            </a:r>
            <a:endParaRPr lang="en-US" dirty="0" smtClean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Starts with greeting – Good Morning / Good Afternoon/ Hello / Hi / Bye </a:t>
            </a:r>
            <a:endParaRPr lang="en-US" dirty="0" smtClean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Show Courtesy-  use </a:t>
            </a:r>
            <a:r>
              <a:rPr lang="en-US" b="1" dirty="0"/>
              <a:t>Please, Thank you &amp; You are </a:t>
            </a:r>
            <a:r>
              <a:rPr lang="en-US" b="1" dirty="0" smtClean="0"/>
              <a:t>welcome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Don’t use slang languages in messages – OMG etc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Follow proper communication channel – for leave / for information etc.</a:t>
            </a:r>
          </a:p>
          <a:p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30145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Corporate Etiquettes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581" y="1412776"/>
            <a:ext cx="115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581" y="1412776"/>
            <a:ext cx="11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chemeClr val="accent2"/>
                </a:solidFill>
              </a:rPr>
              <a:t>Communication Skills - Email</a:t>
            </a:r>
            <a:endParaRPr lang="en-US" sz="2400" b="1" u="sng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81" y="2084007"/>
            <a:ext cx="11305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Starts with formal salutation – Hello/Dear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Write greeting in one line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Intro yourself and subject for mail writing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Write your message 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Closing lines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Signature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8826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Corporate Etiquettes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2558" y="1340768"/>
            <a:ext cx="117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chemeClr val="accent2"/>
                </a:solidFill>
              </a:rPr>
              <a:t>Office Etiquettes – Do’s and </a:t>
            </a:r>
            <a:r>
              <a:rPr lang="en-US" sz="2400" b="1" u="sng" dirty="0" err="1" smtClean="0">
                <a:solidFill>
                  <a:schemeClr val="accent2"/>
                </a:solidFill>
              </a:rPr>
              <a:t>Don’t’s</a:t>
            </a:r>
            <a:endParaRPr lang="en-US" sz="2400" b="1" u="sng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708" y="2162473"/>
            <a:ext cx="11521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 Food in workstation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 Music gadgets in the office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Never Gawk on other employee workstation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 loud or weird ringtone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Criticizing others is bad manner. Always shares your ideas and respect others opinion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Never engage in offensive gossip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Keep your workstation clean and tidy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Always attend meetings with notepad and pen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Never Assume – always be open up for any doubt and ask before proceeding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 on time on work – Work start time and finish time should follow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Acknowledge others when teamwork appreciated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Properly discard used tissues in dustbin not in the floor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Maintain office tidiness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Interact with new joining to make them comfortable</a:t>
            </a:r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97368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0527" y="317190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Corporate Etiquettes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581" y="1268760"/>
            <a:ext cx="1130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C00000"/>
                </a:solidFill>
              </a:rPr>
              <a:t>Grooming and Personal Hygiene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558" y="1844824"/>
            <a:ext cx="11754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Dressing sense – We encourage employees to come on casual wear. Boys can wear three fourth pants on some occasions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Associate with sports – As we encourage sports spirit, we encourage employees to take part on in-house sports activities and be </a:t>
            </a:r>
            <a:r>
              <a:rPr lang="en-US" dirty="0" smtClean="0"/>
              <a:t>fit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Personal hygiene – Hair/nail/clean cloths/presentable attire/ overall </a:t>
            </a:r>
            <a:r>
              <a:rPr lang="en-US" dirty="0" smtClean="0"/>
              <a:t>styling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Prevent odor – Always make sure that your cloths/socks should not be stinky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34377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Corporate Etiquettes	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581" y="1340768"/>
            <a:ext cx="115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srgbClr val="C00000"/>
                </a:solidFill>
              </a:rPr>
              <a:t>Body Language – unspoken cues as earlier indication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580" y="2335506"/>
            <a:ext cx="11538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Always use positive body sign languages on </a:t>
            </a:r>
            <a:r>
              <a:rPr lang="en-US" dirty="0" smtClean="0"/>
              <a:t>communication – open hand/palm on palm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Don’t </a:t>
            </a:r>
            <a:r>
              <a:rPr lang="en-US" dirty="0" smtClean="0"/>
              <a:t>use folding arm gesture in meeting 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Jiggle legs/ hands on </a:t>
            </a:r>
            <a:r>
              <a:rPr lang="en-US" dirty="0" smtClean="0"/>
              <a:t>pocket shows negative </a:t>
            </a:r>
            <a:r>
              <a:rPr lang="en-US" dirty="0" smtClean="0"/>
              <a:t>gesture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Have proper </a:t>
            </a:r>
            <a:r>
              <a:rPr lang="en-US" dirty="0" smtClean="0"/>
              <a:t>eye </a:t>
            </a:r>
            <a:r>
              <a:rPr lang="en-US" dirty="0" smtClean="0"/>
              <a:t>contact with speaker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Don’t </a:t>
            </a:r>
            <a:r>
              <a:rPr lang="en-US" dirty="0" smtClean="0"/>
              <a:t>show </a:t>
            </a:r>
            <a:r>
              <a:rPr lang="en-US" dirty="0" smtClean="0"/>
              <a:t>negligence – looking apart from speakers, closed arms gesture etc.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97034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17337</TotalTime>
  <Words>669</Words>
  <Application>Microsoft Office PowerPoint</Application>
  <PresentationFormat>Custom</PresentationFormat>
  <Paragraphs>144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Padma</cp:lastModifiedBy>
  <cp:revision>620</cp:revision>
  <dcterms:created xsi:type="dcterms:W3CDTF">2019-04-25T04:12:13Z</dcterms:created>
  <dcterms:modified xsi:type="dcterms:W3CDTF">2022-07-29T11:43:01Z</dcterms:modified>
</cp:coreProperties>
</file>