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2" r:id="rId3"/>
    <p:sldId id="278" r:id="rId4"/>
    <p:sldId id="258" r:id="rId5"/>
    <p:sldId id="279" r:id="rId6"/>
    <p:sldId id="261" r:id="rId7"/>
    <p:sldId id="275" r:id="rId8"/>
    <p:sldId id="281" r:id="rId9"/>
    <p:sldId id="287" r:id="rId10"/>
    <p:sldId id="273" r:id="rId11"/>
    <p:sldId id="274" r:id="rId12"/>
    <p:sldId id="264" r:id="rId13"/>
    <p:sldId id="283" r:id="rId14"/>
    <p:sldId id="270" r:id="rId15"/>
    <p:sldId id="277" r:id="rId16"/>
    <p:sldId id="286" r:id="rId17"/>
    <p:sldId id="260" r:id="rId18"/>
    <p:sldId id="282" r:id="rId19"/>
    <p:sldId id="265" r:id="rId2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010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Projected Career Growth</a:t>
            </a:r>
            <a:br>
              <a:rPr lang="en-US"/>
            </a:br>
            <a:r>
              <a:rPr lang="en-US"/>
              <a:t>MangoIT Solutions</a:t>
            </a:r>
          </a:p>
        </c:rich>
      </c:tx>
      <c:layout>
        <c:manualLayout>
          <c:xMode val="edge"/>
          <c:yMode val="edge"/>
          <c:x val="0.34063552055992996"/>
          <c:y val="4.4094488188976509E-2"/>
        </c:manualLayout>
      </c:layout>
    </c:title>
    <c:plotArea>
      <c:layout>
        <c:manualLayout>
          <c:layoutTarget val="inner"/>
          <c:xMode val="edge"/>
          <c:yMode val="edge"/>
          <c:x val="0.1628903587051623"/>
          <c:y val="0.1612887759108852"/>
          <c:w val="0.80688741907261596"/>
          <c:h val="0.475169446338892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Associate Software Engineer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Sheet1!$A$2:$A$4</c:f>
              <c:strCache>
                <c:ptCount val="3"/>
                <c:pt idx="0">
                  <c:v>Associate software Engineer</c:v>
                </c:pt>
                <c:pt idx="1">
                  <c:v>Assistant software engineer</c:v>
                </c:pt>
                <c:pt idx="2">
                  <c:v>Software Engineer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25000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Assistant software engineer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</c:spPr>
          <c:cat>
            <c:strRef>
              <c:f>Sheet1!$A$2:$A$4</c:f>
              <c:strCache>
                <c:ptCount val="3"/>
                <c:pt idx="0">
                  <c:v>Associate software Engineer</c:v>
                </c:pt>
                <c:pt idx="1">
                  <c:v>Assistant software engineer</c:v>
                </c:pt>
                <c:pt idx="2">
                  <c:v>Software Engineer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35000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Software Engineer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</c:spPr>
          <c:cat>
            <c:strRef>
              <c:f>Sheet1!$A$2:$A$4</c:f>
              <c:strCache>
                <c:ptCount val="3"/>
                <c:pt idx="0">
                  <c:v>Associate software Engineer</c:v>
                </c:pt>
                <c:pt idx="1">
                  <c:v>Assistant software engineer</c:v>
                </c:pt>
                <c:pt idx="2">
                  <c:v>Software Engineer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2">
                  <c:v>40000</c:v>
                </c:pt>
              </c:numCache>
            </c:numRef>
          </c:val>
        </c:ser>
        <c:gapWidth val="75"/>
        <c:overlap val="-25"/>
        <c:axId val="144508032"/>
        <c:axId val="144509568"/>
      </c:barChart>
      <c:catAx>
        <c:axId val="144508032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4509568"/>
        <c:crosses val="autoZero"/>
        <c:auto val="1"/>
        <c:lblAlgn val="ctr"/>
        <c:lblOffset val="100"/>
      </c:catAx>
      <c:valAx>
        <c:axId val="14450956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1445080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6777123775369693"/>
          <c:y val="0.77305425010850171"/>
          <c:w val="0.73709999740131593"/>
          <c:h val="7.500637941090707E-2"/>
        </c:manualLayout>
      </c:layout>
    </c:legend>
    <c:plotVisOnly val="1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</cdr:x>
      <cdr:y>0.23188</cdr:y>
    </cdr:from>
    <cdr:to>
      <cdr:x>0.12479</cdr:x>
      <cdr:y>0.72578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708649" y="2156449"/>
          <a:ext cx="2596802" cy="7223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rtlCol="0"/>
        <a:lstStyle xmlns:a="http://schemas.openxmlformats.org/drawingml/2006/main"/>
        <a:p xmlns:a="http://schemas.openxmlformats.org/drawingml/2006/main">
          <a:r>
            <a:rPr lang="en-US" sz="1600" b="1" dirty="0">
              <a:latin typeface="Times New Roman" pitchFamily="18" charset="0"/>
              <a:cs typeface="Times New Roman" pitchFamily="18" charset="0"/>
            </a:rPr>
            <a:t>                   Salary</a:t>
          </a:r>
          <a:r>
            <a:rPr lang="en-US" sz="1600" b="1" baseline="0" dirty="0">
              <a:latin typeface="Times New Roman" pitchFamily="18" charset="0"/>
              <a:cs typeface="Times New Roman" pitchFamily="18" charset="0"/>
            </a:rPr>
            <a:t> Growth</a:t>
          </a:r>
          <a:endParaRPr lang="en-US" sz="1100" b="1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0.31589</cdr:x>
      <cdr:y>0.71454</cdr:y>
    </cdr:from>
    <cdr:to>
      <cdr:x>0.81959</cdr:x>
      <cdr:y>0.76743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256615" y="4321816"/>
          <a:ext cx="3598307" cy="3198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latin typeface="Times New Roman" pitchFamily="18" charset="0"/>
              <a:cs typeface="Times New Roman" pitchFamily="18" charset="0"/>
            </a:rPr>
            <a:t>                   </a:t>
          </a:r>
          <a:r>
            <a:rPr lang="en-US" sz="1200" b="1" dirty="0">
              <a:latin typeface="Times New Roman" pitchFamily="18" charset="0"/>
              <a:cs typeface="Times New Roman" pitchFamily="18" charset="0"/>
            </a:rPr>
            <a:t>Designation</a:t>
          </a:r>
          <a:r>
            <a:rPr lang="en-US" sz="1100" b="1" baseline="0" dirty="0">
              <a:latin typeface="Times New Roman" pitchFamily="18" charset="0"/>
              <a:cs typeface="Times New Roman" pitchFamily="18" charset="0"/>
            </a:rPr>
            <a:t> Wise Growth</a:t>
          </a:r>
          <a:endParaRPr lang="en-US" sz="1100" b="1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60129-655D-4420-9BFA-E988CB5C0274}" type="datetimeFigureOut">
              <a:rPr lang="en-GB" smtClean="0"/>
              <a:pPr/>
              <a:t>06/06/2023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0F48E-7DE3-41F1-BC12-CE3DEB5F226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71873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08BA-0981-49E0-B636-C172B7E69846}" type="datetimeFigureOut">
              <a:rPr lang="en-GB" smtClean="0"/>
              <a:pPr/>
              <a:t>06/06/2023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1" y="4716464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DFF56-C0BB-493E-83A1-E3A4F1F0F5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5813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FF56-C0BB-493E-83A1-E3A4F1F0F52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4202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FF56-C0BB-493E-83A1-E3A4F1F0F52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FF56-C0BB-493E-83A1-E3A4F1F0F524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06/06/2023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06/06/2023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06/06/2023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06/06/2023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20F5763-2329-4E7B-8FFA-D91987BFA0DF}" type="datetimeFigureOut">
              <a:rPr lang="en-GB" smtClean="0"/>
              <a:pPr/>
              <a:t>06/06/2023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career@mangoitsolutions.com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492896"/>
            <a:ext cx="7363544" cy="1499426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Mango IT Solutions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5013176"/>
            <a:ext cx="7406640" cy="960512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Placement Drive for Associate Software Engineer</a:t>
            </a:r>
            <a:endParaRPr lang="en-GB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59" y="2794"/>
            <a:ext cx="458036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33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Training Program at MIS; </a:t>
            </a:r>
            <a:br>
              <a:rPr lang="en-IN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What makes us different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619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6 months extensive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On the job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training with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projects and practical assignments.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Stipend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training period.</a:t>
            </a:r>
          </a:p>
          <a:p>
            <a:pPr>
              <a:buFont typeface="Wingdings" pitchFamily="2" charset="2"/>
              <a:buChar char="q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Master OOPS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concepts and MVC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architecture .</a:t>
            </a:r>
          </a:p>
          <a:p>
            <a:pPr>
              <a:buFont typeface="Wingdings" pitchFamily="2" charset="2"/>
              <a:buChar char="q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Work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under the direct supervision and guidance of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project managers.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67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922" y="404664"/>
            <a:ext cx="7498080" cy="1143000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Compensation and Terms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608512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Stipend Rs.10,000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per month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for six months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Attractive salary </a:t>
            </a:r>
          </a:p>
          <a:p>
            <a:pPr>
              <a:lnSpc>
                <a:spcPct val="120000"/>
              </a:lnSpc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Retention bonus benefits.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2.5 yrs.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 “Contract for Training”.</a:t>
            </a:r>
          </a:p>
          <a:p>
            <a:pPr>
              <a:lnSpc>
                <a:spcPct val="120000"/>
              </a:lnSpc>
              <a:buNone/>
            </a:pP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GB" sz="3000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1077497"/>
              </p:ext>
            </p:extLst>
          </p:nvPr>
        </p:nvGraphicFramePr>
        <p:xfrm>
          <a:off x="2514600" y="2819400"/>
          <a:ext cx="41148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167"/>
                <a:gridCol w="2371633"/>
              </a:tblGrid>
              <a:tr h="280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CTC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Work Tenure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14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3.85 </a:t>
                      </a:r>
                      <a:r>
                        <a:rPr lang="en-US" sz="1200" dirty="0">
                          <a:effectLst/>
                        </a:rPr>
                        <a:t>LPA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1-18 </a:t>
                      </a:r>
                      <a:r>
                        <a:rPr lang="en-US" sz="1200" dirty="0">
                          <a:effectLst/>
                        </a:rPr>
                        <a:t>Months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14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</a:rPr>
                        <a:t>5.05 </a:t>
                      </a:r>
                      <a:r>
                        <a:rPr lang="en-US" sz="1200" dirty="0">
                          <a:effectLst/>
                          <a:latin typeface="+mj-lt"/>
                        </a:rPr>
                        <a:t>LPA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19-</a:t>
                      </a:r>
                      <a:r>
                        <a:rPr lang="en-US" sz="12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Months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14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5.65 </a:t>
                      </a:r>
                      <a:r>
                        <a:rPr lang="en-US" sz="1200" dirty="0">
                          <a:effectLst/>
                        </a:rPr>
                        <a:t>LPA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31-42 </a:t>
                      </a:r>
                      <a:r>
                        <a:rPr lang="en-US" sz="1200" dirty="0">
                          <a:effectLst/>
                        </a:rPr>
                        <a:t>Months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890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Projected Performance &amp; Salary Chart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1417320"/>
            <a:ext cx="7198147" cy="47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97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Projected Career Growth Plan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4461" t="63617"/>
          <a:stretch>
            <a:fillRect/>
          </a:stretch>
        </p:blipFill>
        <p:spPr>
          <a:xfrm>
            <a:off x="-1886646" y="780844"/>
            <a:ext cx="3076923" cy="523978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/>
        </p:nvGraphicFramePr>
        <p:xfrm>
          <a:off x="1143000" y="1371600"/>
          <a:ext cx="7620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3403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994440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Training Module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617" y="1935996"/>
            <a:ext cx="3657600" cy="4464496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HTML &amp;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HTML 5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 Responsive Web Design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 Introduction to PHP 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4) OOPs in PHP</a:t>
            </a:r>
          </a:p>
          <a:p>
            <a:pPr marL="82296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5)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Javascript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6)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 marL="82296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7)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8) React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9) Angular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10)  Node</a:t>
            </a:r>
          </a:p>
          <a:p>
            <a:pPr marL="82296" indent="0">
              <a:buNone/>
            </a:pPr>
            <a:endParaRPr lang="en-I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217" y="1791980"/>
            <a:ext cx="3801616" cy="4248472"/>
          </a:xfrm>
        </p:spPr>
        <p:txBody>
          <a:bodyPr>
            <a:noAutofit/>
          </a:bodyPr>
          <a:lstStyle/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11) </a:t>
            </a:r>
            <a:r>
              <a:rPr lang="en-IN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CodeIgniter</a:t>
            </a:r>
            <a:endParaRPr lang="en-GB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82296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12) </a:t>
            </a:r>
            <a:r>
              <a:rPr lang="en-IN" sz="2400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Laravel</a:t>
            </a: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13)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Wordpress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14) Functional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Training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ecommerce</a:t>
            </a:r>
            <a:br>
              <a:rPr lang="en-GB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15) Functional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Training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CMS</a:t>
            </a:r>
            <a:br>
              <a:rPr lang="en-GB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16)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Quality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17) PLC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(Project Life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Cycle)</a:t>
            </a:r>
            <a:br>
              <a:rPr lang="en-GB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18) PD Classes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371600"/>
            <a:ext cx="566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Theoretical Training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35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Training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Live Project Training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Learn best practices with experienced senior software professionals.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Work with UI Designers &amp; Quality Analysts for module Development.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Pre and post coding documentation.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Opportunity to work on live modules and client interaction.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7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training for 3-6 months.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to advance module.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In-house experienced trainers.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 latest tools and technologies.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job training with Projects and practical </a:t>
            </a:r>
            <a:r>
              <a:rPr lang="en-US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assignments.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to work on live-project.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Mentor-Mentee </a:t>
            </a:r>
            <a:r>
              <a:rPr lang="en-US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Daily/weekly assignment system.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on every task.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</a:t>
            </a:r>
            <a:r>
              <a:rPr lang="en-US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Certified </a:t>
            </a:r>
            <a:r>
              <a:rPr lang="en-US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Seniors.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10+ years experienced trainers.</a:t>
            </a:r>
          </a:p>
          <a:p>
            <a:pPr lvl="0"/>
            <a:r>
              <a:rPr lang="en-GB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 entire project development life </a:t>
            </a:r>
            <a:r>
              <a:rPr lang="en-GB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cycle. 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060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Eligibility Criteria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lvl="0">
              <a:spcBef>
                <a:spcPts val="0"/>
              </a:spcBef>
              <a:buClr>
                <a:srgbClr val="A5B592"/>
              </a:buClr>
            </a:pP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Graduates with BE/PG degree in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CS/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and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6+/10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grade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GB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lvl="0">
              <a:spcBef>
                <a:spcPts val="0"/>
              </a:spcBef>
              <a:buClr>
                <a:srgbClr val="A5B592"/>
              </a:buClr>
            </a:pP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Coding experience in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any technology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clear oops concepts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lvl="0">
              <a:spcBef>
                <a:spcPts val="0"/>
              </a:spcBef>
              <a:buClr>
                <a:srgbClr val="A5B592"/>
              </a:buClr>
            </a:pP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Dedicated personality with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zeal to learn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good command on English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lvl="0">
              <a:spcBef>
                <a:spcPts val="0"/>
              </a:spcBef>
              <a:buClr>
                <a:srgbClr val="A5B592"/>
              </a:buClr>
            </a:pP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Should be able to clear the technical interview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on-line test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based on OOPS,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English, MySQL,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Data structure and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Programming concepts</a:t>
            </a:r>
            <a: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2296" indent="0">
              <a:buNone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30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Selection Process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24000" t="24889" r="25000" b="12000"/>
          <a:stretch>
            <a:fillRect/>
          </a:stretch>
        </p:blipFill>
        <p:spPr bwMode="auto">
          <a:xfrm>
            <a:off x="990600" y="1083235"/>
            <a:ext cx="8077200" cy="562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767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 </a:t>
            </a: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Any Questions ???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3" descr="download (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252" y="1340768"/>
            <a:ext cx="3568097" cy="2808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7664" y="558924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917335" y="4005065"/>
            <a:ext cx="64087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Vaishnavi Panchbhai – HR Executive</a:t>
            </a:r>
          </a:p>
          <a:p>
            <a:pPr algn="ctr"/>
            <a:endParaRPr lang="en-GB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Mango IT Solutions</a:t>
            </a:r>
            <a:b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15/3 Old </a:t>
            </a:r>
            <a:r>
              <a:rPr lang="en-GB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Palasia</a:t>
            </a:r>
            <a: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Behind </a:t>
            </a:r>
            <a:r>
              <a:rPr lang="en-GB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Sarda</a:t>
            </a:r>
            <a: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House, Indore</a:t>
            </a:r>
            <a:b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b="1" dirty="0" smtClean="0">
                <a:solidFill>
                  <a:schemeClr val="tx2"/>
                </a:solidFill>
              </a:rPr>
              <a:t/>
            </a:r>
            <a:br>
              <a:rPr lang="en-GB" sz="1600" b="1" dirty="0" smtClean="0">
                <a:solidFill>
                  <a:schemeClr val="tx2"/>
                </a:solidFill>
              </a:rPr>
            </a:br>
            <a: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Phone No. : 4046693 Ext. 21/22</a:t>
            </a:r>
          </a:p>
          <a:p>
            <a:pPr algn="ctr"/>
            <a: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career@mangoitsolutions.com</a:t>
            </a:r>
            <a:endParaRPr lang="en-GB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hr@mangoitsolutions.com</a:t>
            </a:r>
            <a:endParaRPr lang="en-GB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55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Mango IT Solutions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>
            <a:normAutofit fontScale="92500"/>
          </a:bodyPr>
          <a:lstStyle/>
          <a:p>
            <a:pPr marL="365125" indent="-133350">
              <a:buClrTx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ISO-certified best 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LAMP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company of Central India.</a:t>
            </a:r>
          </a:p>
          <a:p>
            <a:pPr marL="365125" indent="-133350">
              <a:spcBef>
                <a:spcPts val="0"/>
              </a:spcBef>
              <a:buClrTx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15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years of expertise 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web 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ecommerce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development.</a:t>
            </a:r>
          </a:p>
          <a:p>
            <a:pPr marL="365125" indent="-133350">
              <a:buClrTx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100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% exports company with client base in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USA,  UK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Europe &amp; Australia.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5125" indent="-133350">
              <a:buClrTx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and mobile development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company, working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extensively on LAMP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and Full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tack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evelopment 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marL="365125" indent="-133350">
              <a:buClrTx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Specialize in web applications Ecommerce, mcommerce, CMS, custom and SAAS application.</a:t>
            </a:r>
          </a:p>
          <a:p>
            <a:pPr marL="365125" indent="-133350">
              <a:buClrTx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Agile working company with 100% senior staff with Agile Scrum Master Certification. </a:t>
            </a:r>
          </a:p>
          <a:p>
            <a:pPr marL="365125" indent="-133350">
              <a:buClrTx/>
              <a:buNone/>
            </a:pP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73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About Us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10+ years of experienced working professionals.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Modern and environmental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friendly 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infrastructure.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5+ team strength &amp; growing.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“People Centric Company” focusing on overall growth &amp; development of the employees.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Prioritize balanced professional life.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Promote process oriented &amp; smart working.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ensure complete transparency with clients by practicing effective communication &amp; providing constant updates.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800" dirty="0" smtClean="0">
                <a:latin typeface="Times New Roman" pitchFamily="18" charset="0"/>
                <a:cs typeface="Times New Roman" pitchFamily="18" charset="0"/>
              </a:rPr>
            </a:b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16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Life @ MIT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Proper organization structure including work hierarchy.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Attention to detail and perfection.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Framework based coding with latest technologies.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Regularity in work.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5 Days a week working.</a:t>
            </a:r>
          </a:p>
          <a:p>
            <a:pPr marL="82296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8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21154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Life @ </a:t>
            </a: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MIT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Fitness Lifestyle in Work: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Ergonomically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sitting and standing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furniture.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Infrastructure with proper lighting and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ventilation.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Morning and evening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snacks.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Regular fitness and outdoor excursions.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Celebration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 house sports competition.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Festival and individual celebrations with team.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Happy and respectful atmosphere with smiles.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83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Work Culture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84784"/>
            <a:ext cx="7498080" cy="4992216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9:30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7:15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flexible 45 minutes lunch &amp; refreshments break timing.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5 days a week working. 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18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annual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leaves. 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Clear and documented HR policies.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Open and transparent work culture.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Events, celebrations and engagement programs.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Tech-Talk every month.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Practice “Three C’s of culture -Communication, Core values &amp; Commitment to Excellence.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ClrTx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96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Glimpses of Events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44056" t="26107" r="21678" b="22922"/>
          <a:stretch>
            <a:fillRect/>
          </a:stretch>
        </p:blipFill>
        <p:spPr bwMode="auto">
          <a:xfrm>
            <a:off x="1600200" y="1310951"/>
            <a:ext cx="6629400" cy="531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48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85" r="8085"/>
          <a:stretch>
            <a:fillRect/>
          </a:stretch>
        </p:blipFill>
        <p:spPr>
          <a:xfrm>
            <a:off x="4788024" y="791135"/>
            <a:ext cx="3384376" cy="295232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779094"/>
            <a:ext cx="3384375" cy="291988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8440" y="3980478"/>
            <a:ext cx="3411551" cy="2736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 l="15411" t="3937" r="15495" b="3937"/>
          <a:stretch>
            <a:fillRect/>
          </a:stretch>
        </p:blipFill>
        <p:spPr bwMode="auto">
          <a:xfrm>
            <a:off x="4749800" y="3886200"/>
            <a:ext cx="3327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898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Hiring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676400"/>
            <a:ext cx="6477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Direct Hiring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you know full stack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technologies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have working experience either on live environment or relevant projects in college.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3810000"/>
            <a:ext cx="662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On the Job training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Based on your skill – gap requirements we will train you full time with live projects on the job itself.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2518</TotalTime>
  <Words>737</Words>
  <Application>Microsoft Office PowerPoint</Application>
  <PresentationFormat>On-screen Show (4:3)</PresentationFormat>
  <Paragraphs>132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Mango IT Solutions</vt:lpstr>
      <vt:lpstr>Mango IT Solutions</vt:lpstr>
      <vt:lpstr>About Us</vt:lpstr>
      <vt:lpstr>Life @ MIT</vt:lpstr>
      <vt:lpstr>Life @ MIT</vt:lpstr>
      <vt:lpstr>Work Culture</vt:lpstr>
      <vt:lpstr>Glimpses of Events</vt:lpstr>
      <vt:lpstr>Slide 8</vt:lpstr>
      <vt:lpstr>Hiring process</vt:lpstr>
      <vt:lpstr>Training Program at MIS;  What makes us different</vt:lpstr>
      <vt:lpstr>Compensation and Terms</vt:lpstr>
      <vt:lpstr>Projected Performance &amp; Salary Chart</vt:lpstr>
      <vt:lpstr>     Projected Career Growth Plan</vt:lpstr>
      <vt:lpstr>Training Module</vt:lpstr>
      <vt:lpstr>Training Module</vt:lpstr>
      <vt:lpstr>Training Benefits </vt:lpstr>
      <vt:lpstr>Eligibility Criteria</vt:lpstr>
      <vt:lpstr>Selection Process</vt:lpstr>
      <vt:lpstr> Any Questions 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Mango IT Solutions</dc:title>
  <dc:creator>Windows User</dc:creator>
  <cp:lastModifiedBy>soumya</cp:lastModifiedBy>
  <cp:revision>182</cp:revision>
  <cp:lastPrinted>2018-04-25T05:57:57Z</cp:lastPrinted>
  <dcterms:created xsi:type="dcterms:W3CDTF">2018-02-16T09:59:03Z</dcterms:created>
  <dcterms:modified xsi:type="dcterms:W3CDTF">2023-06-06T04:25:40Z</dcterms:modified>
</cp:coreProperties>
</file>