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31886032"/>
        <c:axId val="-831878960"/>
      </c:barChart>
      <c:catAx>
        <c:axId val="-831886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1878960"/>
        <c:crosses val="autoZero"/>
        <c:auto val="1"/>
        <c:lblAlgn val="ctr"/>
        <c:lblOffset val="100"/>
        <c:noMultiLvlLbl val="0"/>
      </c:catAx>
      <c:valAx>
        <c:axId val="-831878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83188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Contant sentiment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31877328"/>
        <c:axId val="-831881680"/>
      </c:barChart>
      <c:catAx>
        <c:axId val="-83187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1881680"/>
        <c:crosses val="autoZero"/>
        <c:auto val="1"/>
        <c:lblAlgn val="ctr"/>
        <c:lblOffset val="100"/>
        <c:noMultiLvlLbl val="0"/>
      </c:catAx>
      <c:valAx>
        <c:axId val="-83188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187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4687" y="9488423"/>
            <a:ext cx="2170176" cy="7955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0088" y="9488423"/>
            <a:ext cx="2173224" cy="7955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5488" y="9488423"/>
            <a:ext cx="2173224" cy="7955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9287" y="9488423"/>
            <a:ext cx="2170176" cy="79552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0888" y="9488423"/>
            <a:ext cx="2173223" cy="79552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9335" y="9488423"/>
            <a:ext cx="2170176" cy="7955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736" y="9488424"/>
            <a:ext cx="2170176" cy="7955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792" y="8324088"/>
            <a:ext cx="3904488" cy="19598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626" y="2232660"/>
            <a:ext cx="12698747" cy="37413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jp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2.png"/><Relationship Id="rId7" Type="http://schemas.openxmlformats.org/officeDocument/2006/relationships/image" Target="../media/image9.png"/><Relationship Id="rId12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6.png"/><Relationship Id="rId5" Type="http://schemas.openxmlformats.org/officeDocument/2006/relationships/image" Target="../media/image15.png"/><Relationship Id="rId10" Type="http://schemas.openxmlformats.org/officeDocument/2006/relationships/image" Target="../media/image65.png"/><Relationship Id="rId4" Type="http://schemas.openxmlformats.org/officeDocument/2006/relationships/image" Target="../media/image14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395065" cy="10287000"/>
            </a:xfrm>
            <a:custGeom>
              <a:avLst/>
              <a:gdLst/>
              <a:ahLst/>
              <a:cxnLst/>
              <a:rect l="l" t="t" r="r" b="b"/>
              <a:pathLst>
                <a:path w="16395065" h="10287000">
                  <a:moveTo>
                    <a:pt x="0" y="10286999"/>
                  </a:moveTo>
                  <a:lnTo>
                    <a:pt x="16394734" y="10286999"/>
                  </a:lnTo>
                  <a:lnTo>
                    <a:pt x="16394734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94734" y="0"/>
              <a:ext cx="1893570" cy="10287000"/>
            </a:xfrm>
            <a:custGeom>
              <a:avLst/>
              <a:gdLst/>
              <a:ahLst/>
              <a:cxnLst/>
              <a:rect l="l" t="t" r="r" b="b"/>
              <a:pathLst>
                <a:path w="1893569" h="10287000">
                  <a:moveTo>
                    <a:pt x="1893265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1893265" y="10286999"/>
                  </a:lnTo>
                  <a:lnTo>
                    <a:pt x="1893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405384"/>
              <a:ext cx="2255519" cy="209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2865120"/>
              <a:ext cx="2255519" cy="209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5324855"/>
              <a:ext cx="2255519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7784591"/>
              <a:ext cx="2255519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405384"/>
              <a:ext cx="2255520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2865120"/>
              <a:ext cx="2255520" cy="209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5324855"/>
              <a:ext cx="2255520" cy="2097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7784591"/>
              <a:ext cx="2255520" cy="2097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405384"/>
              <a:ext cx="2255520" cy="2097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2865120"/>
              <a:ext cx="2255520" cy="209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5324855"/>
              <a:ext cx="2255520" cy="2097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7784591"/>
              <a:ext cx="2255520" cy="2097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405384"/>
              <a:ext cx="2258567" cy="2097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2865120"/>
              <a:ext cx="2258567" cy="2097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5324855"/>
              <a:ext cx="2258567" cy="2097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7784591"/>
              <a:ext cx="2258567" cy="20970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94626" y="2232660"/>
            <a:ext cx="12698747" cy="4031873"/>
          </a:xfrm>
          <a:prstGeom prst="rect">
            <a:avLst/>
          </a:prstGeom>
        </p:spPr>
        <p:txBody>
          <a:bodyPr vert="horz" wrap="square" lIns="0" tIns="79248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lang="en-US" sz="10500" spc="-85" dirty="0" smtClean="0"/>
              <a:t>Social</a:t>
            </a:r>
            <a:br>
              <a:rPr lang="en-US" sz="10500" spc="-85" dirty="0" smtClean="0"/>
            </a:br>
            <a:r>
              <a:rPr lang="en-US" sz="10500" spc="-85" dirty="0" err="1" smtClean="0"/>
              <a:t>Bazz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2928" y="4669535"/>
            <a:ext cx="283464" cy="947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2928" y="1895855"/>
            <a:ext cx="283464" cy="944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38297" y="1161804"/>
            <a:ext cx="5318125" cy="7963534"/>
            <a:chOff x="5438297" y="1161804"/>
            <a:chExt cx="5318125" cy="79635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50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</a:rPr>
              <a:t>Summary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6888" y="9479279"/>
            <a:ext cx="2173224" cy="8046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2288" y="9479279"/>
            <a:ext cx="2173223" cy="804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0735" y="9479279"/>
            <a:ext cx="2170176" cy="804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136" y="9479279"/>
            <a:ext cx="2170176" cy="804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6888" y="0"/>
            <a:ext cx="2173224" cy="838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2288" y="0"/>
            <a:ext cx="2173223" cy="83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40735" y="0"/>
            <a:ext cx="2170176" cy="838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136" y="0"/>
            <a:ext cx="2170176" cy="838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573757" y="1028700"/>
            <a:ext cx="101346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16 distinct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content categories.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Out of which Animal and Science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categories are the most popular one.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- 4 type of content - Photo, Video, Gif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Audio,*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Out of which people prefer photo and video.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May month has the highest number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of posts.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Conclusion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Should focus more on the top 5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categories that's animal, technology,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Science, healthy eating and food.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Create campaign to specifically target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those audiences</a:t>
            </a:r>
          </a:p>
          <a:p>
            <a:r>
              <a:rPr lang="en-US" sz="2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Need to maximize in the month of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January, may and august as they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number of posts in these months are 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the highest</a:t>
            </a:r>
            <a:endParaRPr lang="en-IN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5423" y="3596640"/>
            <a:ext cx="3549650" cy="3374390"/>
            <a:chOff x="725423" y="3596640"/>
            <a:chExt cx="3549650" cy="3374390"/>
          </a:xfrm>
        </p:grpSpPr>
        <p:sp>
          <p:nvSpPr>
            <p:cNvPr id="4" name="object 4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0785" cy="2585720"/>
          </a:xfrm>
          <a:prstGeom prst="rect">
            <a:avLst/>
          </a:prstGeom>
        </p:spPr>
        <p:txBody>
          <a:bodyPr vert="horz" wrap="square" lIns="0" tIns="72517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710"/>
              </a:spcBef>
            </a:pPr>
            <a:r>
              <a:rPr spc="-50" dirty="0"/>
              <a:t>Thank</a:t>
            </a:r>
            <a:r>
              <a:rPr spc="-370" dirty="0"/>
              <a:t> </a:t>
            </a:r>
            <a:r>
              <a:rPr spc="-45" dirty="0"/>
              <a:t>you!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600" dirty="0"/>
              <a:t>ANY</a:t>
            </a:r>
            <a:r>
              <a:rPr sz="2600" spc="-130" dirty="0"/>
              <a:t> </a:t>
            </a:r>
            <a:r>
              <a:rPr sz="2600" spc="-10" dirty="0"/>
              <a:t>QUESTIONS?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0"/>
            <a:ext cx="2173224" cy="877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0"/>
            <a:ext cx="2170176" cy="877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0"/>
            <a:ext cx="2170176" cy="877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0"/>
            <a:ext cx="2173224" cy="877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0"/>
            <a:ext cx="2170176" cy="877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0"/>
            <a:ext cx="2173224" cy="877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0"/>
            <a:ext cx="2173224" cy="877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85063" y="9393935"/>
            <a:ext cx="2173224" cy="8900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73511" y="9393935"/>
            <a:ext cx="2170176" cy="8900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911" y="9393935"/>
            <a:ext cx="2170176" cy="8900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9393935"/>
            <a:ext cx="2173224" cy="8900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9393935"/>
            <a:ext cx="2170176" cy="8900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29711" y="9393935"/>
            <a:ext cx="2173224" cy="8900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5112" y="9393935"/>
            <a:ext cx="2173224" cy="89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>
                <a:solidFill>
                  <a:srgbClr val="000000"/>
                </a:solidFill>
              </a:rPr>
              <a:t>T</a:t>
            </a:r>
            <a:r>
              <a:rPr spc="-85" dirty="0">
                <a:solidFill>
                  <a:srgbClr val="000000"/>
                </a:solidFill>
              </a:rPr>
              <a:t>o</a:t>
            </a:r>
            <a:r>
              <a:rPr spc="-100" dirty="0">
                <a:solidFill>
                  <a:srgbClr val="000000"/>
                </a:solidFill>
              </a:rPr>
              <a:t>d</a:t>
            </a:r>
            <a:r>
              <a:rPr spc="-235" dirty="0">
                <a:solidFill>
                  <a:srgbClr val="000000"/>
                </a:solidFill>
              </a:rPr>
              <a:t>a</a:t>
            </a:r>
            <a:r>
              <a:rPr spc="-90" dirty="0">
                <a:solidFill>
                  <a:srgbClr val="000000"/>
                </a:solidFill>
              </a:rPr>
              <a:t>y</a:t>
            </a:r>
            <a:r>
              <a:rPr spc="-95" dirty="0">
                <a:solidFill>
                  <a:srgbClr val="000000"/>
                </a:solidFill>
              </a:rPr>
              <a:t>'</a:t>
            </a:r>
            <a:r>
              <a:rPr spc="-10" dirty="0">
                <a:solidFill>
                  <a:srgbClr val="000000"/>
                </a:solidFill>
              </a:rPr>
              <a:t>s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17900"/>
              </a:lnSpc>
              <a:spcBef>
                <a:spcPts val="100"/>
              </a:spcBef>
            </a:pPr>
            <a:r>
              <a:rPr sz="1900" spc="-25" dirty="0">
                <a:latin typeface="Calibri"/>
                <a:cs typeface="Calibri"/>
              </a:rPr>
              <a:t>Project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recap </a:t>
            </a:r>
            <a:r>
              <a:rPr sz="1900" spc="-10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20"/>
              </a:spcBef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Analytics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team </a:t>
            </a:r>
            <a:r>
              <a:rPr sz="1900" spc="-10" dirty="0">
                <a:latin typeface="Calibri"/>
                <a:cs typeface="Calibri"/>
              </a:rPr>
              <a:t>Process</a:t>
            </a:r>
            <a:endParaRPr sz="1900">
              <a:latin typeface="Calibri"/>
              <a:cs typeface="Calibri"/>
            </a:endParaRPr>
          </a:p>
          <a:p>
            <a:pPr marL="12700" marR="906780">
              <a:lnSpc>
                <a:spcPct val="117900"/>
              </a:lnSpc>
              <a:spcBef>
                <a:spcPts val="25"/>
              </a:spcBef>
            </a:pPr>
            <a:r>
              <a:rPr sz="1900" spc="-10" dirty="0">
                <a:latin typeface="Calibri"/>
                <a:cs typeface="Calibri"/>
              </a:rPr>
              <a:t>Insights </a:t>
            </a:r>
            <a:r>
              <a:rPr sz="1900" spc="-25" dirty="0">
                <a:latin typeface="Calibri"/>
                <a:cs typeface="Calibri"/>
              </a:rPr>
              <a:t>Summary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5" name="object 5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>
                  <a:moveTo>
                    <a:pt x="2497709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2497709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056" y="0"/>
              <a:ext cx="2980944" cy="13868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609319" y="3456432"/>
            <a:ext cx="3546475" cy="3372485"/>
            <a:chOff x="13609319" y="3456432"/>
            <a:chExt cx="3546475" cy="3372485"/>
          </a:xfrm>
        </p:grpSpPr>
        <p:sp>
          <p:nvSpPr>
            <p:cNvPr id="8" name="object 8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11583" y="8601455"/>
            <a:ext cx="3539490" cy="1685925"/>
            <a:chOff x="11911583" y="8601455"/>
            <a:chExt cx="3539490" cy="1685925"/>
          </a:xfrm>
        </p:grpSpPr>
        <p:sp>
          <p:nvSpPr>
            <p:cNvPr id="11" name="object 11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5384"/>
            <a:ext cx="1328928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865120"/>
            <a:ext cx="1328928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324855"/>
            <a:ext cx="1328928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784591"/>
            <a:ext cx="1328928" cy="2097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5063" y="582168"/>
            <a:ext cx="2173224" cy="202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2950464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5063" y="5315711"/>
            <a:ext cx="2173224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684007"/>
            <a:ext cx="2173224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582168"/>
            <a:ext cx="2170176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2950464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3511" y="5315711"/>
            <a:ext cx="2170176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7684007"/>
            <a:ext cx="2170176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911" y="582168"/>
            <a:ext cx="2170176" cy="202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2950464"/>
            <a:ext cx="2170176" cy="2020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911" y="5315711"/>
            <a:ext cx="2170176" cy="2020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7684007"/>
            <a:ext cx="2170176" cy="2020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99663" y="582168"/>
            <a:ext cx="2173224" cy="2020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2950464"/>
            <a:ext cx="2173224" cy="2020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5315711"/>
            <a:ext cx="2173224" cy="2020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7684007"/>
            <a:ext cx="2173224" cy="2020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582168"/>
            <a:ext cx="2170176" cy="2020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2950464"/>
            <a:ext cx="2170176" cy="2020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44311" y="5315711"/>
            <a:ext cx="2170176" cy="2020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7684007"/>
            <a:ext cx="2170176" cy="2020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29711" y="582168"/>
            <a:ext cx="2173224" cy="2020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2950464"/>
            <a:ext cx="2173224" cy="2020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9711" y="5315711"/>
            <a:ext cx="2173224" cy="20208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7684007"/>
            <a:ext cx="2173224" cy="20208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5112" y="582168"/>
            <a:ext cx="2173224" cy="20208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2950464"/>
            <a:ext cx="2173224" cy="20208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5112" y="5315711"/>
            <a:ext cx="2173224" cy="20208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7684007"/>
            <a:ext cx="2173224" cy="20208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989771" y="1907857"/>
            <a:ext cx="14308455" cy="6471285"/>
            <a:chOff x="1981200" y="1908048"/>
            <a:chExt cx="14308455" cy="6471285"/>
          </a:xfrm>
        </p:grpSpPr>
        <p:sp>
          <p:nvSpPr>
            <p:cNvPr id="32" name="object 32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33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Project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81719" y="5079491"/>
            <a:ext cx="2468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88234" y="3891949"/>
            <a:ext cx="6911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Social Buzz is a fast growing technology unicorn that need to adapt quickly to it's global scale. </a:t>
            </a:r>
          </a:p>
          <a:p>
            <a:r>
              <a:rPr lang="en-US" dirty="0" smtClean="0"/>
              <a:t>Accenture has begun a 3 month POC focusing on </a:t>
            </a:r>
          </a:p>
          <a:p>
            <a:r>
              <a:rPr lang="en-US" dirty="0" smtClean="0"/>
              <a:t>these tasks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audit of Social Buzz's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Recommendations for a successful IPO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to find Social Buzz's top 5 most </a:t>
            </a:r>
          </a:p>
          <a:p>
            <a:r>
              <a:rPr lang="en-US" dirty="0"/>
              <a:t> </a:t>
            </a:r>
            <a:r>
              <a:rPr lang="en-US" dirty="0" smtClean="0"/>
              <a:t>    popular categories of content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4300"/>
            <a:ext cx="12694285" cy="10296525"/>
            <a:chOff x="-4762" y="-4762"/>
            <a:chExt cx="12694285" cy="10296525"/>
          </a:xfrm>
        </p:grpSpPr>
        <p:sp>
          <p:nvSpPr>
            <p:cNvPr id="3" name="object 3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1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5383"/>
              <a:ext cx="2109216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5120"/>
              <a:ext cx="2109216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5"/>
              <a:ext cx="2109216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84591"/>
              <a:ext cx="2109216" cy="2097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007483" y="0"/>
            <a:ext cx="7280909" cy="9258300"/>
            <a:chOff x="11007483" y="0"/>
            <a:chExt cx="7280909" cy="9258300"/>
          </a:xfrm>
        </p:grpSpPr>
        <p:sp>
          <p:nvSpPr>
            <p:cNvPr id="14" name="object 1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>
                  <a:moveTo>
                    <a:pt x="1818678" y="0"/>
                  </a:moveTo>
                  <a:lnTo>
                    <a:pt x="212042" y="0"/>
                  </a:lnTo>
                  <a:lnTo>
                    <a:pt x="201416" y="17937"/>
                  </a:ln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6803" y="2282385"/>
                  </a:lnTo>
                  <a:lnTo>
                    <a:pt x="1818678" y="2282002"/>
                  </a:lnTo>
                  <a:lnTo>
                    <a:pt x="1818678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3712" y="0"/>
              <a:ext cx="2304288" cy="20086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Problem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05617" y="4076700"/>
            <a:ext cx="56431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3600" b="1" dirty="0" smtClean="0"/>
              <a:t>Over 100000 posts per day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36,500,000 pieces of content per year</a:t>
            </a:r>
            <a:r>
              <a:rPr lang="en-US" sz="3600" dirty="0" smtClean="0"/>
              <a:t> !</a:t>
            </a:r>
            <a:endParaRPr lang="en-US" sz="3600" b="1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how to capitalize on it when there is so much?</a:t>
            </a:r>
          </a:p>
          <a:p>
            <a:endParaRPr lang="en-US" dirty="0"/>
          </a:p>
          <a:p>
            <a:r>
              <a:rPr lang="en-US" dirty="0" smtClean="0"/>
              <a:t>Analysis to find Social Buzz's top 5 most popular categories of content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88" y="405384"/>
            <a:ext cx="2258567" cy="2097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8" y="7784591"/>
            <a:ext cx="2258567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405384"/>
            <a:ext cx="2255520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2865120"/>
            <a:ext cx="2255520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5324855"/>
            <a:ext cx="2255520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7784591"/>
            <a:ext cx="2255520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655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9655" y="7784591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405384"/>
            <a:ext cx="225856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2865120"/>
            <a:ext cx="2258568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9976" y="5324855"/>
            <a:ext cx="2258568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110744" y="1825527"/>
            <a:ext cx="8338184" cy="8056245"/>
            <a:chOff x="2110744" y="1825527"/>
            <a:chExt cx="8338184" cy="80562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443638" y="1053038"/>
            <a:ext cx="2467610" cy="2303145"/>
            <a:chOff x="11443638" y="1053038"/>
            <a:chExt cx="2467610" cy="2303145"/>
          </a:xfrm>
        </p:grpSpPr>
        <p:sp>
          <p:nvSpPr>
            <p:cNvPr id="17" name="object 17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43638" y="4004255"/>
            <a:ext cx="2467610" cy="2303145"/>
            <a:chOff x="11443638" y="4004255"/>
            <a:chExt cx="2467610" cy="2303145"/>
          </a:xfrm>
        </p:grpSpPr>
        <p:sp>
          <p:nvSpPr>
            <p:cNvPr id="22" name="object 22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43638" y="6955470"/>
            <a:ext cx="2467610" cy="2303145"/>
            <a:chOff x="11443638" y="6955470"/>
            <a:chExt cx="2467610" cy="2303145"/>
          </a:xfrm>
        </p:grpSpPr>
        <p:sp>
          <p:nvSpPr>
            <p:cNvPr id="27" name="object 27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57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5760" marR="5080" indent="-16236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3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Analytics </a:t>
            </a:r>
            <a:r>
              <a:rPr spc="-20" dirty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546250" y="1640861"/>
            <a:ext cx="275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MARCUS ROMTON Senior Principal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880604" y="4591106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ROXY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ROMTON 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Senior Principal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30878" y="759992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HATTEN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ROMTON 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Senior Principal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377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5324855"/>
            <a:ext cx="2026920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5752" y="7784591"/>
            <a:ext cx="2258568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855" y="2865120"/>
            <a:ext cx="2258568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5324855"/>
            <a:ext cx="2258568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7784591"/>
            <a:ext cx="2258568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32647" y="7784591"/>
            <a:ext cx="2255520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03390" y="1027175"/>
            <a:ext cx="1858010" cy="1782445"/>
            <a:chOff x="1903390" y="1027175"/>
            <a:chExt cx="1858010" cy="1782445"/>
          </a:xfrm>
        </p:grpSpPr>
        <p:sp>
          <p:nvSpPr>
            <p:cNvPr id="14" name="object 14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58754" y="2639567"/>
            <a:ext cx="1856105" cy="1781810"/>
            <a:chOff x="3758754" y="2639567"/>
            <a:chExt cx="1856105" cy="1781810"/>
          </a:xfrm>
        </p:grpSpPr>
        <p:sp>
          <p:nvSpPr>
            <p:cNvPr id="17" name="object 17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14116" y="4251959"/>
            <a:ext cx="1856739" cy="1781810"/>
            <a:chOff x="5614116" y="4251959"/>
            <a:chExt cx="1856739" cy="1781810"/>
          </a:xfrm>
        </p:grpSpPr>
        <p:sp>
          <p:nvSpPr>
            <p:cNvPr id="20" name="object 20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469479" y="5861303"/>
            <a:ext cx="1858010" cy="1784350"/>
            <a:chOff x="7469479" y="5861303"/>
            <a:chExt cx="1858010" cy="1784350"/>
          </a:xfrm>
        </p:grpSpPr>
        <p:sp>
          <p:nvSpPr>
            <p:cNvPr id="23" name="object 23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9324843" y="7473695"/>
            <a:ext cx="1855470" cy="1784350"/>
            <a:chOff x="9324843" y="7473695"/>
            <a:chExt cx="1855470" cy="1784350"/>
          </a:xfrm>
        </p:grpSpPr>
        <p:sp>
          <p:nvSpPr>
            <p:cNvPr id="26" name="object 2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Process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1945" y="2218436"/>
            <a:ext cx="6133465" cy="6538328"/>
          </a:xfrm>
          <a:prstGeom prst="rect">
            <a:avLst/>
          </a:prstGeom>
        </p:spPr>
        <p:txBody>
          <a:bodyPr vert="horz" wrap="square" lIns="0" tIns="536575" rIns="0" bIns="0" rtlCol="0">
            <a:spAutoFit/>
          </a:bodyPr>
          <a:lstStyle/>
          <a:p>
            <a:pPr marR="5565775" algn="ctr">
              <a:lnSpc>
                <a:spcPct val="100000"/>
              </a:lnSpc>
              <a:spcBef>
                <a:spcPts val="4225"/>
              </a:spcBef>
            </a:pPr>
            <a:r>
              <a:rPr sz="7200" spc="150" dirty="0" smtClean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7200" dirty="0">
              <a:latin typeface="Arial MT"/>
              <a:cs typeface="Arial MT"/>
            </a:endParaRPr>
          </a:p>
          <a:p>
            <a:pPr marR="1841500" algn="ctr">
              <a:lnSpc>
                <a:spcPct val="100000"/>
              </a:lnSpc>
              <a:spcBef>
                <a:spcPts val="4130"/>
              </a:spcBef>
            </a:pPr>
            <a:r>
              <a:rPr sz="7200" spc="1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7200" dirty="0">
              <a:latin typeface="Arial MT"/>
              <a:cs typeface="Arial MT"/>
            </a:endParaRPr>
          </a:p>
          <a:p>
            <a:pPr marL="1778635" algn="ctr">
              <a:lnSpc>
                <a:spcPct val="100000"/>
              </a:lnSpc>
              <a:spcBef>
                <a:spcPts val="3960"/>
              </a:spcBef>
            </a:pPr>
            <a:r>
              <a:rPr sz="7200" spc="39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7200" dirty="0">
              <a:latin typeface="Arial MT"/>
              <a:cs typeface="Arial MT"/>
            </a:endParaRPr>
          </a:p>
          <a:p>
            <a:pPr marL="5573395" algn="ctr">
              <a:lnSpc>
                <a:spcPct val="100000"/>
              </a:lnSpc>
              <a:spcBef>
                <a:spcPts val="4125"/>
              </a:spcBef>
            </a:pPr>
            <a:r>
              <a:rPr sz="7200" spc="1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7200" dirty="0">
              <a:latin typeface="Arial MT"/>
              <a:cs typeface="Arial M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2188" y="1471253"/>
            <a:ext cx="48518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Understanding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36796" y="3021195"/>
            <a:ext cx="33980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85110" y="4681835"/>
            <a:ext cx="29177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Modelling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60015" y="6208154"/>
            <a:ext cx="2691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16123" y="7919245"/>
            <a:ext cx="3236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Uncover Insights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6480047"/>
            <a:ext cx="2977896" cy="883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00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808976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7808976"/>
            <a:ext cx="2170176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7808976"/>
            <a:ext cx="2170176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7808976"/>
            <a:ext cx="2173224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7808976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7808976"/>
            <a:ext cx="2173224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7808976"/>
            <a:ext cx="2173224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0" y="6480047"/>
            <a:ext cx="2977896" cy="8839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7488" y="6480047"/>
            <a:ext cx="2977896" cy="8839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32" y="603503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unique category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017926" y="603503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animal most favourite category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2525220" y="6035037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with most number of post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13075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1307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1307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1307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1307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13075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13075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236938"/>
              </p:ext>
            </p:extLst>
          </p:nvPr>
        </p:nvGraphicFramePr>
        <p:xfrm>
          <a:off x="2825495" y="2857500"/>
          <a:ext cx="15084551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783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7833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783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7833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783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7833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7833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69319"/>
              </p:ext>
            </p:extLst>
          </p:nvPr>
        </p:nvGraphicFramePr>
        <p:xfrm>
          <a:off x="2386965" y="2628900"/>
          <a:ext cx="15672435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287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Office Theme</vt:lpstr>
      <vt:lpstr>Social Bazz</vt:lpstr>
      <vt:lpstr>Today's agenda</vt:lpstr>
      <vt:lpstr>Project</vt:lpstr>
      <vt:lpstr>Problem</vt:lpstr>
      <vt:lpstr>The Analytics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Bazz</dc:title>
  <cp:lastModifiedBy>Microsoft account</cp:lastModifiedBy>
  <cp:revision>7</cp:revision>
  <dcterms:created xsi:type="dcterms:W3CDTF">2024-09-27T18:54:21Z</dcterms:created>
  <dcterms:modified xsi:type="dcterms:W3CDTF">2024-09-29T08:24:12Z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2024-09-27T00:00:00Z</vt:filetime>
  </property>
  <property fmtid="{D5CDD505-2E9C-101B-9397-08002B2CF9AE}" pid="4" name="Producer">
    <vt:lpwstr>macOS Version 10.15.6 (Build 19G2021) Quartz PDFContext</vt:lpwstr>
  </property>
</Properties>
</file>