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4.xml" ContentType="application/vnd.openxmlformats-officedocument.presentationml.tags+xml"/>
  <Override PartName="/ppt/notesSlides/notesSlide1.xml" ContentType="application/vnd.openxmlformats-officedocument.presentationml.notesSlide+xml"/>
  <Override PartName="/ppt/tags/tag25.xml" ContentType="application/vnd.openxmlformats-officedocument.presentationml.tags+xml"/>
  <Override PartName="/ppt/notesSlides/notesSlide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3.xml" ContentType="application/vnd.openxmlformats-officedocument.presentationml.notesSlide+xml"/>
  <Override PartName="/ppt/tags/tag32.xml" ContentType="application/vnd.openxmlformats-officedocument.presentationml.tags+xml"/>
  <Override PartName="/ppt/notesSlides/notesSlide4.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9.xml" ContentType="application/vnd.openxmlformats-officedocument.presentationml.tags+xml"/>
  <Override PartName="/ppt/notesSlides/notesSlide8.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50.xml" ContentType="application/vnd.openxmlformats-officedocument.presentationml.tags+xml"/>
  <Override PartName="/ppt/notesSlides/notesSlide14.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15.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saveSubsetFonts="1">
  <p:sldMasterIdLst>
    <p:sldMasterId id="2147483667" r:id="rId1"/>
  </p:sldMasterIdLst>
  <p:notesMasterIdLst>
    <p:notesMasterId r:id="rId19"/>
  </p:notesMasterIdLst>
  <p:handoutMasterIdLst>
    <p:handoutMasterId r:id="rId20"/>
  </p:handoutMasterIdLst>
  <p:sldIdLst>
    <p:sldId id="358" r:id="rId2"/>
    <p:sldId id="344" r:id="rId3"/>
    <p:sldId id="359" r:id="rId4"/>
    <p:sldId id="353" r:id="rId5"/>
    <p:sldId id="360" r:id="rId6"/>
    <p:sldId id="361" r:id="rId7"/>
    <p:sldId id="363" r:id="rId8"/>
    <p:sldId id="364" r:id="rId9"/>
    <p:sldId id="365" r:id="rId10"/>
    <p:sldId id="369" r:id="rId11"/>
    <p:sldId id="368" r:id="rId12"/>
    <p:sldId id="366" r:id="rId13"/>
    <p:sldId id="370" r:id="rId14"/>
    <p:sldId id="362" r:id="rId15"/>
    <p:sldId id="367" r:id="rId16"/>
    <p:sldId id="372" r:id="rId17"/>
    <p:sldId id="371" r:id="rId18"/>
  </p:sldIdLst>
  <p:sldSz cx="8961438" cy="6721475"/>
  <p:notesSz cx="7315200" cy="9601200"/>
  <p:custDataLst>
    <p:tags r:id="rId21"/>
  </p:custDataLst>
  <p:defaultTex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17">
          <p15:clr>
            <a:srgbClr val="A4A3A4"/>
          </p15:clr>
        </p15:guide>
        <p15:guide id="2" pos="1416" userDrawn="1">
          <p15:clr>
            <a:srgbClr val="A4A3A4"/>
          </p15:clr>
        </p15:guide>
      </p15:sldGuideLst>
    </p:ext>
    <p:ext uri="{2D200454-40CA-4A62-9FC3-DE9A4176ACB9}">
      <p15:notesGuideLst xmlns:p15="http://schemas.microsoft.com/office/powerpoint/2012/main">
        <p15:guide id="1" orient="horz" pos="4524" userDrawn="1">
          <p15:clr>
            <a:srgbClr val="A4A3A4"/>
          </p15:clr>
        </p15:guide>
        <p15:guide id="2" pos="3152" userDrawn="1">
          <p15:clr>
            <a:srgbClr val="A4A3A4"/>
          </p15:clr>
        </p15:guide>
        <p15:guide id="3" orient="horz" pos="3024">
          <p15:clr>
            <a:srgbClr val="A4A3A4"/>
          </p15:clr>
        </p15:guide>
        <p15:guide id="4"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457B5"/>
    <a:srgbClr val="0563BB"/>
    <a:srgbClr val="0354B0"/>
    <a:srgbClr val="0049A6"/>
    <a:srgbClr val="10A2ED"/>
    <a:srgbClr val="087CE3"/>
    <a:srgbClr val="055CB9"/>
    <a:srgbClr val="035CB8"/>
    <a:srgbClr val="066BC9"/>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6770" autoAdjust="0"/>
  </p:normalViewPr>
  <p:slideViewPr>
    <p:cSldViewPr snapToGrid="0" snapToObjects="1">
      <p:cViewPr varScale="1">
        <p:scale>
          <a:sx n="88" d="100"/>
          <a:sy n="88" d="100"/>
        </p:scale>
        <p:origin x="1464" y="90"/>
      </p:cViewPr>
      <p:guideLst>
        <p:guide orient="horz" pos="2117"/>
        <p:guide pos="1416"/>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notesViewPr>
    <p:cSldViewPr snapToGrid="0" snapToObjects="1">
      <p:cViewPr varScale="1">
        <p:scale>
          <a:sx n="85" d="100"/>
          <a:sy n="85" d="100"/>
        </p:scale>
        <p:origin x="2862" y="102"/>
      </p:cViewPr>
      <p:guideLst>
        <p:guide orient="horz" pos="4524"/>
        <p:guide pos="3152"/>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91562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idx="2"/>
          </p:nvPr>
        </p:nvSpPr>
        <p:spPr bwMode="auto">
          <a:xfrm>
            <a:off x="846138" y="601663"/>
            <a:ext cx="5630862" cy="422433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3" name="Rectangle 3"/>
          <p:cNvSpPr>
            <a:spLocks noGrp="1" noChangeArrowheads="1"/>
          </p:cNvSpPr>
          <p:nvPr>
            <p:ph type="body" sz="quarter" idx="3"/>
          </p:nvPr>
        </p:nvSpPr>
        <p:spPr bwMode="auto">
          <a:xfrm>
            <a:off x="592379" y="5159107"/>
            <a:ext cx="6233763"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127" name="Rectangle 7"/>
          <p:cNvSpPr>
            <a:spLocks noGrp="1" noChangeArrowheads="1"/>
          </p:cNvSpPr>
          <p:nvPr>
            <p:ph type="sldNum" sz="quarter" idx="5"/>
          </p:nvPr>
        </p:nvSpPr>
        <p:spPr bwMode="auto">
          <a:xfrm>
            <a:off x="6528233" y="9227281"/>
            <a:ext cx="58032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gn="r">
              <a:defRPr sz="1200"/>
            </a:lvl1pPr>
          </a:lstStyle>
          <a:p>
            <a:pPr>
              <a:defRPr/>
            </a:pPr>
            <a:fld id="{3C3A632B-FBDE-46D4-BF6F-6D14421E6342}" type="slidenum">
              <a:rPr lang="en-US"/>
              <a:pPr>
                <a:defRPr/>
              </a:pPr>
              <a:t>‹#›</a:t>
            </a:fld>
            <a:endParaRPr lang="en-US" dirty="0"/>
          </a:p>
        </p:txBody>
      </p:sp>
      <p:sp>
        <p:nvSpPr>
          <p:cNvPr id="5128" name="doc id"/>
          <p:cNvSpPr>
            <a:spLocks noGrp="1" noChangeArrowheads="1"/>
          </p:cNvSpPr>
          <p:nvPr>
            <p:ph type="ftr" sz="quarter" idx="4"/>
          </p:nvPr>
        </p:nvSpPr>
        <p:spPr bwMode="auto">
          <a:xfrm>
            <a:off x="7108493" y="103073"/>
            <a:ext cx="6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defRPr sz="800"/>
            </a:lvl1pPr>
          </a:lstStyle>
          <a:p>
            <a:pPr>
              <a:defRPr/>
            </a:pPr>
            <a:endParaRPr lang="en-US" dirty="0"/>
          </a:p>
        </p:txBody>
      </p:sp>
    </p:spTree>
    <p:extLst>
      <p:ext uri="{BB962C8B-B14F-4D97-AF65-F5344CB8AC3E}">
        <p14:creationId xmlns:p14="http://schemas.microsoft.com/office/powerpoint/2010/main" val="3303025599"/>
      </p:ext>
    </p:extLst>
  </p:cSld>
  <p:clrMap bg1="lt1" tx1="dk1" bg2="lt2" tx2="dk2" accent1="accent1" accent2="accent2" accent3="accent3" accent4="accent4" accent5="accent5" accent6="accent6" hlink="hlink" folHlink="folHlink"/>
  <p:hf hdr="0" ftr="0" dt="0"/>
  <p:notesStyle>
    <a:lvl1pPr algn="l" defTabSz="895350" rtl="0" eaLnBrk="0" fontAlgn="base" hangingPunct="0">
      <a:spcBef>
        <a:spcPct val="0"/>
      </a:spcBef>
      <a:spcAft>
        <a:spcPct val="0"/>
      </a:spcAft>
      <a:buClr>
        <a:schemeClr val="tx2"/>
      </a:buClr>
      <a:defRPr sz="1600" kern="1200">
        <a:solidFill>
          <a:schemeClr val="tx1"/>
        </a:solidFill>
        <a:latin typeface="Arial" charset="0"/>
        <a:ea typeface="+mn-ea"/>
        <a:cs typeface="+mn-cs"/>
      </a:defRPr>
    </a:lvl1pPr>
    <a:lvl2pPr marL="117475" indent="-115888" algn="l" defTabSz="895350"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2pPr>
    <a:lvl3pPr marL="300038" indent="-180975" algn="l" defTabSz="895350"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3pPr>
    <a:lvl4pPr marL="427038" indent="-125413" algn="l" defTabSz="895350" rtl="0" eaLnBrk="0" fontAlgn="base" hangingPunct="0">
      <a:spcBef>
        <a:spcPct val="0"/>
      </a:spcBef>
      <a:spcAft>
        <a:spcPct val="0"/>
      </a:spcAft>
      <a:buClr>
        <a:schemeClr val="tx2"/>
      </a:buClr>
      <a:buFont typeface="Arial" charset="0"/>
      <a:buChar char="▫"/>
      <a:defRPr sz="1600" kern="1200">
        <a:solidFill>
          <a:schemeClr val="tx1"/>
        </a:solidFill>
        <a:latin typeface="Arial" charset="0"/>
        <a:ea typeface="+mn-ea"/>
        <a:cs typeface="+mn-cs"/>
      </a:defRPr>
    </a:lvl4pPr>
    <a:lvl5pPr marL="542925" indent="-114300" algn="l" defTabSz="895350" rtl="0" eaLnBrk="0" fontAlgn="base" hangingPunct="0">
      <a:spcBef>
        <a:spcPct val="0"/>
      </a:spcBef>
      <a:spcAft>
        <a:spcPct val="0"/>
      </a:spcAft>
      <a:buClr>
        <a:schemeClr val="tx2"/>
      </a:buClr>
      <a:buSzPct val="89000"/>
      <a:buFont typeface="Arial" charset="0"/>
      <a:buChar char="-"/>
      <a:defRPr sz="16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endParaRPr lang="en-US" dirty="0"/>
          </a:p>
        </p:txBody>
      </p:sp>
    </p:spTree>
    <p:extLst>
      <p:ext uri="{BB962C8B-B14F-4D97-AF65-F5344CB8AC3E}">
        <p14:creationId xmlns:p14="http://schemas.microsoft.com/office/powerpoint/2010/main" val="2343609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endParaRPr lang="en-US" dirty="0"/>
          </a:p>
        </p:txBody>
      </p:sp>
    </p:spTree>
    <p:extLst>
      <p:ext uri="{BB962C8B-B14F-4D97-AF65-F5344CB8AC3E}">
        <p14:creationId xmlns:p14="http://schemas.microsoft.com/office/powerpoint/2010/main" val="748099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endParaRPr lang="en-US" dirty="0"/>
          </a:p>
        </p:txBody>
      </p:sp>
    </p:spTree>
    <p:extLst>
      <p:ext uri="{BB962C8B-B14F-4D97-AF65-F5344CB8AC3E}">
        <p14:creationId xmlns:p14="http://schemas.microsoft.com/office/powerpoint/2010/main" val="3913532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endParaRPr lang="en-US" dirty="0"/>
          </a:p>
        </p:txBody>
      </p:sp>
    </p:spTree>
    <p:extLst>
      <p:ext uri="{BB962C8B-B14F-4D97-AF65-F5344CB8AC3E}">
        <p14:creationId xmlns:p14="http://schemas.microsoft.com/office/powerpoint/2010/main" val="628742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endParaRPr lang="en-US" dirty="0"/>
          </a:p>
        </p:txBody>
      </p:sp>
    </p:spTree>
    <p:extLst>
      <p:ext uri="{BB962C8B-B14F-4D97-AF65-F5344CB8AC3E}">
        <p14:creationId xmlns:p14="http://schemas.microsoft.com/office/powerpoint/2010/main" val="753364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endParaRPr lang="en-US" dirty="0"/>
          </a:p>
        </p:txBody>
      </p:sp>
    </p:spTree>
    <p:extLst>
      <p:ext uri="{BB962C8B-B14F-4D97-AF65-F5344CB8AC3E}">
        <p14:creationId xmlns:p14="http://schemas.microsoft.com/office/powerpoint/2010/main" val="2841989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txBox="1">
            <a:spLocks noGrp="1" noChangeArrowheads="1"/>
          </p:cNvSpPr>
          <p:nvPr/>
        </p:nvSpPr>
        <p:spPr bwMode="auto">
          <a:xfrm>
            <a:off x="5995727" y="9738266"/>
            <a:ext cx="532656" cy="184666"/>
          </a:xfrm>
          <a:prstGeom prst="rect">
            <a:avLst/>
          </a:prstGeom>
          <a:noFill/>
          <a:ln w="9525">
            <a:noFill/>
            <a:miter lim="800000"/>
            <a:headEnd/>
            <a:tailEnd/>
          </a:ln>
        </p:spPr>
        <p:txBody>
          <a:bodyPr lIns="0" tIns="0" rIns="0" bIns="0" anchor="b">
            <a:spAutoFit/>
          </a:bodyPr>
          <a:lstStyle/>
          <a:p>
            <a:pPr algn="r"/>
            <a:endParaRPr lang="en-GB" sz="1200" dirty="0"/>
          </a:p>
        </p:txBody>
      </p:sp>
      <p:sp>
        <p:nvSpPr>
          <p:cNvPr id="79874" name="doc id"/>
          <p:cNvSpPr txBox="1">
            <a:spLocks noGrp="1" noChangeArrowheads="1"/>
          </p:cNvSpPr>
          <p:nvPr/>
        </p:nvSpPr>
        <p:spPr bwMode="auto">
          <a:xfrm>
            <a:off x="6528320" y="114973"/>
            <a:ext cx="65" cy="123111"/>
          </a:xfrm>
          <a:prstGeom prst="rect">
            <a:avLst/>
          </a:prstGeom>
          <a:noFill/>
          <a:ln w="9525">
            <a:noFill/>
            <a:miter lim="800000"/>
            <a:headEnd/>
            <a:tailEnd/>
          </a:ln>
        </p:spPr>
        <p:txBody>
          <a:bodyPr wrap="none" lIns="0" tIns="0" rIns="0" bIns="0" anchor="b">
            <a:spAutoFit/>
          </a:bodyPr>
          <a:lstStyle/>
          <a:p>
            <a:pPr algn="r"/>
            <a:endParaRPr lang="cs-CZ" sz="800" dirty="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xfrm>
            <a:off x="544528" y="5438482"/>
            <a:ext cx="5724205" cy="246221"/>
          </a:xfrm>
          <a:noFill/>
        </p:spPr>
        <p:txBody>
          <a:bodyPr/>
          <a:lstStyle/>
          <a:p>
            <a:pPr eaLnBrk="1" hangingPunct="1"/>
            <a:endParaRPr lang="en-US" dirty="0">
              <a:latin typeface="Arial" charset="0"/>
              <a:cs typeface="Arial" charset="0"/>
            </a:endParaRPr>
          </a:p>
        </p:txBody>
      </p:sp>
    </p:spTree>
    <p:extLst>
      <p:ext uri="{BB962C8B-B14F-4D97-AF65-F5344CB8AC3E}">
        <p14:creationId xmlns:p14="http://schemas.microsoft.com/office/powerpoint/2010/main" val="373826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endParaRPr lang="en-US" dirty="0"/>
          </a:p>
        </p:txBody>
      </p:sp>
    </p:spTree>
    <p:extLst>
      <p:ext uri="{BB962C8B-B14F-4D97-AF65-F5344CB8AC3E}">
        <p14:creationId xmlns:p14="http://schemas.microsoft.com/office/powerpoint/2010/main" val="17115141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endParaRPr lang="en-US" dirty="0"/>
          </a:p>
        </p:txBody>
      </p:sp>
    </p:spTree>
    <p:extLst>
      <p:ext uri="{BB962C8B-B14F-4D97-AF65-F5344CB8AC3E}">
        <p14:creationId xmlns:p14="http://schemas.microsoft.com/office/powerpoint/2010/main" val="1940063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6"/>
          <p:cNvSpPr>
            <a:spLocks noGrp="1" noRot="1" noChangeAspect="1" noChangeArrowheads="1" noTextEdit="1"/>
          </p:cNvSpPr>
          <p:nvPr>
            <p:ph type="sldImg"/>
          </p:nvPr>
        </p:nvSpPr>
        <p:spPr>
          <a:ln/>
        </p:spPr>
      </p:sp>
      <p:sp>
        <p:nvSpPr>
          <p:cNvPr id="10244" name="Rectangle 7"/>
          <p:cNvSpPr>
            <a:spLocks noGrp="1" noChangeArrowheads="1"/>
          </p:cNvSpPr>
          <p:nvPr>
            <p:ph type="body" idx="1"/>
          </p:nvPr>
        </p:nvSpPr>
        <p:spPr>
          <a:xfrm>
            <a:off x="562708" y="4993459"/>
            <a:ext cx="5921517" cy="246221"/>
          </a:xfrm>
          <a:noFill/>
        </p:spPr>
        <p:txBody>
          <a:bodyPr/>
          <a:lstStyle/>
          <a:p>
            <a:pPr eaLnBrk="1" hangingPunct="1"/>
            <a:endParaRPr lang="en-US" dirty="0"/>
          </a:p>
        </p:txBody>
      </p:sp>
      <p:sp>
        <p:nvSpPr>
          <p:cNvPr id="2" name="Slide Number Placeholder 1"/>
          <p:cNvSpPr>
            <a:spLocks noGrp="1"/>
          </p:cNvSpPr>
          <p:nvPr>
            <p:ph type="sldNum" sz="quarter" idx="10"/>
          </p:nvPr>
        </p:nvSpPr>
        <p:spPr/>
        <p:txBody>
          <a:bodyPr/>
          <a:lstStyle/>
          <a:p>
            <a:pPr>
              <a:defRPr/>
            </a:pPr>
            <a:endParaRPr lang="en-US" dirty="0"/>
          </a:p>
        </p:txBody>
      </p:sp>
    </p:spTree>
    <p:extLst>
      <p:ext uri="{BB962C8B-B14F-4D97-AF65-F5344CB8AC3E}">
        <p14:creationId xmlns:p14="http://schemas.microsoft.com/office/powerpoint/2010/main" val="68807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endParaRPr lang="en-US" dirty="0"/>
          </a:p>
        </p:txBody>
      </p:sp>
    </p:spTree>
    <p:extLst>
      <p:ext uri="{BB962C8B-B14F-4D97-AF65-F5344CB8AC3E}">
        <p14:creationId xmlns:p14="http://schemas.microsoft.com/office/powerpoint/2010/main" val="3534999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92379" y="5159107"/>
            <a:ext cx="6233763" cy="246221"/>
          </a:xfrm>
        </p:spPr>
        <p:txBody>
          <a:bodyPr/>
          <a:lstStyle/>
          <a:p>
            <a:endParaRPr lang="de-CH" dirty="0"/>
          </a:p>
        </p:txBody>
      </p:sp>
      <p:sp>
        <p:nvSpPr>
          <p:cNvPr id="5" name="Slide Number Placeholder 4"/>
          <p:cNvSpPr>
            <a:spLocks noGrp="1"/>
          </p:cNvSpPr>
          <p:nvPr>
            <p:ph type="sldNum" sz="quarter" idx="10"/>
          </p:nvPr>
        </p:nvSpPr>
        <p:spPr/>
        <p:txBody>
          <a:bodyPr/>
          <a:lstStyle/>
          <a:p>
            <a:pPr>
              <a:defRPr/>
            </a:pPr>
            <a:endParaRPr lang="en-US" dirty="0"/>
          </a:p>
        </p:txBody>
      </p:sp>
    </p:spTree>
    <p:extLst>
      <p:ext uri="{BB962C8B-B14F-4D97-AF65-F5344CB8AC3E}">
        <p14:creationId xmlns:p14="http://schemas.microsoft.com/office/powerpoint/2010/main" val="2209032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endParaRPr lang="en-US" dirty="0"/>
          </a:p>
        </p:txBody>
      </p:sp>
    </p:spTree>
    <p:extLst>
      <p:ext uri="{BB962C8B-B14F-4D97-AF65-F5344CB8AC3E}">
        <p14:creationId xmlns:p14="http://schemas.microsoft.com/office/powerpoint/2010/main" val="480112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endParaRPr lang="en-US" dirty="0"/>
          </a:p>
        </p:txBody>
      </p:sp>
    </p:spTree>
    <p:extLst>
      <p:ext uri="{BB962C8B-B14F-4D97-AF65-F5344CB8AC3E}">
        <p14:creationId xmlns:p14="http://schemas.microsoft.com/office/powerpoint/2010/main" val="1379742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endParaRPr lang="en-US" dirty="0"/>
          </a:p>
        </p:txBody>
      </p:sp>
    </p:spTree>
    <p:extLst>
      <p:ext uri="{BB962C8B-B14F-4D97-AF65-F5344CB8AC3E}">
        <p14:creationId xmlns:p14="http://schemas.microsoft.com/office/powerpoint/2010/main" val="3910321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endParaRPr lang="en-US" dirty="0"/>
          </a:p>
        </p:txBody>
      </p:sp>
    </p:spTree>
    <p:extLst>
      <p:ext uri="{BB962C8B-B14F-4D97-AF65-F5344CB8AC3E}">
        <p14:creationId xmlns:p14="http://schemas.microsoft.com/office/powerpoint/2010/main" val="3176012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endParaRPr lang="en-US" dirty="0"/>
          </a:p>
        </p:txBody>
      </p:sp>
    </p:spTree>
    <p:extLst>
      <p:ext uri="{BB962C8B-B14F-4D97-AF65-F5344CB8AC3E}">
        <p14:creationId xmlns:p14="http://schemas.microsoft.com/office/powerpoint/2010/main" val="36216234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3.vml"/><Relationship Id="rId6" Type="http://schemas.openxmlformats.org/officeDocument/2006/relationships/image" Target="../media/image4.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4.vml"/><Relationship Id="rId6" Type="http://schemas.openxmlformats.org/officeDocument/2006/relationships/image" Target="../media/image4.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background"/>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198"/>
            <a:ext cx="8961438" cy="6721079"/>
          </a:xfrm>
          <a:prstGeom prst="rect">
            <a:avLst/>
          </a:prstGeom>
        </p:spPr>
      </p:pic>
      <p:sp>
        <p:nvSpPr>
          <p:cNvPr id="28" name="TitleRectangle"/>
          <p:cNvSpPr txBox="1">
            <a:spLocks/>
          </p:cNvSpPr>
          <p:nvPr userDrawn="1"/>
        </p:nvSpPr>
        <p:spPr>
          <a:xfrm>
            <a:off x="2084388" y="0"/>
            <a:ext cx="6875462" cy="3575976"/>
          </a:xfrm>
          <a:prstGeom prst="rect">
            <a:avLst/>
          </a:prstGeom>
          <a:solidFill>
            <a:srgbClr val="002960">
              <a:alpha val="92000"/>
            </a:srgbClr>
          </a:solidFill>
        </p:spPr>
        <p:txBody>
          <a:bodyPr vert="horz" wrap="square" lIns="216000" tIns="1440000" rIns="216000" bIns="108000" rtlCol="0">
            <a:noAutofit/>
          </a:bodyPr>
          <a:lstStyle>
            <a:lvl1pPr marL="0" indent="0" algn="l" defTabSz="914400" rtl="0" eaLnBrk="1" latinLnBrk="0" hangingPunct="1">
              <a:spcBef>
                <a:spcPct val="20000"/>
              </a:spcBef>
              <a:spcAft>
                <a:spcPts val="6000"/>
              </a:spcAft>
              <a:buFont typeface="Arial" pitchFamily="34" charset="0"/>
              <a:buNone/>
              <a:defRPr sz="3200" kern="1200">
                <a:solidFill>
                  <a:schemeClr val="accent1"/>
                </a:solidFill>
                <a:latin typeface="+mn-lt"/>
                <a:ea typeface="+mn-ea"/>
                <a:cs typeface="+mn-cs"/>
              </a:defRPr>
            </a:lvl1pPr>
            <a:lvl2pPr marL="0" indent="0" algn="l" defTabSz="914400" rtl="0" eaLnBrk="1" latinLnBrk="0" hangingPunct="1">
              <a:spcBef>
                <a:spcPct val="20000"/>
              </a:spcBef>
              <a:buFont typeface="Wingdings" charset="2"/>
              <a:buNone/>
              <a:defRPr sz="1400" kern="1200">
                <a:solidFill>
                  <a:schemeClr val="tx1">
                    <a:lumMod val="50000"/>
                    <a:lumOff val="50000"/>
                  </a:schemeClr>
                </a:solidFill>
                <a:latin typeface="+mn-lt"/>
                <a:ea typeface="+mn-ea"/>
                <a:cs typeface="+mn-cs"/>
              </a:defRPr>
            </a:lvl2pPr>
            <a:lvl3pPr marL="1143000" indent="-228600" algn="l" defTabSz="914400" rtl="0" eaLnBrk="1" latinLnBrk="0" hangingPunct="1">
              <a:spcBef>
                <a:spcPct val="20000"/>
              </a:spcBef>
              <a:buFont typeface="Lucida Grande"/>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defRPr/>
            </a:pPr>
            <a:r>
              <a:rPr lang="en-US" baseline="0" dirty="0">
                <a:solidFill>
                  <a:srgbClr val="00ADEF"/>
                </a:solidFill>
                <a:latin typeface="+mn-lt"/>
              </a:rPr>
              <a:t>
              </a:t>
            </a:r>
            <a:br>
              <a:rPr lang="en-US" baseline="0" dirty="0">
                <a:solidFill>
                  <a:srgbClr val="00ADEF"/>
                </a:solidFill>
                <a:latin typeface="+mn-lt"/>
              </a:rPr>
            </a:br>
            <a:endParaRPr lang="en-US" baseline="0" dirty="0">
              <a:solidFill>
                <a:srgbClr val="00ADEF"/>
              </a:solidFill>
              <a:latin typeface="+mn-lt"/>
            </a:endParaRPr>
          </a:p>
        </p:txBody>
      </p:sp>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280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userDrawn="1"/>
        </p:nvSpPr>
        <p:spPr bwMode="black">
          <a:xfrm>
            <a:off x="5992719" y="6287538"/>
            <a:ext cx="279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dirty="0">
                <a:solidFill>
                  <a:srgbClr val="FFFFFF"/>
                </a:solidFill>
                <a:latin typeface="+mn-lt"/>
              </a:rPr>
              <a:t>WORKING DRAFT</a:t>
            </a:r>
          </a:p>
        </p:txBody>
      </p:sp>
      <p:sp>
        <p:nvSpPr>
          <p:cNvPr id="6" name="Working Draft" hidden="1"/>
          <p:cNvSpPr txBox="1">
            <a:spLocks noChangeArrowheads="1"/>
          </p:cNvSpPr>
          <p:nvPr userDrawn="1"/>
        </p:nvSpPr>
        <p:spPr bwMode="black">
          <a:xfrm>
            <a:off x="5992718" y="6410648"/>
            <a:ext cx="29687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a:solidFill>
                  <a:srgbClr val="FFFFFF"/>
                </a:solidFill>
                <a:latin typeface="+mn-lt"/>
              </a:rPr>
              <a:t>Last Modified 2/10/2017 8:58 PM Eastern Standard Time</a:t>
            </a:r>
            <a:endParaRPr lang="en-US" sz="800" baseline="0" dirty="0">
              <a:solidFill>
                <a:srgbClr val="FFFFFF"/>
              </a:solidFill>
              <a:latin typeface="+mn-lt"/>
            </a:endParaRPr>
          </a:p>
        </p:txBody>
      </p:sp>
      <p:sp>
        <p:nvSpPr>
          <p:cNvPr id="7" name="Printed" hidden="1"/>
          <p:cNvSpPr txBox="1">
            <a:spLocks noChangeArrowheads="1"/>
          </p:cNvSpPr>
          <p:nvPr userDrawn="1"/>
        </p:nvSpPr>
        <p:spPr bwMode="black">
          <a:xfrm>
            <a:off x="5992719" y="6533759"/>
            <a:ext cx="279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dirty="0">
                <a:solidFill>
                  <a:srgbClr val="FFFFFF"/>
                </a:solidFill>
                <a:latin typeface="+mn-lt"/>
              </a:rPr>
              <a:t>Printed</a:t>
            </a:r>
          </a:p>
        </p:txBody>
      </p:sp>
      <p:sp>
        <p:nvSpPr>
          <p:cNvPr id="13314" name="Title"/>
          <p:cNvSpPr>
            <a:spLocks noGrp="1" noChangeArrowheads="1"/>
          </p:cNvSpPr>
          <p:nvPr userDrawn="1">
            <p:ph type="ctrTitle"/>
          </p:nvPr>
        </p:nvSpPr>
        <p:spPr>
          <a:xfrm>
            <a:off x="2268266" y="1434419"/>
            <a:ext cx="6231663" cy="492443"/>
          </a:xfrm>
          <a:prstGeom prst="rect">
            <a:avLst/>
          </a:prstGeom>
        </p:spPr>
        <p:txBody>
          <a:bodyPr>
            <a:spAutoFit/>
          </a:bodyPr>
          <a:lstStyle>
            <a:lvl1pPr>
              <a:defRPr sz="3200" b="0" baseline="0">
                <a:solidFill>
                  <a:schemeClr val="accent2"/>
                </a:solidFill>
                <a:latin typeface="+mj-lt"/>
                <a:ea typeface="+mj-ea"/>
              </a:defRPr>
            </a:lvl1pPr>
          </a:lstStyle>
          <a:p>
            <a:pPr lvl="0" latinLnBrk="0"/>
            <a:r>
              <a:rPr lang="en-US" noProof="0"/>
              <a:t>Click to edit Master title style</a:t>
            </a:r>
            <a:endParaRPr lang="en-US" noProof="0" dirty="0"/>
          </a:p>
        </p:txBody>
      </p:sp>
      <p:sp>
        <p:nvSpPr>
          <p:cNvPr id="13315" name="Subtitle"/>
          <p:cNvSpPr>
            <a:spLocks noGrp="1" noChangeArrowheads="1"/>
          </p:cNvSpPr>
          <p:nvPr userDrawn="1">
            <p:ph type="subTitle" idx="1"/>
          </p:nvPr>
        </p:nvSpPr>
        <p:spPr>
          <a:xfrm>
            <a:off x="2268266" y="2819401"/>
            <a:ext cx="6231663" cy="215444"/>
          </a:xfrm>
          <a:prstGeom prst="rect">
            <a:avLst/>
          </a:prstGeom>
        </p:spPr>
        <p:txBody>
          <a:bodyPr wrap="square">
            <a:spAutoFit/>
          </a:bodyPr>
          <a:lstStyle>
            <a:lvl1pPr>
              <a:defRPr sz="1400" cap="all" baseline="0">
                <a:solidFill>
                  <a:schemeClr val="bg1"/>
                </a:solidFill>
                <a:latin typeface="+mn-lt"/>
                <a:ea typeface="+mn-ea"/>
              </a:defRPr>
            </a:lvl1pPr>
          </a:lstStyle>
          <a:p>
            <a:pPr lvl="0" latinLnBrk="0"/>
            <a:r>
              <a:rPr lang="en-US" noProof="0"/>
              <a:t>Click to edit Master subtitle style</a:t>
            </a:r>
            <a:endParaRPr lang="en-US" noProof="0" dirty="0"/>
          </a:p>
        </p:txBody>
      </p:sp>
      <p:sp>
        <p:nvSpPr>
          <p:cNvPr id="57" name="Document type" hidden="1"/>
          <p:cNvSpPr txBox="1">
            <a:spLocks noChangeArrowheads="1"/>
          </p:cNvSpPr>
          <p:nvPr userDrawn="1"/>
        </p:nvSpPr>
        <p:spPr bwMode="gray">
          <a:xfrm>
            <a:off x="2268266" y="3227411"/>
            <a:ext cx="623166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dirty="0">
                <a:solidFill>
                  <a:schemeClr val="bg1"/>
                </a:solidFill>
                <a:latin typeface="+mn-lt"/>
              </a:rPr>
              <a:t>Document type | Date</a:t>
            </a:r>
          </a:p>
        </p:txBody>
      </p:sp>
      <p:sp>
        <p:nvSpPr>
          <p:cNvPr id="5" name="doc id"/>
          <p:cNvSpPr txBox="1">
            <a:spLocks noChangeArrowheads="1"/>
          </p:cNvSpPr>
          <p:nvPr userDrawn="1"/>
        </p:nvSpPr>
        <p:spPr bwMode="white">
          <a:xfrm>
            <a:off x="8443913" y="36513"/>
            <a:ext cx="29527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hangingPunct="1">
              <a:defRPr/>
            </a:pPr>
            <a:endParaRPr lang="en-US" sz="800" baseline="0" dirty="0">
              <a:solidFill>
                <a:srgbClr val="FFFFFF"/>
              </a:solidFill>
              <a:latin typeface="+mn-lt"/>
            </a:endParaRPr>
          </a:p>
        </p:txBody>
      </p:sp>
      <p:sp>
        <p:nvSpPr>
          <p:cNvPr id="43" name="LogoImage" hidden="1"/>
          <p:cNvSpPr>
            <a:spLocks noEditPoints="1"/>
          </p:cNvSpPr>
          <p:nvPr userDrawn="1"/>
        </p:nvSpPr>
        <p:spPr bwMode="white">
          <a:xfrm>
            <a:off x="2269098" y="182925"/>
            <a:ext cx="2176978" cy="238073"/>
          </a:xfrm>
          <a:custGeom>
            <a:avLst/>
            <a:gdLst>
              <a:gd name="T0" fmla="*/ 504 w 5516"/>
              <a:gd name="T1" fmla="*/ 26 h 606"/>
              <a:gd name="T2" fmla="*/ 18 w 5516"/>
              <a:gd name="T3" fmla="*/ 22 h 606"/>
              <a:gd name="T4" fmla="*/ 140 w 5516"/>
              <a:gd name="T5" fmla="*/ 436 h 606"/>
              <a:gd name="T6" fmla="*/ 408 w 5516"/>
              <a:gd name="T7" fmla="*/ 372 h 606"/>
              <a:gd name="T8" fmla="*/ 696 w 5516"/>
              <a:gd name="T9" fmla="*/ 422 h 606"/>
              <a:gd name="T10" fmla="*/ 768 w 5516"/>
              <a:gd name="T11" fmla="*/ 196 h 606"/>
              <a:gd name="T12" fmla="*/ 1272 w 5516"/>
              <a:gd name="T13" fmla="*/ 26 h 606"/>
              <a:gd name="T14" fmla="*/ 1302 w 5516"/>
              <a:gd name="T15" fmla="*/ 338 h 606"/>
              <a:gd name="T16" fmla="*/ 1202 w 5516"/>
              <a:gd name="T17" fmla="*/ 436 h 606"/>
              <a:gd name="T18" fmla="*/ 1030 w 5516"/>
              <a:gd name="T19" fmla="*/ 10 h 606"/>
              <a:gd name="T20" fmla="*/ 960 w 5516"/>
              <a:gd name="T21" fmla="*/ 22 h 606"/>
              <a:gd name="T22" fmla="*/ 804 w 5516"/>
              <a:gd name="T23" fmla="*/ 434 h 606"/>
              <a:gd name="T24" fmla="*/ 930 w 5516"/>
              <a:gd name="T25" fmla="*/ 246 h 606"/>
              <a:gd name="T26" fmla="*/ 1658 w 5516"/>
              <a:gd name="T27" fmla="*/ 342 h 606"/>
              <a:gd name="T28" fmla="*/ 1368 w 5516"/>
              <a:gd name="T29" fmla="*/ 188 h 606"/>
              <a:gd name="T30" fmla="*/ 1514 w 5516"/>
              <a:gd name="T31" fmla="*/ 436 h 606"/>
              <a:gd name="T32" fmla="*/ 1564 w 5516"/>
              <a:gd name="T33" fmla="*/ 434 h 606"/>
              <a:gd name="T34" fmla="*/ 1904 w 5516"/>
              <a:gd name="T35" fmla="*/ 184 h 606"/>
              <a:gd name="T36" fmla="*/ 1728 w 5516"/>
              <a:gd name="T37" fmla="*/ 366 h 606"/>
              <a:gd name="T38" fmla="*/ 2102 w 5516"/>
              <a:gd name="T39" fmla="*/ 192 h 606"/>
              <a:gd name="T40" fmla="*/ 1982 w 5516"/>
              <a:gd name="T41" fmla="*/ 320 h 606"/>
              <a:gd name="T42" fmla="*/ 2478 w 5516"/>
              <a:gd name="T43" fmla="*/ 242 h 606"/>
              <a:gd name="T44" fmla="*/ 2406 w 5516"/>
              <a:gd name="T45" fmla="*/ 390 h 606"/>
              <a:gd name="T46" fmla="*/ 2234 w 5516"/>
              <a:gd name="T47" fmla="*/ 192 h 606"/>
              <a:gd name="T48" fmla="*/ 2478 w 5516"/>
              <a:gd name="T49" fmla="*/ 242 h 606"/>
              <a:gd name="T50" fmla="*/ 2928 w 5516"/>
              <a:gd name="T51" fmla="*/ 448 h 606"/>
              <a:gd name="T52" fmla="*/ 2958 w 5516"/>
              <a:gd name="T53" fmla="*/ 230 h 606"/>
              <a:gd name="T54" fmla="*/ 2716 w 5516"/>
              <a:gd name="T55" fmla="*/ 54 h 606"/>
              <a:gd name="T56" fmla="*/ 2714 w 5516"/>
              <a:gd name="T57" fmla="*/ 36 h 606"/>
              <a:gd name="T58" fmla="*/ 2928 w 5516"/>
              <a:gd name="T59" fmla="*/ 448 h 606"/>
              <a:gd name="T60" fmla="*/ 3388 w 5516"/>
              <a:gd name="T61" fmla="*/ 4 h 606"/>
              <a:gd name="T62" fmla="*/ 3396 w 5516"/>
              <a:gd name="T63" fmla="*/ 366 h 606"/>
              <a:gd name="T64" fmla="*/ 3580 w 5516"/>
              <a:gd name="T65" fmla="*/ 190 h 606"/>
              <a:gd name="T66" fmla="*/ 3502 w 5516"/>
              <a:gd name="T67" fmla="*/ 432 h 606"/>
              <a:gd name="T68" fmla="*/ 4232 w 5516"/>
              <a:gd name="T69" fmla="*/ 348 h 606"/>
              <a:gd name="T70" fmla="*/ 3858 w 5516"/>
              <a:gd name="T71" fmla="*/ 176 h 606"/>
              <a:gd name="T72" fmla="*/ 3758 w 5516"/>
              <a:gd name="T73" fmla="*/ 446 h 606"/>
              <a:gd name="T74" fmla="*/ 3990 w 5516"/>
              <a:gd name="T75" fmla="*/ 282 h 606"/>
              <a:gd name="T76" fmla="*/ 4042 w 5516"/>
              <a:gd name="T77" fmla="*/ 342 h 606"/>
              <a:gd name="T78" fmla="*/ 4134 w 5516"/>
              <a:gd name="T79" fmla="*/ 448 h 606"/>
              <a:gd name="T80" fmla="*/ 4454 w 5516"/>
              <a:gd name="T81" fmla="*/ 202 h 606"/>
              <a:gd name="T82" fmla="*/ 4284 w 5516"/>
              <a:gd name="T83" fmla="*/ 174 h 606"/>
              <a:gd name="T84" fmla="*/ 4432 w 5516"/>
              <a:gd name="T85" fmla="*/ 588 h 606"/>
              <a:gd name="T86" fmla="*/ 4792 w 5516"/>
              <a:gd name="T87" fmla="*/ 382 h 606"/>
              <a:gd name="T88" fmla="*/ 5192 w 5516"/>
              <a:gd name="T89" fmla="*/ 340 h 606"/>
              <a:gd name="T90" fmla="*/ 4902 w 5516"/>
              <a:gd name="T91" fmla="*/ 186 h 606"/>
              <a:gd name="T92" fmla="*/ 4850 w 5516"/>
              <a:gd name="T93" fmla="*/ 274 h 606"/>
              <a:gd name="T94" fmla="*/ 4742 w 5516"/>
              <a:gd name="T95" fmla="*/ 194 h 606"/>
              <a:gd name="T96" fmla="*/ 4794 w 5516"/>
              <a:gd name="T97" fmla="*/ 418 h 606"/>
              <a:gd name="T98" fmla="*/ 5004 w 5516"/>
              <a:gd name="T99" fmla="*/ 338 h 606"/>
              <a:gd name="T100" fmla="*/ 5098 w 5516"/>
              <a:gd name="T101" fmla="*/ 446 h 606"/>
              <a:gd name="T102" fmla="*/ 5418 w 5516"/>
              <a:gd name="T103" fmla="*/ 192 h 606"/>
              <a:gd name="T104" fmla="*/ 5348 w 5516"/>
              <a:gd name="T105" fmla="*/ 180 h 606"/>
              <a:gd name="T106" fmla="*/ 5254 w 5516"/>
              <a:gd name="T107" fmla="*/ 60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16" h="606">
                <a:moveTo>
                  <a:pt x="366" y="448"/>
                </a:moveTo>
                <a:cubicBezTo>
                  <a:pt x="524" y="448"/>
                  <a:pt x="524" y="448"/>
                  <a:pt x="524" y="448"/>
                </a:cubicBezTo>
                <a:cubicBezTo>
                  <a:pt x="524" y="436"/>
                  <a:pt x="524" y="436"/>
                  <a:pt x="524" y="436"/>
                </a:cubicBezTo>
                <a:cubicBezTo>
                  <a:pt x="486" y="432"/>
                  <a:pt x="470" y="414"/>
                  <a:pt x="468" y="362"/>
                </a:cubicBezTo>
                <a:cubicBezTo>
                  <a:pt x="454" y="86"/>
                  <a:pt x="454" y="86"/>
                  <a:pt x="454" y="86"/>
                </a:cubicBezTo>
                <a:cubicBezTo>
                  <a:pt x="452" y="46"/>
                  <a:pt x="470" y="30"/>
                  <a:pt x="504" y="26"/>
                </a:cubicBezTo>
                <a:cubicBezTo>
                  <a:pt x="504" y="12"/>
                  <a:pt x="504" y="12"/>
                  <a:pt x="504" y="12"/>
                </a:cubicBezTo>
                <a:cubicBezTo>
                  <a:pt x="394" y="12"/>
                  <a:pt x="394" y="12"/>
                  <a:pt x="394" y="12"/>
                </a:cubicBezTo>
                <a:cubicBezTo>
                  <a:pt x="264" y="350"/>
                  <a:pt x="264" y="350"/>
                  <a:pt x="264" y="350"/>
                </a:cubicBezTo>
                <a:cubicBezTo>
                  <a:pt x="132" y="10"/>
                  <a:pt x="132" y="10"/>
                  <a:pt x="132" y="10"/>
                </a:cubicBezTo>
                <a:cubicBezTo>
                  <a:pt x="18" y="10"/>
                  <a:pt x="18" y="10"/>
                  <a:pt x="18" y="10"/>
                </a:cubicBezTo>
                <a:cubicBezTo>
                  <a:pt x="18" y="22"/>
                  <a:pt x="18" y="22"/>
                  <a:pt x="18" y="22"/>
                </a:cubicBezTo>
                <a:cubicBezTo>
                  <a:pt x="40" y="26"/>
                  <a:pt x="74" y="32"/>
                  <a:pt x="72" y="84"/>
                </a:cubicBezTo>
                <a:cubicBezTo>
                  <a:pt x="58" y="352"/>
                  <a:pt x="58" y="352"/>
                  <a:pt x="58" y="352"/>
                </a:cubicBezTo>
                <a:cubicBezTo>
                  <a:pt x="54" y="410"/>
                  <a:pt x="38" y="430"/>
                  <a:pt x="0" y="436"/>
                </a:cubicBezTo>
                <a:cubicBezTo>
                  <a:pt x="0" y="448"/>
                  <a:pt x="0" y="448"/>
                  <a:pt x="0" y="448"/>
                </a:cubicBezTo>
                <a:cubicBezTo>
                  <a:pt x="140" y="448"/>
                  <a:pt x="140" y="448"/>
                  <a:pt x="140" y="448"/>
                </a:cubicBezTo>
                <a:cubicBezTo>
                  <a:pt x="140" y="436"/>
                  <a:pt x="140" y="436"/>
                  <a:pt x="140" y="436"/>
                </a:cubicBezTo>
                <a:cubicBezTo>
                  <a:pt x="98" y="428"/>
                  <a:pt x="84" y="414"/>
                  <a:pt x="88" y="356"/>
                </a:cubicBezTo>
                <a:cubicBezTo>
                  <a:pt x="100" y="86"/>
                  <a:pt x="100" y="86"/>
                  <a:pt x="100" y="86"/>
                </a:cubicBezTo>
                <a:cubicBezTo>
                  <a:pt x="240" y="444"/>
                  <a:pt x="240" y="444"/>
                  <a:pt x="240" y="444"/>
                </a:cubicBezTo>
                <a:cubicBezTo>
                  <a:pt x="258" y="444"/>
                  <a:pt x="258" y="444"/>
                  <a:pt x="258" y="444"/>
                </a:cubicBezTo>
                <a:cubicBezTo>
                  <a:pt x="396" y="86"/>
                  <a:pt x="396" y="86"/>
                  <a:pt x="396" y="86"/>
                </a:cubicBezTo>
                <a:cubicBezTo>
                  <a:pt x="408" y="372"/>
                  <a:pt x="408" y="372"/>
                  <a:pt x="408" y="372"/>
                </a:cubicBezTo>
                <a:cubicBezTo>
                  <a:pt x="410" y="416"/>
                  <a:pt x="398" y="430"/>
                  <a:pt x="366" y="434"/>
                </a:cubicBezTo>
                <a:lnTo>
                  <a:pt x="366" y="448"/>
                </a:lnTo>
                <a:close/>
                <a:moveTo>
                  <a:pt x="670" y="456"/>
                </a:moveTo>
                <a:cubicBezTo>
                  <a:pt x="708" y="456"/>
                  <a:pt x="756" y="440"/>
                  <a:pt x="782" y="412"/>
                </a:cubicBezTo>
                <a:cubicBezTo>
                  <a:pt x="776" y="400"/>
                  <a:pt x="776" y="400"/>
                  <a:pt x="776" y="400"/>
                </a:cubicBezTo>
                <a:cubicBezTo>
                  <a:pt x="750" y="416"/>
                  <a:pt x="722" y="422"/>
                  <a:pt x="696" y="422"/>
                </a:cubicBezTo>
                <a:cubicBezTo>
                  <a:pt x="620" y="422"/>
                  <a:pt x="592" y="358"/>
                  <a:pt x="592" y="290"/>
                </a:cubicBezTo>
                <a:cubicBezTo>
                  <a:pt x="592" y="258"/>
                  <a:pt x="600" y="236"/>
                  <a:pt x="614" y="222"/>
                </a:cubicBezTo>
                <a:cubicBezTo>
                  <a:pt x="626" y="210"/>
                  <a:pt x="646" y="204"/>
                  <a:pt x="664" y="204"/>
                </a:cubicBezTo>
                <a:cubicBezTo>
                  <a:pt x="690" y="204"/>
                  <a:pt x="722" y="214"/>
                  <a:pt x="744" y="244"/>
                </a:cubicBezTo>
                <a:cubicBezTo>
                  <a:pt x="750" y="244"/>
                  <a:pt x="750" y="244"/>
                  <a:pt x="750" y="244"/>
                </a:cubicBezTo>
                <a:cubicBezTo>
                  <a:pt x="758" y="234"/>
                  <a:pt x="766" y="212"/>
                  <a:pt x="768" y="196"/>
                </a:cubicBezTo>
                <a:cubicBezTo>
                  <a:pt x="748" y="180"/>
                  <a:pt x="720" y="172"/>
                  <a:pt x="686" y="172"/>
                </a:cubicBezTo>
                <a:cubicBezTo>
                  <a:pt x="604" y="172"/>
                  <a:pt x="544" y="246"/>
                  <a:pt x="544" y="326"/>
                </a:cubicBezTo>
                <a:cubicBezTo>
                  <a:pt x="540" y="390"/>
                  <a:pt x="576" y="456"/>
                  <a:pt x="670" y="456"/>
                </a:cubicBezTo>
                <a:moveTo>
                  <a:pt x="1272" y="98"/>
                </a:moveTo>
                <a:cubicBezTo>
                  <a:pt x="1292" y="98"/>
                  <a:pt x="1308" y="82"/>
                  <a:pt x="1308" y="62"/>
                </a:cubicBezTo>
                <a:cubicBezTo>
                  <a:pt x="1308" y="42"/>
                  <a:pt x="1292" y="26"/>
                  <a:pt x="1272" y="26"/>
                </a:cubicBezTo>
                <a:cubicBezTo>
                  <a:pt x="1252" y="26"/>
                  <a:pt x="1238" y="42"/>
                  <a:pt x="1238" y="62"/>
                </a:cubicBezTo>
                <a:cubicBezTo>
                  <a:pt x="1238" y="82"/>
                  <a:pt x="1252" y="98"/>
                  <a:pt x="1272" y="98"/>
                </a:cubicBezTo>
                <a:moveTo>
                  <a:pt x="1202" y="448"/>
                </a:moveTo>
                <a:cubicBezTo>
                  <a:pt x="1346" y="448"/>
                  <a:pt x="1346" y="448"/>
                  <a:pt x="1346" y="448"/>
                </a:cubicBezTo>
                <a:cubicBezTo>
                  <a:pt x="1346" y="436"/>
                  <a:pt x="1346" y="436"/>
                  <a:pt x="1346" y="436"/>
                </a:cubicBezTo>
                <a:cubicBezTo>
                  <a:pt x="1304" y="432"/>
                  <a:pt x="1302" y="434"/>
                  <a:pt x="1302" y="338"/>
                </a:cubicBezTo>
                <a:cubicBezTo>
                  <a:pt x="1302" y="176"/>
                  <a:pt x="1302" y="176"/>
                  <a:pt x="1302" y="176"/>
                </a:cubicBezTo>
                <a:cubicBezTo>
                  <a:pt x="1200" y="176"/>
                  <a:pt x="1200" y="176"/>
                  <a:pt x="1200" y="176"/>
                </a:cubicBezTo>
                <a:cubicBezTo>
                  <a:pt x="1200" y="188"/>
                  <a:pt x="1200" y="188"/>
                  <a:pt x="1200" y="188"/>
                </a:cubicBezTo>
                <a:cubicBezTo>
                  <a:pt x="1244" y="190"/>
                  <a:pt x="1250" y="192"/>
                  <a:pt x="1250" y="268"/>
                </a:cubicBezTo>
                <a:cubicBezTo>
                  <a:pt x="1250" y="336"/>
                  <a:pt x="1250" y="336"/>
                  <a:pt x="1250" y="336"/>
                </a:cubicBezTo>
                <a:cubicBezTo>
                  <a:pt x="1250" y="432"/>
                  <a:pt x="1248" y="432"/>
                  <a:pt x="1202" y="436"/>
                </a:cubicBezTo>
                <a:cubicBezTo>
                  <a:pt x="1178" y="434"/>
                  <a:pt x="1154" y="426"/>
                  <a:pt x="1076" y="338"/>
                </a:cubicBezTo>
                <a:cubicBezTo>
                  <a:pt x="1046" y="302"/>
                  <a:pt x="996" y="244"/>
                  <a:pt x="968" y="206"/>
                </a:cubicBezTo>
                <a:cubicBezTo>
                  <a:pt x="1062" y="102"/>
                  <a:pt x="1062" y="102"/>
                  <a:pt x="1062" y="102"/>
                </a:cubicBezTo>
                <a:cubicBezTo>
                  <a:pt x="1108" y="52"/>
                  <a:pt x="1132" y="26"/>
                  <a:pt x="1176" y="24"/>
                </a:cubicBezTo>
                <a:cubicBezTo>
                  <a:pt x="1176" y="10"/>
                  <a:pt x="1176" y="10"/>
                  <a:pt x="1176" y="10"/>
                </a:cubicBezTo>
                <a:cubicBezTo>
                  <a:pt x="1030" y="10"/>
                  <a:pt x="1030" y="10"/>
                  <a:pt x="1030" y="10"/>
                </a:cubicBezTo>
                <a:cubicBezTo>
                  <a:pt x="1030" y="22"/>
                  <a:pt x="1030" y="22"/>
                  <a:pt x="1030" y="22"/>
                </a:cubicBezTo>
                <a:cubicBezTo>
                  <a:pt x="1050" y="26"/>
                  <a:pt x="1056" y="32"/>
                  <a:pt x="1056" y="46"/>
                </a:cubicBezTo>
                <a:cubicBezTo>
                  <a:pt x="1056" y="56"/>
                  <a:pt x="1054" y="72"/>
                  <a:pt x="1026" y="102"/>
                </a:cubicBezTo>
                <a:cubicBezTo>
                  <a:pt x="910" y="230"/>
                  <a:pt x="910" y="230"/>
                  <a:pt x="910" y="230"/>
                </a:cubicBezTo>
                <a:cubicBezTo>
                  <a:pt x="910" y="148"/>
                  <a:pt x="910" y="148"/>
                  <a:pt x="910" y="148"/>
                </a:cubicBezTo>
                <a:cubicBezTo>
                  <a:pt x="910" y="36"/>
                  <a:pt x="916" y="28"/>
                  <a:pt x="960" y="22"/>
                </a:cubicBezTo>
                <a:cubicBezTo>
                  <a:pt x="960" y="8"/>
                  <a:pt x="960" y="8"/>
                  <a:pt x="960" y="8"/>
                </a:cubicBezTo>
                <a:cubicBezTo>
                  <a:pt x="804" y="8"/>
                  <a:pt x="804" y="8"/>
                  <a:pt x="804" y="8"/>
                </a:cubicBezTo>
                <a:cubicBezTo>
                  <a:pt x="804" y="22"/>
                  <a:pt x="804" y="22"/>
                  <a:pt x="804" y="22"/>
                </a:cubicBezTo>
                <a:cubicBezTo>
                  <a:pt x="852" y="26"/>
                  <a:pt x="854" y="36"/>
                  <a:pt x="854" y="148"/>
                </a:cubicBezTo>
                <a:cubicBezTo>
                  <a:pt x="854" y="300"/>
                  <a:pt x="854" y="300"/>
                  <a:pt x="854" y="300"/>
                </a:cubicBezTo>
                <a:cubicBezTo>
                  <a:pt x="854" y="422"/>
                  <a:pt x="850" y="430"/>
                  <a:pt x="804" y="434"/>
                </a:cubicBezTo>
                <a:cubicBezTo>
                  <a:pt x="804" y="446"/>
                  <a:pt x="804" y="446"/>
                  <a:pt x="804" y="446"/>
                </a:cubicBezTo>
                <a:cubicBezTo>
                  <a:pt x="960" y="446"/>
                  <a:pt x="960" y="446"/>
                  <a:pt x="960" y="446"/>
                </a:cubicBezTo>
                <a:cubicBezTo>
                  <a:pt x="960" y="434"/>
                  <a:pt x="960" y="434"/>
                  <a:pt x="960" y="434"/>
                </a:cubicBezTo>
                <a:cubicBezTo>
                  <a:pt x="910" y="428"/>
                  <a:pt x="910" y="424"/>
                  <a:pt x="910" y="292"/>
                </a:cubicBezTo>
                <a:cubicBezTo>
                  <a:pt x="910" y="268"/>
                  <a:pt x="910" y="268"/>
                  <a:pt x="910" y="268"/>
                </a:cubicBezTo>
                <a:cubicBezTo>
                  <a:pt x="930" y="246"/>
                  <a:pt x="930" y="246"/>
                  <a:pt x="930" y="246"/>
                </a:cubicBezTo>
                <a:cubicBezTo>
                  <a:pt x="982" y="310"/>
                  <a:pt x="1038" y="380"/>
                  <a:pt x="1098" y="448"/>
                </a:cubicBezTo>
                <a:cubicBezTo>
                  <a:pt x="1202" y="448"/>
                  <a:pt x="1202" y="448"/>
                  <a:pt x="1202" y="448"/>
                </a:cubicBezTo>
                <a:close/>
                <a:moveTo>
                  <a:pt x="1564" y="448"/>
                </a:moveTo>
                <a:cubicBezTo>
                  <a:pt x="1706" y="448"/>
                  <a:pt x="1706" y="448"/>
                  <a:pt x="1706" y="448"/>
                </a:cubicBezTo>
                <a:cubicBezTo>
                  <a:pt x="1706" y="436"/>
                  <a:pt x="1706" y="436"/>
                  <a:pt x="1706" y="436"/>
                </a:cubicBezTo>
                <a:cubicBezTo>
                  <a:pt x="1658" y="434"/>
                  <a:pt x="1658" y="432"/>
                  <a:pt x="1658" y="342"/>
                </a:cubicBezTo>
                <a:cubicBezTo>
                  <a:pt x="1658" y="280"/>
                  <a:pt x="1658" y="280"/>
                  <a:pt x="1658" y="280"/>
                </a:cubicBezTo>
                <a:cubicBezTo>
                  <a:pt x="1658" y="198"/>
                  <a:pt x="1612" y="172"/>
                  <a:pt x="1570" y="172"/>
                </a:cubicBezTo>
                <a:cubicBezTo>
                  <a:pt x="1534" y="172"/>
                  <a:pt x="1498" y="188"/>
                  <a:pt x="1470" y="224"/>
                </a:cubicBezTo>
                <a:cubicBezTo>
                  <a:pt x="1470" y="176"/>
                  <a:pt x="1470" y="176"/>
                  <a:pt x="1470" y="176"/>
                </a:cubicBezTo>
                <a:cubicBezTo>
                  <a:pt x="1368" y="176"/>
                  <a:pt x="1368" y="176"/>
                  <a:pt x="1368" y="176"/>
                </a:cubicBezTo>
                <a:cubicBezTo>
                  <a:pt x="1368" y="188"/>
                  <a:pt x="1368" y="188"/>
                  <a:pt x="1368" y="188"/>
                </a:cubicBezTo>
                <a:cubicBezTo>
                  <a:pt x="1412" y="190"/>
                  <a:pt x="1418" y="192"/>
                  <a:pt x="1418" y="268"/>
                </a:cubicBezTo>
                <a:cubicBezTo>
                  <a:pt x="1418" y="336"/>
                  <a:pt x="1418" y="336"/>
                  <a:pt x="1418" y="336"/>
                </a:cubicBezTo>
                <a:cubicBezTo>
                  <a:pt x="1418" y="434"/>
                  <a:pt x="1418" y="434"/>
                  <a:pt x="1370" y="436"/>
                </a:cubicBezTo>
                <a:cubicBezTo>
                  <a:pt x="1370" y="448"/>
                  <a:pt x="1370" y="448"/>
                  <a:pt x="1370" y="448"/>
                </a:cubicBezTo>
                <a:cubicBezTo>
                  <a:pt x="1514" y="448"/>
                  <a:pt x="1514" y="448"/>
                  <a:pt x="1514" y="448"/>
                </a:cubicBezTo>
                <a:cubicBezTo>
                  <a:pt x="1514" y="436"/>
                  <a:pt x="1514" y="436"/>
                  <a:pt x="1514" y="436"/>
                </a:cubicBezTo>
                <a:cubicBezTo>
                  <a:pt x="1472" y="432"/>
                  <a:pt x="1470" y="434"/>
                  <a:pt x="1470" y="338"/>
                </a:cubicBezTo>
                <a:cubicBezTo>
                  <a:pt x="1470" y="262"/>
                  <a:pt x="1470" y="262"/>
                  <a:pt x="1470" y="262"/>
                </a:cubicBezTo>
                <a:cubicBezTo>
                  <a:pt x="1470" y="236"/>
                  <a:pt x="1504" y="206"/>
                  <a:pt x="1546" y="206"/>
                </a:cubicBezTo>
                <a:cubicBezTo>
                  <a:pt x="1580" y="206"/>
                  <a:pt x="1606" y="220"/>
                  <a:pt x="1606" y="286"/>
                </a:cubicBezTo>
                <a:cubicBezTo>
                  <a:pt x="1606" y="340"/>
                  <a:pt x="1606" y="340"/>
                  <a:pt x="1606" y="340"/>
                </a:cubicBezTo>
                <a:cubicBezTo>
                  <a:pt x="1606" y="432"/>
                  <a:pt x="1602" y="432"/>
                  <a:pt x="1564" y="434"/>
                </a:cubicBezTo>
                <a:lnTo>
                  <a:pt x="1564" y="448"/>
                </a:lnTo>
                <a:close/>
                <a:moveTo>
                  <a:pt x="1776" y="222"/>
                </a:moveTo>
                <a:cubicBezTo>
                  <a:pt x="1776" y="200"/>
                  <a:pt x="1796" y="188"/>
                  <a:pt x="1822" y="188"/>
                </a:cubicBezTo>
                <a:cubicBezTo>
                  <a:pt x="1874" y="188"/>
                  <a:pt x="1896" y="236"/>
                  <a:pt x="1900" y="252"/>
                </a:cubicBezTo>
                <a:cubicBezTo>
                  <a:pt x="1912" y="252"/>
                  <a:pt x="1912" y="252"/>
                  <a:pt x="1912" y="252"/>
                </a:cubicBezTo>
                <a:cubicBezTo>
                  <a:pt x="1912" y="212"/>
                  <a:pt x="1908" y="188"/>
                  <a:pt x="1904" y="184"/>
                </a:cubicBezTo>
                <a:cubicBezTo>
                  <a:pt x="1900" y="180"/>
                  <a:pt x="1862" y="170"/>
                  <a:pt x="1824" y="170"/>
                </a:cubicBezTo>
                <a:cubicBezTo>
                  <a:pt x="1768" y="170"/>
                  <a:pt x="1734" y="206"/>
                  <a:pt x="1734" y="248"/>
                </a:cubicBezTo>
                <a:cubicBezTo>
                  <a:pt x="1734" y="340"/>
                  <a:pt x="1890" y="322"/>
                  <a:pt x="1890" y="396"/>
                </a:cubicBezTo>
                <a:cubicBezTo>
                  <a:pt x="1890" y="422"/>
                  <a:pt x="1866" y="436"/>
                  <a:pt x="1826" y="436"/>
                </a:cubicBezTo>
                <a:cubicBezTo>
                  <a:pt x="1788" y="436"/>
                  <a:pt x="1754" y="416"/>
                  <a:pt x="1744" y="366"/>
                </a:cubicBezTo>
                <a:cubicBezTo>
                  <a:pt x="1728" y="366"/>
                  <a:pt x="1728" y="366"/>
                  <a:pt x="1728" y="366"/>
                </a:cubicBezTo>
                <a:cubicBezTo>
                  <a:pt x="1728" y="386"/>
                  <a:pt x="1732" y="422"/>
                  <a:pt x="1734" y="428"/>
                </a:cubicBezTo>
                <a:cubicBezTo>
                  <a:pt x="1744" y="446"/>
                  <a:pt x="1788" y="454"/>
                  <a:pt x="1824" y="454"/>
                </a:cubicBezTo>
                <a:cubicBezTo>
                  <a:pt x="1888" y="454"/>
                  <a:pt x="1928" y="416"/>
                  <a:pt x="1928" y="372"/>
                </a:cubicBezTo>
                <a:cubicBezTo>
                  <a:pt x="1932" y="270"/>
                  <a:pt x="1776" y="286"/>
                  <a:pt x="1776" y="222"/>
                </a:cubicBezTo>
                <a:moveTo>
                  <a:pt x="2030" y="270"/>
                </a:moveTo>
                <a:cubicBezTo>
                  <a:pt x="2034" y="220"/>
                  <a:pt x="2058" y="192"/>
                  <a:pt x="2102" y="192"/>
                </a:cubicBezTo>
                <a:cubicBezTo>
                  <a:pt x="2144" y="192"/>
                  <a:pt x="2170" y="220"/>
                  <a:pt x="2172" y="270"/>
                </a:cubicBezTo>
                <a:lnTo>
                  <a:pt x="2030" y="270"/>
                </a:lnTo>
                <a:close/>
                <a:moveTo>
                  <a:pt x="2030" y="290"/>
                </a:moveTo>
                <a:cubicBezTo>
                  <a:pt x="2222" y="290"/>
                  <a:pt x="2222" y="290"/>
                  <a:pt x="2222" y="290"/>
                </a:cubicBezTo>
                <a:cubicBezTo>
                  <a:pt x="2226" y="228"/>
                  <a:pt x="2192" y="168"/>
                  <a:pt x="2114" y="168"/>
                </a:cubicBezTo>
                <a:cubicBezTo>
                  <a:pt x="2034" y="168"/>
                  <a:pt x="1982" y="232"/>
                  <a:pt x="1982" y="320"/>
                </a:cubicBezTo>
                <a:cubicBezTo>
                  <a:pt x="1982" y="388"/>
                  <a:pt x="2018" y="456"/>
                  <a:pt x="2112" y="456"/>
                </a:cubicBezTo>
                <a:cubicBezTo>
                  <a:pt x="2150" y="456"/>
                  <a:pt x="2198" y="440"/>
                  <a:pt x="2224" y="412"/>
                </a:cubicBezTo>
                <a:cubicBezTo>
                  <a:pt x="2218" y="400"/>
                  <a:pt x="2218" y="400"/>
                  <a:pt x="2218" y="400"/>
                </a:cubicBezTo>
                <a:cubicBezTo>
                  <a:pt x="2192" y="416"/>
                  <a:pt x="2164" y="422"/>
                  <a:pt x="2138" y="422"/>
                </a:cubicBezTo>
                <a:cubicBezTo>
                  <a:pt x="2058" y="420"/>
                  <a:pt x="2028" y="352"/>
                  <a:pt x="2030" y="290"/>
                </a:cubicBezTo>
                <a:moveTo>
                  <a:pt x="2478" y="242"/>
                </a:moveTo>
                <a:cubicBezTo>
                  <a:pt x="2490" y="206"/>
                  <a:pt x="2510" y="192"/>
                  <a:pt x="2528" y="192"/>
                </a:cubicBezTo>
                <a:cubicBezTo>
                  <a:pt x="2528" y="180"/>
                  <a:pt x="2528" y="180"/>
                  <a:pt x="2528" y="180"/>
                </a:cubicBezTo>
                <a:cubicBezTo>
                  <a:pt x="2430" y="180"/>
                  <a:pt x="2430" y="180"/>
                  <a:pt x="2430" y="180"/>
                </a:cubicBezTo>
                <a:cubicBezTo>
                  <a:pt x="2430" y="192"/>
                  <a:pt x="2430" y="192"/>
                  <a:pt x="2430" y="192"/>
                </a:cubicBezTo>
                <a:cubicBezTo>
                  <a:pt x="2454" y="194"/>
                  <a:pt x="2466" y="206"/>
                  <a:pt x="2458" y="234"/>
                </a:cubicBezTo>
                <a:cubicBezTo>
                  <a:pt x="2406" y="390"/>
                  <a:pt x="2406" y="390"/>
                  <a:pt x="2406" y="390"/>
                </a:cubicBezTo>
                <a:cubicBezTo>
                  <a:pt x="2354" y="270"/>
                  <a:pt x="2354" y="270"/>
                  <a:pt x="2354" y="270"/>
                </a:cubicBezTo>
                <a:cubicBezTo>
                  <a:pt x="2340" y="238"/>
                  <a:pt x="2334" y="224"/>
                  <a:pt x="2334" y="212"/>
                </a:cubicBezTo>
                <a:cubicBezTo>
                  <a:pt x="2334" y="202"/>
                  <a:pt x="2340" y="196"/>
                  <a:pt x="2360" y="192"/>
                </a:cubicBezTo>
                <a:cubicBezTo>
                  <a:pt x="2360" y="180"/>
                  <a:pt x="2360" y="180"/>
                  <a:pt x="2360" y="180"/>
                </a:cubicBezTo>
                <a:cubicBezTo>
                  <a:pt x="2234" y="180"/>
                  <a:pt x="2234" y="180"/>
                  <a:pt x="2234" y="180"/>
                </a:cubicBezTo>
                <a:cubicBezTo>
                  <a:pt x="2234" y="192"/>
                  <a:pt x="2234" y="192"/>
                  <a:pt x="2234" y="192"/>
                </a:cubicBezTo>
                <a:cubicBezTo>
                  <a:pt x="2266" y="194"/>
                  <a:pt x="2268" y="198"/>
                  <a:pt x="2310" y="292"/>
                </a:cubicBezTo>
                <a:cubicBezTo>
                  <a:pt x="2382" y="450"/>
                  <a:pt x="2382" y="450"/>
                  <a:pt x="2382" y="450"/>
                </a:cubicBezTo>
                <a:cubicBezTo>
                  <a:pt x="2358" y="512"/>
                  <a:pt x="2320" y="546"/>
                  <a:pt x="2242" y="564"/>
                </a:cubicBezTo>
                <a:cubicBezTo>
                  <a:pt x="2246" y="576"/>
                  <a:pt x="2260" y="600"/>
                  <a:pt x="2268" y="606"/>
                </a:cubicBezTo>
                <a:cubicBezTo>
                  <a:pt x="2370" y="564"/>
                  <a:pt x="2390" y="498"/>
                  <a:pt x="2426" y="396"/>
                </a:cubicBezTo>
                <a:lnTo>
                  <a:pt x="2478" y="242"/>
                </a:lnTo>
                <a:close/>
                <a:moveTo>
                  <a:pt x="2844" y="394"/>
                </a:moveTo>
                <a:cubicBezTo>
                  <a:pt x="2822" y="412"/>
                  <a:pt x="2782" y="416"/>
                  <a:pt x="2750" y="416"/>
                </a:cubicBezTo>
                <a:cubicBezTo>
                  <a:pt x="2670" y="416"/>
                  <a:pt x="2606" y="360"/>
                  <a:pt x="2606" y="284"/>
                </a:cubicBezTo>
                <a:cubicBezTo>
                  <a:pt x="2606" y="236"/>
                  <a:pt x="2626" y="206"/>
                  <a:pt x="2658" y="198"/>
                </a:cubicBezTo>
                <a:cubicBezTo>
                  <a:pt x="2698" y="266"/>
                  <a:pt x="2770" y="338"/>
                  <a:pt x="2844" y="394"/>
                </a:cubicBezTo>
                <a:moveTo>
                  <a:pt x="2928" y="448"/>
                </a:moveTo>
                <a:cubicBezTo>
                  <a:pt x="3022" y="448"/>
                  <a:pt x="3022" y="448"/>
                  <a:pt x="3022" y="448"/>
                </a:cubicBezTo>
                <a:cubicBezTo>
                  <a:pt x="3022" y="436"/>
                  <a:pt x="3022" y="436"/>
                  <a:pt x="3022" y="436"/>
                </a:cubicBezTo>
                <a:cubicBezTo>
                  <a:pt x="2992" y="432"/>
                  <a:pt x="2946" y="408"/>
                  <a:pt x="2896" y="372"/>
                </a:cubicBezTo>
                <a:cubicBezTo>
                  <a:pt x="2914" y="342"/>
                  <a:pt x="2918" y="300"/>
                  <a:pt x="2922" y="270"/>
                </a:cubicBezTo>
                <a:cubicBezTo>
                  <a:pt x="2926" y="244"/>
                  <a:pt x="2946" y="244"/>
                  <a:pt x="2958" y="242"/>
                </a:cubicBezTo>
                <a:cubicBezTo>
                  <a:pt x="2958" y="230"/>
                  <a:pt x="2958" y="230"/>
                  <a:pt x="2958" y="230"/>
                </a:cubicBezTo>
                <a:cubicBezTo>
                  <a:pt x="2834" y="230"/>
                  <a:pt x="2834" y="230"/>
                  <a:pt x="2834" y="230"/>
                </a:cubicBezTo>
                <a:cubicBezTo>
                  <a:pt x="2834" y="242"/>
                  <a:pt x="2834" y="242"/>
                  <a:pt x="2834" y="242"/>
                </a:cubicBezTo>
                <a:cubicBezTo>
                  <a:pt x="2864" y="246"/>
                  <a:pt x="2892" y="250"/>
                  <a:pt x="2892" y="294"/>
                </a:cubicBezTo>
                <a:cubicBezTo>
                  <a:pt x="2892" y="318"/>
                  <a:pt x="2888" y="342"/>
                  <a:pt x="2878" y="358"/>
                </a:cubicBezTo>
                <a:cubicBezTo>
                  <a:pt x="2770" y="274"/>
                  <a:pt x="2670" y="156"/>
                  <a:pt x="2670" y="96"/>
                </a:cubicBezTo>
                <a:cubicBezTo>
                  <a:pt x="2670" y="66"/>
                  <a:pt x="2688" y="54"/>
                  <a:pt x="2716" y="54"/>
                </a:cubicBezTo>
                <a:cubicBezTo>
                  <a:pt x="2752" y="54"/>
                  <a:pt x="2784" y="78"/>
                  <a:pt x="2800" y="124"/>
                </a:cubicBezTo>
                <a:cubicBezTo>
                  <a:pt x="2812" y="124"/>
                  <a:pt x="2812" y="124"/>
                  <a:pt x="2812" y="124"/>
                </a:cubicBezTo>
                <a:cubicBezTo>
                  <a:pt x="2810" y="42"/>
                  <a:pt x="2810" y="42"/>
                  <a:pt x="2810" y="42"/>
                </a:cubicBezTo>
                <a:cubicBezTo>
                  <a:pt x="2798" y="42"/>
                  <a:pt x="2798" y="42"/>
                  <a:pt x="2798" y="42"/>
                </a:cubicBezTo>
                <a:cubicBezTo>
                  <a:pt x="2798" y="48"/>
                  <a:pt x="2792" y="52"/>
                  <a:pt x="2788" y="52"/>
                </a:cubicBezTo>
                <a:cubicBezTo>
                  <a:pt x="2772" y="52"/>
                  <a:pt x="2752" y="36"/>
                  <a:pt x="2714" y="36"/>
                </a:cubicBezTo>
                <a:cubicBezTo>
                  <a:pt x="2672" y="36"/>
                  <a:pt x="2630" y="62"/>
                  <a:pt x="2630" y="118"/>
                </a:cubicBezTo>
                <a:cubicBezTo>
                  <a:pt x="2630" y="140"/>
                  <a:pt x="2636" y="160"/>
                  <a:pt x="2648" y="182"/>
                </a:cubicBezTo>
                <a:cubicBezTo>
                  <a:pt x="2592" y="200"/>
                  <a:pt x="2562" y="248"/>
                  <a:pt x="2562" y="304"/>
                </a:cubicBezTo>
                <a:cubicBezTo>
                  <a:pt x="2562" y="406"/>
                  <a:pt x="2640" y="460"/>
                  <a:pt x="2726" y="460"/>
                </a:cubicBezTo>
                <a:cubicBezTo>
                  <a:pt x="2780" y="460"/>
                  <a:pt x="2824" y="444"/>
                  <a:pt x="2862" y="410"/>
                </a:cubicBezTo>
                <a:cubicBezTo>
                  <a:pt x="2888" y="424"/>
                  <a:pt x="2912" y="442"/>
                  <a:pt x="2928" y="448"/>
                </a:cubicBezTo>
                <a:moveTo>
                  <a:pt x="3094" y="212"/>
                </a:moveTo>
                <a:cubicBezTo>
                  <a:pt x="3094" y="88"/>
                  <a:pt x="3154" y="20"/>
                  <a:pt x="3252" y="20"/>
                </a:cubicBezTo>
                <a:cubicBezTo>
                  <a:pt x="3328" y="20"/>
                  <a:pt x="3372" y="58"/>
                  <a:pt x="3392" y="134"/>
                </a:cubicBezTo>
                <a:cubicBezTo>
                  <a:pt x="3404" y="134"/>
                  <a:pt x="3404" y="134"/>
                  <a:pt x="3404" y="134"/>
                </a:cubicBezTo>
                <a:cubicBezTo>
                  <a:pt x="3400" y="4"/>
                  <a:pt x="3400" y="4"/>
                  <a:pt x="3400" y="4"/>
                </a:cubicBezTo>
                <a:cubicBezTo>
                  <a:pt x="3388" y="4"/>
                  <a:pt x="3388" y="4"/>
                  <a:pt x="3388" y="4"/>
                </a:cubicBezTo>
                <a:cubicBezTo>
                  <a:pt x="3384" y="14"/>
                  <a:pt x="3376" y="18"/>
                  <a:pt x="3364" y="18"/>
                </a:cubicBezTo>
                <a:cubicBezTo>
                  <a:pt x="3338" y="18"/>
                  <a:pt x="3314" y="0"/>
                  <a:pt x="3248" y="0"/>
                </a:cubicBezTo>
                <a:cubicBezTo>
                  <a:pt x="3118" y="0"/>
                  <a:pt x="3030" y="102"/>
                  <a:pt x="3030" y="242"/>
                </a:cubicBezTo>
                <a:cubicBezTo>
                  <a:pt x="3030" y="376"/>
                  <a:pt x="3110" y="460"/>
                  <a:pt x="3238" y="460"/>
                </a:cubicBezTo>
                <a:cubicBezTo>
                  <a:pt x="3320" y="460"/>
                  <a:pt x="3384" y="420"/>
                  <a:pt x="3408" y="380"/>
                </a:cubicBezTo>
                <a:cubicBezTo>
                  <a:pt x="3396" y="366"/>
                  <a:pt x="3396" y="366"/>
                  <a:pt x="3396" y="366"/>
                </a:cubicBezTo>
                <a:cubicBezTo>
                  <a:pt x="3370" y="402"/>
                  <a:pt x="3314" y="426"/>
                  <a:pt x="3256" y="426"/>
                </a:cubicBezTo>
                <a:cubicBezTo>
                  <a:pt x="3156" y="426"/>
                  <a:pt x="3094" y="340"/>
                  <a:pt x="3094" y="212"/>
                </a:cubicBezTo>
                <a:moveTo>
                  <a:pt x="3678" y="328"/>
                </a:moveTo>
                <a:cubicBezTo>
                  <a:pt x="3678" y="392"/>
                  <a:pt x="3650" y="430"/>
                  <a:pt x="3592" y="430"/>
                </a:cubicBezTo>
                <a:cubicBezTo>
                  <a:pt x="3542" y="430"/>
                  <a:pt x="3496" y="384"/>
                  <a:pt x="3496" y="292"/>
                </a:cubicBezTo>
                <a:cubicBezTo>
                  <a:pt x="3496" y="226"/>
                  <a:pt x="3528" y="190"/>
                  <a:pt x="3580" y="190"/>
                </a:cubicBezTo>
                <a:cubicBezTo>
                  <a:pt x="3628" y="192"/>
                  <a:pt x="3678" y="238"/>
                  <a:pt x="3678" y="328"/>
                </a:cubicBezTo>
                <a:moveTo>
                  <a:pt x="3732" y="312"/>
                </a:moveTo>
                <a:cubicBezTo>
                  <a:pt x="3732" y="260"/>
                  <a:pt x="3710" y="214"/>
                  <a:pt x="3672" y="190"/>
                </a:cubicBezTo>
                <a:cubicBezTo>
                  <a:pt x="3650" y="176"/>
                  <a:pt x="3620" y="168"/>
                  <a:pt x="3588" y="168"/>
                </a:cubicBezTo>
                <a:cubicBezTo>
                  <a:pt x="3502" y="168"/>
                  <a:pt x="3442" y="230"/>
                  <a:pt x="3442" y="310"/>
                </a:cubicBezTo>
                <a:cubicBezTo>
                  <a:pt x="3442" y="364"/>
                  <a:pt x="3464" y="408"/>
                  <a:pt x="3502" y="432"/>
                </a:cubicBezTo>
                <a:cubicBezTo>
                  <a:pt x="3524" y="446"/>
                  <a:pt x="3554" y="452"/>
                  <a:pt x="3586" y="452"/>
                </a:cubicBezTo>
                <a:cubicBezTo>
                  <a:pt x="3672" y="454"/>
                  <a:pt x="3732" y="394"/>
                  <a:pt x="3732" y="312"/>
                </a:cubicBezTo>
                <a:moveTo>
                  <a:pt x="4136" y="448"/>
                </a:moveTo>
                <a:cubicBezTo>
                  <a:pt x="4280" y="448"/>
                  <a:pt x="4280" y="448"/>
                  <a:pt x="4280" y="448"/>
                </a:cubicBezTo>
                <a:cubicBezTo>
                  <a:pt x="4280" y="436"/>
                  <a:pt x="4280" y="436"/>
                  <a:pt x="4280" y="436"/>
                </a:cubicBezTo>
                <a:cubicBezTo>
                  <a:pt x="4230" y="434"/>
                  <a:pt x="4232" y="426"/>
                  <a:pt x="4232" y="348"/>
                </a:cubicBezTo>
                <a:cubicBezTo>
                  <a:pt x="4232" y="276"/>
                  <a:pt x="4232" y="276"/>
                  <a:pt x="4232" y="276"/>
                </a:cubicBezTo>
                <a:cubicBezTo>
                  <a:pt x="4232" y="200"/>
                  <a:pt x="4190" y="172"/>
                  <a:pt x="4142" y="172"/>
                </a:cubicBezTo>
                <a:cubicBezTo>
                  <a:pt x="4098" y="172"/>
                  <a:pt x="4064" y="196"/>
                  <a:pt x="4038" y="232"/>
                </a:cubicBezTo>
                <a:cubicBezTo>
                  <a:pt x="4028" y="194"/>
                  <a:pt x="4000" y="172"/>
                  <a:pt x="3954" y="172"/>
                </a:cubicBezTo>
                <a:cubicBezTo>
                  <a:pt x="3916" y="172"/>
                  <a:pt x="3880" y="196"/>
                  <a:pt x="3858" y="224"/>
                </a:cubicBezTo>
                <a:cubicBezTo>
                  <a:pt x="3858" y="176"/>
                  <a:pt x="3858" y="176"/>
                  <a:pt x="3858" y="176"/>
                </a:cubicBezTo>
                <a:cubicBezTo>
                  <a:pt x="3756" y="176"/>
                  <a:pt x="3756" y="176"/>
                  <a:pt x="3756" y="176"/>
                </a:cubicBezTo>
                <a:cubicBezTo>
                  <a:pt x="3756" y="188"/>
                  <a:pt x="3756" y="188"/>
                  <a:pt x="3756" y="188"/>
                </a:cubicBezTo>
                <a:cubicBezTo>
                  <a:pt x="3800" y="190"/>
                  <a:pt x="3806" y="192"/>
                  <a:pt x="3806" y="268"/>
                </a:cubicBezTo>
                <a:cubicBezTo>
                  <a:pt x="3806" y="346"/>
                  <a:pt x="3806" y="346"/>
                  <a:pt x="3806" y="346"/>
                </a:cubicBezTo>
                <a:cubicBezTo>
                  <a:pt x="3806" y="434"/>
                  <a:pt x="3804" y="434"/>
                  <a:pt x="3758" y="434"/>
                </a:cubicBezTo>
                <a:cubicBezTo>
                  <a:pt x="3758" y="446"/>
                  <a:pt x="3758" y="446"/>
                  <a:pt x="3758" y="446"/>
                </a:cubicBezTo>
                <a:cubicBezTo>
                  <a:pt x="3902" y="446"/>
                  <a:pt x="3902" y="446"/>
                  <a:pt x="3902" y="446"/>
                </a:cubicBezTo>
                <a:cubicBezTo>
                  <a:pt x="3902" y="434"/>
                  <a:pt x="3902" y="434"/>
                  <a:pt x="3902" y="434"/>
                </a:cubicBezTo>
                <a:cubicBezTo>
                  <a:pt x="3862" y="430"/>
                  <a:pt x="3858" y="430"/>
                  <a:pt x="3858" y="342"/>
                </a:cubicBezTo>
                <a:cubicBezTo>
                  <a:pt x="3858" y="262"/>
                  <a:pt x="3858" y="262"/>
                  <a:pt x="3858" y="262"/>
                </a:cubicBezTo>
                <a:cubicBezTo>
                  <a:pt x="3858" y="234"/>
                  <a:pt x="3894" y="204"/>
                  <a:pt x="3932" y="204"/>
                </a:cubicBezTo>
                <a:cubicBezTo>
                  <a:pt x="3974" y="204"/>
                  <a:pt x="3990" y="226"/>
                  <a:pt x="3990" y="282"/>
                </a:cubicBezTo>
                <a:cubicBezTo>
                  <a:pt x="3990" y="338"/>
                  <a:pt x="3990" y="338"/>
                  <a:pt x="3990" y="338"/>
                </a:cubicBezTo>
                <a:cubicBezTo>
                  <a:pt x="3990" y="428"/>
                  <a:pt x="3988" y="432"/>
                  <a:pt x="3950" y="436"/>
                </a:cubicBezTo>
                <a:cubicBezTo>
                  <a:pt x="3950" y="448"/>
                  <a:pt x="3950" y="448"/>
                  <a:pt x="3950" y="448"/>
                </a:cubicBezTo>
                <a:cubicBezTo>
                  <a:pt x="4086" y="448"/>
                  <a:pt x="4086" y="448"/>
                  <a:pt x="4086" y="448"/>
                </a:cubicBezTo>
                <a:cubicBezTo>
                  <a:pt x="4086" y="436"/>
                  <a:pt x="4086" y="436"/>
                  <a:pt x="4086" y="436"/>
                </a:cubicBezTo>
                <a:cubicBezTo>
                  <a:pt x="4040" y="432"/>
                  <a:pt x="4042" y="428"/>
                  <a:pt x="4042" y="342"/>
                </a:cubicBezTo>
                <a:cubicBezTo>
                  <a:pt x="4042" y="264"/>
                  <a:pt x="4042" y="264"/>
                  <a:pt x="4042" y="264"/>
                </a:cubicBezTo>
                <a:cubicBezTo>
                  <a:pt x="4042" y="236"/>
                  <a:pt x="4078" y="206"/>
                  <a:pt x="4118" y="206"/>
                </a:cubicBezTo>
                <a:cubicBezTo>
                  <a:pt x="4152" y="206"/>
                  <a:pt x="4174" y="226"/>
                  <a:pt x="4174" y="284"/>
                </a:cubicBezTo>
                <a:cubicBezTo>
                  <a:pt x="4174" y="346"/>
                  <a:pt x="4174" y="346"/>
                  <a:pt x="4174" y="346"/>
                </a:cubicBezTo>
                <a:cubicBezTo>
                  <a:pt x="4174" y="428"/>
                  <a:pt x="4174" y="432"/>
                  <a:pt x="4134" y="436"/>
                </a:cubicBezTo>
                <a:cubicBezTo>
                  <a:pt x="4134" y="448"/>
                  <a:pt x="4134" y="448"/>
                  <a:pt x="4134" y="448"/>
                </a:cubicBezTo>
                <a:lnTo>
                  <a:pt x="4136" y="448"/>
                </a:lnTo>
                <a:close/>
                <a:moveTo>
                  <a:pt x="4546" y="316"/>
                </a:moveTo>
                <a:cubicBezTo>
                  <a:pt x="4546" y="388"/>
                  <a:pt x="4516" y="432"/>
                  <a:pt x="4460" y="432"/>
                </a:cubicBezTo>
                <a:cubicBezTo>
                  <a:pt x="4424" y="432"/>
                  <a:pt x="4384" y="412"/>
                  <a:pt x="4384" y="384"/>
                </a:cubicBezTo>
                <a:cubicBezTo>
                  <a:pt x="4384" y="248"/>
                  <a:pt x="4384" y="248"/>
                  <a:pt x="4384" y="248"/>
                </a:cubicBezTo>
                <a:cubicBezTo>
                  <a:pt x="4384" y="226"/>
                  <a:pt x="4416" y="202"/>
                  <a:pt x="4454" y="202"/>
                </a:cubicBezTo>
                <a:cubicBezTo>
                  <a:pt x="4510" y="206"/>
                  <a:pt x="4546" y="248"/>
                  <a:pt x="4546" y="316"/>
                </a:cubicBezTo>
                <a:moveTo>
                  <a:pt x="4600" y="310"/>
                </a:moveTo>
                <a:cubicBezTo>
                  <a:pt x="4600" y="230"/>
                  <a:pt x="4548" y="170"/>
                  <a:pt x="4478" y="170"/>
                </a:cubicBezTo>
                <a:cubicBezTo>
                  <a:pt x="4438" y="170"/>
                  <a:pt x="4406" y="188"/>
                  <a:pt x="4384" y="214"/>
                </a:cubicBezTo>
                <a:cubicBezTo>
                  <a:pt x="4384" y="174"/>
                  <a:pt x="4384" y="174"/>
                  <a:pt x="4384" y="174"/>
                </a:cubicBezTo>
                <a:cubicBezTo>
                  <a:pt x="4284" y="174"/>
                  <a:pt x="4284" y="174"/>
                  <a:pt x="4284" y="174"/>
                </a:cubicBezTo>
                <a:cubicBezTo>
                  <a:pt x="4284" y="186"/>
                  <a:pt x="4284" y="186"/>
                  <a:pt x="4284" y="186"/>
                </a:cubicBezTo>
                <a:cubicBezTo>
                  <a:pt x="4326" y="188"/>
                  <a:pt x="4332" y="190"/>
                  <a:pt x="4332" y="280"/>
                </a:cubicBezTo>
                <a:cubicBezTo>
                  <a:pt x="4332" y="466"/>
                  <a:pt x="4332" y="466"/>
                  <a:pt x="4332" y="466"/>
                </a:cubicBezTo>
                <a:cubicBezTo>
                  <a:pt x="4332" y="564"/>
                  <a:pt x="4334" y="570"/>
                  <a:pt x="4286" y="574"/>
                </a:cubicBezTo>
                <a:cubicBezTo>
                  <a:pt x="4286" y="588"/>
                  <a:pt x="4286" y="588"/>
                  <a:pt x="4286" y="588"/>
                </a:cubicBezTo>
                <a:cubicBezTo>
                  <a:pt x="4432" y="588"/>
                  <a:pt x="4432" y="588"/>
                  <a:pt x="4432" y="588"/>
                </a:cubicBezTo>
                <a:cubicBezTo>
                  <a:pt x="4432" y="574"/>
                  <a:pt x="4432" y="574"/>
                  <a:pt x="4432" y="574"/>
                </a:cubicBezTo>
                <a:cubicBezTo>
                  <a:pt x="4380" y="572"/>
                  <a:pt x="4384" y="564"/>
                  <a:pt x="4384" y="462"/>
                </a:cubicBezTo>
                <a:cubicBezTo>
                  <a:pt x="4384" y="424"/>
                  <a:pt x="4384" y="424"/>
                  <a:pt x="4384" y="424"/>
                </a:cubicBezTo>
                <a:cubicBezTo>
                  <a:pt x="4404" y="444"/>
                  <a:pt x="4436" y="454"/>
                  <a:pt x="4466" y="454"/>
                </a:cubicBezTo>
                <a:cubicBezTo>
                  <a:pt x="4548" y="454"/>
                  <a:pt x="4600" y="392"/>
                  <a:pt x="4600" y="310"/>
                </a:cubicBezTo>
                <a:moveTo>
                  <a:pt x="4792" y="382"/>
                </a:moveTo>
                <a:cubicBezTo>
                  <a:pt x="4792" y="404"/>
                  <a:pt x="4762" y="424"/>
                  <a:pt x="4736" y="424"/>
                </a:cubicBezTo>
                <a:cubicBezTo>
                  <a:pt x="4712" y="424"/>
                  <a:pt x="4694" y="410"/>
                  <a:pt x="4694" y="378"/>
                </a:cubicBezTo>
                <a:cubicBezTo>
                  <a:pt x="4694" y="322"/>
                  <a:pt x="4752" y="328"/>
                  <a:pt x="4792" y="306"/>
                </a:cubicBezTo>
                <a:cubicBezTo>
                  <a:pt x="4792" y="382"/>
                  <a:pt x="4792" y="382"/>
                  <a:pt x="4792" y="382"/>
                </a:cubicBezTo>
                <a:close/>
                <a:moveTo>
                  <a:pt x="5240" y="434"/>
                </a:moveTo>
                <a:cubicBezTo>
                  <a:pt x="5192" y="432"/>
                  <a:pt x="5192" y="430"/>
                  <a:pt x="5192" y="340"/>
                </a:cubicBezTo>
                <a:cubicBezTo>
                  <a:pt x="5192" y="278"/>
                  <a:pt x="5192" y="278"/>
                  <a:pt x="5192" y="278"/>
                </a:cubicBezTo>
                <a:cubicBezTo>
                  <a:pt x="5192" y="196"/>
                  <a:pt x="5146" y="170"/>
                  <a:pt x="5104" y="170"/>
                </a:cubicBezTo>
                <a:cubicBezTo>
                  <a:pt x="5068" y="170"/>
                  <a:pt x="5032" y="186"/>
                  <a:pt x="5004" y="222"/>
                </a:cubicBezTo>
                <a:cubicBezTo>
                  <a:pt x="5004" y="174"/>
                  <a:pt x="5004" y="174"/>
                  <a:pt x="5004" y="174"/>
                </a:cubicBezTo>
                <a:cubicBezTo>
                  <a:pt x="4902" y="174"/>
                  <a:pt x="4902" y="174"/>
                  <a:pt x="4902" y="174"/>
                </a:cubicBezTo>
                <a:cubicBezTo>
                  <a:pt x="4902" y="186"/>
                  <a:pt x="4902" y="186"/>
                  <a:pt x="4902" y="186"/>
                </a:cubicBezTo>
                <a:cubicBezTo>
                  <a:pt x="4946" y="188"/>
                  <a:pt x="4952" y="190"/>
                  <a:pt x="4952" y="266"/>
                </a:cubicBezTo>
                <a:cubicBezTo>
                  <a:pt x="4952" y="334"/>
                  <a:pt x="4952" y="334"/>
                  <a:pt x="4952" y="334"/>
                </a:cubicBezTo>
                <a:cubicBezTo>
                  <a:pt x="4952" y="430"/>
                  <a:pt x="4952" y="432"/>
                  <a:pt x="4904" y="434"/>
                </a:cubicBezTo>
                <a:cubicBezTo>
                  <a:pt x="4892" y="434"/>
                  <a:pt x="4892" y="434"/>
                  <a:pt x="4892" y="434"/>
                </a:cubicBezTo>
                <a:cubicBezTo>
                  <a:pt x="4854" y="434"/>
                  <a:pt x="4850" y="422"/>
                  <a:pt x="4850" y="366"/>
                </a:cubicBezTo>
                <a:cubicBezTo>
                  <a:pt x="4850" y="274"/>
                  <a:pt x="4850" y="274"/>
                  <a:pt x="4850" y="274"/>
                </a:cubicBezTo>
                <a:cubicBezTo>
                  <a:pt x="4850" y="256"/>
                  <a:pt x="4848" y="240"/>
                  <a:pt x="4844" y="228"/>
                </a:cubicBezTo>
                <a:cubicBezTo>
                  <a:pt x="4830" y="186"/>
                  <a:pt x="4796" y="170"/>
                  <a:pt x="4748" y="170"/>
                </a:cubicBezTo>
                <a:cubicBezTo>
                  <a:pt x="4718" y="170"/>
                  <a:pt x="4674" y="180"/>
                  <a:pt x="4650" y="202"/>
                </a:cubicBezTo>
                <a:cubicBezTo>
                  <a:pt x="4652" y="214"/>
                  <a:pt x="4664" y="240"/>
                  <a:pt x="4670" y="248"/>
                </a:cubicBezTo>
                <a:cubicBezTo>
                  <a:pt x="4676" y="246"/>
                  <a:pt x="4676" y="246"/>
                  <a:pt x="4676" y="246"/>
                </a:cubicBezTo>
                <a:cubicBezTo>
                  <a:pt x="4688" y="216"/>
                  <a:pt x="4708" y="194"/>
                  <a:pt x="4742" y="194"/>
                </a:cubicBezTo>
                <a:cubicBezTo>
                  <a:pt x="4778" y="194"/>
                  <a:pt x="4794" y="220"/>
                  <a:pt x="4794" y="250"/>
                </a:cubicBezTo>
                <a:cubicBezTo>
                  <a:pt x="4794" y="282"/>
                  <a:pt x="4794" y="282"/>
                  <a:pt x="4794" y="282"/>
                </a:cubicBezTo>
                <a:cubicBezTo>
                  <a:pt x="4794" y="302"/>
                  <a:pt x="4702" y="306"/>
                  <a:pt x="4664" y="338"/>
                </a:cubicBezTo>
                <a:cubicBezTo>
                  <a:pt x="4652" y="350"/>
                  <a:pt x="4642" y="364"/>
                  <a:pt x="4642" y="384"/>
                </a:cubicBezTo>
                <a:cubicBezTo>
                  <a:pt x="4642" y="426"/>
                  <a:pt x="4672" y="456"/>
                  <a:pt x="4716" y="456"/>
                </a:cubicBezTo>
                <a:cubicBezTo>
                  <a:pt x="4744" y="456"/>
                  <a:pt x="4768" y="446"/>
                  <a:pt x="4794" y="418"/>
                </a:cubicBezTo>
                <a:cubicBezTo>
                  <a:pt x="4798" y="438"/>
                  <a:pt x="4814" y="448"/>
                  <a:pt x="4842" y="448"/>
                </a:cubicBezTo>
                <a:cubicBezTo>
                  <a:pt x="4906" y="448"/>
                  <a:pt x="4906" y="448"/>
                  <a:pt x="4906" y="448"/>
                </a:cubicBezTo>
                <a:cubicBezTo>
                  <a:pt x="4906" y="448"/>
                  <a:pt x="4906" y="448"/>
                  <a:pt x="4906" y="448"/>
                </a:cubicBezTo>
                <a:cubicBezTo>
                  <a:pt x="5048" y="448"/>
                  <a:pt x="5048" y="448"/>
                  <a:pt x="5048" y="448"/>
                </a:cubicBezTo>
                <a:cubicBezTo>
                  <a:pt x="5048" y="436"/>
                  <a:pt x="5048" y="436"/>
                  <a:pt x="5048" y="436"/>
                </a:cubicBezTo>
                <a:cubicBezTo>
                  <a:pt x="5006" y="432"/>
                  <a:pt x="5004" y="434"/>
                  <a:pt x="5004" y="338"/>
                </a:cubicBezTo>
                <a:cubicBezTo>
                  <a:pt x="5004" y="262"/>
                  <a:pt x="5004" y="262"/>
                  <a:pt x="5004" y="262"/>
                </a:cubicBezTo>
                <a:cubicBezTo>
                  <a:pt x="5004" y="236"/>
                  <a:pt x="5038" y="206"/>
                  <a:pt x="5080" y="206"/>
                </a:cubicBezTo>
                <a:cubicBezTo>
                  <a:pt x="5114" y="206"/>
                  <a:pt x="5140" y="220"/>
                  <a:pt x="5140" y="286"/>
                </a:cubicBezTo>
                <a:cubicBezTo>
                  <a:pt x="5140" y="340"/>
                  <a:pt x="5140" y="340"/>
                  <a:pt x="5140" y="340"/>
                </a:cubicBezTo>
                <a:cubicBezTo>
                  <a:pt x="5140" y="432"/>
                  <a:pt x="5136" y="432"/>
                  <a:pt x="5098" y="434"/>
                </a:cubicBezTo>
                <a:cubicBezTo>
                  <a:pt x="5098" y="446"/>
                  <a:pt x="5098" y="446"/>
                  <a:pt x="5098" y="446"/>
                </a:cubicBezTo>
                <a:cubicBezTo>
                  <a:pt x="5240" y="446"/>
                  <a:pt x="5240" y="446"/>
                  <a:pt x="5240" y="446"/>
                </a:cubicBezTo>
                <a:lnTo>
                  <a:pt x="5240" y="434"/>
                </a:lnTo>
                <a:close/>
                <a:moveTo>
                  <a:pt x="5516" y="192"/>
                </a:moveTo>
                <a:cubicBezTo>
                  <a:pt x="5516" y="180"/>
                  <a:pt x="5516" y="180"/>
                  <a:pt x="5516" y="180"/>
                </a:cubicBezTo>
                <a:cubicBezTo>
                  <a:pt x="5418" y="180"/>
                  <a:pt x="5418" y="180"/>
                  <a:pt x="5418" y="180"/>
                </a:cubicBezTo>
                <a:cubicBezTo>
                  <a:pt x="5418" y="192"/>
                  <a:pt x="5418" y="192"/>
                  <a:pt x="5418" y="192"/>
                </a:cubicBezTo>
                <a:cubicBezTo>
                  <a:pt x="5442" y="194"/>
                  <a:pt x="5454" y="206"/>
                  <a:pt x="5446" y="234"/>
                </a:cubicBezTo>
                <a:cubicBezTo>
                  <a:pt x="5394" y="390"/>
                  <a:pt x="5394" y="390"/>
                  <a:pt x="5394" y="390"/>
                </a:cubicBezTo>
                <a:cubicBezTo>
                  <a:pt x="5342" y="270"/>
                  <a:pt x="5342" y="270"/>
                  <a:pt x="5342" y="270"/>
                </a:cubicBezTo>
                <a:cubicBezTo>
                  <a:pt x="5328" y="238"/>
                  <a:pt x="5322" y="224"/>
                  <a:pt x="5322" y="212"/>
                </a:cubicBezTo>
                <a:cubicBezTo>
                  <a:pt x="5322" y="202"/>
                  <a:pt x="5328" y="196"/>
                  <a:pt x="5348" y="192"/>
                </a:cubicBezTo>
                <a:cubicBezTo>
                  <a:pt x="5348" y="180"/>
                  <a:pt x="5348" y="180"/>
                  <a:pt x="5348" y="180"/>
                </a:cubicBezTo>
                <a:cubicBezTo>
                  <a:pt x="5220" y="180"/>
                  <a:pt x="5220" y="180"/>
                  <a:pt x="5220" y="180"/>
                </a:cubicBezTo>
                <a:cubicBezTo>
                  <a:pt x="5220" y="192"/>
                  <a:pt x="5220" y="192"/>
                  <a:pt x="5220" y="192"/>
                </a:cubicBezTo>
                <a:cubicBezTo>
                  <a:pt x="5252" y="194"/>
                  <a:pt x="5254" y="198"/>
                  <a:pt x="5296" y="292"/>
                </a:cubicBezTo>
                <a:cubicBezTo>
                  <a:pt x="5368" y="450"/>
                  <a:pt x="5368" y="450"/>
                  <a:pt x="5368" y="450"/>
                </a:cubicBezTo>
                <a:cubicBezTo>
                  <a:pt x="5344" y="512"/>
                  <a:pt x="5306" y="546"/>
                  <a:pt x="5228" y="564"/>
                </a:cubicBezTo>
                <a:cubicBezTo>
                  <a:pt x="5232" y="576"/>
                  <a:pt x="5246" y="600"/>
                  <a:pt x="5254" y="606"/>
                </a:cubicBezTo>
                <a:cubicBezTo>
                  <a:pt x="5356" y="564"/>
                  <a:pt x="5376" y="498"/>
                  <a:pt x="5412" y="396"/>
                </a:cubicBezTo>
                <a:cubicBezTo>
                  <a:pt x="5466" y="242"/>
                  <a:pt x="5466" y="242"/>
                  <a:pt x="5466" y="242"/>
                </a:cubicBezTo>
                <a:cubicBezTo>
                  <a:pt x="5478" y="206"/>
                  <a:pt x="5498" y="192"/>
                  <a:pt x="5516" y="192"/>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endParaRPr lang="en-US" baseline="0" dirty="0">
              <a:solidFill>
                <a:srgbClr val="000000"/>
              </a:solidFill>
              <a:latin typeface="+mn-lt"/>
            </a:endParaRPr>
          </a:p>
        </p:txBody>
      </p:sp>
      <p:sp>
        <p:nvSpPr>
          <p:cNvPr id="27" name="Disclaimer-English (United States)" hidden="1"/>
          <p:cNvSpPr>
            <a:spLocks noChangeArrowheads="1"/>
          </p:cNvSpPr>
          <p:nvPr userDrawn="1"/>
        </p:nvSpPr>
        <p:spPr bwMode="black">
          <a:xfrm>
            <a:off x="2268266" y="6287785"/>
            <a:ext cx="3544453" cy="369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baseline="0" dirty="0">
                <a:solidFill>
                  <a:srgbClr val="FFFFFF"/>
                </a:solidFill>
                <a:latin typeface="+mn-lt"/>
              </a:rPr>
              <a:t>CONFIDENTIAL AND PROPRIETARY</a:t>
            </a:r>
          </a:p>
          <a:p>
            <a:pPr defTabSz="804863" eaLnBrk="0" hangingPunct="0"/>
            <a:r>
              <a:rPr lang="en-US" sz="800" baseline="0" dirty="0">
                <a:solidFill>
                  <a:srgbClr val="FFFFFF"/>
                </a:solidFill>
                <a:latin typeface="+mn-lt"/>
              </a:rPr>
              <a:t>Any use of this material without specific permission of McKinsey &amp; Company is strictly prohibited</a:t>
            </a:r>
          </a:p>
        </p:txBody>
      </p:sp>
    </p:spTree>
    <p:extLst>
      <p:ext uri="{BB962C8B-B14F-4D97-AF65-F5344CB8AC3E}">
        <p14:creationId xmlns:p14="http://schemas.microsoft.com/office/powerpoint/2010/main" val="3388105659"/>
      </p:ext>
    </p:extLst>
  </p:cSld>
  <p:clrMapOvr>
    <a:masterClrMapping/>
  </p:clrMapOvr>
  <p:extLst mod="1">
    <p:ext uri="{DCECCB84-F9BA-43D5-87BE-67443E8EF086}">
      <p15:sldGuideLst xmlns:p15="http://schemas.microsoft.com/office/powerpoint/2012/main">
        <p15:guide id="1" orient="horz" pos="2117" userDrawn="1">
          <p15:clr>
            <a:srgbClr val="FBAE40"/>
          </p15:clr>
        </p15:guide>
        <p15:guide id="2" pos="141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710623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7795" name="think-cell Slide" r:id="rId5" imgW="493" imgH="493" progId="TCLayout.ActiveDocument.1">
                  <p:embed/>
                </p:oleObj>
              </mc:Choice>
              <mc:Fallback>
                <p:oleObj name="think-cell Slide" r:id="rId5" imgW="493" imgH="493"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bwMode="auto"/>
        <p:txBody>
          <a:bodyPr/>
          <a:lstStyle/>
          <a:p>
            <a:r>
              <a:rPr lang="en-US"/>
              <a:t>Click to edit Master title style</a:t>
            </a:r>
            <a:endParaRPr lang="en-US" dirty="0"/>
          </a:p>
        </p:txBody>
      </p:sp>
      <p:sp>
        <p:nvSpPr>
          <p:cNvPr id="8" name="Slide Number"/>
          <p:cNvSpPr txBox="1">
            <a:spLocks/>
          </p:cNvSpPr>
          <p:nvPr userDrawn="1"/>
        </p:nvSpPr>
        <p:spPr bwMode="auto">
          <a:xfrm>
            <a:off x="8564563" y="6508272"/>
            <a:ext cx="125034" cy="123111"/>
          </a:xfrm>
          <a:prstGeom prst="rect">
            <a:avLst/>
          </a:prstGeom>
        </p:spPr>
        <p:txBody>
          <a:bodyPr vert="horz" wrap="none" lIns="0" tIns="0" rIns="0" bIns="0" rtlCol="0" anchor="ctr">
            <a:spAutoFit/>
          </a:bodyPr>
          <a:lstStyle>
            <a:defPPr>
              <a:defRPr lang="en-US"/>
            </a:defPPr>
            <a:lvl1pPr>
              <a:defRPr sz="1000" baseline="0">
                <a:latin typeface="+mn-lt"/>
              </a:defRPr>
            </a:lvl1pPr>
          </a:lstStyle>
          <a:p>
            <a:fld id="{42C328C1-A84F-4A39-A664-DBA00541A8C6}" type="slidenum">
              <a:rPr lang="en-US" sz="800" baseline="0" smtClean="0">
                <a:solidFill>
                  <a:srgbClr val="808080"/>
                </a:solidFill>
                <a:latin typeface="+mn-lt"/>
              </a:rPr>
              <a:pPr/>
              <a:t>‹#›</a:t>
            </a:fld>
            <a:endParaRPr lang="en-US" sz="800" baseline="0" dirty="0">
              <a:solidFill>
                <a:srgbClr val="808080"/>
              </a:solidFill>
              <a:latin typeface="+mn-lt"/>
            </a:endParaRPr>
          </a:p>
        </p:txBody>
      </p:sp>
      <p:sp>
        <p:nvSpPr>
          <p:cNvPr id="9" name="SlideLogoText" hidden="1"/>
          <p:cNvSpPr>
            <a:spLocks noChangeArrowheads="1"/>
          </p:cNvSpPr>
          <p:nvPr userDrawn="1">
            <p:custDataLst>
              <p:tags r:id="rId3"/>
            </p:custDataLst>
          </p:nvPr>
        </p:nvSpPr>
        <p:spPr bwMode="auto">
          <a:xfrm>
            <a:off x="7450817" y="6508272"/>
            <a:ext cx="101309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895350"/>
            <a:r>
              <a:rPr lang="en-US" sz="800" baseline="0" dirty="0">
                <a:solidFill>
                  <a:srgbClr val="808080"/>
                </a:solidFill>
                <a:latin typeface="+mn-lt"/>
              </a:rPr>
              <a:t>McKinsey &amp; Company</a:t>
            </a:r>
          </a:p>
        </p:txBody>
      </p:sp>
      <p:sp>
        <p:nvSpPr>
          <p:cNvPr id="5" name="doc id"/>
          <p:cNvSpPr txBox="1">
            <a:spLocks noChangeArrowheads="1"/>
          </p:cNvSpPr>
          <p:nvPr userDrawn="1"/>
        </p:nvSpPr>
        <p:spPr bwMode="white">
          <a:xfrm>
            <a:off x="8104473" y="36513"/>
            <a:ext cx="634716" cy="11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hangingPunct="1">
              <a:defRPr/>
            </a:pPr>
            <a:endParaRPr lang="en-US" sz="800" baseline="0" dirty="0">
              <a:solidFill>
                <a:schemeClr val="accent1"/>
              </a:solidFill>
              <a:latin typeface="+mn-lt"/>
              <a:ea typeface="+mn-ea"/>
            </a:endParaRPr>
          </a:p>
        </p:txBody>
      </p:sp>
    </p:spTree>
    <p:extLst>
      <p:ext uri="{BB962C8B-B14F-4D97-AF65-F5344CB8AC3E}">
        <p14:creationId xmlns:p14="http://schemas.microsoft.com/office/powerpoint/2010/main" val="3317782944"/>
      </p:ext>
    </p:extLst>
  </p:cSld>
  <p:clrMapOvr>
    <a:masterClrMapping/>
  </p:clrMapOvr>
  <p:extLst mod="1">
    <p:ext uri="{DCECCB84-F9BA-43D5-87BE-67443E8EF086}">
      <p15:sldGuideLst xmlns:p15="http://schemas.microsoft.com/office/powerpoint/2012/main">
        <p15:guide id="1" pos="5505">
          <p15:clr>
            <a:srgbClr val="F26B43"/>
          </p15:clr>
        </p15:guide>
        <p15:guide id="2" pos="74">
          <p15:clr>
            <a:srgbClr val="F26B43"/>
          </p15:clr>
        </p15:guide>
        <p15:guide id="3" orient="horz" pos="571">
          <p15:clr>
            <a:srgbClr val="F26B43"/>
          </p15:clr>
        </p15:guide>
        <p15:guide id="4" orient="horz" pos="3911">
          <p15:clr>
            <a:srgbClr val="F26B43"/>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43983369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6773" name="think-cell Slide" r:id="rId5" imgW="493" imgH="493" progId="TCLayout.ActiveDocument.1">
                  <p:embed/>
                </p:oleObj>
              </mc:Choice>
              <mc:Fallback>
                <p:oleObj name="think-cell Slide" r:id="rId5" imgW="493" imgH="493"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15" name="Slide Number"/>
          <p:cNvSpPr txBox="1">
            <a:spLocks/>
          </p:cNvSpPr>
          <p:nvPr userDrawn="1"/>
        </p:nvSpPr>
        <p:spPr>
          <a:xfrm>
            <a:off x="8564563" y="6508272"/>
            <a:ext cx="125034" cy="123111"/>
          </a:xfrm>
          <a:prstGeom prst="rect">
            <a:avLst/>
          </a:prstGeom>
        </p:spPr>
        <p:txBody>
          <a:bodyPr vert="horz" wrap="none" lIns="0" tIns="0" rIns="0" bIns="0" rtlCol="0" anchor="ctr">
            <a:spAutoFit/>
          </a:bodyPr>
          <a:lstStyle>
            <a:defPPr>
              <a:defRPr lang="en-US"/>
            </a:defPPr>
            <a:lvl1pPr>
              <a:defRPr sz="1000" baseline="0">
                <a:latin typeface="+mn-lt"/>
              </a:defRPr>
            </a:lvl1pPr>
          </a:lstStyle>
          <a:p>
            <a:fld id="{42C328C1-A84F-4A39-A664-DBA00541A8C6}" type="slidenum">
              <a:rPr lang="en-US" sz="800" baseline="0" smtClean="0">
                <a:solidFill>
                  <a:srgbClr val="FFFFFF"/>
                </a:solidFill>
                <a:latin typeface="+mn-lt"/>
              </a:rPr>
              <a:pPr/>
              <a:t>‹#›</a:t>
            </a:fld>
            <a:endParaRPr lang="en-US" sz="800" baseline="0" dirty="0">
              <a:solidFill>
                <a:srgbClr val="FFFFFF"/>
              </a:solidFill>
              <a:latin typeface="+mn-lt"/>
            </a:endParaRPr>
          </a:p>
        </p:txBody>
      </p:sp>
      <p:sp>
        <p:nvSpPr>
          <p:cNvPr id="16" name="SlideLogoText" hidden="1"/>
          <p:cNvSpPr>
            <a:spLocks noChangeArrowheads="1"/>
          </p:cNvSpPr>
          <p:nvPr userDrawn="1">
            <p:custDataLst>
              <p:tags r:id="rId3"/>
            </p:custDataLst>
          </p:nvPr>
        </p:nvSpPr>
        <p:spPr bwMode="auto">
          <a:xfrm>
            <a:off x="7450817" y="6508272"/>
            <a:ext cx="101309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895350"/>
            <a:r>
              <a:rPr lang="en-US" sz="800" baseline="0" dirty="0">
                <a:solidFill>
                  <a:srgbClr val="FFFFFF"/>
                </a:solidFill>
                <a:latin typeface="+mn-lt"/>
              </a:rPr>
              <a:t>McKinsey &amp; Company</a:t>
            </a:r>
          </a:p>
        </p:txBody>
      </p:sp>
      <p:sp>
        <p:nvSpPr>
          <p:cNvPr id="5" name="doc id"/>
          <p:cNvSpPr txBox="1">
            <a:spLocks noChangeArrowheads="1"/>
          </p:cNvSpPr>
          <p:nvPr userDrawn="1"/>
        </p:nvSpPr>
        <p:spPr bwMode="white">
          <a:xfrm>
            <a:off x="8104473" y="36513"/>
            <a:ext cx="634716" cy="11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hangingPunct="1">
              <a:defRPr/>
            </a:pPr>
            <a:endParaRPr lang="en-US" sz="800" baseline="0" dirty="0">
              <a:solidFill>
                <a:schemeClr val="accent1"/>
              </a:solidFill>
              <a:latin typeface="+mn-lt"/>
              <a:ea typeface="+mn-ea"/>
            </a:endParaRPr>
          </a:p>
        </p:txBody>
      </p:sp>
    </p:spTree>
    <p:extLst>
      <p:ext uri="{BB962C8B-B14F-4D97-AF65-F5344CB8AC3E}">
        <p14:creationId xmlns:p14="http://schemas.microsoft.com/office/powerpoint/2010/main" val="2744242574"/>
      </p:ext>
    </p:extLst>
  </p:cSld>
  <p:clrMapOvr>
    <a:masterClrMapping/>
  </p:clrMapOvr>
  <p:extLst mod="1">
    <p:ext uri="{DCECCB84-F9BA-43D5-87BE-67443E8EF086}">
      <p15:sldGuideLst xmlns:p15="http://schemas.microsoft.com/office/powerpoint/2012/main">
        <p15:guide id="1" pos="3978">
          <p15:clr>
            <a:srgbClr val="000000"/>
          </p15:clr>
        </p15:guide>
        <p15:guide id="2" orient="horz" pos="570">
          <p15:clr>
            <a:srgbClr val="000000"/>
          </p15:clr>
        </p15:guide>
        <p15:guide id="3" orient="horz" pos="3912">
          <p15:clr>
            <a:srgbClr val="000000"/>
          </p15:clr>
        </p15:guide>
        <p15:guide id="4" pos="72">
          <p15:clr>
            <a:srgbClr val="00000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18" Type="http://schemas.openxmlformats.org/officeDocument/2006/relationships/tags" Target="../tags/tag14.xml"/><Relationship Id="rId3" Type="http://schemas.openxmlformats.org/officeDocument/2006/relationships/slideLayout" Target="../slideLayouts/slideLayout3.xml"/><Relationship Id="rId21" Type="http://schemas.openxmlformats.org/officeDocument/2006/relationships/tags" Target="../tags/tag17.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tags" Target="../tags/tag13.xml"/><Relationship Id="rId2" Type="http://schemas.openxmlformats.org/officeDocument/2006/relationships/slideLayout" Target="../slideLayouts/slideLayout2.xml"/><Relationship Id="rId16" Type="http://schemas.openxmlformats.org/officeDocument/2006/relationships/tags" Target="../tags/tag12.xml"/><Relationship Id="rId20" Type="http://schemas.openxmlformats.org/officeDocument/2006/relationships/tags" Target="../tags/tag16.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24" Type="http://schemas.openxmlformats.org/officeDocument/2006/relationships/image" Target="../media/image1.emf"/><Relationship Id="rId5" Type="http://schemas.openxmlformats.org/officeDocument/2006/relationships/vmlDrawing" Target="../drawings/vmlDrawing1.vml"/><Relationship Id="rId15" Type="http://schemas.openxmlformats.org/officeDocument/2006/relationships/tags" Target="../tags/tag11.xml"/><Relationship Id="rId23" Type="http://schemas.openxmlformats.org/officeDocument/2006/relationships/oleObject" Target="../embeddings/oleObject1.bin"/><Relationship Id="rId10" Type="http://schemas.openxmlformats.org/officeDocument/2006/relationships/tags" Target="../tags/tag6.xml"/><Relationship Id="rId19" Type="http://schemas.openxmlformats.org/officeDocument/2006/relationships/tags" Target="../tags/tag15.xml"/><Relationship Id="rId4" Type="http://schemas.openxmlformats.org/officeDocument/2006/relationships/theme" Target="../theme/theme1.xml"/><Relationship Id="rId9" Type="http://schemas.openxmlformats.org/officeDocument/2006/relationships/tags" Target="../tags/tag5.xml"/><Relationship Id="rId14" Type="http://schemas.openxmlformats.org/officeDocument/2006/relationships/tags" Target="../tags/tag10.xml"/><Relationship Id="rId22" Type="http://schemas.openxmlformats.org/officeDocument/2006/relationships/tags" Target="../tags/tag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6"/>
            </p:custDataLst>
            <p:extLst>
              <p:ext uri="{D42A27DB-BD31-4B8C-83A1-F6EECF244321}">
                <p14:modId xmlns:p14="http://schemas.microsoft.com/office/powerpoint/2010/main" val="392498812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1813" name="think-cell Slide" r:id="rId23" imgW="270" imgH="270" progId="TCLayout.ActiveDocument.1">
                  <p:embed/>
                </p:oleObj>
              </mc:Choice>
              <mc:Fallback>
                <p:oleObj name="think-cell Slide" r:id="rId23" imgW="270" imgH="270" progId="TCLayout.ActiveDocument.1">
                  <p:embed/>
                  <p:pic>
                    <p:nvPicPr>
                      <p:cNvPr id="0" name=""/>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6" name="Rectangle 5" hidden="1"/>
          <p:cNvSpPr/>
          <p:nvPr>
            <p:custDataLst>
              <p:tags r:id="rId7"/>
            </p:custDataLst>
          </p:nvPr>
        </p:nvSpPr>
        <p:spPr bwMode="auto">
          <a:xfrm>
            <a:off x="0" y="0"/>
            <a:ext cx="158750" cy="158750"/>
          </a:xfrm>
          <a:prstGeom prst="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solidFill>
                <a:srgbClr val="000000"/>
              </a:solidFill>
              <a:sym typeface="Arial" panose="020B0604020202020204" pitchFamily="34" charset="0"/>
            </a:endParaRPr>
          </a:p>
        </p:txBody>
      </p:sp>
      <p:sp>
        <p:nvSpPr>
          <p:cNvPr id="1034" name="Working Draft" hidden="1"/>
          <p:cNvSpPr txBox="1">
            <a:spLocks noChangeArrowheads="1"/>
          </p:cNvSpPr>
          <p:nvPr/>
        </p:nvSpPr>
        <p:spPr bwMode="gray">
          <a:xfrm rot="5400000">
            <a:off x="7896124" y="1940591"/>
            <a:ext cx="199093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a:solidFill>
                  <a:srgbClr val="808080"/>
                </a:solidFill>
                <a:latin typeface="+mn-lt"/>
                <a:ea typeface="+mn-ea"/>
              </a:rPr>
              <a:t>Last Modified 2/10/2017 8:58 PM Eastern Standard Time</a:t>
            </a:r>
            <a:endParaRPr lang="en-US" baseline="0" dirty="0">
              <a:solidFill>
                <a:srgbClr val="808080"/>
              </a:solidFill>
              <a:latin typeface="+mn-lt"/>
              <a:ea typeface="+mn-ea"/>
            </a:endParaRPr>
          </a:p>
        </p:txBody>
      </p:sp>
      <p:sp>
        <p:nvSpPr>
          <p:cNvPr id="1035" name="Printed" hidden="1"/>
          <p:cNvSpPr txBox="1">
            <a:spLocks noChangeArrowheads="1"/>
          </p:cNvSpPr>
          <p:nvPr/>
        </p:nvSpPr>
        <p:spPr bwMode="gray">
          <a:xfrm rot="5400000">
            <a:off x="8768958" y="4114417"/>
            <a:ext cx="24526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dirty="0">
                <a:solidFill>
                  <a:srgbClr val="808080"/>
                </a:solidFill>
                <a:latin typeface="+mn-lt"/>
                <a:ea typeface="+mn-ea"/>
              </a:rPr>
              <a:t>Printed</a:t>
            </a:r>
            <a:endParaRPr lang="en-US" baseline="0" dirty="0">
              <a:solidFill>
                <a:srgbClr val="808080"/>
              </a:solidFill>
              <a:latin typeface="+mn-lt"/>
              <a:ea typeface="+mn-ea"/>
            </a:endParaRPr>
          </a:p>
        </p:txBody>
      </p:sp>
      <p:sp>
        <p:nvSpPr>
          <p:cNvPr id="19" name="Title Placeholder 2"/>
          <p:cNvSpPr>
            <a:spLocks noGrp="1" noChangeArrowheads="1"/>
          </p:cNvSpPr>
          <p:nvPr>
            <p:ph type="title"/>
          </p:nvPr>
        </p:nvSpPr>
        <p:spPr bwMode="gray">
          <a:xfrm>
            <a:off x="119063" y="230188"/>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latinLnBrk="0"/>
            <a:r>
              <a:rPr lang="en-US"/>
              <a:t>Click to edit Master title style</a:t>
            </a:r>
            <a:endParaRPr lang="en-US" noProof="0" dirty="0"/>
          </a:p>
        </p:txBody>
      </p:sp>
      <p:sp>
        <p:nvSpPr>
          <p:cNvPr id="10" name="1. On-page tracker" hidden="1"/>
          <p:cNvSpPr>
            <a:spLocks noChangeArrowheads="1"/>
          </p:cNvSpPr>
          <p:nvPr/>
        </p:nvSpPr>
        <p:spPr bwMode="gray">
          <a:xfrm>
            <a:off x="119063" y="75764"/>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cap="all" baseline="0" dirty="0">
                <a:solidFill>
                  <a:schemeClr val="accent6"/>
                </a:solidFill>
                <a:latin typeface="+mn-lt"/>
                <a:ea typeface="+mn-ea"/>
              </a:rPr>
              <a:t>Tracker</a:t>
            </a:r>
          </a:p>
        </p:txBody>
      </p:sp>
      <p:sp>
        <p:nvSpPr>
          <p:cNvPr id="11" name="3. Unit of measure" hidden="1"/>
          <p:cNvSpPr txBox="1">
            <a:spLocks noChangeArrowheads="1"/>
          </p:cNvSpPr>
          <p:nvPr/>
        </p:nvSpPr>
        <p:spPr bwMode="gray">
          <a:xfrm>
            <a:off x="119063" y="554865"/>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dirty="0">
                <a:solidFill>
                  <a:schemeClr val="accent6"/>
                </a:solidFill>
                <a:latin typeface="+mn-lt"/>
                <a:ea typeface="+mn-ea"/>
              </a:rPr>
              <a:t>Unit of measure</a:t>
            </a:r>
          </a:p>
        </p:txBody>
      </p:sp>
      <p:grpSp>
        <p:nvGrpSpPr>
          <p:cNvPr id="4" name="Slide Elements" hidden="1"/>
          <p:cNvGrpSpPr/>
          <p:nvPr userDrawn="1"/>
        </p:nvGrpSpPr>
        <p:grpSpPr bwMode="gray">
          <a:xfrm>
            <a:off x="119063" y="6305945"/>
            <a:ext cx="8618537" cy="325438"/>
            <a:chOff x="119063" y="6305945"/>
            <a:chExt cx="8618537" cy="325438"/>
          </a:xfrm>
        </p:grpSpPr>
        <p:sp>
          <p:nvSpPr>
            <p:cNvPr id="13" name="4. Footnote"/>
            <p:cNvSpPr txBox="1">
              <a:spLocks noChangeArrowheads="1"/>
            </p:cNvSpPr>
            <p:nvPr/>
          </p:nvSpPr>
          <p:spPr bwMode="gray">
            <a:xfrm>
              <a:off x="119063" y="6305945"/>
              <a:ext cx="8618537"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800" baseline="0" dirty="0">
                  <a:solidFill>
                    <a:schemeClr val="accent6"/>
                  </a:solidFill>
                  <a:latin typeface="+mn-lt"/>
                  <a:ea typeface="+mn-ea"/>
                </a:rPr>
                <a:t>1 Footnote</a:t>
              </a:r>
            </a:p>
          </p:txBody>
        </p:sp>
        <p:sp>
          <p:nvSpPr>
            <p:cNvPr id="14" name="5. Source"/>
            <p:cNvSpPr>
              <a:spLocks noChangeArrowheads="1"/>
            </p:cNvSpPr>
            <p:nvPr/>
          </p:nvSpPr>
          <p:spPr bwMode="gray">
            <a:xfrm>
              <a:off x="119063" y="6507558"/>
              <a:ext cx="7200000"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609600" indent="-609600" defTabSz="895350">
                <a:tabLst>
                  <a:tab pos="612775" algn="l"/>
                </a:tabLst>
              </a:pPr>
              <a:r>
                <a:rPr lang="en-US" sz="800" baseline="0" dirty="0">
                  <a:solidFill>
                    <a:schemeClr val="accent6"/>
                  </a:solidFill>
                  <a:latin typeface="+mn-lt"/>
                  <a:ea typeface="+mn-ea"/>
                </a:rPr>
                <a:t>SOURCE: Source</a:t>
              </a:r>
            </a:p>
          </p:txBody>
        </p:sp>
      </p:grpSp>
      <p:sp>
        <p:nvSpPr>
          <p:cNvPr id="3" name="Text Placeholder 2"/>
          <p:cNvSpPr>
            <a:spLocks noGrp="1"/>
          </p:cNvSpPr>
          <p:nvPr>
            <p:ph type="body" idx="1"/>
          </p:nvPr>
        </p:nvSpPr>
        <p:spPr bwMode="gray">
          <a:xfrm>
            <a:off x="1452564" y="1951380"/>
            <a:ext cx="4302125" cy="1077218"/>
          </a:xfrm>
          <a:prstGeom prst="rect">
            <a:avLst/>
          </a:prstGeom>
        </p:spPr>
        <p:txBody>
          <a:bodyPr vert="horz" lIns="0" tIns="0" rIns="0" bIns="0" rtlCol="0">
            <a:spAutoFit/>
          </a:bodyPr>
          <a:lstStyle/>
          <a:p>
            <a:pPr lvl="0" latinLnBrk="0"/>
            <a:r>
              <a:rPr lang="en-US"/>
              <a:t>Edit Master text styles</a:t>
            </a:r>
          </a:p>
          <a:p>
            <a:pPr lvl="1" latinLnBrk="0"/>
            <a:r>
              <a:rPr lang="en-US"/>
              <a:t>Second level</a:t>
            </a:r>
          </a:p>
          <a:p>
            <a:pPr lvl="2" latinLnBrk="0"/>
            <a:r>
              <a:rPr lang="en-US"/>
              <a:t>Third level</a:t>
            </a:r>
          </a:p>
          <a:p>
            <a:pPr lvl="3" latinLnBrk="0"/>
            <a:r>
              <a:rPr lang="en-US"/>
              <a:t>Fourth level</a:t>
            </a:r>
          </a:p>
          <a:p>
            <a:pPr lvl="4" latinLnBrk="0"/>
            <a:r>
              <a:rPr lang="en-US"/>
              <a:t>Fifth level</a:t>
            </a:r>
            <a:endParaRPr lang="en-US" dirty="0"/>
          </a:p>
        </p:txBody>
      </p:sp>
      <p:grpSp>
        <p:nvGrpSpPr>
          <p:cNvPr id="15" name="ACET" hidden="1"/>
          <p:cNvGrpSpPr>
            <a:grpSpLocks/>
          </p:cNvGrpSpPr>
          <p:nvPr/>
        </p:nvGrpSpPr>
        <p:grpSpPr bwMode="gray">
          <a:xfrm>
            <a:off x="1452563" y="1257754"/>
            <a:ext cx="4264025" cy="508000"/>
            <a:chOff x="915" y="710"/>
            <a:chExt cx="2686" cy="320"/>
          </a:xfrm>
        </p:grpSpPr>
        <p:cxnSp>
          <p:nvCxnSpPr>
            <p:cNvPr id="16" name="AutoShape 249"/>
            <p:cNvCxnSpPr>
              <a:cxnSpLocks noChangeShapeType="1"/>
              <a:stCxn id="18" idx="4"/>
              <a:endCxn id="18" idx="6"/>
            </p:cNvCxnSpPr>
            <p:nvPr/>
          </p:nvCxnSpPr>
          <p:spPr bwMode="gray">
            <a:xfrm>
              <a:off x="915" y="1030"/>
              <a:ext cx="2686" cy="0"/>
            </a:xfrm>
            <a:prstGeom prst="straightConnector1">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AutoShape 250"/>
            <p:cNvSpPr>
              <a:spLocks noChangeArrowheads="1"/>
            </p:cNvSpPr>
            <p:nvPr/>
          </p:nvSpPr>
          <p:spPr bwMode="gray">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dirty="0">
                  <a:solidFill>
                    <a:srgbClr val="000000"/>
                  </a:solidFill>
                  <a:latin typeface="+mn-lt"/>
                  <a:ea typeface="+mn-ea"/>
                </a:rPr>
                <a:t>Title</a:t>
              </a:r>
            </a:p>
            <a:p>
              <a:r>
                <a:rPr lang="en-US" baseline="0" dirty="0">
                  <a:solidFill>
                    <a:schemeClr val="accent6"/>
                  </a:solidFill>
                  <a:latin typeface="+mn-lt"/>
                  <a:ea typeface="+mn-ea"/>
                </a:rPr>
                <a:t>Unit of measure</a:t>
              </a:r>
            </a:p>
          </p:txBody>
        </p:sp>
      </p:grpSp>
      <p:grpSp>
        <p:nvGrpSpPr>
          <p:cNvPr id="17" name="Sticker" hidden="1"/>
          <p:cNvGrpSpPr/>
          <p:nvPr/>
        </p:nvGrpSpPr>
        <p:grpSpPr bwMode="gray">
          <a:xfrm>
            <a:off x="8264265" y="285750"/>
            <a:ext cx="473335" cy="150811"/>
            <a:chOff x="8267440" y="285750"/>
            <a:chExt cx="473335" cy="150811"/>
          </a:xfrm>
        </p:grpSpPr>
        <p:sp>
          <p:nvSpPr>
            <p:cNvPr id="20" name="StickerRectangle"/>
            <p:cNvSpPr>
              <a:spLocks noChangeArrowheads="1"/>
            </p:cNvSpPr>
            <p:nvPr/>
          </p:nvSpPr>
          <p:spPr bwMode="gray">
            <a:xfrm>
              <a:off x="8267440" y="285750"/>
              <a:ext cx="473335"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002960"/>
                </a:buClr>
              </a:pPr>
              <a:r>
                <a:rPr lang="en-US" sz="800" baseline="0" dirty="0">
                  <a:solidFill>
                    <a:schemeClr val="accent6"/>
                  </a:solidFill>
                  <a:latin typeface="+mn-lt"/>
                  <a:ea typeface="+mn-ea"/>
                </a:rPr>
                <a:t>STICKER</a:t>
              </a:r>
            </a:p>
          </p:txBody>
        </p:sp>
        <p:cxnSp>
          <p:nvCxnSpPr>
            <p:cNvPr id="21" name="AutoShape 31"/>
            <p:cNvCxnSpPr>
              <a:cxnSpLocks noChangeShapeType="1"/>
              <a:stCxn id="20" idx="2"/>
              <a:endCxn id="20" idx="4"/>
            </p:cNvCxnSpPr>
            <p:nvPr/>
          </p:nvCxnSpPr>
          <p:spPr bwMode="gray">
            <a:xfrm>
              <a:off x="8267440" y="285750"/>
              <a:ext cx="0" cy="150811"/>
            </a:xfrm>
            <a:prstGeom prst="straightConnector1">
              <a:avLst/>
            </a:prstGeom>
            <a:noFill/>
            <a:ln w="9525">
              <a:solidFill>
                <a:schemeClr val="accent6"/>
              </a:solidFill>
              <a:round/>
              <a:headEnd/>
              <a:tailEnd/>
            </a:ln>
            <a:extLst>
              <a:ext uri="{909E8E84-426E-40DD-AFC4-6F175D3DCCD1}">
                <a14:hiddenFill xmlns:a14="http://schemas.microsoft.com/office/drawing/2010/main">
                  <a:noFill/>
                </a14:hiddenFill>
              </a:ext>
            </a:extLst>
          </p:spPr>
        </p:cxnSp>
        <p:cxnSp>
          <p:nvCxnSpPr>
            <p:cNvPr id="22" name="AutoShape 32"/>
            <p:cNvCxnSpPr>
              <a:cxnSpLocks noChangeShapeType="1"/>
              <a:stCxn id="20" idx="4"/>
              <a:endCxn id="20" idx="6"/>
            </p:cNvCxnSpPr>
            <p:nvPr/>
          </p:nvCxnSpPr>
          <p:spPr bwMode="gray">
            <a:xfrm>
              <a:off x="8267440" y="436561"/>
              <a:ext cx="473335" cy="0"/>
            </a:xfrm>
            <a:prstGeom prst="straightConnector1">
              <a:avLst/>
            </a:prstGeom>
            <a:noFill/>
            <a:ln w="25400">
              <a:solidFill>
                <a:schemeClr val="accent6"/>
              </a:solidFill>
              <a:round/>
              <a:headEnd/>
              <a:tailEnd/>
            </a:ln>
            <a:extLst>
              <a:ext uri="{909E8E84-426E-40DD-AFC4-6F175D3DCCD1}">
                <a14:hiddenFill xmlns:a14="http://schemas.microsoft.com/office/drawing/2010/main">
                  <a:noFill/>
                </a14:hiddenFill>
              </a:ext>
            </a:extLst>
          </p:spPr>
        </p:cxnSp>
      </p:grpSp>
      <p:sp>
        <p:nvSpPr>
          <p:cNvPr id="23" name="SlideBottomBar" hidden="1"/>
          <p:cNvSpPr/>
          <p:nvPr userDrawn="1"/>
        </p:nvSpPr>
        <p:spPr>
          <a:xfrm>
            <a:off x="8437547" y="6182120"/>
            <a:ext cx="45719" cy="123825"/>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solidFill>
                <a:schemeClr val="tx1"/>
              </a:solidFill>
              <a:latin typeface="+mn-lt"/>
              <a:ea typeface="+mn-ea"/>
            </a:endParaRPr>
          </a:p>
        </p:txBody>
      </p:sp>
      <p:sp>
        <p:nvSpPr>
          <p:cNvPr id="24" name="doc id"/>
          <p:cNvSpPr txBox="1">
            <a:spLocks noChangeArrowheads="1"/>
          </p:cNvSpPr>
          <p:nvPr userDrawn="1"/>
        </p:nvSpPr>
        <p:spPr bwMode="white">
          <a:xfrm>
            <a:off x="8104473" y="36513"/>
            <a:ext cx="634716" cy="11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hangingPunct="1">
              <a:defRPr/>
            </a:pPr>
            <a:endParaRPr lang="en-US" sz="800" baseline="0" dirty="0">
              <a:solidFill>
                <a:schemeClr val="accent1"/>
              </a:solidFill>
              <a:latin typeface="+mn-lt"/>
              <a:ea typeface="+mn-ea"/>
            </a:endParaRPr>
          </a:p>
        </p:txBody>
      </p:sp>
      <p:grpSp>
        <p:nvGrpSpPr>
          <p:cNvPr id="26" name="LegendBoxes" hidden="1"/>
          <p:cNvGrpSpPr/>
          <p:nvPr userDrawn="1"/>
        </p:nvGrpSpPr>
        <p:grpSpPr bwMode="gray">
          <a:xfrm>
            <a:off x="7909039" y="279400"/>
            <a:ext cx="763755" cy="997467"/>
            <a:chOff x="7835905" y="279400"/>
            <a:chExt cx="763755" cy="997467"/>
          </a:xfrm>
        </p:grpSpPr>
        <p:sp>
          <p:nvSpPr>
            <p:cNvPr id="27" name="RectangleLegend1"/>
            <p:cNvSpPr>
              <a:spLocks noChangeArrowheads="1"/>
            </p:cNvSpPr>
            <p:nvPr/>
          </p:nvSpPr>
          <p:spPr bwMode="gray">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8" name="RectangleLegend2"/>
            <p:cNvSpPr>
              <a:spLocks noChangeArrowheads="1"/>
            </p:cNvSpPr>
            <p:nvPr/>
          </p:nvSpPr>
          <p:spPr bwMode="gray">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9" name="RectangleLegend3"/>
            <p:cNvSpPr>
              <a:spLocks noChangeArrowheads="1"/>
            </p:cNvSpPr>
            <p:nvPr/>
          </p:nvSpPr>
          <p:spPr bwMode="gray">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30" name="RectangleLegend4"/>
            <p:cNvSpPr>
              <a:spLocks noChangeArrowheads="1"/>
            </p:cNvSpPr>
            <p:nvPr/>
          </p:nvSpPr>
          <p:spPr bwMode="gray">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31" name="Legend1"/>
            <p:cNvSpPr>
              <a:spLocks noChangeArrowheads="1"/>
            </p:cNvSpPr>
            <p:nvPr/>
          </p:nvSpPr>
          <p:spPr bwMode="gray">
            <a:xfrm>
              <a:off x="8089905" y="27940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2" name="Legend2"/>
            <p:cNvSpPr>
              <a:spLocks noChangeArrowheads="1"/>
            </p:cNvSpPr>
            <p:nvPr/>
          </p:nvSpPr>
          <p:spPr bwMode="gray">
            <a:xfrm>
              <a:off x="8089905" y="54927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3" name="Legend3"/>
            <p:cNvSpPr>
              <a:spLocks noChangeArrowheads="1"/>
            </p:cNvSpPr>
            <p:nvPr/>
          </p:nvSpPr>
          <p:spPr bwMode="gray">
            <a:xfrm>
              <a:off x="8089905" y="820738"/>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4" name="Legend4"/>
            <p:cNvSpPr>
              <a:spLocks noChangeArrowheads="1"/>
            </p:cNvSpPr>
            <p:nvPr/>
          </p:nvSpPr>
          <p:spPr bwMode="gray">
            <a:xfrm>
              <a:off x="8089905" y="1092201"/>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5" name="LegendLines" hidden="1"/>
          <p:cNvGrpSpPr/>
          <p:nvPr userDrawn="1"/>
        </p:nvGrpSpPr>
        <p:grpSpPr bwMode="gray">
          <a:xfrm>
            <a:off x="7601231" y="279400"/>
            <a:ext cx="1071563" cy="730251"/>
            <a:chOff x="7540629" y="279400"/>
            <a:chExt cx="1071563" cy="730251"/>
          </a:xfrm>
        </p:grpSpPr>
        <p:sp>
          <p:nvSpPr>
            <p:cNvPr id="36" name="LineLegend1"/>
            <p:cNvSpPr>
              <a:spLocks noChangeShapeType="1"/>
            </p:cNvSpPr>
            <p:nvPr/>
          </p:nvSpPr>
          <p:spPr bwMode="gray">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7" name="LineLegend2"/>
            <p:cNvSpPr>
              <a:spLocks noChangeShapeType="1"/>
            </p:cNvSpPr>
            <p:nvPr/>
          </p:nvSpPr>
          <p:spPr bwMode="gray">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8" name="LineLegend3"/>
            <p:cNvSpPr>
              <a:spLocks noChangeShapeType="1"/>
            </p:cNvSpPr>
            <p:nvPr/>
          </p:nvSpPr>
          <p:spPr bwMode="gray">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9" name="Legend1"/>
            <p:cNvSpPr>
              <a:spLocks noChangeArrowheads="1"/>
            </p:cNvSpPr>
            <p:nvPr/>
          </p:nvSpPr>
          <p:spPr bwMode="gray">
            <a:xfrm>
              <a:off x="8102604" y="2794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0" name="Legend2"/>
            <p:cNvSpPr>
              <a:spLocks noChangeArrowheads="1"/>
            </p:cNvSpPr>
            <p:nvPr/>
          </p:nvSpPr>
          <p:spPr bwMode="gray">
            <a:xfrm>
              <a:off x="8102604" y="5461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1" name="Legend3"/>
            <p:cNvSpPr>
              <a:spLocks noChangeArrowheads="1"/>
            </p:cNvSpPr>
            <p:nvPr/>
          </p:nvSpPr>
          <p:spPr bwMode="gray">
            <a:xfrm>
              <a:off x="8102604" y="825501"/>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42" name="LegendMoons" hidden="1"/>
          <p:cNvGrpSpPr/>
          <p:nvPr userDrawn="1"/>
        </p:nvGrpSpPr>
        <p:grpSpPr bwMode="gray">
          <a:xfrm>
            <a:off x="7842364" y="250825"/>
            <a:ext cx="830430" cy="1306516"/>
            <a:chOff x="7769225" y="250825"/>
            <a:chExt cx="830430" cy="1306516"/>
          </a:xfrm>
        </p:grpSpPr>
        <p:grpSp>
          <p:nvGrpSpPr>
            <p:cNvPr id="43" name="MoonLegend1"/>
            <p:cNvGrpSpPr>
              <a:grpSpLocks noChangeAspect="1"/>
            </p:cNvGrpSpPr>
            <p:nvPr>
              <p:custDataLst>
                <p:tags r:id="rId8"/>
              </p:custDataLst>
            </p:nvPr>
          </p:nvGrpSpPr>
          <p:grpSpPr bwMode="gray">
            <a:xfrm>
              <a:off x="7769225" y="250825"/>
              <a:ext cx="209550" cy="209551"/>
              <a:chOff x="4533" y="183"/>
              <a:chExt cx="144" cy="144"/>
            </a:xfrm>
          </p:grpSpPr>
          <p:sp>
            <p:nvSpPr>
              <p:cNvPr id="61" name="Oval 38"/>
              <p:cNvSpPr>
                <a:spLocks noChangeAspect="1" noChangeArrowheads="1"/>
              </p:cNvSpPr>
              <p:nvPr>
                <p:custDataLst>
                  <p:tags r:id="rId21"/>
                </p:custDataLst>
              </p:nvPr>
            </p:nvSpPr>
            <p:spPr bwMode="gray">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62" name="Arc 39"/>
              <p:cNvSpPr>
                <a:spLocks noChangeAspect="1"/>
              </p:cNvSpPr>
              <p:nvPr>
                <p:custDataLst>
                  <p:tags r:id="rId22"/>
                </p:custDataLst>
              </p:nvPr>
            </p:nvSpPr>
            <p:spPr bwMode="gray">
              <a:xfrm>
                <a:off x="4533" y="183"/>
                <a:ext cx="144" cy="144"/>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4" name="MoonLegend2"/>
            <p:cNvGrpSpPr>
              <a:grpSpLocks noChangeAspect="1"/>
            </p:cNvGrpSpPr>
            <p:nvPr>
              <p:custDataLst>
                <p:tags r:id="rId9"/>
              </p:custDataLst>
            </p:nvPr>
          </p:nvGrpSpPr>
          <p:grpSpPr bwMode="gray">
            <a:xfrm>
              <a:off x="7769225" y="525066"/>
              <a:ext cx="209550" cy="209551"/>
              <a:chOff x="1694" y="2044"/>
              <a:chExt cx="160" cy="160"/>
            </a:xfrm>
          </p:grpSpPr>
          <p:sp>
            <p:nvSpPr>
              <p:cNvPr id="59" name="Oval 41"/>
              <p:cNvSpPr>
                <a:spLocks noChangeAspect="1" noChangeArrowheads="1"/>
              </p:cNvSpPr>
              <p:nvPr>
                <p:custDataLst>
                  <p:tags r:id="rId19"/>
                </p:custDataLst>
              </p:nvPr>
            </p:nvSpPr>
            <p:spPr bwMode="gray">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60" name="Arc 42"/>
              <p:cNvSpPr>
                <a:spLocks noChangeAspect="1"/>
              </p:cNvSpPr>
              <p:nvPr>
                <p:custDataLst>
                  <p:tags r:id="rId20"/>
                </p:custDataLst>
              </p:nvPr>
            </p:nvSpPr>
            <p:spPr bwMode="gray">
              <a:xfrm>
                <a:off x="1694" y="2044"/>
                <a:ext cx="160" cy="160"/>
              </a:xfrm>
              <a:prstGeom prst="arc">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5" name="MoonLegend4"/>
            <p:cNvGrpSpPr>
              <a:grpSpLocks noChangeAspect="1"/>
            </p:cNvGrpSpPr>
            <p:nvPr>
              <p:custDataLst>
                <p:tags r:id="rId10"/>
              </p:custDataLst>
            </p:nvPr>
          </p:nvGrpSpPr>
          <p:grpSpPr bwMode="gray">
            <a:xfrm>
              <a:off x="7769225" y="1073548"/>
              <a:ext cx="209550" cy="209551"/>
              <a:chOff x="4495" y="1198"/>
              <a:chExt cx="160" cy="160"/>
            </a:xfrm>
          </p:grpSpPr>
          <p:sp>
            <p:nvSpPr>
              <p:cNvPr id="57" name="Oval 47"/>
              <p:cNvSpPr>
                <a:spLocks noChangeAspect="1" noChangeArrowheads="1"/>
              </p:cNvSpPr>
              <p:nvPr>
                <p:custDataLst>
                  <p:tags r:id="rId17"/>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8" name="Arc 48"/>
              <p:cNvSpPr>
                <a:spLocks noChangeAspect="1"/>
              </p:cNvSpPr>
              <p:nvPr>
                <p:custDataLst>
                  <p:tags r:id="rId18"/>
                </p:custDataLst>
              </p:nvPr>
            </p:nvSpPr>
            <p:spPr bwMode="gray">
              <a:xfrm>
                <a:off x="4495" y="1198"/>
                <a:ext cx="160" cy="160"/>
              </a:xfrm>
              <a:prstGeom prst="arc">
                <a:avLst>
                  <a:gd name="adj1" fmla="val 16200000"/>
                  <a:gd name="adj2" fmla="val 108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6" name="MoonLegend5"/>
            <p:cNvGrpSpPr>
              <a:grpSpLocks noChangeAspect="1"/>
            </p:cNvGrpSpPr>
            <p:nvPr>
              <p:custDataLst>
                <p:tags r:id="rId11"/>
              </p:custDataLst>
            </p:nvPr>
          </p:nvGrpSpPr>
          <p:grpSpPr bwMode="gray">
            <a:xfrm>
              <a:off x="7769225" y="1347790"/>
              <a:ext cx="209550" cy="209551"/>
              <a:chOff x="4495" y="1440"/>
              <a:chExt cx="160" cy="160"/>
            </a:xfrm>
          </p:grpSpPr>
          <p:sp>
            <p:nvSpPr>
              <p:cNvPr id="55" name="Oval 50"/>
              <p:cNvSpPr>
                <a:spLocks noChangeAspect="1" noChangeArrowheads="1"/>
              </p:cNvSpPr>
              <p:nvPr>
                <p:custDataLst>
                  <p:tags r:id="rId15"/>
                </p:custDataLst>
              </p:nvPr>
            </p:nvSpPr>
            <p:spPr bwMode="gray">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6" name="Oval 51"/>
              <p:cNvSpPr>
                <a:spLocks noChangeAspect="1" noChangeArrowheads="1"/>
              </p:cNvSpPr>
              <p:nvPr>
                <p:custDataLst>
                  <p:tags r:id="rId16"/>
                </p:custDataLst>
              </p:nvPr>
            </p:nvSpPr>
            <p:spPr bwMode="gray">
              <a:xfrm>
                <a:off x="4495" y="1440"/>
                <a:ext cx="160" cy="160"/>
              </a:xfrm>
              <a:prstGeom prst="arc">
                <a:avLst>
                  <a:gd name="adj1" fmla="val 16200000"/>
                  <a:gd name="adj2" fmla="val 162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7" name="MoonLegend3"/>
            <p:cNvGrpSpPr>
              <a:grpSpLocks noChangeAspect="1"/>
            </p:cNvGrpSpPr>
            <p:nvPr>
              <p:custDataLst>
                <p:tags r:id="rId12"/>
              </p:custDataLst>
            </p:nvPr>
          </p:nvGrpSpPr>
          <p:grpSpPr bwMode="gray">
            <a:xfrm>
              <a:off x="7769225" y="799307"/>
              <a:ext cx="209550" cy="209551"/>
              <a:chOff x="4495" y="1198"/>
              <a:chExt cx="160" cy="160"/>
            </a:xfrm>
          </p:grpSpPr>
          <p:sp>
            <p:nvSpPr>
              <p:cNvPr id="53" name="Oval 47"/>
              <p:cNvSpPr>
                <a:spLocks noChangeAspect="1" noChangeArrowheads="1"/>
              </p:cNvSpPr>
              <p:nvPr>
                <p:custDataLst>
                  <p:tags r:id="rId13"/>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4" name="Arc 48"/>
              <p:cNvSpPr>
                <a:spLocks noChangeAspect="1"/>
              </p:cNvSpPr>
              <p:nvPr>
                <p:custDataLst>
                  <p:tags r:id="rId14"/>
                </p:custDataLst>
              </p:nvPr>
            </p:nvSpPr>
            <p:spPr bwMode="gray">
              <a:xfrm>
                <a:off x="4495" y="1198"/>
                <a:ext cx="160" cy="160"/>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sp>
          <p:nvSpPr>
            <p:cNvPr id="48" name="Legend1"/>
            <p:cNvSpPr>
              <a:spLocks noChangeArrowheads="1"/>
            </p:cNvSpPr>
            <p:nvPr/>
          </p:nvSpPr>
          <p:spPr bwMode="gray">
            <a:xfrm>
              <a:off x="8089900" y="26352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9" name="Legend2"/>
            <p:cNvSpPr>
              <a:spLocks noChangeArrowheads="1"/>
            </p:cNvSpPr>
            <p:nvPr/>
          </p:nvSpPr>
          <p:spPr bwMode="gray">
            <a:xfrm>
              <a:off x="8089900" y="538163"/>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50" name="Legend3"/>
            <p:cNvSpPr>
              <a:spLocks noChangeArrowheads="1"/>
            </p:cNvSpPr>
            <p:nvPr/>
          </p:nvSpPr>
          <p:spPr bwMode="gray">
            <a:xfrm>
              <a:off x="8089900" y="812802"/>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51" name="Legend4"/>
            <p:cNvSpPr>
              <a:spLocks noChangeArrowheads="1"/>
            </p:cNvSpPr>
            <p:nvPr/>
          </p:nvSpPr>
          <p:spPr bwMode="gray">
            <a:xfrm>
              <a:off x="8089900" y="108426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52" name="Legend5"/>
            <p:cNvSpPr>
              <a:spLocks noChangeArrowheads="1"/>
            </p:cNvSpPr>
            <p:nvPr/>
          </p:nvSpPr>
          <p:spPr bwMode="gray">
            <a:xfrm>
              <a:off x="8089900" y="136049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spTree>
    <p:extLst>
      <p:ext uri="{BB962C8B-B14F-4D97-AF65-F5344CB8AC3E}">
        <p14:creationId xmlns:p14="http://schemas.microsoft.com/office/powerpoint/2010/main" val="425758728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Lst>
  <p:hf hdr="0" ftr="0" dt="0"/>
  <p:txStyles>
    <p:titleStyle>
      <a:lvl1pPr algn="l" defTabSz="895350" rtl="0" eaLnBrk="1" fontAlgn="base" hangingPunct="1">
        <a:spcBef>
          <a:spcPct val="0"/>
        </a:spcBef>
        <a:spcAft>
          <a:spcPct val="0"/>
        </a:spcAft>
        <a:tabLst>
          <a:tab pos="269875" algn="l"/>
        </a:tabLst>
        <a:defRPr sz="2000" b="0" baseline="0">
          <a:solidFill>
            <a:schemeClr val="tx2"/>
          </a:solidFill>
          <a:latin typeface="+mj-lt"/>
          <a:ea typeface="+mj-ea"/>
          <a:cs typeface="+mj-cs"/>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buSzPct val="100000"/>
        <a:defRPr sz="1400" baseline="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400" baseline="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400" baseline="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400" baseline="0">
          <a:solidFill>
            <a:schemeClr val="tx1"/>
          </a:solidFill>
          <a:latin typeface="+mn-lt"/>
        </a:defRPr>
      </a:lvl4pPr>
      <a:lvl5pPr marL="749808" indent="-130175" algn="l" defTabSz="895350" rtl="0" eaLnBrk="1" fontAlgn="base" hangingPunct="1">
        <a:spcBef>
          <a:spcPct val="0"/>
        </a:spcBef>
        <a:spcAft>
          <a:spcPct val="0"/>
        </a:spcAft>
        <a:buClr>
          <a:schemeClr val="tx2"/>
        </a:buClr>
        <a:buSzPct val="89000"/>
        <a:buFont typeface="Arial" charset="0"/>
        <a:buChar char="-"/>
        <a:defRPr sz="1400" baseline="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6.png"/><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image" Target="../media/image5.emf"/><Relationship Id="rId5" Type="http://schemas.openxmlformats.org/officeDocument/2006/relationships/oleObject" Target="../embeddings/oleObject5.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45.xml"/><Relationship Id="rId7" Type="http://schemas.openxmlformats.org/officeDocument/2006/relationships/tags" Target="../tags/tag49.xml"/><Relationship Id="rId2" Type="http://schemas.openxmlformats.org/officeDocument/2006/relationships/tags" Target="../tags/tag44.xml"/><Relationship Id="rId1" Type="http://schemas.openxmlformats.org/officeDocument/2006/relationships/vmlDrawing" Target="../drawings/vmlDrawing12.vml"/><Relationship Id="rId6" Type="http://schemas.openxmlformats.org/officeDocument/2006/relationships/tags" Target="../tags/tag48.xml"/><Relationship Id="rId11" Type="http://schemas.openxmlformats.org/officeDocument/2006/relationships/image" Target="../media/image8.emf"/><Relationship Id="rId5" Type="http://schemas.openxmlformats.org/officeDocument/2006/relationships/tags" Target="../tags/tag47.xml"/><Relationship Id="rId10" Type="http://schemas.openxmlformats.org/officeDocument/2006/relationships/oleObject" Target="../embeddings/oleObject12.bin"/><Relationship Id="rId4" Type="http://schemas.openxmlformats.org/officeDocument/2006/relationships/tags" Target="../tags/tag46.xml"/><Relationship Id="rId9"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0.xml"/><Relationship Id="rId1" Type="http://schemas.openxmlformats.org/officeDocument/2006/relationships/vmlDrawing" Target="../drawings/vmlDrawing13.vml"/><Relationship Id="rId6" Type="http://schemas.openxmlformats.org/officeDocument/2006/relationships/image" Target="../media/image4.emf"/><Relationship Id="rId5" Type="http://schemas.openxmlformats.org/officeDocument/2006/relationships/oleObject" Target="../embeddings/oleObject13.bin"/><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8" Type="http://schemas.openxmlformats.org/officeDocument/2006/relationships/tags" Target="../tags/tag57.xml"/><Relationship Id="rId13" Type="http://schemas.openxmlformats.org/officeDocument/2006/relationships/tags" Target="../tags/tag62.xml"/><Relationship Id="rId18" Type="http://schemas.openxmlformats.org/officeDocument/2006/relationships/tags" Target="../tags/tag67.xml"/><Relationship Id="rId3" Type="http://schemas.openxmlformats.org/officeDocument/2006/relationships/tags" Target="../tags/tag52.xml"/><Relationship Id="rId21" Type="http://schemas.openxmlformats.org/officeDocument/2006/relationships/notesSlide" Target="../notesSlides/notesSlide15.xml"/><Relationship Id="rId7" Type="http://schemas.openxmlformats.org/officeDocument/2006/relationships/tags" Target="../tags/tag56.xml"/><Relationship Id="rId12" Type="http://schemas.openxmlformats.org/officeDocument/2006/relationships/tags" Target="../tags/tag61.xml"/><Relationship Id="rId17" Type="http://schemas.openxmlformats.org/officeDocument/2006/relationships/tags" Target="../tags/tag66.xml"/><Relationship Id="rId2" Type="http://schemas.openxmlformats.org/officeDocument/2006/relationships/tags" Target="../tags/tag51.xml"/><Relationship Id="rId16" Type="http://schemas.openxmlformats.org/officeDocument/2006/relationships/tags" Target="../tags/tag65.xml"/><Relationship Id="rId20"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tags" Target="../tags/tag55.xml"/><Relationship Id="rId11" Type="http://schemas.openxmlformats.org/officeDocument/2006/relationships/tags" Target="../tags/tag60.xml"/><Relationship Id="rId5" Type="http://schemas.openxmlformats.org/officeDocument/2006/relationships/tags" Target="../tags/tag54.xml"/><Relationship Id="rId15" Type="http://schemas.openxmlformats.org/officeDocument/2006/relationships/tags" Target="../tags/tag64.xml"/><Relationship Id="rId10" Type="http://schemas.openxmlformats.org/officeDocument/2006/relationships/tags" Target="../tags/tag59.xml"/><Relationship Id="rId19" Type="http://schemas.openxmlformats.org/officeDocument/2006/relationships/tags" Target="../tags/tag68.xml"/><Relationship Id="rId4" Type="http://schemas.openxmlformats.org/officeDocument/2006/relationships/tags" Target="../tags/tag53.xml"/><Relationship Id="rId9" Type="http://schemas.openxmlformats.org/officeDocument/2006/relationships/tags" Target="../tags/tag58.xml"/><Relationship Id="rId14" Type="http://schemas.openxmlformats.org/officeDocument/2006/relationships/tags" Target="../tags/tag63.xml"/><Relationship Id="rId22" Type="http://schemas.openxmlformats.org/officeDocument/2006/relationships/oleObject" Target="../embeddings/oleObject14.bin"/></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70.xml"/><Relationship Id="rId7" Type="http://schemas.openxmlformats.org/officeDocument/2006/relationships/tags" Target="../tags/tag74.xml"/><Relationship Id="rId2" Type="http://schemas.openxmlformats.org/officeDocument/2006/relationships/tags" Target="../tags/tag69.xml"/><Relationship Id="rId1" Type="http://schemas.openxmlformats.org/officeDocument/2006/relationships/vmlDrawing" Target="../drawings/vmlDrawing15.vml"/><Relationship Id="rId6" Type="http://schemas.openxmlformats.org/officeDocument/2006/relationships/tags" Target="../tags/tag73.xml"/><Relationship Id="rId11" Type="http://schemas.openxmlformats.org/officeDocument/2006/relationships/image" Target="../media/image8.emf"/><Relationship Id="rId5" Type="http://schemas.openxmlformats.org/officeDocument/2006/relationships/tags" Target="../tags/tag72.xml"/><Relationship Id="rId10" Type="http://schemas.openxmlformats.org/officeDocument/2006/relationships/oleObject" Target="../embeddings/oleObject15.bin"/><Relationship Id="rId4" Type="http://schemas.openxmlformats.org/officeDocument/2006/relationships/tags" Target="../tags/tag71.xml"/><Relationship Id="rId9"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7.emf"/><Relationship Id="rId5" Type="http://schemas.openxmlformats.org/officeDocument/2006/relationships/oleObject" Target="../embeddings/oleObject6.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27.xml"/><Relationship Id="rId7" Type="http://schemas.openxmlformats.org/officeDocument/2006/relationships/tags" Target="../tags/tag31.xml"/><Relationship Id="rId2" Type="http://schemas.openxmlformats.org/officeDocument/2006/relationships/tags" Target="../tags/tag26.xml"/><Relationship Id="rId1" Type="http://schemas.openxmlformats.org/officeDocument/2006/relationships/vmlDrawing" Target="../drawings/vmlDrawing7.vml"/><Relationship Id="rId6" Type="http://schemas.openxmlformats.org/officeDocument/2006/relationships/tags" Target="../tags/tag30.xml"/><Relationship Id="rId11" Type="http://schemas.openxmlformats.org/officeDocument/2006/relationships/image" Target="../media/image8.emf"/><Relationship Id="rId5" Type="http://schemas.openxmlformats.org/officeDocument/2006/relationships/tags" Target="../tags/tag29.xml"/><Relationship Id="rId10" Type="http://schemas.openxmlformats.org/officeDocument/2006/relationships/oleObject" Target="../embeddings/oleObject7.bin"/><Relationship Id="rId4" Type="http://schemas.openxmlformats.org/officeDocument/2006/relationships/tags" Target="../tags/tag28.xml"/><Relationship Id="rId9"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slideLayout" Target="../slideLayouts/slideLayout2.xml"/><Relationship Id="rId7" Type="http://schemas.openxmlformats.org/officeDocument/2006/relationships/image" Target="../media/image9.jpeg"/><Relationship Id="rId2" Type="http://schemas.openxmlformats.org/officeDocument/2006/relationships/tags" Target="../tags/tag32.xml"/><Relationship Id="rId1" Type="http://schemas.openxmlformats.org/officeDocument/2006/relationships/vmlDrawing" Target="../drawings/vmlDrawing8.vml"/><Relationship Id="rId6" Type="http://schemas.openxmlformats.org/officeDocument/2006/relationships/image" Target="../media/image4.emf"/><Relationship Id="rId5" Type="http://schemas.openxmlformats.org/officeDocument/2006/relationships/oleObject" Target="../embeddings/oleObject8.bin"/><Relationship Id="rId10" Type="http://schemas.openxmlformats.org/officeDocument/2006/relationships/image" Target="../media/image12.png"/><Relationship Id="rId4" Type="http://schemas.openxmlformats.org/officeDocument/2006/relationships/notesSlide" Target="../notesSlides/notesSlide4.xml"/><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9.vml"/><Relationship Id="rId6" Type="http://schemas.openxmlformats.org/officeDocument/2006/relationships/tags" Target="../tags/tag37.xml"/><Relationship Id="rId11" Type="http://schemas.openxmlformats.org/officeDocument/2006/relationships/image" Target="../media/image8.emf"/><Relationship Id="rId5" Type="http://schemas.openxmlformats.org/officeDocument/2006/relationships/tags" Target="../tags/tag36.xml"/><Relationship Id="rId10" Type="http://schemas.openxmlformats.org/officeDocument/2006/relationships/oleObject" Target="../embeddings/oleObject9.bin"/><Relationship Id="rId4" Type="http://schemas.openxmlformats.org/officeDocument/2006/relationships/tags" Target="../tags/tag35.xml"/><Relationship Id="rId9"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Layout" Target="../slideLayouts/slideLayout2.xml"/><Relationship Id="rId7" Type="http://schemas.openxmlformats.org/officeDocument/2006/relationships/image" Target="../media/image15.png"/><Relationship Id="rId2" Type="http://schemas.openxmlformats.org/officeDocument/2006/relationships/tags" Target="../tags/tag39.xml"/><Relationship Id="rId1" Type="http://schemas.openxmlformats.org/officeDocument/2006/relationships/vmlDrawing" Target="../drawings/vmlDrawing10.vml"/><Relationship Id="rId6" Type="http://schemas.openxmlformats.org/officeDocument/2006/relationships/image" Target="../media/image4.emf"/><Relationship Id="rId5" Type="http://schemas.openxmlformats.org/officeDocument/2006/relationships/oleObject" Target="../embeddings/oleObject10.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tags" Target="../tags/tag41.xml"/><Relationship Id="rId7" Type="http://schemas.openxmlformats.org/officeDocument/2006/relationships/notesSlide" Target="../notesSlides/notesSlide9.xml"/><Relationship Id="rId2" Type="http://schemas.openxmlformats.org/officeDocument/2006/relationships/tags" Target="../tags/tag40.xml"/><Relationship Id="rId1" Type="http://schemas.openxmlformats.org/officeDocument/2006/relationships/vmlDrawing" Target="../drawings/vmlDrawing11.vml"/><Relationship Id="rId6" Type="http://schemas.openxmlformats.org/officeDocument/2006/relationships/slideLayout" Target="../slideLayouts/slideLayout2.xml"/><Relationship Id="rId11" Type="http://schemas.openxmlformats.org/officeDocument/2006/relationships/image" Target="../media/image18.emf"/><Relationship Id="rId5" Type="http://schemas.openxmlformats.org/officeDocument/2006/relationships/tags" Target="../tags/tag43.xml"/><Relationship Id="rId10" Type="http://schemas.openxmlformats.org/officeDocument/2006/relationships/image" Target="../media/image17.jpg"/><Relationship Id="rId4" Type="http://schemas.openxmlformats.org/officeDocument/2006/relationships/tags" Target="../tags/tag42.xml"/><Relationship Id="rId9"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72050975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3822" name="think-cell Slide" r:id="rId5" imgW="470" imgH="469" progId="TCLayout.ActiveDocument.1">
                  <p:embed/>
                </p:oleObj>
              </mc:Choice>
              <mc:Fallback>
                <p:oleObj name="think-cell Slide" r:id="rId5" imgW="470" imgH="469"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Document type"/>
          <p:cNvSpPr txBox="1">
            <a:spLocks noChangeArrowheads="1"/>
          </p:cNvSpPr>
          <p:nvPr/>
        </p:nvSpPr>
        <p:spPr bwMode="gray">
          <a:xfrm>
            <a:off x="2268265" y="3231542"/>
            <a:ext cx="623166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en-US"/>
            </a:defPPr>
            <a:lvl1pPr eaLnBrk="1" hangingPunct="1">
              <a:defRPr sz="1400" baseline="0">
                <a:solidFill>
                  <a:schemeClr val="accent6"/>
                </a:solidFill>
                <a:latin typeface="+mn-lt"/>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dirty="0" err="1">
                <a:solidFill>
                  <a:schemeClr val="bg1"/>
                </a:solidFill>
              </a:rPr>
              <a:t>Mitsos</a:t>
            </a:r>
            <a:r>
              <a:rPr lang="en-US" dirty="0">
                <a:solidFill>
                  <a:schemeClr val="bg1"/>
                </a:solidFill>
              </a:rPr>
              <a:t> Triantopoulos | Final Project | 09 February 2017</a:t>
            </a:r>
          </a:p>
        </p:txBody>
      </p:sp>
      <p:sp>
        <p:nvSpPr>
          <p:cNvPr id="2" name="Title 1"/>
          <p:cNvSpPr>
            <a:spLocks noGrp="1"/>
          </p:cNvSpPr>
          <p:nvPr>
            <p:ph type="ctrTitle"/>
          </p:nvPr>
        </p:nvSpPr>
        <p:spPr>
          <a:xfrm>
            <a:off x="2268266" y="1194927"/>
            <a:ext cx="6231663" cy="1969770"/>
          </a:xfrm>
        </p:spPr>
        <p:txBody>
          <a:bodyPr/>
          <a:lstStyle/>
          <a:p>
            <a:r>
              <a:rPr lang="en-US" b="1" dirty="0"/>
              <a:t>General Assembly </a:t>
            </a:r>
            <a:br>
              <a:rPr lang="en-US" b="1" dirty="0"/>
            </a:br>
            <a:r>
              <a:rPr lang="en-US" b="1" dirty="0"/>
              <a:t>Data Science-45</a:t>
            </a:r>
            <a:br>
              <a:rPr lang="en-US" b="1" dirty="0"/>
            </a:br>
            <a:r>
              <a:rPr lang="en-US" b="1" dirty="0">
                <a:solidFill>
                  <a:schemeClr val="accent2">
                    <a:lumMod val="40000"/>
                    <a:lumOff val="60000"/>
                  </a:schemeClr>
                </a:solidFill>
              </a:rPr>
              <a:t>Cellar Tracker: From Tasting Notes to Ratings</a:t>
            </a:r>
          </a:p>
        </p:txBody>
      </p:sp>
      <p:pic>
        <p:nvPicPr>
          <p:cNvPr id="3" name="Picture 2"/>
          <p:cNvPicPr>
            <a:picLocks noChangeAspect="1"/>
          </p:cNvPicPr>
          <p:nvPr/>
        </p:nvPicPr>
        <p:blipFill>
          <a:blip r:embed="rId7"/>
          <a:stretch>
            <a:fillRect/>
          </a:stretch>
        </p:blipFill>
        <p:spPr>
          <a:xfrm>
            <a:off x="2115723" y="101448"/>
            <a:ext cx="2838846" cy="809738"/>
          </a:xfrm>
          <a:prstGeom prst="rect">
            <a:avLst/>
          </a:prstGeom>
        </p:spPr>
      </p:pic>
    </p:spTree>
    <p:extLst>
      <p:ext uri="{BB962C8B-B14F-4D97-AF65-F5344CB8AC3E}">
        <p14:creationId xmlns:p14="http://schemas.microsoft.com/office/powerpoint/2010/main" val="2402469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overview of the ratings distribution</a:t>
            </a:r>
          </a:p>
        </p:txBody>
      </p:sp>
      <p:pic>
        <p:nvPicPr>
          <p:cNvPr id="5" name="Picture 4"/>
          <p:cNvPicPr>
            <a:picLocks noChangeAspect="1"/>
          </p:cNvPicPr>
          <p:nvPr/>
        </p:nvPicPr>
        <p:blipFill>
          <a:blip r:embed="rId3"/>
          <a:stretch>
            <a:fillRect/>
          </a:stretch>
        </p:blipFill>
        <p:spPr>
          <a:xfrm>
            <a:off x="1088844" y="1804585"/>
            <a:ext cx="6230219" cy="3915321"/>
          </a:xfrm>
          <a:prstGeom prst="rect">
            <a:avLst/>
          </a:prstGeom>
        </p:spPr>
      </p:pic>
      <p:sp>
        <p:nvSpPr>
          <p:cNvPr id="6" name="TextBox 5"/>
          <p:cNvSpPr txBox="1"/>
          <p:nvPr/>
        </p:nvSpPr>
        <p:spPr>
          <a:xfrm>
            <a:off x="126206" y="891857"/>
            <a:ext cx="7646194" cy="430887"/>
          </a:xfrm>
          <a:prstGeom prst="rect">
            <a:avLst/>
          </a:prstGeom>
        </p:spPr>
        <p:txBody>
          <a:bodyPr vert="horz" wrap="square" lIns="0" tIns="0" rIns="0" bIns="0" rtlCol="0">
            <a:spAutoFit/>
          </a:bodyPr>
          <a:lstStyle>
            <a:lvl1pPr marL="0" lvl="0" indent="0" defTabSz="895350" eaLnBrk="1" latinLnBrk="0" hangingPunct="1">
              <a:buClr>
                <a:schemeClr val="tx2"/>
              </a:buClr>
              <a:buSzPct val="100000"/>
              <a:defRPr sz="1400" baseline="0">
                <a:latin typeface="+mn-lt"/>
              </a:defRPr>
            </a:lvl1pPr>
            <a:lvl2pPr marL="193675" lvl="1" indent="-192088" defTabSz="895350" eaLnBrk="1" latinLnBrk="0" hangingPunct="1">
              <a:buClr>
                <a:schemeClr val="tx2"/>
              </a:buClr>
              <a:buSzPct val="125000"/>
              <a:buFont typeface="Arial" charset="0"/>
              <a:buChar char="▪"/>
              <a:defRPr sz="1400" baseline="0">
                <a:latin typeface="+mn-lt"/>
              </a:defRPr>
            </a:lvl2pPr>
            <a:lvl3pPr marL="457200" lvl="2" indent="-261938" defTabSz="895350" eaLnBrk="1" latinLnBrk="0" hangingPunct="1">
              <a:buClr>
                <a:schemeClr val="tx2"/>
              </a:buClr>
              <a:buSzPct val="120000"/>
              <a:buFont typeface="Arial" charset="0"/>
              <a:buChar char="–"/>
              <a:defRPr sz="1400" baseline="0">
                <a:latin typeface="+mn-lt"/>
              </a:defRPr>
            </a:lvl3pPr>
            <a:lvl4pPr marL="614363" lvl="3" indent="-155575" defTabSz="895350" eaLnBrk="1" latinLnBrk="0" hangingPunct="1">
              <a:buClr>
                <a:schemeClr val="tx2"/>
              </a:buClr>
              <a:buSzPct val="120000"/>
              <a:buFont typeface="Arial" charset="0"/>
              <a:buChar char="▫"/>
              <a:defRPr sz="1400" baseline="0">
                <a:latin typeface="+mn-lt"/>
              </a:defRPr>
            </a:lvl4pPr>
            <a:lvl5pPr marL="749808" lvl="4" indent="-130175" defTabSz="895350" eaLnBrk="1" latinLnBrk="0" hangingPunct="1">
              <a:buClr>
                <a:schemeClr val="tx2"/>
              </a:buClr>
              <a:buSzPct val="89000"/>
              <a:buFont typeface="Arial" charset="0"/>
              <a:buChar char="-"/>
              <a:defRPr sz="1400"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dirty="0"/>
              <a:t>As expected, most “cellar-worthy” wines were rated above 85 points, with the highest number between 90-95.  Above 95 are the exceptional and collectible ones.</a:t>
            </a:r>
          </a:p>
        </p:txBody>
      </p:sp>
    </p:spTree>
    <p:extLst>
      <p:ext uri="{BB962C8B-B14F-4D97-AF65-F5344CB8AC3E}">
        <p14:creationId xmlns:p14="http://schemas.microsoft.com/office/powerpoint/2010/main" val="3832635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Vintage</a:t>
            </a:r>
          </a:p>
        </p:txBody>
      </p:sp>
      <p:pic>
        <p:nvPicPr>
          <p:cNvPr id="5" name="Picture 4"/>
          <p:cNvPicPr>
            <a:picLocks noChangeAspect="1"/>
          </p:cNvPicPr>
          <p:nvPr/>
        </p:nvPicPr>
        <p:blipFill>
          <a:blip r:embed="rId3"/>
          <a:stretch>
            <a:fillRect/>
          </a:stretch>
        </p:blipFill>
        <p:spPr>
          <a:xfrm>
            <a:off x="683217" y="1958986"/>
            <a:ext cx="7473948" cy="4325926"/>
          </a:xfrm>
          <a:prstGeom prst="rect">
            <a:avLst/>
          </a:prstGeom>
        </p:spPr>
      </p:pic>
      <p:sp>
        <p:nvSpPr>
          <p:cNvPr id="6" name="TextBox 5"/>
          <p:cNvSpPr txBox="1"/>
          <p:nvPr/>
        </p:nvSpPr>
        <p:spPr>
          <a:xfrm>
            <a:off x="126206" y="736775"/>
            <a:ext cx="8248867" cy="861774"/>
          </a:xfrm>
          <a:prstGeom prst="rect">
            <a:avLst/>
          </a:prstGeom>
        </p:spPr>
        <p:txBody>
          <a:bodyPr vert="horz" wrap="square" lIns="0" tIns="0" rIns="0" bIns="0" rtlCol="0">
            <a:spAutoFit/>
          </a:bodyPr>
          <a:lstStyle>
            <a:lvl1pPr marL="0" lvl="0" indent="0" defTabSz="895350" eaLnBrk="1" latinLnBrk="0" hangingPunct="1">
              <a:buClr>
                <a:schemeClr val="tx2"/>
              </a:buClr>
              <a:buSzPct val="100000"/>
              <a:defRPr sz="1400" baseline="0">
                <a:latin typeface="+mn-lt"/>
              </a:defRPr>
            </a:lvl1pPr>
            <a:lvl2pPr marL="193675" lvl="1" indent="-192088" defTabSz="895350" eaLnBrk="1" latinLnBrk="0" hangingPunct="1">
              <a:buClr>
                <a:schemeClr val="tx2"/>
              </a:buClr>
              <a:buSzPct val="125000"/>
              <a:buFont typeface="Arial" charset="0"/>
              <a:buChar char="▪"/>
              <a:defRPr sz="1400" baseline="0">
                <a:latin typeface="+mn-lt"/>
              </a:defRPr>
            </a:lvl2pPr>
            <a:lvl3pPr marL="457200" lvl="2" indent="-261938" defTabSz="895350" eaLnBrk="1" latinLnBrk="0" hangingPunct="1">
              <a:buClr>
                <a:schemeClr val="tx2"/>
              </a:buClr>
              <a:buSzPct val="120000"/>
              <a:buFont typeface="Arial" charset="0"/>
              <a:buChar char="–"/>
              <a:defRPr sz="1400" baseline="0">
                <a:latin typeface="+mn-lt"/>
              </a:defRPr>
            </a:lvl3pPr>
            <a:lvl4pPr marL="614363" lvl="3" indent="-155575" defTabSz="895350" eaLnBrk="1" latinLnBrk="0" hangingPunct="1">
              <a:buClr>
                <a:schemeClr val="tx2"/>
              </a:buClr>
              <a:buSzPct val="120000"/>
              <a:buFont typeface="Arial" charset="0"/>
              <a:buChar char="▫"/>
              <a:defRPr sz="1400" baseline="0">
                <a:latin typeface="+mn-lt"/>
              </a:defRPr>
            </a:lvl4pPr>
            <a:lvl5pPr marL="749808" lvl="4" indent="-130175" defTabSz="895350" eaLnBrk="1" latinLnBrk="0" hangingPunct="1">
              <a:buClr>
                <a:schemeClr val="tx2"/>
              </a:buClr>
              <a:buSzPct val="89000"/>
              <a:buFont typeface="Arial" charset="0"/>
              <a:buChar char="-"/>
              <a:defRPr sz="1400"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dirty="0"/>
              <a:t>Even though the distribution of points is very scattered – there is a general trend that “older tends to rate higher” – this is to be expected, as the wines that have the potential to age are the ones that are generally rated higher (and have higher price).</a:t>
            </a:r>
          </a:p>
          <a:p>
            <a:endParaRPr lang="en-US" dirty="0"/>
          </a:p>
        </p:txBody>
      </p:sp>
    </p:spTree>
    <p:extLst>
      <p:ext uri="{BB962C8B-B14F-4D97-AF65-F5344CB8AC3E}">
        <p14:creationId xmlns:p14="http://schemas.microsoft.com/office/powerpoint/2010/main" val="1361118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339997286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1883" name="think-cell Slide" r:id="rId10" imgW="353" imgH="353" progId="TCLayout.ActiveDocument.1">
                  <p:embed/>
                </p:oleObj>
              </mc:Choice>
              <mc:Fallback>
                <p:oleObj name="think-cell Slide" r:id="rId10" imgW="353" imgH="353" progId="TCLayout.ActiveDocument.1">
                  <p:embed/>
                  <p:pic>
                    <p:nvPicPr>
                      <p:cNvPr id="5" name="Object 4" hidden="1"/>
                      <p:cNvPicPr/>
                      <p:nvPr/>
                    </p:nvPicPr>
                    <p:blipFill>
                      <a:blip r:embed="rId11"/>
                      <a:stretch>
                        <a:fillRect/>
                      </a:stretch>
                    </p:blipFill>
                    <p:spPr>
                      <a:xfrm>
                        <a:off x="1588" y="1588"/>
                        <a:ext cx="1587" cy="1587"/>
                      </a:xfrm>
                      <a:prstGeom prst="rect">
                        <a:avLst/>
                      </a:prstGeom>
                    </p:spPr>
                  </p:pic>
                </p:oleObj>
              </mc:Fallback>
            </mc:AlternateContent>
          </a:graphicData>
        </a:graphic>
      </p:graphicFrame>
      <p:sp>
        <p:nvSpPr>
          <p:cNvPr id="4" name="Rectangle 3" hidden="1"/>
          <p:cNvSpPr/>
          <p:nvPr>
            <p:custDataLst>
              <p:tags r:id="rId3"/>
            </p:custDataLst>
          </p:nvPr>
        </p:nvSpPr>
        <p:spPr bwMode="auto">
          <a:xfrm>
            <a:off x="0" y="0"/>
            <a:ext cx="158750" cy="158750"/>
          </a:xfrm>
          <a:prstGeom prst="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800" dirty="0">
              <a:solidFill>
                <a:schemeClr val="tx1"/>
              </a:solidFill>
              <a:latin typeface="Arial" panose="020B0604020202020204" pitchFamily="34" charset="0"/>
              <a:sym typeface="Arial" panose="020B0604020202020204" pitchFamily="34" charset="0"/>
            </a:endParaRPr>
          </a:p>
        </p:txBody>
      </p:sp>
      <p:sp>
        <p:nvSpPr>
          <p:cNvPr id="2" name="Title 1"/>
          <p:cNvSpPr>
            <a:spLocks noGrp="1"/>
          </p:cNvSpPr>
          <p:nvPr>
            <p:ph type="title"/>
          </p:nvPr>
        </p:nvSpPr>
        <p:spPr bwMode="black"/>
        <p:txBody>
          <a:bodyPr/>
          <a:lstStyle/>
          <a:p>
            <a:r>
              <a:rPr lang="en-US" dirty="0"/>
              <a:t>Contents</a:t>
            </a:r>
          </a:p>
        </p:txBody>
      </p:sp>
      <p:sp>
        <p:nvSpPr>
          <p:cNvPr id="7" name="Text Placeholder 2"/>
          <p:cNvSpPr>
            <a:spLocks noGrp="1"/>
          </p:cNvSpPr>
          <p:nvPr>
            <p:custDataLst>
              <p:tags r:id="rId4"/>
            </p:custDataLst>
          </p:nvPr>
        </p:nvSpPr>
        <p:spPr bwMode="black">
          <a:xfrm>
            <a:off x="125404" y="1938338"/>
            <a:ext cx="2198688" cy="711200"/>
          </a:xfrm>
          <a:prstGeom prst="rect">
            <a:avLst/>
          </a:prstGeom>
          <a:noFill/>
          <a:ln w="9525">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14:hiddenLine>
            </a:ext>
          </a:extLst>
        </p:spPr>
        <p:txBody>
          <a:bodyPr vert="horz" wrap="square" lIns="142875" tIns="141288" rIns="0" bIns="142875" numCol="1" spcCol="0" rtlCol="0" anchor="ctr" anchorCtr="0">
            <a:noAutofit/>
          </a:bodyPr>
          <a:lstStyle>
            <a:lvl1pPr marL="0" indent="0" algn="l" defTabSz="895350"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a:buClr>
                <a:schemeClr val="bg1"/>
              </a:buClr>
            </a:pPr>
            <a:r>
              <a:rPr lang="en-US" sz="2800" dirty="0">
                <a:solidFill>
                  <a:schemeClr val="bg1"/>
                </a:solidFill>
                <a:sym typeface="+mn-lt"/>
              </a:rPr>
              <a:t>Background</a:t>
            </a:r>
          </a:p>
        </p:txBody>
      </p:sp>
      <p:sp>
        <p:nvSpPr>
          <p:cNvPr id="14" name="Text Placeholder 2"/>
          <p:cNvSpPr>
            <a:spLocks noGrp="1"/>
          </p:cNvSpPr>
          <p:nvPr>
            <p:custDataLst>
              <p:tags r:id="rId5"/>
            </p:custDataLst>
          </p:nvPr>
        </p:nvSpPr>
        <p:spPr bwMode="black">
          <a:xfrm>
            <a:off x="125410" y="2649538"/>
            <a:ext cx="2198688" cy="711200"/>
          </a:xfrm>
          <a:prstGeom prst="rect">
            <a:avLst/>
          </a:prstGeom>
          <a:noFill/>
          <a:ln w="9525">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14:hiddenLine>
            </a:ext>
          </a:extLst>
        </p:spPr>
        <p:txBody>
          <a:bodyPr vert="horz" wrap="square" lIns="142875" tIns="141288" rIns="0" bIns="142875" numCol="1" spcCol="0" rtlCol="0" anchor="ctr" anchorCtr="0">
            <a:noAutofit/>
          </a:bodyPr>
          <a:lstStyle>
            <a:lvl1pPr marL="0" indent="0" algn="l" defTabSz="895350"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defTabSz="914400">
              <a:buClr>
                <a:schemeClr val="bg1"/>
              </a:buClr>
            </a:pPr>
            <a:r>
              <a:rPr lang="en-US" sz="2800" dirty="0">
                <a:solidFill>
                  <a:schemeClr val="bg1"/>
                </a:solidFill>
                <a:sym typeface="+mn-lt"/>
              </a:rPr>
              <a:t>Dataset</a:t>
            </a:r>
          </a:p>
        </p:txBody>
      </p:sp>
      <p:sp>
        <p:nvSpPr>
          <p:cNvPr id="19" name="Text Placeholder 2"/>
          <p:cNvSpPr>
            <a:spLocks noGrp="1"/>
          </p:cNvSpPr>
          <p:nvPr>
            <p:custDataLst>
              <p:tags r:id="rId6"/>
            </p:custDataLst>
          </p:nvPr>
        </p:nvSpPr>
        <p:spPr bwMode="black">
          <a:xfrm>
            <a:off x="125413" y="3360738"/>
            <a:ext cx="2198688" cy="711200"/>
          </a:xfrm>
          <a:prstGeom prst="rect">
            <a:avLst/>
          </a:prstGeom>
          <a:noFill/>
          <a:ln w="9525">
            <a:solidFill>
              <a:schemeClr val="bg2"/>
            </a:solidFill>
          </a:ln>
          <a:extLst>
            <a:ext uri="{909E8E84-426E-40DD-AFC4-6F175D3DCCD1}">
              <a14:hiddenFill xmlns:a14="http://schemas.microsoft.com/office/drawing/2010/main">
                <a:solidFill>
                  <a:schemeClr val="accent1"/>
                </a:solidFill>
              </a14:hiddenFill>
            </a:ext>
          </a:extLst>
        </p:spPr>
        <p:txBody>
          <a:bodyPr vert="horz" wrap="square" lIns="142875" tIns="142875" rIns="0" bIns="141288" numCol="1" spcCol="0" rtlCol="0" anchor="ctr" anchorCtr="0">
            <a:noAutofit/>
          </a:bodyPr>
          <a:lstStyle>
            <a:lvl1pPr marL="0" indent="0" algn="l" defTabSz="895350"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defTabSz="914400">
              <a:buClr>
                <a:schemeClr val="bg1"/>
              </a:buClr>
            </a:pPr>
            <a:r>
              <a:rPr lang="en-US" sz="2800" dirty="0">
                <a:solidFill>
                  <a:schemeClr val="bg1"/>
                </a:solidFill>
                <a:sym typeface="+mn-lt"/>
              </a:rPr>
              <a:t>Data model</a:t>
            </a:r>
          </a:p>
        </p:txBody>
      </p:sp>
      <p:sp>
        <p:nvSpPr>
          <p:cNvPr id="8" name="Text Placeholder 2"/>
          <p:cNvSpPr>
            <a:spLocks noGrp="1"/>
          </p:cNvSpPr>
          <p:nvPr>
            <p:custDataLst>
              <p:tags r:id="rId7"/>
            </p:custDataLst>
          </p:nvPr>
        </p:nvSpPr>
        <p:spPr bwMode="black">
          <a:xfrm>
            <a:off x="125413" y="4071938"/>
            <a:ext cx="2198688" cy="711200"/>
          </a:xfrm>
          <a:prstGeom prst="rect">
            <a:avLst/>
          </a:prstGeom>
          <a:noFill/>
          <a:ln w="9525">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14:hiddenLine>
            </a:ext>
          </a:extLst>
        </p:spPr>
        <p:txBody>
          <a:bodyPr vert="horz" wrap="square" lIns="142875" tIns="142875" rIns="0" bIns="141288" numCol="1" spcCol="0" rtlCol="0" anchor="ctr" anchorCtr="0">
            <a:noAutofit/>
          </a:bodyPr>
          <a:lstStyle>
            <a:lvl1pPr marL="0" indent="0" algn="l" defTabSz="895350"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defTabSz="914400">
              <a:buClr>
                <a:schemeClr val="bg1"/>
              </a:buClr>
            </a:pPr>
            <a:r>
              <a:rPr lang="en-US" altLang="en-US" sz="2800" dirty="0">
                <a:solidFill>
                  <a:schemeClr val="bg1"/>
                </a:solidFill>
              </a:rPr>
              <a:t>Conclusion</a:t>
            </a:r>
          </a:p>
        </p:txBody>
      </p:sp>
    </p:spTree>
    <p:extLst>
      <p:ext uri="{BB962C8B-B14F-4D97-AF65-F5344CB8AC3E}">
        <p14:creationId xmlns:p14="http://schemas.microsoft.com/office/powerpoint/2010/main" val="3275332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and Count Vectorizer</a:t>
            </a:r>
          </a:p>
        </p:txBody>
      </p:sp>
      <p:sp>
        <p:nvSpPr>
          <p:cNvPr id="4" name="TextBox 3"/>
          <p:cNvSpPr txBox="1"/>
          <p:nvPr/>
        </p:nvSpPr>
        <p:spPr>
          <a:xfrm>
            <a:off x="219583" y="669693"/>
            <a:ext cx="7901159" cy="215444"/>
          </a:xfrm>
          <a:prstGeom prst="rect">
            <a:avLst/>
          </a:prstGeom>
        </p:spPr>
        <p:txBody>
          <a:bodyPr vert="horz" wrap="square" lIns="0" tIns="0" rIns="0" bIns="0" rtlCol="0">
            <a:spAutoFit/>
          </a:bodyPr>
          <a:lstStyle>
            <a:lvl1pPr marL="0" lvl="0" indent="0" defTabSz="895350" eaLnBrk="1" latinLnBrk="0" hangingPunct="1">
              <a:buClr>
                <a:schemeClr val="tx2"/>
              </a:buClr>
              <a:buSzPct val="100000"/>
              <a:defRPr sz="1400" baseline="0">
                <a:latin typeface="+mn-lt"/>
              </a:defRPr>
            </a:lvl1pPr>
            <a:lvl2pPr marL="193675" lvl="1" indent="-192088" defTabSz="895350" eaLnBrk="1" latinLnBrk="0" hangingPunct="1">
              <a:buClr>
                <a:schemeClr val="tx2"/>
              </a:buClr>
              <a:buSzPct val="125000"/>
              <a:buFont typeface="Arial" charset="0"/>
              <a:buChar char="▪"/>
              <a:defRPr sz="1400" baseline="0">
                <a:latin typeface="+mn-lt"/>
              </a:defRPr>
            </a:lvl2pPr>
            <a:lvl3pPr marL="457200" lvl="2" indent="-261938" defTabSz="895350" eaLnBrk="1" latinLnBrk="0" hangingPunct="1">
              <a:buClr>
                <a:schemeClr val="tx2"/>
              </a:buClr>
              <a:buSzPct val="120000"/>
              <a:buFont typeface="Arial" charset="0"/>
              <a:buChar char="–"/>
              <a:defRPr sz="1400" baseline="0">
                <a:latin typeface="+mn-lt"/>
              </a:defRPr>
            </a:lvl3pPr>
            <a:lvl4pPr marL="614363" lvl="3" indent="-155575" defTabSz="895350" eaLnBrk="1" latinLnBrk="0" hangingPunct="1">
              <a:buClr>
                <a:schemeClr val="tx2"/>
              </a:buClr>
              <a:buSzPct val="120000"/>
              <a:buFont typeface="Arial" charset="0"/>
              <a:buChar char="▫"/>
              <a:defRPr sz="1400" baseline="0">
                <a:latin typeface="+mn-lt"/>
              </a:defRPr>
            </a:lvl4pPr>
            <a:lvl5pPr marL="749808" lvl="4" indent="-130175" defTabSz="895350" eaLnBrk="1" latinLnBrk="0" hangingPunct="1">
              <a:buClr>
                <a:schemeClr val="tx2"/>
              </a:buClr>
              <a:buSzPct val="89000"/>
              <a:buFont typeface="Arial" charset="0"/>
              <a:buChar char="-"/>
              <a:defRPr sz="1400"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dirty="0"/>
              <a:t>Text was vectorized using CountVectorizer, with 2000 features and 1-grams, 2-grams, and 3-grams </a:t>
            </a:r>
          </a:p>
        </p:txBody>
      </p:sp>
      <p:pic>
        <p:nvPicPr>
          <p:cNvPr id="5" name="Picture 4"/>
          <p:cNvPicPr>
            <a:picLocks noChangeAspect="1"/>
          </p:cNvPicPr>
          <p:nvPr/>
        </p:nvPicPr>
        <p:blipFill>
          <a:blip r:embed="rId3"/>
          <a:stretch>
            <a:fillRect/>
          </a:stretch>
        </p:blipFill>
        <p:spPr>
          <a:xfrm>
            <a:off x="0" y="949389"/>
            <a:ext cx="5668166" cy="2210108"/>
          </a:xfrm>
          <a:prstGeom prst="rect">
            <a:avLst/>
          </a:prstGeom>
        </p:spPr>
      </p:pic>
      <p:sp>
        <p:nvSpPr>
          <p:cNvPr id="7" name="TextBox 6"/>
          <p:cNvSpPr txBox="1"/>
          <p:nvPr/>
        </p:nvSpPr>
        <p:spPr>
          <a:xfrm>
            <a:off x="363992" y="3475380"/>
            <a:ext cx="4302125" cy="215444"/>
          </a:xfrm>
          <a:prstGeom prst="rect">
            <a:avLst/>
          </a:prstGeom>
        </p:spPr>
        <p:txBody>
          <a:bodyPr vert="horz" lIns="0" tIns="0" rIns="0" bIns="0" rtlCol="0">
            <a:spAutoFit/>
          </a:bodyPr>
          <a:lstStyle>
            <a:lvl1pPr marL="0" lvl="0" indent="0" defTabSz="895350" eaLnBrk="1" latinLnBrk="0" hangingPunct="1">
              <a:buClr>
                <a:schemeClr val="tx2"/>
              </a:buClr>
              <a:buSzPct val="100000"/>
              <a:defRPr sz="1400" baseline="0">
                <a:latin typeface="+mn-lt"/>
              </a:defRPr>
            </a:lvl1pPr>
            <a:lvl2pPr marL="193675" lvl="1" indent="-192088" defTabSz="895350" eaLnBrk="1" latinLnBrk="0" hangingPunct="1">
              <a:buClr>
                <a:schemeClr val="tx2"/>
              </a:buClr>
              <a:buSzPct val="125000"/>
              <a:buFont typeface="Arial" charset="0"/>
              <a:buChar char="▪"/>
              <a:defRPr sz="1400" baseline="0">
                <a:latin typeface="+mn-lt"/>
              </a:defRPr>
            </a:lvl2pPr>
            <a:lvl3pPr marL="457200" lvl="2" indent="-261938" defTabSz="895350" eaLnBrk="1" latinLnBrk="0" hangingPunct="1">
              <a:buClr>
                <a:schemeClr val="tx2"/>
              </a:buClr>
              <a:buSzPct val="120000"/>
              <a:buFont typeface="Arial" charset="0"/>
              <a:buChar char="–"/>
              <a:defRPr sz="1400" baseline="0">
                <a:latin typeface="+mn-lt"/>
              </a:defRPr>
            </a:lvl3pPr>
            <a:lvl4pPr marL="614363" lvl="3" indent="-155575" defTabSz="895350" eaLnBrk="1" latinLnBrk="0" hangingPunct="1">
              <a:buClr>
                <a:schemeClr val="tx2"/>
              </a:buClr>
              <a:buSzPct val="120000"/>
              <a:buFont typeface="Arial" charset="0"/>
              <a:buChar char="▫"/>
              <a:defRPr sz="1400" baseline="0">
                <a:latin typeface="+mn-lt"/>
              </a:defRPr>
            </a:lvl4pPr>
            <a:lvl5pPr marL="749808" lvl="4" indent="-130175" defTabSz="895350" eaLnBrk="1" latinLnBrk="0" hangingPunct="1">
              <a:buClr>
                <a:schemeClr val="tx2"/>
              </a:buClr>
              <a:buSzPct val="89000"/>
              <a:buFont typeface="Arial" charset="0"/>
              <a:buChar char="-"/>
              <a:defRPr sz="1400"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dirty="0"/>
              <a:t>Random forest: </a:t>
            </a:r>
          </a:p>
        </p:txBody>
      </p:sp>
      <p:pic>
        <p:nvPicPr>
          <p:cNvPr id="9" name="Picture 8"/>
          <p:cNvPicPr>
            <a:picLocks noChangeAspect="1"/>
          </p:cNvPicPr>
          <p:nvPr/>
        </p:nvPicPr>
        <p:blipFill>
          <a:blip r:embed="rId4"/>
          <a:stretch>
            <a:fillRect/>
          </a:stretch>
        </p:blipFill>
        <p:spPr>
          <a:xfrm>
            <a:off x="395397" y="3861362"/>
            <a:ext cx="6516009" cy="1676634"/>
          </a:xfrm>
          <a:prstGeom prst="rect">
            <a:avLst/>
          </a:prstGeom>
        </p:spPr>
      </p:pic>
    </p:spTree>
    <p:extLst>
      <p:ext uri="{BB962C8B-B14F-4D97-AF65-F5344CB8AC3E}">
        <p14:creationId xmlns:p14="http://schemas.microsoft.com/office/powerpoint/2010/main" val="2414631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4148508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4941" name="think-cell Slide" r:id="rId5" imgW="493" imgH="493" progId="TCLayout.ActiveDocument.1">
                  <p:embed/>
                </p:oleObj>
              </mc:Choice>
              <mc:Fallback>
                <p:oleObj name="think-cell Slide" r:id="rId5" imgW="493" imgH="493"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grpSp>
        <p:nvGrpSpPr>
          <p:cNvPr id="5" name="Group 4"/>
          <p:cNvGrpSpPr/>
          <p:nvPr/>
        </p:nvGrpSpPr>
        <p:grpSpPr>
          <a:xfrm>
            <a:off x="356537" y="1118219"/>
            <a:ext cx="4984750" cy="4981575"/>
            <a:chOff x="1935956" y="931181"/>
            <a:chExt cx="4984750" cy="4981575"/>
          </a:xfrm>
          <a:solidFill>
            <a:schemeClr val="tx2">
              <a:lumMod val="25000"/>
              <a:lumOff val="75000"/>
            </a:schemeClr>
          </a:solidFill>
        </p:grpSpPr>
        <p:sp>
          <p:nvSpPr>
            <p:cNvPr id="6" name="Freeform 26"/>
            <p:cNvSpPr>
              <a:spLocks/>
            </p:cNvSpPr>
            <p:nvPr/>
          </p:nvSpPr>
          <p:spPr bwMode="auto">
            <a:xfrm>
              <a:off x="2072394" y="934352"/>
              <a:ext cx="2503480" cy="2096004"/>
            </a:xfrm>
            <a:custGeom>
              <a:avLst/>
              <a:gdLst>
                <a:gd name="T0" fmla="*/ 792 w 1578"/>
                <a:gd name="T1" fmla="*/ 1322 h 1322"/>
                <a:gd name="T2" fmla="*/ 792 w 1578"/>
                <a:gd name="T3" fmla="*/ 1322 h 1322"/>
                <a:gd name="T4" fmla="*/ 812 w 1578"/>
                <a:gd name="T5" fmla="*/ 1272 h 1322"/>
                <a:gd name="T6" fmla="*/ 836 w 1578"/>
                <a:gd name="T7" fmla="*/ 1224 h 1322"/>
                <a:gd name="T8" fmla="*/ 862 w 1578"/>
                <a:gd name="T9" fmla="*/ 1178 h 1322"/>
                <a:gd name="T10" fmla="*/ 892 w 1578"/>
                <a:gd name="T11" fmla="*/ 1134 h 1322"/>
                <a:gd name="T12" fmla="*/ 926 w 1578"/>
                <a:gd name="T13" fmla="*/ 1094 h 1322"/>
                <a:gd name="T14" fmla="*/ 962 w 1578"/>
                <a:gd name="T15" fmla="*/ 1054 h 1322"/>
                <a:gd name="T16" fmla="*/ 1000 w 1578"/>
                <a:gd name="T17" fmla="*/ 1018 h 1322"/>
                <a:gd name="T18" fmla="*/ 1042 w 1578"/>
                <a:gd name="T19" fmla="*/ 984 h 1322"/>
                <a:gd name="T20" fmla="*/ 1084 w 1578"/>
                <a:gd name="T21" fmla="*/ 954 h 1322"/>
                <a:gd name="T22" fmla="*/ 1130 w 1578"/>
                <a:gd name="T23" fmla="*/ 928 h 1322"/>
                <a:gd name="T24" fmla="*/ 1178 w 1578"/>
                <a:gd name="T25" fmla="*/ 904 h 1322"/>
                <a:gd name="T26" fmla="*/ 1228 w 1578"/>
                <a:gd name="T27" fmla="*/ 882 h 1322"/>
                <a:gd name="T28" fmla="*/ 1280 w 1578"/>
                <a:gd name="T29" fmla="*/ 866 h 1322"/>
                <a:gd name="T30" fmla="*/ 1332 w 1578"/>
                <a:gd name="T31" fmla="*/ 852 h 1322"/>
                <a:gd name="T32" fmla="*/ 1386 w 1578"/>
                <a:gd name="T33" fmla="*/ 844 h 1322"/>
                <a:gd name="T34" fmla="*/ 1442 w 1578"/>
                <a:gd name="T35" fmla="*/ 838 h 1322"/>
                <a:gd name="T36" fmla="*/ 1578 w 1578"/>
                <a:gd name="T37" fmla="*/ 384 h 1322"/>
                <a:gd name="T38" fmla="*/ 1412 w 1578"/>
                <a:gd name="T39" fmla="*/ 0 h 1322"/>
                <a:gd name="T40" fmla="*/ 1412 w 1578"/>
                <a:gd name="T41" fmla="*/ 0 h 1322"/>
                <a:gd name="T42" fmla="*/ 1352 w 1578"/>
                <a:gd name="T43" fmla="*/ 4 h 1322"/>
                <a:gd name="T44" fmla="*/ 1292 w 1578"/>
                <a:gd name="T45" fmla="*/ 10 h 1322"/>
                <a:gd name="T46" fmla="*/ 1232 w 1578"/>
                <a:gd name="T47" fmla="*/ 18 h 1322"/>
                <a:gd name="T48" fmla="*/ 1172 w 1578"/>
                <a:gd name="T49" fmla="*/ 30 h 1322"/>
                <a:gd name="T50" fmla="*/ 1114 w 1578"/>
                <a:gd name="T51" fmla="*/ 42 h 1322"/>
                <a:gd name="T52" fmla="*/ 1056 w 1578"/>
                <a:gd name="T53" fmla="*/ 58 h 1322"/>
                <a:gd name="T54" fmla="*/ 1000 w 1578"/>
                <a:gd name="T55" fmla="*/ 74 h 1322"/>
                <a:gd name="T56" fmla="*/ 944 w 1578"/>
                <a:gd name="T57" fmla="*/ 94 h 1322"/>
                <a:gd name="T58" fmla="*/ 890 w 1578"/>
                <a:gd name="T59" fmla="*/ 114 h 1322"/>
                <a:gd name="T60" fmla="*/ 836 w 1578"/>
                <a:gd name="T61" fmla="*/ 138 h 1322"/>
                <a:gd name="T62" fmla="*/ 784 w 1578"/>
                <a:gd name="T63" fmla="*/ 162 h 1322"/>
                <a:gd name="T64" fmla="*/ 732 w 1578"/>
                <a:gd name="T65" fmla="*/ 190 h 1322"/>
                <a:gd name="T66" fmla="*/ 682 w 1578"/>
                <a:gd name="T67" fmla="*/ 218 h 1322"/>
                <a:gd name="T68" fmla="*/ 634 w 1578"/>
                <a:gd name="T69" fmla="*/ 248 h 1322"/>
                <a:gd name="T70" fmla="*/ 586 w 1578"/>
                <a:gd name="T71" fmla="*/ 280 h 1322"/>
                <a:gd name="T72" fmla="*/ 538 w 1578"/>
                <a:gd name="T73" fmla="*/ 314 h 1322"/>
                <a:gd name="T74" fmla="*/ 494 w 1578"/>
                <a:gd name="T75" fmla="*/ 350 h 1322"/>
                <a:gd name="T76" fmla="*/ 450 w 1578"/>
                <a:gd name="T77" fmla="*/ 388 h 1322"/>
                <a:gd name="T78" fmla="*/ 406 w 1578"/>
                <a:gd name="T79" fmla="*/ 426 h 1322"/>
                <a:gd name="T80" fmla="*/ 366 w 1578"/>
                <a:gd name="T81" fmla="*/ 466 h 1322"/>
                <a:gd name="T82" fmla="*/ 326 w 1578"/>
                <a:gd name="T83" fmla="*/ 508 h 1322"/>
                <a:gd name="T84" fmla="*/ 288 w 1578"/>
                <a:gd name="T85" fmla="*/ 552 h 1322"/>
                <a:gd name="T86" fmla="*/ 252 w 1578"/>
                <a:gd name="T87" fmla="*/ 596 h 1322"/>
                <a:gd name="T88" fmla="*/ 216 w 1578"/>
                <a:gd name="T89" fmla="*/ 642 h 1322"/>
                <a:gd name="T90" fmla="*/ 184 w 1578"/>
                <a:gd name="T91" fmla="*/ 688 h 1322"/>
                <a:gd name="T92" fmla="*/ 152 w 1578"/>
                <a:gd name="T93" fmla="*/ 738 h 1322"/>
                <a:gd name="T94" fmla="*/ 122 w 1578"/>
                <a:gd name="T95" fmla="*/ 786 h 1322"/>
                <a:gd name="T96" fmla="*/ 94 w 1578"/>
                <a:gd name="T97" fmla="*/ 838 h 1322"/>
                <a:gd name="T98" fmla="*/ 68 w 1578"/>
                <a:gd name="T99" fmla="*/ 890 h 1322"/>
                <a:gd name="T100" fmla="*/ 44 w 1578"/>
                <a:gd name="T101" fmla="*/ 942 h 1322"/>
                <a:gd name="T102" fmla="*/ 20 w 1578"/>
                <a:gd name="T103" fmla="*/ 996 h 1322"/>
                <a:gd name="T104" fmla="*/ 0 w 1578"/>
                <a:gd name="T105" fmla="*/ 1052 h 1322"/>
                <a:gd name="T106" fmla="*/ 426 w 1578"/>
                <a:gd name="T107" fmla="*/ 1034 h 1322"/>
                <a:gd name="T108" fmla="*/ 792 w 1578"/>
                <a:gd name="T109" fmla="*/ 1322 h 13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578"/>
                <a:gd name="T166" fmla="*/ 0 h 1322"/>
                <a:gd name="T167" fmla="*/ 1578 w 1578"/>
                <a:gd name="T168" fmla="*/ 1322 h 132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578" h="1322">
                  <a:moveTo>
                    <a:pt x="792" y="1322"/>
                  </a:moveTo>
                  <a:lnTo>
                    <a:pt x="792" y="1322"/>
                  </a:lnTo>
                  <a:lnTo>
                    <a:pt x="812" y="1272"/>
                  </a:lnTo>
                  <a:lnTo>
                    <a:pt x="836" y="1224"/>
                  </a:lnTo>
                  <a:lnTo>
                    <a:pt x="862" y="1178"/>
                  </a:lnTo>
                  <a:lnTo>
                    <a:pt x="892" y="1134"/>
                  </a:lnTo>
                  <a:lnTo>
                    <a:pt x="926" y="1094"/>
                  </a:lnTo>
                  <a:lnTo>
                    <a:pt x="962" y="1054"/>
                  </a:lnTo>
                  <a:lnTo>
                    <a:pt x="1000" y="1018"/>
                  </a:lnTo>
                  <a:lnTo>
                    <a:pt x="1042" y="984"/>
                  </a:lnTo>
                  <a:lnTo>
                    <a:pt x="1084" y="954"/>
                  </a:lnTo>
                  <a:lnTo>
                    <a:pt x="1130" y="928"/>
                  </a:lnTo>
                  <a:lnTo>
                    <a:pt x="1178" y="904"/>
                  </a:lnTo>
                  <a:lnTo>
                    <a:pt x="1228" y="882"/>
                  </a:lnTo>
                  <a:lnTo>
                    <a:pt x="1280" y="866"/>
                  </a:lnTo>
                  <a:lnTo>
                    <a:pt x="1332" y="852"/>
                  </a:lnTo>
                  <a:lnTo>
                    <a:pt x="1386" y="844"/>
                  </a:lnTo>
                  <a:lnTo>
                    <a:pt x="1442" y="838"/>
                  </a:lnTo>
                  <a:lnTo>
                    <a:pt x="1578" y="384"/>
                  </a:lnTo>
                  <a:lnTo>
                    <a:pt x="1412" y="0"/>
                  </a:lnTo>
                  <a:lnTo>
                    <a:pt x="1352" y="4"/>
                  </a:lnTo>
                  <a:lnTo>
                    <a:pt x="1292" y="10"/>
                  </a:lnTo>
                  <a:lnTo>
                    <a:pt x="1232" y="18"/>
                  </a:lnTo>
                  <a:lnTo>
                    <a:pt x="1172" y="30"/>
                  </a:lnTo>
                  <a:lnTo>
                    <a:pt x="1114" y="42"/>
                  </a:lnTo>
                  <a:lnTo>
                    <a:pt x="1056" y="58"/>
                  </a:lnTo>
                  <a:lnTo>
                    <a:pt x="1000" y="74"/>
                  </a:lnTo>
                  <a:lnTo>
                    <a:pt x="944" y="94"/>
                  </a:lnTo>
                  <a:lnTo>
                    <a:pt x="890" y="114"/>
                  </a:lnTo>
                  <a:lnTo>
                    <a:pt x="836" y="138"/>
                  </a:lnTo>
                  <a:lnTo>
                    <a:pt x="784" y="162"/>
                  </a:lnTo>
                  <a:lnTo>
                    <a:pt x="732" y="190"/>
                  </a:lnTo>
                  <a:lnTo>
                    <a:pt x="682" y="218"/>
                  </a:lnTo>
                  <a:lnTo>
                    <a:pt x="634" y="248"/>
                  </a:lnTo>
                  <a:lnTo>
                    <a:pt x="586" y="280"/>
                  </a:lnTo>
                  <a:lnTo>
                    <a:pt x="538" y="314"/>
                  </a:lnTo>
                  <a:lnTo>
                    <a:pt x="494" y="350"/>
                  </a:lnTo>
                  <a:lnTo>
                    <a:pt x="450" y="388"/>
                  </a:lnTo>
                  <a:lnTo>
                    <a:pt x="406" y="426"/>
                  </a:lnTo>
                  <a:lnTo>
                    <a:pt x="366" y="466"/>
                  </a:lnTo>
                  <a:lnTo>
                    <a:pt x="326" y="508"/>
                  </a:lnTo>
                  <a:lnTo>
                    <a:pt x="288" y="552"/>
                  </a:lnTo>
                  <a:lnTo>
                    <a:pt x="252" y="596"/>
                  </a:lnTo>
                  <a:lnTo>
                    <a:pt x="216" y="642"/>
                  </a:lnTo>
                  <a:lnTo>
                    <a:pt x="184" y="688"/>
                  </a:lnTo>
                  <a:lnTo>
                    <a:pt x="152" y="738"/>
                  </a:lnTo>
                  <a:lnTo>
                    <a:pt x="122" y="786"/>
                  </a:lnTo>
                  <a:lnTo>
                    <a:pt x="94" y="838"/>
                  </a:lnTo>
                  <a:lnTo>
                    <a:pt x="68" y="890"/>
                  </a:lnTo>
                  <a:lnTo>
                    <a:pt x="44" y="942"/>
                  </a:lnTo>
                  <a:lnTo>
                    <a:pt x="20" y="996"/>
                  </a:lnTo>
                  <a:lnTo>
                    <a:pt x="0" y="1052"/>
                  </a:lnTo>
                  <a:lnTo>
                    <a:pt x="426" y="1034"/>
                  </a:lnTo>
                  <a:lnTo>
                    <a:pt x="792" y="1322"/>
                  </a:lnTo>
                  <a:close/>
                </a:path>
              </a:pathLst>
            </a:custGeom>
            <a:grpFill/>
            <a:ln w="9525">
              <a:solidFill>
                <a:schemeClr val="accent6"/>
              </a:solidFill>
              <a:round/>
              <a:headEnd/>
              <a:tailEnd/>
            </a:ln>
          </p:spPr>
          <p:txBody>
            <a:bodyPr>
              <a:noAutofit/>
            </a:bodyPr>
            <a:lstStyle/>
            <a:p>
              <a:endParaRPr lang="en-US" dirty="0"/>
            </a:p>
          </p:txBody>
        </p:sp>
        <p:sp>
          <p:nvSpPr>
            <p:cNvPr id="7" name="Freeform 27"/>
            <p:cNvSpPr>
              <a:spLocks/>
            </p:cNvSpPr>
            <p:nvPr/>
          </p:nvSpPr>
          <p:spPr bwMode="auto">
            <a:xfrm>
              <a:off x="1935956" y="2729114"/>
              <a:ext cx="1738793" cy="2663605"/>
            </a:xfrm>
            <a:custGeom>
              <a:avLst/>
              <a:gdLst>
                <a:gd name="T0" fmla="*/ 1096 w 1096"/>
                <a:gd name="T1" fmla="*/ 1004 h 1680"/>
                <a:gd name="T2" fmla="*/ 1038 w 1096"/>
                <a:gd name="T3" fmla="*/ 950 h 1680"/>
                <a:gd name="T4" fmla="*/ 988 w 1096"/>
                <a:gd name="T5" fmla="*/ 890 h 1680"/>
                <a:gd name="T6" fmla="*/ 942 w 1096"/>
                <a:gd name="T7" fmla="*/ 826 h 1680"/>
                <a:gd name="T8" fmla="*/ 904 w 1096"/>
                <a:gd name="T9" fmla="*/ 756 h 1680"/>
                <a:gd name="T10" fmla="*/ 874 w 1096"/>
                <a:gd name="T11" fmla="*/ 682 h 1680"/>
                <a:gd name="T12" fmla="*/ 852 w 1096"/>
                <a:gd name="T13" fmla="*/ 606 h 1680"/>
                <a:gd name="T14" fmla="*/ 838 w 1096"/>
                <a:gd name="T15" fmla="*/ 524 h 1680"/>
                <a:gd name="T16" fmla="*/ 834 w 1096"/>
                <a:gd name="T17" fmla="*/ 440 h 1680"/>
                <a:gd name="T18" fmla="*/ 834 w 1096"/>
                <a:gd name="T19" fmla="*/ 402 h 1680"/>
                <a:gd name="T20" fmla="*/ 842 w 1096"/>
                <a:gd name="T21" fmla="*/ 328 h 1680"/>
                <a:gd name="T22" fmla="*/ 468 w 1096"/>
                <a:gd name="T23" fmla="*/ 0 h 1680"/>
                <a:gd name="T24" fmla="*/ 56 w 1096"/>
                <a:gd name="T25" fmla="*/ 18 h 1680"/>
                <a:gd name="T26" fmla="*/ 32 w 1096"/>
                <a:gd name="T27" fmla="*/ 120 h 1680"/>
                <a:gd name="T28" fmla="*/ 14 w 1096"/>
                <a:gd name="T29" fmla="*/ 224 h 1680"/>
                <a:gd name="T30" fmla="*/ 2 w 1096"/>
                <a:gd name="T31" fmla="*/ 330 h 1680"/>
                <a:gd name="T32" fmla="*/ 0 w 1096"/>
                <a:gd name="T33" fmla="*/ 438 h 1680"/>
                <a:gd name="T34" fmla="*/ 0 w 1096"/>
                <a:gd name="T35" fmla="*/ 484 h 1680"/>
                <a:gd name="T36" fmla="*/ 6 w 1096"/>
                <a:gd name="T37" fmla="*/ 578 h 1680"/>
                <a:gd name="T38" fmla="*/ 16 w 1096"/>
                <a:gd name="T39" fmla="*/ 670 h 1680"/>
                <a:gd name="T40" fmla="*/ 32 w 1096"/>
                <a:gd name="T41" fmla="*/ 760 h 1680"/>
                <a:gd name="T42" fmla="*/ 54 w 1096"/>
                <a:gd name="T43" fmla="*/ 848 h 1680"/>
                <a:gd name="T44" fmla="*/ 80 w 1096"/>
                <a:gd name="T45" fmla="*/ 936 h 1680"/>
                <a:gd name="T46" fmla="*/ 110 w 1096"/>
                <a:gd name="T47" fmla="*/ 1020 h 1680"/>
                <a:gd name="T48" fmla="*/ 146 w 1096"/>
                <a:gd name="T49" fmla="*/ 1102 h 1680"/>
                <a:gd name="T50" fmla="*/ 186 w 1096"/>
                <a:gd name="T51" fmla="*/ 1180 h 1680"/>
                <a:gd name="T52" fmla="*/ 230 w 1096"/>
                <a:gd name="T53" fmla="*/ 1258 h 1680"/>
                <a:gd name="T54" fmla="*/ 278 w 1096"/>
                <a:gd name="T55" fmla="*/ 1332 h 1680"/>
                <a:gd name="T56" fmla="*/ 330 w 1096"/>
                <a:gd name="T57" fmla="*/ 1402 h 1680"/>
                <a:gd name="T58" fmla="*/ 386 w 1096"/>
                <a:gd name="T59" fmla="*/ 1470 h 1680"/>
                <a:gd name="T60" fmla="*/ 446 w 1096"/>
                <a:gd name="T61" fmla="*/ 1534 h 1680"/>
                <a:gd name="T62" fmla="*/ 508 w 1096"/>
                <a:gd name="T63" fmla="*/ 1596 h 1680"/>
                <a:gd name="T64" fmla="*/ 574 w 1096"/>
                <a:gd name="T65" fmla="*/ 1654 h 1680"/>
                <a:gd name="T66" fmla="*/ 710 w 1096"/>
                <a:gd name="T67" fmla="*/ 1256 h 168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96"/>
                <a:gd name="T103" fmla="*/ 0 h 1680"/>
                <a:gd name="T104" fmla="*/ 1096 w 1096"/>
                <a:gd name="T105" fmla="*/ 1680 h 168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96" h="1680">
                  <a:moveTo>
                    <a:pt x="1096" y="1004"/>
                  </a:moveTo>
                  <a:lnTo>
                    <a:pt x="1096" y="1004"/>
                  </a:lnTo>
                  <a:lnTo>
                    <a:pt x="1066" y="978"/>
                  </a:lnTo>
                  <a:lnTo>
                    <a:pt x="1038" y="950"/>
                  </a:lnTo>
                  <a:lnTo>
                    <a:pt x="1012" y="920"/>
                  </a:lnTo>
                  <a:lnTo>
                    <a:pt x="988" y="890"/>
                  </a:lnTo>
                  <a:lnTo>
                    <a:pt x="964" y="858"/>
                  </a:lnTo>
                  <a:lnTo>
                    <a:pt x="942" y="826"/>
                  </a:lnTo>
                  <a:lnTo>
                    <a:pt x="922" y="792"/>
                  </a:lnTo>
                  <a:lnTo>
                    <a:pt x="904" y="756"/>
                  </a:lnTo>
                  <a:lnTo>
                    <a:pt x="888" y="720"/>
                  </a:lnTo>
                  <a:lnTo>
                    <a:pt x="874" y="682"/>
                  </a:lnTo>
                  <a:lnTo>
                    <a:pt x="862" y="644"/>
                  </a:lnTo>
                  <a:lnTo>
                    <a:pt x="852" y="606"/>
                  </a:lnTo>
                  <a:lnTo>
                    <a:pt x="844" y="566"/>
                  </a:lnTo>
                  <a:lnTo>
                    <a:pt x="838" y="524"/>
                  </a:lnTo>
                  <a:lnTo>
                    <a:pt x="834" y="482"/>
                  </a:lnTo>
                  <a:lnTo>
                    <a:pt x="834" y="440"/>
                  </a:lnTo>
                  <a:lnTo>
                    <a:pt x="834" y="402"/>
                  </a:lnTo>
                  <a:lnTo>
                    <a:pt x="838" y="366"/>
                  </a:lnTo>
                  <a:lnTo>
                    <a:pt x="842" y="328"/>
                  </a:lnTo>
                  <a:lnTo>
                    <a:pt x="848" y="292"/>
                  </a:lnTo>
                  <a:lnTo>
                    <a:pt x="468" y="0"/>
                  </a:lnTo>
                  <a:lnTo>
                    <a:pt x="56" y="18"/>
                  </a:lnTo>
                  <a:lnTo>
                    <a:pt x="42" y="68"/>
                  </a:lnTo>
                  <a:lnTo>
                    <a:pt x="32" y="120"/>
                  </a:lnTo>
                  <a:lnTo>
                    <a:pt x="22" y="172"/>
                  </a:lnTo>
                  <a:lnTo>
                    <a:pt x="14" y="224"/>
                  </a:lnTo>
                  <a:lnTo>
                    <a:pt x="8" y="276"/>
                  </a:lnTo>
                  <a:lnTo>
                    <a:pt x="2" y="330"/>
                  </a:lnTo>
                  <a:lnTo>
                    <a:pt x="0" y="384"/>
                  </a:lnTo>
                  <a:lnTo>
                    <a:pt x="0" y="438"/>
                  </a:lnTo>
                  <a:lnTo>
                    <a:pt x="0" y="484"/>
                  </a:lnTo>
                  <a:lnTo>
                    <a:pt x="2" y="532"/>
                  </a:lnTo>
                  <a:lnTo>
                    <a:pt x="6" y="578"/>
                  </a:lnTo>
                  <a:lnTo>
                    <a:pt x="10" y="624"/>
                  </a:lnTo>
                  <a:lnTo>
                    <a:pt x="16" y="670"/>
                  </a:lnTo>
                  <a:lnTo>
                    <a:pt x="24" y="716"/>
                  </a:lnTo>
                  <a:lnTo>
                    <a:pt x="32" y="760"/>
                  </a:lnTo>
                  <a:lnTo>
                    <a:pt x="42" y="804"/>
                  </a:lnTo>
                  <a:lnTo>
                    <a:pt x="54" y="848"/>
                  </a:lnTo>
                  <a:lnTo>
                    <a:pt x="66" y="892"/>
                  </a:lnTo>
                  <a:lnTo>
                    <a:pt x="80" y="936"/>
                  </a:lnTo>
                  <a:lnTo>
                    <a:pt x="94" y="978"/>
                  </a:lnTo>
                  <a:lnTo>
                    <a:pt x="110" y="1020"/>
                  </a:lnTo>
                  <a:lnTo>
                    <a:pt x="128" y="1060"/>
                  </a:lnTo>
                  <a:lnTo>
                    <a:pt x="146" y="1102"/>
                  </a:lnTo>
                  <a:lnTo>
                    <a:pt x="164" y="1142"/>
                  </a:lnTo>
                  <a:lnTo>
                    <a:pt x="186" y="1180"/>
                  </a:lnTo>
                  <a:lnTo>
                    <a:pt x="206" y="1220"/>
                  </a:lnTo>
                  <a:lnTo>
                    <a:pt x="230" y="1258"/>
                  </a:lnTo>
                  <a:lnTo>
                    <a:pt x="254" y="1294"/>
                  </a:lnTo>
                  <a:lnTo>
                    <a:pt x="278" y="1332"/>
                  </a:lnTo>
                  <a:lnTo>
                    <a:pt x="304" y="1366"/>
                  </a:lnTo>
                  <a:lnTo>
                    <a:pt x="330" y="1402"/>
                  </a:lnTo>
                  <a:lnTo>
                    <a:pt x="358" y="1436"/>
                  </a:lnTo>
                  <a:lnTo>
                    <a:pt x="386" y="1470"/>
                  </a:lnTo>
                  <a:lnTo>
                    <a:pt x="416" y="1502"/>
                  </a:lnTo>
                  <a:lnTo>
                    <a:pt x="446" y="1534"/>
                  </a:lnTo>
                  <a:lnTo>
                    <a:pt x="476" y="1566"/>
                  </a:lnTo>
                  <a:lnTo>
                    <a:pt x="508" y="1596"/>
                  </a:lnTo>
                  <a:lnTo>
                    <a:pt x="542" y="1624"/>
                  </a:lnTo>
                  <a:lnTo>
                    <a:pt x="574" y="1654"/>
                  </a:lnTo>
                  <a:lnTo>
                    <a:pt x="610" y="1680"/>
                  </a:lnTo>
                  <a:lnTo>
                    <a:pt x="710" y="1256"/>
                  </a:lnTo>
                  <a:lnTo>
                    <a:pt x="1096" y="1004"/>
                  </a:lnTo>
                  <a:close/>
                </a:path>
              </a:pathLst>
            </a:custGeom>
            <a:grpFill/>
            <a:ln w="9525">
              <a:solidFill>
                <a:schemeClr val="accent6"/>
              </a:solidFill>
              <a:round/>
              <a:headEnd/>
              <a:tailEnd/>
            </a:ln>
          </p:spPr>
          <p:txBody>
            <a:bodyPr>
              <a:noAutofit/>
            </a:bodyPr>
            <a:lstStyle/>
            <a:p>
              <a:endParaRPr lang="en-US" sz="1200" dirty="0"/>
            </a:p>
          </p:txBody>
        </p:sp>
        <p:sp>
          <p:nvSpPr>
            <p:cNvPr id="8" name="Freeform 28"/>
            <p:cNvSpPr>
              <a:spLocks/>
            </p:cNvSpPr>
            <p:nvPr/>
          </p:nvSpPr>
          <p:spPr bwMode="auto">
            <a:xfrm>
              <a:off x="4467993" y="931181"/>
              <a:ext cx="2309929" cy="2086491"/>
            </a:xfrm>
            <a:custGeom>
              <a:avLst/>
              <a:gdLst>
                <a:gd name="T0" fmla="*/ 28 w 1456"/>
                <a:gd name="T1" fmla="*/ 840 h 1316"/>
                <a:gd name="T2" fmla="*/ 28 w 1456"/>
                <a:gd name="T3" fmla="*/ 840 h 1316"/>
                <a:gd name="T4" fmla="*/ 82 w 1456"/>
                <a:gd name="T5" fmla="*/ 846 h 1316"/>
                <a:gd name="T6" fmla="*/ 136 w 1456"/>
                <a:gd name="T7" fmla="*/ 856 h 1316"/>
                <a:gd name="T8" fmla="*/ 186 w 1456"/>
                <a:gd name="T9" fmla="*/ 870 h 1316"/>
                <a:gd name="T10" fmla="*/ 236 w 1456"/>
                <a:gd name="T11" fmla="*/ 888 h 1316"/>
                <a:gd name="T12" fmla="*/ 284 w 1456"/>
                <a:gd name="T13" fmla="*/ 908 h 1316"/>
                <a:gd name="T14" fmla="*/ 330 w 1456"/>
                <a:gd name="T15" fmla="*/ 932 h 1316"/>
                <a:gd name="T16" fmla="*/ 374 w 1456"/>
                <a:gd name="T17" fmla="*/ 958 h 1316"/>
                <a:gd name="T18" fmla="*/ 416 w 1456"/>
                <a:gd name="T19" fmla="*/ 988 h 1316"/>
                <a:gd name="T20" fmla="*/ 456 w 1456"/>
                <a:gd name="T21" fmla="*/ 1020 h 1316"/>
                <a:gd name="T22" fmla="*/ 494 w 1456"/>
                <a:gd name="T23" fmla="*/ 1054 h 1316"/>
                <a:gd name="T24" fmla="*/ 530 w 1456"/>
                <a:gd name="T25" fmla="*/ 1092 h 1316"/>
                <a:gd name="T26" fmla="*/ 562 w 1456"/>
                <a:gd name="T27" fmla="*/ 1132 h 1316"/>
                <a:gd name="T28" fmla="*/ 592 w 1456"/>
                <a:gd name="T29" fmla="*/ 1174 h 1316"/>
                <a:gd name="T30" fmla="*/ 618 w 1456"/>
                <a:gd name="T31" fmla="*/ 1218 h 1316"/>
                <a:gd name="T32" fmla="*/ 642 w 1456"/>
                <a:gd name="T33" fmla="*/ 1264 h 1316"/>
                <a:gd name="T34" fmla="*/ 662 w 1456"/>
                <a:gd name="T35" fmla="*/ 1312 h 1316"/>
                <a:gd name="T36" fmla="*/ 1134 w 1456"/>
                <a:gd name="T37" fmla="*/ 1316 h 1316"/>
                <a:gd name="T38" fmla="*/ 1456 w 1456"/>
                <a:gd name="T39" fmla="*/ 1048 h 1316"/>
                <a:gd name="T40" fmla="*/ 1456 w 1456"/>
                <a:gd name="T41" fmla="*/ 1048 h 1316"/>
                <a:gd name="T42" fmla="*/ 1436 w 1456"/>
                <a:gd name="T43" fmla="*/ 992 h 1316"/>
                <a:gd name="T44" fmla="*/ 1412 w 1456"/>
                <a:gd name="T45" fmla="*/ 936 h 1316"/>
                <a:gd name="T46" fmla="*/ 1386 w 1456"/>
                <a:gd name="T47" fmla="*/ 882 h 1316"/>
                <a:gd name="T48" fmla="*/ 1360 w 1456"/>
                <a:gd name="T49" fmla="*/ 830 h 1316"/>
                <a:gd name="T50" fmla="*/ 1330 w 1456"/>
                <a:gd name="T51" fmla="*/ 778 h 1316"/>
                <a:gd name="T52" fmla="*/ 1300 w 1456"/>
                <a:gd name="T53" fmla="*/ 728 h 1316"/>
                <a:gd name="T54" fmla="*/ 1268 w 1456"/>
                <a:gd name="T55" fmla="*/ 680 h 1316"/>
                <a:gd name="T56" fmla="*/ 1234 w 1456"/>
                <a:gd name="T57" fmla="*/ 632 h 1316"/>
                <a:gd name="T58" fmla="*/ 1198 w 1456"/>
                <a:gd name="T59" fmla="*/ 584 h 1316"/>
                <a:gd name="T60" fmla="*/ 1160 w 1456"/>
                <a:gd name="T61" fmla="*/ 540 h 1316"/>
                <a:gd name="T62" fmla="*/ 1120 w 1456"/>
                <a:gd name="T63" fmla="*/ 496 h 1316"/>
                <a:gd name="T64" fmla="*/ 1078 w 1456"/>
                <a:gd name="T65" fmla="*/ 454 h 1316"/>
                <a:gd name="T66" fmla="*/ 1036 w 1456"/>
                <a:gd name="T67" fmla="*/ 414 h 1316"/>
                <a:gd name="T68" fmla="*/ 992 w 1456"/>
                <a:gd name="T69" fmla="*/ 374 h 1316"/>
                <a:gd name="T70" fmla="*/ 948 w 1456"/>
                <a:gd name="T71" fmla="*/ 338 h 1316"/>
                <a:gd name="T72" fmla="*/ 900 w 1456"/>
                <a:gd name="T73" fmla="*/ 302 h 1316"/>
                <a:gd name="T74" fmla="*/ 852 w 1456"/>
                <a:gd name="T75" fmla="*/ 268 h 1316"/>
                <a:gd name="T76" fmla="*/ 802 w 1456"/>
                <a:gd name="T77" fmla="*/ 236 h 1316"/>
                <a:gd name="T78" fmla="*/ 752 w 1456"/>
                <a:gd name="T79" fmla="*/ 206 h 1316"/>
                <a:gd name="T80" fmla="*/ 700 w 1456"/>
                <a:gd name="T81" fmla="*/ 178 h 1316"/>
                <a:gd name="T82" fmla="*/ 646 w 1456"/>
                <a:gd name="T83" fmla="*/ 152 h 1316"/>
                <a:gd name="T84" fmla="*/ 592 w 1456"/>
                <a:gd name="T85" fmla="*/ 126 h 1316"/>
                <a:gd name="T86" fmla="*/ 538 w 1456"/>
                <a:gd name="T87" fmla="*/ 104 h 1316"/>
                <a:gd name="T88" fmla="*/ 480 w 1456"/>
                <a:gd name="T89" fmla="*/ 84 h 1316"/>
                <a:gd name="T90" fmla="*/ 424 w 1456"/>
                <a:gd name="T91" fmla="*/ 66 h 1316"/>
                <a:gd name="T92" fmla="*/ 366 w 1456"/>
                <a:gd name="T93" fmla="*/ 50 h 1316"/>
                <a:gd name="T94" fmla="*/ 306 w 1456"/>
                <a:gd name="T95" fmla="*/ 36 h 1316"/>
                <a:gd name="T96" fmla="*/ 246 w 1456"/>
                <a:gd name="T97" fmla="*/ 24 h 1316"/>
                <a:gd name="T98" fmla="*/ 186 w 1456"/>
                <a:gd name="T99" fmla="*/ 14 h 1316"/>
                <a:gd name="T100" fmla="*/ 124 w 1456"/>
                <a:gd name="T101" fmla="*/ 8 h 1316"/>
                <a:gd name="T102" fmla="*/ 62 w 1456"/>
                <a:gd name="T103" fmla="*/ 2 h 1316"/>
                <a:gd name="T104" fmla="*/ 0 w 1456"/>
                <a:gd name="T105" fmla="*/ 0 h 1316"/>
                <a:gd name="T106" fmla="*/ 166 w 1456"/>
                <a:gd name="T107" fmla="*/ 398 h 1316"/>
                <a:gd name="T108" fmla="*/ 28 w 1456"/>
                <a:gd name="T109" fmla="*/ 840 h 131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56"/>
                <a:gd name="T166" fmla="*/ 0 h 1316"/>
                <a:gd name="T167" fmla="*/ 1456 w 1456"/>
                <a:gd name="T168" fmla="*/ 1316 h 131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56" h="1316">
                  <a:moveTo>
                    <a:pt x="28" y="840"/>
                  </a:moveTo>
                  <a:lnTo>
                    <a:pt x="28" y="840"/>
                  </a:lnTo>
                  <a:lnTo>
                    <a:pt x="82" y="846"/>
                  </a:lnTo>
                  <a:lnTo>
                    <a:pt x="136" y="856"/>
                  </a:lnTo>
                  <a:lnTo>
                    <a:pt x="186" y="870"/>
                  </a:lnTo>
                  <a:lnTo>
                    <a:pt x="236" y="888"/>
                  </a:lnTo>
                  <a:lnTo>
                    <a:pt x="284" y="908"/>
                  </a:lnTo>
                  <a:lnTo>
                    <a:pt x="330" y="932"/>
                  </a:lnTo>
                  <a:lnTo>
                    <a:pt x="374" y="958"/>
                  </a:lnTo>
                  <a:lnTo>
                    <a:pt x="416" y="988"/>
                  </a:lnTo>
                  <a:lnTo>
                    <a:pt x="456" y="1020"/>
                  </a:lnTo>
                  <a:lnTo>
                    <a:pt x="494" y="1054"/>
                  </a:lnTo>
                  <a:lnTo>
                    <a:pt x="530" y="1092"/>
                  </a:lnTo>
                  <a:lnTo>
                    <a:pt x="562" y="1132"/>
                  </a:lnTo>
                  <a:lnTo>
                    <a:pt x="592" y="1174"/>
                  </a:lnTo>
                  <a:lnTo>
                    <a:pt x="618" y="1218"/>
                  </a:lnTo>
                  <a:lnTo>
                    <a:pt x="642" y="1264"/>
                  </a:lnTo>
                  <a:lnTo>
                    <a:pt x="662" y="1312"/>
                  </a:lnTo>
                  <a:lnTo>
                    <a:pt x="1134" y="1316"/>
                  </a:lnTo>
                  <a:lnTo>
                    <a:pt x="1456" y="1048"/>
                  </a:lnTo>
                  <a:lnTo>
                    <a:pt x="1436" y="992"/>
                  </a:lnTo>
                  <a:lnTo>
                    <a:pt x="1412" y="936"/>
                  </a:lnTo>
                  <a:lnTo>
                    <a:pt x="1386" y="882"/>
                  </a:lnTo>
                  <a:lnTo>
                    <a:pt x="1360" y="830"/>
                  </a:lnTo>
                  <a:lnTo>
                    <a:pt x="1330" y="778"/>
                  </a:lnTo>
                  <a:lnTo>
                    <a:pt x="1300" y="728"/>
                  </a:lnTo>
                  <a:lnTo>
                    <a:pt x="1268" y="680"/>
                  </a:lnTo>
                  <a:lnTo>
                    <a:pt x="1234" y="632"/>
                  </a:lnTo>
                  <a:lnTo>
                    <a:pt x="1198" y="584"/>
                  </a:lnTo>
                  <a:lnTo>
                    <a:pt x="1160" y="540"/>
                  </a:lnTo>
                  <a:lnTo>
                    <a:pt x="1120" y="496"/>
                  </a:lnTo>
                  <a:lnTo>
                    <a:pt x="1078" y="454"/>
                  </a:lnTo>
                  <a:lnTo>
                    <a:pt x="1036" y="414"/>
                  </a:lnTo>
                  <a:lnTo>
                    <a:pt x="992" y="374"/>
                  </a:lnTo>
                  <a:lnTo>
                    <a:pt x="948" y="338"/>
                  </a:lnTo>
                  <a:lnTo>
                    <a:pt x="900" y="302"/>
                  </a:lnTo>
                  <a:lnTo>
                    <a:pt x="852" y="268"/>
                  </a:lnTo>
                  <a:lnTo>
                    <a:pt x="802" y="236"/>
                  </a:lnTo>
                  <a:lnTo>
                    <a:pt x="752" y="206"/>
                  </a:lnTo>
                  <a:lnTo>
                    <a:pt x="700" y="178"/>
                  </a:lnTo>
                  <a:lnTo>
                    <a:pt x="646" y="152"/>
                  </a:lnTo>
                  <a:lnTo>
                    <a:pt x="592" y="126"/>
                  </a:lnTo>
                  <a:lnTo>
                    <a:pt x="538" y="104"/>
                  </a:lnTo>
                  <a:lnTo>
                    <a:pt x="480" y="84"/>
                  </a:lnTo>
                  <a:lnTo>
                    <a:pt x="424" y="66"/>
                  </a:lnTo>
                  <a:lnTo>
                    <a:pt x="366" y="50"/>
                  </a:lnTo>
                  <a:lnTo>
                    <a:pt x="306" y="36"/>
                  </a:lnTo>
                  <a:lnTo>
                    <a:pt x="246" y="24"/>
                  </a:lnTo>
                  <a:lnTo>
                    <a:pt x="186" y="14"/>
                  </a:lnTo>
                  <a:lnTo>
                    <a:pt x="124" y="8"/>
                  </a:lnTo>
                  <a:lnTo>
                    <a:pt x="62" y="2"/>
                  </a:lnTo>
                  <a:lnTo>
                    <a:pt x="0" y="0"/>
                  </a:lnTo>
                  <a:lnTo>
                    <a:pt x="166" y="398"/>
                  </a:lnTo>
                  <a:lnTo>
                    <a:pt x="28" y="840"/>
                  </a:lnTo>
                  <a:close/>
                </a:path>
              </a:pathLst>
            </a:custGeom>
            <a:grpFill/>
            <a:ln w="9525">
              <a:solidFill>
                <a:schemeClr val="accent6"/>
              </a:solidFill>
              <a:round/>
              <a:headEnd/>
              <a:tailEnd/>
            </a:ln>
          </p:spPr>
          <p:txBody>
            <a:bodyPr>
              <a:noAutofit/>
            </a:bodyPr>
            <a:lstStyle/>
            <a:p>
              <a:endParaRPr lang="en-US" dirty="0"/>
            </a:p>
          </p:txBody>
        </p:sp>
        <p:sp>
          <p:nvSpPr>
            <p:cNvPr id="9" name="Freeform 29"/>
            <p:cNvSpPr>
              <a:spLocks/>
            </p:cNvSpPr>
            <p:nvPr/>
          </p:nvSpPr>
          <p:spPr bwMode="auto">
            <a:xfrm>
              <a:off x="5169221" y="2738627"/>
              <a:ext cx="1751485" cy="2673118"/>
            </a:xfrm>
            <a:custGeom>
              <a:avLst/>
              <a:gdLst>
                <a:gd name="T0" fmla="*/ 1104 w 1104"/>
                <a:gd name="T1" fmla="*/ 432 h 1686"/>
                <a:gd name="T2" fmla="*/ 1100 w 1104"/>
                <a:gd name="T3" fmla="*/ 320 h 1686"/>
                <a:gd name="T4" fmla="*/ 1088 w 1104"/>
                <a:gd name="T5" fmla="*/ 212 h 1686"/>
                <a:gd name="T6" fmla="*/ 1070 w 1104"/>
                <a:gd name="T7" fmla="*/ 104 h 1686"/>
                <a:gd name="T8" fmla="*/ 1044 w 1104"/>
                <a:gd name="T9" fmla="*/ 0 h 1686"/>
                <a:gd name="T10" fmla="*/ 248 w 1104"/>
                <a:gd name="T11" fmla="*/ 264 h 1686"/>
                <a:gd name="T12" fmla="*/ 256 w 1104"/>
                <a:gd name="T13" fmla="*/ 306 h 1686"/>
                <a:gd name="T14" fmla="*/ 266 w 1104"/>
                <a:gd name="T15" fmla="*/ 392 h 1686"/>
                <a:gd name="T16" fmla="*/ 268 w 1104"/>
                <a:gd name="T17" fmla="*/ 434 h 1686"/>
                <a:gd name="T18" fmla="*/ 262 w 1104"/>
                <a:gd name="T19" fmla="*/ 520 h 1686"/>
                <a:gd name="T20" fmla="*/ 248 w 1104"/>
                <a:gd name="T21" fmla="*/ 602 h 1686"/>
                <a:gd name="T22" fmla="*/ 226 w 1104"/>
                <a:gd name="T23" fmla="*/ 680 h 1686"/>
                <a:gd name="T24" fmla="*/ 194 w 1104"/>
                <a:gd name="T25" fmla="*/ 754 h 1686"/>
                <a:gd name="T26" fmla="*/ 156 w 1104"/>
                <a:gd name="T27" fmla="*/ 824 h 1686"/>
                <a:gd name="T28" fmla="*/ 110 w 1104"/>
                <a:gd name="T29" fmla="*/ 890 h 1686"/>
                <a:gd name="T30" fmla="*/ 58 w 1104"/>
                <a:gd name="T31" fmla="*/ 950 h 1686"/>
                <a:gd name="T32" fmla="*/ 0 w 1104"/>
                <a:gd name="T33" fmla="*/ 1004 h 1686"/>
                <a:gd name="T34" fmla="*/ 478 w 1104"/>
                <a:gd name="T35" fmla="*/ 1686 h 1686"/>
                <a:gd name="T36" fmla="*/ 514 w 1104"/>
                <a:gd name="T37" fmla="*/ 1660 h 1686"/>
                <a:gd name="T38" fmla="*/ 582 w 1104"/>
                <a:gd name="T39" fmla="*/ 1602 h 1686"/>
                <a:gd name="T40" fmla="*/ 646 w 1104"/>
                <a:gd name="T41" fmla="*/ 1540 h 1686"/>
                <a:gd name="T42" fmla="*/ 706 w 1104"/>
                <a:gd name="T43" fmla="*/ 1476 h 1686"/>
                <a:gd name="T44" fmla="*/ 764 w 1104"/>
                <a:gd name="T45" fmla="*/ 1408 h 1686"/>
                <a:gd name="T46" fmla="*/ 818 w 1104"/>
                <a:gd name="T47" fmla="*/ 1336 h 1686"/>
                <a:gd name="T48" fmla="*/ 868 w 1104"/>
                <a:gd name="T49" fmla="*/ 1262 h 1686"/>
                <a:gd name="T50" fmla="*/ 912 w 1104"/>
                <a:gd name="T51" fmla="*/ 1184 h 1686"/>
                <a:gd name="T52" fmla="*/ 954 w 1104"/>
                <a:gd name="T53" fmla="*/ 1104 h 1686"/>
                <a:gd name="T54" fmla="*/ 990 w 1104"/>
                <a:gd name="T55" fmla="*/ 1020 h 1686"/>
                <a:gd name="T56" fmla="*/ 1022 w 1104"/>
                <a:gd name="T57" fmla="*/ 936 h 1686"/>
                <a:gd name="T58" fmla="*/ 1048 w 1104"/>
                <a:gd name="T59" fmla="*/ 848 h 1686"/>
                <a:gd name="T60" fmla="*/ 1070 w 1104"/>
                <a:gd name="T61" fmla="*/ 758 h 1686"/>
                <a:gd name="T62" fmla="*/ 1086 w 1104"/>
                <a:gd name="T63" fmla="*/ 668 h 1686"/>
                <a:gd name="T64" fmla="*/ 1098 w 1104"/>
                <a:gd name="T65" fmla="*/ 574 h 1686"/>
                <a:gd name="T66" fmla="*/ 1102 w 1104"/>
                <a:gd name="T67" fmla="*/ 480 h 1686"/>
                <a:gd name="T68" fmla="*/ 1104 w 1104"/>
                <a:gd name="T69" fmla="*/ 432 h 16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04"/>
                <a:gd name="T106" fmla="*/ 0 h 1686"/>
                <a:gd name="T107" fmla="*/ 1104 w 1104"/>
                <a:gd name="T108" fmla="*/ 1686 h 16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04" h="1686">
                  <a:moveTo>
                    <a:pt x="1104" y="432"/>
                  </a:moveTo>
                  <a:lnTo>
                    <a:pt x="1104" y="432"/>
                  </a:lnTo>
                  <a:lnTo>
                    <a:pt x="1102" y="376"/>
                  </a:lnTo>
                  <a:lnTo>
                    <a:pt x="1100" y="320"/>
                  </a:lnTo>
                  <a:lnTo>
                    <a:pt x="1096" y="266"/>
                  </a:lnTo>
                  <a:lnTo>
                    <a:pt x="1088" y="212"/>
                  </a:lnTo>
                  <a:lnTo>
                    <a:pt x="1080" y="158"/>
                  </a:lnTo>
                  <a:lnTo>
                    <a:pt x="1070" y="104"/>
                  </a:lnTo>
                  <a:lnTo>
                    <a:pt x="1058" y="52"/>
                  </a:lnTo>
                  <a:lnTo>
                    <a:pt x="1044" y="0"/>
                  </a:lnTo>
                  <a:lnTo>
                    <a:pt x="710" y="272"/>
                  </a:lnTo>
                  <a:lnTo>
                    <a:pt x="248" y="264"/>
                  </a:lnTo>
                  <a:lnTo>
                    <a:pt x="256" y="306"/>
                  </a:lnTo>
                  <a:lnTo>
                    <a:pt x="262" y="348"/>
                  </a:lnTo>
                  <a:lnTo>
                    <a:pt x="266" y="392"/>
                  </a:lnTo>
                  <a:lnTo>
                    <a:pt x="268" y="434"/>
                  </a:lnTo>
                  <a:lnTo>
                    <a:pt x="266" y="478"/>
                  </a:lnTo>
                  <a:lnTo>
                    <a:pt x="262" y="520"/>
                  </a:lnTo>
                  <a:lnTo>
                    <a:pt x="256" y="560"/>
                  </a:lnTo>
                  <a:lnTo>
                    <a:pt x="248" y="602"/>
                  </a:lnTo>
                  <a:lnTo>
                    <a:pt x="238" y="642"/>
                  </a:lnTo>
                  <a:lnTo>
                    <a:pt x="226" y="680"/>
                  </a:lnTo>
                  <a:lnTo>
                    <a:pt x="212" y="718"/>
                  </a:lnTo>
                  <a:lnTo>
                    <a:pt x="194" y="754"/>
                  </a:lnTo>
                  <a:lnTo>
                    <a:pt x="176" y="790"/>
                  </a:lnTo>
                  <a:lnTo>
                    <a:pt x="156" y="824"/>
                  </a:lnTo>
                  <a:lnTo>
                    <a:pt x="134" y="858"/>
                  </a:lnTo>
                  <a:lnTo>
                    <a:pt x="110" y="890"/>
                  </a:lnTo>
                  <a:lnTo>
                    <a:pt x="84" y="920"/>
                  </a:lnTo>
                  <a:lnTo>
                    <a:pt x="58" y="950"/>
                  </a:lnTo>
                  <a:lnTo>
                    <a:pt x="30" y="978"/>
                  </a:lnTo>
                  <a:lnTo>
                    <a:pt x="0" y="1004"/>
                  </a:lnTo>
                  <a:lnTo>
                    <a:pt x="126" y="1458"/>
                  </a:lnTo>
                  <a:lnTo>
                    <a:pt x="478" y="1686"/>
                  </a:lnTo>
                  <a:lnTo>
                    <a:pt x="514" y="1660"/>
                  </a:lnTo>
                  <a:lnTo>
                    <a:pt x="548" y="1630"/>
                  </a:lnTo>
                  <a:lnTo>
                    <a:pt x="582" y="1602"/>
                  </a:lnTo>
                  <a:lnTo>
                    <a:pt x="614" y="1572"/>
                  </a:lnTo>
                  <a:lnTo>
                    <a:pt x="646" y="1540"/>
                  </a:lnTo>
                  <a:lnTo>
                    <a:pt x="676" y="1508"/>
                  </a:lnTo>
                  <a:lnTo>
                    <a:pt x="706" y="1476"/>
                  </a:lnTo>
                  <a:lnTo>
                    <a:pt x="736" y="1442"/>
                  </a:lnTo>
                  <a:lnTo>
                    <a:pt x="764" y="1408"/>
                  </a:lnTo>
                  <a:lnTo>
                    <a:pt x="792" y="1372"/>
                  </a:lnTo>
                  <a:lnTo>
                    <a:pt x="818" y="1336"/>
                  </a:lnTo>
                  <a:lnTo>
                    <a:pt x="842" y="1298"/>
                  </a:lnTo>
                  <a:lnTo>
                    <a:pt x="868" y="1262"/>
                  </a:lnTo>
                  <a:lnTo>
                    <a:pt x="890" y="1222"/>
                  </a:lnTo>
                  <a:lnTo>
                    <a:pt x="912" y="1184"/>
                  </a:lnTo>
                  <a:lnTo>
                    <a:pt x="934" y="1144"/>
                  </a:lnTo>
                  <a:lnTo>
                    <a:pt x="954" y="1104"/>
                  </a:lnTo>
                  <a:lnTo>
                    <a:pt x="972" y="1062"/>
                  </a:lnTo>
                  <a:lnTo>
                    <a:pt x="990" y="1020"/>
                  </a:lnTo>
                  <a:lnTo>
                    <a:pt x="1006" y="978"/>
                  </a:lnTo>
                  <a:lnTo>
                    <a:pt x="1022" y="936"/>
                  </a:lnTo>
                  <a:lnTo>
                    <a:pt x="1036" y="892"/>
                  </a:lnTo>
                  <a:lnTo>
                    <a:pt x="1048" y="848"/>
                  </a:lnTo>
                  <a:lnTo>
                    <a:pt x="1060" y="804"/>
                  </a:lnTo>
                  <a:lnTo>
                    <a:pt x="1070" y="758"/>
                  </a:lnTo>
                  <a:lnTo>
                    <a:pt x="1078" y="714"/>
                  </a:lnTo>
                  <a:lnTo>
                    <a:pt x="1086" y="668"/>
                  </a:lnTo>
                  <a:lnTo>
                    <a:pt x="1092" y="622"/>
                  </a:lnTo>
                  <a:lnTo>
                    <a:pt x="1098" y="574"/>
                  </a:lnTo>
                  <a:lnTo>
                    <a:pt x="1100" y="528"/>
                  </a:lnTo>
                  <a:lnTo>
                    <a:pt x="1102" y="480"/>
                  </a:lnTo>
                  <a:lnTo>
                    <a:pt x="1104" y="432"/>
                  </a:lnTo>
                  <a:close/>
                </a:path>
              </a:pathLst>
            </a:custGeom>
            <a:grpFill/>
            <a:ln w="9525">
              <a:solidFill>
                <a:schemeClr val="accent6"/>
              </a:solidFill>
              <a:round/>
              <a:headEnd/>
              <a:tailEnd/>
            </a:ln>
          </p:spPr>
          <p:txBody>
            <a:bodyPr>
              <a:noAutofit/>
            </a:bodyPr>
            <a:lstStyle/>
            <a:p>
              <a:endParaRPr lang="en-US" dirty="0"/>
            </a:p>
          </p:txBody>
        </p:sp>
        <p:sp>
          <p:nvSpPr>
            <p:cNvPr id="10" name="Freeform 30"/>
            <p:cNvSpPr>
              <a:spLocks/>
            </p:cNvSpPr>
            <p:nvPr/>
          </p:nvSpPr>
          <p:spPr bwMode="auto">
            <a:xfrm>
              <a:off x="3024288" y="4409722"/>
              <a:ext cx="2776357" cy="1503034"/>
            </a:xfrm>
            <a:custGeom>
              <a:avLst/>
              <a:gdLst>
                <a:gd name="T0" fmla="*/ 1272 w 1750"/>
                <a:gd name="T1" fmla="*/ 6 h 948"/>
                <a:gd name="T2" fmla="*/ 1272 w 1750"/>
                <a:gd name="T3" fmla="*/ 6 h 948"/>
                <a:gd name="T4" fmla="*/ 1230 w 1750"/>
                <a:gd name="T5" fmla="*/ 30 h 948"/>
                <a:gd name="T6" fmla="*/ 1184 w 1750"/>
                <a:gd name="T7" fmla="*/ 52 h 948"/>
                <a:gd name="T8" fmla="*/ 1138 w 1750"/>
                <a:gd name="T9" fmla="*/ 72 h 948"/>
                <a:gd name="T10" fmla="*/ 1090 w 1750"/>
                <a:gd name="T11" fmla="*/ 88 h 948"/>
                <a:gd name="T12" fmla="*/ 1040 w 1750"/>
                <a:gd name="T13" fmla="*/ 100 h 948"/>
                <a:gd name="T14" fmla="*/ 988 w 1750"/>
                <a:gd name="T15" fmla="*/ 110 h 948"/>
                <a:gd name="T16" fmla="*/ 936 w 1750"/>
                <a:gd name="T17" fmla="*/ 116 h 948"/>
                <a:gd name="T18" fmla="*/ 884 w 1750"/>
                <a:gd name="T19" fmla="*/ 116 h 948"/>
                <a:gd name="T20" fmla="*/ 884 w 1750"/>
                <a:gd name="T21" fmla="*/ 116 h 948"/>
                <a:gd name="T22" fmla="*/ 830 w 1750"/>
                <a:gd name="T23" fmla="*/ 114 h 948"/>
                <a:gd name="T24" fmla="*/ 776 w 1750"/>
                <a:gd name="T25" fmla="*/ 110 h 948"/>
                <a:gd name="T26" fmla="*/ 724 w 1750"/>
                <a:gd name="T27" fmla="*/ 100 h 948"/>
                <a:gd name="T28" fmla="*/ 672 w 1750"/>
                <a:gd name="T29" fmla="*/ 86 h 948"/>
                <a:gd name="T30" fmla="*/ 624 w 1750"/>
                <a:gd name="T31" fmla="*/ 70 h 948"/>
                <a:gd name="T32" fmla="*/ 576 w 1750"/>
                <a:gd name="T33" fmla="*/ 50 h 948"/>
                <a:gd name="T34" fmla="*/ 530 w 1750"/>
                <a:gd name="T35" fmla="*/ 26 h 948"/>
                <a:gd name="T36" fmla="*/ 486 w 1750"/>
                <a:gd name="T37" fmla="*/ 0 h 948"/>
                <a:gd name="T38" fmla="*/ 96 w 1750"/>
                <a:gd name="T39" fmla="*/ 266 h 948"/>
                <a:gd name="T40" fmla="*/ 0 w 1750"/>
                <a:gd name="T41" fmla="*/ 678 h 948"/>
                <a:gd name="T42" fmla="*/ 0 w 1750"/>
                <a:gd name="T43" fmla="*/ 678 h 948"/>
                <a:gd name="T44" fmla="*/ 48 w 1750"/>
                <a:gd name="T45" fmla="*/ 708 h 948"/>
                <a:gd name="T46" fmla="*/ 98 w 1750"/>
                <a:gd name="T47" fmla="*/ 738 h 948"/>
                <a:gd name="T48" fmla="*/ 148 w 1750"/>
                <a:gd name="T49" fmla="*/ 766 h 948"/>
                <a:gd name="T50" fmla="*/ 200 w 1750"/>
                <a:gd name="T51" fmla="*/ 792 h 948"/>
                <a:gd name="T52" fmla="*/ 252 w 1750"/>
                <a:gd name="T53" fmla="*/ 816 h 948"/>
                <a:gd name="T54" fmla="*/ 304 w 1750"/>
                <a:gd name="T55" fmla="*/ 838 h 948"/>
                <a:gd name="T56" fmla="*/ 360 w 1750"/>
                <a:gd name="T57" fmla="*/ 858 h 948"/>
                <a:gd name="T58" fmla="*/ 414 w 1750"/>
                <a:gd name="T59" fmla="*/ 878 h 948"/>
                <a:gd name="T60" fmla="*/ 470 w 1750"/>
                <a:gd name="T61" fmla="*/ 894 h 948"/>
                <a:gd name="T62" fmla="*/ 528 w 1750"/>
                <a:gd name="T63" fmla="*/ 908 h 948"/>
                <a:gd name="T64" fmla="*/ 586 w 1750"/>
                <a:gd name="T65" fmla="*/ 920 h 948"/>
                <a:gd name="T66" fmla="*/ 644 w 1750"/>
                <a:gd name="T67" fmla="*/ 930 h 948"/>
                <a:gd name="T68" fmla="*/ 702 w 1750"/>
                <a:gd name="T69" fmla="*/ 938 h 948"/>
                <a:gd name="T70" fmla="*/ 762 w 1750"/>
                <a:gd name="T71" fmla="*/ 944 h 948"/>
                <a:gd name="T72" fmla="*/ 824 w 1750"/>
                <a:gd name="T73" fmla="*/ 948 h 948"/>
                <a:gd name="T74" fmla="*/ 884 w 1750"/>
                <a:gd name="T75" fmla="*/ 948 h 948"/>
                <a:gd name="T76" fmla="*/ 884 w 1750"/>
                <a:gd name="T77" fmla="*/ 948 h 948"/>
                <a:gd name="T78" fmla="*/ 944 w 1750"/>
                <a:gd name="T79" fmla="*/ 948 h 948"/>
                <a:gd name="T80" fmla="*/ 1004 w 1750"/>
                <a:gd name="T81" fmla="*/ 944 h 948"/>
                <a:gd name="T82" fmla="*/ 1062 w 1750"/>
                <a:gd name="T83" fmla="*/ 938 h 948"/>
                <a:gd name="T84" fmla="*/ 1120 w 1750"/>
                <a:gd name="T85" fmla="*/ 932 h 948"/>
                <a:gd name="T86" fmla="*/ 1178 w 1750"/>
                <a:gd name="T87" fmla="*/ 922 h 948"/>
                <a:gd name="T88" fmla="*/ 1234 w 1750"/>
                <a:gd name="T89" fmla="*/ 910 h 948"/>
                <a:gd name="T90" fmla="*/ 1290 w 1750"/>
                <a:gd name="T91" fmla="*/ 896 h 948"/>
                <a:gd name="T92" fmla="*/ 1344 w 1750"/>
                <a:gd name="T93" fmla="*/ 880 h 948"/>
                <a:gd name="T94" fmla="*/ 1398 w 1750"/>
                <a:gd name="T95" fmla="*/ 862 h 948"/>
                <a:gd name="T96" fmla="*/ 1452 w 1750"/>
                <a:gd name="T97" fmla="*/ 844 h 948"/>
                <a:gd name="T98" fmla="*/ 1504 w 1750"/>
                <a:gd name="T99" fmla="*/ 822 h 948"/>
                <a:gd name="T100" fmla="*/ 1556 w 1750"/>
                <a:gd name="T101" fmla="*/ 798 h 948"/>
                <a:gd name="T102" fmla="*/ 1606 w 1750"/>
                <a:gd name="T103" fmla="*/ 774 h 948"/>
                <a:gd name="T104" fmla="*/ 1656 w 1750"/>
                <a:gd name="T105" fmla="*/ 748 h 948"/>
                <a:gd name="T106" fmla="*/ 1704 w 1750"/>
                <a:gd name="T107" fmla="*/ 718 h 948"/>
                <a:gd name="T108" fmla="*/ 1750 w 1750"/>
                <a:gd name="T109" fmla="*/ 688 h 948"/>
                <a:gd name="T110" fmla="*/ 1390 w 1750"/>
                <a:gd name="T111" fmla="*/ 452 h 948"/>
                <a:gd name="T112" fmla="*/ 1272 w 1750"/>
                <a:gd name="T113" fmla="*/ 6 h 94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750"/>
                <a:gd name="T172" fmla="*/ 0 h 948"/>
                <a:gd name="T173" fmla="*/ 1750 w 1750"/>
                <a:gd name="T174" fmla="*/ 948 h 94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750" h="948">
                  <a:moveTo>
                    <a:pt x="1272" y="6"/>
                  </a:moveTo>
                  <a:lnTo>
                    <a:pt x="1272" y="6"/>
                  </a:lnTo>
                  <a:lnTo>
                    <a:pt x="1230" y="30"/>
                  </a:lnTo>
                  <a:lnTo>
                    <a:pt x="1184" y="52"/>
                  </a:lnTo>
                  <a:lnTo>
                    <a:pt x="1138" y="72"/>
                  </a:lnTo>
                  <a:lnTo>
                    <a:pt x="1090" y="88"/>
                  </a:lnTo>
                  <a:lnTo>
                    <a:pt x="1040" y="100"/>
                  </a:lnTo>
                  <a:lnTo>
                    <a:pt x="988" y="110"/>
                  </a:lnTo>
                  <a:lnTo>
                    <a:pt x="936" y="116"/>
                  </a:lnTo>
                  <a:lnTo>
                    <a:pt x="884" y="116"/>
                  </a:lnTo>
                  <a:lnTo>
                    <a:pt x="830" y="114"/>
                  </a:lnTo>
                  <a:lnTo>
                    <a:pt x="776" y="110"/>
                  </a:lnTo>
                  <a:lnTo>
                    <a:pt x="724" y="100"/>
                  </a:lnTo>
                  <a:lnTo>
                    <a:pt x="672" y="86"/>
                  </a:lnTo>
                  <a:lnTo>
                    <a:pt x="624" y="70"/>
                  </a:lnTo>
                  <a:lnTo>
                    <a:pt x="576" y="50"/>
                  </a:lnTo>
                  <a:lnTo>
                    <a:pt x="530" y="26"/>
                  </a:lnTo>
                  <a:lnTo>
                    <a:pt x="486" y="0"/>
                  </a:lnTo>
                  <a:lnTo>
                    <a:pt x="96" y="266"/>
                  </a:lnTo>
                  <a:lnTo>
                    <a:pt x="0" y="678"/>
                  </a:lnTo>
                  <a:lnTo>
                    <a:pt x="48" y="708"/>
                  </a:lnTo>
                  <a:lnTo>
                    <a:pt x="98" y="738"/>
                  </a:lnTo>
                  <a:lnTo>
                    <a:pt x="148" y="766"/>
                  </a:lnTo>
                  <a:lnTo>
                    <a:pt x="200" y="792"/>
                  </a:lnTo>
                  <a:lnTo>
                    <a:pt x="252" y="816"/>
                  </a:lnTo>
                  <a:lnTo>
                    <a:pt x="304" y="838"/>
                  </a:lnTo>
                  <a:lnTo>
                    <a:pt x="360" y="858"/>
                  </a:lnTo>
                  <a:lnTo>
                    <a:pt x="414" y="878"/>
                  </a:lnTo>
                  <a:lnTo>
                    <a:pt x="470" y="894"/>
                  </a:lnTo>
                  <a:lnTo>
                    <a:pt x="528" y="908"/>
                  </a:lnTo>
                  <a:lnTo>
                    <a:pt x="586" y="920"/>
                  </a:lnTo>
                  <a:lnTo>
                    <a:pt x="644" y="930"/>
                  </a:lnTo>
                  <a:lnTo>
                    <a:pt x="702" y="938"/>
                  </a:lnTo>
                  <a:lnTo>
                    <a:pt x="762" y="944"/>
                  </a:lnTo>
                  <a:lnTo>
                    <a:pt x="824" y="948"/>
                  </a:lnTo>
                  <a:lnTo>
                    <a:pt x="884" y="948"/>
                  </a:lnTo>
                  <a:lnTo>
                    <a:pt x="944" y="948"/>
                  </a:lnTo>
                  <a:lnTo>
                    <a:pt x="1004" y="944"/>
                  </a:lnTo>
                  <a:lnTo>
                    <a:pt x="1062" y="938"/>
                  </a:lnTo>
                  <a:lnTo>
                    <a:pt x="1120" y="932"/>
                  </a:lnTo>
                  <a:lnTo>
                    <a:pt x="1178" y="922"/>
                  </a:lnTo>
                  <a:lnTo>
                    <a:pt x="1234" y="910"/>
                  </a:lnTo>
                  <a:lnTo>
                    <a:pt x="1290" y="896"/>
                  </a:lnTo>
                  <a:lnTo>
                    <a:pt x="1344" y="880"/>
                  </a:lnTo>
                  <a:lnTo>
                    <a:pt x="1398" y="862"/>
                  </a:lnTo>
                  <a:lnTo>
                    <a:pt x="1452" y="844"/>
                  </a:lnTo>
                  <a:lnTo>
                    <a:pt x="1504" y="822"/>
                  </a:lnTo>
                  <a:lnTo>
                    <a:pt x="1556" y="798"/>
                  </a:lnTo>
                  <a:lnTo>
                    <a:pt x="1606" y="774"/>
                  </a:lnTo>
                  <a:lnTo>
                    <a:pt x="1656" y="748"/>
                  </a:lnTo>
                  <a:lnTo>
                    <a:pt x="1704" y="718"/>
                  </a:lnTo>
                  <a:lnTo>
                    <a:pt x="1750" y="688"/>
                  </a:lnTo>
                  <a:lnTo>
                    <a:pt x="1390" y="452"/>
                  </a:lnTo>
                  <a:lnTo>
                    <a:pt x="1272" y="6"/>
                  </a:lnTo>
                  <a:close/>
                </a:path>
              </a:pathLst>
            </a:custGeom>
            <a:grpFill/>
            <a:ln w="9525">
              <a:solidFill>
                <a:schemeClr val="accent6"/>
              </a:solidFill>
              <a:round/>
              <a:headEnd/>
              <a:tailEnd/>
            </a:ln>
          </p:spPr>
          <p:txBody>
            <a:bodyPr>
              <a:noAutofit/>
            </a:bodyPr>
            <a:lstStyle/>
            <a:p>
              <a:endParaRPr lang="en-US" dirty="0"/>
            </a:p>
          </p:txBody>
        </p:sp>
        <p:sp>
          <p:nvSpPr>
            <p:cNvPr id="11" name="Rectangle 286"/>
            <p:cNvSpPr txBox="1">
              <a:spLocks noChangeArrowheads="1"/>
            </p:cNvSpPr>
            <p:nvPr/>
          </p:nvSpPr>
          <p:spPr bwMode="auto">
            <a:xfrm>
              <a:off x="4840189" y="1878939"/>
              <a:ext cx="1421777" cy="2707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lvl1pPr marL="0" indent="0" algn="l" defTabSz="895350" rtl="0" eaLnBrk="1" fontAlgn="base" hangingPunct="1">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4pPr>
              <a:lvl5pPr marL="746125"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9pPr>
            </a:lstStyle>
            <a:p>
              <a:pPr algn="ctr" defTabSz="677863">
                <a:buClr>
                  <a:schemeClr val="tx2"/>
                </a:buClr>
              </a:pPr>
              <a:r>
                <a:rPr lang="en-US" sz="1200" b="1" dirty="0"/>
                <a:t>2. CountVectorizer </a:t>
              </a:r>
              <a:br>
                <a:rPr lang="en-US" sz="1200" b="1" dirty="0"/>
              </a:br>
              <a:r>
                <a:rPr lang="en-US" sz="1200" b="1" dirty="0"/>
                <a:t>choose # of words/features</a:t>
              </a:r>
              <a:br>
                <a:rPr lang="en-US" sz="1200" b="1" dirty="0"/>
              </a:br>
              <a:r>
                <a:rPr lang="en-US" sz="1200" b="1" dirty="0"/>
                <a:t>(1000 – 5000)</a:t>
              </a:r>
            </a:p>
          </p:txBody>
        </p:sp>
        <p:sp>
          <p:nvSpPr>
            <p:cNvPr id="12" name="Rectangle 286"/>
            <p:cNvSpPr txBox="1">
              <a:spLocks noChangeArrowheads="1"/>
            </p:cNvSpPr>
            <p:nvPr/>
          </p:nvSpPr>
          <p:spPr bwMode="auto">
            <a:xfrm>
              <a:off x="5568854" y="3918530"/>
              <a:ext cx="1186460" cy="2707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lvl1pPr marL="0" indent="0" algn="l" defTabSz="895350" rtl="0" eaLnBrk="1" fontAlgn="base" hangingPunct="1">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4pPr>
              <a:lvl5pPr marL="746125"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9pPr>
            </a:lstStyle>
            <a:p>
              <a:pPr algn="ctr" defTabSz="677863">
                <a:buClr>
                  <a:schemeClr val="tx2"/>
                </a:buClr>
              </a:pPr>
              <a:r>
                <a:rPr lang="en-US" sz="1200" b="1" dirty="0"/>
                <a:t>3. CountVectorizer </a:t>
              </a:r>
              <a:br>
                <a:rPr lang="en-US" sz="1200" b="1" dirty="0"/>
              </a:br>
              <a:r>
                <a:rPr lang="en-US" sz="1200" b="1" dirty="0"/>
                <a:t>choose # of n-grams (1 to 3)</a:t>
              </a:r>
            </a:p>
          </p:txBody>
        </p:sp>
        <p:sp>
          <p:nvSpPr>
            <p:cNvPr id="13" name="Rectangle 286"/>
            <p:cNvSpPr txBox="1">
              <a:spLocks noChangeArrowheads="1"/>
            </p:cNvSpPr>
            <p:nvPr/>
          </p:nvSpPr>
          <p:spPr bwMode="auto">
            <a:xfrm>
              <a:off x="3625979" y="5025863"/>
              <a:ext cx="1434393" cy="2707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lvl1pPr marL="0" indent="0" algn="l" defTabSz="895350" rtl="0" eaLnBrk="1" fontAlgn="base" hangingPunct="1">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4pPr>
              <a:lvl5pPr marL="746125"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9pPr>
            </a:lstStyle>
            <a:p>
              <a:pPr algn="ctr" defTabSz="677863">
                <a:buClr>
                  <a:schemeClr val="tx2"/>
                </a:buClr>
              </a:pPr>
              <a:r>
                <a:rPr lang="en-US" sz="1200" b="1" dirty="0"/>
                <a:t>4. CountVectorizer</a:t>
              </a:r>
              <a:br>
                <a:rPr lang="en-US" sz="1200" b="1" dirty="0"/>
              </a:br>
              <a:r>
                <a:rPr lang="en-US" sz="1200" b="1" dirty="0"/>
                <a:t>to Random Forest</a:t>
              </a:r>
            </a:p>
          </p:txBody>
        </p:sp>
        <p:sp>
          <p:nvSpPr>
            <p:cNvPr id="14" name="Rectangle 286"/>
            <p:cNvSpPr txBox="1">
              <a:spLocks noChangeArrowheads="1"/>
            </p:cNvSpPr>
            <p:nvPr/>
          </p:nvSpPr>
          <p:spPr bwMode="auto">
            <a:xfrm>
              <a:off x="2033978" y="3676750"/>
              <a:ext cx="1186460" cy="2707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lvl1pPr marL="0" indent="0" algn="l" defTabSz="895350" rtl="0" eaLnBrk="1" fontAlgn="base" hangingPunct="1">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4pPr>
              <a:lvl5pPr marL="746125"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9pPr>
            </a:lstStyle>
            <a:p>
              <a:pPr algn="ctr" defTabSz="677863">
                <a:buClr>
                  <a:schemeClr val="tx2"/>
                </a:buClr>
              </a:pPr>
              <a:r>
                <a:rPr lang="en-US" sz="1200" b="1" dirty="0"/>
                <a:t>5. Cross Validation</a:t>
              </a:r>
            </a:p>
          </p:txBody>
        </p:sp>
        <p:sp>
          <p:nvSpPr>
            <p:cNvPr id="15" name="Rectangle 286"/>
            <p:cNvSpPr txBox="1">
              <a:spLocks noChangeArrowheads="1"/>
            </p:cNvSpPr>
            <p:nvPr/>
          </p:nvSpPr>
          <p:spPr bwMode="auto">
            <a:xfrm>
              <a:off x="2847475" y="1756826"/>
              <a:ext cx="1186460" cy="2707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lvl1pPr marL="0" indent="0" algn="l" defTabSz="895350" rtl="0" eaLnBrk="1" fontAlgn="base" hangingPunct="1">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4pPr>
              <a:lvl5pPr marL="746125"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9pPr>
            </a:lstStyle>
            <a:p>
              <a:pPr algn="ctr" defTabSz="677863">
                <a:buClr>
                  <a:schemeClr val="tx2"/>
                </a:buClr>
              </a:pPr>
              <a:r>
                <a:rPr lang="en-US" sz="1200" b="1" dirty="0"/>
                <a:t>1. Select/refine  the data (user, wine type, word count)</a:t>
              </a:r>
            </a:p>
          </p:txBody>
        </p:sp>
        <p:sp>
          <p:nvSpPr>
            <p:cNvPr id="16" name="Rectangle 286"/>
            <p:cNvSpPr txBox="1">
              <a:spLocks noChangeArrowheads="1"/>
            </p:cNvSpPr>
            <p:nvPr/>
          </p:nvSpPr>
          <p:spPr bwMode="auto">
            <a:xfrm>
              <a:off x="3558382" y="3232540"/>
              <a:ext cx="1844675"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marL="0" indent="0" algn="l" defTabSz="895350" rtl="0" eaLnBrk="1" fontAlgn="base" hangingPunct="1">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4pPr>
              <a:lvl5pPr marL="746125"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9pPr>
            </a:lstStyle>
            <a:p>
              <a:pPr algn="ctr" defTabSz="677863">
                <a:buClr>
                  <a:schemeClr val="tx2"/>
                </a:buClr>
              </a:pPr>
              <a:r>
                <a:rPr lang="en-US" sz="1200" b="1" dirty="0"/>
                <a:t>This process was executed multiple times</a:t>
              </a:r>
            </a:p>
          </p:txBody>
        </p:sp>
      </p:grpSp>
      <p:sp>
        <p:nvSpPr>
          <p:cNvPr id="2" name="Title 1"/>
          <p:cNvSpPr>
            <a:spLocks noGrp="1"/>
          </p:cNvSpPr>
          <p:nvPr>
            <p:ph type="title"/>
          </p:nvPr>
        </p:nvSpPr>
        <p:spPr/>
        <p:txBody>
          <a:bodyPr/>
          <a:lstStyle/>
          <a:p>
            <a:r>
              <a:rPr lang="en-US" dirty="0"/>
              <a:t>Natural Language Processing (NLP) on the reviews/tasting notes</a:t>
            </a:r>
          </a:p>
        </p:txBody>
      </p:sp>
      <p:sp>
        <p:nvSpPr>
          <p:cNvPr id="4" name="TextBox 3"/>
          <p:cNvSpPr txBox="1"/>
          <p:nvPr/>
        </p:nvSpPr>
        <p:spPr>
          <a:xfrm>
            <a:off x="293615" y="700844"/>
            <a:ext cx="8443985" cy="215444"/>
          </a:xfrm>
          <a:prstGeom prst="rect">
            <a:avLst/>
          </a:prstGeom>
        </p:spPr>
        <p:txBody>
          <a:bodyPr vert="horz" wrap="square" lIns="0" tIns="0" rIns="0" bIns="0" rtlCol="0">
            <a:spAutoFit/>
          </a:bodyPr>
          <a:lstStyle>
            <a:lvl1pPr marL="0" lvl="0" indent="0" defTabSz="895350" eaLnBrk="1" latinLnBrk="0" hangingPunct="1">
              <a:buClr>
                <a:schemeClr val="tx2"/>
              </a:buClr>
              <a:buSzPct val="100000"/>
              <a:defRPr sz="1400" baseline="0">
                <a:latin typeface="+mn-lt"/>
              </a:defRPr>
            </a:lvl1pPr>
            <a:lvl2pPr marL="193675" lvl="1" indent="-192088" defTabSz="895350" eaLnBrk="1" latinLnBrk="0" hangingPunct="1">
              <a:buClr>
                <a:schemeClr val="tx2"/>
              </a:buClr>
              <a:buSzPct val="125000"/>
              <a:buFont typeface="Arial" charset="0"/>
              <a:buChar char="▪"/>
              <a:defRPr sz="1400" baseline="0">
                <a:latin typeface="+mn-lt"/>
              </a:defRPr>
            </a:lvl2pPr>
            <a:lvl3pPr marL="457200" lvl="2" indent="-261938" defTabSz="895350" eaLnBrk="1" latinLnBrk="0" hangingPunct="1">
              <a:buClr>
                <a:schemeClr val="tx2"/>
              </a:buClr>
              <a:buSzPct val="120000"/>
              <a:buFont typeface="Arial" charset="0"/>
              <a:buChar char="–"/>
              <a:defRPr sz="1400" baseline="0">
                <a:latin typeface="+mn-lt"/>
              </a:defRPr>
            </a:lvl3pPr>
            <a:lvl4pPr marL="614363" lvl="3" indent="-155575" defTabSz="895350" eaLnBrk="1" latinLnBrk="0" hangingPunct="1">
              <a:buClr>
                <a:schemeClr val="tx2"/>
              </a:buClr>
              <a:buSzPct val="120000"/>
              <a:buFont typeface="Arial" charset="0"/>
              <a:buChar char="▫"/>
              <a:defRPr sz="1400" baseline="0">
                <a:latin typeface="+mn-lt"/>
              </a:defRPr>
            </a:lvl4pPr>
            <a:lvl5pPr marL="749808" lvl="4" indent="-130175" defTabSz="895350" eaLnBrk="1" latinLnBrk="0" hangingPunct="1">
              <a:buClr>
                <a:schemeClr val="tx2"/>
              </a:buClr>
              <a:buSzPct val="89000"/>
              <a:buFont typeface="Arial" charset="0"/>
              <a:buChar char="-"/>
              <a:defRPr sz="1400"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dirty="0"/>
              <a:t>I used the methods we used during class 14 (where we used NLP to predict the “greenness” of websites)</a:t>
            </a:r>
          </a:p>
        </p:txBody>
      </p:sp>
      <p:sp>
        <p:nvSpPr>
          <p:cNvPr id="18" name="TextBox 17"/>
          <p:cNvSpPr txBox="1"/>
          <p:nvPr/>
        </p:nvSpPr>
        <p:spPr>
          <a:xfrm>
            <a:off x="356537" y="2916152"/>
            <a:ext cx="1738793" cy="215444"/>
          </a:xfrm>
          <a:prstGeom prst="rect">
            <a:avLst/>
          </a:prstGeom>
        </p:spPr>
        <p:txBody>
          <a:bodyPr vert="horz" lIns="0" tIns="0" rIns="0" bIns="0" rtlCol="0">
            <a:spAutoFit/>
          </a:bodyPr>
          <a:lstStyle>
            <a:lvl1pPr marL="0" lvl="0" indent="0" defTabSz="895350" eaLnBrk="1" latinLnBrk="0" hangingPunct="1">
              <a:buClr>
                <a:schemeClr val="tx2"/>
              </a:buClr>
              <a:buSzPct val="100000"/>
              <a:defRPr sz="1400" baseline="0">
                <a:latin typeface="+mn-lt"/>
              </a:defRPr>
            </a:lvl1pPr>
            <a:lvl2pPr marL="193675" lvl="1" indent="-192088" defTabSz="895350" eaLnBrk="1" latinLnBrk="0" hangingPunct="1">
              <a:buClr>
                <a:schemeClr val="tx2"/>
              </a:buClr>
              <a:buSzPct val="125000"/>
              <a:buFont typeface="Arial" charset="0"/>
              <a:buChar char="▪"/>
              <a:defRPr sz="1400" baseline="0">
                <a:latin typeface="+mn-lt"/>
              </a:defRPr>
            </a:lvl2pPr>
            <a:lvl3pPr marL="457200" lvl="2" indent="-261938" defTabSz="895350" eaLnBrk="1" latinLnBrk="0" hangingPunct="1">
              <a:buClr>
                <a:schemeClr val="tx2"/>
              </a:buClr>
              <a:buSzPct val="120000"/>
              <a:buFont typeface="Arial" charset="0"/>
              <a:buChar char="–"/>
              <a:defRPr sz="1400" baseline="0">
                <a:latin typeface="+mn-lt"/>
              </a:defRPr>
            </a:lvl3pPr>
            <a:lvl4pPr marL="614363" lvl="3" indent="-155575" defTabSz="895350" eaLnBrk="1" latinLnBrk="0" hangingPunct="1">
              <a:buClr>
                <a:schemeClr val="tx2"/>
              </a:buClr>
              <a:buSzPct val="120000"/>
              <a:buFont typeface="Arial" charset="0"/>
              <a:buChar char="▫"/>
              <a:defRPr sz="1400" baseline="0">
                <a:latin typeface="+mn-lt"/>
              </a:defRPr>
            </a:lvl4pPr>
            <a:lvl5pPr marL="749808" lvl="4" indent="-130175" defTabSz="895350" eaLnBrk="1" latinLnBrk="0" hangingPunct="1">
              <a:buClr>
                <a:schemeClr val="tx2"/>
              </a:buClr>
              <a:buSzPct val="89000"/>
              <a:buFont typeface="Arial" charset="0"/>
              <a:buChar char="-"/>
              <a:defRPr sz="1400"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endParaRPr lang="en-US" dirty="0"/>
          </a:p>
        </p:txBody>
      </p:sp>
      <p:sp>
        <p:nvSpPr>
          <p:cNvPr id="19" name="TextBox 18"/>
          <p:cNvSpPr txBox="1"/>
          <p:nvPr/>
        </p:nvSpPr>
        <p:spPr>
          <a:xfrm>
            <a:off x="2888574" y="1118219"/>
            <a:ext cx="2309929" cy="215444"/>
          </a:xfrm>
          <a:prstGeom prst="rect">
            <a:avLst/>
          </a:prstGeom>
        </p:spPr>
        <p:txBody>
          <a:bodyPr vert="horz" lIns="0" tIns="0" rIns="0" bIns="0" rtlCol="0">
            <a:spAutoFit/>
          </a:bodyPr>
          <a:lstStyle>
            <a:lvl1pPr marL="0" lvl="0" indent="0" defTabSz="895350" eaLnBrk="1" latinLnBrk="0" hangingPunct="1">
              <a:buClr>
                <a:schemeClr val="tx2"/>
              </a:buClr>
              <a:buSzPct val="100000"/>
              <a:defRPr sz="1400" baseline="0">
                <a:latin typeface="+mn-lt"/>
              </a:defRPr>
            </a:lvl1pPr>
            <a:lvl2pPr marL="193675" lvl="1" indent="-192088" defTabSz="895350" eaLnBrk="1" latinLnBrk="0" hangingPunct="1">
              <a:buClr>
                <a:schemeClr val="tx2"/>
              </a:buClr>
              <a:buSzPct val="125000"/>
              <a:buFont typeface="Arial" charset="0"/>
              <a:buChar char="▪"/>
              <a:defRPr sz="1400" baseline="0">
                <a:latin typeface="+mn-lt"/>
              </a:defRPr>
            </a:lvl2pPr>
            <a:lvl3pPr marL="457200" lvl="2" indent="-261938" defTabSz="895350" eaLnBrk="1" latinLnBrk="0" hangingPunct="1">
              <a:buClr>
                <a:schemeClr val="tx2"/>
              </a:buClr>
              <a:buSzPct val="120000"/>
              <a:buFont typeface="Arial" charset="0"/>
              <a:buChar char="–"/>
              <a:defRPr sz="1400" baseline="0">
                <a:latin typeface="+mn-lt"/>
              </a:defRPr>
            </a:lvl3pPr>
            <a:lvl4pPr marL="614363" lvl="3" indent="-155575" defTabSz="895350" eaLnBrk="1" latinLnBrk="0" hangingPunct="1">
              <a:buClr>
                <a:schemeClr val="tx2"/>
              </a:buClr>
              <a:buSzPct val="120000"/>
              <a:buFont typeface="Arial" charset="0"/>
              <a:buChar char="▫"/>
              <a:defRPr sz="1400" baseline="0">
                <a:latin typeface="+mn-lt"/>
              </a:defRPr>
            </a:lvl4pPr>
            <a:lvl5pPr marL="749808" lvl="4" indent="-130175" defTabSz="895350" eaLnBrk="1" latinLnBrk="0" hangingPunct="1">
              <a:buClr>
                <a:schemeClr val="tx2"/>
              </a:buClr>
              <a:buSzPct val="89000"/>
              <a:buFont typeface="Arial" charset="0"/>
              <a:buChar char="-"/>
              <a:defRPr sz="1400"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endParaRPr lang="en-US" dirty="0"/>
          </a:p>
        </p:txBody>
      </p:sp>
      <p:sp>
        <p:nvSpPr>
          <p:cNvPr id="20" name="TextBox 19"/>
          <p:cNvSpPr txBox="1"/>
          <p:nvPr/>
        </p:nvSpPr>
        <p:spPr>
          <a:xfrm>
            <a:off x="3589802" y="2925665"/>
            <a:ext cx="1751485" cy="215444"/>
          </a:xfrm>
          <a:prstGeom prst="rect">
            <a:avLst/>
          </a:prstGeom>
        </p:spPr>
        <p:txBody>
          <a:bodyPr vert="horz" lIns="0" tIns="0" rIns="0" bIns="0" rtlCol="0">
            <a:spAutoFit/>
          </a:bodyPr>
          <a:lstStyle>
            <a:lvl1pPr marL="0" lvl="0" indent="0" defTabSz="895350" eaLnBrk="1" latinLnBrk="0" hangingPunct="1">
              <a:buClr>
                <a:schemeClr val="tx2"/>
              </a:buClr>
              <a:buSzPct val="100000"/>
              <a:defRPr sz="1400" baseline="0">
                <a:latin typeface="+mn-lt"/>
              </a:defRPr>
            </a:lvl1pPr>
            <a:lvl2pPr marL="193675" lvl="1" indent="-192088" defTabSz="895350" eaLnBrk="1" latinLnBrk="0" hangingPunct="1">
              <a:buClr>
                <a:schemeClr val="tx2"/>
              </a:buClr>
              <a:buSzPct val="125000"/>
              <a:buFont typeface="Arial" charset="0"/>
              <a:buChar char="▪"/>
              <a:defRPr sz="1400" baseline="0">
                <a:latin typeface="+mn-lt"/>
              </a:defRPr>
            </a:lvl2pPr>
            <a:lvl3pPr marL="457200" lvl="2" indent="-261938" defTabSz="895350" eaLnBrk="1" latinLnBrk="0" hangingPunct="1">
              <a:buClr>
                <a:schemeClr val="tx2"/>
              </a:buClr>
              <a:buSzPct val="120000"/>
              <a:buFont typeface="Arial" charset="0"/>
              <a:buChar char="–"/>
              <a:defRPr sz="1400" baseline="0">
                <a:latin typeface="+mn-lt"/>
              </a:defRPr>
            </a:lvl3pPr>
            <a:lvl4pPr marL="614363" lvl="3" indent="-155575" defTabSz="895350" eaLnBrk="1" latinLnBrk="0" hangingPunct="1">
              <a:buClr>
                <a:schemeClr val="tx2"/>
              </a:buClr>
              <a:buSzPct val="120000"/>
              <a:buFont typeface="Arial" charset="0"/>
              <a:buChar char="▫"/>
              <a:defRPr sz="1400" baseline="0">
                <a:latin typeface="+mn-lt"/>
              </a:defRPr>
            </a:lvl4pPr>
            <a:lvl5pPr marL="749808" lvl="4" indent="-130175" defTabSz="895350" eaLnBrk="1" latinLnBrk="0" hangingPunct="1">
              <a:buClr>
                <a:schemeClr val="tx2"/>
              </a:buClr>
              <a:buSzPct val="89000"/>
              <a:buFont typeface="Arial" charset="0"/>
              <a:buChar char="-"/>
              <a:defRPr sz="1400"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endParaRPr lang="en-US" dirty="0"/>
          </a:p>
        </p:txBody>
      </p:sp>
      <p:sp>
        <p:nvSpPr>
          <p:cNvPr id="21" name="TextBox 20"/>
          <p:cNvSpPr txBox="1"/>
          <p:nvPr/>
        </p:nvSpPr>
        <p:spPr>
          <a:xfrm>
            <a:off x="1444869" y="4596760"/>
            <a:ext cx="2776357" cy="215444"/>
          </a:xfrm>
          <a:prstGeom prst="rect">
            <a:avLst/>
          </a:prstGeom>
        </p:spPr>
        <p:txBody>
          <a:bodyPr vert="horz" lIns="0" tIns="0" rIns="0" bIns="0" rtlCol="0">
            <a:spAutoFit/>
          </a:bodyPr>
          <a:lstStyle>
            <a:lvl1pPr marL="0" lvl="0" indent="0" defTabSz="895350" eaLnBrk="1" latinLnBrk="0" hangingPunct="1">
              <a:buClr>
                <a:schemeClr val="tx2"/>
              </a:buClr>
              <a:buSzPct val="100000"/>
              <a:defRPr sz="1400" baseline="0">
                <a:latin typeface="+mn-lt"/>
              </a:defRPr>
            </a:lvl1pPr>
            <a:lvl2pPr marL="193675" lvl="1" indent="-192088" defTabSz="895350" eaLnBrk="1" latinLnBrk="0" hangingPunct="1">
              <a:buClr>
                <a:schemeClr val="tx2"/>
              </a:buClr>
              <a:buSzPct val="125000"/>
              <a:buFont typeface="Arial" charset="0"/>
              <a:buChar char="▪"/>
              <a:defRPr sz="1400" baseline="0">
                <a:latin typeface="+mn-lt"/>
              </a:defRPr>
            </a:lvl2pPr>
            <a:lvl3pPr marL="457200" lvl="2" indent="-261938" defTabSz="895350" eaLnBrk="1" latinLnBrk="0" hangingPunct="1">
              <a:buClr>
                <a:schemeClr val="tx2"/>
              </a:buClr>
              <a:buSzPct val="120000"/>
              <a:buFont typeface="Arial" charset="0"/>
              <a:buChar char="–"/>
              <a:defRPr sz="1400" baseline="0">
                <a:latin typeface="+mn-lt"/>
              </a:defRPr>
            </a:lvl3pPr>
            <a:lvl4pPr marL="614363" lvl="3" indent="-155575" defTabSz="895350" eaLnBrk="1" latinLnBrk="0" hangingPunct="1">
              <a:buClr>
                <a:schemeClr val="tx2"/>
              </a:buClr>
              <a:buSzPct val="120000"/>
              <a:buFont typeface="Arial" charset="0"/>
              <a:buChar char="▫"/>
              <a:defRPr sz="1400" baseline="0">
                <a:latin typeface="+mn-lt"/>
              </a:defRPr>
            </a:lvl4pPr>
            <a:lvl5pPr marL="749808" lvl="4" indent="-130175" defTabSz="895350" eaLnBrk="1" latinLnBrk="0" hangingPunct="1">
              <a:buClr>
                <a:schemeClr val="tx2"/>
              </a:buClr>
              <a:buSzPct val="89000"/>
              <a:buFont typeface="Arial" charset="0"/>
              <a:buChar char="-"/>
              <a:defRPr sz="1400"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endParaRPr lang="en-US" dirty="0"/>
          </a:p>
        </p:txBody>
      </p:sp>
      <p:sp>
        <p:nvSpPr>
          <p:cNvPr id="29" name="TextBox 28"/>
          <p:cNvSpPr txBox="1"/>
          <p:nvPr/>
        </p:nvSpPr>
        <p:spPr>
          <a:xfrm>
            <a:off x="5827426" y="1433990"/>
            <a:ext cx="2496176" cy="4801314"/>
          </a:xfrm>
          <a:prstGeom prst="rect">
            <a:avLst/>
          </a:prstGeom>
        </p:spPr>
        <p:txBody>
          <a:bodyPr vert="horz" wrap="square" lIns="0" tIns="0" rIns="0" bIns="0" rtlCol="0">
            <a:spAutoFit/>
          </a:bodyPr>
          <a:lstStyle>
            <a:lvl1pPr marL="0" lvl="0" indent="0" defTabSz="895350" eaLnBrk="1" latinLnBrk="0" hangingPunct="1">
              <a:buClr>
                <a:schemeClr val="tx2"/>
              </a:buClr>
              <a:buSzPct val="100000"/>
              <a:defRPr sz="1400" baseline="0">
                <a:latin typeface="+mn-lt"/>
              </a:defRPr>
            </a:lvl1pPr>
            <a:lvl2pPr marL="193675" lvl="1" indent="-192088" defTabSz="895350" eaLnBrk="1" latinLnBrk="0" hangingPunct="1">
              <a:buClr>
                <a:schemeClr val="tx2"/>
              </a:buClr>
              <a:buSzPct val="125000"/>
              <a:buFont typeface="Arial" charset="0"/>
              <a:buChar char="▪"/>
              <a:defRPr sz="1400" baseline="0">
                <a:latin typeface="+mn-lt"/>
              </a:defRPr>
            </a:lvl2pPr>
            <a:lvl3pPr marL="457200" lvl="2" indent="-261938" defTabSz="895350" eaLnBrk="1" latinLnBrk="0" hangingPunct="1">
              <a:buClr>
                <a:schemeClr val="tx2"/>
              </a:buClr>
              <a:buSzPct val="120000"/>
              <a:buFont typeface="Arial" charset="0"/>
              <a:buChar char="–"/>
              <a:defRPr sz="1400" baseline="0">
                <a:latin typeface="+mn-lt"/>
              </a:defRPr>
            </a:lvl3pPr>
            <a:lvl4pPr marL="614363" lvl="3" indent="-155575" defTabSz="895350" eaLnBrk="1" latinLnBrk="0" hangingPunct="1">
              <a:buClr>
                <a:schemeClr val="tx2"/>
              </a:buClr>
              <a:buSzPct val="120000"/>
              <a:buFont typeface="Arial" charset="0"/>
              <a:buChar char="▫"/>
              <a:defRPr sz="1400" baseline="0">
                <a:latin typeface="+mn-lt"/>
              </a:defRPr>
            </a:lvl4pPr>
            <a:lvl5pPr marL="749808" lvl="4" indent="-130175" defTabSz="895350" eaLnBrk="1" latinLnBrk="0" hangingPunct="1">
              <a:buClr>
                <a:schemeClr val="tx2"/>
              </a:buClr>
              <a:buSzPct val="89000"/>
              <a:buFont typeface="Arial" charset="0"/>
              <a:buChar char="-"/>
              <a:defRPr sz="1400"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sz="1200" dirty="0"/>
              <a:t>First round of tests: very low cross validation scores: in the 30% accuracy range</a:t>
            </a:r>
          </a:p>
          <a:p>
            <a:endParaRPr lang="en-US" sz="1200" dirty="0"/>
          </a:p>
          <a:p>
            <a:r>
              <a:rPr lang="en-US" sz="1200" dirty="0"/>
              <a:t>So, I decided to go back and look at my data: I was using all the reviews of all wines: red, white, sparkling, fortified, dessert</a:t>
            </a:r>
          </a:p>
          <a:p>
            <a:endParaRPr lang="en-US" sz="1200" dirty="0">
              <a:sym typeface="Wingdings" panose="05000000000000000000" pitchFamily="2" charset="2"/>
            </a:endParaRPr>
          </a:p>
          <a:p>
            <a:r>
              <a:rPr lang="en-US" sz="1200" dirty="0">
                <a:sym typeface="Wingdings" panose="05000000000000000000" pitchFamily="2" charset="2"/>
              </a:rPr>
              <a:t>I decided to:</a:t>
            </a:r>
          </a:p>
          <a:p>
            <a:endParaRPr lang="en-US" sz="1200" dirty="0">
              <a:sym typeface="Wingdings" panose="05000000000000000000" pitchFamily="2" charset="2"/>
            </a:endParaRPr>
          </a:p>
          <a:p>
            <a:pPr lvl="1"/>
            <a:r>
              <a:rPr lang="en-US" sz="1200" dirty="0">
                <a:sym typeface="Wingdings" panose="05000000000000000000" pitchFamily="2" charset="2"/>
              </a:rPr>
              <a:t>Focus only on one </a:t>
            </a:r>
            <a:r>
              <a:rPr lang="en-US" sz="1200" b="1" dirty="0">
                <a:sym typeface="Wingdings" panose="05000000000000000000" pitchFamily="2" charset="2"/>
              </a:rPr>
              <a:t>wine type</a:t>
            </a:r>
          </a:p>
          <a:p>
            <a:pPr lvl="1"/>
            <a:endParaRPr lang="en-US" sz="1200" dirty="0">
              <a:sym typeface="Wingdings" panose="05000000000000000000" pitchFamily="2" charset="2"/>
            </a:endParaRPr>
          </a:p>
          <a:p>
            <a:pPr lvl="1"/>
            <a:r>
              <a:rPr lang="en-US" sz="1200" dirty="0">
                <a:sym typeface="Wingdings" panose="05000000000000000000" pitchFamily="2" charset="2"/>
              </a:rPr>
              <a:t>Focus on the </a:t>
            </a:r>
            <a:r>
              <a:rPr lang="en-US" sz="1200" b="1" dirty="0">
                <a:sym typeface="Wingdings" panose="05000000000000000000" pitchFamily="2" charset="2"/>
              </a:rPr>
              <a:t>length of the reviews</a:t>
            </a:r>
          </a:p>
          <a:p>
            <a:pPr lvl="2"/>
            <a:r>
              <a:rPr lang="en-US" sz="1200" dirty="0">
                <a:sym typeface="Wingdings" panose="05000000000000000000" pitchFamily="2" charset="2"/>
              </a:rPr>
              <a:t>Average length is 37 words</a:t>
            </a:r>
          </a:p>
          <a:p>
            <a:pPr lvl="1"/>
            <a:endParaRPr lang="en-US" sz="1200" dirty="0">
              <a:sym typeface="Wingdings" panose="05000000000000000000" pitchFamily="2" charset="2"/>
            </a:endParaRPr>
          </a:p>
          <a:p>
            <a:pPr lvl="1"/>
            <a:r>
              <a:rPr lang="en-US" sz="1200" dirty="0">
                <a:sym typeface="Wingdings" panose="05000000000000000000" pitchFamily="2" charset="2"/>
              </a:rPr>
              <a:t>The </a:t>
            </a:r>
            <a:r>
              <a:rPr lang="en-US" sz="1200" b="1" dirty="0">
                <a:sym typeface="Wingdings" panose="05000000000000000000" pitchFamily="2" charset="2"/>
              </a:rPr>
              <a:t>reviewers</a:t>
            </a:r>
            <a:r>
              <a:rPr lang="en-US" sz="1200" dirty="0">
                <a:sym typeface="Wingdings" panose="05000000000000000000" pitchFamily="2" charset="2"/>
              </a:rPr>
              <a:t>: how many reviews have they written (are they “experts”?)</a:t>
            </a:r>
          </a:p>
          <a:p>
            <a:pPr lvl="1"/>
            <a:endParaRPr lang="en-US" sz="1200" dirty="0">
              <a:sym typeface="Wingdings" panose="05000000000000000000" pitchFamily="2" charset="2"/>
            </a:endParaRPr>
          </a:p>
          <a:p>
            <a:pPr lvl="1"/>
            <a:r>
              <a:rPr lang="en-US" sz="1200" dirty="0">
                <a:sym typeface="Wingdings" panose="05000000000000000000" pitchFamily="2" charset="2"/>
              </a:rPr>
              <a:t>Convert the ratings to </a:t>
            </a:r>
            <a:r>
              <a:rPr lang="en-US" sz="1200" b="1" dirty="0">
                <a:sym typeface="Wingdings" panose="05000000000000000000" pitchFamily="2" charset="2"/>
              </a:rPr>
              <a:t>categories</a:t>
            </a:r>
            <a:r>
              <a:rPr lang="en-US" sz="1200" dirty="0">
                <a:sym typeface="Wingdings" panose="05000000000000000000" pitchFamily="2" charset="2"/>
              </a:rPr>
              <a:t>:</a:t>
            </a:r>
          </a:p>
          <a:p>
            <a:pPr lvl="2"/>
            <a:r>
              <a:rPr lang="en-US" sz="1200" dirty="0">
                <a:sym typeface="Wingdings" panose="05000000000000000000" pitchFamily="2" charset="2"/>
              </a:rPr>
              <a:t>Up to 80 pts  OK</a:t>
            </a:r>
          </a:p>
          <a:p>
            <a:pPr lvl="2"/>
            <a:r>
              <a:rPr lang="en-US" sz="1200" dirty="0">
                <a:sym typeface="Wingdings" panose="05000000000000000000" pitchFamily="2" charset="2"/>
              </a:rPr>
              <a:t>81-89 pts  Good</a:t>
            </a:r>
          </a:p>
          <a:p>
            <a:pPr lvl="2"/>
            <a:r>
              <a:rPr lang="en-US" sz="1200" dirty="0">
                <a:sym typeface="Wingdings" panose="05000000000000000000" pitchFamily="2" charset="2"/>
              </a:rPr>
              <a:t>90-95 pts  Very Good</a:t>
            </a:r>
          </a:p>
          <a:p>
            <a:pPr lvl="2"/>
            <a:r>
              <a:rPr lang="en-US" sz="1200" dirty="0">
                <a:sym typeface="Wingdings" panose="05000000000000000000" pitchFamily="2" charset="2"/>
              </a:rPr>
              <a:t>96-100 pts  Collectible</a:t>
            </a:r>
          </a:p>
        </p:txBody>
      </p:sp>
    </p:spTree>
    <p:extLst>
      <p:ext uri="{BB962C8B-B14F-4D97-AF65-F5344CB8AC3E}">
        <p14:creationId xmlns:p14="http://schemas.microsoft.com/office/powerpoint/2010/main" val="1025448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4754" name="AutoShape 2" hidden="1"/>
          <p:cNvGraphicFramePr>
            <a:graphicFrameLocks/>
          </p:cNvGraphicFramePr>
          <p:nvPr>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2915" name="think-cell Slide" r:id="rId22" imgW="0" imgH="0" progId="TCLayout.ActiveDocument.1">
                  <p:embed/>
                </p:oleObj>
              </mc:Choice>
              <mc:Fallback>
                <p:oleObj name="think-cell Slide" r:id="rId22" imgW="0" imgH="0" progId="TCLayout.ActiveDocument.1">
                  <p:embed/>
                  <p:pic>
                    <p:nvPicPr>
                      <p:cNvPr id="74754" name="AutoShape 2"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756" name="Rectangle 3"/>
          <p:cNvSpPr>
            <a:spLocks noGrp="1" noChangeArrowheads="1"/>
          </p:cNvSpPr>
          <p:nvPr>
            <p:ph type="title"/>
            <p:custDataLst>
              <p:tags r:id="rId3"/>
            </p:custDataLst>
          </p:nvPr>
        </p:nvSpPr>
        <p:spPr>
          <a:xfrm>
            <a:off x="119063" y="230188"/>
            <a:ext cx="8618537" cy="615553"/>
          </a:xfrm>
        </p:spPr>
        <p:txBody>
          <a:bodyPr/>
          <a:lstStyle/>
          <a:p>
            <a:pPr eaLnBrk="1" hangingPunct="1"/>
            <a:r>
              <a:rPr lang="en-US" dirty="0"/>
              <a:t>Feature &amp; strategy adjustments</a:t>
            </a:r>
            <a:br>
              <a:rPr lang="en-US" dirty="0"/>
            </a:br>
            <a:endParaRPr lang="en-US" dirty="0"/>
          </a:p>
        </p:txBody>
      </p:sp>
      <p:grpSp>
        <p:nvGrpSpPr>
          <p:cNvPr id="23" name="Flow 19"/>
          <p:cNvGrpSpPr/>
          <p:nvPr>
            <p:custDataLst>
              <p:tags r:id="rId4"/>
            </p:custDataLst>
          </p:nvPr>
        </p:nvGrpSpPr>
        <p:grpSpPr>
          <a:xfrm>
            <a:off x="2534097" y="885354"/>
            <a:ext cx="1976408" cy="914401"/>
            <a:chOff x="2534097" y="885354"/>
            <a:chExt cx="1976408" cy="914401"/>
          </a:xfrm>
          <a:solidFill>
            <a:schemeClr val="tx2">
              <a:lumMod val="25000"/>
              <a:lumOff val="75000"/>
            </a:schemeClr>
          </a:solidFill>
        </p:grpSpPr>
        <p:sp>
          <p:nvSpPr>
            <p:cNvPr id="24" name="Freeform 23"/>
            <p:cNvSpPr/>
            <p:nvPr>
              <p:custDataLst>
                <p:tags r:id="rId18"/>
              </p:custDataLst>
            </p:nvPr>
          </p:nvSpPr>
          <p:spPr bwMode="auto">
            <a:xfrm>
              <a:off x="2534097" y="885354"/>
              <a:ext cx="1976408" cy="914401"/>
            </a:xfrm>
            <a:custGeom>
              <a:avLst/>
              <a:gdLst>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1 h 914400"/>
                <a:gd name="connsiteX0" fmla="*/ 0 w 1828800"/>
                <a:gd name="connsiteY0" fmla="*/ 0 h 914400"/>
                <a:gd name="connsiteX1" fmla="*/ 1749399 w 1828800"/>
                <a:gd name="connsiteY1" fmla="*/ 1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1 h 914400"/>
                <a:gd name="connsiteX0" fmla="*/ 0 w 1828800"/>
                <a:gd name="connsiteY0" fmla="*/ 0 h 914402"/>
                <a:gd name="connsiteX1" fmla="*/ 1749399 w 1828800"/>
                <a:gd name="connsiteY1" fmla="*/ 1 h 914402"/>
                <a:gd name="connsiteX2" fmla="*/ 1828800 w 1828800"/>
                <a:gd name="connsiteY2" fmla="*/ 457200 h 914402"/>
                <a:gd name="connsiteX3" fmla="*/ 1749399 w 1828800"/>
                <a:gd name="connsiteY3" fmla="*/ 914402 h 914402"/>
                <a:gd name="connsiteX4" fmla="*/ 0 w 1828800"/>
                <a:gd name="connsiteY4" fmla="*/ 914400 h 914402"/>
                <a:gd name="connsiteX5" fmla="*/ 0 w 1828800"/>
                <a:gd name="connsiteY5" fmla="*/ 457201 h 914402"/>
                <a:gd name="connsiteX0" fmla="*/ 0 w 1828800"/>
                <a:gd name="connsiteY0" fmla="*/ 0 h 914402"/>
                <a:gd name="connsiteX1" fmla="*/ 1749399 w 1828800"/>
                <a:gd name="connsiteY1" fmla="*/ 1 h 914402"/>
                <a:gd name="connsiteX2" fmla="*/ 1828800 w 1828800"/>
                <a:gd name="connsiteY2" fmla="*/ 457200 h 914402"/>
                <a:gd name="connsiteX3" fmla="*/ 1749399 w 1828800"/>
                <a:gd name="connsiteY3" fmla="*/ 914402 h 914402"/>
                <a:gd name="connsiteX4" fmla="*/ 0 w 1828800"/>
                <a:gd name="connsiteY4" fmla="*/ 914400 h 914402"/>
                <a:gd name="connsiteX5" fmla="*/ 79401 w 1828800"/>
                <a:gd name="connsiteY5" fmla="*/ 457202 h 914402"/>
                <a:gd name="connsiteX0" fmla="*/ 0 w 1828800"/>
                <a:gd name="connsiteY0" fmla="*/ 0 h 914402"/>
                <a:gd name="connsiteX1" fmla="*/ 1749399 w 1828800"/>
                <a:gd name="connsiteY1" fmla="*/ 0 h 914402"/>
                <a:gd name="connsiteX2" fmla="*/ 1828800 w 1828800"/>
                <a:gd name="connsiteY2" fmla="*/ 457200 h 914402"/>
                <a:gd name="connsiteX3" fmla="*/ 1749399 w 1828800"/>
                <a:gd name="connsiteY3" fmla="*/ 914402 h 914402"/>
                <a:gd name="connsiteX4" fmla="*/ 0 w 1828800"/>
                <a:gd name="connsiteY4" fmla="*/ 914400 h 914402"/>
                <a:gd name="connsiteX5" fmla="*/ 79401 w 1828800"/>
                <a:gd name="connsiteY5" fmla="*/ 457202 h 914402"/>
                <a:gd name="connsiteX0" fmla="*/ 0 w 1828800"/>
                <a:gd name="connsiteY0" fmla="*/ 0 h 914402"/>
                <a:gd name="connsiteX1" fmla="*/ 1749399 w 1828800"/>
                <a:gd name="connsiteY1" fmla="*/ 0 h 914402"/>
                <a:gd name="connsiteX2" fmla="*/ 1828800 w 1828800"/>
                <a:gd name="connsiteY2" fmla="*/ 457200 h 914402"/>
                <a:gd name="connsiteX3" fmla="*/ 1749399 w 1828800"/>
                <a:gd name="connsiteY3" fmla="*/ 914402 h 914402"/>
                <a:gd name="connsiteX4" fmla="*/ 0 w 1828800"/>
                <a:gd name="connsiteY4" fmla="*/ 914400 h 914402"/>
                <a:gd name="connsiteX5" fmla="*/ 79401 w 1828800"/>
                <a:gd name="connsiteY5" fmla="*/ 457202 h 914402"/>
                <a:gd name="connsiteX0" fmla="*/ 0 w 1828800"/>
                <a:gd name="connsiteY0" fmla="*/ 0 h 914402"/>
                <a:gd name="connsiteX1" fmla="*/ 1749399 w 1828800"/>
                <a:gd name="connsiteY1" fmla="*/ 0 h 914402"/>
                <a:gd name="connsiteX2" fmla="*/ 1828800 w 1828800"/>
                <a:gd name="connsiteY2" fmla="*/ 457200 h 914402"/>
                <a:gd name="connsiteX3" fmla="*/ 1749399 w 1828800"/>
                <a:gd name="connsiteY3" fmla="*/ 914402 h 914402"/>
                <a:gd name="connsiteX4" fmla="*/ 0 w 1828800"/>
                <a:gd name="connsiteY4" fmla="*/ 914400 h 914402"/>
                <a:gd name="connsiteX5" fmla="*/ 118532 w 1828800"/>
                <a:gd name="connsiteY5" fmla="*/ 457202 h 914402"/>
                <a:gd name="connsiteX0" fmla="*/ 0 w 1828800"/>
                <a:gd name="connsiteY0" fmla="*/ 0 h 914402"/>
                <a:gd name="connsiteX1" fmla="*/ 1710267 w 1828800"/>
                <a:gd name="connsiteY1" fmla="*/ 0 h 914402"/>
                <a:gd name="connsiteX2" fmla="*/ 1828800 w 1828800"/>
                <a:gd name="connsiteY2" fmla="*/ 457200 h 914402"/>
                <a:gd name="connsiteX3" fmla="*/ 1749399 w 1828800"/>
                <a:gd name="connsiteY3" fmla="*/ 914402 h 914402"/>
                <a:gd name="connsiteX4" fmla="*/ 0 w 1828800"/>
                <a:gd name="connsiteY4" fmla="*/ 914400 h 914402"/>
                <a:gd name="connsiteX5" fmla="*/ 118532 w 1828800"/>
                <a:gd name="connsiteY5" fmla="*/ 457202 h 914402"/>
                <a:gd name="connsiteX0" fmla="*/ 0 w 1828800"/>
                <a:gd name="connsiteY0" fmla="*/ 0 h 914402"/>
                <a:gd name="connsiteX1" fmla="*/ 1710267 w 1828800"/>
                <a:gd name="connsiteY1" fmla="*/ 0 h 914402"/>
                <a:gd name="connsiteX2" fmla="*/ 1828800 w 1828800"/>
                <a:gd name="connsiteY2" fmla="*/ 457200 h 914402"/>
                <a:gd name="connsiteX3" fmla="*/ 1710267 w 1828800"/>
                <a:gd name="connsiteY3" fmla="*/ 914402 h 914402"/>
                <a:gd name="connsiteX4" fmla="*/ 0 w 1828800"/>
                <a:gd name="connsiteY4" fmla="*/ 914400 h 914402"/>
                <a:gd name="connsiteX5" fmla="*/ 118532 w 1828800"/>
                <a:gd name="connsiteY5" fmla="*/ 457202 h 914402"/>
                <a:gd name="connsiteX0" fmla="*/ 0 w 1828800"/>
                <a:gd name="connsiteY0" fmla="*/ 0 h 914402"/>
                <a:gd name="connsiteX1" fmla="*/ 1710267 w 1828800"/>
                <a:gd name="connsiteY1" fmla="*/ 0 h 914402"/>
                <a:gd name="connsiteX2" fmla="*/ 1828800 w 1828800"/>
                <a:gd name="connsiteY2" fmla="*/ 457200 h 914402"/>
                <a:gd name="connsiteX3" fmla="*/ 1710267 w 1828800"/>
                <a:gd name="connsiteY3" fmla="*/ 914402 h 914402"/>
                <a:gd name="connsiteX4" fmla="*/ 0 w 1828800"/>
                <a:gd name="connsiteY4" fmla="*/ 914400 h 914402"/>
                <a:gd name="connsiteX5" fmla="*/ 154534 w 1828800"/>
                <a:gd name="connsiteY5" fmla="*/ 457202 h 914402"/>
                <a:gd name="connsiteX0" fmla="*/ 0 w 1828800"/>
                <a:gd name="connsiteY0" fmla="*/ 0 h 914402"/>
                <a:gd name="connsiteX1" fmla="*/ 1674266 w 1828800"/>
                <a:gd name="connsiteY1" fmla="*/ 0 h 914402"/>
                <a:gd name="connsiteX2" fmla="*/ 1828800 w 1828800"/>
                <a:gd name="connsiteY2" fmla="*/ 457200 h 914402"/>
                <a:gd name="connsiteX3" fmla="*/ 1710267 w 1828800"/>
                <a:gd name="connsiteY3" fmla="*/ 914402 h 914402"/>
                <a:gd name="connsiteX4" fmla="*/ 0 w 1828800"/>
                <a:gd name="connsiteY4" fmla="*/ 914400 h 914402"/>
                <a:gd name="connsiteX5" fmla="*/ 154534 w 1828800"/>
                <a:gd name="connsiteY5" fmla="*/ 457202 h 914402"/>
                <a:gd name="connsiteX0" fmla="*/ 0 w 1828800"/>
                <a:gd name="connsiteY0" fmla="*/ 0 h 914402"/>
                <a:gd name="connsiteX1" fmla="*/ 1674266 w 1828800"/>
                <a:gd name="connsiteY1" fmla="*/ 0 h 914402"/>
                <a:gd name="connsiteX2" fmla="*/ 1828800 w 1828800"/>
                <a:gd name="connsiteY2" fmla="*/ 457200 h 914402"/>
                <a:gd name="connsiteX3" fmla="*/ 1674266 w 1828800"/>
                <a:gd name="connsiteY3" fmla="*/ 914402 h 914402"/>
                <a:gd name="connsiteX4" fmla="*/ 0 w 1828800"/>
                <a:gd name="connsiteY4" fmla="*/ 914400 h 914402"/>
                <a:gd name="connsiteX5" fmla="*/ 154534 w 1828800"/>
                <a:gd name="connsiteY5" fmla="*/ 457202 h 914402"/>
                <a:gd name="connsiteX0" fmla="*/ 0 w 1828800"/>
                <a:gd name="connsiteY0" fmla="*/ 0 h 914402"/>
                <a:gd name="connsiteX1" fmla="*/ 1674266 w 1828800"/>
                <a:gd name="connsiteY1" fmla="*/ 0 h 914402"/>
                <a:gd name="connsiteX2" fmla="*/ 1828800 w 1828800"/>
                <a:gd name="connsiteY2" fmla="*/ 457200 h 914402"/>
                <a:gd name="connsiteX3" fmla="*/ 1674266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4266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0" h="914402">
                  <a:moveTo>
                    <a:pt x="0" y="0"/>
                  </a:moveTo>
                  <a:lnTo>
                    <a:pt x="1676501" y="0"/>
                  </a:lnTo>
                  <a:lnTo>
                    <a:pt x="1828800" y="457200"/>
                  </a:lnTo>
                  <a:lnTo>
                    <a:pt x="1676501" y="914402"/>
                  </a:lnTo>
                  <a:lnTo>
                    <a:pt x="0" y="914400"/>
                  </a:lnTo>
                  <a:lnTo>
                    <a:pt x="152299" y="457202"/>
                  </a:lnTo>
                  <a:close/>
                </a:path>
              </a:pathLst>
            </a:custGeom>
            <a:grpFill/>
            <a:ln w="9525">
              <a:solidFill>
                <a:schemeClr val="accent6"/>
              </a:solidFill>
              <a:round/>
              <a:headEnd/>
              <a:tailEnd/>
            </a:ln>
          </p:spPr>
          <p:txBody>
            <a:bodyPr wrap="none" rtlCol="0" anchor="ctr"/>
            <a:lstStyle/>
            <a:p>
              <a:pPr algn="ctr"/>
              <a:endParaRPr lang="en-US" b="1" dirty="0"/>
            </a:p>
          </p:txBody>
        </p:sp>
        <p:sp>
          <p:nvSpPr>
            <p:cNvPr id="25" name="TextBox 4"/>
            <p:cNvSpPr txBox="1">
              <a:spLocks noChangeArrowheads="1"/>
            </p:cNvSpPr>
            <p:nvPr>
              <p:custDataLst>
                <p:tags r:id="rId19"/>
              </p:custDataLst>
            </p:nvPr>
          </p:nvSpPr>
          <p:spPr bwMode="auto">
            <a:xfrm>
              <a:off x="2749489" y="1095781"/>
              <a:ext cx="1596424" cy="49244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marL="0" indent="0" algn="l" defTabSz="895350" rtl="0" eaLnBrk="1" fontAlgn="base" hangingPunct="1">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4pPr>
              <a:lvl5pPr marL="746125"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9pPr>
            </a:lstStyle>
            <a:p>
              <a:r>
                <a:rPr lang="en-US" b="1" dirty="0"/>
                <a:t>Adjust Wine Type</a:t>
              </a:r>
            </a:p>
          </p:txBody>
        </p:sp>
      </p:grpSp>
      <p:grpSp>
        <p:nvGrpSpPr>
          <p:cNvPr id="26" name="Flow 73"/>
          <p:cNvGrpSpPr/>
          <p:nvPr>
            <p:custDataLst>
              <p:tags r:id="rId5"/>
            </p:custDataLst>
          </p:nvPr>
        </p:nvGrpSpPr>
        <p:grpSpPr>
          <a:xfrm>
            <a:off x="722037" y="885354"/>
            <a:ext cx="1976408" cy="914401"/>
            <a:chOff x="722037" y="885354"/>
            <a:chExt cx="1976408" cy="914401"/>
          </a:xfrm>
          <a:solidFill>
            <a:schemeClr val="tx2">
              <a:lumMod val="25000"/>
              <a:lumOff val="75000"/>
            </a:schemeClr>
          </a:solidFill>
        </p:grpSpPr>
        <p:sp>
          <p:nvSpPr>
            <p:cNvPr id="27" name="Freeform 26"/>
            <p:cNvSpPr/>
            <p:nvPr>
              <p:custDataLst>
                <p:tags r:id="rId16"/>
              </p:custDataLst>
            </p:nvPr>
          </p:nvSpPr>
          <p:spPr bwMode="auto">
            <a:xfrm>
              <a:off x="722037" y="885354"/>
              <a:ext cx="1976408" cy="914401"/>
            </a:xfrm>
            <a:custGeom>
              <a:avLst/>
              <a:gdLst>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1 h 914400"/>
                <a:gd name="connsiteX0" fmla="*/ 0 w 1828800"/>
                <a:gd name="connsiteY0" fmla="*/ 0 h 914400"/>
                <a:gd name="connsiteX1" fmla="*/ 1749399 w 1828800"/>
                <a:gd name="connsiteY1" fmla="*/ 1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1 h 914400"/>
                <a:gd name="connsiteX0" fmla="*/ 0 w 1828800"/>
                <a:gd name="connsiteY0" fmla="*/ 0 h 914402"/>
                <a:gd name="connsiteX1" fmla="*/ 1749399 w 1828800"/>
                <a:gd name="connsiteY1" fmla="*/ 1 h 914402"/>
                <a:gd name="connsiteX2" fmla="*/ 1828800 w 1828800"/>
                <a:gd name="connsiteY2" fmla="*/ 457200 h 914402"/>
                <a:gd name="connsiteX3" fmla="*/ 1749399 w 1828800"/>
                <a:gd name="connsiteY3" fmla="*/ 914402 h 914402"/>
                <a:gd name="connsiteX4" fmla="*/ 0 w 1828800"/>
                <a:gd name="connsiteY4" fmla="*/ 914400 h 914402"/>
                <a:gd name="connsiteX5" fmla="*/ 0 w 1828800"/>
                <a:gd name="connsiteY5" fmla="*/ 457201 h 914402"/>
                <a:gd name="connsiteX0" fmla="*/ 0 w 1828800"/>
                <a:gd name="connsiteY0" fmla="*/ 0 h 914402"/>
                <a:gd name="connsiteX1" fmla="*/ 1749399 w 1828800"/>
                <a:gd name="connsiteY1" fmla="*/ 1 h 914402"/>
                <a:gd name="connsiteX2" fmla="*/ 1828800 w 1828800"/>
                <a:gd name="connsiteY2" fmla="*/ 457200 h 914402"/>
                <a:gd name="connsiteX3" fmla="*/ 1749399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710268 w 1828800"/>
                <a:gd name="connsiteY1" fmla="*/ 0 h 914402"/>
                <a:gd name="connsiteX2" fmla="*/ 1828800 w 1828800"/>
                <a:gd name="connsiteY2" fmla="*/ 457200 h 914402"/>
                <a:gd name="connsiteX3" fmla="*/ 1749399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710268 w 1828800"/>
                <a:gd name="connsiteY1" fmla="*/ 0 h 914402"/>
                <a:gd name="connsiteX2" fmla="*/ 1828800 w 1828800"/>
                <a:gd name="connsiteY2" fmla="*/ 457200 h 914402"/>
                <a:gd name="connsiteX3" fmla="*/ 1710268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710268 w 1828800"/>
                <a:gd name="connsiteY1" fmla="*/ 0 h 914402"/>
                <a:gd name="connsiteX2" fmla="*/ 1828800 w 1828800"/>
                <a:gd name="connsiteY2" fmla="*/ 457200 h 914402"/>
                <a:gd name="connsiteX3" fmla="*/ 1710268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4266 w 1828800"/>
                <a:gd name="connsiteY1" fmla="*/ 0 h 914402"/>
                <a:gd name="connsiteX2" fmla="*/ 1828800 w 1828800"/>
                <a:gd name="connsiteY2" fmla="*/ 457200 h 914402"/>
                <a:gd name="connsiteX3" fmla="*/ 1710268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4266 w 1828800"/>
                <a:gd name="connsiteY1" fmla="*/ 0 h 914402"/>
                <a:gd name="connsiteX2" fmla="*/ 1828800 w 1828800"/>
                <a:gd name="connsiteY2" fmla="*/ 457200 h 914402"/>
                <a:gd name="connsiteX3" fmla="*/ 1674266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4266 w 1828800"/>
                <a:gd name="connsiteY1" fmla="*/ 0 h 914402"/>
                <a:gd name="connsiteX2" fmla="*/ 1828800 w 1828800"/>
                <a:gd name="connsiteY2" fmla="*/ 457200 h 914402"/>
                <a:gd name="connsiteX3" fmla="*/ 1674266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4266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0" h="914402">
                  <a:moveTo>
                    <a:pt x="0" y="0"/>
                  </a:moveTo>
                  <a:lnTo>
                    <a:pt x="1676501" y="0"/>
                  </a:lnTo>
                  <a:lnTo>
                    <a:pt x="1828800" y="457200"/>
                  </a:lnTo>
                  <a:lnTo>
                    <a:pt x="1676501" y="914402"/>
                  </a:lnTo>
                  <a:lnTo>
                    <a:pt x="0" y="914400"/>
                  </a:lnTo>
                  <a:lnTo>
                    <a:pt x="0" y="457202"/>
                  </a:lnTo>
                  <a:close/>
                </a:path>
              </a:pathLst>
            </a:custGeom>
            <a:grpFill/>
            <a:ln w="9525">
              <a:solidFill>
                <a:schemeClr val="accent6"/>
              </a:solidFill>
              <a:round/>
              <a:headEnd/>
              <a:tailEnd/>
            </a:ln>
          </p:spPr>
          <p:txBody>
            <a:bodyPr wrap="none" rtlCol="0" anchor="ctr"/>
            <a:lstStyle/>
            <a:p>
              <a:pPr algn="ctr"/>
              <a:endParaRPr lang="en-US" b="1" dirty="0"/>
            </a:p>
          </p:txBody>
        </p:sp>
        <p:sp>
          <p:nvSpPr>
            <p:cNvPr id="28" name="TextBox 4"/>
            <p:cNvSpPr txBox="1">
              <a:spLocks noChangeArrowheads="1"/>
            </p:cNvSpPr>
            <p:nvPr>
              <p:custDataLst>
                <p:tags r:id="rId17"/>
              </p:custDataLst>
            </p:nvPr>
          </p:nvSpPr>
          <p:spPr bwMode="auto">
            <a:xfrm>
              <a:off x="772837" y="1096332"/>
              <a:ext cx="1761016" cy="49244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marL="0" indent="0" algn="l" defTabSz="895350" rtl="0" eaLnBrk="1" fontAlgn="base" hangingPunct="1">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4pPr>
              <a:lvl5pPr marL="746125"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9pPr>
            </a:lstStyle>
            <a:p>
              <a:r>
                <a:rPr lang="en-US" b="1" dirty="0"/>
                <a:t>Adjust Review Length</a:t>
              </a:r>
            </a:p>
          </p:txBody>
        </p:sp>
      </p:grpSp>
      <p:grpSp>
        <p:nvGrpSpPr>
          <p:cNvPr id="29" name="Flow 94"/>
          <p:cNvGrpSpPr/>
          <p:nvPr>
            <p:custDataLst>
              <p:tags r:id="rId6"/>
            </p:custDataLst>
          </p:nvPr>
        </p:nvGrpSpPr>
        <p:grpSpPr>
          <a:xfrm>
            <a:off x="4346157" y="885354"/>
            <a:ext cx="1976408" cy="914401"/>
            <a:chOff x="4346157" y="885354"/>
            <a:chExt cx="1976408" cy="914401"/>
          </a:xfrm>
          <a:solidFill>
            <a:schemeClr val="tx2">
              <a:lumMod val="25000"/>
              <a:lumOff val="75000"/>
            </a:schemeClr>
          </a:solidFill>
        </p:grpSpPr>
        <p:sp>
          <p:nvSpPr>
            <p:cNvPr id="30" name="Freeform 29"/>
            <p:cNvSpPr/>
            <p:nvPr>
              <p:custDataLst>
                <p:tags r:id="rId14"/>
              </p:custDataLst>
            </p:nvPr>
          </p:nvSpPr>
          <p:spPr bwMode="auto">
            <a:xfrm>
              <a:off x="4346157" y="885354"/>
              <a:ext cx="1976408" cy="914401"/>
            </a:xfrm>
            <a:custGeom>
              <a:avLst/>
              <a:gdLst>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1 h 914400"/>
                <a:gd name="connsiteX0" fmla="*/ 0 w 1828800"/>
                <a:gd name="connsiteY0" fmla="*/ 0 h 914400"/>
                <a:gd name="connsiteX1" fmla="*/ 1749399 w 1828800"/>
                <a:gd name="connsiteY1" fmla="*/ 1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1 h 914400"/>
                <a:gd name="connsiteX0" fmla="*/ 0 w 1828800"/>
                <a:gd name="connsiteY0" fmla="*/ 0 h 914402"/>
                <a:gd name="connsiteX1" fmla="*/ 1749399 w 1828800"/>
                <a:gd name="connsiteY1" fmla="*/ 1 h 914402"/>
                <a:gd name="connsiteX2" fmla="*/ 1828800 w 1828800"/>
                <a:gd name="connsiteY2" fmla="*/ 457200 h 914402"/>
                <a:gd name="connsiteX3" fmla="*/ 1749399 w 1828800"/>
                <a:gd name="connsiteY3" fmla="*/ 914402 h 914402"/>
                <a:gd name="connsiteX4" fmla="*/ 0 w 1828800"/>
                <a:gd name="connsiteY4" fmla="*/ 914400 h 914402"/>
                <a:gd name="connsiteX5" fmla="*/ 0 w 1828800"/>
                <a:gd name="connsiteY5" fmla="*/ 457201 h 914402"/>
                <a:gd name="connsiteX0" fmla="*/ 0 w 1828800"/>
                <a:gd name="connsiteY0" fmla="*/ 0 h 914402"/>
                <a:gd name="connsiteX1" fmla="*/ 1749399 w 1828800"/>
                <a:gd name="connsiteY1" fmla="*/ 1 h 914402"/>
                <a:gd name="connsiteX2" fmla="*/ 1828800 w 1828800"/>
                <a:gd name="connsiteY2" fmla="*/ 457200 h 914402"/>
                <a:gd name="connsiteX3" fmla="*/ 1749399 w 1828800"/>
                <a:gd name="connsiteY3" fmla="*/ 914402 h 914402"/>
                <a:gd name="connsiteX4" fmla="*/ 0 w 1828800"/>
                <a:gd name="connsiteY4" fmla="*/ 914400 h 914402"/>
                <a:gd name="connsiteX5" fmla="*/ 79401 w 1828800"/>
                <a:gd name="connsiteY5" fmla="*/ 457202 h 914402"/>
                <a:gd name="connsiteX0" fmla="*/ 0 w 1828800"/>
                <a:gd name="connsiteY0" fmla="*/ 0 h 914402"/>
                <a:gd name="connsiteX1" fmla="*/ 1749399 w 1828800"/>
                <a:gd name="connsiteY1" fmla="*/ 0 h 914402"/>
                <a:gd name="connsiteX2" fmla="*/ 1828800 w 1828800"/>
                <a:gd name="connsiteY2" fmla="*/ 457200 h 914402"/>
                <a:gd name="connsiteX3" fmla="*/ 1749399 w 1828800"/>
                <a:gd name="connsiteY3" fmla="*/ 914402 h 914402"/>
                <a:gd name="connsiteX4" fmla="*/ 0 w 1828800"/>
                <a:gd name="connsiteY4" fmla="*/ 914400 h 914402"/>
                <a:gd name="connsiteX5" fmla="*/ 79401 w 1828800"/>
                <a:gd name="connsiteY5" fmla="*/ 457202 h 914402"/>
                <a:gd name="connsiteX0" fmla="*/ 0 w 1828800"/>
                <a:gd name="connsiteY0" fmla="*/ 0 h 914402"/>
                <a:gd name="connsiteX1" fmla="*/ 1749399 w 1828800"/>
                <a:gd name="connsiteY1" fmla="*/ 0 h 914402"/>
                <a:gd name="connsiteX2" fmla="*/ 1828800 w 1828800"/>
                <a:gd name="connsiteY2" fmla="*/ 457200 h 914402"/>
                <a:gd name="connsiteX3" fmla="*/ 1749399 w 1828800"/>
                <a:gd name="connsiteY3" fmla="*/ 914402 h 914402"/>
                <a:gd name="connsiteX4" fmla="*/ 0 w 1828800"/>
                <a:gd name="connsiteY4" fmla="*/ 914400 h 914402"/>
                <a:gd name="connsiteX5" fmla="*/ 79401 w 1828800"/>
                <a:gd name="connsiteY5" fmla="*/ 457202 h 914402"/>
                <a:gd name="connsiteX0" fmla="*/ 0 w 1828800"/>
                <a:gd name="connsiteY0" fmla="*/ 0 h 914402"/>
                <a:gd name="connsiteX1" fmla="*/ 1749399 w 1828800"/>
                <a:gd name="connsiteY1" fmla="*/ 0 h 914402"/>
                <a:gd name="connsiteX2" fmla="*/ 1828800 w 1828800"/>
                <a:gd name="connsiteY2" fmla="*/ 457200 h 914402"/>
                <a:gd name="connsiteX3" fmla="*/ 1749399 w 1828800"/>
                <a:gd name="connsiteY3" fmla="*/ 914402 h 914402"/>
                <a:gd name="connsiteX4" fmla="*/ 0 w 1828800"/>
                <a:gd name="connsiteY4" fmla="*/ 914400 h 914402"/>
                <a:gd name="connsiteX5" fmla="*/ 118532 w 1828800"/>
                <a:gd name="connsiteY5" fmla="*/ 457202 h 914402"/>
                <a:gd name="connsiteX0" fmla="*/ 0 w 1828800"/>
                <a:gd name="connsiteY0" fmla="*/ 0 h 914402"/>
                <a:gd name="connsiteX1" fmla="*/ 1710268 w 1828800"/>
                <a:gd name="connsiteY1" fmla="*/ 0 h 914402"/>
                <a:gd name="connsiteX2" fmla="*/ 1828800 w 1828800"/>
                <a:gd name="connsiteY2" fmla="*/ 457200 h 914402"/>
                <a:gd name="connsiteX3" fmla="*/ 1749399 w 1828800"/>
                <a:gd name="connsiteY3" fmla="*/ 914402 h 914402"/>
                <a:gd name="connsiteX4" fmla="*/ 0 w 1828800"/>
                <a:gd name="connsiteY4" fmla="*/ 914400 h 914402"/>
                <a:gd name="connsiteX5" fmla="*/ 118532 w 1828800"/>
                <a:gd name="connsiteY5" fmla="*/ 457202 h 914402"/>
                <a:gd name="connsiteX0" fmla="*/ 0 w 1828800"/>
                <a:gd name="connsiteY0" fmla="*/ 0 h 914402"/>
                <a:gd name="connsiteX1" fmla="*/ 1710268 w 1828800"/>
                <a:gd name="connsiteY1" fmla="*/ 0 h 914402"/>
                <a:gd name="connsiteX2" fmla="*/ 1828800 w 1828800"/>
                <a:gd name="connsiteY2" fmla="*/ 457200 h 914402"/>
                <a:gd name="connsiteX3" fmla="*/ 1710268 w 1828800"/>
                <a:gd name="connsiteY3" fmla="*/ 914402 h 914402"/>
                <a:gd name="connsiteX4" fmla="*/ 0 w 1828800"/>
                <a:gd name="connsiteY4" fmla="*/ 914400 h 914402"/>
                <a:gd name="connsiteX5" fmla="*/ 118532 w 1828800"/>
                <a:gd name="connsiteY5" fmla="*/ 457202 h 914402"/>
                <a:gd name="connsiteX0" fmla="*/ 0 w 1828800"/>
                <a:gd name="connsiteY0" fmla="*/ 0 h 914402"/>
                <a:gd name="connsiteX1" fmla="*/ 1710268 w 1828800"/>
                <a:gd name="connsiteY1" fmla="*/ 0 h 914402"/>
                <a:gd name="connsiteX2" fmla="*/ 1828800 w 1828800"/>
                <a:gd name="connsiteY2" fmla="*/ 457200 h 914402"/>
                <a:gd name="connsiteX3" fmla="*/ 1710268 w 1828800"/>
                <a:gd name="connsiteY3" fmla="*/ 914402 h 914402"/>
                <a:gd name="connsiteX4" fmla="*/ 0 w 1828800"/>
                <a:gd name="connsiteY4" fmla="*/ 914400 h 914402"/>
                <a:gd name="connsiteX5" fmla="*/ 154534 w 1828800"/>
                <a:gd name="connsiteY5" fmla="*/ 457202 h 914402"/>
                <a:gd name="connsiteX0" fmla="*/ 0 w 1828800"/>
                <a:gd name="connsiteY0" fmla="*/ 0 h 914402"/>
                <a:gd name="connsiteX1" fmla="*/ 1674266 w 1828800"/>
                <a:gd name="connsiteY1" fmla="*/ 0 h 914402"/>
                <a:gd name="connsiteX2" fmla="*/ 1828800 w 1828800"/>
                <a:gd name="connsiteY2" fmla="*/ 457200 h 914402"/>
                <a:gd name="connsiteX3" fmla="*/ 1710268 w 1828800"/>
                <a:gd name="connsiteY3" fmla="*/ 914402 h 914402"/>
                <a:gd name="connsiteX4" fmla="*/ 0 w 1828800"/>
                <a:gd name="connsiteY4" fmla="*/ 914400 h 914402"/>
                <a:gd name="connsiteX5" fmla="*/ 154534 w 1828800"/>
                <a:gd name="connsiteY5" fmla="*/ 457202 h 914402"/>
                <a:gd name="connsiteX0" fmla="*/ 0 w 1828800"/>
                <a:gd name="connsiteY0" fmla="*/ 0 h 914402"/>
                <a:gd name="connsiteX1" fmla="*/ 1674266 w 1828800"/>
                <a:gd name="connsiteY1" fmla="*/ 0 h 914402"/>
                <a:gd name="connsiteX2" fmla="*/ 1828800 w 1828800"/>
                <a:gd name="connsiteY2" fmla="*/ 457200 h 914402"/>
                <a:gd name="connsiteX3" fmla="*/ 1674266 w 1828800"/>
                <a:gd name="connsiteY3" fmla="*/ 914402 h 914402"/>
                <a:gd name="connsiteX4" fmla="*/ 0 w 1828800"/>
                <a:gd name="connsiteY4" fmla="*/ 914400 h 914402"/>
                <a:gd name="connsiteX5" fmla="*/ 154534 w 1828800"/>
                <a:gd name="connsiteY5" fmla="*/ 457202 h 914402"/>
                <a:gd name="connsiteX0" fmla="*/ 0 w 1828800"/>
                <a:gd name="connsiteY0" fmla="*/ 0 h 914402"/>
                <a:gd name="connsiteX1" fmla="*/ 1674266 w 1828800"/>
                <a:gd name="connsiteY1" fmla="*/ 0 h 914402"/>
                <a:gd name="connsiteX2" fmla="*/ 1828800 w 1828800"/>
                <a:gd name="connsiteY2" fmla="*/ 457200 h 914402"/>
                <a:gd name="connsiteX3" fmla="*/ 1674266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4266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0" h="914402">
                  <a:moveTo>
                    <a:pt x="0" y="0"/>
                  </a:moveTo>
                  <a:lnTo>
                    <a:pt x="1676501" y="0"/>
                  </a:lnTo>
                  <a:lnTo>
                    <a:pt x="1828800" y="457200"/>
                  </a:lnTo>
                  <a:lnTo>
                    <a:pt x="1676501" y="914402"/>
                  </a:lnTo>
                  <a:lnTo>
                    <a:pt x="0" y="914400"/>
                  </a:lnTo>
                  <a:lnTo>
                    <a:pt x="152299" y="457202"/>
                  </a:lnTo>
                  <a:close/>
                </a:path>
              </a:pathLst>
            </a:custGeom>
            <a:grpFill/>
            <a:ln w="9525">
              <a:solidFill>
                <a:schemeClr val="accent6"/>
              </a:solidFill>
              <a:round/>
              <a:headEnd/>
              <a:tailEnd/>
            </a:ln>
          </p:spPr>
          <p:txBody>
            <a:bodyPr wrap="none" rtlCol="0" anchor="ctr"/>
            <a:lstStyle/>
            <a:p>
              <a:pPr algn="ctr"/>
              <a:endParaRPr lang="en-US" b="1" dirty="0"/>
            </a:p>
          </p:txBody>
        </p:sp>
        <p:sp>
          <p:nvSpPr>
            <p:cNvPr id="31" name="TextBox 4"/>
            <p:cNvSpPr txBox="1">
              <a:spLocks noChangeArrowheads="1"/>
            </p:cNvSpPr>
            <p:nvPr>
              <p:custDataLst>
                <p:tags r:id="rId15"/>
              </p:custDataLst>
            </p:nvPr>
          </p:nvSpPr>
          <p:spPr bwMode="auto">
            <a:xfrm>
              <a:off x="4561549" y="1095780"/>
              <a:ext cx="1596424" cy="49244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marL="0" indent="0" algn="l" defTabSz="895350" rtl="0" eaLnBrk="1" fontAlgn="base" hangingPunct="1">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4pPr>
              <a:lvl5pPr marL="746125"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9pPr>
            </a:lstStyle>
            <a:p>
              <a:r>
                <a:rPr lang="en-US" b="1" dirty="0"/>
                <a:t>Adjust Review Length (again)</a:t>
              </a:r>
            </a:p>
          </p:txBody>
        </p:sp>
      </p:grpSp>
      <p:grpSp>
        <p:nvGrpSpPr>
          <p:cNvPr id="32" name="Flow 25"/>
          <p:cNvGrpSpPr/>
          <p:nvPr>
            <p:custDataLst>
              <p:tags r:id="rId7"/>
            </p:custDataLst>
          </p:nvPr>
        </p:nvGrpSpPr>
        <p:grpSpPr>
          <a:xfrm>
            <a:off x="6158217" y="885354"/>
            <a:ext cx="1976408" cy="914401"/>
            <a:chOff x="6158217" y="885354"/>
            <a:chExt cx="1976408" cy="914401"/>
          </a:xfrm>
          <a:solidFill>
            <a:schemeClr val="tx2">
              <a:lumMod val="25000"/>
              <a:lumOff val="75000"/>
            </a:schemeClr>
          </a:solidFill>
        </p:grpSpPr>
        <p:sp>
          <p:nvSpPr>
            <p:cNvPr id="33" name="Freeform 32"/>
            <p:cNvSpPr/>
            <p:nvPr>
              <p:custDataLst>
                <p:tags r:id="rId12"/>
              </p:custDataLst>
            </p:nvPr>
          </p:nvSpPr>
          <p:spPr bwMode="auto">
            <a:xfrm>
              <a:off x="6158217" y="885354"/>
              <a:ext cx="1976408" cy="914401"/>
            </a:xfrm>
            <a:custGeom>
              <a:avLst/>
              <a:gdLst>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1 h 914400"/>
                <a:gd name="connsiteX0" fmla="*/ 0 w 1828800"/>
                <a:gd name="connsiteY0" fmla="*/ 0 h 914400"/>
                <a:gd name="connsiteX1" fmla="*/ 1749399 w 1828800"/>
                <a:gd name="connsiteY1" fmla="*/ 1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1 h 914400"/>
                <a:gd name="connsiteX0" fmla="*/ 0 w 1828800"/>
                <a:gd name="connsiteY0" fmla="*/ 0 h 914402"/>
                <a:gd name="connsiteX1" fmla="*/ 1749399 w 1828800"/>
                <a:gd name="connsiteY1" fmla="*/ 1 h 914402"/>
                <a:gd name="connsiteX2" fmla="*/ 1828800 w 1828800"/>
                <a:gd name="connsiteY2" fmla="*/ 457200 h 914402"/>
                <a:gd name="connsiteX3" fmla="*/ 1749399 w 1828800"/>
                <a:gd name="connsiteY3" fmla="*/ 914402 h 914402"/>
                <a:gd name="connsiteX4" fmla="*/ 0 w 1828800"/>
                <a:gd name="connsiteY4" fmla="*/ 914400 h 914402"/>
                <a:gd name="connsiteX5" fmla="*/ 0 w 1828800"/>
                <a:gd name="connsiteY5" fmla="*/ 457201 h 914402"/>
                <a:gd name="connsiteX0" fmla="*/ 0 w 1828800"/>
                <a:gd name="connsiteY0" fmla="*/ 0 h 914402"/>
                <a:gd name="connsiteX1" fmla="*/ 1749399 w 1828800"/>
                <a:gd name="connsiteY1" fmla="*/ 1 h 914402"/>
                <a:gd name="connsiteX2" fmla="*/ 1828800 w 1828800"/>
                <a:gd name="connsiteY2" fmla="*/ 457200 h 914402"/>
                <a:gd name="connsiteX3" fmla="*/ 1749399 w 1828800"/>
                <a:gd name="connsiteY3" fmla="*/ 914402 h 914402"/>
                <a:gd name="connsiteX4" fmla="*/ 0 w 1828800"/>
                <a:gd name="connsiteY4" fmla="*/ 914400 h 914402"/>
                <a:gd name="connsiteX5" fmla="*/ 79401 w 1828800"/>
                <a:gd name="connsiteY5" fmla="*/ 457202 h 914402"/>
                <a:gd name="connsiteX0" fmla="*/ 0 w 1828800"/>
                <a:gd name="connsiteY0" fmla="*/ 0 h 914402"/>
                <a:gd name="connsiteX1" fmla="*/ 1749399 w 1828800"/>
                <a:gd name="connsiteY1" fmla="*/ 0 h 914402"/>
                <a:gd name="connsiteX2" fmla="*/ 1828800 w 1828800"/>
                <a:gd name="connsiteY2" fmla="*/ 457200 h 914402"/>
                <a:gd name="connsiteX3" fmla="*/ 1749399 w 1828800"/>
                <a:gd name="connsiteY3" fmla="*/ 914402 h 914402"/>
                <a:gd name="connsiteX4" fmla="*/ 0 w 1828800"/>
                <a:gd name="connsiteY4" fmla="*/ 914400 h 914402"/>
                <a:gd name="connsiteX5" fmla="*/ 79401 w 1828800"/>
                <a:gd name="connsiteY5" fmla="*/ 457202 h 914402"/>
                <a:gd name="connsiteX0" fmla="*/ 0 w 1828800"/>
                <a:gd name="connsiteY0" fmla="*/ 0 h 914402"/>
                <a:gd name="connsiteX1" fmla="*/ 1749399 w 1828800"/>
                <a:gd name="connsiteY1" fmla="*/ 0 h 914402"/>
                <a:gd name="connsiteX2" fmla="*/ 1828800 w 1828800"/>
                <a:gd name="connsiteY2" fmla="*/ 457200 h 914402"/>
                <a:gd name="connsiteX3" fmla="*/ 1749399 w 1828800"/>
                <a:gd name="connsiteY3" fmla="*/ 914402 h 914402"/>
                <a:gd name="connsiteX4" fmla="*/ 0 w 1828800"/>
                <a:gd name="connsiteY4" fmla="*/ 914400 h 914402"/>
                <a:gd name="connsiteX5" fmla="*/ 79401 w 1828800"/>
                <a:gd name="connsiteY5" fmla="*/ 457202 h 914402"/>
                <a:gd name="connsiteX0" fmla="*/ 0 w 1828800"/>
                <a:gd name="connsiteY0" fmla="*/ 0 h 914402"/>
                <a:gd name="connsiteX1" fmla="*/ 1749399 w 1828800"/>
                <a:gd name="connsiteY1" fmla="*/ 0 h 914402"/>
                <a:gd name="connsiteX2" fmla="*/ 1828800 w 1828800"/>
                <a:gd name="connsiteY2" fmla="*/ 457200 h 914402"/>
                <a:gd name="connsiteX3" fmla="*/ 1749399 w 1828800"/>
                <a:gd name="connsiteY3" fmla="*/ 914402 h 914402"/>
                <a:gd name="connsiteX4" fmla="*/ 0 w 1828800"/>
                <a:gd name="connsiteY4" fmla="*/ 914400 h 914402"/>
                <a:gd name="connsiteX5" fmla="*/ 118532 w 1828800"/>
                <a:gd name="connsiteY5" fmla="*/ 457202 h 914402"/>
                <a:gd name="connsiteX0" fmla="*/ 0 w 1828800"/>
                <a:gd name="connsiteY0" fmla="*/ 0 h 914402"/>
                <a:gd name="connsiteX1" fmla="*/ 1710268 w 1828800"/>
                <a:gd name="connsiteY1" fmla="*/ 0 h 914402"/>
                <a:gd name="connsiteX2" fmla="*/ 1828800 w 1828800"/>
                <a:gd name="connsiteY2" fmla="*/ 457200 h 914402"/>
                <a:gd name="connsiteX3" fmla="*/ 1749399 w 1828800"/>
                <a:gd name="connsiteY3" fmla="*/ 914402 h 914402"/>
                <a:gd name="connsiteX4" fmla="*/ 0 w 1828800"/>
                <a:gd name="connsiteY4" fmla="*/ 914400 h 914402"/>
                <a:gd name="connsiteX5" fmla="*/ 118532 w 1828800"/>
                <a:gd name="connsiteY5" fmla="*/ 457202 h 914402"/>
                <a:gd name="connsiteX0" fmla="*/ 0 w 1828800"/>
                <a:gd name="connsiteY0" fmla="*/ 0 h 914402"/>
                <a:gd name="connsiteX1" fmla="*/ 1710268 w 1828800"/>
                <a:gd name="connsiteY1" fmla="*/ 0 h 914402"/>
                <a:gd name="connsiteX2" fmla="*/ 1828800 w 1828800"/>
                <a:gd name="connsiteY2" fmla="*/ 457200 h 914402"/>
                <a:gd name="connsiteX3" fmla="*/ 1710268 w 1828800"/>
                <a:gd name="connsiteY3" fmla="*/ 914402 h 914402"/>
                <a:gd name="connsiteX4" fmla="*/ 0 w 1828800"/>
                <a:gd name="connsiteY4" fmla="*/ 914400 h 914402"/>
                <a:gd name="connsiteX5" fmla="*/ 118532 w 1828800"/>
                <a:gd name="connsiteY5" fmla="*/ 457202 h 914402"/>
                <a:gd name="connsiteX0" fmla="*/ 0 w 1828800"/>
                <a:gd name="connsiteY0" fmla="*/ 0 h 914402"/>
                <a:gd name="connsiteX1" fmla="*/ 1710268 w 1828800"/>
                <a:gd name="connsiteY1" fmla="*/ 0 h 914402"/>
                <a:gd name="connsiteX2" fmla="*/ 1828800 w 1828800"/>
                <a:gd name="connsiteY2" fmla="*/ 457200 h 914402"/>
                <a:gd name="connsiteX3" fmla="*/ 1710268 w 1828800"/>
                <a:gd name="connsiteY3" fmla="*/ 914402 h 914402"/>
                <a:gd name="connsiteX4" fmla="*/ 0 w 1828800"/>
                <a:gd name="connsiteY4" fmla="*/ 914400 h 914402"/>
                <a:gd name="connsiteX5" fmla="*/ 154534 w 1828800"/>
                <a:gd name="connsiteY5" fmla="*/ 457202 h 914402"/>
                <a:gd name="connsiteX0" fmla="*/ 0 w 1828800"/>
                <a:gd name="connsiteY0" fmla="*/ 0 h 914402"/>
                <a:gd name="connsiteX1" fmla="*/ 1674266 w 1828800"/>
                <a:gd name="connsiteY1" fmla="*/ 0 h 914402"/>
                <a:gd name="connsiteX2" fmla="*/ 1828800 w 1828800"/>
                <a:gd name="connsiteY2" fmla="*/ 457200 h 914402"/>
                <a:gd name="connsiteX3" fmla="*/ 1710268 w 1828800"/>
                <a:gd name="connsiteY3" fmla="*/ 914402 h 914402"/>
                <a:gd name="connsiteX4" fmla="*/ 0 w 1828800"/>
                <a:gd name="connsiteY4" fmla="*/ 914400 h 914402"/>
                <a:gd name="connsiteX5" fmla="*/ 154534 w 1828800"/>
                <a:gd name="connsiteY5" fmla="*/ 457202 h 914402"/>
                <a:gd name="connsiteX0" fmla="*/ 0 w 1828800"/>
                <a:gd name="connsiteY0" fmla="*/ 0 h 914402"/>
                <a:gd name="connsiteX1" fmla="*/ 1674266 w 1828800"/>
                <a:gd name="connsiteY1" fmla="*/ 0 h 914402"/>
                <a:gd name="connsiteX2" fmla="*/ 1828800 w 1828800"/>
                <a:gd name="connsiteY2" fmla="*/ 457200 h 914402"/>
                <a:gd name="connsiteX3" fmla="*/ 1674266 w 1828800"/>
                <a:gd name="connsiteY3" fmla="*/ 914402 h 914402"/>
                <a:gd name="connsiteX4" fmla="*/ 0 w 1828800"/>
                <a:gd name="connsiteY4" fmla="*/ 914400 h 914402"/>
                <a:gd name="connsiteX5" fmla="*/ 154534 w 1828800"/>
                <a:gd name="connsiteY5" fmla="*/ 457202 h 914402"/>
                <a:gd name="connsiteX0" fmla="*/ 0 w 1828800"/>
                <a:gd name="connsiteY0" fmla="*/ 0 h 914402"/>
                <a:gd name="connsiteX1" fmla="*/ 1674266 w 1828800"/>
                <a:gd name="connsiteY1" fmla="*/ 0 h 914402"/>
                <a:gd name="connsiteX2" fmla="*/ 1828800 w 1828800"/>
                <a:gd name="connsiteY2" fmla="*/ 457200 h 914402"/>
                <a:gd name="connsiteX3" fmla="*/ 1674266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0 w 1828800"/>
                <a:gd name="connsiteY1" fmla="*/ 0 h 914402"/>
                <a:gd name="connsiteX2" fmla="*/ 1828800 w 1828800"/>
                <a:gd name="connsiteY2" fmla="*/ 457200 h 914402"/>
                <a:gd name="connsiteX3" fmla="*/ 1674266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0 w 1828800"/>
                <a:gd name="connsiteY1" fmla="*/ 0 h 914402"/>
                <a:gd name="connsiteX2" fmla="*/ 1828800 w 1828800"/>
                <a:gd name="connsiteY2" fmla="*/ 457200 h 914402"/>
                <a:gd name="connsiteX3" fmla="*/ 1676500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0 w 1828800"/>
                <a:gd name="connsiteY1" fmla="*/ 0 h 914402"/>
                <a:gd name="connsiteX2" fmla="*/ 1828800 w 1828800"/>
                <a:gd name="connsiteY2" fmla="*/ 457200 h 914402"/>
                <a:gd name="connsiteX3" fmla="*/ 1676500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0 w 1828800"/>
                <a:gd name="connsiteY1" fmla="*/ 0 h 914402"/>
                <a:gd name="connsiteX2" fmla="*/ 1828800 w 1828800"/>
                <a:gd name="connsiteY2" fmla="*/ 457200 h 914402"/>
                <a:gd name="connsiteX3" fmla="*/ 1676500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0 w 1828800"/>
                <a:gd name="connsiteY1" fmla="*/ 0 h 914402"/>
                <a:gd name="connsiteX2" fmla="*/ 1828800 w 1828800"/>
                <a:gd name="connsiteY2" fmla="*/ 457200 h 914402"/>
                <a:gd name="connsiteX3" fmla="*/ 1676500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0 w 1828800"/>
                <a:gd name="connsiteY1" fmla="*/ 0 h 914402"/>
                <a:gd name="connsiteX2" fmla="*/ 1828800 w 1828800"/>
                <a:gd name="connsiteY2" fmla="*/ 457200 h 914402"/>
                <a:gd name="connsiteX3" fmla="*/ 1676500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0 w 1828800"/>
                <a:gd name="connsiteY1" fmla="*/ 0 h 914402"/>
                <a:gd name="connsiteX2" fmla="*/ 1828800 w 1828800"/>
                <a:gd name="connsiteY2" fmla="*/ 457200 h 914402"/>
                <a:gd name="connsiteX3" fmla="*/ 1676500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0 w 1828800"/>
                <a:gd name="connsiteY1" fmla="*/ 0 h 914402"/>
                <a:gd name="connsiteX2" fmla="*/ 1828800 w 1828800"/>
                <a:gd name="connsiteY2" fmla="*/ 457200 h 914402"/>
                <a:gd name="connsiteX3" fmla="*/ 1676500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0 w 1828800"/>
                <a:gd name="connsiteY1" fmla="*/ 0 h 914402"/>
                <a:gd name="connsiteX2" fmla="*/ 1828800 w 1828800"/>
                <a:gd name="connsiteY2" fmla="*/ 457200 h 914402"/>
                <a:gd name="connsiteX3" fmla="*/ 1676500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0 w 1828800"/>
                <a:gd name="connsiteY1" fmla="*/ 0 h 914402"/>
                <a:gd name="connsiteX2" fmla="*/ 1828800 w 1828800"/>
                <a:gd name="connsiteY2" fmla="*/ 457200 h 914402"/>
                <a:gd name="connsiteX3" fmla="*/ 1676500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0 w 1828800"/>
                <a:gd name="connsiteY1" fmla="*/ 0 h 914402"/>
                <a:gd name="connsiteX2" fmla="*/ 1828800 w 1828800"/>
                <a:gd name="connsiteY2" fmla="*/ 457200 h 914402"/>
                <a:gd name="connsiteX3" fmla="*/ 1676500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0 w 1828800"/>
                <a:gd name="connsiteY1" fmla="*/ 0 h 914402"/>
                <a:gd name="connsiteX2" fmla="*/ 1828800 w 1828800"/>
                <a:gd name="connsiteY2" fmla="*/ 457200 h 914402"/>
                <a:gd name="connsiteX3" fmla="*/ 1676500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0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0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 name="connsiteX0" fmla="*/ 0 w 1828800"/>
                <a:gd name="connsiteY0" fmla="*/ 0 h 914402"/>
                <a:gd name="connsiteX1" fmla="*/ 1676501 w 1828800"/>
                <a:gd name="connsiteY1" fmla="*/ 0 h 914402"/>
                <a:gd name="connsiteX2" fmla="*/ 1828800 w 1828800"/>
                <a:gd name="connsiteY2" fmla="*/ 457200 h 914402"/>
                <a:gd name="connsiteX3" fmla="*/ 1676501 w 1828800"/>
                <a:gd name="connsiteY3" fmla="*/ 914402 h 914402"/>
                <a:gd name="connsiteX4" fmla="*/ 0 w 1828800"/>
                <a:gd name="connsiteY4" fmla="*/ 914400 h 914402"/>
                <a:gd name="connsiteX5" fmla="*/ 152299 w 1828800"/>
                <a:gd name="connsiteY5" fmla="*/ 457202 h 91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0" h="914402">
                  <a:moveTo>
                    <a:pt x="0" y="0"/>
                  </a:moveTo>
                  <a:lnTo>
                    <a:pt x="1676501" y="0"/>
                  </a:lnTo>
                  <a:lnTo>
                    <a:pt x="1828800" y="457200"/>
                  </a:lnTo>
                  <a:lnTo>
                    <a:pt x="1676501" y="914402"/>
                  </a:lnTo>
                  <a:lnTo>
                    <a:pt x="0" y="914400"/>
                  </a:lnTo>
                  <a:lnTo>
                    <a:pt x="152299" y="457202"/>
                  </a:lnTo>
                  <a:close/>
                </a:path>
              </a:pathLst>
            </a:custGeom>
            <a:grpFill/>
            <a:ln w="9525">
              <a:solidFill>
                <a:schemeClr val="accent6"/>
              </a:solidFill>
              <a:round/>
              <a:headEnd/>
              <a:tailEnd/>
            </a:ln>
          </p:spPr>
          <p:txBody>
            <a:bodyPr wrap="none" rtlCol="0" anchor="ctr"/>
            <a:lstStyle/>
            <a:p>
              <a:pPr algn="ctr"/>
              <a:endParaRPr lang="en-US" b="1" dirty="0"/>
            </a:p>
          </p:txBody>
        </p:sp>
        <p:sp>
          <p:nvSpPr>
            <p:cNvPr id="34" name="TextBox 4"/>
            <p:cNvSpPr txBox="1">
              <a:spLocks noChangeArrowheads="1"/>
            </p:cNvSpPr>
            <p:nvPr>
              <p:custDataLst>
                <p:tags r:id="rId13"/>
              </p:custDataLst>
            </p:nvPr>
          </p:nvSpPr>
          <p:spPr bwMode="auto">
            <a:xfrm>
              <a:off x="6373609" y="1095229"/>
              <a:ext cx="1596424" cy="49244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marL="0" indent="0" algn="l" defTabSz="895350" rtl="0" eaLnBrk="1" fontAlgn="base" hangingPunct="1">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4pPr>
              <a:lvl5pPr marL="746125"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9pPr>
            </a:lstStyle>
            <a:p>
              <a:r>
                <a:rPr lang="en-US" b="1" dirty="0"/>
                <a:t>Adjust Review Length</a:t>
              </a:r>
            </a:p>
          </p:txBody>
        </p:sp>
      </p:grpSp>
      <p:sp>
        <p:nvSpPr>
          <p:cNvPr id="35" name="Rectangle 286"/>
          <p:cNvSpPr txBox="1">
            <a:spLocks noChangeArrowheads="1"/>
          </p:cNvSpPr>
          <p:nvPr>
            <p:custDataLst>
              <p:tags r:id="rId8"/>
            </p:custDataLst>
          </p:nvPr>
        </p:nvSpPr>
        <p:spPr bwMode="auto">
          <a:xfrm>
            <a:off x="772837" y="1911606"/>
            <a:ext cx="1729116" cy="3447098"/>
          </a:xfrm>
          <a:prstGeom prst="rect">
            <a:avLst/>
          </a:prstGeom>
          <a:solidFill>
            <a:schemeClr val="bg1"/>
          </a:solidFill>
          <a:ln>
            <a:noFill/>
          </a:ln>
          <a:effectLst/>
          <a:extLst/>
        </p:spPr>
        <p:txBody>
          <a:bodyPr vert="horz" wrap="square" lIns="0" tIns="0" rIns="0" bIns="0" numCol="1" anchor="t" anchorCtr="0" compatLnSpc="1">
            <a:prstTxWarp prst="textNoShape">
              <a:avLst/>
            </a:prstTxWarp>
            <a:spAutoFit/>
          </a:bodyPr>
          <a:lstStyle>
            <a:lvl1pPr marL="0" indent="0" algn="l" defTabSz="895350" rtl="0" eaLnBrk="1" fontAlgn="base" hangingPunct="1">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4pPr>
            <a:lvl5pPr marL="746125"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9pPr>
          </a:lstStyle>
          <a:p>
            <a:r>
              <a:rPr lang="en-US" dirty="0"/>
              <a:t>Limited to reviews that were longer than 20 words</a:t>
            </a:r>
          </a:p>
          <a:p>
            <a:endParaRPr lang="en-US" dirty="0"/>
          </a:p>
          <a:p>
            <a:r>
              <a:rPr lang="en-US" b="1" dirty="0"/>
              <a:t>Thinking</a:t>
            </a:r>
            <a:r>
              <a:rPr lang="en-US" dirty="0"/>
              <a:t>: lengthier reviews take more effort to describe the wine accurately</a:t>
            </a:r>
          </a:p>
          <a:p>
            <a:endParaRPr lang="en-US" dirty="0"/>
          </a:p>
          <a:p>
            <a:r>
              <a:rPr lang="en-US" dirty="0">
                <a:solidFill>
                  <a:srgbClr val="FF0000"/>
                </a:solidFill>
              </a:rPr>
              <a:t>Result</a:t>
            </a:r>
            <a:r>
              <a:rPr lang="en-US" dirty="0"/>
              <a:t>: no improvement in the cross-validation scores</a:t>
            </a:r>
          </a:p>
        </p:txBody>
      </p:sp>
      <p:sp>
        <p:nvSpPr>
          <p:cNvPr id="36" name="Rectangle 286"/>
          <p:cNvSpPr txBox="1">
            <a:spLocks noChangeArrowheads="1"/>
          </p:cNvSpPr>
          <p:nvPr>
            <p:custDataLst>
              <p:tags r:id="rId9"/>
            </p:custDataLst>
          </p:nvPr>
        </p:nvSpPr>
        <p:spPr bwMode="auto">
          <a:xfrm>
            <a:off x="2749489" y="1911606"/>
            <a:ext cx="1596668" cy="3447098"/>
          </a:xfrm>
          <a:prstGeom prst="rect">
            <a:avLst/>
          </a:prstGeom>
          <a:solidFill>
            <a:schemeClr val="bg1"/>
          </a:solidFill>
          <a:ln>
            <a:noFill/>
          </a:ln>
          <a:effectLst/>
          <a:extLst/>
        </p:spPr>
        <p:txBody>
          <a:bodyPr vert="horz" wrap="square" lIns="0" tIns="0" rIns="0" bIns="0" numCol="1" anchor="t" anchorCtr="0" compatLnSpc="1">
            <a:prstTxWarp prst="textNoShape">
              <a:avLst/>
            </a:prstTxWarp>
            <a:spAutoFit/>
          </a:bodyPr>
          <a:lstStyle>
            <a:lvl1pPr marL="0" indent="0" algn="l" defTabSz="895350" rtl="0" eaLnBrk="1" fontAlgn="base" hangingPunct="1">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4pPr>
            <a:lvl5pPr marL="746125"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9pPr>
          </a:lstStyle>
          <a:p>
            <a:r>
              <a:rPr lang="en-US" dirty="0"/>
              <a:t>Limited wines to Cabernet Sauvignon only.</a:t>
            </a:r>
          </a:p>
          <a:p>
            <a:endParaRPr lang="en-US" dirty="0"/>
          </a:p>
          <a:p>
            <a:r>
              <a:rPr lang="en-US" b="1" dirty="0"/>
              <a:t>Thinking</a:t>
            </a:r>
            <a:r>
              <a:rPr lang="en-US" dirty="0"/>
              <a:t>: Red wines and white wines are reviewed using very different vocabulary</a:t>
            </a:r>
          </a:p>
          <a:p>
            <a:endParaRPr lang="en-US" dirty="0"/>
          </a:p>
          <a:p>
            <a:r>
              <a:rPr lang="en-US" dirty="0">
                <a:solidFill>
                  <a:srgbClr val="00B050"/>
                </a:solidFill>
              </a:rPr>
              <a:t>Result</a:t>
            </a:r>
            <a:r>
              <a:rPr lang="en-US" dirty="0"/>
              <a:t>: Increase in cross-validation scores</a:t>
            </a:r>
          </a:p>
        </p:txBody>
      </p:sp>
      <p:sp>
        <p:nvSpPr>
          <p:cNvPr id="37" name="Rectangle 286"/>
          <p:cNvSpPr txBox="1">
            <a:spLocks noChangeArrowheads="1"/>
          </p:cNvSpPr>
          <p:nvPr>
            <p:custDataLst>
              <p:tags r:id="rId10"/>
            </p:custDataLst>
          </p:nvPr>
        </p:nvSpPr>
        <p:spPr bwMode="auto">
          <a:xfrm>
            <a:off x="4561549" y="1911606"/>
            <a:ext cx="1596667" cy="3447098"/>
          </a:xfrm>
          <a:prstGeom prst="rect">
            <a:avLst/>
          </a:prstGeom>
          <a:solidFill>
            <a:schemeClr val="bg1"/>
          </a:solidFill>
          <a:ln>
            <a:noFill/>
          </a:ln>
          <a:effectLst/>
          <a:extLst/>
        </p:spPr>
        <p:txBody>
          <a:bodyPr vert="horz" wrap="square" lIns="0" tIns="0" rIns="0" bIns="0" numCol="1" anchor="t" anchorCtr="0" compatLnSpc="1">
            <a:prstTxWarp prst="textNoShape">
              <a:avLst/>
            </a:prstTxWarp>
            <a:spAutoFit/>
          </a:bodyPr>
          <a:lstStyle>
            <a:lvl1pPr marL="0" indent="0" algn="l" defTabSz="895350" rtl="0" eaLnBrk="1" fontAlgn="base" hangingPunct="1">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4pPr>
            <a:lvl5pPr marL="746125"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9pPr>
          </a:lstStyle>
          <a:p>
            <a:r>
              <a:rPr lang="en-US" dirty="0"/>
              <a:t>Limited reviews to those that were under 40 words</a:t>
            </a:r>
          </a:p>
          <a:p>
            <a:endParaRPr lang="en-US" dirty="0"/>
          </a:p>
          <a:p>
            <a:r>
              <a:rPr lang="en-US" dirty="0"/>
              <a:t>Thinking: shorter reviews tend to use smaller set of words</a:t>
            </a:r>
          </a:p>
          <a:p>
            <a:endParaRPr lang="en-US" dirty="0"/>
          </a:p>
          <a:p>
            <a:r>
              <a:rPr lang="en-US" dirty="0">
                <a:solidFill>
                  <a:srgbClr val="00B050"/>
                </a:solidFill>
              </a:rPr>
              <a:t>Result</a:t>
            </a:r>
            <a:r>
              <a:rPr lang="en-US" dirty="0"/>
              <a:t>: Increase in cross-validation scores</a:t>
            </a:r>
          </a:p>
          <a:p>
            <a:endParaRPr lang="en-US" dirty="0"/>
          </a:p>
        </p:txBody>
      </p:sp>
      <p:sp>
        <p:nvSpPr>
          <p:cNvPr id="38" name="Rectangle 286"/>
          <p:cNvSpPr txBox="1">
            <a:spLocks noChangeArrowheads="1"/>
          </p:cNvSpPr>
          <p:nvPr>
            <p:custDataLst>
              <p:tags r:id="rId11"/>
            </p:custDataLst>
          </p:nvPr>
        </p:nvSpPr>
        <p:spPr bwMode="auto">
          <a:xfrm>
            <a:off x="6373609" y="1911606"/>
            <a:ext cx="1596424" cy="4678204"/>
          </a:xfrm>
          <a:prstGeom prst="rect">
            <a:avLst/>
          </a:prstGeom>
          <a:solidFill>
            <a:schemeClr val="bg1"/>
          </a:solidFill>
          <a:ln>
            <a:noFill/>
          </a:ln>
          <a:effectLst/>
          <a:extLst/>
        </p:spPr>
        <p:txBody>
          <a:bodyPr vert="horz" wrap="square" lIns="0" tIns="0" rIns="0" bIns="0" numCol="1" anchor="t" anchorCtr="0" compatLnSpc="1">
            <a:prstTxWarp prst="textNoShape">
              <a:avLst/>
            </a:prstTxWarp>
            <a:spAutoFit/>
          </a:bodyPr>
          <a:lstStyle>
            <a:lvl1pPr marL="0" indent="0" algn="l" defTabSz="895350" rtl="0" eaLnBrk="1" fontAlgn="base" hangingPunct="1">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4pPr>
            <a:lvl5pPr marL="746125"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9pPr>
          </a:lstStyle>
          <a:p>
            <a:r>
              <a:rPr lang="en-US" dirty="0"/>
              <a:t>Limited the reviewers</a:t>
            </a:r>
          </a:p>
          <a:p>
            <a:endParaRPr lang="en-US" dirty="0"/>
          </a:p>
          <a:p>
            <a:r>
              <a:rPr lang="en-US" b="1" dirty="0"/>
              <a:t>Thinking</a:t>
            </a:r>
            <a:r>
              <a:rPr lang="en-US" dirty="0"/>
              <a:t>: I will get more consistent vocabulary</a:t>
            </a:r>
          </a:p>
          <a:p>
            <a:endParaRPr lang="en-US" dirty="0"/>
          </a:p>
          <a:p>
            <a:r>
              <a:rPr lang="en-US" dirty="0"/>
              <a:t>Found a user with 30,000 reviews! So I decided to use only one person’s tasting notes</a:t>
            </a:r>
          </a:p>
          <a:p>
            <a:endParaRPr lang="en-US" dirty="0"/>
          </a:p>
          <a:p>
            <a:r>
              <a:rPr lang="en-US" dirty="0">
                <a:solidFill>
                  <a:srgbClr val="00B050"/>
                </a:solidFill>
              </a:rPr>
              <a:t>Bull’s eye</a:t>
            </a:r>
            <a:r>
              <a:rPr lang="en-US" dirty="0"/>
              <a:t>: 80% cross-validation score</a:t>
            </a:r>
          </a:p>
          <a:p>
            <a:r>
              <a:rPr lang="en-US" dirty="0"/>
              <a:t> </a:t>
            </a:r>
          </a:p>
        </p:txBody>
      </p:sp>
    </p:spTree>
    <p:custDataLst>
      <p:tags r:id="rId2"/>
    </p:custDataLst>
    <p:extLst>
      <p:ext uri="{BB962C8B-B14F-4D97-AF65-F5344CB8AC3E}">
        <p14:creationId xmlns:p14="http://schemas.microsoft.com/office/powerpoint/2010/main" val="3556435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141452842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3916" name="think-cell Slide" r:id="rId10" imgW="353" imgH="353" progId="TCLayout.ActiveDocument.1">
                  <p:embed/>
                </p:oleObj>
              </mc:Choice>
              <mc:Fallback>
                <p:oleObj name="think-cell Slide" r:id="rId10" imgW="353" imgH="353" progId="TCLayout.ActiveDocument.1">
                  <p:embed/>
                  <p:pic>
                    <p:nvPicPr>
                      <p:cNvPr id="5" name="Object 4" hidden="1"/>
                      <p:cNvPicPr/>
                      <p:nvPr/>
                    </p:nvPicPr>
                    <p:blipFill>
                      <a:blip r:embed="rId11"/>
                      <a:stretch>
                        <a:fillRect/>
                      </a:stretch>
                    </p:blipFill>
                    <p:spPr>
                      <a:xfrm>
                        <a:off x="1588" y="1588"/>
                        <a:ext cx="1587" cy="1587"/>
                      </a:xfrm>
                      <a:prstGeom prst="rect">
                        <a:avLst/>
                      </a:prstGeom>
                    </p:spPr>
                  </p:pic>
                </p:oleObj>
              </mc:Fallback>
            </mc:AlternateContent>
          </a:graphicData>
        </a:graphic>
      </p:graphicFrame>
      <p:sp>
        <p:nvSpPr>
          <p:cNvPr id="4" name="Rectangle 3" hidden="1"/>
          <p:cNvSpPr/>
          <p:nvPr>
            <p:custDataLst>
              <p:tags r:id="rId3"/>
            </p:custDataLst>
          </p:nvPr>
        </p:nvSpPr>
        <p:spPr bwMode="auto">
          <a:xfrm>
            <a:off x="0" y="0"/>
            <a:ext cx="158750" cy="158750"/>
          </a:xfrm>
          <a:prstGeom prst="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800" dirty="0">
              <a:solidFill>
                <a:schemeClr val="tx1"/>
              </a:solidFill>
              <a:latin typeface="Arial" panose="020B0604020202020204" pitchFamily="34" charset="0"/>
              <a:sym typeface="Arial" panose="020B0604020202020204" pitchFamily="34" charset="0"/>
            </a:endParaRPr>
          </a:p>
        </p:txBody>
      </p:sp>
      <p:sp>
        <p:nvSpPr>
          <p:cNvPr id="2" name="Title 1"/>
          <p:cNvSpPr>
            <a:spLocks noGrp="1"/>
          </p:cNvSpPr>
          <p:nvPr>
            <p:ph type="title"/>
          </p:nvPr>
        </p:nvSpPr>
        <p:spPr bwMode="black"/>
        <p:txBody>
          <a:bodyPr/>
          <a:lstStyle/>
          <a:p>
            <a:r>
              <a:rPr lang="en-US" dirty="0"/>
              <a:t>Contents</a:t>
            </a:r>
          </a:p>
        </p:txBody>
      </p:sp>
      <p:sp>
        <p:nvSpPr>
          <p:cNvPr id="7" name="Text Placeholder 2"/>
          <p:cNvSpPr>
            <a:spLocks noGrp="1"/>
          </p:cNvSpPr>
          <p:nvPr>
            <p:custDataLst>
              <p:tags r:id="rId4"/>
            </p:custDataLst>
          </p:nvPr>
        </p:nvSpPr>
        <p:spPr bwMode="black">
          <a:xfrm>
            <a:off x="125404" y="1938338"/>
            <a:ext cx="2198688" cy="711200"/>
          </a:xfrm>
          <a:prstGeom prst="rect">
            <a:avLst/>
          </a:prstGeom>
          <a:noFill/>
          <a:ln w="9525">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14:hiddenLine>
            </a:ext>
          </a:extLst>
        </p:spPr>
        <p:txBody>
          <a:bodyPr vert="horz" wrap="square" lIns="142875" tIns="141288" rIns="0" bIns="142875" numCol="1" spcCol="0" rtlCol="0" anchor="ctr" anchorCtr="0">
            <a:noAutofit/>
          </a:bodyPr>
          <a:lstStyle>
            <a:lvl1pPr marL="0" indent="0" algn="l" defTabSz="895350"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a:buClr>
                <a:schemeClr val="bg1"/>
              </a:buClr>
            </a:pPr>
            <a:r>
              <a:rPr lang="en-US" sz="2800" dirty="0">
                <a:solidFill>
                  <a:schemeClr val="bg1"/>
                </a:solidFill>
                <a:sym typeface="+mn-lt"/>
              </a:rPr>
              <a:t>Background</a:t>
            </a:r>
          </a:p>
        </p:txBody>
      </p:sp>
      <p:sp>
        <p:nvSpPr>
          <p:cNvPr id="14" name="Text Placeholder 2"/>
          <p:cNvSpPr>
            <a:spLocks noGrp="1"/>
          </p:cNvSpPr>
          <p:nvPr>
            <p:custDataLst>
              <p:tags r:id="rId5"/>
            </p:custDataLst>
          </p:nvPr>
        </p:nvSpPr>
        <p:spPr bwMode="black">
          <a:xfrm>
            <a:off x="125410" y="2649538"/>
            <a:ext cx="2198688" cy="711200"/>
          </a:xfrm>
          <a:prstGeom prst="rect">
            <a:avLst/>
          </a:prstGeom>
          <a:noFill/>
          <a:ln w="9525">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14:hiddenLine>
            </a:ext>
          </a:extLst>
        </p:spPr>
        <p:txBody>
          <a:bodyPr vert="horz" wrap="square" lIns="142875" tIns="141288" rIns="0" bIns="142875" numCol="1" spcCol="0" rtlCol="0" anchor="ctr" anchorCtr="0">
            <a:noAutofit/>
          </a:bodyPr>
          <a:lstStyle>
            <a:lvl1pPr marL="0" indent="0" algn="l" defTabSz="895350"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defTabSz="914400">
              <a:buClr>
                <a:schemeClr val="bg1"/>
              </a:buClr>
            </a:pPr>
            <a:r>
              <a:rPr lang="en-US" sz="2800" dirty="0">
                <a:solidFill>
                  <a:schemeClr val="bg1"/>
                </a:solidFill>
                <a:sym typeface="+mn-lt"/>
              </a:rPr>
              <a:t>Dataset</a:t>
            </a:r>
          </a:p>
        </p:txBody>
      </p:sp>
      <p:sp>
        <p:nvSpPr>
          <p:cNvPr id="19" name="Text Placeholder 2"/>
          <p:cNvSpPr>
            <a:spLocks noGrp="1"/>
          </p:cNvSpPr>
          <p:nvPr>
            <p:custDataLst>
              <p:tags r:id="rId6"/>
            </p:custDataLst>
          </p:nvPr>
        </p:nvSpPr>
        <p:spPr bwMode="black">
          <a:xfrm>
            <a:off x="125413" y="3360738"/>
            <a:ext cx="2198688" cy="711200"/>
          </a:xfrm>
          <a:prstGeom prst="rect">
            <a:avLst/>
          </a:prstGeom>
          <a:noFill/>
          <a:ln w="9525">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14:hiddenLine>
            </a:ext>
          </a:extLst>
        </p:spPr>
        <p:txBody>
          <a:bodyPr vert="horz" wrap="square" lIns="142875" tIns="142875" rIns="0" bIns="141288" numCol="1" spcCol="0" rtlCol="0" anchor="ctr" anchorCtr="0">
            <a:noAutofit/>
          </a:bodyPr>
          <a:lstStyle>
            <a:lvl1pPr marL="0" indent="0" algn="l" defTabSz="895350"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defTabSz="914400">
              <a:buClr>
                <a:schemeClr val="bg1"/>
              </a:buClr>
            </a:pPr>
            <a:r>
              <a:rPr lang="en-US" sz="2800" dirty="0">
                <a:solidFill>
                  <a:schemeClr val="bg1"/>
                </a:solidFill>
                <a:sym typeface="+mn-lt"/>
              </a:rPr>
              <a:t>Data model</a:t>
            </a:r>
          </a:p>
        </p:txBody>
      </p:sp>
      <p:sp>
        <p:nvSpPr>
          <p:cNvPr id="12" name="Text Placeholder 2"/>
          <p:cNvSpPr>
            <a:spLocks noGrp="1"/>
          </p:cNvSpPr>
          <p:nvPr>
            <p:custDataLst>
              <p:tags r:id="rId7"/>
            </p:custDataLst>
          </p:nvPr>
        </p:nvSpPr>
        <p:spPr bwMode="black">
          <a:xfrm>
            <a:off x="125413" y="4071938"/>
            <a:ext cx="2198688" cy="711200"/>
          </a:xfrm>
          <a:prstGeom prst="rect">
            <a:avLst/>
          </a:prstGeom>
          <a:noFill/>
          <a:ln w="9525">
            <a:solidFill>
              <a:schemeClr val="bg2"/>
            </a:solidFill>
          </a:ln>
          <a:extLst>
            <a:ext uri="{909E8E84-426E-40DD-AFC4-6F175D3DCCD1}">
              <a14:hiddenFill xmlns:a14="http://schemas.microsoft.com/office/drawing/2010/main">
                <a:solidFill>
                  <a:schemeClr val="accent1"/>
                </a:solidFill>
              </a14:hiddenFill>
            </a:ext>
          </a:extLst>
        </p:spPr>
        <p:txBody>
          <a:bodyPr vert="horz" wrap="square" lIns="142875" tIns="142875" rIns="0" bIns="141288" numCol="1" spcCol="0" rtlCol="0" anchor="ctr" anchorCtr="0">
            <a:noAutofit/>
          </a:bodyPr>
          <a:lstStyle>
            <a:lvl1pPr marL="0" indent="0" algn="l" defTabSz="895350"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defTabSz="914400">
              <a:buClr>
                <a:schemeClr val="bg1"/>
              </a:buClr>
            </a:pPr>
            <a:r>
              <a:rPr lang="en-US" altLang="en-US" sz="2800" dirty="0">
                <a:solidFill>
                  <a:schemeClr val="bg1"/>
                </a:solidFill>
              </a:rPr>
              <a:t>Conclusion</a:t>
            </a:r>
          </a:p>
        </p:txBody>
      </p:sp>
    </p:spTree>
    <p:extLst>
      <p:ext uri="{BB962C8B-B14F-4D97-AF65-F5344CB8AC3E}">
        <p14:creationId xmlns:p14="http://schemas.microsoft.com/office/powerpoint/2010/main" val="3886022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5" name="TextBox 4"/>
          <p:cNvSpPr txBox="1"/>
          <p:nvPr/>
        </p:nvSpPr>
        <p:spPr>
          <a:xfrm>
            <a:off x="119063" y="909866"/>
            <a:ext cx="8322808" cy="2585323"/>
          </a:xfrm>
          <a:prstGeom prst="rect">
            <a:avLst/>
          </a:prstGeom>
        </p:spPr>
        <p:txBody>
          <a:bodyPr vert="horz" wrap="square" lIns="0" tIns="0" rIns="0" bIns="0" rtlCol="0">
            <a:spAutoFit/>
          </a:bodyPr>
          <a:lstStyle>
            <a:lvl1pPr marL="0" lvl="0" indent="0" defTabSz="895350" eaLnBrk="1" latinLnBrk="0" hangingPunct="1">
              <a:buClr>
                <a:schemeClr val="tx2"/>
              </a:buClr>
              <a:buSzPct val="100000"/>
              <a:defRPr sz="1400" baseline="0">
                <a:latin typeface="+mn-lt"/>
              </a:defRPr>
            </a:lvl1pPr>
            <a:lvl2pPr marL="193675" lvl="1" indent="-192088" defTabSz="895350" eaLnBrk="1" latinLnBrk="0" hangingPunct="1">
              <a:buClr>
                <a:schemeClr val="tx2"/>
              </a:buClr>
              <a:buSzPct val="125000"/>
              <a:buFont typeface="Arial" charset="0"/>
              <a:buChar char="▪"/>
              <a:defRPr sz="1400" baseline="0">
                <a:latin typeface="+mn-lt"/>
              </a:defRPr>
            </a:lvl2pPr>
            <a:lvl3pPr marL="457200" lvl="2" indent="-261938" defTabSz="895350" eaLnBrk="1" latinLnBrk="0" hangingPunct="1">
              <a:buClr>
                <a:schemeClr val="tx2"/>
              </a:buClr>
              <a:buSzPct val="120000"/>
              <a:buFont typeface="Arial" charset="0"/>
              <a:buChar char="–"/>
              <a:defRPr sz="1400" baseline="0">
                <a:latin typeface="+mn-lt"/>
              </a:defRPr>
            </a:lvl3pPr>
            <a:lvl4pPr marL="614363" lvl="3" indent="-155575" defTabSz="895350" eaLnBrk="1" latinLnBrk="0" hangingPunct="1">
              <a:buClr>
                <a:schemeClr val="tx2"/>
              </a:buClr>
              <a:buSzPct val="120000"/>
              <a:buFont typeface="Arial" charset="0"/>
              <a:buChar char="▫"/>
              <a:defRPr sz="1400" baseline="0">
                <a:latin typeface="+mn-lt"/>
              </a:defRPr>
            </a:lvl4pPr>
            <a:lvl5pPr marL="749808" lvl="4" indent="-130175" defTabSz="895350" eaLnBrk="1" latinLnBrk="0" hangingPunct="1">
              <a:buClr>
                <a:schemeClr val="tx2"/>
              </a:buClr>
              <a:buSzPct val="89000"/>
              <a:buFont typeface="Arial" charset="0"/>
              <a:buChar char="-"/>
              <a:defRPr sz="1400"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lvl="1"/>
            <a:r>
              <a:rPr lang="en-US" dirty="0"/>
              <a:t>We are able to predict the category rating of a wine when we have consistency in the source of the reviews and in the types of wines.  For example, all reviews of Cabernet Sauvignon from “user 70”. </a:t>
            </a:r>
          </a:p>
          <a:p>
            <a:pPr lvl="1"/>
            <a:endParaRPr lang="en-US" dirty="0"/>
          </a:p>
          <a:p>
            <a:pPr lvl="1"/>
            <a:r>
              <a:rPr lang="en-US" dirty="0"/>
              <a:t>The next steps in such a study would be:</a:t>
            </a:r>
          </a:p>
          <a:p>
            <a:pPr lvl="2"/>
            <a:r>
              <a:rPr lang="en-US" dirty="0"/>
              <a:t>to use higher processing power to expand the user base (i.e. use 2-10 users, or of a single publication)</a:t>
            </a:r>
          </a:p>
          <a:p>
            <a:pPr lvl="2"/>
            <a:r>
              <a:rPr lang="en-US" dirty="0"/>
              <a:t>Expand the wine type (i.e. all West Coast reds)</a:t>
            </a:r>
          </a:p>
          <a:p>
            <a:pPr lvl="2"/>
            <a:r>
              <a:rPr lang="en-US" dirty="0"/>
              <a:t>Examine the evolution of reviewers (for example only use the reviews of a writer after they have written 100 reviews, say)</a:t>
            </a:r>
          </a:p>
          <a:p>
            <a:pPr lvl="2"/>
            <a:endParaRPr lang="en-US" dirty="0"/>
          </a:p>
          <a:p>
            <a:pPr lvl="1"/>
            <a:r>
              <a:rPr lang="en-US" dirty="0"/>
              <a:t>Considering that taste is a highly subjective matter it is a big challenge to convert qualitative features to a quantitative value such as a 0-100 rating.</a:t>
            </a:r>
          </a:p>
        </p:txBody>
      </p:sp>
    </p:spTree>
    <p:extLst>
      <p:ext uri="{BB962C8B-B14F-4D97-AF65-F5344CB8AC3E}">
        <p14:creationId xmlns:p14="http://schemas.microsoft.com/office/powerpoint/2010/main" val="380968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754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4098" name="Title1"/>
          <p:cNvSpPr>
            <a:spLocks noGrp="1" noChangeArrowheads="1"/>
          </p:cNvSpPr>
          <p:nvPr>
            <p:ph type="title"/>
          </p:nvPr>
        </p:nvSpPr>
        <p:spPr bwMode="gray">
          <a:prstGeom prst="rect">
            <a:avLst/>
          </a:prstGeom>
        </p:spPr>
        <p:txBody>
          <a:bodyPr/>
          <a:lstStyle/>
          <a:p>
            <a:pPr eaLnBrk="1" hangingPunct="1"/>
            <a:r>
              <a:rPr lang="en-US" dirty="0"/>
              <a:t>Executive summary</a:t>
            </a:r>
          </a:p>
        </p:txBody>
      </p:sp>
      <p:sp>
        <p:nvSpPr>
          <p:cNvPr id="5" name="Rectangle 3"/>
          <p:cNvSpPr txBox="1">
            <a:spLocks/>
          </p:cNvSpPr>
          <p:nvPr/>
        </p:nvSpPr>
        <p:spPr bwMode="gray">
          <a:xfrm>
            <a:off x="945134" y="1171194"/>
            <a:ext cx="7071106" cy="5163512"/>
          </a:xfrm>
          <a:prstGeom prst="rect">
            <a:avLst/>
          </a:prstGeom>
          <a:noFill/>
          <a:ln w="28575">
            <a:noFill/>
            <a:miter lim="800000"/>
          </a:ln>
        </p:spPr>
        <p:txBody>
          <a:bodyPr vert="horz" wrap="square" lIns="0" tIns="0" rIns="0" bIns="0" rtlCol="0">
            <a:no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spcAft>
                <a:spcPts val="840"/>
              </a:spcAft>
            </a:pPr>
            <a:r>
              <a:rPr lang="en-US" sz="1400" dirty="0"/>
              <a:t>The hypothesis is that we can use the text of the wine reviews, feed it to a Natural Language Processing algorithm model to predict the rating of the wine. </a:t>
            </a:r>
          </a:p>
          <a:p>
            <a:pPr>
              <a:spcAft>
                <a:spcPts val="840"/>
              </a:spcAft>
            </a:pPr>
            <a:r>
              <a:rPr lang="en-US" sz="1400" dirty="0"/>
              <a:t>I worked with a dataset from the online wine cellar management database </a:t>
            </a:r>
            <a:r>
              <a:rPr lang="en-US" sz="1400" i="1" dirty="0"/>
              <a:t>cellartracker.com</a:t>
            </a:r>
            <a:r>
              <a:rPr lang="en-US" sz="1400" dirty="0"/>
              <a:t>.</a:t>
            </a:r>
          </a:p>
          <a:p>
            <a:pPr>
              <a:spcAft>
                <a:spcPts val="840"/>
              </a:spcAft>
            </a:pPr>
            <a:endParaRPr lang="en-US" sz="1400" dirty="0"/>
          </a:p>
          <a:p>
            <a:pPr lvl="1">
              <a:spcAft>
                <a:spcPts val="840"/>
              </a:spcAft>
            </a:pPr>
            <a:r>
              <a:rPr lang="en-US" sz="1400" b="1" dirty="0"/>
              <a:t>Review/tasting language and ratings/categories. </a:t>
            </a:r>
            <a:r>
              <a:rPr lang="en-US" sz="1400" dirty="0"/>
              <a:t>I looked at the relation between the text of the user reviews and the rating they gave to their wines. When using the tasting notes from all the wine types </a:t>
            </a:r>
          </a:p>
          <a:p>
            <a:pPr lvl="1">
              <a:spcAft>
                <a:spcPts val="840"/>
              </a:spcAft>
            </a:pPr>
            <a:r>
              <a:rPr lang="en-US" sz="1400" b="1" dirty="0"/>
              <a:t>Wine type.</a:t>
            </a:r>
            <a:r>
              <a:rPr lang="en-US" sz="1400" dirty="0"/>
              <a:t> Adjusting the focus of the study to wines of the same type (color, grape, region) increases the cross-validation score</a:t>
            </a:r>
          </a:p>
          <a:p>
            <a:pPr lvl="1">
              <a:spcAft>
                <a:spcPts val="840"/>
              </a:spcAft>
            </a:pPr>
            <a:r>
              <a:rPr lang="en-US" sz="1400" b="1" dirty="0"/>
              <a:t>Reviewer.</a:t>
            </a:r>
            <a:r>
              <a:rPr lang="en-US" sz="1400" dirty="0"/>
              <a:t> Adjusting the focus to a few (or even just one) reviewers increases the cross-validation scores</a:t>
            </a:r>
          </a:p>
          <a:p>
            <a:pPr lvl="1">
              <a:spcAft>
                <a:spcPts val="840"/>
              </a:spcAft>
            </a:pPr>
            <a:r>
              <a:rPr lang="en-US" sz="1400" b="1" dirty="0"/>
              <a:t>Results and next steps.</a:t>
            </a:r>
            <a:r>
              <a:rPr lang="en-US" sz="1400" dirty="0"/>
              <a:t> The cross-validation scores reached 80%. The test set had a success of 84%</a:t>
            </a:r>
          </a:p>
        </p:txBody>
      </p:sp>
    </p:spTree>
    <p:extLst>
      <p:ext uri="{BB962C8B-B14F-4D97-AF65-F5344CB8AC3E}">
        <p14:creationId xmlns:p14="http://schemas.microsoft.com/office/powerpoint/2010/main" val="1006496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164750770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4786" name="think-cell Slide" r:id="rId10" imgW="353" imgH="353" progId="TCLayout.ActiveDocument.1">
                  <p:embed/>
                </p:oleObj>
              </mc:Choice>
              <mc:Fallback>
                <p:oleObj name="think-cell Slide" r:id="rId10" imgW="353" imgH="353" progId="TCLayout.ActiveDocument.1">
                  <p:embed/>
                  <p:pic>
                    <p:nvPicPr>
                      <p:cNvPr id="0" name=""/>
                      <p:cNvPicPr/>
                      <p:nvPr/>
                    </p:nvPicPr>
                    <p:blipFill>
                      <a:blip r:embed="rId11"/>
                      <a:stretch>
                        <a:fillRect/>
                      </a:stretch>
                    </p:blipFill>
                    <p:spPr>
                      <a:xfrm>
                        <a:off x="1588" y="1588"/>
                        <a:ext cx="1587" cy="1587"/>
                      </a:xfrm>
                      <a:prstGeom prst="rect">
                        <a:avLst/>
                      </a:prstGeom>
                    </p:spPr>
                  </p:pic>
                </p:oleObj>
              </mc:Fallback>
            </mc:AlternateContent>
          </a:graphicData>
        </a:graphic>
      </p:graphicFrame>
      <p:sp>
        <p:nvSpPr>
          <p:cNvPr id="4" name="Rectangle 3" hidden="1"/>
          <p:cNvSpPr/>
          <p:nvPr>
            <p:custDataLst>
              <p:tags r:id="rId3"/>
            </p:custDataLst>
          </p:nvPr>
        </p:nvSpPr>
        <p:spPr bwMode="auto">
          <a:xfrm>
            <a:off x="0" y="0"/>
            <a:ext cx="158750" cy="158750"/>
          </a:xfrm>
          <a:prstGeom prst="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800" dirty="0">
              <a:solidFill>
                <a:schemeClr val="tx1"/>
              </a:solidFill>
              <a:latin typeface="Arial" panose="020B0604020202020204" pitchFamily="34" charset="0"/>
              <a:sym typeface="Arial" panose="020B0604020202020204" pitchFamily="34" charset="0"/>
            </a:endParaRPr>
          </a:p>
        </p:txBody>
      </p:sp>
      <p:sp>
        <p:nvSpPr>
          <p:cNvPr id="2" name="Title 1"/>
          <p:cNvSpPr>
            <a:spLocks noGrp="1"/>
          </p:cNvSpPr>
          <p:nvPr>
            <p:ph type="title"/>
          </p:nvPr>
        </p:nvSpPr>
        <p:spPr bwMode="black"/>
        <p:txBody>
          <a:bodyPr/>
          <a:lstStyle/>
          <a:p>
            <a:r>
              <a:rPr lang="en-US" dirty="0"/>
              <a:t>Contents</a:t>
            </a:r>
          </a:p>
        </p:txBody>
      </p:sp>
      <p:sp>
        <p:nvSpPr>
          <p:cNvPr id="7" name="Text Placeholder 2"/>
          <p:cNvSpPr>
            <a:spLocks noGrp="1"/>
          </p:cNvSpPr>
          <p:nvPr>
            <p:custDataLst>
              <p:tags r:id="rId4"/>
            </p:custDataLst>
          </p:nvPr>
        </p:nvSpPr>
        <p:spPr bwMode="black">
          <a:xfrm>
            <a:off x="125404" y="1938338"/>
            <a:ext cx="2198688" cy="711200"/>
          </a:xfrm>
          <a:prstGeom prst="rect">
            <a:avLst/>
          </a:prstGeom>
          <a:noFill/>
          <a:ln w="9525">
            <a:solidFill>
              <a:schemeClr val="bg2"/>
            </a:solidFill>
          </a:ln>
          <a:extLst>
            <a:ext uri="{909E8E84-426E-40DD-AFC4-6F175D3DCCD1}">
              <a14:hiddenFill xmlns:a14="http://schemas.microsoft.com/office/drawing/2010/main">
                <a:solidFill>
                  <a:schemeClr val="accent1"/>
                </a:solidFill>
              </a14:hiddenFill>
            </a:ext>
          </a:extLst>
        </p:spPr>
        <p:txBody>
          <a:bodyPr vert="horz" wrap="square" lIns="142875" tIns="141288" rIns="0" bIns="142875" numCol="1" spcCol="0" rtlCol="0" anchor="ctr" anchorCtr="0">
            <a:noAutofit/>
          </a:bodyPr>
          <a:lstStyle>
            <a:lvl1pPr marL="0" indent="0" algn="l" defTabSz="895350"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a:buClr>
                <a:schemeClr val="bg1"/>
              </a:buClr>
            </a:pPr>
            <a:r>
              <a:rPr lang="en-US" sz="2800" dirty="0">
                <a:solidFill>
                  <a:schemeClr val="bg1"/>
                </a:solidFill>
                <a:sym typeface="+mn-lt"/>
              </a:rPr>
              <a:t>Background</a:t>
            </a:r>
          </a:p>
        </p:txBody>
      </p:sp>
      <p:sp>
        <p:nvSpPr>
          <p:cNvPr id="16" name="Text Placeholder 2"/>
          <p:cNvSpPr>
            <a:spLocks noGrp="1"/>
          </p:cNvSpPr>
          <p:nvPr>
            <p:custDataLst>
              <p:tags r:id="rId5"/>
            </p:custDataLst>
          </p:nvPr>
        </p:nvSpPr>
        <p:spPr bwMode="black">
          <a:xfrm>
            <a:off x="125410" y="2649538"/>
            <a:ext cx="2198688" cy="711200"/>
          </a:xfrm>
          <a:prstGeom prst="rect">
            <a:avLst/>
          </a:prstGeom>
          <a:noFill/>
          <a:ln w="9525">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14:hiddenLine>
            </a:ext>
          </a:extLst>
        </p:spPr>
        <p:txBody>
          <a:bodyPr vert="horz" wrap="square" lIns="142875" tIns="141288" rIns="0" bIns="142875" numCol="1" spcCol="0" rtlCol="0" anchor="ctr" anchorCtr="0">
            <a:noAutofit/>
          </a:bodyPr>
          <a:lstStyle>
            <a:lvl1pPr marL="0" indent="0" algn="l" defTabSz="895350"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defTabSz="914400">
              <a:buClr>
                <a:schemeClr val="bg1"/>
              </a:buClr>
            </a:pPr>
            <a:r>
              <a:rPr lang="en-US" sz="2800" dirty="0">
                <a:solidFill>
                  <a:schemeClr val="bg1"/>
                </a:solidFill>
                <a:sym typeface="+mn-lt"/>
              </a:rPr>
              <a:t>Dataset</a:t>
            </a:r>
          </a:p>
        </p:txBody>
      </p:sp>
      <p:sp>
        <p:nvSpPr>
          <p:cNvPr id="11" name="Text Placeholder 2"/>
          <p:cNvSpPr>
            <a:spLocks noGrp="1"/>
          </p:cNvSpPr>
          <p:nvPr>
            <p:custDataLst>
              <p:tags r:id="rId6"/>
            </p:custDataLst>
          </p:nvPr>
        </p:nvSpPr>
        <p:spPr bwMode="black">
          <a:xfrm>
            <a:off x="125413" y="3360738"/>
            <a:ext cx="2198688" cy="711200"/>
          </a:xfrm>
          <a:prstGeom prst="rect">
            <a:avLst/>
          </a:prstGeom>
          <a:noFill/>
          <a:ln w="9525">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14:hiddenLine>
            </a:ext>
          </a:extLst>
        </p:spPr>
        <p:txBody>
          <a:bodyPr vert="horz" wrap="square" lIns="142875" tIns="142875" rIns="0" bIns="141288" numCol="1" spcCol="0" rtlCol="0" anchor="ctr" anchorCtr="0">
            <a:noAutofit/>
          </a:bodyPr>
          <a:lstStyle>
            <a:lvl1pPr marL="0" indent="0" algn="l" defTabSz="895350"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defTabSz="914400">
              <a:buClr>
                <a:schemeClr val="bg1"/>
              </a:buClr>
            </a:pPr>
            <a:r>
              <a:rPr lang="en-US" sz="2800" dirty="0">
                <a:solidFill>
                  <a:schemeClr val="bg1"/>
                </a:solidFill>
                <a:sym typeface="+mn-lt"/>
              </a:rPr>
              <a:t>Data model</a:t>
            </a:r>
          </a:p>
        </p:txBody>
      </p:sp>
      <p:sp>
        <p:nvSpPr>
          <p:cNvPr id="13" name="Text Placeholder 2"/>
          <p:cNvSpPr>
            <a:spLocks noGrp="1"/>
          </p:cNvSpPr>
          <p:nvPr>
            <p:custDataLst>
              <p:tags r:id="rId7"/>
            </p:custDataLst>
          </p:nvPr>
        </p:nvSpPr>
        <p:spPr bwMode="black">
          <a:xfrm>
            <a:off x="125413" y="4071938"/>
            <a:ext cx="2198688" cy="711200"/>
          </a:xfrm>
          <a:prstGeom prst="rect">
            <a:avLst/>
          </a:prstGeom>
          <a:noFill/>
          <a:ln w="9525">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14:hiddenLine>
            </a:ext>
          </a:extLst>
        </p:spPr>
        <p:txBody>
          <a:bodyPr vert="horz" wrap="square" lIns="142875" tIns="142875" rIns="0" bIns="141288" numCol="1" spcCol="0" rtlCol="0" anchor="ctr" anchorCtr="0">
            <a:noAutofit/>
          </a:bodyPr>
          <a:lstStyle>
            <a:lvl1pPr marL="0" indent="0" algn="l" defTabSz="895350"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defTabSz="914400">
              <a:buClr>
                <a:schemeClr val="bg1"/>
              </a:buClr>
            </a:pPr>
            <a:r>
              <a:rPr lang="en-US" altLang="en-US" sz="2800" dirty="0">
                <a:solidFill>
                  <a:schemeClr val="bg1"/>
                </a:solidFill>
              </a:rPr>
              <a:t>Conclusion</a:t>
            </a:r>
          </a:p>
        </p:txBody>
      </p:sp>
    </p:spTree>
    <p:extLst>
      <p:ext uri="{BB962C8B-B14F-4D97-AF65-F5344CB8AC3E}">
        <p14:creationId xmlns:p14="http://schemas.microsoft.com/office/powerpoint/2010/main" val="2969639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extLst>
              <p:ext uri="{D42A27DB-BD31-4B8C-83A1-F6EECF244321}">
                <p14:modId xmlns:p14="http://schemas.microsoft.com/office/powerpoint/2010/main" val="1112517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8824" name="think-cell Slide" r:id="rId5" imgW="493" imgH="493" progId="TCLayout.ActiveDocument.1">
                  <p:embed/>
                </p:oleObj>
              </mc:Choice>
              <mc:Fallback>
                <p:oleObj name="think-cell Slide" r:id="rId5" imgW="493" imgH="493"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19909" y="824440"/>
            <a:ext cx="2544074" cy="2212238"/>
          </a:xfrm>
          <a:prstGeom prst="rect">
            <a:avLst/>
          </a:prstGeom>
        </p:spPr>
      </p:pic>
      <p:sp>
        <p:nvSpPr>
          <p:cNvPr id="2" name="Title 1"/>
          <p:cNvSpPr>
            <a:spLocks noGrp="1"/>
          </p:cNvSpPr>
          <p:nvPr>
            <p:ph type="title"/>
          </p:nvPr>
        </p:nvSpPr>
        <p:spPr bwMode="gray"/>
        <p:txBody>
          <a:bodyPr/>
          <a:lstStyle/>
          <a:p>
            <a:r>
              <a:rPr lang="en-US" dirty="0"/>
              <a:t>Background</a:t>
            </a:r>
          </a:p>
        </p:txBody>
      </p:sp>
      <p:sp>
        <p:nvSpPr>
          <p:cNvPr id="5" name="5. Source"/>
          <p:cNvSpPr>
            <a:spLocks noChangeArrowheads="1"/>
          </p:cNvSpPr>
          <p:nvPr/>
        </p:nvSpPr>
        <p:spPr bwMode="gray">
          <a:xfrm>
            <a:off x="119063" y="6507558"/>
            <a:ext cx="7200000"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609600" indent="-609600" defTabSz="895350">
              <a:tabLst>
                <a:tab pos="612775" algn="l"/>
              </a:tabLst>
            </a:pPr>
            <a:r>
              <a:rPr lang="en-US" sz="800" dirty="0">
                <a:solidFill>
                  <a:schemeClr val="accent6"/>
                </a:solidFill>
                <a:latin typeface="+mn-lt"/>
              </a:rPr>
              <a:t>SOURCE: Source</a:t>
            </a:r>
          </a:p>
        </p:txBody>
      </p:sp>
      <p:sp>
        <p:nvSpPr>
          <p:cNvPr id="6" name="TextBox 5"/>
          <p:cNvSpPr txBox="1"/>
          <p:nvPr/>
        </p:nvSpPr>
        <p:spPr bwMode="gray">
          <a:xfrm>
            <a:off x="219908" y="757411"/>
            <a:ext cx="8517691" cy="646331"/>
          </a:xfrm>
          <a:prstGeom prst="rect">
            <a:avLst/>
          </a:prstGeom>
        </p:spPr>
        <p:txBody>
          <a:bodyPr vert="horz" wrap="square" lIns="0" tIns="0" rIns="0" bIns="0" rtlCol="0">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sz="1400" dirty="0"/>
              <a:t>The web has created a huge wine market with an ever-growing collection of blogs, professional critics, magazines and other electronic publications. The American wine critic Robert Parker introduced the 100-point rating scale in the 1970s and most publications and critics nowadays use this scale to rate wines</a:t>
            </a:r>
          </a:p>
        </p:txBody>
      </p:sp>
      <p:sp>
        <p:nvSpPr>
          <p:cNvPr id="8" name="3. Unit of measure" hidden="1"/>
          <p:cNvSpPr txBox="1">
            <a:spLocks noChangeArrowheads="1"/>
          </p:cNvSpPr>
          <p:nvPr/>
        </p:nvSpPr>
        <p:spPr bwMode="gray">
          <a:xfrm>
            <a:off x="119063" y="554865"/>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en-US"/>
            </a:defPPr>
            <a:lvl1pPr defTabSz="895350">
              <a:defRPr baseline="0">
                <a:solidFill>
                  <a:schemeClr val="accent6"/>
                </a:solidFill>
                <a:latin typeface="+mn-lt"/>
              </a:defRPr>
            </a:lvl1pPr>
            <a:lvl2pPr marL="447675" defTabSz="895350">
              <a:defRPr sz="2400"/>
            </a:lvl2pPr>
            <a:lvl3pPr marL="895350" defTabSz="895350">
              <a:defRPr sz="2400"/>
            </a:lvl3pPr>
            <a:lvl4pPr marL="1344613" defTabSz="895350">
              <a:defRPr sz="2400"/>
            </a:lvl4pPr>
            <a:lvl5pPr marL="1792288" defTabSz="895350">
              <a:defRPr sz="2400"/>
            </a:lvl5pPr>
            <a:lvl6pPr marL="2249488" defTabSz="895350" fontAlgn="base">
              <a:spcBef>
                <a:spcPct val="0"/>
              </a:spcBef>
              <a:spcAft>
                <a:spcPct val="0"/>
              </a:spcAft>
              <a:defRPr sz="2400"/>
            </a:lvl6pPr>
            <a:lvl7pPr marL="2706688" defTabSz="895350" fontAlgn="base">
              <a:spcBef>
                <a:spcPct val="0"/>
              </a:spcBef>
              <a:spcAft>
                <a:spcPct val="0"/>
              </a:spcAft>
              <a:defRPr sz="2400"/>
            </a:lvl7pPr>
            <a:lvl8pPr marL="3163888" defTabSz="895350" fontAlgn="base">
              <a:spcBef>
                <a:spcPct val="0"/>
              </a:spcBef>
              <a:spcAft>
                <a:spcPct val="0"/>
              </a:spcAft>
              <a:defRPr sz="2400"/>
            </a:lvl8pPr>
            <a:lvl9pPr marL="3621088" defTabSz="895350" fontAlgn="base">
              <a:spcBef>
                <a:spcPct val="0"/>
              </a:spcBef>
              <a:spcAft>
                <a:spcPct val="0"/>
              </a:spcAft>
              <a:defRPr sz="2400"/>
            </a:lvl9pPr>
          </a:lstStyle>
          <a:p>
            <a:r>
              <a:rPr lang="en-US" dirty="0"/>
              <a:t>Unit of measure</a:t>
            </a:r>
          </a:p>
        </p:txBody>
      </p:sp>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9909" y="2373045"/>
            <a:ext cx="2880360" cy="1264920"/>
          </a:xfrm>
          <a:prstGeom prst="rect">
            <a:avLst/>
          </a:prstGeom>
        </p:spPr>
      </p:pic>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9063" y="3830315"/>
            <a:ext cx="2752725" cy="733425"/>
          </a:xfrm>
          <a:prstGeom prst="rect">
            <a:avLst/>
          </a:prstGeom>
        </p:spPr>
      </p:pic>
      <p:pic>
        <p:nvPicPr>
          <p:cNvPr id="10" name="Picture 9"/>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224699" y="4653977"/>
            <a:ext cx="6491692" cy="1963588"/>
          </a:xfrm>
          <a:prstGeom prst="rect">
            <a:avLst/>
          </a:prstGeom>
        </p:spPr>
      </p:pic>
      <p:sp>
        <p:nvSpPr>
          <p:cNvPr id="11" name="TextBox 10"/>
          <p:cNvSpPr txBox="1"/>
          <p:nvPr/>
        </p:nvSpPr>
        <p:spPr>
          <a:xfrm>
            <a:off x="3599728" y="1676377"/>
            <a:ext cx="4302125" cy="861774"/>
          </a:xfrm>
          <a:prstGeom prst="rect">
            <a:avLst/>
          </a:prstGeom>
        </p:spPr>
        <p:txBody>
          <a:bodyPr vert="horz" lIns="0" tIns="0" rIns="0" bIns="0" rtlCol="0">
            <a:spAutoFit/>
          </a:bodyPr>
          <a:lstStyle>
            <a:lvl1pPr marL="0" lvl="0" indent="0" defTabSz="895350" eaLnBrk="1" latinLnBrk="0" hangingPunct="1">
              <a:buClr>
                <a:schemeClr val="tx2"/>
              </a:buClr>
              <a:buSzPct val="100000"/>
              <a:defRPr sz="1400" baseline="0">
                <a:latin typeface="+mn-lt"/>
              </a:defRPr>
            </a:lvl1pPr>
            <a:lvl2pPr marL="193675" lvl="1" indent="-192088" defTabSz="895350" eaLnBrk="1" latinLnBrk="0" hangingPunct="1">
              <a:buClr>
                <a:schemeClr val="tx2"/>
              </a:buClr>
              <a:buSzPct val="125000"/>
              <a:buFont typeface="Arial" charset="0"/>
              <a:buChar char="▪"/>
              <a:defRPr sz="1400" baseline="0">
                <a:latin typeface="+mn-lt"/>
              </a:defRPr>
            </a:lvl2pPr>
            <a:lvl3pPr marL="457200" lvl="2" indent="-261938" defTabSz="895350" eaLnBrk="1" latinLnBrk="0" hangingPunct="1">
              <a:buClr>
                <a:schemeClr val="tx2"/>
              </a:buClr>
              <a:buSzPct val="120000"/>
              <a:buFont typeface="Arial" charset="0"/>
              <a:buChar char="–"/>
              <a:defRPr sz="1400" baseline="0">
                <a:latin typeface="+mn-lt"/>
              </a:defRPr>
            </a:lvl3pPr>
            <a:lvl4pPr marL="614363" lvl="3" indent="-155575" defTabSz="895350" eaLnBrk="1" latinLnBrk="0" hangingPunct="1">
              <a:buClr>
                <a:schemeClr val="tx2"/>
              </a:buClr>
              <a:buSzPct val="120000"/>
              <a:buFont typeface="Arial" charset="0"/>
              <a:buChar char="▫"/>
              <a:defRPr sz="1400" baseline="0">
                <a:latin typeface="+mn-lt"/>
              </a:defRPr>
            </a:lvl4pPr>
            <a:lvl5pPr marL="749808" lvl="4" indent="-130175" defTabSz="895350" eaLnBrk="1" latinLnBrk="0" hangingPunct="1">
              <a:buClr>
                <a:schemeClr val="tx2"/>
              </a:buClr>
              <a:buSzPct val="89000"/>
              <a:buFont typeface="Arial" charset="0"/>
              <a:buChar char="-"/>
              <a:defRPr sz="1400"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dirty="0"/>
              <a:t>High quality wines bring high ratings from the well-known and trusted publications which results in higher demand for the wines, as well as increased prices in the wine market.</a:t>
            </a:r>
          </a:p>
        </p:txBody>
      </p:sp>
      <p:sp>
        <p:nvSpPr>
          <p:cNvPr id="12" name="TextBox 11"/>
          <p:cNvSpPr txBox="1"/>
          <p:nvPr/>
        </p:nvSpPr>
        <p:spPr>
          <a:xfrm>
            <a:off x="3603626" y="2779670"/>
            <a:ext cx="4302125" cy="646331"/>
          </a:xfrm>
          <a:prstGeom prst="rect">
            <a:avLst/>
          </a:prstGeom>
        </p:spPr>
        <p:txBody>
          <a:bodyPr vert="horz" lIns="0" tIns="0" rIns="0" bIns="0" rtlCol="0">
            <a:spAutoFit/>
          </a:bodyPr>
          <a:lstStyle>
            <a:lvl1pPr marL="0" lvl="0" indent="0" defTabSz="895350" eaLnBrk="1" latinLnBrk="0" hangingPunct="1">
              <a:buClr>
                <a:schemeClr val="tx2"/>
              </a:buClr>
              <a:buSzPct val="100000"/>
              <a:defRPr sz="1400" baseline="0">
                <a:latin typeface="+mn-lt"/>
              </a:defRPr>
            </a:lvl1pPr>
            <a:lvl2pPr marL="193675" lvl="1" indent="-192088" defTabSz="895350" eaLnBrk="1" latinLnBrk="0" hangingPunct="1">
              <a:buClr>
                <a:schemeClr val="tx2"/>
              </a:buClr>
              <a:buSzPct val="125000"/>
              <a:buFont typeface="Arial" charset="0"/>
              <a:buChar char="▪"/>
              <a:defRPr sz="1400" baseline="0">
                <a:latin typeface="+mn-lt"/>
              </a:defRPr>
            </a:lvl2pPr>
            <a:lvl3pPr marL="457200" lvl="2" indent="-261938" defTabSz="895350" eaLnBrk="1" latinLnBrk="0" hangingPunct="1">
              <a:buClr>
                <a:schemeClr val="tx2"/>
              </a:buClr>
              <a:buSzPct val="120000"/>
              <a:buFont typeface="Arial" charset="0"/>
              <a:buChar char="–"/>
              <a:defRPr sz="1400" baseline="0">
                <a:latin typeface="+mn-lt"/>
              </a:defRPr>
            </a:lvl3pPr>
            <a:lvl4pPr marL="614363" lvl="3" indent="-155575" defTabSz="895350" eaLnBrk="1" latinLnBrk="0" hangingPunct="1">
              <a:buClr>
                <a:schemeClr val="tx2"/>
              </a:buClr>
              <a:buSzPct val="120000"/>
              <a:buFont typeface="Arial" charset="0"/>
              <a:buChar char="▫"/>
              <a:defRPr sz="1400" baseline="0">
                <a:latin typeface="+mn-lt"/>
              </a:defRPr>
            </a:lvl4pPr>
            <a:lvl5pPr marL="749808" lvl="4" indent="-130175" defTabSz="895350" eaLnBrk="1" latinLnBrk="0" hangingPunct="1">
              <a:buClr>
                <a:schemeClr val="tx2"/>
              </a:buClr>
              <a:buSzPct val="89000"/>
              <a:buFont typeface="Arial" charset="0"/>
              <a:buChar char="-"/>
              <a:defRPr sz="1400"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dirty="0"/>
              <a:t>Many of the publications such as Wine Spectator and the Wine Advocate only reveal the point values to paid subscribers. </a:t>
            </a:r>
          </a:p>
        </p:txBody>
      </p:sp>
      <p:sp>
        <p:nvSpPr>
          <p:cNvPr id="13" name="TextBox 12"/>
          <p:cNvSpPr txBox="1"/>
          <p:nvPr/>
        </p:nvSpPr>
        <p:spPr>
          <a:xfrm>
            <a:off x="3599727" y="3634883"/>
            <a:ext cx="4302125" cy="1077218"/>
          </a:xfrm>
          <a:prstGeom prst="rect">
            <a:avLst/>
          </a:prstGeom>
        </p:spPr>
        <p:txBody>
          <a:bodyPr vert="horz" lIns="0" tIns="0" rIns="0" bIns="0" rtlCol="0">
            <a:spAutoFit/>
          </a:bodyPr>
          <a:lstStyle>
            <a:lvl1pPr marL="0" lvl="0" indent="0" defTabSz="895350" eaLnBrk="1" latinLnBrk="0" hangingPunct="1">
              <a:buClr>
                <a:schemeClr val="tx2"/>
              </a:buClr>
              <a:buSzPct val="100000"/>
              <a:defRPr sz="1400" baseline="0">
                <a:latin typeface="+mn-lt"/>
              </a:defRPr>
            </a:lvl1pPr>
            <a:lvl2pPr marL="193675" lvl="1" indent="-192088" defTabSz="895350" eaLnBrk="1" latinLnBrk="0" hangingPunct="1">
              <a:buClr>
                <a:schemeClr val="tx2"/>
              </a:buClr>
              <a:buSzPct val="125000"/>
              <a:buFont typeface="Arial" charset="0"/>
              <a:buChar char="▪"/>
              <a:defRPr sz="1400" baseline="0">
                <a:latin typeface="+mn-lt"/>
              </a:defRPr>
            </a:lvl2pPr>
            <a:lvl3pPr marL="457200" lvl="2" indent="-261938" defTabSz="895350" eaLnBrk="1" latinLnBrk="0" hangingPunct="1">
              <a:buClr>
                <a:schemeClr val="tx2"/>
              </a:buClr>
              <a:buSzPct val="120000"/>
              <a:buFont typeface="Arial" charset="0"/>
              <a:buChar char="–"/>
              <a:defRPr sz="1400" baseline="0">
                <a:latin typeface="+mn-lt"/>
              </a:defRPr>
            </a:lvl3pPr>
            <a:lvl4pPr marL="614363" lvl="3" indent="-155575" defTabSz="895350" eaLnBrk="1" latinLnBrk="0" hangingPunct="1">
              <a:buClr>
                <a:schemeClr val="tx2"/>
              </a:buClr>
              <a:buSzPct val="120000"/>
              <a:buFont typeface="Arial" charset="0"/>
              <a:buChar char="▫"/>
              <a:defRPr sz="1400" baseline="0">
                <a:latin typeface="+mn-lt"/>
              </a:defRPr>
            </a:lvl4pPr>
            <a:lvl5pPr marL="749808" lvl="4" indent="-130175" defTabSz="895350" eaLnBrk="1" latinLnBrk="0" hangingPunct="1">
              <a:buClr>
                <a:schemeClr val="tx2"/>
              </a:buClr>
              <a:buSzPct val="89000"/>
              <a:buFont typeface="Arial" charset="0"/>
              <a:buChar char="-"/>
              <a:defRPr sz="1400"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b="1" dirty="0"/>
              <a:t>What if we could predict the ratings of wines?</a:t>
            </a:r>
          </a:p>
          <a:p>
            <a:r>
              <a:rPr lang="en-US" b="1" dirty="0">
                <a:sym typeface="Wingdings" panose="05000000000000000000" pitchFamily="2" charset="2"/>
              </a:rPr>
              <a:t>   enjoy better wine for less $ (for those who enjoy drinking it)</a:t>
            </a:r>
          </a:p>
          <a:p>
            <a:r>
              <a:rPr lang="en-US" b="1" dirty="0">
                <a:sym typeface="Wingdings" panose="05000000000000000000" pitchFamily="2" charset="2"/>
              </a:rPr>
              <a:t>   better investment (for those who collect)</a:t>
            </a:r>
          </a:p>
          <a:p>
            <a:r>
              <a:rPr lang="en-US" b="1" dirty="0"/>
              <a:t> </a:t>
            </a:r>
          </a:p>
        </p:txBody>
      </p:sp>
    </p:spTree>
    <p:extLst>
      <p:ext uri="{BB962C8B-B14F-4D97-AF65-F5344CB8AC3E}">
        <p14:creationId xmlns:p14="http://schemas.microsoft.com/office/powerpoint/2010/main" val="1255669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89986047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5810" name="think-cell Slide" r:id="rId10" imgW="353" imgH="353" progId="TCLayout.ActiveDocument.1">
                  <p:embed/>
                </p:oleObj>
              </mc:Choice>
              <mc:Fallback>
                <p:oleObj name="think-cell Slide" r:id="rId10" imgW="353" imgH="353" progId="TCLayout.ActiveDocument.1">
                  <p:embed/>
                  <p:pic>
                    <p:nvPicPr>
                      <p:cNvPr id="0" name=""/>
                      <p:cNvPicPr/>
                      <p:nvPr/>
                    </p:nvPicPr>
                    <p:blipFill>
                      <a:blip r:embed="rId11"/>
                      <a:stretch>
                        <a:fillRect/>
                      </a:stretch>
                    </p:blipFill>
                    <p:spPr>
                      <a:xfrm>
                        <a:off x="1588" y="1588"/>
                        <a:ext cx="1587" cy="1587"/>
                      </a:xfrm>
                      <a:prstGeom prst="rect">
                        <a:avLst/>
                      </a:prstGeom>
                    </p:spPr>
                  </p:pic>
                </p:oleObj>
              </mc:Fallback>
            </mc:AlternateContent>
          </a:graphicData>
        </a:graphic>
      </p:graphicFrame>
      <p:sp>
        <p:nvSpPr>
          <p:cNvPr id="4" name="Rectangle 3" hidden="1"/>
          <p:cNvSpPr/>
          <p:nvPr>
            <p:custDataLst>
              <p:tags r:id="rId3"/>
            </p:custDataLst>
          </p:nvPr>
        </p:nvSpPr>
        <p:spPr bwMode="auto">
          <a:xfrm>
            <a:off x="0" y="0"/>
            <a:ext cx="158750" cy="158750"/>
          </a:xfrm>
          <a:prstGeom prst="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800" dirty="0">
              <a:solidFill>
                <a:schemeClr val="tx1"/>
              </a:solidFill>
              <a:latin typeface="Arial" panose="020B0604020202020204" pitchFamily="34" charset="0"/>
              <a:sym typeface="Arial" panose="020B0604020202020204" pitchFamily="34" charset="0"/>
            </a:endParaRPr>
          </a:p>
        </p:txBody>
      </p:sp>
      <p:sp>
        <p:nvSpPr>
          <p:cNvPr id="2" name="Title 1"/>
          <p:cNvSpPr>
            <a:spLocks noGrp="1"/>
          </p:cNvSpPr>
          <p:nvPr>
            <p:ph type="title"/>
          </p:nvPr>
        </p:nvSpPr>
        <p:spPr bwMode="black"/>
        <p:txBody>
          <a:bodyPr/>
          <a:lstStyle/>
          <a:p>
            <a:r>
              <a:rPr lang="en-US" dirty="0"/>
              <a:t>Contents</a:t>
            </a:r>
          </a:p>
        </p:txBody>
      </p:sp>
      <p:sp>
        <p:nvSpPr>
          <p:cNvPr id="7" name="Text Placeholder 2"/>
          <p:cNvSpPr>
            <a:spLocks noGrp="1"/>
          </p:cNvSpPr>
          <p:nvPr>
            <p:custDataLst>
              <p:tags r:id="rId4"/>
            </p:custDataLst>
          </p:nvPr>
        </p:nvSpPr>
        <p:spPr bwMode="black">
          <a:xfrm>
            <a:off x="125404" y="1938338"/>
            <a:ext cx="2198688" cy="711200"/>
          </a:xfrm>
          <a:prstGeom prst="rect">
            <a:avLst/>
          </a:prstGeom>
          <a:noFill/>
          <a:ln w="9525">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14:hiddenLine>
            </a:ext>
          </a:extLst>
        </p:spPr>
        <p:txBody>
          <a:bodyPr vert="horz" wrap="square" lIns="142875" tIns="141288" rIns="0" bIns="142875" numCol="1" spcCol="0" rtlCol="0" anchor="ctr" anchorCtr="0">
            <a:noAutofit/>
          </a:bodyPr>
          <a:lstStyle>
            <a:lvl1pPr marL="0" indent="0" algn="l" defTabSz="895350"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a:buClr>
                <a:schemeClr val="bg1"/>
              </a:buClr>
            </a:pPr>
            <a:r>
              <a:rPr lang="en-US" sz="2800" dirty="0">
                <a:solidFill>
                  <a:schemeClr val="bg1"/>
                </a:solidFill>
                <a:sym typeface="+mn-lt"/>
              </a:rPr>
              <a:t>Background</a:t>
            </a:r>
          </a:p>
        </p:txBody>
      </p:sp>
      <p:sp>
        <p:nvSpPr>
          <p:cNvPr id="16" name="Text Placeholder 2"/>
          <p:cNvSpPr>
            <a:spLocks noGrp="1"/>
          </p:cNvSpPr>
          <p:nvPr>
            <p:custDataLst>
              <p:tags r:id="rId5"/>
            </p:custDataLst>
          </p:nvPr>
        </p:nvSpPr>
        <p:spPr bwMode="black">
          <a:xfrm>
            <a:off x="125410" y="2649538"/>
            <a:ext cx="2198688" cy="711200"/>
          </a:xfrm>
          <a:prstGeom prst="rect">
            <a:avLst/>
          </a:prstGeom>
          <a:noFill/>
          <a:ln w="9525">
            <a:solidFill>
              <a:schemeClr val="bg2"/>
            </a:solidFill>
          </a:ln>
          <a:extLst>
            <a:ext uri="{909E8E84-426E-40DD-AFC4-6F175D3DCCD1}">
              <a14:hiddenFill xmlns:a14="http://schemas.microsoft.com/office/drawing/2010/main">
                <a:solidFill>
                  <a:schemeClr val="accent1"/>
                </a:solidFill>
              </a14:hiddenFill>
            </a:ext>
          </a:extLst>
        </p:spPr>
        <p:txBody>
          <a:bodyPr vert="horz" wrap="square" lIns="142875" tIns="141288" rIns="0" bIns="142875" numCol="1" spcCol="0" rtlCol="0" anchor="ctr" anchorCtr="0">
            <a:noAutofit/>
          </a:bodyPr>
          <a:lstStyle>
            <a:lvl1pPr marL="0" indent="0" algn="l" defTabSz="895350"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defTabSz="914400">
              <a:buClr>
                <a:schemeClr val="bg1"/>
              </a:buClr>
            </a:pPr>
            <a:r>
              <a:rPr lang="en-US" sz="2800" dirty="0">
                <a:solidFill>
                  <a:schemeClr val="bg1"/>
                </a:solidFill>
                <a:sym typeface="+mn-lt"/>
              </a:rPr>
              <a:t>Dataset</a:t>
            </a:r>
          </a:p>
        </p:txBody>
      </p:sp>
      <p:sp>
        <p:nvSpPr>
          <p:cNvPr id="12" name="Text Placeholder 2"/>
          <p:cNvSpPr>
            <a:spLocks noGrp="1"/>
          </p:cNvSpPr>
          <p:nvPr>
            <p:custDataLst>
              <p:tags r:id="rId6"/>
            </p:custDataLst>
          </p:nvPr>
        </p:nvSpPr>
        <p:spPr bwMode="black">
          <a:xfrm>
            <a:off x="125413" y="3360738"/>
            <a:ext cx="2198688" cy="711200"/>
          </a:xfrm>
          <a:prstGeom prst="rect">
            <a:avLst/>
          </a:prstGeom>
          <a:noFill/>
          <a:ln w="9525">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14:hiddenLine>
            </a:ext>
          </a:extLst>
        </p:spPr>
        <p:txBody>
          <a:bodyPr vert="horz" wrap="square" lIns="142875" tIns="142875" rIns="0" bIns="141288" numCol="1" spcCol="0" rtlCol="0" anchor="ctr" anchorCtr="0">
            <a:noAutofit/>
          </a:bodyPr>
          <a:lstStyle>
            <a:lvl1pPr marL="0" indent="0" algn="l" defTabSz="895350"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defTabSz="914400">
              <a:buClr>
                <a:schemeClr val="bg1"/>
              </a:buClr>
            </a:pPr>
            <a:r>
              <a:rPr lang="en-US" sz="2800" dirty="0">
                <a:solidFill>
                  <a:schemeClr val="bg1"/>
                </a:solidFill>
                <a:sym typeface="+mn-lt"/>
              </a:rPr>
              <a:t>Data model</a:t>
            </a:r>
          </a:p>
        </p:txBody>
      </p:sp>
      <p:sp>
        <p:nvSpPr>
          <p:cNvPr id="13" name="Text Placeholder 2"/>
          <p:cNvSpPr>
            <a:spLocks noGrp="1"/>
          </p:cNvSpPr>
          <p:nvPr>
            <p:custDataLst>
              <p:tags r:id="rId7"/>
            </p:custDataLst>
          </p:nvPr>
        </p:nvSpPr>
        <p:spPr bwMode="black">
          <a:xfrm>
            <a:off x="125413" y="4071938"/>
            <a:ext cx="2198688" cy="711200"/>
          </a:xfrm>
          <a:prstGeom prst="rect">
            <a:avLst/>
          </a:prstGeom>
          <a:noFill/>
          <a:ln w="9525">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14:hiddenLine>
            </a:ext>
          </a:extLst>
        </p:spPr>
        <p:txBody>
          <a:bodyPr vert="horz" wrap="square" lIns="142875" tIns="142875" rIns="0" bIns="141288" numCol="1" spcCol="0" rtlCol="0" anchor="ctr" anchorCtr="0">
            <a:noAutofit/>
          </a:bodyPr>
          <a:lstStyle>
            <a:lvl1pPr marL="0" indent="0" algn="l" defTabSz="895350"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defTabSz="914400">
              <a:buClr>
                <a:schemeClr val="bg1"/>
              </a:buClr>
            </a:pPr>
            <a:r>
              <a:rPr lang="en-US" altLang="en-US" sz="2800" dirty="0">
                <a:solidFill>
                  <a:schemeClr val="bg1"/>
                </a:solidFill>
              </a:rPr>
              <a:t>Conclusion</a:t>
            </a:r>
          </a:p>
        </p:txBody>
      </p:sp>
    </p:spTree>
    <p:extLst>
      <p:ext uri="{BB962C8B-B14F-4D97-AF65-F5344CB8AC3E}">
        <p14:creationId xmlns:p14="http://schemas.microsoft.com/office/powerpoint/2010/main" val="258258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data set – cellartracker.com</a:t>
            </a:r>
          </a:p>
        </p:txBody>
      </p:sp>
      <p:sp>
        <p:nvSpPr>
          <p:cNvPr id="4" name="TextBox 3"/>
          <p:cNvSpPr txBox="1"/>
          <p:nvPr/>
        </p:nvSpPr>
        <p:spPr>
          <a:xfrm>
            <a:off x="119063" y="733526"/>
            <a:ext cx="6011573" cy="1938992"/>
          </a:xfrm>
          <a:prstGeom prst="rect">
            <a:avLst/>
          </a:prstGeom>
        </p:spPr>
        <p:txBody>
          <a:bodyPr vert="horz" wrap="square" lIns="0" tIns="0" rIns="0" bIns="0" rtlCol="0">
            <a:spAutoFit/>
          </a:bodyPr>
          <a:lstStyle>
            <a:lvl1pPr marL="0" lvl="0" indent="0" defTabSz="895350" eaLnBrk="1" latinLnBrk="0" hangingPunct="1">
              <a:buClr>
                <a:schemeClr val="tx2"/>
              </a:buClr>
              <a:buSzPct val="100000"/>
              <a:defRPr sz="1400" baseline="0">
                <a:latin typeface="+mn-lt"/>
              </a:defRPr>
            </a:lvl1pPr>
            <a:lvl2pPr marL="193675" lvl="1" indent="-192088" defTabSz="895350" eaLnBrk="1" latinLnBrk="0" hangingPunct="1">
              <a:buClr>
                <a:schemeClr val="tx2"/>
              </a:buClr>
              <a:buSzPct val="125000"/>
              <a:buFont typeface="Arial" charset="0"/>
              <a:buChar char="▪"/>
              <a:defRPr sz="1400" baseline="0">
                <a:latin typeface="+mn-lt"/>
              </a:defRPr>
            </a:lvl2pPr>
            <a:lvl3pPr marL="457200" lvl="2" indent="-261938" defTabSz="895350" eaLnBrk="1" latinLnBrk="0" hangingPunct="1">
              <a:buClr>
                <a:schemeClr val="tx2"/>
              </a:buClr>
              <a:buSzPct val="120000"/>
              <a:buFont typeface="Arial" charset="0"/>
              <a:buChar char="–"/>
              <a:defRPr sz="1400" baseline="0">
                <a:latin typeface="+mn-lt"/>
              </a:defRPr>
            </a:lvl3pPr>
            <a:lvl4pPr marL="614363" lvl="3" indent="-155575" defTabSz="895350" eaLnBrk="1" latinLnBrk="0" hangingPunct="1">
              <a:buClr>
                <a:schemeClr val="tx2"/>
              </a:buClr>
              <a:buSzPct val="120000"/>
              <a:buFont typeface="Arial" charset="0"/>
              <a:buChar char="▫"/>
              <a:defRPr sz="1400" baseline="0">
                <a:latin typeface="+mn-lt"/>
              </a:defRPr>
            </a:lvl4pPr>
            <a:lvl5pPr marL="749808" lvl="4" indent="-130175" defTabSz="895350" eaLnBrk="1" latinLnBrk="0" hangingPunct="1">
              <a:buClr>
                <a:schemeClr val="tx2"/>
              </a:buClr>
              <a:buSzPct val="89000"/>
              <a:buFont typeface="Arial" charset="0"/>
              <a:buChar char="-"/>
              <a:defRPr sz="1400"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dirty="0"/>
              <a:t>Cellar Tracker is an online cellar management tool.  Users input their wine collection and they keep track of when they purchased the wines, they write reviews (tasting  notes) when they consume them and they also include their point ratings (again, they use the 100-point scale</a:t>
            </a:r>
            <a:r>
              <a:rPr lang="en-US" baseline="30000" dirty="0"/>
              <a:t>1</a:t>
            </a:r>
            <a:r>
              <a:rPr lang="en-US" dirty="0"/>
              <a:t>)</a:t>
            </a:r>
          </a:p>
          <a:p>
            <a:endParaRPr lang="en-US" dirty="0"/>
          </a:p>
          <a:p>
            <a:r>
              <a:rPr lang="en-US" dirty="0"/>
              <a:t>The dataset I worked with contains just above 2 million entries. It is a text file in the following format, 10 lines per entry </a:t>
            </a:r>
            <a:r>
              <a:rPr lang="en-US" dirty="0">
                <a:sym typeface="Wingdings" panose="05000000000000000000" pitchFamily="2" charset="2"/>
              </a:rPr>
              <a:t> more than 20 million lines of text</a:t>
            </a:r>
            <a:endParaRPr lang="en-US" dirty="0"/>
          </a:p>
          <a:p>
            <a:endParaRPr lang="en-US" dirty="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3046" y="537965"/>
            <a:ext cx="2134553" cy="2134553"/>
          </a:xfrm>
          <a:prstGeom prst="rect">
            <a:avLst/>
          </a:prstGeom>
        </p:spPr>
      </p:pic>
      <p:sp>
        <p:nvSpPr>
          <p:cNvPr id="6" name="4. Footnote"/>
          <p:cNvSpPr txBox="1">
            <a:spLocks noChangeArrowheads="1"/>
          </p:cNvSpPr>
          <p:nvPr/>
        </p:nvSpPr>
        <p:spPr bwMode="gray">
          <a:xfrm>
            <a:off x="119063" y="6305945"/>
            <a:ext cx="8618537"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defPPr>
              <a:defRPr lang="en-US"/>
            </a:defPPr>
            <a:lvl1pPr marL="104775" indent="-104775" defTabSz="895350">
              <a:defRPr sz="800" baseline="0">
                <a:solidFill>
                  <a:schemeClr val="accent6"/>
                </a:solidFill>
                <a:latin typeface="+mn-lt"/>
              </a:defRPr>
            </a:lvl1pPr>
            <a:lvl2pPr marL="1031875" defTabSz="895350">
              <a:defRPr sz="2400"/>
            </a:lvl2pPr>
            <a:lvl3pPr marL="1217613" defTabSz="895350">
              <a:defRPr sz="2400"/>
            </a:lvl3pPr>
            <a:lvl4pPr marL="1404938" defTabSz="895350">
              <a:defRPr sz="2400"/>
            </a:lvl4pPr>
            <a:lvl5pPr marL="1792288" defTabSz="895350">
              <a:defRPr sz="2400"/>
            </a:lvl5pPr>
            <a:lvl6pPr marL="2249488" defTabSz="895350" fontAlgn="base">
              <a:spcBef>
                <a:spcPct val="0"/>
              </a:spcBef>
              <a:spcAft>
                <a:spcPct val="0"/>
              </a:spcAft>
              <a:defRPr sz="2400"/>
            </a:lvl6pPr>
            <a:lvl7pPr marL="2706688" defTabSz="895350" fontAlgn="base">
              <a:spcBef>
                <a:spcPct val="0"/>
              </a:spcBef>
              <a:spcAft>
                <a:spcPct val="0"/>
              </a:spcAft>
              <a:defRPr sz="2400"/>
            </a:lvl7pPr>
            <a:lvl8pPr marL="3163888" defTabSz="895350" fontAlgn="base">
              <a:spcBef>
                <a:spcPct val="0"/>
              </a:spcBef>
              <a:spcAft>
                <a:spcPct val="0"/>
              </a:spcAft>
              <a:defRPr sz="2400"/>
            </a:lvl8pPr>
            <a:lvl9pPr marL="3621088" defTabSz="895350" fontAlgn="base">
              <a:spcBef>
                <a:spcPct val="0"/>
              </a:spcBef>
              <a:spcAft>
                <a:spcPct val="0"/>
              </a:spcAft>
              <a:defRPr sz="2400"/>
            </a:lvl9pPr>
          </a:lstStyle>
          <a:p>
            <a:r>
              <a:rPr lang="en-US" dirty="0"/>
              <a:t>1 Even though the scale is from 0 to 100, most wines receive points between 80 and 100. A wine with a score below 80 is, usually, a bad wine – not “cellar worthy”</a:t>
            </a:r>
          </a:p>
        </p:txBody>
      </p:sp>
      <p:sp>
        <p:nvSpPr>
          <p:cNvPr id="7" name="TextBox 6"/>
          <p:cNvSpPr txBox="1"/>
          <p:nvPr/>
        </p:nvSpPr>
        <p:spPr>
          <a:xfrm>
            <a:off x="195264" y="2335843"/>
            <a:ext cx="8439581" cy="2769989"/>
          </a:xfrm>
          <a:prstGeom prst="rect">
            <a:avLst/>
          </a:prstGeom>
        </p:spPr>
        <p:txBody>
          <a:bodyPr vert="horz" wrap="square" lIns="0" tIns="0" rIns="0" bIns="0" rtlCol="0">
            <a:spAutoFit/>
          </a:bodyPr>
          <a:lstStyle>
            <a:lvl1pPr marL="0" lvl="0" indent="0" defTabSz="895350" eaLnBrk="1" latinLnBrk="0" hangingPunct="1">
              <a:buClr>
                <a:schemeClr val="tx2"/>
              </a:buClr>
              <a:buSzPct val="100000"/>
              <a:defRPr sz="1400" baseline="0">
                <a:latin typeface="+mn-lt"/>
              </a:defRPr>
            </a:lvl1pPr>
            <a:lvl2pPr marL="193675" lvl="1" indent="-192088" defTabSz="895350" eaLnBrk="1" latinLnBrk="0" hangingPunct="1">
              <a:buClr>
                <a:schemeClr val="tx2"/>
              </a:buClr>
              <a:buSzPct val="125000"/>
              <a:buFont typeface="Arial" charset="0"/>
              <a:buChar char="▪"/>
              <a:defRPr sz="1400" baseline="0">
                <a:latin typeface="+mn-lt"/>
              </a:defRPr>
            </a:lvl2pPr>
            <a:lvl3pPr marL="457200" lvl="2" indent="-261938" defTabSz="895350" eaLnBrk="1" latinLnBrk="0" hangingPunct="1">
              <a:buClr>
                <a:schemeClr val="tx2"/>
              </a:buClr>
              <a:buSzPct val="120000"/>
              <a:buFont typeface="Arial" charset="0"/>
              <a:buChar char="–"/>
              <a:defRPr sz="1400" baseline="0">
                <a:latin typeface="+mn-lt"/>
              </a:defRPr>
            </a:lvl3pPr>
            <a:lvl4pPr marL="614363" lvl="3" indent="-155575" defTabSz="895350" eaLnBrk="1" latinLnBrk="0" hangingPunct="1">
              <a:buClr>
                <a:schemeClr val="tx2"/>
              </a:buClr>
              <a:buSzPct val="120000"/>
              <a:buFont typeface="Arial" charset="0"/>
              <a:buChar char="▫"/>
              <a:defRPr sz="1400" baseline="0">
                <a:latin typeface="+mn-lt"/>
              </a:defRPr>
            </a:lvl4pPr>
            <a:lvl5pPr marL="749808" lvl="4" indent="-130175" defTabSz="895350" eaLnBrk="1" latinLnBrk="0" hangingPunct="1">
              <a:buClr>
                <a:schemeClr val="tx2"/>
              </a:buClr>
              <a:buSzPct val="89000"/>
              <a:buFont typeface="Arial" charset="0"/>
              <a:buChar char="-"/>
              <a:defRPr sz="1400"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sz="1200" dirty="0">
                <a:latin typeface="Courier New" panose="02070309020205020404" pitchFamily="49" charset="0"/>
                <a:cs typeface="Courier New" panose="02070309020205020404" pitchFamily="49" charset="0"/>
              </a:rPr>
              <a:t>1 wine/name: 1981 Ch&amp;#226;teau de Beaucastel Ch&amp;#226;teauneuf-du-Pape</a:t>
            </a:r>
          </a:p>
          <a:p>
            <a:r>
              <a:rPr lang="en-US" sz="1200" dirty="0">
                <a:latin typeface="Courier New" panose="02070309020205020404" pitchFamily="49" charset="0"/>
                <a:cs typeface="Courier New" panose="02070309020205020404" pitchFamily="49" charset="0"/>
              </a:rPr>
              <a:t>2 wine/wineId: 18856</a:t>
            </a:r>
          </a:p>
          <a:p>
            <a:r>
              <a:rPr lang="en-US" sz="1200" dirty="0">
                <a:latin typeface="Courier New" panose="02070309020205020404" pitchFamily="49" charset="0"/>
                <a:cs typeface="Courier New" panose="02070309020205020404" pitchFamily="49" charset="0"/>
              </a:rPr>
              <a:t>3 wine/variant: Red Rhone Blend</a:t>
            </a:r>
          </a:p>
          <a:p>
            <a:r>
              <a:rPr lang="en-US" sz="1200" dirty="0">
                <a:latin typeface="Courier New" panose="02070309020205020404" pitchFamily="49" charset="0"/>
                <a:cs typeface="Courier New" panose="02070309020205020404" pitchFamily="49" charset="0"/>
              </a:rPr>
              <a:t>4 wine/year: 1981</a:t>
            </a:r>
          </a:p>
          <a:p>
            <a:r>
              <a:rPr lang="en-US" sz="1200" dirty="0">
                <a:latin typeface="Courier New" panose="02070309020205020404" pitchFamily="49" charset="0"/>
                <a:cs typeface="Courier New" panose="02070309020205020404" pitchFamily="49" charset="0"/>
              </a:rPr>
              <a:t>5 review/points: 96</a:t>
            </a:r>
          </a:p>
          <a:p>
            <a:r>
              <a:rPr lang="en-US" sz="1200" dirty="0">
                <a:latin typeface="Courier New" panose="02070309020205020404" pitchFamily="49" charset="0"/>
                <a:cs typeface="Courier New" panose="02070309020205020404" pitchFamily="49" charset="0"/>
              </a:rPr>
              <a:t>6 review/time: 1160179200</a:t>
            </a:r>
          </a:p>
          <a:p>
            <a:r>
              <a:rPr lang="en-US" sz="1200" dirty="0">
                <a:latin typeface="Courier New" panose="02070309020205020404" pitchFamily="49" charset="0"/>
                <a:cs typeface="Courier New" panose="02070309020205020404" pitchFamily="49" charset="0"/>
              </a:rPr>
              <a:t>7 review/userId: 1</a:t>
            </a:r>
          </a:p>
          <a:p>
            <a:r>
              <a:rPr lang="en-US" sz="1200" dirty="0">
                <a:latin typeface="Courier New" panose="02070309020205020404" pitchFamily="49" charset="0"/>
                <a:cs typeface="Courier New" panose="02070309020205020404" pitchFamily="49" charset="0"/>
              </a:rPr>
              <a:t>8 review/userName: Eric</a:t>
            </a:r>
          </a:p>
          <a:p>
            <a:r>
              <a:rPr lang="en-US" sz="1200" dirty="0">
                <a:latin typeface="Courier New" panose="02070309020205020404" pitchFamily="49" charset="0"/>
                <a:cs typeface="Courier New" panose="02070309020205020404" pitchFamily="49" charset="0"/>
              </a:rPr>
              <a:t>9 review/text: Olive, horse sweat, dirty saddle, and smoke. This actually got quite a bit more spicy and expressive with significant aeration. This was a little dry on the palate first but filled out considerably in time, lovely, loaded with tapenade, leather, dry and powerful, very black olive, meaty. This improved considerably the longer it was open. A terrific bottle of 1981, 96+ and improving. This may well be my favorite vintage of Beau except for perhaps the 1990.</a:t>
            </a:r>
          </a:p>
          <a:p>
            <a:r>
              <a:rPr lang="en-US" sz="1200" dirty="0">
                <a:latin typeface="Courier New" panose="02070309020205020404" pitchFamily="49" charset="0"/>
                <a:cs typeface="Courier New" panose="02070309020205020404" pitchFamily="49" charset="0"/>
              </a:rPr>
              <a:t>10</a:t>
            </a:r>
          </a:p>
        </p:txBody>
      </p:sp>
    </p:spTree>
    <p:extLst>
      <p:ext uri="{BB962C8B-B14F-4D97-AF65-F5344CB8AC3E}">
        <p14:creationId xmlns:p14="http://schemas.microsoft.com/office/powerpoint/2010/main" val="526643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Cleanup – Challenge #1</a:t>
            </a:r>
          </a:p>
        </p:txBody>
      </p:sp>
      <p:sp>
        <p:nvSpPr>
          <p:cNvPr id="5" name="TextBox 4"/>
          <p:cNvSpPr txBox="1"/>
          <p:nvPr/>
        </p:nvSpPr>
        <p:spPr>
          <a:xfrm>
            <a:off x="119063" y="752772"/>
            <a:ext cx="8439581" cy="2769989"/>
          </a:xfrm>
          <a:prstGeom prst="rect">
            <a:avLst/>
          </a:prstGeom>
        </p:spPr>
        <p:txBody>
          <a:bodyPr vert="horz" wrap="square" lIns="0" tIns="0" rIns="0" bIns="0" rtlCol="0">
            <a:spAutoFit/>
          </a:bodyPr>
          <a:lstStyle>
            <a:lvl1pPr marL="0" lvl="0" indent="0" defTabSz="895350" eaLnBrk="1" latinLnBrk="0" hangingPunct="1">
              <a:buClr>
                <a:schemeClr val="tx2"/>
              </a:buClr>
              <a:buSzPct val="100000"/>
              <a:defRPr sz="1400" baseline="0">
                <a:latin typeface="+mn-lt"/>
              </a:defRPr>
            </a:lvl1pPr>
            <a:lvl2pPr marL="193675" lvl="1" indent="-192088" defTabSz="895350" eaLnBrk="1" latinLnBrk="0" hangingPunct="1">
              <a:buClr>
                <a:schemeClr val="tx2"/>
              </a:buClr>
              <a:buSzPct val="125000"/>
              <a:buFont typeface="Arial" charset="0"/>
              <a:buChar char="▪"/>
              <a:defRPr sz="1400" baseline="0">
                <a:latin typeface="+mn-lt"/>
              </a:defRPr>
            </a:lvl2pPr>
            <a:lvl3pPr marL="457200" lvl="2" indent="-261938" defTabSz="895350" eaLnBrk="1" latinLnBrk="0" hangingPunct="1">
              <a:buClr>
                <a:schemeClr val="tx2"/>
              </a:buClr>
              <a:buSzPct val="120000"/>
              <a:buFont typeface="Arial" charset="0"/>
              <a:buChar char="–"/>
              <a:defRPr sz="1400" baseline="0">
                <a:latin typeface="+mn-lt"/>
              </a:defRPr>
            </a:lvl3pPr>
            <a:lvl4pPr marL="614363" lvl="3" indent="-155575" defTabSz="895350" eaLnBrk="1" latinLnBrk="0" hangingPunct="1">
              <a:buClr>
                <a:schemeClr val="tx2"/>
              </a:buClr>
              <a:buSzPct val="120000"/>
              <a:buFont typeface="Arial" charset="0"/>
              <a:buChar char="▫"/>
              <a:defRPr sz="1400" baseline="0">
                <a:latin typeface="+mn-lt"/>
              </a:defRPr>
            </a:lvl4pPr>
            <a:lvl5pPr marL="749808" lvl="4" indent="-130175" defTabSz="895350" eaLnBrk="1" latinLnBrk="0" hangingPunct="1">
              <a:buClr>
                <a:schemeClr val="tx2"/>
              </a:buClr>
              <a:buSzPct val="89000"/>
              <a:buFont typeface="Arial" charset="0"/>
              <a:buChar char="-"/>
              <a:defRPr sz="1400"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sz="1200" dirty="0">
                <a:latin typeface="Courier New" panose="02070309020205020404" pitchFamily="49" charset="0"/>
                <a:cs typeface="Courier New" panose="02070309020205020404" pitchFamily="49" charset="0"/>
              </a:rPr>
              <a:t>1 wine/name: 1981 Ch&amp;#226;teau de Beaucastel Ch&amp;#226;teauneuf-du-Pape</a:t>
            </a:r>
          </a:p>
          <a:p>
            <a:r>
              <a:rPr lang="en-US" sz="1200" dirty="0">
                <a:latin typeface="Courier New" panose="02070309020205020404" pitchFamily="49" charset="0"/>
                <a:cs typeface="Courier New" panose="02070309020205020404" pitchFamily="49" charset="0"/>
              </a:rPr>
              <a:t>2 wine/wineId: 18856</a:t>
            </a:r>
          </a:p>
          <a:p>
            <a:r>
              <a:rPr lang="en-US" sz="1200" dirty="0">
                <a:latin typeface="Courier New" panose="02070309020205020404" pitchFamily="49" charset="0"/>
                <a:cs typeface="Courier New" panose="02070309020205020404" pitchFamily="49" charset="0"/>
              </a:rPr>
              <a:t>3 wine/variant: Red Rhone Blend</a:t>
            </a:r>
          </a:p>
          <a:p>
            <a:r>
              <a:rPr lang="en-US" sz="1200" dirty="0">
                <a:latin typeface="Courier New" panose="02070309020205020404" pitchFamily="49" charset="0"/>
                <a:cs typeface="Courier New" panose="02070309020205020404" pitchFamily="49" charset="0"/>
              </a:rPr>
              <a:t>4 wine/year: 1981</a:t>
            </a:r>
          </a:p>
          <a:p>
            <a:r>
              <a:rPr lang="en-US" sz="1200" dirty="0">
                <a:latin typeface="Courier New" panose="02070309020205020404" pitchFamily="49" charset="0"/>
                <a:cs typeface="Courier New" panose="02070309020205020404" pitchFamily="49" charset="0"/>
              </a:rPr>
              <a:t>5 review/points: 96</a:t>
            </a:r>
          </a:p>
          <a:p>
            <a:r>
              <a:rPr lang="en-US" sz="1200" dirty="0">
                <a:latin typeface="Courier New" panose="02070309020205020404" pitchFamily="49" charset="0"/>
                <a:cs typeface="Courier New" panose="02070309020205020404" pitchFamily="49" charset="0"/>
              </a:rPr>
              <a:t>6 review/time: 1160179200</a:t>
            </a:r>
          </a:p>
          <a:p>
            <a:r>
              <a:rPr lang="en-US" sz="1200" dirty="0">
                <a:latin typeface="Courier New" panose="02070309020205020404" pitchFamily="49" charset="0"/>
                <a:cs typeface="Courier New" panose="02070309020205020404" pitchFamily="49" charset="0"/>
              </a:rPr>
              <a:t>7 review/userId: 1</a:t>
            </a:r>
          </a:p>
          <a:p>
            <a:r>
              <a:rPr lang="en-US" sz="1200" dirty="0">
                <a:latin typeface="Courier New" panose="02070309020205020404" pitchFamily="49" charset="0"/>
                <a:cs typeface="Courier New" panose="02070309020205020404" pitchFamily="49" charset="0"/>
              </a:rPr>
              <a:t>8 review/userName: Eric</a:t>
            </a:r>
          </a:p>
          <a:p>
            <a:r>
              <a:rPr lang="en-US" sz="1200" dirty="0">
                <a:latin typeface="Courier New" panose="02070309020205020404" pitchFamily="49" charset="0"/>
                <a:cs typeface="Courier New" panose="02070309020205020404" pitchFamily="49" charset="0"/>
              </a:rPr>
              <a:t>9 review/text: Olive, horse sweat, dirty saddle, and smoke. This actually got quite a bit more spicy and expressive with significant aeration. This was a little dry on the palate first but filled out considerably in time, lovely, loaded with tapenade, leather, dry and powerful, very black olive, meaty. This improved considerably the longer it was open. A terrific bottle of 1981, 96+ and improving. This may well be my favorite vintage of Beau except for perhaps the 1990.</a:t>
            </a:r>
          </a:p>
          <a:p>
            <a:r>
              <a:rPr lang="en-US" sz="1200" dirty="0">
                <a:latin typeface="Courier New" panose="02070309020205020404" pitchFamily="49" charset="0"/>
                <a:cs typeface="Courier New" panose="02070309020205020404" pitchFamily="49" charset="0"/>
              </a:rPr>
              <a:t>10</a:t>
            </a:r>
          </a:p>
        </p:txBody>
      </p:sp>
      <p:sp>
        <p:nvSpPr>
          <p:cNvPr id="6" name="Oval 5"/>
          <p:cNvSpPr/>
          <p:nvPr/>
        </p:nvSpPr>
        <p:spPr>
          <a:xfrm>
            <a:off x="1683326" y="618836"/>
            <a:ext cx="1339273" cy="436418"/>
          </a:xfrm>
          <a:prstGeom prst="ellipse">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nvGrpSpPr>
          <p:cNvPr id="15" name="Group 14"/>
          <p:cNvGrpSpPr/>
          <p:nvPr/>
        </p:nvGrpSpPr>
        <p:grpSpPr>
          <a:xfrm>
            <a:off x="232958" y="3575958"/>
            <a:ext cx="1333256" cy="2929905"/>
            <a:chOff x="232958" y="3575958"/>
            <a:chExt cx="1333256" cy="2929905"/>
          </a:xfrm>
        </p:grpSpPr>
        <p:sp>
          <p:nvSpPr>
            <p:cNvPr id="9" name="TextBox 8"/>
            <p:cNvSpPr txBox="1"/>
            <p:nvPr/>
          </p:nvSpPr>
          <p:spPr>
            <a:xfrm>
              <a:off x="1061822" y="3674319"/>
              <a:ext cx="504392" cy="2831544"/>
            </a:xfrm>
            <a:prstGeom prst="rect">
              <a:avLst/>
            </a:prstGeom>
          </p:spPr>
          <p:txBody>
            <a:bodyPr vert="horz" wrap="square" lIns="0" tIns="0" rIns="0" bIns="0" rtlCol="0">
              <a:spAutoFit/>
            </a:bodyPr>
            <a:lstStyle>
              <a:lvl1pPr marL="0" lvl="0" indent="0" defTabSz="895350" eaLnBrk="1" latinLnBrk="0" hangingPunct="1">
                <a:buClr>
                  <a:schemeClr val="tx2"/>
                </a:buClr>
                <a:buSzPct val="100000"/>
                <a:defRPr sz="1400" baseline="0">
                  <a:latin typeface="+mn-lt"/>
                </a:defRPr>
              </a:lvl1pPr>
              <a:lvl2pPr marL="193675" lvl="1" indent="-192088" defTabSz="895350" eaLnBrk="1" latinLnBrk="0" hangingPunct="1">
                <a:buClr>
                  <a:schemeClr val="tx2"/>
                </a:buClr>
                <a:buSzPct val="125000"/>
                <a:buFont typeface="Arial" charset="0"/>
                <a:buChar char="▪"/>
                <a:defRPr sz="1400" baseline="0">
                  <a:latin typeface="+mn-lt"/>
                </a:defRPr>
              </a:lvl2pPr>
              <a:lvl3pPr marL="457200" lvl="2" indent="-261938" defTabSz="895350" eaLnBrk="1" latinLnBrk="0" hangingPunct="1">
                <a:buClr>
                  <a:schemeClr val="tx2"/>
                </a:buClr>
                <a:buSzPct val="120000"/>
                <a:buFont typeface="Arial" charset="0"/>
                <a:buChar char="–"/>
                <a:defRPr sz="1400" baseline="0">
                  <a:latin typeface="+mn-lt"/>
                </a:defRPr>
              </a:lvl3pPr>
              <a:lvl4pPr marL="614363" lvl="3" indent="-155575" defTabSz="895350" eaLnBrk="1" latinLnBrk="0" hangingPunct="1">
                <a:buClr>
                  <a:schemeClr val="tx2"/>
                </a:buClr>
                <a:buSzPct val="120000"/>
                <a:buFont typeface="Arial" charset="0"/>
                <a:buChar char="▫"/>
                <a:defRPr sz="1400" baseline="0">
                  <a:latin typeface="+mn-lt"/>
                </a:defRPr>
              </a:lvl4pPr>
              <a:lvl5pPr marL="749808" lvl="4" indent="-130175" defTabSz="895350" eaLnBrk="1" latinLnBrk="0" hangingPunct="1">
                <a:buClr>
                  <a:schemeClr val="tx2"/>
                </a:buClr>
                <a:buSzPct val="89000"/>
                <a:buFont typeface="Arial" charset="0"/>
                <a:buChar char="-"/>
                <a:defRPr sz="1400"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marL="171450" indent="-171450">
                <a:lnSpc>
                  <a:spcPts val="1600"/>
                </a:lnSpc>
                <a:buFont typeface="Wingdings" panose="05000000000000000000" pitchFamily="2" charset="2"/>
                <a:buChar char="à"/>
              </a:pPr>
              <a:r>
                <a:rPr lang="en-US" dirty="0">
                  <a:sym typeface="Wingdings" panose="05000000000000000000" pitchFamily="2" charset="2"/>
                </a:rPr>
                <a:t>A/a</a:t>
              </a:r>
            </a:p>
            <a:p>
              <a:pPr marL="171450" indent="-171450">
                <a:lnSpc>
                  <a:spcPts val="1600"/>
                </a:lnSpc>
                <a:buFont typeface="Wingdings" panose="05000000000000000000" pitchFamily="2" charset="2"/>
                <a:buChar char="à"/>
              </a:pPr>
              <a:endParaRPr lang="en-US" dirty="0">
                <a:sym typeface="Wingdings" panose="05000000000000000000" pitchFamily="2" charset="2"/>
              </a:endParaRPr>
            </a:p>
            <a:p>
              <a:pPr marL="171450" indent="-171450">
                <a:lnSpc>
                  <a:spcPts val="1600"/>
                </a:lnSpc>
                <a:buFont typeface="Wingdings" panose="05000000000000000000" pitchFamily="2" charset="2"/>
                <a:buChar char="à"/>
              </a:pPr>
              <a:r>
                <a:rPr lang="en-US" dirty="0">
                  <a:sym typeface="Wingdings" panose="05000000000000000000" pitchFamily="2" charset="2"/>
                </a:rPr>
                <a:t>A/a</a:t>
              </a:r>
            </a:p>
            <a:p>
              <a:pPr marL="171450" indent="-171450">
                <a:lnSpc>
                  <a:spcPts val="1600"/>
                </a:lnSpc>
                <a:buFont typeface="Wingdings" panose="05000000000000000000" pitchFamily="2" charset="2"/>
                <a:buChar char="à"/>
              </a:pPr>
              <a:endParaRPr lang="en-US" dirty="0">
                <a:sym typeface="Wingdings" panose="05000000000000000000" pitchFamily="2" charset="2"/>
              </a:endParaRPr>
            </a:p>
            <a:p>
              <a:pPr marL="171450" indent="-171450">
                <a:lnSpc>
                  <a:spcPts val="1600"/>
                </a:lnSpc>
                <a:buFont typeface="Wingdings" panose="05000000000000000000" pitchFamily="2" charset="2"/>
                <a:buChar char="à"/>
              </a:pPr>
              <a:r>
                <a:rPr lang="en-US" dirty="0">
                  <a:sym typeface="Wingdings" panose="05000000000000000000" pitchFamily="2" charset="2"/>
                </a:rPr>
                <a:t>B/b</a:t>
              </a:r>
            </a:p>
            <a:p>
              <a:pPr marL="171450" indent="-171450">
                <a:lnSpc>
                  <a:spcPts val="1600"/>
                </a:lnSpc>
                <a:buFont typeface="Wingdings" panose="05000000000000000000" pitchFamily="2" charset="2"/>
                <a:buChar char="à"/>
              </a:pPr>
              <a:endParaRPr lang="en-US" dirty="0">
                <a:sym typeface="Wingdings" panose="05000000000000000000" pitchFamily="2" charset="2"/>
              </a:endParaRPr>
            </a:p>
            <a:p>
              <a:pPr marL="171450" indent="-171450">
                <a:lnSpc>
                  <a:spcPts val="1600"/>
                </a:lnSpc>
                <a:buFont typeface="Wingdings" panose="05000000000000000000" pitchFamily="2" charset="2"/>
                <a:buChar char="à"/>
              </a:pPr>
              <a:r>
                <a:rPr lang="en-US" dirty="0">
                  <a:sym typeface="Wingdings" panose="05000000000000000000" pitchFamily="2" charset="2"/>
                </a:rPr>
                <a:t>B/b</a:t>
              </a:r>
            </a:p>
            <a:p>
              <a:pPr marL="171450" indent="-171450">
                <a:lnSpc>
                  <a:spcPts val="1600"/>
                </a:lnSpc>
                <a:buFont typeface="Wingdings" panose="05000000000000000000" pitchFamily="2" charset="2"/>
                <a:buChar char="à"/>
              </a:pPr>
              <a:endParaRPr lang="en-US" dirty="0">
                <a:sym typeface="Wingdings" panose="05000000000000000000" pitchFamily="2" charset="2"/>
              </a:endParaRPr>
            </a:p>
            <a:p>
              <a:pPr marL="171450" indent="-171450">
                <a:lnSpc>
                  <a:spcPts val="1600"/>
                </a:lnSpc>
                <a:buFont typeface="Wingdings" panose="05000000000000000000" pitchFamily="2" charset="2"/>
                <a:buChar char="à"/>
              </a:pPr>
              <a:r>
                <a:rPr lang="en-US" dirty="0">
                  <a:sym typeface="Wingdings" panose="05000000000000000000" pitchFamily="2" charset="2"/>
                </a:rPr>
                <a:t>C/c</a:t>
              </a:r>
            </a:p>
            <a:p>
              <a:endParaRPr lang="en-US" dirty="0">
                <a:sym typeface="Wingdings" panose="05000000000000000000" pitchFamily="2" charset="2"/>
              </a:endParaRPr>
            </a:p>
            <a:p>
              <a:r>
                <a:rPr lang="en-US" dirty="0">
                  <a:sym typeface="Wingdings" panose="05000000000000000000" pitchFamily="2" charset="2"/>
                </a:rPr>
                <a:t> etc</a:t>
              </a:r>
              <a:r>
                <a:rPr lang="en-US" sz="1200" dirty="0">
                  <a:sym typeface="Wingdings" panose="05000000000000000000" pitchFamily="2" charset="2"/>
                </a:rPr>
                <a:t>.</a:t>
              </a:r>
            </a:p>
            <a:p>
              <a:endParaRPr lang="en-US" sz="1200" dirty="0">
                <a:sym typeface="Wingdings" panose="05000000000000000000" pitchFamily="2" charset="2"/>
              </a:endParaRPr>
            </a:p>
            <a:p>
              <a:r>
                <a:rPr lang="en-US" sz="1200" dirty="0">
                  <a:sym typeface="Wingdings" panose="05000000000000000000" pitchFamily="2" charset="2"/>
                </a:rPr>
                <a:t> </a:t>
              </a:r>
            </a:p>
            <a:p>
              <a:endParaRPr lang="en-US" sz="1200" dirty="0"/>
            </a:p>
          </p:txBody>
        </p:sp>
        <p:pic>
          <p:nvPicPr>
            <p:cNvPr id="12" name="Picture 11"/>
            <p:cNvPicPr>
              <a:picLocks noChangeAspect="1"/>
            </p:cNvPicPr>
            <p:nvPr/>
          </p:nvPicPr>
          <p:blipFill>
            <a:blip r:embed="rId3"/>
            <a:stretch>
              <a:fillRect/>
            </a:stretch>
          </p:blipFill>
          <p:spPr>
            <a:xfrm>
              <a:off x="232958" y="3575958"/>
              <a:ext cx="619211" cy="1971950"/>
            </a:xfrm>
            <a:prstGeom prst="rect">
              <a:avLst/>
            </a:prstGeom>
          </p:spPr>
        </p:pic>
      </p:grpSp>
      <p:sp>
        <p:nvSpPr>
          <p:cNvPr id="14" name="TextBox 13"/>
          <p:cNvSpPr txBox="1"/>
          <p:nvPr/>
        </p:nvSpPr>
        <p:spPr>
          <a:xfrm>
            <a:off x="2187790" y="4497456"/>
            <a:ext cx="5605392" cy="430887"/>
          </a:xfrm>
          <a:prstGeom prst="rect">
            <a:avLst/>
          </a:prstGeom>
        </p:spPr>
        <p:txBody>
          <a:bodyPr vert="horz" wrap="square" lIns="0" tIns="0" rIns="0" bIns="0" rtlCol="0">
            <a:spAutoFit/>
          </a:bodyPr>
          <a:lstStyle>
            <a:lvl1pPr marL="0" lvl="0" indent="0" defTabSz="895350" eaLnBrk="1" latinLnBrk="0" hangingPunct="1">
              <a:buClr>
                <a:schemeClr val="tx2"/>
              </a:buClr>
              <a:buSzPct val="100000"/>
              <a:defRPr sz="1400" baseline="0">
                <a:latin typeface="+mn-lt"/>
              </a:defRPr>
            </a:lvl1pPr>
            <a:lvl2pPr marL="193675" lvl="1" indent="-192088" defTabSz="895350" eaLnBrk="1" latinLnBrk="0" hangingPunct="1">
              <a:buClr>
                <a:schemeClr val="tx2"/>
              </a:buClr>
              <a:buSzPct val="125000"/>
              <a:buFont typeface="Arial" charset="0"/>
              <a:buChar char="▪"/>
              <a:defRPr sz="1400" baseline="0">
                <a:latin typeface="+mn-lt"/>
              </a:defRPr>
            </a:lvl2pPr>
            <a:lvl3pPr marL="457200" lvl="2" indent="-261938" defTabSz="895350" eaLnBrk="1" latinLnBrk="0" hangingPunct="1">
              <a:buClr>
                <a:schemeClr val="tx2"/>
              </a:buClr>
              <a:buSzPct val="120000"/>
              <a:buFont typeface="Arial" charset="0"/>
              <a:buChar char="–"/>
              <a:defRPr sz="1400" baseline="0">
                <a:latin typeface="+mn-lt"/>
              </a:defRPr>
            </a:lvl3pPr>
            <a:lvl4pPr marL="614363" lvl="3" indent="-155575" defTabSz="895350" eaLnBrk="1" latinLnBrk="0" hangingPunct="1">
              <a:buClr>
                <a:schemeClr val="tx2"/>
              </a:buClr>
              <a:buSzPct val="120000"/>
              <a:buFont typeface="Arial" charset="0"/>
              <a:buChar char="▫"/>
              <a:defRPr sz="1400" baseline="0">
                <a:latin typeface="+mn-lt"/>
              </a:defRPr>
            </a:lvl4pPr>
            <a:lvl5pPr marL="749808" lvl="4" indent="-130175" defTabSz="895350" eaLnBrk="1" latinLnBrk="0" hangingPunct="1">
              <a:buClr>
                <a:schemeClr val="tx2"/>
              </a:buClr>
              <a:buSzPct val="89000"/>
              <a:buFont typeface="Arial" charset="0"/>
              <a:buChar char="-"/>
              <a:defRPr sz="1400"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dirty="0"/>
              <a:t>Global search and replace on a text file of 20 million lines</a:t>
            </a:r>
          </a:p>
          <a:p>
            <a:r>
              <a:rPr lang="en-US" b="1" dirty="0">
                <a:sym typeface="Wingdings" panose="05000000000000000000" pitchFamily="2" charset="2"/>
              </a:rPr>
              <a:t> 10 minutes, each letter</a:t>
            </a:r>
            <a:endParaRPr lang="en-US" b="1" dirty="0"/>
          </a:p>
        </p:txBody>
      </p:sp>
    </p:spTree>
    <p:extLst>
      <p:ext uri="{BB962C8B-B14F-4D97-AF65-F5344CB8AC3E}">
        <p14:creationId xmlns:p14="http://schemas.microsoft.com/office/powerpoint/2010/main" val="3147784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extLst>
              <p:ext uri="{D42A27DB-BD31-4B8C-83A1-F6EECF244321}">
                <p14:modId xmlns:p14="http://schemas.microsoft.com/office/powerpoint/2010/main" val="150314928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9834" name="think-cell Slide" r:id="rId5" imgW="493" imgH="493" progId="TCLayout.ActiveDocument.1">
                  <p:embed/>
                </p:oleObj>
              </mc:Choice>
              <mc:Fallback>
                <p:oleObj name="think-cell Slide" r:id="rId5" imgW="493" imgH="493"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t>Data cleanup – Challenge #2</a:t>
            </a:r>
          </a:p>
        </p:txBody>
      </p:sp>
      <p:pic>
        <p:nvPicPr>
          <p:cNvPr id="3" name="Picture 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19062" y="1528767"/>
            <a:ext cx="8618537" cy="3007758"/>
          </a:xfrm>
          <a:prstGeom prst="rect">
            <a:avLst/>
          </a:prstGeom>
          <a:effectLst>
            <a:outerShdw blurRad="50800" dist="38100" dir="2700000" algn="tl" rotWithShape="0">
              <a:prstClr val="black">
                <a:alpha val="40000"/>
              </a:prstClr>
            </a:outerShdw>
          </a:effectLst>
        </p:spPr>
      </p:pic>
      <p:grpSp>
        <p:nvGrpSpPr>
          <p:cNvPr id="14" name="Group 13"/>
          <p:cNvGrpSpPr/>
          <p:nvPr/>
        </p:nvGrpSpPr>
        <p:grpSpPr>
          <a:xfrm>
            <a:off x="254145" y="4881015"/>
            <a:ext cx="8301923" cy="1413624"/>
            <a:chOff x="119062" y="4964143"/>
            <a:chExt cx="8301923" cy="1413624"/>
          </a:xfrm>
        </p:grpSpPr>
        <p:pic>
          <p:nvPicPr>
            <p:cNvPr id="10" name="Picture 9"/>
            <p:cNvPicPr>
              <a:picLocks noChangeAspect="1"/>
            </p:cNvPicPr>
            <p:nvPr/>
          </p:nvPicPr>
          <p:blipFill>
            <a:blip r:embed="rId8"/>
            <a:stretch>
              <a:fillRect/>
            </a:stretch>
          </p:blipFill>
          <p:spPr>
            <a:xfrm>
              <a:off x="119062" y="4964143"/>
              <a:ext cx="4934639" cy="1390844"/>
            </a:xfrm>
            <a:prstGeom prst="rect">
              <a:avLst/>
            </a:prstGeom>
          </p:spPr>
        </p:pic>
        <p:sp>
          <p:nvSpPr>
            <p:cNvPr id="13" name="TextBox 12"/>
            <p:cNvSpPr txBox="1"/>
            <p:nvPr/>
          </p:nvSpPr>
          <p:spPr>
            <a:xfrm>
              <a:off x="5275695" y="5392882"/>
              <a:ext cx="3145290" cy="984885"/>
            </a:xfrm>
            <a:prstGeom prst="rect">
              <a:avLst/>
            </a:prstGeom>
          </p:spPr>
          <p:txBody>
            <a:bodyPr vert="horz" wrap="square" lIns="0" tIns="0" rIns="0" bIns="0" rtlCol="0">
              <a:spAutoFit/>
            </a:bodyPr>
            <a:lstStyle>
              <a:lvl1pPr marL="0" lvl="0" indent="0" defTabSz="895350" eaLnBrk="1" latinLnBrk="0" hangingPunct="1">
                <a:buClr>
                  <a:schemeClr val="tx2"/>
                </a:buClr>
                <a:buSzPct val="100000"/>
                <a:defRPr sz="1400" baseline="0">
                  <a:latin typeface="+mn-lt"/>
                </a:defRPr>
              </a:lvl1pPr>
              <a:lvl2pPr marL="193675" lvl="1" indent="-192088" defTabSz="895350" eaLnBrk="1" latinLnBrk="0" hangingPunct="1">
                <a:buClr>
                  <a:schemeClr val="tx2"/>
                </a:buClr>
                <a:buSzPct val="125000"/>
                <a:buFont typeface="Arial" charset="0"/>
                <a:buChar char="▪"/>
                <a:defRPr sz="1400" baseline="0">
                  <a:latin typeface="+mn-lt"/>
                </a:defRPr>
              </a:lvl2pPr>
              <a:lvl3pPr marL="457200" lvl="2" indent="-261938" defTabSz="895350" eaLnBrk="1" latinLnBrk="0" hangingPunct="1">
                <a:buClr>
                  <a:schemeClr val="tx2"/>
                </a:buClr>
                <a:buSzPct val="120000"/>
                <a:buFont typeface="Arial" charset="0"/>
                <a:buChar char="–"/>
                <a:defRPr sz="1400" baseline="0">
                  <a:latin typeface="+mn-lt"/>
                </a:defRPr>
              </a:lvl3pPr>
              <a:lvl4pPr marL="614363" lvl="3" indent="-155575" defTabSz="895350" eaLnBrk="1" latinLnBrk="0" hangingPunct="1">
                <a:buClr>
                  <a:schemeClr val="tx2"/>
                </a:buClr>
                <a:buSzPct val="120000"/>
                <a:buFont typeface="Arial" charset="0"/>
                <a:buChar char="▫"/>
                <a:defRPr sz="1400" baseline="0">
                  <a:latin typeface="+mn-lt"/>
                </a:defRPr>
              </a:lvl4pPr>
              <a:lvl5pPr marL="749808" lvl="4" indent="-130175" defTabSz="895350" eaLnBrk="1" latinLnBrk="0" hangingPunct="1">
                <a:buClr>
                  <a:schemeClr val="tx2"/>
                </a:buClr>
                <a:buSzPct val="89000"/>
                <a:buFont typeface="Arial" charset="0"/>
                <a:buChar char="-"/>
                <a:defRPr sz="1400"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sz="1600" dirty="0"/>
                <a:t>When I tried to read in 20 million lines (i.e. 2 million pandas rows) all the data, my PC did not cooperate </a:t>
              </a:r>
              <a:r>
                <a:rPr lang="en-US" sz="1600" dirty="0">
                  <a:sym typeface="Wingdings" panose="05000000000000000000" pitchFamily="2" charset="2"/>
                </a:rPr>
                <a:t></a:t>
              </a:r>
              <a:endParaRPr lang="en-US" sz="1600" dirty="0"/>
            </a:p>
          </p:txBody>
        </p:sp>
        <p:cxnSp>
          <p:nvCxnSpPr>
            <p:cNvPr id="7" name="Straight Arrow Connector 6"/>
            <p:cNvCxnSpPr/>
            <p:nvPr/>
          </p:nvCxnSpPr>
          <p:spPr>
            <a:xfrm flipH="1" flipV="1">
              <a:off x="2143830" y="5167122"/>
              <a:ext cx="3020868" cy="45151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126205" y="832635"/>
            <a:ext cx="8611394" cy="492443"/>
          </a:xfrm>
          <a:prstGeom prst="rect">
            <a:avLst/>
          </a:prstGeom>
        </p:spPr>
        <p:txBody>
          <a:bodyPr vert="horz" wrap="square" lIns="0" tIns="0" rIns="0" bIns="0" rtlCol="0">
            <a:spAutoFit/>
          </a:bodyPr>
          <a:lstStyle>
            <a:lvl1pPr marL="0" lvl="0" indent="0" defTabSz="895350" eaLnBrk="1" latinLnBrk="0" hangingPunct="1">
              <a:buClr>
                <a:schemeClr val="tx2"/>
              </a:buClr>
              <a:buSzPct val="100000"/>
              <a:defRPr sz="1400" baseline="0">
                <a:latin typeface="+mn-lt"/>
              </a:defRPr>
            </a:lvl1pPr>
            <a:lvl2pPr marL="193675" lvl="1" indent="-192088" defTabSz="895350" eaLnBrk="1" latinLnBrk="0" hangingPunct="1">
              <a:buClr>
                <a:schemeClr val="tx2"/>
              </a:buClr>
              <a:buSzPct val="125000"/>
              <a:buFont typeface="Arial" charset="0"/>
              <a:buChar char="▪"/>
              <a:defRPr sz="1400" baseline="0">
                <a:latin typeface="+mn-lt"/>
              </a:defRPr>
            </a:lvl2pPr>
            <a:lvl3pPr marL="457200" lvl="2" indent="-261938" defTabSz="895350" eaLnBrk="1" latinLnBrk="0" hangingPunct="1">
              <a:buClr>
                <a:schemeClr val="tx2"/>
              </a:buClr>
              <a:buSzPct val="120000"/>
              <a:buFont typeface="Arial" charset="0"/>
              <a:buChar char="–"/>
              <a:defRPr sz="1400" baseline="0">
                <a:latin typeface="+mn-lt"/>
              </a:defRPr>
            </a:lvl3pPr>
            <a:lvl4pPr marL="614363" lvl="3" indent="-155575" defTabSz="895350" eaLnBrk="1" latinLnBrk="0" hangingPunct="1">
              <a:buClr>
                <a:schemeClr val="tx2"/>
              </a:buClr>
              <a:buSzPct val="120000"/>
              <a:buFont typeface="Arial" charset="0"/>
              <a:buChar char="▫"/>
              <a:defRPr sz="1400" baseline="0">
                <a:latin typeface="+mn-lt"/>
              </a:defRPr>
            </a:lvl4pPr>
            <a:lvl5pPr marL="749808" lvl="4" indent="-130175" defTabSz="895350" eaLnBrk="1" latinLnBrk="0" hangingPunct="1">
              <a:buClr>
                <a:schemeClr val="tx2"/>
              </a:buClr>
              <a:buSzPct val="89000"/>
              <a:buFont typeface="Arial" charset="0"/>
              <a:buChar char="-"/>
              <a:defRPr sz="1400"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sz="1600" dirty="0"/>
              <a:t>So, I wrote a loop that reads 10 lines at a time and then adds the data to a pandas dataframe.</a:t>
            </a:r>
          </a:p>
          <a:p>
            <a:r>
              <a:rPr lang="en-US" sz="1600" dirty="0"/>
              <a:t>It worked fine for the first few rows…</a:t>
            </a:r>
          </a:p>
        </p:txBody>
      </p:sp>
    </p:spTree>
    <p:extLst>
      <p:ext uri="{BB962C8B-B14F-4D97-AF65-F5344CB8AC3E}">
        <p14:creationId xmlns:p14="http://schemas.microsoft.com/office/powerpoint/2010/main" val="837849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0864" name="think-cell Slide" r:id="rId8" imgW="493" imgH="493" progId="TCLayout.ActiveDocument.1">
                  <p:embed/>
                </p:oleObj>
              </mc:Choice>
              <mc:Fallback>
                <p:oleObj name="think-cell Slide" r:id="rId8" imgW="493" imgH="493" progId="TCLayout.ActiveDocument.1">
                  <p:embed/>
                  <p:pic>
                    <p:nvPicPr>
                      <p:cNvPr id="12" name="Object 11" hidden="1"/>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t>Data cleanup – Challenge #2 (cont’d)</a:t>
            </a:r>
          </a:p>
        </p:txBody>
      </p:sp>
      <p:pic>
        <p:nvPicPr>
          <p:cNvPr id="4" name="Picture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14959" y="784483"/>
            <a:ext cx="2167731" cy="3778045"/>
          </a:xfrm>
          <a:prstGeom prst="rect">
            <a:avLst/>
          </a:prstGeom>
        </p:spPr>
      </p:pic>
      <p:pic>
        <p:nvPicPr>
          <p:cNvPr id="6" name="Picture 5"/>
          <p:cNvPicPr>
            <a:picLocks noChangeAspect="1"/>
          </p:cNvPicPr>
          <p:nvPr/>
        </p:nvPicPr>
        <p:blipFill>
          <a:blip r:embed="rId11"/>
          <a:stretch>
            <a:fillRect/>
          </a:stretch>
        </p:blipFill>
        <p:spPr>
          <a:xfrm>
            <a:off x="119063" y="784484"/>
            <a:ext cx="2447280" cy="3480001"/>
          </a:xfrm>
          <a:prstGeom prst="rect">
            <a:avLst/>
          </a:prstGeom>
        </p:spPr>
      </p:pic>
      <p:sp>
        <p:nvSpPr>
          <p:cNvPr id="8" name="TextBox 7"/>
          <p:cNvSpPr txBox="1"/>
          <p:nvPr/>
        </p:nvSpPr>
        <p:spPr>
          <a:xfrm>
            <a:off x="2833365" y="1016198"/>
            <a:ext cx="1714712" cy="2154436"/>
          </a:xfrm>
          <a:prstGeom prst="rect">
            <a:avLst/>
          </a:prstGeom>
        </p:spPr>
        <p:txBody>
          <a:bodyPr vert="horz" wrap="square" lIns="0" tIns="0" rIns="0" bIns="0" rtlCol="0">
            <a:spAutoFit/>
          </a:bodyPr>
          <a:lstStyle>
            <a:lvl1pPr marL="0" lvl="0" indent="0" defTabSz="895350" eaLnBrk="1" latinLnBrk="0" hangingPunct="1">
              <a:buClr>
                <a:schemeClr val="tx2"/>
              </a:buClr>
              <a:buSzPct val="100000"/>
              <a:defRPr sz="1400" baseline="0">
                <a:latin typeface="+mn-lt"/>
              </a:defRPr>
            </a:lvl1pPr>
            <a:lvl2pPr marL="193675" lvl="1" indent="-192088" defTabSz="895350" eaLnBrk="1" latinLnBrk="0" hangingPunct="1">
              <a:buClr>
                <a:schemeClr val="tx2"/>
              </a:buClr>
              <a:buSzPct val="125000"/>
              <a:buFont typeface="Arial" charset="0"/>
              <a:buChar char="▪"/>
              <a:defRPr sz="1400" baseline="0">
                <a:latin typeface="+mn-lt"/>
              </a:defRPr>
            </a:lvl2pPr>
            <a:lvl3pPr marL="457200" lvl="2" indent="-261938" defTabSz="895350" eaLnBrk="1" latinLnBrk="0" hangingPunct="1">
              <a:buClr>
                <a:schemeClr val="tx2"/>
              </a:buClr>
              <a:buSzPct val="120000"/>
              <a:buFont typeface="Arial" charset="0"/>
              <a:buChar char="–"/>
              <a:defRPr sz="1400" baseline="0">
                <a:latin typeface="+mn-lt"/>
              </a:defRPr>
            </a:lvl3pPr>
            <a:lvl4pPr marL="614363" lvl="3" indent="-155575" defTabSz="895350" eaLnBrk="1" latinLnBrk="0" hangingPunct="1">
              <a:buClr>
                <a:schemeClr val="tx2"/>
              </a:buClr>
              <a:buSzPct val="120000"/>
              <a:buFont typeface="Arial" charset="0"/>
              <a:buChar char="▫"/>
              <a:defRPr sz="1400" baseline="0">
                <a:latin typeface="+mn-lt"/>
              </a:defRPr>
            </a:lvl4pPr>
            <a:lvl5pPr marL="749808" lvl="4" indent="-130175" defTabSz="895350" eaLnBrk="1" latinLnBrk="0" hangingPunct="1">
              <a:buClr>
                <a:schemeClr val="tx2"/>
              </a:buClr>
              <a:buSzPct val="89000"/>
              <a:buFont typeface="Arial" charset="0"/>
              <a:buChar char="-"/>
              <a:defRPr sz="1400"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dirty="0"/>
              <a:t>1. Split the original data file to 1012 txt files</a:t>
            </a:r>
          </a:p>
          <a:p>
            <a:pPr marL="342900" indent="-342900">
              <a:buAutoNum type="arabicPeriod"/>
            </a:pPr>
            <a:endParaRPr lang="en-US" dirty="0"/>
          </a:p>
          <a:p>
            <a:pPr marL="342900" indent="-342900">
              <a:buAutoNum type="arabicPeriod"/>
            </a:pPr>
            <a:endParaRPr lang="en-US" dirty="0"/>
          </a:p>
          <a:p>
            <a:endParaRPr lang="en-US" dirty="0"/>
          </a:p>
          <a:p>
            <a:r>
              <a:rPr lang="en-US" dirty="0"/>
              <a:t>2. Read each txt file, create a dataframe and save to csv</a:t>
            </a:r>
          </a:p>
          <a:p>
            <a:endParaRPr lang="en-US" dirty="0"/>
          </a:p>
        </p:txBody>
      </p:sp>
      <p:sp>
        <p:nvSpPr>
          <p:cNvPr id="11" name="TextBox 10"/>
          <p:cNvSpPr txBox="1"/>
          <p:nvPr/>
        </p:nvSpPr>
        <p:spPr>
          <a:xfrm>
            <a:off x="6329577" y="1016198"/>
            <a:ext cx="2079482" cy="861774"/>
          </a:xfrm>
          <a:prstGeom prst="rect">
            <a:avLst/>
          </a:prstGeom>
        </p:spPr>
        <p:txBody>
          <a:bodyPr vert="horz" wrap="square" lIns="0" tIns="0" rIns="0" bIns="0" rtlCol="0">
            <a:spAutoFit/>
          </a:bodyPr>
          <a:lstStyle>
            <a:lvl1pPr marL="0" lvl="0" indent="0" defTabSz="895350" eaLnBrk="1" latinLnBrk="0" hangingPunct="1">
              <a:buClr>
                <a:schemeClr val="tx2"/>
              </a:buClr>
              <a:buSzPct val="100000"/>
              <a:defRPr sz="1400" baseline="0">
                <a:latin typeface="+mn-lt"/>
              </a:defRPr>
            </a:lvl1pPr>
            <a:lvl2pPr marL="193675" lvl="1" indent="-192088" defTabSz="895350" eaLnBrk="1" latinLnBrk="0" hangingPunct="1">
              <a:buClr>
                <a:schemeClr val="tx2"/>
              </a:buClr>
              <a:buSzPct val="125000"/>
              <a:buFont typeface="Arial" charset="0"/>
              <a:buChar char="▪"/>
              <a:defRPr sz="1400" baseline="0">
                <a:latin typeface="+mn-lt"/>
              </a:defRPr>
            </a:lvl2pPr>
            <a:lvl3pPr marL="457200" lvl="2" indent="-261938" defTabSz="895350" eaLnBrk="1" latinLnBrk="0" hangingPunct="1">
              <a:buClr>
                <a:schemeClr val="tx2"/>
              </a:buClr>
              <a:buSzPct val="120000"/>
              <a:buFont typeface="Arial" charset="0"/>
              <a:buChar char="–"/>
              <a:defRPr sz="1400" baseline="0">
                <a:latin typeface="+mn-lt"/>
              </a:defRPr>
            </a:lvl3pPr>
            <a:lvl4pPr marL="614363" lvl="3" indent="-155575" defTabSz="895350" eaLnBrk="1" latinLnBrk="0" hangingPunct="1">
              <a:buClr>
                <a:schemeClr val="tx2"/>
              </a:buClr>
              <a:buSzPct val="120000"/>
              <a:buFont typeface="Arial" charset="0"/>
              <a:buChar char="▫"/>
              <a:defRPr sz="1400" baseline="0">
                <a:latin typeface="+mn-lt"/>
              </a:defRPr>
            </a:lvl4pPr>
            <a:lvl5pPr marL="749808" lvl="4" indent="-130175" defTabSz="895350" eaLnBrk="1" latinLnBrk="0" hangingPunct="1">
              <a:buClr>
                <a:schemeClr val="tx2"/>
              </a:buClr>
              <a:buSzPct val="89000"/>
              <a:buFont typeface="Arial" charset="0"/>
              <a:buChar char="-"/>
              <a:defRPr sz="1400"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dirty="0"/>
              <a:t>3. Write loop that reads the CSV files and appends each to the “big” dataframe</a:t>
            </a:r>
          </a:p>
        </p:txBody>
      </p:sp>
      <p:sp>
        <p:nvSpPr>
          <p:cNvPr id="15" name="TextBox 14"/>
          <p:cNvSpPr txBox="1"/>
          <p:nvPr/>
        </p:nvSpPr>
        <p:spPr>
          <a:xfrm>
            <a:off x="299349" y="4809046"/>
            <a:ext cx="5599475" cy="1077218"/>
          </a:xfrm>
          <a:prstGeom prst="rect">
            <a:avLst/>
          </a:prstGeom>
        </p:spPr>
        <p:txBody>
          <a:bodyPr vert="horz" wrap="square" lIns="0" tIns="0" rIns="0" bIns="0" rtlCol="0">
            <a:spAutoFit/>
          </a:bodyPr>
          <a:lstStyle>
            <a:lvl1pPr marL="0" lvl="0" indent="0" defTabSz="895350" eaLnBrk="1" latinLnBrk="0" hangingPunct="1">
              <a:buClr>
                <a:schemeClr val="tx2"/>
              </a:buClr>
              <a:buSzPct val="100000"/>
              <a:defRPr sz="1400" baseline="0">
                <a:latin typeface="+mn-lt"/>
              </a:defRPr>
            </a:lvl1pPr>
            <a:lvl2pPr marL="193675" lvl="1" indent="-192088" defTabSz="895350" eaLnBrk="1" latinLnBrk="0" hangingPunct="1">
              <a:buClr>
                <a:schemeClr val="tx2"/>
              </a:buClr>
              <a:buSzPct val="125000"/>
              <a:buFont typeface="Arial" charset="0"/>
              <a:buChar char="▪"/>
              <a:defRPr sz="1400" baseline="0">
                <a:latin typeface="+mn-lt"/>
              </a:defRPr>
            </a:lvl2pPr>
            <a:lvl3pPr marL="457200" lvl="2" indent="-261938" defTabSz="895350" eaLnBrk="1" latinLnBrk="0" hangingPunct="1">
              <a:buClr>
                <a:schemeClr val="tx2"/>
              </a:buClr>
              <a:buSzPct val="120000"/>
              <a:buFont typeface="Arial" charset="0"/>
              <a:buChar char="–"/>
              <a:defRPr sz="1400" baseline="0">
                <a:latin typeface="+mn-lt"/>
              </a:defRPr>
            </a:lvl3pPr>
            <a:lvl4pPr marL="614363" lvl="3" indent="-155575" defTabSz="895350" eaLnBrk="1" latinLnBrk="0" hangingPunct="1">
              <a:buClr>
                <a:schemeClr val="tx2"/>
              </a:buClr>
              <a:buSzPct val="120000"/>
              <a:buFont typeface="Arial" charset="0"/>
              <a:buChar char="▫"/>
              <a:defRPr sz="1400" baseline="0">
                <a:latin typeface="+mn-lt"/>
              </a:defRPr>
            </a:lvl4pPr>
            <a:lvl5pPr marL="749808" lvl="4" indent="-130175" defTabSz="895350" eaLnBrk="1" latinLnBrk="0" hangingPunct="1">
              <a:buClr>
                <a:schemeClr val="tx2"/>
              </a:buClr>
              <a:buSzPct val="89000"/>
              <a:buFont typeface="Arial" charset="0"/>
              <a:buChar char="-"/>
              <a:defRPr sz="1400"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dirty="0"/>
              <a:t>4. Result:</a:t>
            </a:r>
          </a:p>
          <a:p>
            <a:pPr marL="285750" indent="-285750">
              <a:buFontTx/>
              <a:buChar char="-"/>
            </a:pPr>
            <a:r>
              <a:rPr lang="en-US" b="1" dirty="0">
                <a:solidFill>
                  <a:srgbClr val="92D050"/>
                </a:solidFill>
              </a:rPr>
              <a:t>Success</a:t>
            </a:r>
            <a:r>
              <a:rPr lang="en-US" dirty="0"/>
              <a:t> - Loaded a dataframe of 2,024,995 rows, 10 columns</a:t>
            </a:r>
          </a:p>
          <a:p>
            <a:pPr marL="285750" indent="-285750">
              <a:buFontTx/>
              <a:buChar char="-"/>
            </a:pPr>
            <a:endParaRPr lang="en-US" dirty="0"/>
          </a:p>
          <a:p>
            <a:pPr marL="285750" indent="-285750">
              <a:buFontTx/>
              <a:buChar char="-"/>
            </a:pPr>
            <a:r>
              <a:rPr lang="en-US" b="1" dirty="0">
                <a:solidFill>
                  <a:schemeClr val="accent5"/>
                </a:solidFill>
              </a:rPr>
              <a:t>Not success</a:t>
            </a:r>
            <a:r>
              <a:rPr lang="en-US" dirty="0">
                <a:solidFill>
                  <a:schemeClr val="accent5"/>
                </a:solidFill>
              </a:rPr>
              <a:t> </a:t>
            </a:r>
            <a:r>
              <a:rPr lang="en-US" dirty="0"/>
              <a:t>- There was not much I could do with it because all my memory was being used</a:t>
            </a:r>
          </a:p>
        </p:txBody>
      </p:sp>
      <p:sp>
        <p:nvSpPr>
          <p:cNvPr id="16" name="TextBox 15"/>
          <p:cNvSpPr txBox="1"/>
          <p:nvPr/>
        </p:nvSpPr>
        <p:spPr>
          <a:xfrm>
            <a:off x="5949930" y="5132211"/>
            <a:ext cx="2838776" cy="646331"/>
          </a:xfrm>
          <a:prstGeom prst="rect">
            <a:avLst/>
          </a:prstGeom>
        </p:spPr>
        <p:txBody>
          <a:bodyPr vert="horz" wrap="square" lIns="0" tIns="0" rIns="0" bIns="0" rtlCol="0">
            <a:spAutoFit/>
          </a:bodyPr>
          <a:lstStyle>
            <a:lvl1pPr marL="0" lvl="0" indent="0" defTabSz="895350" eaLnBrk="1" latinLnBrk="0" hangingPunct="1">
              <a:buClr>
                <a:schemeClr val="tx2"/>
              </a:buClr>
              <a:buSzPct val="100000"/>
              <a:defRPr sz="1400" baseline="0">
                <a:latin typeface="+mn-lt"/>
              </a:defRPr>
            </a:lvl1pPr>
            <a:lvl2pPr marL="193675" lvl="1" indent="-192088" defTabSz="895350" eaLnBrk="1" latinLnBrk="0" hangingPunct="1">
              <a:buClr>
                <a:schemeClr val="tx2"/>
              </a:buClr>
              <a:buSzPct val="125000"/>
              <a:buFont typeface="Arial" charset="0"/>
              <a:buChar char="▪"/>
              <a:defRPr sz="1400" baseline="0">
                <a:latin typeface="+mn-lt"/>
              </a:defRPr>
            </a:lvl2pPr>
            <a:lvl3pPr marL="457200" lvl="2" indent="-261938" defTabSz="895350" eaLnBrk="1" latinLnBrk="0" hangingPunct="1">
              <a:buClr>
                <a:schemeClr val="tx2"/>
              </a:buClr>
              <a:buSzPct val="120000"/>
              <a:buFont typeface="Arial" charset="0"/>
              <a:buChar char="–"/>
              <a:defRPr sz="1400" baseline="0">
                <a:latin typeface="+mn-lt"/>
              </a:defRPr>
            </a:lvl3pPr>
            <a:lvl4pPr marL="614363" lvl="3" indent="-155575" defTabSz="895350" eaLnBrk="1" latinLnBrk="0" hangingPunct="1">
              <a:buClr>
                <a:schemeClr val="tx2"/>
              </a:buClr>
              <a:buSzPct val="120000"/>
              <a:buFont typeface="Arial" charset="0"/>
              <a:buChar char="▫"/>
              <a:defRPr sz="1400" baseline="0">
                <a:latin typeface="+mn-lt"/>
              </a:defRPr>
            </a:lvl4pPr>
            <a:lvl5pPr marL="749808" lvl="4" indent="-130175" defTabSz="895350" eaLnBrk="1" latinLnBrk="0" hangingPunct="1">
              <a:buClr>
                <a:schemeClr val="tx2"/>
              </a:buClr>
              <a:buSzPct val="89000"/>
              <a:buFont typeface="Arial" charset="0"/>
              <a:buChar char="-"/>
              <a:defRPr sz="1400"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r>
              <a:rPr lang="en-US" dirty="0"/>
              <a:t>5. Solution: work with random subset of the larger dataset – </a:t>
            </a:r>
            <a:br>
              <a:rPr lang="en-US" dirty="0"/>
            </a:br>
            <a:r>
              <a:rPr lang="en-US" dirty="0"/>
              <a:t>100k-300k rows</a:t>
            </a:r>
          </a:p>
        </p:txBody>
      </p:sp>
      <p:sp>
        <p:nvSpPr>
          <p:cNvPr id="3" name="Arrow 2"/>
          <p:cNvSpPr txBox="1"/>
          <p:nvPr>
            <p:custDataLst>
              <p:tags r:id="rId3"/>
            </p:custDataLst>
          </p:nvPr>
        </p:nvSpPr>
        <p:spPr>
          <a:xfrm>
            <a:off x="2421392" y="786608"/>
            <a:ext cx="300036" cy="914400"/>
          </a:xfrm>
          <a:prstGeom prst="rightArrow">
            <a:avLst>
              <a:gd name="adj1" fmla="val 54000"/>
              <a:gd name="adj2" fmla="val 37678"/>
            </a:avLst>
          </a:prstGeom>
          <a:solidFill>
            <a:schemeClr val="accent2">
              <a:lumMod val="20000"/>
              <a:lumOff val="80000"/>
            </a:schemeClr>
          </a:solidFill>
          <a:ln>
            <a:solidFill>
              <a:schemeClr val="accent6"/>
            </a:solidFill>
          </a:ln>
        </p:spPr>
        <p:txBody>
          <a:bodyPr vert="horz" lIns="76200" tIns="0" rIns="0" bIns="0" rtlCol="0" anchor="ctr" anchorCtr="0">
            <a:noAutofit/>
          </a:bodyPr>
          <a:lstStyle>
            <a:lvl1pPr marL="0" lvl="0" indent="0" defTabSz="895350" eaLnBrk="1" latinLnBrk="0" hangingPunct="1">
              <a:buClr>
                <a:schemeClr val="tx2"/>
              </a:buClr>
              <a:buSzPct val="100000"/>
              <a:defRPr sz="1400" baseline="0">
                <a:latin typeface="+mn-lt"/>
              </a:defRPr>
            </a:lvl1pPr>
            <a:lvl2pPr marL="193675" lvl="1" indent="-192088" defTabSz="895350" eaLnBrk="1" latinLnBrk="0" hangingPunct="1">
              <a:buClr>
                <a:schemeClr val="tx2"/>
              </a:buClr>
              <a:buSzPct val="125000"/>
              <a:buFont typeface="Arial" charset="0"/>
              <a:buChar char="▪"/>
              <a:defRPr sz="1400" baseline="0">
                <a:latin typeface="+mn-lt"/>
              </a:defRPr>
            </a:lvl2pPr>
            <a:lvl3pPr marL="457200" lvl="2" indent="-261938" defTabSz="895350" eaLnBrk="1" latinLnBrk="0" hangingPunct="1">
              <a:buClr>
                <a:schemeClr val="tx2"/>
              </a:buClr>
              <a:buSzPct val="120000"/>
              <a:buFont typeface="Arial" charset="0"/>
              <a:buChar char="–"/>
              <a:defRPr sz="1400" baseline="0">
                <a:latin typeface="+mn-lt"/>
              </a:defRPr>
            </a:lvl3pPr>
            <a:lvl4pPr marL="614363" lvl="3" indent="-155575" defTabSz="895350" eaLnBrk="1" latinLnBrk="0" hangingPunct="1">
              <a:buClr>
                <a:schemeClr val="tx2"/>
              </a:buClr>
              <a:buSzPct val="120000"/>
              <a:buFont typeface="Arial" charset="0"/>
              <a:buChar char="▫"/>
              <a:defRPr sz="1400" baseline="0">
                <a:latin typeface="+mn-lt"/>
              </a:defRPr>
            </a:lvl4pPr>
            <a:lvl5pPr marL="749808" lvl="4" indent="-130175" defTabSz="895350" eaLnBrk="1" latinLnBrk="0" hangingPunct="1">
              <a:buClr>
                <a:schemeClr val="tx2"/>
              </a:buClr>
              <a:buSzPct val="89000"/>
              <a:buFont typeface="Arial" charset="0"/>
              <a:buChar char="-"/>
              <a:defRPr sz="1400"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endParaRPr lang="en-US" dirty="0"/>
          </a:p>
        </p:txBody>
      </p:sp>
      <p:sp>
        <p:nvSpPr>
          <p:cNvPr id="13" name="Arrow 2"/>
          <p:cNvSpPr txBox="1"/>
          <p:nvPr>
            <p:custDataLst>
              <p:tags r:id="rId4"/>
            </p:custDataLst>
          </p:nvPr>
        </p:nvSpPr>
        <p:spPr>
          <a:xfrm>
            <a:off x="4514922" y="2147322"/>
            <a:ext cx="300036" cy="914400"/>
          </a:xfrm>
          <a:prstGeom prst="rightArrow">
            <a:avLst>
              <a:gd name="adj1" fmla="val 54000"/>
              <a:gd name="adj2" fmla="val 37678"/>
            </a:avLst>
          </a:prstGeom>
          <a:solidFill>
            <a:schemeClr val="accent2">
              <a:lumMod val="20000"/>
              <a:lumOff val="80000"/>
            </a:schemeClr>
          </a:solidFill>
          <a:ln>
            <a:solidFill>
              <a:schemeClr val="accent6"/>
            </a:solidFill>
          </a:ln>
        </p:spPr>
        <p:txBody>
          <a:bodyPr vert="horz" lIns="76200" tIns="0" rIns="0" bIns="0" rtlCol="0" anchor="ctr" anchorCtr="0">
            <a:noAutofit/>
          </a:bodyPr>
          <a:lstStyle>
            <a:lvl1pPr marL="0" lvl="0" indent="0" defTabSz="895350" eaLnBrk="1" latinLnBrk="0" hangingPunct="1">
              <a:buClr>
                <a:schemeClr val="tx2"/>
              </a:buClr>
              <a:buSzPct val="100000"/>
              <a:defRPr sz="1400" baseline="0">
                <a:latin typeface="+mn-lt"/>
              </a:defRPr>
            </a:lvl1pPr>
            <a:lvl2pPr marL="193675" lvl="1" indent="-192088" defTabSz="895350" eaLnBrk="1" latinLnBrk="0" hangingPunct="1">
              <a:buClr>
                <a:schemeClr val="tx2"/>
              </a:buClr>
              <a:buSzPct val="125000"/>
              <a:buFont typeface="Arial" charset="0"/>
              <a:buChar char="▪"/>
              <a:defRPr sz="1400" baseline="0">
                <a:latin typeface="+mn-lt"/>
              </a:defRPr>
            </a:lvl2pPr>
            <a:lvl3pPr marL="457200" lvl="2" indent="-261938" defTabSz="895350" eaLnBrk="1" latinLnBrk="0" hangingPunct="1">
              <a:buClr>
                <a:schemeClr val="tx2"/>
              </a:buClr>
              <a:buSzPct val="120000"/>
              <a:buFont typeface="Arial" charset="0"/>
              <a:buChar char="–"/>
              <a:defRPr sz="1400" baseline="0">
                <a:latin typeface="+mn-lt"/>
              </a:defRPr>
            </a:lvl3pPr>
            <a:lvl4pPr marL="614363" lvl="3" indent="-155575" defTabSz="895350" eaLnBrk="1" latinLnBrk="0" hangingPunct="1">
              <a:buClr>
                <a:schemeClr val="tx2"/>
              </a:buClr>
              <a:buSzPct val="120000"/>
              <a:buFont typeface="Arial" charset="0"/>
              <a:buChar char="▫"/>
              <a:defRPr sz="1400" baseline="0">
                <a:latin typeface="+mn-lt"/>
              </a:defRPr>
            </a:lvl4pPr>
            <a:lvl5pPr marL="749808" lvl="4" indent="-130175" defTabSz="895350" eaLnBrk="1" latinLnBrk="0" hangingPunct="1">
              <a:buClr>
                <a:schemeClr val="tx2"/>
              </a:buClr>
              <a:buSzPct val="89000"/>
              <a:buFont typeface="Arial" charset="0"/>
              <a:buChar char="-"/>
              <a:defRPr sz="1400"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endParaRPr lang="en-US" dirty="0"/>
          </a:p>
        </p:txBody>
      </p:sp>
      <p:sp>
        <p:nvSpPr>
          <p:cNvPr id="14" name="Arrow 2"/>
          <p:cNvSpPr txBox="1"/>
          <p:nvPr>
            <p:custDataLst>
              <p:tags r:id="rId5"/>
            </p:custDataLst>
          </p:nvPr>
        </p:nvSpPr>
        <p:spPr>
          <a:xfrm>
            <a:off x="5978586" y="906463"/>
            <a:ext cx="300036" cy="914400"/>
          </a:xfrm>
          <a:prstGeom prst="rightArrow">
            <a:avLst>
              <a:gd name="adj1" fmla="val 54000"/>
              <a:gd name="adj2" fmla="val 37678"/>
            </a:avLst>
          </a:prstGeom>
          <a:solidFill>
            <a:schemeClr val="accent2">
              <a:lumMod val="20000"/>
              <a:lumOff val="80000"/>
            </a:schemeClr>
          </a:solidFill>
          <a:ln>
            <a:solidFill>
              <a:schemeClr val="accent6"/>
            </a:solidFill>
          </a:ln>
        </p:spPr>
        <p:txBody>
          <a:bodyPr vert="horz" lIns="76200" tIns="0" rIns="0" bIns="0" rtlCol="0" anchor="ctr" anchorCtr="0">
            <a:noAutofit/>
          </a:bodyPr>
          <a:lstStyle>
            <a:lvl1pPr marL="0" lvl="0" indent="0" defTabSz="895350" eaLnBrk="1" latinLnBrk="0" hangingPunct="1">
              <a:buClr>
                <a:schemeClr val="tx2"/>
              </a:buClr>
              <a:buSzPct val="100000"/>
              <a:defRPr sz="1400" baseline="0">
                <a:latin typeface="+mn-lt"/>
              </a:defRPr>
            </a:lvl1pPr>
            <a:lvl2pPr marL="193675" lvl="1" indent="-192088" defTabSz="895350" eaLnBrk="1" latinLnBrk="0" hangingPunct="1">
              <a:buClr>
                <a:schemeClr val="tx2"/>
              </a:buClr>
              <a:buSzPct val="125000"/>
              <a:buFont typeface="Arial" charset="0"/>
              <a:buChar char="▪"/>
              <a:defRPr sz="1400" baseline="0">
                <a:latin typeface="+mn-lt"/>
              </a:defRPr>
            </a:lvl2pPr>
            <a:lvl3pPr marL="457200" lvl="2" indent="-261938" defTabSz="895350" eaLnBrk="1" latinLnBrk="0" hangingPunct="1">
              <a:buClr>
                <a:schemeClr val="tx2"/>
              </a:buClr>
              <a:buSzPct val="120000"/>
              <a:buFont typeface="Arial" charset="0"/>
              <a:buChar char="–"/>
              <a:defRPr sz="1400" baseline="0">
                <a:latin typeface="+mn-lt"/>
              </a:defRPr>
            </a:lvl3pPr>
            <a:lvl4pPr marL="614363" lvl="3" indent="-155575" defTabSz="895350" eaLnBrk="1" latinLnBrk="0" hangingPunct="1">
              <a:buClr>
                <a:schemeClr val="tx2"/>
              </a:buClr>
              <a:buSzPct val="120000"/>
              <a:buFont typeface="Arial" charset="0"/>
              <a:buChar char="▫"/>
              <a:defRPr sz="1400" baseline="0">
                <a:latin typeface="+mn-lt"/>
              </a:defRPr>
            </a:lvl4pPr>
            <a:lvl5pPr marL="749808" lvl="4" indent="-130175" defTabSz="895350" eaLnBrk="1" latinLnBrk="0" hangingPunct="1">
              <a:buClr>
                <a:schemeClr val="tx2"/>
              </a:buClr>
              <a:buSzPct val="89000"/>
              <a:buFont typeface="Arial" charset="0"/>
              <a:buChar char="-"/>
              <a:defRPr sz="1400"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endParaRPr lang="en-US" dirty="0"/>
          </a:p>
        </p:txBody>
      </p:sp>
    </p:spTree>
    <p:extLst>
      <p:ext uri="{BB962C8B-B14F-4D97-AF65-F5344CB8AC3E}">
        <p14:creationId xmlns:p14="http://schemas.microsoft.com/office/powerpoint/2010/main" val="27752755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S" val="1,2"/>
  <p:tag name="THINKCELLPRESENTATIONDONOTDELETE" val="&lt;?xml version=&quot;1.0&quot; encoding=&quot;UTF-16&quot; standalone=&quot;yes&quot;?&gt;&lt;root reqver=&quot;23045&quot;&gt;&lt;version val=&quot;24121&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bNumberIsYear val=&quot;0&quot;/&gt;&lt;m_strFormatTime&gt;%4&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4&quot;&gt;&lt;elem m_fUsage=&quot;2.30048999999999990000E+000&quot;&gt;&lt;m_msothmcolidx val=&quot;0&quot;/&gt;&lt;m_rgb r=&quot;66&quot; g=&quot;66&quot; b=&quot;66&quot;/&gt;&lt;m_nBrightness val=&quot;0&quot;/&gt;&lt;/elem&gt;&lt;elem m_fUsage=&quot;1.00000000000000000000E+000&quot;&gt;&lt;m_msothmcolidx val=&quot;0&quot;/&gt;&lt;m_rgb r=&quot;F2&quot; g=&quot;7F&quot; b=&quot;00&quot;/&gt;&lt;m_nBrightness val=&quot;0&quot;/&gt;&lt;/elem&gt;&lt;elem m_fUsage=&quot;7.29000000000000090000E-001&quot;&gt;&lt;m_msothmcolidx val=&quot;0&quot;/&gt;&lt;m_rgb r=&quot;CD&quot; g=&quot;20&quot; b=&quot;2C&quot;/&gt;&lt;m_nBrightness val=&quot;0&quot;/&gt;&lt;/elem&gt;&lt;elem m_fUsage=&quot;6.56100000000000130000E-001&quot;&gt;&lt;m_msothmcolidx val=&quot;0&quot;/&gt;&lt;m_rgb r=&quot;A3&quot; g=&quot;B3&quot; b=&quot;00&quot;/&gt;&lt;m_nBrightness val=&quot;0&quot;/&gt;&lt;/elem&gt;&lt;/m_vecMRU&gt;&lt;/m_mruColor&gt;&lt;m_eweekdayFirstOfWeek val=&quot;2&quot;/&gt;&lt;m_eweekdayFirstOfWorkweek val=&quot;2&quot;/&gt;&lt;m_eweekdayFirstOfWeekend val=&quot;7&quot;/&gt;&lt;/CPresentation&gt;&lt;/root&gt;"/>
  <p:tag name="TPVERSION" val="5"/>
  <p:tag name="TPFULLVERSION" val="5.3.2.24"/>
  <p:tag name="PPTVERSION" val="14"/>
  <p:tag name="TPOS" val="2"/>
  <p:tag name="APLORISREVISION" val="9"/>
  <p:tag name="THINKCELLUNDODONOTDELETE" val="0"/>
  <p:tag name="ISNEWSLIDENUMBER" val="True"/>
  <p:tag name="PREVIOUSNAME" val="C:\Users\Dimitris Triantopoul\Documents\1-DataScience\DAT-NYC-45\final-project\Wine Tasting Notes &amp; Ratings.pptx"/>
</p:tagLst>
</file>

<file path=ppt/tags/tag1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3.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5.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7.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8.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NAME" val="Logo"/>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NAME" val="Logo"/>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cFSj9kaD.U6rNegH7rREe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XBTr9LQ7QkqFx7pV1uIls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7SG5zNypSHCpMXDOzV8kW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dUVaNioeQEy1srSxzx_jY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YDPrUuQRZiek_VOh2s2I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bvPq6qK7Rxy7uCaqoWxAf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cFSj9kaD.U6rNegH7rREe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UIeELD_qTEmj0FNTeiIll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oWekgiiUTE26DulRYafJ5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neEb2uY3T.6dKWPVY7jUj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KZG5toAZQr6pydAMveyot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NAME" val="Arrow"/>
</p:tagLst>
</file>

<file path=ppt/tags/tag42.xml><?xml version="1.0" encoding="utf-8"?>
<p:tagLst xmlns:a="http://schemas.openxmlformats.org/drawingml/2006/main" xmlns:r="http://schemas.openxmlformats.org/officeDocument/2006/relationships" xmlns:p="http://schemas.openxmlformats.org/presentationml/2006/main">
  <p:tag name="NAME" val="Arrow"/>
</p:tagLst>
</file>

<file path=ppt/tags/tag43.xml><?xml version="1.0" encoding="utf-8"?>
<p:tagLst xmlns:a="http://schemas.openxmlformats.org/drawingml/2006/main" xmlns:r="http://schemas.openxmlformats.org/officeDocument/2006/relationships" xmlns:p="http://schemas.openxmlformats.org/presentationml/2006/main">
  <p:tag name="NAME" val="Arro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cFSj9kaD.U6rNegH7rREe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UIeELD_qTEmj0FNTeiIll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9gyhGTUTT6Cb7X8dMn8m1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ZjTe0UI7SNGxPZvJGMLid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pfvNTSIQDWL.uezPYMbyA"/>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2.xml><?xml version="1.0" encoding="utf-8"?>
<p:tagLst xmlns:a="http://schemas.openxmlformats.org/drawingml/2006/main" xmlns:r="http://schemas.openxmlformats.org/officeDocument/2006/relationships" xmlns:p="http://schemas.openxmlformats.org/presentationml/2006/main">
  <p:tag name="RESIZE" val="Yes"/>
  <p:tag name="THINKCELLSHAPEDONOTDELETE" val="pk4UBJQC5vEKYa5fCZfm9Lg"/>
</p:tagLst>
</file>

<file path=ppt/tags/tag53.xml><?xml version="1.0" encoding="utf-8"?>
<p:tagLst xmlns:a="http://schemas.openxmlformats.org/drawingml/2006/main" xmlns:r="http://schemas.openxmlformats.org/officeDocument/2006/relationships" xmlns:p="http://schemas.openxmlformats.org/presentationml/2006/main">
  <p:tag name="NAME" val="Flow"/>
</p:tagLst>
</file>

<file path=ppt/tags/tag54.xml><?xml version="1.0" encoding="utf-8"?>
<p:tagLst xmlns:a="http://schemas.openxmlformats.org/drawingml/2006/main" xmlns:r="http://schemas.openxmlformats.org/officeDocument/2006/relationships" xmlns:p="http://schemas.openxmlformats.org/presentationml/2006/main">
  <p:tag name="NAME" val="Flow"/>
</p:tagLst>
</file>

<file path=ppt/tags/tag55.xml><?xml version="1.0" encoding="utf-8"?>
<p:tagLst xmlns:a="http://schemas.openxmlformats.org/drawingml/2006/main" xmlns:r="http://schemas.openxmlformats.org/officeDocument/2006/relationships" xmlns:p="http://schemas.openxmlformats.org/presentationml/2006/main">
  <p:tag name="NAME" val="Flow"/>
</p:tagLst>
</file>

<file path=ppt/tags/tag56.xml><?xml version="1.0" encoding="utf-8"?>
<p:tagLst xmlns:a="http://schemas.openxmlformats.org/drawingml/2006/main" xmlns:r="http://schemas.openxmlformats.org/officeDocument/2006/relationships" xmlns:p="http://schemas.openxmlformats.org/presentationml/2006/main">
  <p:tag name="NAME" val="Flo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jyI1Tcxu6UmKu7c.xfdkR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NtcApuZXp0udretulCR7U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NtcApuZXp0udretulCR7UQ"/>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NtcApuZXp0udretulCR7UQ"/>
</p:tagLst>
</file>

<file path=ppt/tags/tag61.xml><?xml version="1.0" encoding="utf-8"?>
<p:tagLst xmlns:a="http://schemas.openxmlformats.org/drawingml/2006/main" xmlns:r="http://schemas.openxmlformats.org/officeDocument/2006/relationships" xmlns:p="http://schemas.openxmlformats.org/presentationml/2006/main">
  <p:tag name="NAME" val="SingleBoatShape"/>
</p:tagLst>
</file>

<file path=ppt/tags/tag62.xml><?xml version="1.0" encoding="utf-8"?>
<p:tagLst xmlns:a="http://schemas.openxmlformats.org/drawingml/2006/main" xmlns:r="http://schemas.openxmlformats.org/officeDocument/2006/relationships" xmlns:p="http://schemas.openxmlformats.org/presentationml/2006/main">
  <p:tag name="NAME" val="SingleBoatText"/>
</p:tagLst>
</file>

<file path=ppt/tags/tag63.xml><?xml version="1.0" encoding="utf-8"?>
<p:tagLst xmlns:a="http://schemas.openxmlformats.org/drawingml/2006/main" xmlns:r="http://schemas.openxmlformats.org/officeDocument/2006/relationships" xmlns:p="http://schemas.openxmlformats.org/presentationml/2006/main">
  <p:tag name="NAME" val="SingleBoatShape"/>
</p:tagLst>
</file>

<file path=ppt/tags/tag64.xml><?xml version="1.0" encoding="utf-8"?>
<p:tagLst xmlns:a="http://schemas.openxmlformats.org/drawingml/2006/main" xmlns:r="http://schemas.openxmlformats.org/officeDocument/2006/relationships" xmlns:p="http://schemas.openxmlformats.org/presentationml/2006/main">
  <p:tag name="NAME" val="SingleBoatText"/>
</p:tagLst>
</file>

<file path=ppt/tags/tag65.xml><?xml version="1.0" encoding="utf-8"?>
<p:tagLst xmlns:a="http://schemas.openxmlformats.org/drawingml/2006/main" xmlns:r="http://schemas.openxmlformats.org/officeDocument/2006/relationships" xmlns:p="http://schemas.openxmlformats.org/presentationml/2006/main">
  <p:tag name="NAME" val="SingleBoatShape"/>
</p:tagLst>
</file>

<file path=ppt/tags/tag66.xml><?xml version="1.0" encoding="utf-8"?>
<p:tagLst xmlns:a="http://schemas.openxmlformats.org/drawingml/2006/main" xmlns:r="http://schemas.openxmlformats.org/officeDocument/2006/relationships" xmlns:p="http://schemas.openxmlformats.org/presentationml/2006/main">
  <p:tag name="NAME" val="SingleBoatText"/>
</p:tagLst>
</file>

<file path=ppt/tags/tag67.xml><?xml version="1.0" encoding="utf-8"?>
<p:tagLst xmlns:a="http://schemas.openxmlformats.org/drawingml/2006/main" xmlns:r="http://schemas.openxmlformats.org/officeDocument/2006/relationships" xmlns:p="http://schemas.openxmlformats.org/presentationml/2006/main">
  <p:tag name="NAME" val="SingleBoatShape"/>
</p:tagLst>
</file>

<file path=ppt/tags/tag68.xml><?xml version="1.0" encoding="utf-8"?>
<p:tagLst xmlns:a="http://schemas.openxmlformats.org/drawingml/2006/main" xmlns:r="http://schemas.openxmlformats.org/officeDocument/2006/relationships" xmlns:p="http://schemas.openxmlformats.org/presentationml/2006/main">
  <p:tag name="NAME" val="SingleBoatText"/>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cFSj9kaD.U6rNegH7rREe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UIeELD_qTEmj0FNTeiIll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9gyhGTUTT6Cb7X8dMn8m1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ZjTe0UI7SNGxPZvJGMLid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GxWbHct.RnWgp4C4Srw47Q"/>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9.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heme/theme1.xml><?xml version="1.0" encoding="utf-8"?>
<a:theme xmlns:a="http://schemas.openxmlformats.org/drawingml/2006/main" name="Firm Format - template">
  <a:themeElements>
    <a:clrScheme name="Cyan_blue">
      <a:dk1>
        <a:srgbClr val="000000"/>
      </a:dk1>
      <a:lt1>
        <a:srgbClr val="FFFFFF"/>
      </a:lt1>
      <a:dk2>
        <a:srgbClr val="002960"/>
      </a:dk2>
      <a:lt2>
        <a:srgbClr val="FFFFFF"/>
      </a:lt2>
      <a:accent1>
        <a:srgbClr val="C5C5C5"/>
      </a:accent1>
      <a:accent2>
        <a:srgbClr val="00ADEF"/>
      </a:accent2>
      <a:accent3>
        <a:srgbClr val="0065BD"/>
      </a:accent3>
      <a:accent4>
        <a:srgbClr val="002960"/>
      </a:accent4>
      <a:accent5>
        <a:srgbClr val="F27F00"/>
      </a:accent5>
      <a:accent6>
        <a:srgbClr val="808080"/>
      </a:accent6>
      <a:hlink>
        <a:srgbClr val="0065BD"/>
      </a:hlink>
      <a:folHlink>
        <a:srgbClr val="00296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McKinsey Grey-Blue">
        <a:dk1>
          <a:srgbClr val="000000"/>
        </a:dk1>
        <a:lt1>
          <a:srgbClr val="FFFFFF"/>
        </a:lt1>
        <a:dk2>
          <a:srgbClr val="002960"/>
        </a:dk2>
        <a:lt2>
          <a:srgbClr val="FFFFFF"/>
        </a:lt2>
        <a:accent1>
          <a:srgbClr val="C5C5C5"/>
        </a:accent1>
        <a:accent2>
          <a:srgbClr val="00ADEF"/>
        </a:accent2>
        <a:accent3>
          <a:srgbClr val="0065BD"/>
        </a:accent3>
        <a:accent4>
          <a:srgbClr val="002960"/>
        </a:accent4>
        <a:accent5>
          <a:srgbClr val="F27F00"/>
        </a:accent5>
        <a:accent6>
          <a:srgbClr val="808080"/>
        </a:accent6>
        <a:hlink>
          <a:srgbClr val="0065BD"/>
        </a:hlink>
        <a:folHlink>
          <a:srgbClr val="002960"/>
        </a:folHlink>
      </a:clrScheme>
      <a:clrMap bg1="lt1" tx1="dk1" bg2="lt2" tx2="dk2" accent1="accent1" accent2="accent2" accent3="accent3" accent4="accent4" accent5="accent5" accent6="accent6" hlink="hlink" folHlink="folHlink"/>
    </a:extraClrScheme>
    <a:extraClrScheme>
      <a:clrScheme name="McKinsey Cyan-Blue">
        <a:dk1>
          <a:srgbClr val="000000"/>
        </a:dk1>
        <a:lt1>
          <a:srgbClr val="FFFFFF"/>
        </a:lt1>
        <a:dk2>
          <a:srgbClr val="002960"/>
        </a:dk2>
        <a:lt2>
          <a:srgbClr val="FFFFFF"/>
        </a:lt2>
        <a:accent1>
          <a:srgbClr val="C9F0FF"/>
        </a:accent1>
        <a:accent2>
          <a:srgbClr val="00ADEF"/>
        </a:accent2>
        <a:accent3>
          <a:srgbClr val="0065BD"/>
        </a:accent3>
        <a:accent4>
          <a:srgbClr val="002960"/>
        </a:accent4>
        <a:accent5>
          <a:srgbClr val="F27F00"/>
        </a:accent5>
        <a:accent6>
          <a:srgbClr val="808080"/>
        </a:accent6>
        <a:hlink>
          <a:srgbClr val="006983"/>
        </a:hlink>
        <a:folHlink>
          <a:srgbClr val="3333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irm Format - template - LOP - normal" id="{9B1EEE48-FBB1-4441-A18B-EA0D61F9D5CF}" vid="{46CCEF6C-6F35-4EC3-B141-99BB08E4FC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1502</Words>
  <Application>Microsoft Office PowerPoint</Application>
  <PresentationFormat>Custom</PresentationFormat>
  <Paragraphs>167</Paragraphs>
  <Slides>17</Slides>
  <Notes>17</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2" baseType="lpstr">
      <vt:lpstr>Arial</vt:lpstr>
      <vt:lpstr>Courier New</vt:lpstr>
      <vt:lpstr>Wingdings</vt:lpstr>
      <vt:lpstr>Firm Format - template</vt:lpstr>
      <vt:lpstr>think-cell Slide</vt:lpstr>
      <vt:lpstr>General Assembly  Data Science-45 Cellar Tracker: From Tasting Notes to Ratings</vt:lpstr>
      <vt:lpstr>Executive summary</vt:lpstr>
      <vt:lpstr>Contents</vt:lpstr>
      <vt:lpstr>Background</vt:lpstr>
      <vt:lpstr>Contents</vt:lpstr>
      <vt:lpstr>My data set – cellartracker.com</vt:lpstr>
      <vt:lpstr>Data Cleanup – Challenge #1</vt:lpstr>
      <vt:lpstr>Data cleanup – Challenge #2</vt:lpstr>
      <vt:lpstr>Data cleanup – Challenge #2 (cont’d)</vt:lpstr>
      <vt:lpstr>An overview of the ratings distribution</vt:lpstr>
      <vt:lpstr>Vintage</vt:lpstr>
      <vt:lpstr>Contents</vt:lpstr>
      <vt:lpstr>Random Forest and Count Vectorizer</vt:lpstr>
      <vt:lpstr>Natural Language Processing (NLP) on the reviews/tasting notes</vt:lpstr>
      <vt:lpstr>Feature &amp; strategy adjustments </vt:lpstr>
      <vt:lpstr>Contents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cp:lastPrinted>2015-10-15T15:41:18Z</cp:lastPrinted>
  <dcterms:created xsi:type="dcterms:W3CDTF">2017-02-07T00:23:49Z</dcterms:created>
  <dcterms:modified xsi:type="dcterms:W3CDTF">2017-02-11T01:58:14Z</dcterms:modified>
  <cp:category/>
  <cp:contentStatus/>
  <dc:language/>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D">
    <vt:lpwstr>FIR-AAA123-20170210-</vt:lpwstr>
  </property>
</Properties>
</file>