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80" r:id="rId3"/>
    <p:sldId id="296" r:id="rId4"/>
    <p:sldId id="279" r:id="rId5"/>
    <p:sldId id="278" r:id="rId6"/>
    <p:sldId id="277" r:id="rId7"/>
    <p:sldId id="283" r:id="rId8"/>
    <p:sldId id="295" r:id="rId9"/>
    <p:sldId id="330" r:id="rId10"/>
    <p:sldId id="300" r:id="rId11"/>
    <p:sldId id="301" r:id="rId12"/>
    <p:sldId id="326" r:id="rId13"/>
    <p:sldId id="319" r:id="rId14"/>
    <p:sldId id="329" r:id="rId15"/>
    <p:sldId id="303" r:id="rId16"/>
    <p:sldId id="323" r:id="rId17"/>
    <p:sldId id="318" r:id="rId18"/>
    <p:sldId id="314" r:id="rId19"/>
    <p:sldId id="316" r:id="rId20"/>
    <p:sldId id="284" r:id="rId21"/>
    <p:sldId id="286" r:id="rId22"/>
    <p:sldId id="287" r:id="rId23"/>
    <p:sldId id="288" r:id="rId24"/>
    <p:sldId id="289" r:id="rId25"/>
    <p:sldId id="298" r:id="rId26"/>
    <p:sldId id="290" r:id="rId27"/>
    <p:sldId id="307" r:id="rId28"/>
    <p:sldId id="324" r:id="rId29"/>
    <p:sldId id="308" r:id="rId30"/>
    <p:sldId id="309" r:id="rId31"/>
    <p:sldId id="310" r:id="rId32"/>
    <p:sldId id="312" r:id="rId33"/>
    <p:sldId id="325" r:id="rId34"/>
    <p:sldId id="304" r:id="rId35"/>
    <p:sldId id="305" r:id="rId36"/>
    <p:sldId id="331" r:id="rId37"/>
  </p:sldIdLst>
  <p:sldSz cx="9144000" cy="5143500" type="screen16x9"/>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33CCCC"/>
    <a:srgbClr val="009999"/>
    <a:srgbClr val="99CCFF"/>
    <a:srgbClr val="00717D"/>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80B9A3-C229-436D-9B83-4887ECCDDBF6}" v="213" dt="2020-11-10T14:48:54.394"/>
    <p1510:client id="{612DA20A-1E2C-4C08-A6C8-67DBD1A5C29D}" v="4441" dt="2020-10-28T19:42:13.048"/>
    <p1510:client id="{627670C5-9B21-442F-8158-293F14C8771B}" v="2589" dt="2020-10-31T14:55:43.512"/>
    <p1510:client id="{8443E18B-B7CA-495B-8FE3-554ACA961F97}" v="272" dt="2020-11-15T03:11:50.577"/>
    <p1510:client id="{89FE6172-7867-4948-B297-26BDC62C315B}" v="36" dt="2020-11-11T14:00:27.177"/>
    <p1510:client id="{8CF10E8F-843B-47F4-944F-718299B2B609}" v="2930" dt="2020-10-28T21:24:41.004"/>
    <p1510:client id="{98EC5671-2FCB-45D7-8535-DF97FF43B310}" v="12" dt="2020-10-29T11:10:14.685"/>
    <p1510:client id="{9AF940DE-2643-457F-9837-F2AA1160E616}" v="994" dt="2020-11-14T14:41:18.675"/>
    <p1510:client id="{9E49B453-8C15-4709-92C4-E22EC6E0883E}" v="168" dt="2020-10-28T21:29:50.855"/>
    <p1510:client id="{B9BB9B74-93BE-4C93-8237-CEC8C5858799}" v="401" dt="2020-10-31T01:21:59.455"/>
    <p1510:client id="{D5E80ACC-49B2-4D68-8D2A-7BF23389DCDF}" v="801" dt="2020-10-29T12:55:37.069"/>
    <p1510:client id="{F0ED6464-1C5E-4EF8-9F5A-798D7F6CAB64}" v="1110" dt="2020-10-29T12:03:09.015"/>
    <p1510:client id="{F902488F-4B70-400C-90CB-9C2D17467387}" v="214" dt="2020-10-29T11:17:24.08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26744" autoAdjust="0"/>
  </p:normalViewPr>
  <p:slideViewPr>
    <p:cSldViewPr snapToGrid="0">
      <p:cViewPr>
        <p:scale>
          <a:sx n="60" d="100"/>
          <a:sy n="60" d="100"/>
        </p:scale>
        <p:origin x="1062" y="-11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41288" y="768350"/>
            <a:ext cx="68183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9930" y="4861441"/>
            <a:ext cx="5679440" cy="4605576"/>
          </a:xfrm>
          <a:prstGeom prst="rect">
            <a:avLst/>
          </a:prstGeom>
          <a:noFill/>
          <a:ln>
            <a:noFill/>
          </a:ln>
        </p:spPr>
        <p:txBody>
          <a:bodyPr spcFirstLastPara="1" wrap="square" lIns="99032" tIns="99032" rIns="99032" bIns="99032"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80366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1293560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709930" y="4861441"/>
            <a:ext cx="5679440" cy="4605576"/>
          </a:xfrm>
          <a:prstGeom prst="rect">
            <a:avLst/>
          </a:prstGeom>
          <a:noFill/>
          <a:ln>
            <a:noFill/>
          </a:ln>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810168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709930" y="4861441"/>
            <a:ext cx="5679440" cy="4605576"/>
          </a:xfrm>
          <a:prstGeom prst="rect">
            <a:avLst/>
          </a:prstGeom>
          <a:noFill/>
          <a:ln>
            <a:noFill/>
          </a:ln>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734543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1771489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dirty="0"/>
          </a:p>
        </p:txBody>
      </p:sp>
    </p:spTree>
    <p:extLst>
      <p:ext uri="{BB962C8B-B14F-4D97-AF65-F5344CB8AC3E}">
        <p14:creationId xmlns:p14="http://schemas.microsoft.com/office/powerpoint/2010/main" val="326012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dirty="0"/>
          </a:p>
        </p:txBody>
      </p:sp>
    </p:spTree>
    <p:extLst>
      <p:ext uri="{BB962C8B-B14F-4D97-AF65-F5344CB8AC3E}">
        <p14:creationId xmlns:p14="http://schemas.microsoft.com/office/powerpoint/2010/main" val="1436333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dirty="0"/>
          </a:p>
        </p:txBody>
      </p:sp>
    </p:spTree>
    <p:extLst>
      <p:ext uri="{BB962C8B-B14F-4D97-AF65-F5344CB8AC3E}">
        <p14:creationId xmlns:p14="http://schemas.microsoft.com/office/powerpoint/2010/main" val="754226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a:p>
        </p:txBody>
      </p:sp>
    </p:spTree>
    <p:extLst>
      <p:ext uri="{BB962C8B-B14F-4D97-AF65-F5344CB8AC3E}">
        <p14:creationId xmlns:p14="http://schemas.microsoft.com/office/powerpoint/2010/main" val="3479190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a:p>
        </p:txBody>
      </p:sp>
    </p:spTree>
    <p:extLst>
      <p:ext uri="{BB962C8B-B14F-4D97-AF65-F5344CB8AC3E}">
        <p14:creationId xmlns:p14="http://schemas.microsoft.com/office/powerpoint/2010/main" val="1457167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a:p>
        </p:txBody>
      </p:sp>
    </p:spTree>
    <p:extLst>
      <p:ext uri="{BB962C8B-B14F-4D97-AF65-F5344CB8AC3E}">
        <p14:creationId xmlns:p14="http://schemas.microsoft.com/office/powerpoint/2010/main" val="295284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a:p>
        </p:txBody>
      </p:sp>
    </p:spTree>
    <p:extLst>
      <p:ext uri="{BB962C8B-B14F-4D97-AF65-F5344CB8AC3E}">
        <p14:creationId xmlns:p14="http://schemas.microsoft.com/office/powerpoint/2010/main" val="1711626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ea34a8e44_0_3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ea34a8e44_0_30: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1987491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1884026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3784486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726946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527291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1197945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357594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3553066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1382874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109632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464859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ea34a8e44_0_3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ea34a8e44_0_30: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1491426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4053559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1653788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31357184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850437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2706147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3586781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46c1984a4_1_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46c1984a4_1_29: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101728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ea34a8e44_0_3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ea34a8e44_0_30: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3121939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ea34a8e44_0_3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ea34a8e44_0_30: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2020233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ea34a8e44_0_3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ea34a8e44_0_30: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633326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ea34a8e44_0_3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ea34a8e44_0_30: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1298938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ea34a8e44_0_3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ea34a8e44_0_30: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dirty="0"/>
          </a:p>
        </p:txBody>
      </p:sp>
    </p:spTree>
    <p:extLst>
      <p:ext uri="{BB962C8B-B14F-4D97-AF65-F5344CB8AC3E}">
        <p14:creationId xmlns:p14="http://schemas.microsoft.com/office/powerpoint/2010/main" val="3754132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ea34a8e44_0_3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ea34a8e44_0_30:notes"/>
          <p:cNvSpPr txBox="1">
            <a:spLocks noGrp="1"/>
          </p:cNvSpPr>
          <p:nvPr>
            <p:ph type="body" idx="1"/>
          </p:nvPr>
        </p:nvSpPr>
        <p:spPr>
          <a:xfrm>
            <a:off x="709930" y="4861441"/>
            <a:ext cx="5679440" cy="4605576"/>
          </a:xfrm>
          <a:prstGeom prst="rect">
            <a:avLst/>
          </a:prstGeom>
        </p:spPr>
        <p:txBody>
          <a:bodyPr spcFirstLastPara="1" wrap="square" lIns="99032" tIns="99032" rIns="99032" bIns="99032" anchor="t" anchorCtr="0">
            <a:noAutofit/>
          </a:bodyPr>
          <a:lstStyle/>
          <a:p>
            <a:pPr marL="0" indent="0">
              <a:buNone/>
            </a:pPr>
            <a:endParaRPr lang="ja-JP" altLang="en-US" dirty="0"/>
          </a:p>
        </p:txBody>
      </p:sp>
    </p:spTree>
    <p:extLst>
      <p:ext uri="{BB962C8B-B14F-4D97-AF65-F5344CB8AC3E}">
        <p14:creationId xmlns:p14="http://schemas.microsoft.com/office/powerpoint/2010/main" val="112556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lt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4.emf"/><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7.emf"/><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Google Shape;91;p18">
            <a:extLst>
              <a:ext uri="{FF2B5EF4-FFF2-40B4-BE49-F238E27FC236}">
                <a16:creationId xmlns:a16="http://schemas.microsoft.com/office/drawing/2014/main" id="{54C6BFB2-8C41-4631-B60B-BC5691AE9ADD}"/>
              </a:ext>
            </a:extLst>
          </p:cNvPr>
          <p:cNvSpPr txBox="1"/>
          <p:nvPr/>
        </p:nvSpPr>
        <p:spPr>
          <a:xfrm>
            <a:off x="0" y="0"/>
            <a:ext cx="3829050" cy="5141137"/>
          </a:xfrm>
          <a:prstGeom prst="rect">
            <a:avLst/>
          </a:prstGeom>
          <a:solidFill>
            <a:srgbClr val="00717D"/>
          </a:solidFill>
          <a:ln>
            <a:noFill/>
          </a:ln>
        </p:spPr>
        <p:txBody>
          <a:bodyPr spcFirstLastPara="1" wrap="square" lIns="91425" tIns="91425" rIns="91425" bIns="91425" anchor="ctr" anchorCtr="0">
            <a:noAutofit/>
          </a:bodyPr>
          <a:lstStyle/>
          <a:p>
            <a:pPr algn="ctr"/>
            <a:r>
              <a:rPr lang="ja-JP" altLang="en-US" sz="2400" b="1" dirty="0">
                <a:solidFill>
                  <a:schemeClr val="bg1"/>
                </a:solidFill>
                <a:latin typeface="游ゴシック"/>
                <a:ea typeface="游ゴシック"/>
              </a:rPr>
              <a:t>　</a:t>
            </a:r>
            <a:r>
              <a:rPr lang="ja-JP" altLang="en-US" sz="2800" b="1" dirty="0">
                <a:solidFill>
                  <a:schemeClr val="bg1"/>
                </a:solidFill>
                <a:latin typeface="游ゴシック"/>
                <a:ea typeface="游ゴシック"/>
              </a:rPr>
              <a:t>プロ野球における</a:t>
            </a:r>
            <a:endParaRPr lang="ja-JP" dirty="0">
              <a:solidFill>
                <a:schemeClr val="bg1"/>
              </a:solidFill>
            </a:endParaRPr>
          </a:p>
          <a:p>
            <a:pPr marL="0" lvl="0" indent="0" algn="ctr">
              <a:spcBef>
                <a:spcPts val="0"/>
              </a:spcBef>
              <a:spcAft>
                <a:spcPts val="0"/>
              </a:spcAft>
              <a:buNone/>
            </a:pPr>
            <a:r>
              <a:rPr lang="ja-JP" altLang="en-US" sz="2800" b="1" dirty="0">
                <a:solidFill>
                  <a:schemeClr val="bg1"/>
                </a:solidFill>
                <a:latin typeface="游ゴシック"/>
                <a:ea typeface="游ゴシック"/>
              </a:rPr>
              <a:t>球種予測モデルの構築</a:t>
            </a:r>
            <a:endParaRPr lang="ja-JP" dirty="0">
              <a:solidFill>
                <a:schemeClr val="bg1"/>
              </a:solidFill>
            </a:endParaRPr>
          </a:p>
        </p:txBody>
      </p:sp>
      <p:sp>
        <p:nvSpPr>
          <p:cNvPr id="55" name="Google Shape;55;p13"/>
          <p:cNvSpPr txBox="1">
            <a:spLocks noGrp="1"/>
          </p:cNvSpPr>
          <p:nvPr>
            <p:ph type="subTitle" idx="1"/>
          </p:nvPr>
        </p:nvSpPr>
        <p:spPr>
          <a:xfrm>
            <a:off x="269009" y="3982779"/>
            <a:ext cx="3291031"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dirty="0">
                <a:solidFill>
                  <a:schemeClr val="bg1"/>
                </a:solidFill>
              </a:rPr>
              <a:t>松本　光由</a:t>
            </a:r>
            <a:endParaRPr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2"/>
          <p:cNvPicPr preferRelativeResize="0"/>
          <p:nvPr/>
        </p:nvPicPr>
        <p:blipFill rotWithShape="1">
          <a:blip r:embed="rId3">
            <a:alphaModFix/>
          </a:blip>
          <a:srcRect/>
          <a:stretch/>
        </p:blipFill>
        <p:spPr>
          <a:xfrm>
            <a:off x="1769061" y="2340589"/>
            <a:ext cx="1033875" cy="1033848"/>
          </a:xfrm>
          <a:prstGeom prst="rect">
            <a:avLst/>
          </a:prstGeom>
          <a:noFill/>
          <a:ln>
            <a:noFill/>
          </a:ln>
        </p:spPr>
      </p:pic>
      <p:sp>
        <p:nvSpPr>
          <p:cNvPr id="112" name="Google Shape;112;p22"/>
          <p:cNvSpPr/>
          <p:nvPr/>
        </p:nvSpPr>
        <p:spPr>
          <a:xfrm>
            <a:off x="2012288" y="1746749"/>
            <a:ext cx="552188" cy="595613"/>
          </a:xfrm>
          <a:prstGeom prst="upArrow">
            <a:avLst>
              <a:gd name="adj1" fmla="val 50000"/>
              <a:gd name="adj2"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ja"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13" name="Google Shape;113;p22"/>
          <p:cNvSpPr/>
          <p:nvPr/>
        </p:nvSpPr>
        <p:spPr>
          <a:xfrm>
            <a:off x="2808038" y="2583789"/>
            <a:ext cx="733725" cy="552188"/>
          </a:xfrm>
          <a:prstGeom prst="rightArrow">
            <a:avLst>
              <a:gd name="adj1" fmla="val 50000"/>
              <a:gd name="adj2"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ja"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14" name="Google Shape;114;p22"/>
          <p:cNvSpPr/>
          <p:nvPr/>
        </p:nvSpPr>
        <p:spPr>
          <a:xfrm>
            <a:off x="2012288" y="3377612"/>
            <a:ext cx="552188" cy="733725"/>
          </a:xfrm>
          <a:prstGeom prst="downArrow">
            <a:avLst>
              <a:gd name="adj1" fmla="val 50000"/>
              <a:gd name="adj2"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ja"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15" name="Google Shape;115;p22"/>
          <p:cNvSpPr/>
          <p:nvPr/>
        </p:nvSpPr>
        <p:spPr>
          <a:xfrm>
            <a:off x="1034975" y="2583776"/>
            <a:ext cx="733725" cy="552187"/>
          </a:xfrm>
          <a:prstGeom prst="leftArrow">
            <a:avLst>
              <a:gd name="adj1" fmla="val 50000"/>
              <a:gd name="adj2"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ja"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16" name="Google Shape;116;p22"/>
          <p:cNvSpPr/>
          <p:nvPr/>
        </p:nvSpPr>
        <p:spPr>
          <a:xfrm rot="7769079">
            <a:off x="2809929" y="3230888"/>
            <a:ext cx="547485" cy="733806"/>
          </a:xfrm>
          <a:prstGeom prst="upArrow">
            <a:avLst>
              <a:gd name="adj1" fmla="val 50000"/>
              <a:gd name="adj2"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ja"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17" name="Google Shape;117;p22"/>
          <p:cNvSpPr/>
          <p:nvPr/>
        </p:nvSpPr>
        <p:spPr>
          <a:xfrm rot="13802955">
            <a:off x="1251529" y="3209753"/>
            <a:ext cx="547478" cy="733760"/>
          </a:xfrm>
          <a:prstGeom prst="upArrow">
            <a:avLst>
              <a:gd name="adj1" fmla="val 50000"/>
              <a:gd name="adj2"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ja"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18" name="Google Shape;118;p22"/>
          <p:cNvSpPr txBox="1"/>
          <p:nvPr/>
        </p:nvSpPr>
        <p:spPr>
          <a:xfrm>
            <a:off x="0" y="0"/>
            <a:ext cx="9144000" cy="504000"/>
          </a:xfrm>
          <a:prstGeom prst="rect">
            <a:avLst/>
          </a:prstGeom>
          <a:solidFill>
            <a:srgbClr val="0071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ja" sz="2000" b="1" i="0" u="none" strike="noStrike" cap="none">
                <a:solidFill>
                  <a:schemeClr val="lt1"/>
                </a:solidFill>
                <a:sym typeface="Arial"/>
              </a:rPr>
              <a:t>　</a:t>
            </a:r>
            <a:r>
              <a:rPr lang="ja" sz="2000" b="1">
                <a:solidFill>
                  <a:schemeClr val="lt1"/>
                </a:solidFill>
              </a:rPr>
              <a:t>予測する球種について</a:t>
            </a:r>
            <a:endParaRPr sz="1100" b="1" i="0" u="none" strike="noStrike" cap="none">
              <a:solidFill>
                <a:schemeClr val="lt1"/>
              </a:solidFill>
              <a:latin typeface="Arial"/>
              <a:ea typeface="Arial"/>
              <a:cs typeface="Arial"/>
              <a:sym typeface="Arial"/>
            </a:endParaRPr>
          </a:p>
        </p:txBody>
      </p:sp>
      <p:sp>
        <p:nvSpPr>
          <p:cNvPr id="119" name="Google Shape;119;p22"/>
          <p:cNvSpPr txBox="1"/>
          <p:nvPr/>
        </p:nvSpPr>
        <p:spPr>
          <a:xfrm>
            <a:off x="1358700" y="1306675"/>
            <a:ext cx="1854600" cy="64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b="1" dirty="0">
                <a:solidFill>
                  <a:schemeClr val="tx1">
                    <a:lumMod val="85000"/>
                    <a:lumOff val="15000"/>
                  </a:schemeClr>
                </a:solidFill>
                <a:latin typeface="游ゴシック" panose="020B0400000000000000" pitchFamily="50" charset="-128"/>
                <a:ea typeface="游ゴシック" panose="020B0400000000000000" pitchFamily="50" charset="-128"/>
              </a:rPr>
              <a:t>ストレート</a:t>
            </a:r>
            <a:endParaRPr sz="1100" b="1" dirty="0">
              <a:solidFill>
                <a:schemeClr val="tx1">
                  <a:lumMod val="85000"/>
                  <a:lumOff val="15000"/>
                </a:schemeClr>
              </a:solidFill>
              <a:latin typeface="游ゴシック" panose="020B0400000000000000" pitchFamily="50" charset="-128"/>
              <a:ea typeface="游ゴシック" panose="020B0400000000000000" pitchFamily="50" charset="-128"/>
            </a:endParaRPr>
          </a:p>
          <a:p>
            <a:pPr marL="0" lvl="0" indent="0" algn="ctr" rtl="0">
              <a:spcBef>
                <a:spcPts val="0"/>
              </a:spcBef>
              <a:spcAft>
                <a:spcPts val="0"/>
              </a:spcAft>
              <a:buNone/>
            </a:pPr>
            <a:r>
              <a:rPr lang="ja" sz="1100" b="1" dirty="0">
                <a:solidFill>
                  <a:schemeClr val="tx1">
                    <a:lumMod val="85000"/>
                    <a:lumOff val="15000"/>
                  </a:schemeClr>
                </a:solidFill>
                <a:latin typeface="游ゴシック" panose="020B0400000000000000" pitchFamily="50" charset="-128"/>
                <a:ea typeface="游ゴシック" panose="020B0400000000000000" pitchFamily="50" charset="-128"/>
              </a:rPr>
              <a:t>チェンジアップ</a:t>
            </a:r>
            <a:endParaRPr sz="1100" b="1" dirty="0">
              <a:solidFill>
                <a:schemeClr val="tx1">
                  <a:lumMod val="85000"/>
                  <a:lumOff val="15000"/>
                </a:schemeClr>
              </a:solidFill>
              <a:latin typeface="游ゴシック" panose="020B0400000000000000" pitchFamily="50" charset="-128"/>
              <a:ea typeface="游ゴシック" panose="020B0400000000000000" pitchFamily="50" charset="-128"/>
            </a:endParaRPr>
          </a:p>
        </p:txBody>
      </p:sp>
      <p:sp>
        <p:nvSpPr>
          <p:cNvPr id="120" name="Google Shape;120;p22"/>
          <p:cNvSpPr txBox="1"/>
          <p:nvPr/>
        </p:nvSpPr>
        <p:spPr>
          <a:xfrm>
            <a:off x="3115250" y="2533500"/>
            <a:ext cx="1854600" cy="64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100" b="1">
                <a:solidFill>
                  <a:schemeClr val="tx1">
                    <a:lumMod val="85000"/>
                    <a:lumOff val="15000"/>
                  </a:schemeClr>
                </a:solidFill>
                <a:latin typeface="游ゴシック" panose="020B0400000000000000" pitchFamily="50" charset="-128"/>
                <a:ea typeface="游ゴシック" panose="020B0400000000000000" pitchFamily="50" charset="-128"/>
              </a:rPr>
              <a:t>シュート</a:t>
            </a:r>
          </a:p>
          <a:p>
            <a:pPr algn="ctr"/>
            <a:r>
              <a:rPr lang="ja" altLang="en-US" sz="1100" b="1">
                <a:solidFill>
                  <a:schemeClr val="tx1">
                    <a:lumMod val="85000"/>
                    <a:lumOff val="15000"/>
                  </a:schemeClr>
                </a:solidFill>
                <a:latin typeface="游ゴシック" panose="020B0400000000000000" pitchFamily="50" charset="-128"/>
                <a:ea typeface="游ゴシック" panose="020B0400000000000000" pitchFamily="50" charset="-128"/>
              </a:rPr>
              <a:t>（スライダー）</a:t>
            </a:r>
          </a:p>
          <a:p>
            <a:pPr algn="ctr"/>
            <a:r>
              <a:rPr lang="ja" altLang="en-US" sz="1100" b="1">
                <a:solidFill>
                  <a:schemeClr val="tx1">
                    <a:lumMod val="85000"/>
                    <a:lumOff val="15000"/>
                  </a:schemeClr>
                </a:solidFill>
                <a:latin typeface="游ゴシック" panose="020B0400000000000000" pitchFamily="50" charset="-128"/>
                <a:ea typeface="游ゴシック" panose="020B0400000000000000" pitchFamily="50" charset="-128"/>
              </a:rPr>
              <a:t>（カットボール）</a:t>
            </a:r>
          </a:p>
        </p:txBody>
      </p:sp>
      <p:sp>
        <p:nvSpPr>
          <p:cNvPr id="121" name="Google Shape;121;p22"/>
          <p:cNvSpPr txBox="1"/>
          <p:nvPr/>
        </p:nvSpPr>
        <p:spPr>
          <a:xfrm>
            <a:off x="-343675" y="2533513"/>
            <a:ext cx="1854600" cy="619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100" b="1" dirty="0">
                <a:solidFill>
                  <a:schemeClr val="tx1">
                    <a:lumMod val="85000"/>
                    <a:lumOff val="15000"/>
                  </a:schemeClr>
                </a:solidFill>
                <a:latin typeface="游ゴシック" panose="020B0400000000000000" pitchFamily="50" charset="-128"/>
                <a:ea typeface="游ゴシック" panose="020B0400000000000000" pitchFamily="50" charset="-128"/>
              </a:rPr>
              <a:t>スライダー</a:t>
            </a:r>
            <a:endParaRPr sz="1100" b="1" dirty="0">
              <a:solidFill>
                <a:schemeClr val="tx1">
                  <a:lumMod val="85000"/>
                  <a:lumOff val="15000"/>
                </a:schemeClr>
              </a:solidFill>
              <a:latin typeface="游ゴシック" panose="020B0400000000000000" pitchFamily="50" charset="-128"/>
              <a:ea typeface="游ゴシック" panose="020B0400000000000000" pitchFamily="50" charset="-128"/>
            </a:endParaRPr>
          </a:p>
          <a:p>
            <a:pPr marL="0" lvl="0" indent="0" algn="ctr" rtl="0">
              <a:spcBef>
                <a:spcPts val="0"/>
              </a:spcBef>
              <a:spcAft>
                <a:spcPts val="0"/>
              </a:spcAft>
              <a:buNone/>
            </a:pPr>
            <a:r>
              <a:rPr lang="ja" sz="1100" b="1" dirty="0">
                <a:solidFill>
                  <a:schemeClr val="tx1">
                    <a:lumMod val="85000"/>
                    <a:lumOff val="15000"/>
                  </a:schemeClr>
                </a:solidFill>
                <a:latin typeface="游ゴシック" panose="020B0400000000000000" pitchFamily="50" charset="-128"/>
                <a:ea typeface="游ゴシック" panose="020B0400000000000000" pitchFamily="50" charset="-128"/>
              </a:rPr>
              <a:t>カットボール</a:t>
            </a:r>
          </a:p>
          <a:p>
            <a:pPr algn="ctr"/>
            <a:r>
              <a:rPr lang="ja" altLang="en-US" sz="1100" b="1" dirty="0">
                <a:solidFill>
                  <a:schemeClr val="tx1">
                    <a:lumMod val="85000"/>
                    <a:lumOff val="15000"/>
                  </a:schemeClr>
                </a:solidFill>
                <a:latin typeface="游ゴシック" panose="020B0400000000000000" pitchFamily="50" charset="-128"/>
                <a:ea typeface="游ゴシック" panose="020B0400000000000000" pitchFamily="50" charset="-128"/>
              </a:rPr>
              <a:t>（シュート）</a:t>
            </a:r>
          </a:p>
        </p:txBody>
      </p:sp>
      <p:sp>
        <p:nvSpPr>
          <p:cNvPr id="122" name="Google Shape;122;p22"/>
          <p:cNvSpPr txBox="1"/>
          <p:nvPr/>
        </p:nvSpPr>
        <p:spPr>
          <a:xfrm>
            <a:off x="3174488" y="3699125"/>
            <a:ext cx="1025925" cy="64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100" b="1">
                <a:solidFill>
                  <a:schemeClr val="tx1">
                    <a:lumMod val="85000"/>
                    <a:lumOff val="15000"/>
                  </a:schemeClr>
                </a:solidFill>
                <a:latin typeface="游ゴシック" panose="020B0400000000000000" pitchFamily="50" charset="-128"/>
                <a:ea typeface="游ゴシック" panose="020B0400000000000000" pitchFamily="50" charset="-128"/>
              </a:rPr>
              <a:t>シンカー</a:t>
            </a:r>
          </a:p>
          <a:p>
            <a:pPr algn="ctr"/>
            <a:r>
              <a:rPr lang="ja" altLang="en-US" sz="1100" b="1">
                <a:solidFill>
                  <a:schemeClr val="tx1">
                    <a:lumMod val="85000"/>
                    <a:lumOff val="15000"/>
                  </a:schemeClr>
                </a:solidFill>
                <a:latin typeface="游ゴシック" panose="020B0400000000000000" pitchFamily="50" charset="-128"/>
                <a:ea typeface="游ゴシック" panose="020B0400000000000000" pitchFamily="50" charset="-128"/>
              </a:rPr>
              <a:t>（カーブ）</a:t>
            </a:r>
          </a:p>
        </p:txBody>
      </p:sp>
      <p:sp>
        <p:nvSpPr>
          <p:cNvPr id="123" name="Google Shape;123;p22"/>
          <p:cNvSpPr txBox="1"/>
          <p:nvPr/>
        </p:nvSpPr>
        <p:spPr>
          <a:xfrm>
            <a:off x="321175" y="3699125"/>
            <a:ext cx="1302150" cy="64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100" b="1">
                <a:solidFill>
                  <a:schemeClr val="tx1">
                    <a:lumMod val="85000"/>
                    <a:lumOff val="15000"/>
                  </a:schemeClr>
                </a:solidFill>
                <a:latin typeface="游ゴシック" panose="020B0400000000000000" pitchFamily="50" charset="-128"/>
                <a:ea typeface="游ゴシック" panose="020B0400000000000000" pitchFamily="50" charset="-128"/>
              </a:rPr>
              <a:t>カーブ</a:t>
            </a:r>
          </a:p>
          <a:p>
            <a:pPr algn="ctr"/>
            <a:r>
              <a:rPr lang="ja" altLang="en-US" sz="1100" b="1">
                <a:solidFill>
                  <a:schemeClr val="tx1">
                    <a:lumMod val="85000"/>
                    <a:lumOff val="15000"/>
                  </a:schemeClr>
                </a:solidFill>
                <a:latin typeface="游ゴシック" panose="020B0400000000000000" pitchFamily="50" charset="-128"/>
                <a:ea typeface="游ゴシック" panose="020B0400000000000000" pitchFamily="50" charset="-128"/>
              </a:rPr>
              <a:t>（シンカー）</a:t>
            </a:r>
          </a:p>
        </p:txBody>
      </p:sp>
      <p:sp>
        <p:nvSpPr>
          <p:cNvPr id="124" name="Google Shape;124;p22"/>
          <p:cNvSpPr txBox="1"/>
          <p:nvPr/>
        </p:nvSpPr>
        <p:spPr>
          <a:xfrm>
            <a:off x="1358700" y="3936562"/>
            <a:ext cx="1854600" cy="64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100" b="1">
                <a:solidFill>
                  <a:schemeClr val="tx1">
                    <a:lumMod val="85000"/>
                    <a:lumOff val="15000"/>
                  </a:schemeClr>
                </a:solidFill>
                <a:latin typeface="游ゴシック" panose="020B0400000000000000" pitchFamily="50" charset="-128"/>
                <a:ea typeface="游ゴシック" panose="020B0400000000000000" pitchFamily="50" charset="-128"/>
              </a:rPr>
              <a:t>フォーク</a:t>
            </a:r>
            <a:endParaRPr sz="1100" b="1">
              <a:solidFill>
                <a:schemeClr val="tx1">
                  <a:lumMod val="85000"/>
                  <a:lumOff val="15000"/>
                </a:schemeClr>
              </a:solidFill>
              <a:latin typeface="游ゴシック" panose="020B0400000000000000" pitchFamily="50" charset="-128"/>
              <a:ea typeface="游ゴシック" panose="020B0400000000000000" pitchFamily="50" charset="-128"/>
            </a:endParaRPr>
          </a:p>
        </p:txBody>
      </p:sp>
      <p:sp>
        <p:nvSpPr>
          <p:cNvPr id="2" name="Google Shape;66;p15">
            <a:extLst>
              <a:ext uri="{FF2B5EF4-FFF2-40B4-BE49-F238E27FC236}">
                <a16:creationId xmlns:a16="http://schemas.microsoft.com/office/drawing/2014/main" id="{6D6819C8-B211-48B7-8C01-A371DE69A845}"/>
              </a:ext>
            </a:extLst>
          </p:cNvPr>
          <p:cNvSpPr txBox="1">
            <a:spLocks noGrp="1"/>
          </p:cNvSpPr>
          <p:nvPr>
            <p:ph type="ctrTitle"/>
          </p:nvPr>
        </p:nvSpPr>
        <p:spPr>
          <a:xfrm>
            <a:off x="473625" y="640824"/>
            <a:ext cx="8197300" cy="691748"/>
          </a:xfrm>
          <a:prstGeom prst="rect">
            <a:avLst/>
          </a:prstGeom>
        </p:spPr>
        <p:txBody>
          <a:bodyPr spcFirstLastPara="1" wrap="square" lIns="91425" tIns="91425" rIns="91425" bIns="91425" anchor="ctr" anchorCtr="0">
            <a:noAutofit/>
          </a:bodyPr>
          <a:lstStyle/>
          <a:p>
            <a:pPr algn="l"/>
            <a:r>
              <a:rPr lang="ja" altLang="en-US" sz="1600" dirty="0">
                <a:solidFill>
                  <a:schemeClr val="tx1">
                    <a:lumMod val="85000"/>
                    <a:lumOff val="15000"/>
                  </a:schemeClr>
                </a:solidFill>
                <a:latin typeface="游ゴシック"/>
                <a:ea typeface="游ゴシック"/>
              </a:rPr>
              <a:t>●下図に記載の８種類の球種を分類する</a:t>
            </a:r>
          </a:p>
        </p:txBody>
      </p:sp>
      <p:graphicFrame>
        <p:nvGraphicFramePr>
          <p:cNvPr id="4" name="表 3">
            <a:extLst>
              <a:ext uri="{FF2B5EF4-FFF2-40B4-BE49-F238E27FC236}">
                <a16:creationId xmlns:a16="http://schemas.microsoft.com/office/drawing/2014/main" id="{D08D1F3D-7CBA-46B9-80B9-DAC214C38A3D}"/>
              </a:ext>
            </a:extLst>
          </p:cNvPr>
          <p:cNvGraphicFramePr>
            <a:graphicFrameLocks noGrp="1"/>
          </p:cNvGraphicFramePr>
          <p:nvPr>
            <p:extLst>
              <p:ext uri="{D42A27DB-BD31-4B8C-83A1-F6EECF244321}">
                <p14:modId xmlns:p14="http://schemas.microsoft.com/office/powerpoint/2010/main" val="915057858"/>
              </p:ext>
            </p:extLst>
          </p:nvPr>
        </p:nvGraphicFramePr>
        <p:xfrm>
          <a:off x="4614862" y="1333500"/>
          <a:ext cx="4245023" cy="3230448"/>
        </p:xfrm>
        <a:graphic>
          <a:graphicData uri="http://schemas.openxmlformats.org/drawingml/2006/table">
            <a:tbl>
              <a:tblPr firstRow="1" bandRow="1">
                <a:tableStyleId>{5FD0F851-EC5A-4D38-B0AD-8093EC10F338}</a:tableStyleId>
              </a:tblPr>
              <a:tblGrid>
                <a:gridCol w="1333500">
                  <a:extLst>
                    <a:ext uri="{9D8B030D-6E8A-4147-A177-3AD203B41FA5}">
                      <a16:colId xmlns:a16="http://schemas.microsoft.com/office/drawing/2014/main" val="20000"/>
                    </a:ext>
                  </a:extLst>
                </a:gridCol>
                <a:gridCol w="2911523">
                  <a:extLst>
                    <a:ext uri="{9D8B030D-6E8A-4147-A177-3AD203B41FA5}">
                      <a16:colId xmlns:a16="http://schemas.microsoft.com/office/drawing/2014/main" val="20001"/>
                    </a:ext>
                  </a:extLst>
                </a:gridCol>
              </a:tblGrid>
              <a:tr h="350184">
                <a:tc>
                  <a:txBody>
                    <a:bodyPr/>
                    <a:lstStyle/>
                    <a:p>
                      <a:pPr algn="ctr" fontAlgn="b"/>
                      <a:r>
                        <a:rPr lang="ja-JP" altLang="en-US" sz="1100" b="0"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rPr>
                        <a:t>球種</a:t>
                      </a:r>
                    </a:p>
                  </a:txBody>
                  <a:tcPr marL="9525" marR="9525" marT="9525" marB="0" anchor="ctr"/>
                </a:tc>
                <a:tc>
                  <a:txBody>
                    <a:bodyPr/>
                    <a:lstStyle/>
                    <a:p>
                      <a:pPr algn="ctr" fontAlgn="b"/>
                      <a:r>
                        <a:rPr lang="ja-JP" altLang="en-US" sz="1100" b="0"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特徴</a:t>
                      </a:r>
                    </a:p>
                  </a:txBody>
                  <a:tcPr marL="9525" marR="9525" marT="9525" marB="0" anchor="ctr"/>
                </a:tc>
                <a:extLst>
                  <a:ext uri="{0D108BD9-81ED-4DB2-BD59-A6C34878D82A}">
                    <a16:rowId xmlns:a16="http://schemas.microsoft.com/office/drawing/2014/main" val="10000"/>
                  </a:ext>
                </a:extLst>
              </a:tr>
              <a:tr h="350184">
                <a:tc>
                  <a:txBody>
                    <a:bodyPr/>
                    <a:lstStyle/>
                    <a:p>
                      <a:pPr algn="ctr" fontAlgn="b"/>
                      <a:r>
                        <a:rPr lang="ja-JP" altLang="en-US" sz="1200" b="1"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ストレート</a:t>
                      </a:r>
                    </a:p>
                  </a:txBody>
                  <a:tcPr marL="9525" marR="9525" marT="9525" marB="0" anchor="ctr"/>
                </a:tc>
                <a:tc>
                  <a:txBody>
                    <a:bodyPr/>
                    <a:lstStyle/>
                    <a:p>
                      <a:pPr lvl="0" algn="l">
                        <a:buNone/>
                      </a:pPr>
                      <a:r>
                        <a:rPr lang="ja-JP" altLang="en-US" sz="1100" b="0" i="0" u="none" strike="noStrike" noProof="0" dirty="0">
                          <a:solidFill>
                            <a:schemeClr val="tx1">
                              <a:lumMod val="85000"/>
                              <a:lumOff val="15000"/>
                            </a:schemeClr>
                          </a:solidFill>
                          <a:effectLst/>
                          <a:latin typeface="游ゴシック" panose="020B0400000000000000" pitchFamily="50" charset="-128"/>
                          <a:ea typeface="游ゴシック" panose="020B0400000000000000" pitchFamily="50" charset="-128"/>
                        </a:rPr>
                        <a:t>直線的な軌道の速球で、基本となる球種</a:t>
                      </a:r>
                      <a:endParaRPr lang="ja-JP" altLang="en-US" sz="1100" b="0" dirty="0">
                        <a:solidFill>
                          <a:schemeClr val="tx1">
                            <a:lumMod val="85000"/>
                            <a:lumOff val="15000"/>
                          </a:schemeClr>
                        </a:solidFill>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1"/>
                  </a:ext>
                </a:extLst>
              </a:tr>
              <a:tr h="350184">
                <a:tc>
                  <a:txBody>
                    <a:bodyPr/>
                    <a:lstStyle/>
                    <a:p>
                      <a:pPr algn="ctr" fontAlgn="b"/>
                      <a:r>
                        <a:rPr lang="ja-JP" altLang="en-US" sz="1200" b="1"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rPr>
                        <a:t>チェンジアップ</a:t>
                      </a:r>
                    </a:p>
                  </a:txBody>
                  <a:tcPr marL="9525" marR="9525" marT="9525" marB="0" anchor="ctr"/>
                </a:tc>
                <a:tc>
                  <a:txBody>
                    <a:bodyPr/>
                    <a:lstStyle/>
                    <a:p>
                      <a:pPr lvl="0" algn="l">
                        <a:buNone/>
                      </a:pPr>
                      <a:r>
                        <a:rPr lang="ja-JP" altLang="en-US" sz="1100" b="0" i="0" u="none" strike="noStrike" noProof="0" dirty="0">
                          <a:solidFill>
                            <a:schemeClr val="tx1">
                              <a:lumMod val="85000"/>
                              <a:lumOff val="15000"/>
                            </a:schemeClr>
                          </a:solidFill>
                          <a:effectLst/>
                          <a:latin typeface="游ゴシック" panose="020B0400000000000000" pitchFamily="50" charset="-128"/>
                          <a:ea typeface="游ゴシック" panose="020B0400000000000000" pitchFamily="50" charset="-128"/>
                        </a:rPr>
                        <a:t>ストレートと近い軌道で球速差をつける球種</a:t>
                      </a:r>
                      <a:endParaRPr lang="ja-JP" altLang="en-US" sz="1100" b="0" dirty="0">
                        <a:solidFill>
                          <a:schemeClr val="tx1">
                            <a:lumMod val="85000"/>
                            <a:lumOff val="15000"/>
                          </a:schemeClr>
                        </a:solidFill>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2"/>
                  </a:ext>
                </a:extLst>
              </a:tr>
              <a:tr h="350184">
                <a:tc>
                  <a:txBody>
                    <a:bodyPr/>
                    <a:lstStyle/>
                    <a:p>
                      <a:pPr algn="ctr" fontAlgn="b"/>
                      <a:r>
                        <a:rPr lang="ja-JP" altLang="en-US" sz="1200" b="1"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rPr>
                        <a:t>シュート</a:t>
                      </a:r>
                    </a:p>
                  </a:txBody>
                  <a:tcPr marL="9525" marR="9525" marT="9525" marB="0" anchor="ctr"/>
                </a:tc>
                <a:tc>
                  <a:txBody>
                    <a:bodyPr/>
                    <a:lstStyle/>
                    <a:p>
                      <a:pPr lvl="0" algn="l">
                        <a:buNone/>
                      </a:pPr>
                      <a:r>
                        <a:rPr lang="ja-JP" altLang="en-US" sz="1100" b="0" i="0" u="none" strike="noStrike" noProof="0" dirty="0">
                          <a:solidFill>
                            <a:schemeClr val="tx1">
                              <a:lumMod val="85000"/>
                              <a:lumOff val="15000"/>
                            </a:schemeClr>
                          </a:solidFill>
                          <a:effectLst/>
                          <a:latin typeface="游ゴシック" panose="020B0400000000000000" pitchFamily="50" charset="-128"/>
                          <a:ea typeface="游ゴシック" panose="020B0400000000000000" pitchFamily="50" charset="-128"/>
                        </a:rPr>
                        <a:t>投手の利き腕方向に曲がる球種</a:t>
                      </a:r>
                      <a:endParaRPr lang="ja-JP" altLang="en-US" sz="1100" b="0" dirty="0">
                        <a:solidFill>
                          <a:schemeClr val="tx1">
                            <a:lumMod val="85000"/>
                            <a:lumOff val="15000"/>
                          </a:schemeClr>
                        </a:solidFill>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3"/>
                  </a:ext>
                </a:extLst>
              </a:tr>
              <a:tr h="376448">
                <a:tc>
                  <a:txBody>
                    <a:bodyPr/>
                    <a:lstStyle/>
                    <a:p>
                      <a:pPr algn="ctr" fontAlgn="b"/>
                      <a:r>
                        <a:rPr lang="ja-JP" altLang="en-US" sz="1200" b="1"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rPr>
                        <a:t>シンカー</a:t>
                      </a:r>
                    </a:p>
                  </a:txBody>
                  <a:tcPr marL="9525" marR="9525" marT="9525" marB="0" anchor="ctr"/>
                </a:tc>
                <a:tc>
                  <a:txBody>
                    <a:bodyPr/>
                    <a:lstStyle/>
                    <a:p>
                      <a:pPr lvl="0" algn="l">
                        <a:buNone/>
                      </a:pPr>
                      <a:r>
                        <a:rPr lang="en-US" sz="1100" b="0" i="0" u="none" strike="noStrike" noProof="0" dirty="0" err="1">
                          <a:solidFill>
                            <a:schemeClr val="tx1">
                              <a:lumMod val="85000"/>
                              <a:lumOff val="15000"/>
                            </a:schemeClr>
                          </a:solidFill>
                          <a:effectLst/>
                          <a:latin typeface="游ゴシック" panose="020B0400000000000000" pitchFamily="50" charset="-128"/>
                          <a:ea typeface="游ゴシック" panose="020B0400000000000000" pitchFamily="50" charset="-128"/>
                        </a:rPr>
                        <a:t>投手の利き腕方向に曲がりながら落ちる球種</a:t>
                      </a:r>
                      <a:endParaRPr lang="ja-JP" altLang="en-US" sz="1100" b="0" dirty="0">
                        <a:solidFill>
                          <a:schemeClr val="tx1">
                            <a:lumMod val="85000"/>
                            <a:lumOff val="15000"/>
                          </a:schemeClr>
                        </a:solidFill>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4"/>
                  </a:ext>
                </a:extLst>
              </a:tr>
              <a:tr h="350184">
                <a:tc>
                  <a:txBody>
                    <a:bodyPr/>
                    <a:lstStyle/>
                    <a:p>
                      <a:pPr algn="ctr" fontAlgn="b"/>
                      <a:r>
                        <a:rPr lang="ja-JP" altLang="en-US" sz="1200" b="1"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rPr>
                        <a:t>フォーク</a:t>
                      </a:r>
                    </a:p>
                  </a:txBody>
                  <a:tcPr marL="9525" marR="9525" marT="9525" marB="0" anchor="ctr"/>
                </a:tc>
                <a:tc>
                  <a:txBody>
                    <a:bodyPr/>
                    <a:lstStyle/>
                    <a:p>
                      <a:pPr lvl="0" algn="l">
                        <a:buNone/>
                      </a:pPr>
                      <a:r>
                        <a:rPr lang="en-US" sz="1100" b="0" i="0" u="none" strike="noStrike" noProof="0" dirty="0" err="1">
                          <a:solidFill>
                            <a:schemeClr val="tx1">
                              <a:lumMod val="85000"/>
                              <a:lumOff val="15000"/>
                            </a:schemeClr>
                          </a:solidFill>
                          <a:effectLst/>
                          <a:latin typeface="游ゴシック" panose="020B0400000000000000" pitchFamily="50" charset="-128"/>
                          <a:ea typeface="游ゴシック" panose="020B0400000000000000" pitchFamily="50" charset="-128"/>
                        </a:rPr>
                        <a:t>縦に落ちる球種</a:t>
                      </a:r>
                      <a:endParaRPr lang="ja-JP" altLang="en-US" sz="1100" b="0" dirty="0">
                        <a:solidFill>
                          <a:schemeClr val="tx1">
                            <a:lumMod val="85000"/>
                            <a:lumOff val="15000"/>
                          </a:schemeClr>
                        </a:solidFill>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5"/>
                  </a:ext>
                </a:extLst>
              </a:tr>
              <a:tr h="376448">
                <a:tc>
                  <a:txBody>
                    <a:bodyPr/>
                    <a:lstStyle/>
                    <a:p>
                      <a:pPr algn="ctr" fontAlgn="b"/>
                      <a:r>
                        <a:rPr lang="ja-JP" altLang="en-US" sz="1200" b="1"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rPr>
                        <a:t>カーブ</a:t>
                      </a:r>
                    </a:p>
                  </a:txBody>
                  <a:tcPr marL="9525" marR="9525" marT="9525" marB="0" anchor="ctr"/>
                </a:tc>
                <a:tc>
                  <a:txBody>
                    <a:bodyPr/>
                    <a:lstStyle/>
                    <a:p>
                      <a:pPr lvl="0" algn="l">
                        <a:buNone/>
                      </a:pPr>
                      <a:r>
                        <a:rPr lang="en-US" sz="1100" b="0" i="0" u="none" strike="noStrike" noProof="0" dirty="0" err="1">
                          <a:solidFill>
                            <a:schemeClr val="tx1">
                              <a:lumMod val="85000"/>
                              <a:lumOff val="15000"/>
                            </a:schemeClr>
                          </a:solidFill>
                          <a:effectLst/>
                          <a:latin typeface="游ゴシック" panose="020B0400000000000000" pitchFamily="50" charset="-128"/>
                          <a:ea typeface="游ゴシック" panose="020B0400000000000000" pitchFamily="50" charset="-128"/>
                        </a:rPr>
                        <a:t>投手の利き腕と反対の方向に曲がりながら落ちる球種</a:t>
                      </a:r>
                      <a:endParaRPr lang="ja-JP" altLang="en-US" sz="1100" b="0" dirty="0">
                        <a:solidFill>
                          <a:schemeClr val="tx1">
                            <a:lumMod val="85000"/>
                            <a:lumOff val="15000"/>
                          </a:schemeClr>
                        </a:solidFill>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6"/>
                  </a:ext>
                </a:extLst>
              </a:tr>
              <a:tr h="350184">
                <a:tc>
                  <a:txBody>
                    <a:bodyPr/>
                    <a:lstStyle/>
                    <a:p>
                      <a:pPr algn="ctr" fontAlgn="b"/>
                      <a:r>
                        <a:rPr lang="ja-JP" altLang="en-US" sz="1200" b="1"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rPr>
                        <a:t>スライダー</a:t>
                      </a:r>
                    </a:p>
                  </a:txBody>
                  <a:tcPr marL="9525" marR="9525" marT="9525" marB="0" anchor="ctr"/>
                </a:tc>
                <a:tc>
                  <a:txBody>
                    <a:bodyPr/>
                    <a:lstStyle/>
                    <a:p>
                      <a:pPr lvl="0" algn="l">
                        <a:buNone/>
                      </a:pPr>
                      <a:r>
                        <a:rPr lang="en-US" sz="1100" b="0" i="0" u="none" strike="noStrike" noProof="0" dirty="0" err="1">
                          <a:solidFill>
                            <a:schemeClr val="tx1">
                              <a:lumMod val="85000"/>
                              <a:lumOff val="15000"/>
                            </a:schemeClr>
                          </a:solidFill>
                          <a:effectLst/>
                          <a:latin typeface="游ゴシック" panose="020B0400000000000000" pitchFamily="50" charset="-128"/>
                          <a:ea typeface="游ゴシック" panose="020B0400000000000000" pitchFamily="50" charset="-128"/>
                        </a:rPr>
                        <a:t>投手の利き腕と反対の方向に曲がる球種</a:t>
                      </a:r>
                      <a:endParaRPr lang="ja-JP" altLang="en-US" sz="1100" b="0" dirty="0">
                        <a:solidFill>
                          <a:schemeClr val="tx1">
                            <a:lumMod val="85000"/>
                            <a:lumOff val="15000"/>
                          </a:schemeClr>
                        </a:solidFill>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7"/>
                  </a:ext>
                </a:extLst>
              </a:tr>
              <a:tr h="376448">
                <a:tc>
                  <a:txBody>
                    <a:bodyPr/>
                    <a:lstStyle/>
                    <a:p>
                      <a:pPr algn="ctr" fontAlgn="b"/>
                      <a:r>
                        <a:rPr lang="ja-JP" altLang="en-US" sz="1200" b="1"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rPr>
                        <a:t>カットボール</a:t>
                      </a:r>
                    </a:p>
                  </a:txBody>
                  <a:tcPr marL="9525" marR="9525" marT="9525" marB="0" anchor="ctr"/>
                </a:tc>
                <a:tc>
                  <a:txBody>
                    <a:bodyPr/>
                    <a:lstStyle/>
                    <a:p>
                      <a:pPr lvl="0" algn="l">
                        <a:buNone/>
                      </a:pPr>
                      <a:r>
                        <a:rPr lang="en-US" sz="1100" b="0" i="0" u="none" strike="noStrike" noProof="0" dirty="0" err="1">
                          <a:solidFill>
                            <a:schemeClr val="tx1">
                              <a:lumMod val="85000"/>
                              <a:lumOff val="15000"/>
                            </a:schemeClr>
                          </a:solidFill>
                          <a:effectLst/>
                          <a:latin typeface="游ゴシック" panose="020B0400000000000000" pitchFamily="50" charset="-128"/>
                          <a:ea typeface="游ゴシック" panose="020B0400000000000000" pitchFamily="50" charset="-128"/>
                        </a:rPr>
                        <a:t>投手の利き腕と逆方向に変化する速球</a:t>
                      </a:r>
                      <a:endParaRPr lang="ja-JP" altLang="en-US" sz="1100" b="0" dirty="0">
                        <a:solidFill>
                          <a:schemeClr val="tx1">
                            <a:lumMod val="85000"/>
                            <a:lumOff val="15000"/>
                          </a:schemeClr>
                        </a:solidFill>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8"/>
                  </a:ext>
                </a:extLst>
              </a:tr>
            </a:tbl>
          </a:graphicData>
        </a:graphic>
      </p:graphicFrame>
      <p:sp>
        <p:nvSpPr>
          <p:cNvPr id="6" name="Google Shape;66;p15">
            <a:extLst>
              <a:ext uri="{FF2B5EF4-FFF2-40B4-BE49-F238E27FC236}">
                <a16:creationId xmlns:a16="http://schemas.microsoft.com/office/drawing/2014/main" id="{7CE9B6B1-E6F6-41CE-A7E0-964DBD3B6BE2}"/>
              </a:ext>
            </a:extLst>
          </p:cNvPr>
          <p:cNvSpPr txBox="1">
            <a:spLocks/>
          </p:cNvSpPr>
          <p:nvPr/>
        </p:nvSpPr>
        <p:spPr>
          <a:xfrm>
            <a:off x="1097513" y="4527024"/>
            <a:ext cx="2920450" cy="4059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 altLang="en-US" sz="1200" dirty="0">
                <a:solidFill>
                  <a:schemeClr val="tx1">
                    <a:lumMod val="85000"/>
                    <a:lumOff val="15000"/>
                  </a:schemeClr>
                </a:solidFill>
                <a:latin typeface="游ゴシック"/>
                <a:ea typeface="游ゴシック"/>
              </a:rPr>
              <a:t>※投手から打者を向いた時の視点</a:t>
            </a:r>
            <a:endParaRPr lang="ja-JP" altLang="en-US" sz="1200" dirty="0">
              <a:solidFill>
                <a:schemeClr val="tx1">
                  <a:lumMod val="85000"/>
                  <a:lumOff val="15000"/>
                </a:schemeClr>
              </a:solidFill>
            </a:endParaRPr>
          </a:p>
          <a:p>
            <a:pPr algn="l"/>
            <a:r>
              <a:rPr lang="ja" altLang="en-US" sz="1200" dirty="0">
                <a:solidFill>
                  <a:schemeClr val="tx1">
                    <a:lumMod val="85000"/>
                    <a:lumOff val="15000"/>
                  </a:schemeClr>
                </a:solidFill>
                <a:latin typeface="游ゴシック"/>
                <a:ea typeface="游ゴシック"/>
              </a:rPr>
              <a:t>※（）内は利き腕が左の投手の場合</a:t>
            </a:r>
          </a:p>
        </p:txBody>
      </p:sp>
      <p:sp>
        <p:nvSpPr>
          <p:cNvPr id="26" name="Google Shape;66;p15">
            <a:extLst>
              <a:ext uri="{FF2B5EF4-FFF2-40B4-BE49-F238E27FC236}">
                <a16:creationId xmlns:a16="http://schemas.microsoft.com/office/drawing/2014/main" id="{80287F70-F1AF-44B9-A681-C0555E9341A3}"/>
              </a:ext>
            </a:extLst>
          </p:cNvPr>
          <p:cNvSpPr txBox="1">
            <a:spLocks/>
          </p:cNvSpPr>
          <p:nvPr/>
        </p:nvSpPr>
        <p:spPr>
          <a:xfrm>
            <a:off x="4974187" y="4488923"/>
            <a:ext cx="4206325" cy="4059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 altLang="en-US" sz="1200">
                <a:solidFill>
                  <a:schemeClr val="tx1">
                    <a:lumMod val="85000"/>
                    <a:lumOff val="15000"/>
                  </a:schemeClr>
                </a:solidFill>
                <a:latin typeface="游ゴシック"/>
                <a:ea typeface="游ゴシック"/>
              </a:rPr>
              <a:t>※ストレート以外の球種は「変化球」と呼ばれる</a:t>
            </a:r>
          </a:p>
        </p:txBody>
      </p:sp>
    </p:spTree>
    <p:extLst>
      <p:ext uri="{BB962C8B-B14F-4D97-AF65-F5344CB8AC3E}">
        <p14:creationId xmlns:p14="http://schemas.microsoft.com/office/powerpoint/2010/main" val="301661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8" name="Google Shape;118;p22"/>
          <p:cNvSpPr txBox="1"/>
          <p:nvPr/>
        </p:nvSpPr>
        <p:spPr>
          <a:xfrm>
            <a:off x="0" y="0"/>
            <a:ext cx="9144000" cy="504000"/>
          </a:xfrm>
          <a:prstGeom prst="rect">
            <a:avLst/>
          </a:prstGeom>
          <a:solidFill>
            <a:srgbClr val="0071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ja" sz="2000" b="1" i="0" u="none" strike="noStrike" cap="none" dirty="0">
                <a:solidFill>
                  <a:schemeClr val="lt1"/>
                </a:solidFill>
                <a:sym typeface="Arial"/>
              </a:rPr>
              <a:t>　</a:t>
            </a:r>
            <a:r>
              <a:rPr lang="ja" sz="2000" b="1" dirty="0">
                <a:solidFill>
                  <a:schemeClr val="lt1"/>
                </a:solidFill>
              </a:rPr>
              <a:t>各球種の投球</a:t>
            </a:r>
            <a:r>
              <a:rPr lang="ja" altLang="en-US" sz="2000" b="1" dirty="0">
                <a:solidFill>
                  <a:schemeClr val="lt1"/>
                </a:solidFill>
              </a:rPr>
              <a:t>割合</a:t>
            </a:r>
            <a:endParaRPr lang="ja" altLang="en-US" sz="2000" b="1" i="0" u="none" strike="noStrike" cap="none" dirty="0">
              <a:solidFill>
                <a:schemeClr val="lt1"/>
              </a:solidFill>
            </a:endParaRPr>
          </a:p>
        </p:txBody>
      </p:sp>
      <p:pic>
        <p:nvPicPr>
          <p:cNvPr id="4" name="図 3" descr="時計 が含まれている画像&#10;&#10;説明は自動で生成されたものです">
            <a:extLst>
              <a:ext uri="{FF2B5EF4-FFF2-40B4-BE49-F238E27FC236}">
                <a16:creationId xmlns:a16="http://schemas.microsoft.com/office/drawing/2014/main" id="{415072E0-8990-4A64-9F6B-843C82C1FACB}"/>
              </a:ext>
            </a:extLst>
          </p:cNvPr>
          <p:cNvPicPr>
            <a:picLocks noChangeAspect="1"/>
          </p:cNvPicPr>
          <p:nvPr/>
        </p:nvPicPr>
        <p:blipFill>
          <a:blip r:embed="rId3"/>
          <a:stretch>
            <a:fillRect/>
          </a:stretch>
        </p:blipFill>
        <p:spPr>
          <a:xfrm>
            <a:off x="565150" y="1586654"/>
            <a:ext cx="4714591" cy="3134569"/>
          </a:xfrm>
          <a:prstGeom prst="rect">
            <a:avLst/>
          </a:prstGeom>
        </p:spPr>
      </p:pic>
      <p:graphicFrame>
        <p:nvGraphicFramePr>
          <p:cNvPr id="5" name="表 4">
            <a:extLst>
              <a:ext uri="{FF2B5EF4-FFF2-40B4-BE49-F238E27FC236}">
                <a16:creationId xmlns:a16="http://schemas.microsoft.com/office/drawing/2014/main" id="{4C92D204-E7F8-45E6-B76E-5C56DCB1F77E}"/>
              </a:ext>
            </a:extLst>
          </p:cNvPr>
          <p:cNvGraphicFramePr>
            <a:graphicFrameLocks noGrp="1"/>
          </p:cNvGraphicFramePr>
          <p:nvPr>
            <p:extLst>
              <p:ext uri="{D42A27DB-BD31-4B8C-83A1-F6EECF244321}">
                <p14:modId xmlns:p14="http://schemas.microsoft.com/office/powerpoint/2010/main" val="3976992797"/>
              </p:ext>
            </p:extLst>
          </p:nvPr>
        </p:nvGraphicFramePr>
        <p:xfrm>
          <a:off x="5185832" y="1634589"/>
          <a:ext cx="2730500" cy="2772000"/>
        </p:xfrm>
        <a:graphic>
          <a:graphicData uri="http://schemas.openxmlformats.org/drawingml/2006/table">
            <a:tbl>
              <a:tblPr firstRow="1" bandRow="1">
                <a:tableStyleId>{5FD0F851-EC5A-4D38-B0AD-8093EC10F338}</a:tableStyleId>
              </a:tblPr>
              <a:tblGrid>
                <a:gridCol w="1365250">
                  <a:extLst>
                    <a:ext uri="{9D8B030D-6E8A-4147-A177-3AD203B41FA5}">
                      <a16:colId xmlns:a16="http://schemas.microsoft.com/office/drawing/2014/main" val="20000"/>
                    </a:ext>
                  </a:extLst>
                </a:gridCol>
                <a:gridCol w="1365250">
                  <a:extLst>
                    <a:ext uri="{9D8B030D-6E8A-4147-A177-3AD203B41FA5}">
                      <a16:colId xmlns:a16="http://schemas.microsoft.com/office/drawing/2014/main" val="20001"/>
                    </a:ext>
                  </a:extLst>
                </a:gridCol>
              </a:tblGrid>
              <a:tr h="308000">
                <a:tc>
                  <a:txBody>
                    <a:bodyPr/>
                    <a:lstStyle/>
                    <a:p>
                      <a:pPr algn="ctr" fontAlgn="b"/>
                      <a:r>
                        <a:rPr lang="ja-JP" altLang="en-US" sz="1100" b="0"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rPr>
                        <a:t>球種</a:t>
                      </a:r>
                    </a:p>
                  </a:txBody>
                  <a:tcPr marL="9525" marR="9525" marT="9525" marB="0" anchor="ctr"/>
                </a:tc>
                <a:tc>
                  <a:txBody>
                    <a:bodyPr/>
                    <a:lstStyle/>
                    <a:p>
                      <a:pPr algn="ctr" fontAlgn="b"/>
                      <a:r>
                        <a:rPr lang="ja-JP" altLang="en-US" sz="1100" b="0"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投球割合（％）</a:t>
                      </a:r>
                    </a:p>
                  </a:txBody>
                  <a:tcPr marL="9525" marR="9525" marT="9525" marB="0" anchor="ctr"/>
                </a:tc>
                <a:extLst>
                  <a:ext uri="{0D108BD9-81ED-4DB2-BD59-A6C34878D82A}">
                    <a16:rowId xmlns:a16="http://schemas.microsoft.com/office/drawing/2014/main" val="10000"/>
                  </a:ext>
                </a:extLst>
              </a:tr>
              <a:tr h="308000">
                <a:tc>
                  <a:txBody>
                    <a:bodyPr/>
                    <a:lstStyle/>
                    <a:p>
                      <a:pPr algn="ctr" fontAlgn="b"/>
                      <a:r>
                        <a:rPr lang="ja-JP" altLang="en-US" sz="1200" b="1"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ストレート</a:t>
                      </a:r>
                    </a:p>
                  </a:txBody>
                  <a:tcPr marL="9525" marR="9525" marT="9525" marB="0" anchor="ctr"/>
                </a:tc>
                <a:tc>
                  <a:txBody>
                    <a:bodyPr/>
                    <a:lstStyle/>
                    <a:p>
                      <a:pPr algn="ctr" fontAlgn="b"/>
                      <a:r>
                        <a:rPr lang="en-US" altLang="ja-JP" sz="1600" b="1"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46.8</a:t>
                      </a:r>
                    </a:p>
                  </a:txBody>
                  <a:tcPr marL="9525" marR="9525" marT="9525" marB="0" anchor="ctr"/>
                </a:tc>
                <a:extLst>
                  <a:ext uri="{0D108BD9-81ED-4DB2-BD59-A6C34878D82A}">
                    <a16:rowId xmlns:a16="http://schemas.microsoft.com/office/drawing/2014/main" val="10001"/>
                  </a:ext>
                </a:extLst>
              </a:tr>
              <a:tr h="308000">
                <a:tc>
                  <a:txBody>
                    <a:bodyPr/>
                    <a:lstStyle/>
                    <a:p>
                      <a:pPr algn="ctr" fontAlgn="b"/>
                      <a:r>
                        <a:rPr lang="ja-JP" altLang="en-US" sz="1200" b="1"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スライダー</a:t>
                      </a:r>
                    </a:p>
                  </a:txBody>
                  <a:tcPr marL="9525" marR="9525" marT="9525" marB="0" anchor="ctr"/>
                </a:tc>
                <a:tc>
                  <a:txBody>
                    <a:bodyPr/>
                    <a:lstStyle/>
                    <a:p>
                      <a:pPr algn="ctr" fontAlgn="b"/>
                      <a:r>
                        <a:rPr lang="en-US" altLang="ja-JP" sz="1600" b="1"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18.6</a:t>
                      </a:r>
                    </a:p>
                  </a:txBody>
                  <a:tcPr marL="9525" marR="9525" marT="9525" marB="0" anchor="ctr"/>
                </a:tc>
                <a:extLst>
                  <a:ext uri="{0D108BD9-81ED-4DB2-BD59-A6C34878D82A}">
                    <a16:rowId xmlns:a16="http://schemas.microsoft.com/office/drawing/2014/main" val="10002"/>
                  </a:ext>
                </a:extLst>
              </a:tr>
              <a:tr h="308000">
                <a:tc>
                  <a:txBody>
                    <a:bodyPr/>
                    <a:lstStyle/>
                    <a:p>
                      <a:pPr algn="ctr" fontAlgn="b"/>
                      <a:r>
                        <a:rPr lang="ja-JP" altLang="en-US" sz="1200" b="1"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rPr>
                        <a:t>フォーク</a:t>
                      </a:r>
                    </a:p>
                  </a:txBody>
                  <a:tcPr marL="9525" marR="9525" marT="9525" marB="0" anchor="ctr"/>
                </a:tc>
                <a:tc>
                  <a:txBody>
                    <a:bodyPr/>
                    <a:lstStyle/>
                    <a:p>
                      <a:pPr algn="ctr" fontAlgn="b"/>
                      <a:r>
                        <a:rPr lang="en-US" altLang="ja-JP" sz="1600" b="1"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8.3</a:t>
                      </a:r>
                    </a:p>
                  </a:txBody>
                  <a:tcPr marL="9525" marR="9525" marT="9525" marB="0" anchor="ctr"/>
                </a:tc>
                <a:extLst>
                  <a:ext uri="{0D108BD9-81ED-4DB2-BD59-A6C34878D82A}">
                    <a16:rowId xmlns:a16="http://schemas.microsoft.com/office/drawing/2014/main" val="10003"/>
                  </a:ext>
                </a:extLst>
              </a:tr>
              <a:tr h="308000">
                <a:tc>
                  <a:txBody>
                    <a:bodyPr/>
                    <a:lstStyle/>
                    <a:p>
                      <a:pPr algn="ctr" fontAlgn="b"/>
                      <a:r>
                        <a:rPr lang="ja-JP" altLang="en-US" sz="1200" b="1"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カーブ</a:t>
                      </a:r>
                    </a:p>
                  </a:txBody>
                  <a:tcPr marL="9525" marR="9525" marT="9525" marB="0" anchor="ctr"/>
                </a:tc>
                <a:tc>
                  <a:txBody>
                    <a:bodyPr/>
                    <a:lstStyle/>
                    <a:p>
                      <a:pPr algn="ctr" fontAlgn="b"/>
                      <a:r>
                        <a:rPr lang="en-US" altLang="ja-JP" sz="1600" b="1"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7.5</a:t>
                      </a:r>
                    </a:p>
                  </a:txBody>
                  <a:tcPr marL="9525" marR="9525" marT="9525" marB="0" anchor="ctr"/>
                </a:tc>
                <a:extLst>
                  <a:ext uri="{0D108BD9-81ED-4DB2-BD59-A6C34878D82A}">
                    <a16:rowId xmlns:a16="http://schemas.microsoft.com/office/drawing/2014/main" val="10004"/>
                  </a:ext>
                </a:extLst>
              </a:tr>
              <a:tr h="308000">
                <a:tc>
                  <a:txBody>
                    <a:bodyPr/>
                    <a:lstStyle/>
                    <a:p>
                      <a:pPr algn="ctr" fontAlgn="b"/>
                      <a:r>
                        <a:rPr lang="ja-JP" altLang="en-US" sz="1200" b="1"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シュート</a:t>
                      </a:r>
                    </a:p>
                  </a:txBody>
                  <a:tcPr marL="9525" marR="9525" marT="9525" marB="0" anchor="ctr"/>
                </a:tc>
                <a:tc>
                  <a:txBody>
                    <a:bodyPr/>
                    <a:lstStyle/>
                    <a:p>
                      <a:pPr algn="ctr" fontAlgn="b"/>
                      <a:r>
                        <a:rPr lang="en-US" altLang="ja-JP" sz="1600" b="1"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7.1</a:t>
                      </a:r>
                    </a:p>
                  </a:txBody>
                  <a:tcPr marL="9525" marR="9525" marT="9525" marB="0" anchor="ctr"/>
                </a:tc>
                <a:extLst>
                  <a:ext uri="{0D108BD9-81ED-4DB2-BD59-A6C34878D82A}">
                    <a16:rowId xmlns:a16="http://schemas.microsoft.com/office/drawing/2014/main" val="10005"/>
                  </a:ext>
                </a:extLst>
              </a:tr>
              <a:tr h="308000">
                <a:tc>
                  <a:txBody>
                    <a:bodyPr/>
                    <a:lstStyle/>
                    <a:p>
                      <a:pPr algn="ctr" fontAlgn="b"/>
                      <a:r>
                        <a:rPr lang="ja-JP" altLang="en-US" sz="1200" b="1"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チェンジアップ</a:t>
                      </a:r>
                    </a:p>
                  </a:txBody>
                  <a:tcPr marL="9525" marR="9525" marT="9525" marB="0" anchor="ctr"/>
                </a:tc>
                <a:tc>
                  <a:txBody>
                    <a:bodyPr/>
                    <a:lstStyle/>
                    <a:p>
                      <a:pPr algn="ctr" fontAlgn="b"/>
                      <a:r>
                        <a:rPr lang="en-US" altLang="ja-JP" sz="1600" b="1"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5.4</a:t>
                      </a:r>
                    </a:p>
                  </a:txBody>
                  <a:tcPr marL="9525" marR="9525" marT="9525" marB="0" anchor="ctr"/>
                </a:tc>
                <a:extLst>
                  <a:ext uri="{0D108BD9-81ED-4DB2-BD59-A6C34878D82A}">
                    <a16:rowId xmlns:a16="http://schemas.microsoft.com/office/drawing/2014/main" val="10006"/>
                  </a:ext>
                </a:extLst>
              </a:tr>
              <a:tr h="308000">
                <a:tc>
                  <a:txBody>
                    <a:bodyPr/>
                    <a:lstStyle/>
                    <a:p>
                      <a:pPr algn="ctr" fontAlgn="b"/>
                      <a:r>
                        <a:rPr lang="ja-JP" altLang="en-US" sz="1200" b="1"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カットボール</a:t>
                      </a:r>
                    </a:p>
                  </a:txBody>
                  <a:tcPr marL="9525" marR="9525" marT="9525" marB="0" anchor="ctr"/>
                </a:tc>
                <a:tc>
                  <a:txBody>
                    <a:bodyPr/>
                    <a:lstStyle/>
                    <a:p>
                      <a:pPr algn="ctr" fontAlgn="b"/>
                      <a:r>
                        <a:rPr lang="en-US" altLang="ja-JP" sz="1600" b="1"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5.2</a:t>
                      </a:r>
                    </a:p>
                  </a:txBody>
                  <a:tcPr marL="9525" marR="9525" marT="9525" marB="0" anchor="ctr"/>
                </a:tc>
                <a:extLst>
                  <a:ext uri="{0D108BD9-81ED-4DB2-BD59-A6C34878D82A}">
                    <a16:rowId xmlns:a16="http://schemas.microsoft.com/office/drawing/2014/main" val="10007"/>
                  </a:ext>
                </a:extLst>
              </a:tr>
              <a:tr h="308000">
                <a:tc>
                  <a:txBody>
                    <a:bodyPr/>
                    <a:lstStyle/>
                    <a:p>
                      <a:pPr algn="ctr" fontAlgn="b"/>
                      <a:r>
                        <a:rPr lang="ja-JP" altLang="en-US" sz="1200" b="1"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シンカー</a:t>
                      </a:r>
                    </a:p>
                  </a:txBody>
                  <a:tcPr marL="9525" marR="9525" marT="9525" marB="0" anchor="ctr"/>
                </a:tc>
                <a:tc>
                  <a:txBody>
                    <a:bodyPr/>
                    <a:lstStyle/>
                    <a:p>
                      <a:pPr algn="ctr" fontAlgn="b"/>
                      <a:r>
                        <a:rPr lang="en-US" altLang="ja-JP" sz="1600" b="1"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rPr>
                        <a:t>1.1</a:t>
                      </a:r>
                    </a:p>
                  </a:txBody>
                  <a:tcPr marL="9525" marR="9525" marT="9525" marB="0" anchor="ctr"/>
                </a:tc>
                <a:extLst>
                  <a:ext uri="{0D108BD9-81ED-4DB2-BD59-A6C34878D82A}">
                    <a16:rowId xmlns:a16="http://schemas.microsoft.com/office/drawing/2014/main" val="10008"/>
                  </a:ext>
                </a:extLst>
              </a:tr>
            </a:tbl>
          </a:graphicData>
        </a:graphic>
      </p:graphicFrame>
      <p:sp>
        <p:nvSpPr>
          <p:cNvPr id="2" name="Google Shape;66;p15">
            <a:extLst>
              <a:ext uri="{FF2B5EF4-FFF2-40B4-BE49-F238E27FC236}">
                <a16:creationId xmlns:a16="http://schemas.microsoft.com/office/drawing/2014/main" id="{E86C93A5-DCAC-4217-BA25-01B763C64ED5}"/>
              </a:ext>
            </a:extLst>
          </p:cNvPr>
          <p:cNvSpPr txBox="1">
            <a:spLocks noGrp="1"/>
          </p:cNvSpPr>
          <p:nvPr>
            <p:ph type="ctrTitle"/>
          </p:nvPr>
        </p:nvSpPr>
        <p:spPr>
          <a:xfrm>
            <a:off x="473625" y="640824"/>
            <a:ext cx="8197300" cy="691748"/>
          </a:xfrm>
          <a:prstGeom prst="rect">
            <a:avLst/>
          </a:prstGeom>
        </p:spPr>
        <p:txBody>
          <a:bodyPr spcFirstLastPara="1" wrap="square" lIns="91425" tIns="91425" rIns="91425" bIns="91425" anchor="ctr" anchorCtr="0">
            <a:noAutofit/>
          </a:bodyPr>
          <a:lstStyle/>
          <a:p>
            <a:pPr algn="l"/>
            <a:r>
              <a:rPr lang="ja" altLang="en-US" sz="1600" dirty="0">
                <a:solidFill>
                  <a:schemeClr val="tx1">
                    <a:lumMod val="85000"/>
                    <a:lumOff val="15000"/>
                  </a:schemeClr>
                </a:solidFill>
                <a:latin typeface="游ゴシック"/>
                <a:ea typeface="游ゴシック"/>
              </a:rPr>
              <a:t>●各球種の投球割合をみると、ストレートの割合が50％弱を占めている</a:t>
            </a:r>
          </a:p>
        </p:txBody>
      </p:sp>
      <p:sp>
        <p:nvSpPr>
          <p:cNvPr id="3" name="テキスト ボックス 2">
            <a:extLst>
              <a:ext uri="{FF2B5EF4-FFF2-40B4-BE49-F238E27FC236}">
                <a16:creationId xmlns:a16="http://schemas.microsoft.com/office/drawing/2014/main" id="{97824452-408A-45D6-A0C2-3CE810916F4B}"/>
              </a:ext>
            </a:extLst>
          </p:cNvPr>
          <p:cNvSpPr txBox="1"/>
          <p:nvPr/>
        </p:nvSpPr>
        <p:spPr>
          <a:xfrm>
            <a:off x="1003300" y="3937000"/>
            <a:ext cx="1028700" cy="369332"/>
          </a:xfrm>
          <a:prstGeom prst="rect">
            <a:avLst/>
          </a:prstGeom>
          <a:noFill/>
        </p:spPr>
        <p:txBody>
          <a:bodyPr wrap="square" rtlCol="0">
            <a:spAutoFit/>
          </a:bodyPr>
          <a:lstStyle/>
          <a:p>
            <a:r>
              <a:rPr kumimoji="1" lang="ja-JP" altLang="en-US" sz="1800" b="1">
                <a:solidFill>
                  <a:schemeClr val="accent1"/>
                </a:solidFill>
                <a:latin typeface="游ゴシック" panose="020B0400000000000000" pitchFamily="50" charset="-128"/>
                <a:ea typeface="游ゴシック" panose="020B0400000000000000" pitchFamily="50" charset="-128"/>
              </a:rPr>
              <a:t>変化球</a:t>
            </a:r>
          </a:p>
        </p:txBody>
      </p:sp>
    </p:spTree>
    <p:extLst>
      <p:ext uri="{BB962C8B-B14F-4D97-AF65-F5344CB8AC3E}">
        <p14:creationId xmlns:p14="http://schemas.microsoft.com/office/powerpoint/2010/main" val="418347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7" name="図 6"/>
          <p:cNvPicPr>
            <a:picLocks noChangeAspect="1"/>
          </p:cNvPicPr>
          <p:nvPr/>
        </p:nvPicPr>
        <p:blipFill>
          <a:blip r:embed="rId3"/>
          <a:stretch>
            <a:fillRect/>
          </a:stretch>
        </p:blipFill>
        <p:spPr>
          <a:xfrm>
            <a:off x="5857026" y="1346017"/>
            <a:ext cx="2907281" cy="1764000"/>
          </a:xfrm>
          <a:prstGeom prst="rect">
            <a:avLst/>
          </a:prstGeom>
        </p:spPr>
      </p:pic>
      <p:pic>
        <p:nvPicPr>
          <p:cNvPr id="11" name="図 10"/>
          <p:cNvPicPr>
            <a:picLocks noChangeAspect="1"/>
          </p:cNvPicPr>
          <p:nvPr/>
        </p:nvPicPr>
        <p:blipFill>
          <a:blip r:embed="rId4"/>
          <a:stretch>
            <a:fillRect/>
          </a:stretch>
        </p:blipFill>
        <p:spPr>
          <a:xfrm>
            <a:off x="3068029" y="1346017"/>
            <a:ext cx="2906611" cy="1764000"/>
          </a:xfrm>
          <a:prstGeom prst="rect">
            <a:avLst/>
          </a:prstGeom>
        </p:spPr>
      </p:pic>
      <p:pic>
        <p:nvPicPr>
          <p:cNvPr id="3" name="図 2"/>
          <p:cNvPicPr>
            <a:picLocks noChangeAspect="1"/>
          </p:cNvPicPr>
          <p:nvPr/>
        </p:nvPicPr>
        <p:blipFill>
          <a:blip r:embed="rId5"/>
          <a:stretch>
            <a:fillRect/>
          </a:stretch>
        </p:blipFill>
        <p:spPr>
          <a:xfrm>
            <a:off x="278362" y="1362608"/>
            <a:ext cx="2901600" cy="1759938"/>
          </a:xfrm>
          <a:prstGeom prst="rect">
            <a:avLst/>
          </a:prstGeom>
        </p:spPr>
      </p:pic>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sz="2000" b="1" dirty="0">
                <a:solidFill>
                  <a:schemeClr val="bg1"/>
                </a:solidFill>
                <a:latin typeface="游ゴシック"/>
                <a:ea typeface="游ゴシック"/>
              </a:rPr>
              <a:t>　各状況とストレートの投球割合の関係①</a:t>
            </a:r>
            <a:endParaRPr sz="1100" b="1" dirty="0">
              <a:solidFill>
                <a:schemeClr val="bg1"/>
              </a:solidFill>
              <a:latin typeface="游ゴシック"/>
              <a:ea typeface="游ゴシック"/>
            </a:endParaRPr>
          </a:p>
        </p:txBody>
      </p:sp>
      <p:sp>
        <p:nvSpPr>
          <p:cNvPr id="4" name="Google Shape;66;p15">
            <a:extLst>
              <a:ext uri="{FF2B5EF4-FFF2-40B4-BE49-F238E27FC236}">
                <a16:creationId xmlns:a16="http://schemas.microsoft.com/office/drawing/2014/main" id="{40DBC536-060C-44E1-A455-BD66F30E1D35}"/>
              </a:ext>
            </a:extLst>
          </p:cNvPr>
          <p:cNvSpPr txBox="1">
            <a:spLocks noGrp="1"/>
          </p:cNvSpPr>
          <p:nvPr>
            <p:ph type="ctrTitle"/>
          </p:nvPr>
        </p:nvSpPr>
        <p:spPr>
          <a:xfrm>
            <a:off x="473624" y="907232"/>
            <a:ext cx="8585315" cy="520889"/>
          </a:xfrm>
          <a:prstGeom prst="rect">
            <a:avLst/>
          </a:prstGeom>
        </p:spPr>
        <p:txBody>
          <a:bodyPr spcFirstLastPara="1" wrap="square" lIns="91425" tIns="91425" rIns="91425" bIns="91425" anchor="ctr" anchorCtr="0">
            <a:noAutofit/>
          </a:bodyPr>
          <a:lstStyle/>
          <a:p>
            <a:pPr algn="l"/>
            <a:r>
              <a:rPr lang="ja-JP" altLang="en-US" sz="1400" b="1">
                <a:solidFill>
                  <a:srgbClr val="3F3F3F"/>
                </a:solidFill>
                <a:latin typeface="游ゴシック"/>
                <a:ea typeface="游ゴシック"/>
              </a:rPr>
              <a:t>①ストライク／ボール／アウト別のストレート投球割合</a:t>
            </a:r>
            <a:br>
              <a:rPr lang="ja-JP" altLang="en-US" sz="1400" b="1" dirty="0">
                <a:solidFill>
                  <a:srgbClr val="3F3F3F"/>
                </a:solidFill>
                <a:latin typeface="游ゴシック"/>
                <a:ea typeface="游ゴシック"/>
              </a:rPr>
            </a:br>
            <a:r>
              <a:rPr lang="ja-JP" altLang="en-US" sz="1400" b="1" dirty="0">
                <a:solidFill>
                  <a:srgbClr val="3F3F3F"/>
                </a:solidFill>
                <a:latin typeface="游ゴシック"/>
                <a:ea typeface="游ゴシック"/>
              </a:rPr>
              <a:t>　</a:t>
            </a:r>
            <a:r>
              <a:rPr lang="en-US" altLang="ja-JP" sz="1200" dirty="0">
                <a:solidFill>
                  <a:srgbClr val="3F3F3F"/>
                </a:solidFill>
                <a:latin typeface="游ゴシック"/>
                <a:ea typeface="游ゴシック"/>
              </a:rPr>
              <a:t>0</a:t>
            </a:r>
            <a:r>
              <a:rPr lang="ja-JP" altLang="en-US" sz="1200">
                <a:solidFill>
                  <a:srgbClr val="3F3F3F"/>
                </a:solidFill>
                <a:latin typeface="游ゴシック"/>
                <a:ea typeface="游ゴシック"/>
              </a:rPr>
              <a:t>ストライク時・3ボール時のストレートの割合が高い／</a:t>
            </a:r>
            <a:r>
              <a:rPr lang="en-US" altLang="ja-JP" sz="1200" dirty="0">
                <a:solidFill>
                  <a:srgbClr val="3F3F3F"/>
                </a:solidFill>
                <a:latin typeface="游ゴシック"/>
                <a:ea typeface="游ゴシック"/>
              </a:rPr>
              <a:t>2</a:t>
            </a:r>
            <a:r>
              <a:rPr lang="ja-JP" altLang="en-US" sz="1200">
                <a:solidFill>
                  <a:srgbClr val="3F3F3F"/>
                </a:solidFill>
                <a:latin typeface="游ゴシック"/>
                <a:ea typeface="游ゴシック"/>
              </a:rPr>
              <a:t>アウト時のストレートの割合が低い</a:t>
            </a:r>
            <a:endParaRPr lang="ja-JP" altLang="en-US" sz="1400" b="1">
              <a:latin typeface="游ゴシック"/>
              <a:ea typeface="游ゴシック"/>
            </a:endParaRPr>
          </a:p>
        </p:txBody>
      </p:sp>
      <p:sp>
        <p:nvSpPr>
          <p:cNvPr id="6" name="Google Shape;66;p15">
            <a:extLst>
              <a:ext uri="{FF2B5EF4-FFF2-40B4-BE49-F238E27FC236}">
                <a16:creationId xmlns:a16="http://schemas.microsoft.com/office/drawing/2014/main" id="{A2306C36-EAEC-4932-B1B9-6ECFA70DF20C}"/>
              </a:ext>
            </a:extLst>
          </p:cNvPr>
          <p:cNvSpPr txBox="1">
            <a:spLocks/>
          </p:cNvSpPr>
          <p:nvPr/>
        </p:nvSpPr>
        <p:spPr>
          <a:xfrm>
            <a:off x="473624" y="513626"/>
            <a:ext cx="8444950" cy="4206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 altLang="en-US" sz="1100" b="1" dirty="0">
                <a:solidFill>
                  <a:schemeClr val="accent1"/>
                </a:solidFill>
                <a:latin typeface="游ゴシック"/>
                <a:ea typeface="游ゴシック"/>
              </a:rPr>
              <a:t>※ストレートの割合は状況によって大幅に変化しないため、差を明瞭にするためにグラフの始点は0からとしていません</a:t>
            </a:r>
            <a:endParaRPr lang="ja" sz="1100" b="1" dirty="0">
              <a:solidFill>
                <a:schemeClr val="accent1"/>
              </a:solidFill>
            </a:endParaRPr>
          </a:p>
          <a:p>
            <a:pPr algn="l"/>
            <a:r>
              <a:rPr lang="ja" altLang="en-US" sz="1100" b="1" dirty="0">
                <a:solidFill>
                  <a:schemeClr val="accent1"/>
                </a:solidFill>
                <a:latin typeface="游ゴシック"/>
                <a:ea typeface="游ゴシック"/>
              </a:rPr>
              <a:t>※各変化球の割合を記載するとグラフが煩雑になるため、一部を除きストレートの割合のみとしています</a:t>
            </a:r>
          </a:p>
        </p:txBody>
      </p:sp>
      <p:sp>
        <p:nvSpPr>
          <p:cNvPr id="10" name="テキスト ボックス 9"/>
          <p:cNvSpPr txBox="1"/>
          <p:nvPr/>
        </p:nvSpPr>
        <p:spPr>
          <a:xfrm>
            <a:off x="2725342" y="2145467"/>
            <a:ext cx="611391" cy="246221"/>
          </a:xfrm>
          <a:prstGeom prst="rect">
            <a:avLst/>
          </a:prstGeom>
          <a:noFill/>
        </p:spPr>
        <p:txBody>
          <a:bodyPr wrap="square" rtlCol="0">
            <a:spAutoFit/>
          </a:bodyPr>
          <a:lstStyle/>
          <a:p>
            <a:r>
              <a:rPr kumimoji="1" lang="ja-JP" altLang="en-US" sz="1000" b="1" dirty="0">
                <a:solidFill>
                  <a:schemeClr val="accent1"/>
                </a:solidFill>
                <a:latin typeface="游ゴシック" panose="020B0400000000000000" pitchFamily="50" charset="-128"/>
                <a:ea typeface="游ゴシック" panose="020B0400000000000000" pitchFamily="50" charset="-128"/>
              </a:rPr>
              <a:t>平均</a:t>
            </a:r>
          </a:p>
        </p:txBody>
      </p:sp>
      <p:sp>
        <p:nvSpPr>
          <p:cNvPr id="12" name="テキスト ボックス 11"/>
          <p:cNvSpPr txBox="1"/>
          <p:nvPr/>
        </p:nvSpPr>
        <p:spPr>
          <a:xfrm>
            <a:off x="8268032" y="2139973"/>
            <a:ext cx="611391" cy="246221"/>
          </a:xfrm>
          <a:prstGeom prst="rect">
            <a:avLst/>
          </a:prstGeom>
          <a:noFill/>
        </p:spPr>
        <p:txBody>
          <a:bodyPr wrap="square" rtlCol="0">
            <a:spAutoFit/>
          </a:bodyPr>
          <a:lstStyle/>
          <a:p>
            <a:r>
              <a:rPr kumimoji="1" lang="ja-JP" altLang="en-US" sz="1000" b="1" dirty="0">
                <a:solidFill>
                  <a:schemeClr val="accent1"/>
                </a:solidFill>
                <a:latin typeface="游ゴシック" panose="020B0400000000000000" pitchFamily="50" charset="-128"/>
                <a:ea typeface="游ゴシック" panose="020B0400000000000000" pitchFamily="50" charset="-128"/>
              </a:rPr>
              <a:t>平均</a:t>
            </a:r>
          </a:p>
        </p:txBody>
      </p:sp>
      <p:sp>
        <p:nvSpPr>
          <p:cNvPr id="2" name="Google Shape;66;p15">
            <a:extLst>
              <a:ext uri="{FF2B5EF4-FFF2-40B4-BE49-F238E27FC236}">
                <a16:creationId xmlns:a16="http://schemas.microsoft.com/office/drawing/2014/main" id="{C7591B44-5B8F-4AF5-8CBA-2EB401BB991E}"/>
              </a:ext>
            </a:extLst>
          </p:cNvPr>
          <p:cNvSpPr txBox="1">
            <a:spLocks/>
          </p:cNvSpPr>
          <p:nvPr/>
        </p:nvSpPr>
        <p:spPr>
          <a:xfrm>
            <a:off x="473624" y="2806763"/>
            <a:ext cx="8197300" cy="6917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JP" altLang="en-US" sz="1400" b="1" dirty="0">
                <a:solidFill>
                  <a:srgbClr val="3F3F3F"/>
                </a:solidFill>
                <a:latin typeface="游ゴシック"/>
                <a:ea typeface="游ゴシック"/>
              </a:rPr>
              <a:t>②ランナー状況別のストレート投球割合</a:t>
            </a:r>
            <a:endParaRPr lang="en-US" altLang="ja-JP" sz="1400" b="1" dirty="0">
              <a:solidFill>
                <a:srgbClr val="3F3F3F"/>
              </a:solidFill>
              <a:latin typeface="游ゴシック"/>
              <a:ea typeface="游ゴシック"/>
            </a:endParaRPr>
          </a:p>
          <a:p>
            <a:pPr algn="l"/>
            <a:r>
              <a:rPr lang="ja-JP" altLang="en-US" sz="1400" dirty="0">
                <a:solidFill>
                  <a:srgbClr val="3F3F3F"/>
                </a:solidFill>
                <a:latin typeface="游ゴシック"/>
                <a:ea typeface="游ゴシック"/>
              </a:rPr>
              <a:t>　</a:t>
            </a:r>
            <a:r>
              <a:rPr lang="ja-JP" altLang="en-US" sz="1200" dirty="0">
                <a:solidFill>
                  <a:srgbClr val="3F3F3F"/>
                </a:solidFill>
                <a:latin typeface="游ゴシック"/>
                <a:ea typeface="游ゴシック"/>
              </a:rPr>
              <a:t>ランナー</a:t>
            </a:r>
            <a:r>
              <a:rPr lang="en-US" altLang="ja-JP" sz="1200" dirty="0">
                <a:solidFill>
                  <a:srgbClr val="3F3F3F"/>
                </a:solidFill>
                <a:latin typeface="游ゴシック"/>
                <a:ea typeface="游ゴシック"/>
              </a:rPr>
              <a:t>3</a:t>
            </a:r>
            <a:r>
              <a:rPr lang="ja-JP" altLang="en-US" sz="1200" dirty="0">
                <a:solidFill>
                  <a:srgbClr val="3F3F3F"/>
                </a:solidFill>
                <a:latin typeface="游ゴシック"/>
                <a:ea typeface="游ゴシック"/>
              </a:rPr>
              <a:t>塁、</a:t>
            </a:r>
            <a:r>
              <a:rPr lang="en-US" altLang="ja-JP" sz="1200" dirty="0">
                <a:solidFill>
                  <a:srgbClr val="3F3F3F"/>
                </a:solidFill>
                <a:latin typeface="游ゴシック"/>
                <a:ea typeface="游ゴシック"/>
              </a:rPr>
              <a:t>2,3</a:t>
            </a:r>
            <a:r>
              <a:rPr lang="ja-JP" altLang="en-US" sz="1200" dirty="0">
                <a:solidFill>
                  <a:srgbClr val="3F3F3F"/>
                </a:solidFill>
                <a:latin typeface="游ゴシック"/>
                <a:ea typeface="游ゴシック"/>
              </a:rPr>
              <a:t>塁、満塁とランナーが</a:t>
            </a:r>
            <a:r>
              <a:rPr lang="en-US" altLang="ja-JP" sz="1200" dirty="0">
                <a:solidFill>
                  <a:srgbClr val="3F3F3F"/>
                </a:solidFill>
                <a:latin typeface="游ゴシック"/>
                <a:ea typeface="游ゴシック"/>
              </a:rPr>
              <a:t>3</a:t>
            </a:r>
            <a:r>
              <a:rPr lang="ja-JP" altLang="en-US" sz="1200" dirty="0">
                <a:solidFill>
                  <a:srgbClr val="3F3F3F"/>
                </a:solidFill>
                <a:latin typeface="游ゴシック"/>
                <a:ea typeface="游ゴシック"/>
              </a:rPr>
              <a:t>塁にいるときのストレートの割合が高くなっている。</a:t>
            </a:r>
            <a:r>
              <a:rPr lang="en-US" altLang="ja-JP" sz="1200" dirty="0">
                <a:solidFill>
                  <a:srgbClr val="3F3F3F"/>
                </a:solidFill>
                <a:latin typeface="游ゴシック"/>
                <a:ea typeface="游ゴシック"/>
              </a:rPr>
              <a:t>1,3</a:t>
            </a:r>
            <a:r>
              <a:rPr lang="ja-JP" altLang="en-US" sz="1200" dirty="0">
                <a:solidFill>
                  <a:srgbClr val="3F3F3F"/>
                </a:solidFill>
                <a:latin typeface="游ゴシック"/>
                <a:ea typeface="游ゴシック"/>
              </a:rPr>
              <a:t>塁は平均より</a:t>
            </a:r>
            <a:endParaRPr lang="ja" altLang="en-US" sz="1200" dirty="0">
              <a:solidFill>
                <a:srgbClr val="3F3F3F"/>
              </a:solidFill>
              <a:latin typeface="游ゴシック"/>
              <a:ea typeface="游ゴシック"/>
            </a:endParaRPr>
          </a:p>
          <a:p>
            <a:pPr algn="l"/>
            <a:r>
              <a:rPr lang="ja-JP" altLang="en-US" sz="1200" dirty="0">
                <a:solidFill>
                  <a:srgbClr val="3F3F3F"/>
                </a:solidFill>
                <a:latin typeface="游ゴシック"/>
                <a:ea typeface="游ゴシック"/>
              </a:rPr>
              <a:t>　少し低いが、</a:t>
            </a:r>
            <a:r>
              <a:rPr lang="en-US" altLang="ja-JP" sz="1200" dirty="0">
                <a:solidFill>
                  <a:srgbClr val="3F3F3F"/>
                </a:solidFill>
                <a:latin typeface="游ゴシック"/>
                <a:ea typeface="游ゴシック"/>
              </a:rPr>
              <a:t>1,2</a:t>
            </a:r>
            <a:r>
              <a:rPr lang="ja-JP" altLang="en-US" sz="1200" dirty="0">
                <a:solidFill>
                  <a:srgbClr val="3F3F3F"/>
                </a:solidFill>
                <a:latin typeface="游ゴシック"/>
                <a:ea typeface="游ゴシック"/>
              </a:rPr>
              <a:t>塁も低いのをみると併殺打の可能性があるため、変化球を多く使用していると考えられる</a:t>
            </a:r>
            <a:endParaRPr lang="ja" altLang="en-US" sz="1200" dirty="0">
              <a:solidFill>
                <a:srgbClr val="3F3F3F"/>
              </a:solidFill>
              <a:latin typeface="游ゴシック"/>
              <a:ea typeface="游ゴシック"/>
            </a:endParaRPr>
          </a:p>
        </p:txBody>
      </p:sp>
      <p:pic>
        <p:nvPicPr>
          <p:cNvPr id="5" name="図 4" descr="グラフ, 折れ線グラフ&#10;&#10;説明は自動で生成されたものです">
            <a:extLst>
              <a:ext uri="{FF2B5EF4-FFF2-40B4-BE49-F238E27FC236}">
                <a16:creationId xmlns:a16="http://schemas.microsoft.com/office/drawing/2014/main" id="{FBC8A9EF-1EC8-477C-90AE-DF375DDFAE68}"/>
              </a:ext>
            </a:extLst>
          </p:cNvPr>
          <p:cNvPicPr>
            <a:picLocks noChangeAspect="1"/>
          </p:cNvPicPr>
          <p:nvPr/>
        </p:nvPicPr>
        <p:blipFill>
          <a:blip r:embed="rId6"/>
          <a:stretch>
            <a:fillRect/>
          </a:stretch>
        </p:blipFill>
        <p:spPr>
          <a:xfrm>
            <a:off x="3128509" y="3415562"/>
            <a:ext cx="2886982" cy="1746000"/>
          </a:xfrm>
          <a:prstGeom prst="rect">
            <a:avLst/>
          </a:prstGeom>
        </p:spPr>
      </p:pic>
      <p:sp>
        <p:nvSpPr>
          <p:cNvPr id="8" name="テキスト ボックス 7">
            <a:extLst>
              <a:ext uri="{FF2B5EF4-FFF2-40B4-BE49-F238E27FC236}">
                <a16:creationId xmlns:a16="http://schemas.microsoft.com/office/drawing/2014/main" id="{B6A54C71-74F8-4B54-A19D-384D8D51C9E8}"/>
              </a:ext>
            </a:extLst>
          </p:cNvPr>
          <p:cNvSpPr txBox="1"/>
          <p:nvPr/>
        </p:nvSpPr>
        <p:spPr>
          <a:xfrm>
            <a:off x="5791829" y="3796187"/>
            <a:ext cx="457526" cy="246221"/>
          </a:xfrm>
          <a:prstGeom prst="rect">
            <a:avLst/>
          </a:prstGeom>
          <a:solidFill>
            <a:schemeClr val="bg1"/>
          </a:solidFill>
        </p:spPr>
        <p:txBody>
          <a:bodyPr wrap="square" rtlCol="0">
            <a:spAutoFit/>
          </a:bodyPr>
          <a:lstStyle/>
          <a:p>
            <a:r>
              <a:rPr kumimoji="1" lang="ja-JP" altLang="en-US" sz="1000" b="1" dirty="0">
                <a:solidFill>
                  <a:schemeClr val="accent1"/>
                </a:solidFill>
                <a:latin typeface="游ゴシック" panose="020B0400000000000000" pitchFamily="50" charset="-128"/>
                <a:ea typeface="游ゴシック" panose="020B0400000000000000" pitchFamily="50" charset="-128"/>
              </a:rPr>
              <a:t>平均</a:t>
            </a:r>
          </a:p>
        </p:txBody>
      </p:sp>
      <p:sp>
        <p:nvSpPr>
          <p:cNvPr id="9" name="テキスト ボックス 8">
            <a:extLst>
              <a:ext uri="{FF2B5EF4-FFF2-40B4-BE49-F238E27FC236}">
                <a16:creationId xmlns:a16="http://schemas.microsoft.com/office/drawing/2014/main" id="{F4E99C2D-D2AB-4502-9155-A8310B86AF32}"/>
              </a:ext>
            </a:extLst>
          </p:cNvPr>
          <p:cNvSpPr txBox="1"/>
          <p:nvPr/>
        </p:nvSpPr>
        <p:spPr>
          <a:xfrm>
            <a:off x="5583011" y="2142344"/>
            <a:ext cx="457526" cy="246221"/>
          </a:xfrm>
          <a:prstGeom prst="rect">
            <a:avLst/>
          </a:prstGeom>
          <a:solidFill>
            <a:schemeClr val="bg1"/>
          </a:solidFill>
        </p:spPr>
        <p:txBody>
          <a:bodyPr wrap="square" rtlCol="0">
            <a:spAutoFit/>
          </a:bodyPr>
          <a:lstStyle/>
          <a:p>
            <a:r>
              <a:rPr kumimoji="1" lang="ja-JP" altLang="en-US" sz="1000" b="1" dirty="0">
                <a:solidFill>
                  <a:schemeClr val="accent1"/>
                </a:solidFill>
                <a:latin typeface="游ゴシック" panose="020B0400000000000000" pitchFamily="50" charset="-128"/>
                <a:ea typeface="游ゴシック" panose="020B0400000000000000" pitchFamily="50" charset="-128"/>
              </a:rPr>
              <a:t>平均</a:t>
            </a:r>
          </a:p>
        </p:txBody>
      </p:sp>
    </p:spTree>
    <p:extLst>
      <p:ext uri="{BB962C8B-B14F-4D97-AF65-F5344CB8AC3E}">
        <p14:creationId xmlns:p14="http://schemas.microsoft.com/office/powerpoint/2010/main" val="2078886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7" name="図 6"/>
          <p:cNvPicPr>
            <a:picLocks noChangeAspect="1"/>
          </p:cNvPicPr>
          <p:nvPr/>
        </p:nvPicPr>
        <p:blipFill>
          <a:blip r:embed="rId3"/>
          <a:stretch>
            <a:fillRect/>
          </a:stretch>
        </p:blipFill>
        <p:spPr>
          <a:xfrm>
            <a:off x="3010688" y="3341376"/>
            <a:ext cx="2908295" cy="1764000"/>
          </a:xfrm>
          <a:prstGeom prst="rect">
            <a:avLst/>
          </a:prstGeom>
        </p:spPr>
      </p:pic>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sz="2000" b="1">
                <a:solidFill>
                  <a:schemeClr val="bg1"/>
                </a:solidFill>
                <a:latin typeface="游ゴシック"/>
                <a:ea typeface="游ゴシック"/>
              </a:rPr>
              <a:t>　各状況とストレートの投球割合の関係②</a:t>
            </a:r>
            <a:endParaRPr sz="1100" b="1">
              <a:solidFill>
                <a:schemeClr val="bg1"/>
              </a:solidFill>
              <a:latin typeface="游ゴシック" panose="020B0400000000000000" pitchFamily="50" charset="-128"/>
              <a:ea typeface="游ゴシック" panose="020B0400000000000000" pitchFamily="50" charset="-128"/>
            </a:endParaRPr>
          </a:p>
        </p:txBody>
      </p:sp>
      <p:sp>
        <p:nvSpPr>
          <p:cNvPr id="4" name="Google Shape;66;p15">
            <a:extLst>
              <a:ext uri="{FF2B5EF4-FFF2-40B4-BE49-F238E27FC236}">
                <a16:creationId xmlns:a16="http://schemas.microsoft.com/office/drawing/2014/main" id="{40DBC536-060C-44E1-A455-BD66F30E1D35}"/>
              </a:ext>
            </a:extLst>
          </p:cNvPr>
          <p:cNvSpPr txBox="1">
            <a:spLocks noGrp="1"/>
          </p:cNvSpPr>
          <p:nvPr>
            <p:ph type="ctrTitle"/>
          </p:nvPr>
        </p:nvSpPr>
        <p:spPr>
          <a:xfrm>
            <a:off x="473625" y="613824"/>
            <a:ext cx="8197300" cy="553996"/>
          </a:xfrm>
          <a:prstGeom prst="rect">
            <a:avLst/>
          </a:prstGeom>
        </p:spPr>
        <p:txBody>
          <a:bodyPr spcFirstLastPara="1" wrap="square" lIns="91425" tIns="91425" rIns="91425" bIns="91425" anchor="ctr" anchorCtr="0">
            <a:noAutofit/>
          </a:bodyPr>
          <a:lstStyle/>
          <a:p>
            <a:pPr algn="l"/>
            <a:r>
              <a:rPr lang="ja-JP" altLang="en-US" sz="1400" b="1" dirty="0">
                <a:solidFill>
                  <a:srgbClr val="3F3F3F"/>
                </a:solidFill>
                <a:latin typeface="游ゴシック"/>
                <a:ea typeface="游ゴシック"/>
              </a:rPr>
              <a:t>③打者の打席左右／投手の利き腕左右でみたストレートの投球割合</a:t>
            </a:r>
            <a:br>
              <a:rPr lang="en-US" altLang="ja-JP" sz="1400" b="1" dirty="0">
                <a:solidFill>
                  <a:srgbClr val="3F3F3F"/>
                </a:solidFill>
                <a:latin typeface="游ゴシック"/>
                <a:ea typeface="游ゴシック"/>
              </a:rPr>
            </a:br>
            <a:r>
              <a:rPr lang="ja-JP" altLang="en-US" sz="1400" dirty="0">
                <a:solidFill>
                  <a:srgbClr val="3F3F3F"/>
                </a:solidFill>
                <a:latin typeface="游ゴシック"/>
                <a:ea typeface="游ゴシック"/>
              </a:rPr>
              <a:t>　</a:t>
            </a:r>
            <a:r>
              <a:rPr lang="ja-JP" altLang="en-US" sz="1200" dirty="0">
                <a:solidFill>
                  <a:srgbClr val="3F3F3F"/>
                </a:solidFill>
                <a:latin typeface="游ゴシック"/>
                <a:ea typeface="游ゴシック"/>
              </a:rPr>
              <a:t>打者が左打席／投手が左投げのとき、ストレートを投げる割合が高い</a:t>
            </a:r>
            <a:endParaRPr lang="en-US" altLang="ja-JP" sz="1400" b="1" dirty="0">
              <a:solidFill>
                <a:srgbClr val="3F3F3F"/>
              </a:solidFill>
              <a:latin typeface="游ゴシック"/>
              <a:ea typeface="游ゴシック"/>
            </a:endParaRPr>
          </a:p>
        </p:txBody>
      </p:sp>
      <p:pic>
        <p:nvPicPr>
          <p:cNvPr id="2" name="図 1"/>
          <p:cNvPicPr>
            <a:picLocks noChangeAspect="1"/>
          </p:cNvPicPr>
          <p:nvPr/>
        </p:nvPicPr>
        <p:blipFill>
          <a:blip r:embed="rId4"/>
          <a:stretch>
            <a:fillRect/>
          </a:stretch>
        </p:blipFill>
        <p:spPr>
          <a:xfrm>
            <a:off x="1561266" y="1167820"/>
            <a:ext cx="2898844" cy="1768500"/>
          </a:xfrm>
          <a:prstGeom prst="rect">
            <a:avLst/>
          </a:prstGeom>
        </p:spPr>
      </p:pic>
      <p:pic>
        <p:nvPicPr>
          <p:cNvPr id="6" name="図 5"/>
          <p:cNvPicPr>
            <a:picLocks noChangeAspect="1"/>
          </p:cNvPicPr>
          <p:nvPr/>
        </p:nvPicPr>
        <p:blipFill>
          <a:blip r:embed="rId5"/>
          <a:stretch>
            <a:fillRect/>
          </a:stretch>
        </p:blipFill>
        <p:spPr>
          <a:xfrm>
            <a:off x="4471811" y="1178023"/>
            <a:ext cx="2894344" cy="1764000"/>
          </a:xfrm>
          <a:prstGeom prst="rect">
            <a:avLst/>
          </a:prstGeom>
        </p:spPr>
      </p:pic>
      <p:sp>
        <p:nvSpPr>
          <p:cNvPr id="5" name="Google Shape;66;p15">
            <a:extLst>
              <a:ext uri="{FF2B5EF4-FFF2-40B4-BE49-F238E27FC236}">
                <a16:creationId xmlns:a16="http://schemas.microsoft.com/office/drawing/2014/main" id="{F7A3EC84-649E-4568-820D-D26DD1D7833D}"/>
              </a:ext>
            </a:extLst>
          </p:cNvPr>
          <p:cNvSpPr txBox="1">
            <a:spLocks/>
          </p:cNvSpPr>
          <p:nvPr/>
        </p:nvSpPr>
        <p:spPr>
          <a:xfrm>
            <a:off x="473625" y="2706324"/>
            <a:ext cx="8197300" cy="6917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JP" altLang="en-US" sz="1400" b="1" dirty="0">
                <a:solidFill>
                  <a:schemeClr val="tx1">
                    <a:lumMod val="75000"/>
                    <a:lumOff val="25000"/>
                  </a:schemeClr>
                </a:solidFill>
                <a:latin typeface="游ゴシック"/>
                <a:ea typeface="游ゴシック"/>
              </a:rPr>
              <a:t>④先発／救援別のストレート投球割合</a:t>
            </a:r>
            <a:endParaRPr lang="en-US" altLang="ja-JP" sz="1400" b="1" dirty="0">
              <a:solidFill>
                <a:schemeClr val="tx1">
                  <a:lumMod val="75000"/>
                  <a:lumOff val="25000"/>
                </a:schemeClr>
              </a:solidFill>
              <a:latin typeface="游ゴシック"/>
              <a:ea typeface="游ゴシック"/>
            </a:endParaRPr>
          </a:p>
          <a:p>
            <a:pPr algn="l"/>
            <a:r>
              <a:rPr lang="ja-JP" altLang="en-US" sz="1400" b="1" dirty="0">
                <a:solidFill>
                  <a:schemeClr val="tx1">
                    <a:lumMod val="75000"/>
                    <a:lumOff val="25000"/>
                  </a:schemeClr>
                </a:solidFill>
                <a:latin typeface="游ゴシック"/>
                <a:ea typeface="游ゴシック"/>
              </a:rPr>
              <a:t>　</a:t>
            </a:r>
            <a:r>
              <a:rPr lang="ja-JP" altLang="en-US" sz="1200" dirty="0">
                <a:solidFill>
                  <a:schemeClr val="tx1">
                    <a:lumMod val="75000"/>
                    <a:lumOff val="25000"/>
                  </a:schemeClr>
                </a:solidFill>
                <a:latin typeface="游ゴシック"/>
                <a:ea typeface="游ゴシック"/>
              </a:rPr>
              <a:t>救援の投手の方が先発の投手よりストレートの割合が高い</a:t>
            </a:r>
            <a:endParaRPr lang="en-US" altLang="ja-JP" sz="1200" dirty="0">
              <a:solidFill>
                <a:schemeClr val="tx1">
                  <a:lumMod val="75000"/>
                  <a:lumOff val="25000"/>
                </a:schemeClr>
              </a:solidFill>
              <a:latin typeface="游ゴシック"/>
              <a:ea typeface="游ゴシック"/>
            </a:endParaRPr>
          </a:p>
          <a:p>
            <a:pPr algn="l"/>
            <a:r>
              <a:rPr lang="ja-JP" altLang="en-US" sz="1200" dirty="0">
                <a:solidFill>
                  <a:schemeClr val="tx1">
                    <a:lumMod val="75000"/>
                    <a:lumOff val="25000"/>
                  </a:schemeClr>
                </a:solidFill>
                <a:latin typeface="游ゴシック"/>
                <a:ea typeface="游ゴシック"/>
              </a:rPr>
              <a:t> （全力で投げることができる／救援の投手は球速の速い投手の方が多い傾向があるためと考えられる）</a:t>
            </a:r>
            <a:endParaRPr lang="ja" altLang="en-US" sz="1400" b="1" dirty="0">
              <a:solidFill>
                <a:schemeClr val="tx1">
                  <a:lumMod val="75000"/>
                  <a:lumOff val="25000"/>
                </a:schemeClr>
              </a:solidFill>
              <a:latin typeface="游ゴシック"/>
              <a:ea typeface="游ゴシック"/>
            </a:endParaRPr>
          </a:p>
        </p:txBody>
      </p:sp>
      <p:sp>
        <p:nvSpPr>
          <p:cNvPr id="9" name="テキスト ボックス 8">
            <a:extLst>
              <a:ext uri="{FF2B5EF4-FFF2-40B4-BE49-F238E27FC236}">
                <a16:creationId xmlns:a16="http://schemas.microsoft.com/office/drawing/2014/main" id="{94297816-DCB0-4D98-B3BB-E63B10E8E27F}"/>
              </a:ext>
            </a:extLst>
          </p:cNvPr>
          <p:cNvSpPr txBox="1"/>
          <p:nvPr/>
        </p:nvSpPr>
        <p:spPr>
          <a:xfrm>
            <a:off x="3794896" y="1553811"/>
            <a:ext cx="611391" cy="246221"/>
          </a:xfrm>
          <a:prstGeom prst="rect">
            <a:avLst/>
          </a:prstGeom>
          <a:noFill/>
        </p:spPr>
        <p:txBody>
          <a:bodyPr wrap="square" rtlCol="0">
            <a:spAutoFit/>
          </a:bodyPr>
          <a:lstStyle/>
          <a:p>
            <a:r>
              <a:rPr kumimoji="1" lang="ja-JP" altLang="en-US" sz="1000" b="1" dirty="0">
                <a:solidFill>
                  <a:schemeClr val="accent1"/>
                </a:solidFill>
                <a:latin typeface="游ゴシック" panose="020B0400000000000000" pitchFamily="50" charset="-128"/>
                <a:ea typeface="游ゴシック" panose="020B0400000000000000" pitchFamily="50" charset="-128"/>
              </a:rPr>
              <a:t>平均</a:t>
            </a:r>
          </a:p>
        </p:txBody>
      </p:sp>
      <p:sp>
        <p:nvSpPr>
          <p:cNvPr id="12" name="テキスト ボックス 11">
            <a:extLst>
              <a:ext uri="{FF2B5EF4-FFF2-40B4-BE49-F238E27FC236}">
                <a16:creationId xmlns:a16="http://schemas.microsoft.com/office/drawing/2014/main" id="{421DF781-C448-49BF-91FB-D4E18EAF0A62}"/>
              </a:ext>
            </a:extLst>
          </p:cNvPr>
          <p:cNvSpPr txBox="1"/>
          <p:nvPr/>
        </p:nvSpPr>
        <p:spPr>
          <a:xfrm>
            <a:off x="6653709" y="1554675"/>
            <a:ext cx="611391" cy="246221"/>
          </a:xfrm>
          <a:prstGeom prst="rect">
            <a:avLst/>
          </a:prstGeom>
          <a:noFill/>
        </p:spPr>
        <p:txBody>
          <a:bodyPr wrap="square" rtlCol="0">
            <a:spAutoFit/>
          </a:bodyPr>
          <a:lstStyle/>
          <a:p>
            <a:r>
              <a:rPr kumimoji="1" lang="ja-JP" altLang="en-US" sz="1000" b="1" dirty="0">
                <a:solidFill>
                  <a:schemeClr val="accent1"/>
                </a:solidFill>
                <a:latin typeface="游ゴシック" panose="020B0400000000000000" pitchFamily="50" charset="-128"/>
                <a:ea typeface="游ゴシック" panose="020B0400000000000000" pitchFamily="50" charset="-128"/>
              </a:rPr>
              <a:t>平均</a:t>
            </a:r>
          </a:p>
        </p:txBody>
      </p:sp>
      <p:sp>
        <p:nvSpPr>
          <p:cNvPr id="14" name="テキスト ボックス 13">
            <a:extLst>
              <a:ext uri="{FF2B5EF4-FFF2-40B4-BE49-F238E27FC236}">
                <a16:creationId xmlns:a16="http://schemas.microsoft.com/office/drawing/2014/main" id="{D1268F78-79A9-4FF2-8D4C-080E94E4FF97}"/>
              </a:ext>
            </a:extLst>
          </p:cNvPr>
          <p:cNvSpPr txBox="1"/>
          <p:nvPr/>
        </p:nvSpPr>
        <p:spPr>
          <a:xfrm>
            <a:off x="5214034" y="4137943"/>
            <a:ext cx="611391" cy="246221"/>
          </a:xfrm>
          <a:prstGeom prst="rect">
            <a:avLst/>
          </a:prstGeom>
          <a:noFill/>
        </p:spPr>
        <p:txBody>
          <a:bodyPr wrap="square" rtlCol="0">
            <a:spAutoFit/>
          </a:bodyPr>
          <a:lstStyle/>
          <a:p>
            <a:r>
              <a:rPr kumimoji="1" lang="ja-JP" altLang="en-US" sz="1000" b="1" dirty="0">
                <a:solidFill>
                  <a:schemeClr val="accent1"/>
                </a:solidFill>
                <a:latin typeface="游ゴシック" panose="020B0400000000000000" pitchFamily="50" charset="-128"/>
                <a:ea typeface="游ゴシック" panose="020B0400000000000000" pitchFamily="50" charset="-128"/>
              </a:rPr>
              <a:t>平均</a:t>
            </a:r>
          </a:p>
        </p:txBody>
      </p:sp>
    </p:spTree>
    <p:extLst>
      <p:ext uri="{BB962C8B-B14F-4D97-AF65-F5344CB8AC3E}">
        <p14:creationId xmlns:p14="http://schemas.microsoft.com/office/powerpoint/2010/main" val="2994123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sz="2000" b="1">
                <a:solidFill>
                  <a:schemeClr val="bg1"/>
                </a:solidFill>
                <a:latin typeface="游ゴシック" panose="020B0400000000000000" pitchFamily="50" charset="-128"/>
                <a:ea typeface="游ゴシック" panose="020B0400000000000000" pitchFamily="50" charset="-128"/>
              </a:rPr>
              <a:t>　特徴量作成</a:t>
            </a:r>
            <a:endParaRPr sz="1100" b="1">
              <a:solidFill>
                <a:schemeClr val="bg1"/>
              </a:solidFill>
              <a:latin typeface="游ゴシック" panose="020B0400000000000000" pitchFamily="50" charset="-128"/>
              <a:ea typeface="游ゴシック" panose="020B04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600122687"/>
              </p:ext>
            </p:extLst>
          </p:nvPr>
        </p:nvGraphicFramePr>
        <p:xfrm>
          <a:off x="488402" y="951000"/>
          <a:ext cx="8107201" cy="1316250"/>
        </p:xfrm>
        <a:graphic>
          <a:graphicData uri="http://schemas.openxmlformats.org/drawingml/2006/table">
            <a:tbl>
              <a:tblPr firstRow="1" bandRow="1">
                <a:tableStyleId>{5FD0F851-EC5A-4D38-B0AD-8093EC10F338}</a:tableStyleId>
              </a:tblPr>
              <a:tblGrid>
                <a:gridCol w="2998925">
                  <a:extLst>
                    <a:ext uri="{9D8B030D-6E8A-4147-A177-3AD203B41FA5}">
                      <a16:colId xmlns:a16="http://schemas.microsoft.com/office/drawing/2014/main" val="20000"/>
                    </a:ext>
                  </a:extLst>
                </a:gridCol>
                <a:gridCol w="5108276">
                  <a:extLst>
                    <a:ext uri="{9D8B030D-6E8A-4147-A177-3AD203B41FA5}">
                      <a16:colId xmlns:a16="http://schemas.microsoft.com/office/drawing/2014/main" val="20001"/>
                    </a:ext>
                  </a:extLst>
                </a:gridCol>
              </a:tblGrid>
              <a:tr h="263250">
                <a:tc>
                  <a:txBody>
                    <a:bodyPr/>
                    <a:lstStyle/>
                    <a:p>
                      <a:pPr algn="ctr" fontAlgn="b"/>
                      <a:r>
                        <a:rPr lang="ja-JP" altLang="en-US" sz="1100" b="0" i="0" u="none" strike="noStrike" dirty="0">
                          <a:solidFill>
                            <a:schemeClr val="tx1">
                              <a:lumMod val="85000"/>
                              <a:lumOff val="15000"/>
                            </a:schemeClr>
                          </a:solidFill>
                          <a:effectLst/>
                          <a:latin typeface="游ゴシック"/>
                          <a:ea typeface="游ゴシック"/>
                        </a:rPr>
                        <a:t>新たに作成する特徴量</a:t>
                      </a:r>
                    </a:p>
                  </a:txBody>
                  <a:tcPr marL="9525" marR="9525" marT="9525" marB="0" anchor="ctr"/>
                </a:tc>
                <a:tc>
                  <a:txBody>
                    <a:bodyPr/>
                    <a:lstStyle/>
                    <a:p>
                      <a:pPr algn="ctr" fontAlgn="b"/>
                      <a:r>
                        <a:rPr lang="ja-JP" altLang="en-US" sz="1100" b="0" i="0" u="none" strike="noStrike" dirty="0">
                          <a:solidFill>
                            <a:schemeClr val="tx1">
                              <a:lumMod val="85000"/>
                              <a:lumOff val="15000"/>
                            </a:schemeClr>
                          </a:solidFill>
                          <a:effectLst/>
                          <a:latin typeface="游ゴシック"/>
                          <a:ea typeface="游ゴシック"/>
                        </a:rPr>
                        <a:t>作成のために使用する特徴量</a:t>
                      </a:r>
                    </a:p>
                  </a:txBody>
                  <a:tcPr marL="9525" marR="9525" marT="9525" marB="0" anchor="ctr"/>
                </a:tc>
                <a:extLst>
                  <a:ext uri="{0D108BD9-81ED-4DB2-BD59-A6C34878D82A}">
                    <a16:rowId xmlns:a16="http://schemas.microsoft.com/office/drawing/2014/main" val="10000"/>
                  </a:ext>
                </a:extLst>
              </a:tr>
              <a:tr h="263250">
                <a:tc>
                  <a:txBody>
                    <a:bodyPr/>
                    <a:lstStyle/>
                    <a:p>
                      <a:pPr marL="0" marR="0" lvl="0" indent="0" algn="ctr" rtl="0">
                        <a:lnSpc>
                          <a:spcPct val="100000"/>
                        </a:lnSpc>
                        <a:spcBef>
                          <a:spcPts val="0"/>
                        </a:spcBef>
                        <a:spcAft>
                          <a:spcPts val="0"/>
                        </a:spcAft>
                        <a:buNone/>
                      </a:pPr>
                      <a:r>
                        <a:rPr lang="ja" sz="1100" b="0" u="none" strike="noStrike" cap="none">
                          <a:solidFill>
                            <a:schemeClr val="tx1">
                              <a:lumMod val="85000"/>
                              <a:lumOff val="15000"/>
                            </a:schemeClr>
                          </a:solidFill>
                          <a:latin typeface="游ゴシック"/>
                          <a:ea typeface="游ゴシック"/>
                          <a:cs typeface="Arial"/>
                          <a:sym typeface="Arial"/>
                        </a:rPr>
                        <a:t>カウント（BSO</a:t>
                      </a:r>
                      <a:r>
                        <a:rPr lang="ja" sz="1100" b="0" u="none" strike="noStrike" cap="none">
                          <a:solidFill>
                            <a:schemeClr val="tx1">
                              <a:lumMod val="85000"/>
                              <a:lumOff val="15000"/>
                            </a:schemeClr>
                          </a:solidFill>
                          <a:latin typeface="游ゴシック"/>
                          <a:ea typeface="游ゴシック"/>
                          <a:cs typeface="Arial"/>
                        </a:rPr>
                        <a:t>組合せ</a:t>
                      </a:r>
                      <a:r>
                        <a:rPr lang="ja" sz="1100" b="0" u="none" strike="noStrike" cap="none">
                          <a:solidFill>
                            <a:schemeClr val="tx1">
                              <a:lumMod val="85000"/>
                              <a:lumOff val="15000"/>
                            </a:schemeClr>
                          </a:solidFill>
                          <a:latin typeface="游ゴシック"/>
                          <a:ea typeface="游ゴシック"/>
                          <a:cs typeface="Arial"/>
                          <a:sym typeface="Arial"/>
                        </a:rPr>
                        <a:t>）</a:t>
                      </a:r>
                      <a:endParaRPr lang="ja" altLang="en-US" sz="1100" b="0" u="none" strike="noStrike" cap="none">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プレイ前ボール数、プレイ前ストライク数、プレイ前アウト数</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1"/>
                  </a:ext>
                </a:extLst>
              </a:tr>
              <a:tr h="263250">
                <a:tc>
                  <a:txBody>
                    <a:bodyPr/>
                    <a:lstStyle/>
                    <a:p>
                      <a:pPr marL="0" marR="0" lvl="0" indent="0" algn="ctr" rtl="0">
                        <a:lnSpc>
                          <a:spcPct val="100000"/>
                        </a:lnSpc>
                        <a:spcBef>
                          <a:spcPts val="0"/>
                        </a:spcBef>
                        <a:spcAft>
                          <a:spcPts val="0"/>
                        </a:spcAft>
                        <a:buNone/>
                      </a:pPr>
                      <a:r>
                        <a:rPr lang="ja" sz="1100" b="0" u="none" strike="noStrike" cap="none" dirty="0">
                          <a:solidFill>
                            <a:schemeClr val="tx1">
                              <a:lumMod val="85000"/>
                              <a:lumOff val="15000"/>
                            </a:schemeClr>
                          </a:solidFill>
                          <a:latin typeface="游ゴシック"/>
                          <a:ea typeface="游ゴシック"/>
                          <a:cs typeface="Arial"/>
                          <a:sym typeface="Arial"/>
                        </a:rPr>
                        <a:t>ランナー有無フラグ</a:t>
                      </a:r>
                      <a:endParaRPr sz="1100" b="0"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プレイ前走者状況</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7"/>
                  </a:ext>
                </a:extLst>
              </a:tr>
              <a:tr h="263250">
                <a:tc>
                  <a:txBody>
                    <a:bodyPr/>
                    <a:lstStyle/>
                    <a:p>
                      <a:pPr marL="0" marR="0" lvl="0" indent="0" algn="ctr" rtl="0">
                        <a:lnSpc>
                          <a:spcPct val="100000"/>
                        </a:lnSpc>
                        <a:spcBef>
                          <a:spcPts val="0"/>
                        </a:spcBef>
                        <a:spcAft>
                          <a:spcPts val="0"/>
                        </a:spcAft>
                        <a:buNone/>
                      </a:pPr>
                      <a:r>
                        <a:rPr lang="ja" sz="1100" b="0" u="none" strike="noStrike" cap="none" dirty="0">
                          <a:solidFill>
                            <a:schemeClr val="tx1">
                              <a:lumMod val="85000"/>
                              <a:lumOff val="15000"/>
                            </a:schemeClr>
                          </a:solidFill>
                          <a:latin typeface="游ゴシック"/>
                          <a:ea typeface="游ゴシック"/>
                          <a:cs typeface="Arial"/>
                          <a:sym typeface="Arial"/>
                        </a:rPr>
                        <a:t>ランナー3塁フラグ</a:t>
                      </a:r>
                      <a:endParaRPr sz="1100" b="0"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プレイ前走者状況</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8"/>
                  </a:ext>
                </a:extLst>
              </a:tr>
              <a:tr h="263250">
                <a:tc>
                  <a:txBody>
                    <a:bodyPr/>
                    <a:lstStyle/>
                    <a:p>
                      <a:pPr marL="0" marR="0" lvl="0" indent="0" algn="ctr" rtl="0">
                        <a:lnSpc>
                          <a:spcPct val="100000"/>
                        </a:lnSpc>
                        <a:spcBef>
                          <a:spcPts val="0"/>
                        </a:spcBef>
                        <a:spcAft>
                          <a:spcPts val="0"/>
                        </a:spcAft>
                        <a:buNone/>
                      </a:pPr>
                      <a:r>
                        <a:rPr lang="ja" sz="1100" b="0" dirty="0">
                          <a:solidFill>
                            <a:schemeClr val="tx1">
                              <a:lumMod val="85000"/>
                              <a:lumOff val="15000"/>
                            </a:schemeClr>
                          </a:solidFill>
                          <a:latin typeface="游ゴシック" panose="020B0400000000000000" pitchFamily="50" charset="-128"/>
                          <a:ea typeface="游ゴシック" panose="020B0400000000000000" pitchFamily="50" charset="-128"/>
                        </a:rPr>
                        <a:t>投手左右</a:t>
                      </a:r>
                      <a:r>
                        <a:rPr lang="en-US" altLang="ja" sz="1100" b="0" dirty="0">
                          <a:solidFill>
                            <a:schemeClr val="tx1">
                              <a:lumMod val="85000"/>
                              <a:lumOff val="15000"/>
                            </a:schemeClr>
                          </a:solidFill>
                          <a:latin typeface="游ゴシック" panose="020B0400000000000000" pitchFamily="50" charset="-128"/>
                          <a:ea typeface="游ゴシック" panose="020B0400000000000000" pitchFamily="50" charset="-128"/>
                        </a:rPr>
                        <a:t>×</a:t>
                      </a:r>
                      <a:r>
                        <a:rPr lang="ja" sz="1100" b="0" dirty="0">
                          <a:solidFill>
                            <a:schemeClr val="tx1">
                              <a:lumMod val="85000"/>
                              <a:lumOff val="15000"/>
                            </a:schemeClr>
                          </a:solidFill>
                          <a:latin typeface="游ゴシック" panose="020B0400000000000000" pitchFamily="50" charset="-128"/>
                          <a:ea typeface="游ゴシック" panose="020B0400000000000000" pitchFamily="50" charset="-128"/>
                        </a:rPr>
                        <a:t>打者</a:t>
                      </a:r>
                      <a:r>
                        <a:rPr lang="ja" altLang="en-US" sz="1100" b="0" dirty="0">
                          <a:solidFill>
                            <a:schemeClr val="tx1">
                              <a:lumMod val="85000"/>
                              <a:lumOff val="15000"/>
                            </a:schemeClr>
                          </a:solidFill>
                          <a:latin typeface="游ゴシック" panose="020B0400000000000000" pitchFamily="50" charset="-128"/>
                          <a:ea typeface="游ゴシック" panose="020B0400000000000000" pitchFamily="50" charset="-128"/>
                        </a:rPr>
                        <a:t>左右</a:t>
                      </a:r>
                      <a:endParaRPr lang="en-US" altLang="ja" sz="1100" b="0" dirty="0">
                        <a:solidFill>
                          <a:schemeClr val="tx1">
                            <a:lumMod val="85000"/>
                            <a:lumOff val="15000"/>
                          </a:schemeClr>
                        </a:solidFill>
                        <a:latin typeface="游ゴシック" panose="020B0400000000000000" pitchFamily="50" charset="-128"/>
                        <a:ea typeface="游ゴシック" panose="020B0400000000000000" pitchFamily="50" charset="-128"/>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dirty="0">
                          <a:solidFill>
                            <a:schemeClr val="tx1">
                              <a:lumMod val="85000"/>
                              <a:lumOff val="15000"/>
                            </a:schemeClr>
                          </a:solidFill>
                          <a:latin typeface="游ゴシック" panose="020B0400000000000000" pitchFamily="50" charset="-128"/>
                          <a:ea typeface="游ゴシック" panose="020B0400000000000000" pitchFamily="50" charset="-128"/>
                        </a:rPr>
                        <a:t>投手投球左右、打者打席</a:t>
                      </a:r>
                      <a:r>
                        <a:rPr lang="ja" altLang="en-US" sz="1100" b="0" dirty="0">
                          <a:solidFill>
                            <a:schemeClr val="tx1">
                              <a:lumMod val="85000"/>
                              <a:lumOff val="15000"/>
                            </a:schemeClr>
                          </a:solidFill>
                          <a:latin typeface="游ゴシック" panose="020B0400000000000000" pitchFamily="50" charset="-128"/>
                          <a:ea typeface="游ゴシック" panose="020B0400000000000000" pitchFamily="50" charset="-128"/>
                        </a:rPr>
                        <a:t>左右</a:t>
                      </a:r>
                      <a:endParaRPr lang="ja" altLang="en-US" sz="1100" b="0" dirty="0">
                        <a:solidFill>
                          <a:schemeClr val="tx1">
                            <a:lumMod val="85000"/>
                            <a:lumOff val="15000"/>
                          </a:schemeClr>
                        </a:solidFill>
                        <a:latin typeface="游ゴシック" panose="020B0400000000000000" pitchFamily="50" charset="-128"/>
                        <a:ea typeface="游ゴシック" panose="020B0400000000000000" pitchFamily="50" charset="-128"/>
                        <a:sym typeface="Arial"/>
                      </a:endParaRPr>
                    </a:p>
                  </a:txBody>
                  <a:tcPr marL="9525" marR="9525" marT="9525" marB="0" anchor="ctr"/>
                </a:tc>
                <a:extLst>
                  <a:ext uri="{0D108BD9-81ED-4DB2-BD59-A6C34878D82A}">
                    <a16:rowId xmlns:a16="http://schemas.microsoft.com/office/drawing/2014/main" val="10009"/>
                  </a:ext>
                </a:extLst>
              </a:tr>
            </a:tbl>
          </a:graphicData>
        </a:graphic>
      </p:graphicFrame>
      <p:graphicFrame>
        <p:nvGraphicFramePr>
          <p:cNvPr id="4" name="表 3">
            <a:extLst>
              <a:ext uri="{FF2B5EF4-FFF2-40B4-BE49-F238E27FC236}">
                <a16:creationId xmlns:a16="http://schemas.microsoft.com/office/drawing/2014/main" id="{0BE0F889-5E1F-47E9-ACC3-620D2A067DF8}"/>
              </a:ext>
            </a:extLst>
          </p:cNvPr>
          <p:cNvGraphicFramePr>
            <a:graphicFrameLocks noGrp="1"/>
          </p:cNvGraphicFramePr>
          <p:nvPr>
            <p:extLst>
              <p:ext uri="{D42A27DB-BD31-4B8C-83A1-F6EECF244321}">
                <p14:modId xmlns:p14="http://schemas.microsoft.com/office/powerpoint/2010/main" val="299391659"/>
              </p:ext>
            </p:extLst>
          </p:nvPr>
        </p:nvGraphicFramePr>
        <p:xfrm>
          <a:off x="506402" y="2606999"/>
          <a:ext cx="8107201" cy="1842748"/>
        </p:xfrm>
        <a:graphic>
          <a:graphicData uri="http://schemas.openxmlformats.org/drawingml/2006/table">
            <a:tbl>
              <a:tblPr firstRow="1" bandRow="1">
                <a:tableStyleId>{5FD0F851-EC5A-4D38-B0AD-8093EC10F338}</a:tableStyleId>
              </a:tblPr>
              <a:tblGrid>
                <a:gridCol w="2998925">
                  <a:extLst>
                    <a:ext uri="{9D8B030D-6E8A-4147-A177-3AD203B41FA5}">
                      <a16:colId xmlns:a16="http://schemas.microsoft.com/office/drawing/2014/main" val="20000"/>
                    </a:ext>
                  </a:extLst>
                </a:gridCol>
                <a:gridCol w="5108276">
                  <a:extLst>
                    <a:ext uri="{9D8B030D-6E8A-4147-A177-3AD203B41FA5}">
                      <a16:colId xmlns:a16="http://schemas.microsoft.com/office/drawing/2014/main" val="20001"/>
                    </a:ext>
                  </a:extLst>
                </a:gridCol>
              </a:tblGrid>
              <a:tr h="263250">
                <a:tc>
                  <a:txBody>
                    <a:bodyPr/>
                    <a:lstStyle/>
                    <a:p>
                      <a:pPr algn="ctr" fontAlgn="b"/>
                      <a:r>
                        <a:rPr lang="ja-JP" altLang="en-US" sz="1100" b="0"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rPr>
                        <a:t>新たに作成する特徴量</a:t>
                      </a:r>
                    </a:p>
                  </a:txBody>
                  <a:tcPr marL="9525" marR="9525" marT="9525" marB="0" anchor="ctr"/>
                </a:tc>
                <a:tc>
                  <a:txBody>
                    <a:bodyPr/>
                    <a:lstStyle/>
                    <a:p>
                      <a:pPr algn="ctr" fontAlgn="b"/>
                      <a:r>
                        <a:rPr lang="ja-JP" altLang="en-US" sz="1100" b="0"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rPr>
                        <a:t>作成のために使用する特徴量</a:t>
                      </a:r>
                    </a:p>
                  </a:txBody>
                  <a:tcPr marL="9525" marR="9525" marT="9525" marB="0" anchor="ctr"/>
                </a:tc>
                <a:extLst>
                  <a:ext uri="{0D108BD9-81ED-4DB2-BD59-A6C34878D82A}">
                    <a16:rowId xmlns:a16="http://schemas.microsoft.com/office/drawing/2014/main" val="10000"/>
                  </a:ext>
                </a:extLst>
              </a:tr>
              <a:tr h="263250">
                <a:tc>
                  <a:txBody>
                    <a:bodyPr/>
                    <a:lstStyle/>
                    <a:p>
                      <a:pPr marL="0" marR="0" lvl="0" indent="0" algn="ctr" rtl="0">
                        <a:lnSpc>
                          <a:spcPct val="100000"/>
                        </a:lnSpc>
                        <a:spcBef>
                          <a:spcPts val="0"/>
                        </a:spcBef>
                        <a:spcAft>
                          <a:spcPts val="0"/>
                        </a:spcAft>
                        <a:buNone/>
                      </a:pPr>
                      <a:r>
                        <a:rPr lang="en-US" altLang="ja" sz="1100" b="0" u="none" strike="noStrike" cap="none" dirty="0" err="1">
                          <a:solidFill>
                            <a:schemeClr val="tx1">
                              <a:lumMod val="85000"/>
                              <a:lumOff val="15000"/>
                            </a:schemeClr>
                          </a:solidFill>
                          <a:latin typeface="游ゴシック" panose="020B0400000000000000" pitchFamily="50" charset="-128"/>
                          <a:ea typeface="游ゴシック" panose="020B0400000000000000" pitchFamily="50" charset="-128"/>
                          <a:cs typeface="Arial"/>
                        </a:rPr>
                        <a:t>直前に投げた球種</a:t>
                      </a:r>
                      <a:endParaRPr lang="en-US" altLang="ja" sz="11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altLang="en-US" sz="1100" b="0">
                          <a:solidFill>
                            <a:schemeClr val="tx1">
                              <a:lumMod val="85000"/>
                              <a:lumOff val="15000"/>
                            </a:schemeClr>
                          </a:solidFill>
                          <a:latin typeface="游ゴシック" panose="020B0400000000000000" pitchFamily="50" charset="-128"/>
                          <a:ea typeface="游ゴシック" panose="020B0400000000000000" pitchFamily="50" charset="-128"/>
                        </a:rPr>
                        <a:t>球種</a:t>
                      </a:r>
                      <a:endParaRPr lang="ja" altLang="en-US" sz="1100" b="0">
                        <a:solidFill>
                          <a:schemeClr val="tx1">
                            <a:lumMod val="85000"/>
                            <a:lumOff val="15000"/>
                          </a:schemeClr>
                        </a:solidFill>
                        <a:latin typeface="游ゴシック" panose="020B0400000000000000" pitchFamily="50" charset="-128"/>
                        <a:ea typeface="游ゴシック" panose="020B0400000000000000" pitchFamily="50" charset="-128"/>
                        <a:sym typeface="Arial"/>
                      </a:endParaRPr>
                    </a:p>
                  </a:txBody>
                  <a:tcPr marL="9525" marR="9525" marT="9525" marB="0" anchor="ctr"/>
                </a:tc>
                <a:extLst>
                  <a:ext uri="{0D108BD9-81ED-4DB2-BD59-A6C34878D82A}">
                    <a16:rowId xmlns:a16="http://schemas.microsoft.com/office/drawing/2014/main" val="10001"/>
                  </a:ext>
                </a:extLst>
              </a:tr>
              <a:tr h="263250">
                <a:tc>
                  <a:txBody>
                    <a:bodyPr/>
                    <a:lstStyle/>
                    <a:p>
                      <a:pPr marL="0" marR="0" lvl="0" indent="0" algn="ctr" rtl="0">
                        <a:lnSpc>
                          <a:spcPct val="100000"/>
                        </a:lnSpc>
                        <a:spcBef>
                          <a:spcPts val="0"/>
                        </a:spcBef>
                        <a:spcAft>
                          <a:spcPts val="0"/>
                        </a:spcAft>
                        <a:buNone/>
                      </a:pPr>
                      <a:r>
                        <a:rPr lang="ja" altLang="en-US" sz="11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Arial"/>
                        </a:rPr>
                        <a:t>前回投球結果（BSO）</a:t>
                      </a:r>
                      <a:endParaRPr lang="ja" altLang="en-US" sz="11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Arial"/>
                        <a:sym typeface="Arial"/>
                      </a:endParaRPr>
                    </a:p>
                  </a:txBody>
                  <a:tcPr marL="91450" marR="91450" marT="45725" marB="45725"/>
                </a:tc>
                <a:tc>
                  <a:txBody>
                    <a:bodyPr/>
                    <a:lstStyle/>
                    <a:p>
                      <a:pPr marL="0" marR="0" lvl="0" indent="0" algn="l">
                        <a:lnSpc>
                          <a:spcPct val="100000"/>
                        </a:lnSpc>
                        <a:spcBef>
                          <a:spcPts val="0"/>
                        </a:spcBef>
                        <a:spcAft>
                          <a:spcPts val="0"/>
                        </a:spcAft>
                        <a:buNone/>
                      </a:pPr>
                      <a:r>
                        <a:rPr lang="ja" sz="1100" b="0" i="0" u="none" strike="noStrike" noProof="0">
                          <a:solidFill>
                            <a:schemeClr val="tx1">
                              <a:lumMod val="85000"/>
                              <a:lumOff val="15000"/>
                            </a:schemeClr>
                          </a:solidFill>
                          <a:latin typeface="游ゴシック" panose="020B0400000000000000" pitchFamily="50" charset="-128"/>
                          <a:ea typeface="游ゴシック" panose="020B0400000000000000" pitchFamily="50" charset="-128"/>
                        </a:rPr>
                        <a:t>プレイ前</a:t>
                      </a:r>
                      <a:r>
                        <a:rPr lang="ja" altLang="en-US" sz="1100" b="0" i="0" u="none" strike="noStrike" noProof="0">
                          <a:solidFill>
                            <a:schemeClr val="tx1">
                              <a:lumMod val="85000"/>
                              <a:lumOff val="15000"/>
                            </a:schemeClr>
                          </a:solidFill>
                          <a:latin typeface="游ゴシック" panose="020B0400000000000000" pitchFamily="50" charset="-128"/>
                          <a:ea typeface="游ゴシック" panose="020B0400000000000000" pitchFamily="50" charset="-128"/>
                        </a:rPr>
                        <a:t>ボール数、プレイ前ストライク数、プレイ前アウト数</a:t>
                      </a:r>
                      <a:endParaRPr>
                        <a:solidFill>
                          <a:schemeClr val="tx1">
                            <a:lumMod val="85000"/>
                            <a:lumOff val="15000"/>
                          </a:schemeClr>
                        </a:solidFill>
                        <a:latin typeface="游ゴシック" panose="020B0400000000000000" pitchFamily="50" charset="-128"/>
                        <a:ea typeface="游ゴシック" panose="020B0400000000000000" pitchFamily="50" charset="-128"/>
                        <a:sym typeface="Arial"/>
                      </a:endParaRPr>
                    </a:p>
                  </a:txBody>
                  <a:tcPr marL="9525" marR="9525" marT="9525" marB="0" anchor="ctr"/>
                </a:tc>
                <a:extLst>
                  <a:ext uri="{0D108BD9-81ED-4DB2-BD59-A6C34878D82A}">
                    <a16:rowId xmlns:a16="http://schemas.microsoft.com/office/drawing/2014/main" val="10007"/>
                  </a:ext>
                </a:extLst>
              </a:tr>
              <a:tr h="263250">
                <a:tc>
                  <a:txBody>
                    <a:bodyPr/>
                    <a:lstStyle/>
                    <a:p>
                      <a:pPr marL="0" marR="0" lvl="0" indent="0" algn="ctr" rtl="0">
                        <a:lnSpc>
                          <a:spcPct val="100000"/>
                        </a:lnSpc>
                        <a:spcBef>
                          <a:spcPts val="0"/>
                        </a:spcBef>
                        <a:spcAft>
                          <a:spcPts val="0"/>
                        </a:spcAft>
                        <a:buNone/>
                      </a:pPr>
                      <a:r>
                        <a:rPr lang="ja" sz="11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Arial"/>
                        </a:rPr>
                        <a:t>点差</a:t>
                      </a:r>
                      <a:endParaRPr sz="11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altLang="en-US" sz="1100" b="0" i="0" u="none" strike="noStrike" noProof="0">
                          <a:solidFill>
                            <a:schemeClr val="tx1">
                              <a:lumMod val="85000"/>
                              <a:lumOff val="15000"/>
                            </a:schemeClr>
                          </a:solidFill>
                          <a:latin typeface="游ゴシック" panose="020B0400000000000000" pitchFamily="50" charset="-128"/>
                          <a:ea typeface="游ゴシック" panose="020B0400000000000000" pitchFamily="50" charset="-128"/>
                        </a:rPr>
                        <a:t>プレイ前ホームチーム得点数、プレイ前アウェイチーム得点数</a:t>
                      </a:r>
                      <a:endParaRPr sz="1100" b="0" i="0" u="none" strike="noStrike" cap="none">
                        <a:solidFill>
                          <a:schemeClr val="tx1">
                            <a:lumMod val="85000"/>
                            <a:lumOff val="15000"/>
                          </a:schemeClr>
                        </a:solidFill>
                        <a:latin typeface="游ゴシック" panose="020B0400000000000000" pitchFamily="50" charset="-128"/>
                        <a:ea typeface="游ゴシック" panose="020B0400000000000000" pitchFamily="50" charset="-128"/>
                        <a:cs typeface="Arial"/>
                        <a:sym typeface="Arial"/>
                      </a:endParaRPr>
                    </a:p>
                  </a:txBody>
                  <a:tcPr marL="9525" marR="9525" marT="9525" marB="0" anchor="ctr"/>
                </a:tc>
                <a:extLst>
                  <a:ext uri="{0D108BD9-81ED-4DB2-BD59-A6C34878D82A}">
                    <a16:rowId xmlns:a16="http://schemas.microsoft.com/office/drawing/2014/main" val="10008"/>
                  </a:ext>
                </a:extLst>
              </a:tr>
              <a:tr h="263250">
                <a:tc>
                  <a:txBody>
                    <a:bodyPr/>
                    <a:lstStyle/>
                    <a:p>
                      <a:pPr marL="0" marR="0" lvl="0" indent="0" algn="ctr" rtl="0">
                        <a:lnSpc>
                          <a:spcPct val="100000"/>
                        </a:lnSpc>
                        <a:spcBef>
                          <a:spcPts val="0"/>
                        </a:spcBef>
                        <a:spcAft>
                          <a:spcPts val="0"/>
                        </a:spcAft>
                        <a:buNone/>
                      </a:pPr>
                      <a:r>
                        <a:rPr lang="ja" sz="1100" b="0" dirty="0">
                          <a:solidFill>
                            <a:schemeClr val="tx1">
                              <a:lumMod val="85000"/>
                              <a:lumOff val="15000"/>
                            </a:schemeClr>
                          </a:solidFill>
                          <a:latin typeface="游ゴシック"/>
                          <a:ea typeface="游ゴシック"/>
                        </a:rPr>
                        <a:t>打者投手フラグ</a:t>
                      </a:r>
                      <a:endParaRPr sz="1100" b="0"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dirty="0">
                          <a:solidFill>
                            <a:schemeClr val="tx1">
                              <a:lumMod val="85000"/>
                              <a:lumOff val="15000"/>
                            </a:schemeClr>
                          </a:solidFill>
                          <a:latin typeface="游ゴシック"/>
                          <a:ea typeface="游ゴシック"/>
                        </a:rPr>
                        <a:t>打者守備位置</a:t>
                      </a:r>
                      <a:endParaRPr sz="1100" b="0" i="0" u="none" strike="noStrike" cap="none" dirty="0">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9"/>
                  </a:ext>
                </a:extLst>
              </a:tr>
              <a:tr h="263249">
                <a:tc>
                  <a:txBody>
                    <a:bodyPr/>
                    <a:lstStyle/>
                    <a:p>
                      <a:pPr marL="0" lvl="0" indent="0" algn="ctr">
                        <a:lnSpc>
                          <a:spcPct val="100000"/>
                        </a:lnSpc>
                        <a:spcBef>
                          <a:spcPts val="0"/>
                        </a:spcBef>
                        <a:spcAft>
                          <a:spcPts val="0"/>
                        </a:spcAft>
                        <a:buNone/>
                      </a:pPr>
                      <a:r>
                        <a:rPr lang="ja" altLang="en-US" sz="1100" b="0" dirty="0">
                          <a:solidFill>
                            <a:schemeClr val="tx1">
                              <a:lumMod val="85000"/>
                              <a:lumOff val="15000"/>
                            </a:schemeClr>
                          </a:solidFill>
                          <a:latin typeface="游ゴシック" panose="020B0400000000000000" pitchFamily="50" charset="-128"/>
                          <a:ea typeface="游ゴシック" panose="020B0400000000000000" pitchFamily="50" charset="-128"/>
                        </a:rPr>
                        <a:t>イニング組合せ（1回表〜）</a:t>
                      </a:r>
                      <a:endParaRPr lang="ja" altLang="en-US" sz="1100" b="0" dirty="0">
                        <a:solidFill>
                          <a:schemeClr val="tx1">
                            <a:lumMod val="85000"/>
                            <a:lumOff val="15000"/>
                          </a:schemeClr>
                        </a:solidFill>
                        <a:latin typeface="游ゴシック" panose="020B0400000000000000" pitchFamily="50" charset="-128"/>
                        <a:ea typeface="游ゴシック" panose="020B0400000000000000" pitchFamily="50" charset="-128"/>
                        <a:sym typeface="Arial"/>
                      </a:endParaRPr>
                    </a:p>
                  </a:txBody>
                  <a:tcPr marL="91450" marR="91450" marT="45725" marB="45725"/>
                </a:tc>
                <a:tc>
                  <a:txBody>
                    <a:bodyPr/>
                    <a:lstStyle/>
                    <a:p>
                      <a:pPr marL="0" lvl="0" indent="0" algn="l">
                        <a:lnSpc>
                          <a:spcPct val="100000"/>
                        </a:lnSpc>
                        <a:spcBef>
                          <a:spcPts val="0"/>
                        </a:spcBef>
                        <a:spcAft>
                          <a:spcPts val="0"/>
                        </a:spcAft>
                        <a:buNone/>
                      </a:pPr>
                      <a:r>
                        <a:rPr lang="ja" altLang="en-US" sz="1100" b="0">
                          <a:solidFill>
                            <a:schemeClr val="tx1">
                              <a:lumMod val="85000"/>
                              <a:lumOff val="15000"/>
                            </a:schemeClr>
                          </a:solidFill>
                          <a:latin typeface="游ゴシック" panose="020B0400000000000000" pitchFamily="50" charset="-128"/>
                          <a:ea typeface="游ゴシック" panose="020B0400000000000000" pitchFamily="50" charset="-128"/>
                        </a:rPr>
                        <a:t>イニング、表裏</a:t>
                      </a:r>
                      <a:endParaRPr lang="ja" altLang="en-US" sz="1100" b="0">
                        <a:solidFill>
                          <a:schemeClr val="tx1">
                            <a:lumMod val="85000"/>
                            <a:lumOff val="15000"/>
                          </a:schemeClr>
                        </a:solidFill>
                        <a:latin typeface="游ゴシック" panose="020B0400000000000000" pitchFamily="50" charset="-128"/>
                        <a:ea typeface="游ゴシック" panose="020B0400000000000000" pitchFamily="50" charset="-128"/>
                        <a:sym typeface="Arial"/>
                      </a:endParaRPr>
                    </a:p>
                  </a:txBody>
                  <a:tcPr marL="9525" marR="9525" marT="9525" marB="0" anchor="ctr"/>
                </a:tc>
                <a:extLst>
                  <a:ext uri="{0D108BD9-81ED-4DB2-BD59-A6C34878D82A}">
                    <a16:rowId xmlns:a16="http://schemas.microsoft.com/office/drawing/2014/main" val="916213687"/>
                  </a:ext>
                </a:extLst>
              </a:tr>
              <a:tr h="263249">
                <a:tc>
                  <a:txBody>
                    <a:bodyPr/>
                    <a:lstStyle/>
                    <a:p>
                      <a:pPr marL="0" lvl="0" indent="0" algn="ctr">
                        <a:lnSpc>
                          <a:spcPct val="100000"/>
                        </a:lnSpc>
                        <a:spcBef>
                          <a:spcPts val="0"/>
                        </a:spcBef>
                        <a:spcAft>
                          <a:spcPts val="0"/>
                        </a:spcAft>
                        <a:buNone/>
                      </a:pPr>
                      <a:r>
                        <a:rPr lang="ja" altLang="en-US" sz="1100" b="0" dirty="0">
                          <a:solidFill>
                            <a:schemeClr val="tx1">
                              <a:lumMod val="85000"/>
                              <a:lumOff val="15000"/>
                            </a:schemeClr>
                          </a:solidFill>
                          <a:latin typeface="游ゴシック" panose="020B0400000000000000" pitchFamily="50" charset="-128"/>
                          <a:ea typeface="游ゴシック" panose="020B0400000000000000" pitchFamily="50" charset="-128"/>
                        </a:rPr>
                        <a:t>年齢</a:t>
                      </a:r>
                      <a:r>
                        <a:rPr lang="ja-JP" altLang="en-US" sz="1100" b="0" dirty="0">
                          <a:solidFill>
                            <a:schemeClr val="tx1">
                              <a:lumMod val="85000"/>
                              <a:lumOff val="15000"/>
                            </a:schemeClr>
                          </a:solidFill>
                          <a:latin typeface="游ゴシック" panose="020B0400000000000000" pitchFamily="50" charset="-128"/>
                          <a:ea typeface="游ゴシック" panose="020B0400000000000000" pitchFamily="50" charset="-128"/>
                        </a:rPr>
                        <a:t>（打者年齢・投手年齢）</a:t>
                      </a:r>
                      <a:endParaRPr lang="ja" altLang="en-US" sz="1100" b="0" dirty="0">
                        <a:solidFill>
                          <a:schemeClr val="tx1">
                            <a:lumMod val="85000"/>
                            <a:lumOff val="15000"/>
                          </a:schemeClr>
                        </a:solidFill>
                        <a:latin typeface="游ゴシック" panose="020B0400000000000000" pitchFamily="50" charset="-128"/>
                        <a:ea typeface="游ゴシック" panose="020B0400000000000000" pitchFamily="50" charset="-128"/>
                        <a:sym typeface="Arial"/>
                      </a:endParaRPr>
                    </a:p>
                  </a:txBody>
                  <a:tcPr marL="91450" marR="91450" marT="45725" marB="45725"/>
                </a:tc>
                <a:tc>
                  <a:txBody>
                    <a:bodyPr/>
                    <a:lstStyle/>
                    <a:p>
                      <a:pPr marL="0" lvl="0" indent="0" algn="l">
                        <a:lnSpc>
                          <a:spcPct val="100000"/>
                        </a:lnSpc>
                        <a:spcBef>
                          <a:spcPts val="0"/>
                        </a:spcBef>
                        <a:spcAft>
                          <a:spcPts val="0"/>
                        </a:spcAft>
                        <a:buNone/>
                      </a:pPr>
                      <a:r>
                        <a:rPr lang="ja" altLang="en-US" sz="1100" b="0" dirty="0">
                          <a:solidFill>
                            <a:schemeClr val="tx1">
                              <a:lumMod val="85000"/>
                              <a:lumOff val="15000"/>
                            </a:schemeClr>
                          </a:solidFill>
                          <a:latin typeface="游ゴシック" panose="020B0400000000000000" pitchFamily="50" charset="-128"/>
                          <a:ea typeface="游ゴシック" panose="020B0400000000000000" pitchFamily="50" charset="-128"/>
                        </a:rPr>
                        <a:t>生年月日</a:t>
                      </a:r>
                      <a:endParaRPr lang="ja" altLang="en-US" sz="1100" b="0" dirty="0">
                        <a:solidFill>
                          <a:schemeClr val="tx1">
                            <a:lumMod val="85000"/>
                            <a:lumOff val="15000"/>
                          </a:schemeClr>
                        </a:solidFill>
                        <a:latin typeface="游ゴシック" panose="020B0400000000000000" pitchFamily="50" charset="-128"/>
                        <a:ea typeface="游ゴシック" panose="020B0400000000000000" pitchFamily="50" charset="-128"/>
                        <a:sym typeface="Arial"/>
                      </a:endParaRPr>
                    </a:p>
                  </a:txBody>
                  <a:tcPr marL="9525" marR="9525" marT="9525" marB="0" anchor="ctr"/>
                </a:tc>
                <a:extLst>
                  <a:ext uri="{0D108BD9-81ED-4DB2-BD59-A6C34878D82A}">
                    <a16:rowId xmlns:a16="http://schemas.microsoft.com/office/drawing/2014/main" val="3919596068"/>
                  </a:ext>
                </a:extLst>
              </a:tr>
            </a:tbl>
          </a:graphicData>
        </a:graphic>
      </p:graphicFrame>
      <p:sp>
        <p:nvSpPr>
          <p:cNvPr id="2" name="Google Shape;66;p15">
            <a:extLst>
              <a:ext uri="{FF2B5EF4-FFF2-40B4-BE49-F238E27FC236}">
                <a16:creationId xmlns:a16="http://schemas.microsoft.com/office/drawing/2014/main" id="{06673D11-040C-4230-817C-3EBB5603060C}"/>
              </a:ext>
            </a:extLst>
          </p:cNvPr>
          <p:cNvSpPr txBox="1">
            <a:spLocks noGrp="1"/>
          </p:cNvSpPr>
          <p:nvPr>
            <p:ph type="ctrTitle"/>
          </p:nvPr>
        </p:nvSpPr>
        <p:spPr>
          <a:xfrm>
            <a:off x="473625" y="631824"/>
            <a:ext cx="6253300" cy="385748"/>
          </a:xfrm>
          <a:prstGeom prst="rect">
            <a:avLst/>
          </a:prstGeom>
        </p:spPr>
        <p:txBody>
          <a:bodyPr spcFirstLastPara="1" wrap="square" lIns="91425" tIns="91425" rIns="91425" bIns="91425" anchor="ctr" anchorCtr="0">
            <a:noAutofit/>
          </a:bodyPr>
          <a:lstStyle/>
          <a:p>
            <a:pPr algn="l"/>
            <a:r>
              <a:rPr lang="ja" altLang="en-US" sz="1400" dirty="0">
                <a:solidFill>
                  <a:schemeClr val="tx1">
                    <a:lumMod val="85000"/>
                    <a:lumOff val="15000"/>
                  </a:schemeClr>
                </a:solidFill>
                <a:latin typeface="游ゴシック"/>
                <a:ea typeface="游ゴシック"/>
              </a:rPr>
              <a:t>クロス集計結果をもとに作成</a:t>
            </a:r>
          </a:p>
        </p:txBody>
      </p:sp>
      <p:sp>
        <p:nvSpPr>
          <p:cNvPr id="8" name="Google Shape;66;p15">
            <a:extLst>
              <a:ext uri="{FF2B5EF4-FFF2-40B4-BE49-F238E27FC236}">
                <a16:creationId xmlns:a16="http://schemas.microsoft.com/office/drawing/2014/main" id="{A7092E06-137E-455A-8405-E4B9CAC037AD}"/>
              </a:ext>
            </a:extLst>
          </p:cNvPr>
          <p:cNvSpPr txBox="1">
            <a:spLocks/>
          </p:cNvSpPr>
          <p:nvPr/>
        </p:nvSpPr>
        <p:spPr>
          <a:xfrm>
            <a:off x="428025" y="2290160"/>
            <a:ext cx="6253300" cy="3857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 altLang="en-US" sz="1400" dirty="0">
                <a:solidFill>
                  <a:schemeClr val="tx1">
                    <a:lumMod val="85000"/>
                    <a:lumOff val="15000"/>
                  </a:schemeClr>
                </a:solidFill>
                <a:latin typeface="游ゴシック"/>
                <a:ea typeface="游ゴシック"/>
              </a:rPr>
              <a:t>ドメイン知識をもとに作成</a:t>
            </a:r>
          </a:p>
        </p:txBody>
      </p:sp>
      <p:sp>
        <p:nvSpPr>
          <p:cNvPr id="12" name="Google Shape;66;p15">
            <a:extLst>
              <a:ext uri="{FF2B5EF4-FFF2-40B4-BE49-F238E27FC236}">
                <a16:creationId xmlns:a16="http://schemas.microsoft.com/office/drawing/2014/main" id="{A8129B68-1A7A-4431-9AD9-6123E649D044}"/>
              </a:ext>
            </a:extLst>
          </p:cNvPr>
          <p:cNvSpPr txBox="1">
            <a:spLocks/>
          </p:cNvSpPr>
          <p:nvPr/>
        </p:nvSpPr>
        <p:spPr>
          <a:xfrm>
            <a:off x="473025" y="4528223"/>
            <a:ext cx="8206300" cy="3857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 altLang="en-US" sz="1100" dirty="0">
                <a:solidFill>
                  <a:schemeClr val="tx1">
                    <a:lumMod val="85000"/>
                    <a:lumOff val="15000"/>
                  </a:schemeClr>
                </a:solidFill>
                <a:latin typeface="游ゴシック"/>
                <a:ea typeface="游ゴシック"/>
              </a:rPr>
              <a:t>※上記以外に、「試合種別詳細」「打者打席左右」「投手投球左右」「投手役割」「プレイ前走者状況」はラベルエンコーディングを行い、特徴量として使用</a:t>
            </a:r>
          </a:p>
        </p:txBody>
      </p:sp>
    </p:spTree>
    <p:extLst>
      <p:ext uri="{BB962C8B-B14F-4D97-AF65-F5344CB8AC3E}">
        <p14:creationId xmlns:p14="http://schemas.microsoft.com/office/powerpoint/2010/main" val="1649409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sz="2000" b="1" dirty="0">
                <a:solidFill>
                  <a:schemeClr val="bg1"/>
                </a:solidFill>
                <a:latin typeface="游ゴシック"/>
                <a:ea typeface="游ゴシック"/>
              </a:rPr>
              <a:t>　球種と新たに作成した特徴量の関係性①</a:t>
            </a:r>
            <a:endParaRPr sz="1100" b="1" dirty="0">
              <a:solidFill>
                <a:schemeClr val="bg1"/>
              </a:solidFill>
              <a:latin typeface="游ゴシック" panose="020B0400000000000000" pitchFamily="50" charset="-128"/>
              <a:ea typeface="游ゴシック" panose="020B0400000000000000" pitchFamily="50" charset="-128"/>
            </a:endParaRPr>
          </a:p>
        </p:txBody>
      </p:sp>
      <p:sp>
        <p:nvSpPr>
          <p:cNvPr id="4" name="Google Shape;66;p15">
            <a:extLst>
              <a:ext uri="{FF2B5EF4-FFF2-40B4-BE49-F238E27FC236}">
                <a16:creationId xmlns:a16="http://schemas.microsoft.com/office/drawing/2014/main" id="{40DBC536-060C-44E1-A455-BD66F30E1D35}"/>
              </a:ext>
            </a:extLst>
          </p:cNvPr>
          <p:cNvSpPr txBox="1">
            <a:spLocks noGrp="1"/>
          </p:cNvSpPr>
          <p:nvPr>
            <p:ph type="ctrTitle"/>
          </p:nvPr>
        </p:nvSpPr>
        <p:spPr>
          <a:xfrm>
            <a:off x="497414" y="562645"/>
            <a:ext cx="8197300" cy="848158"/>
          </a:xfrm>
          <a:prstGeom prst="rect">
            <a:avLst/>
          </a:prstGeom>
        </p:spPr>
        <p:txBody>
          <a:bodyPr spcFirstLastPara="1" wrap="square" lIns="91425" tIns="91425" rIns="91425" bIns="91425" anchor="ctr" anchorCtr="0">
            <a:noAutofit/>
          </a:bodyPr>
          <a:lstStyle/>
          <a:p>
            <a:pPr algn="l"/>
            <a:r>
              <a:rPr lang="ja-JP" altLang="en-US" sz="1400" b="1" dirty="0">
                <a:solidFill>
                  <a:srgbClr val="3F3F3F"/>
                </a:solidFill>
                <a:latin typeface="游ゴシック" panose="020B0400000000000000" pitchFamily="50" charset="-128"/>
                <a:ea typeface="游ゴシック" panose="020B0400000000000000" pitchFamily="50" charset="-128"/>
              </a:rPr>
              <a:t>①次に投げる</a:t>
            </a:r>
            <a:r>
              <a:rPr lang="ja" altLang="en-US" sz="1400" b="1" dirty="0">
                <a:solidFill>
                  <a:srgbClr val="3F3F3F"/>
                </a:solidFill>
                <a:latin typeface="游ゴシック" panose="020B0400000000000000" pitchFamily="50" charset="-128"/>
                <a:ea typeface="游ゴシック" panose="020B0400000000000000" pitchFamily="50" charset="-128"/>
              </a:rPr>
              <a:t>球種</a:t>
            </a:r>
            <a:r>
              <a:rPr lang="ja-JP" altLang="en-US" sz="1400" b="1" dirty="0">
                <a:solidFill>
                  <a:srgbClr val="3F3F3F"/>
                </a:solidFill>
                <a:latin typeface="游ゴシック" panose="020B0400000000000000" pitchFamily="50" charset="-128"/>
                <a:ea typeface="游ゴシック" panose="020B0400000000000000" pitchFamily="50" charset="-128"/>
              </a:rPr>
              <a:t>と</a:t>
            </a:r>
            <a:r>
              <a:rPr lang="ja" sz="1400" b="1" dirty="0">
                <a:solidFill>
                  <a:srgbClr val="3F3F3F"/>
                </a:solidFill>
                <a:latin typeface="游ゴシック" panose="020B0400000000000000" pitchFamily="50" charset="-128"/>
                <a:ea typeface="游ゴシック" panose="020B0400000000000000" pitchFamily="50" charset="-128"/>
              </a:rPr>
              <a:t>直前に投げた球種</a:t>
            </a:r>
            <a:r>
              <a:rPr lang="ja-JP" altLang="en-US" sz="1400" b="1" dirty="0">
                <a:solidFill>
                  <a:srgbClr val="3F3F3F"/>
                </a:solidFill>
                <a:latin typeface="游ゴシック" panose="020B0400000000000000" pitchFamily="50" charset="-128"/>
                <a:ea typeface="游ゴシック" panose="020B0400000000000000" pitchFamily="50" charset="-128"/>
              </a:rPr>
              <a:t>の関係性</a:t>
            </a:r>
            <a:br>
              <a:rPr lang="en-US" altLang="ja-JP" sz="1400" dirty="0">
                <a:solidFill>
                  <a:srgbClr val="3F3F3F"/>
                </a:solidFill>
                <a:latin typeface="游ゴシック" panose="020B0400000000000000" pitchFamily="50" charset="-128"/>
                <a:ea typeface="游ゴシック" panose="020B0400000000000000" pitchFamily="50" charset="-128"/>
              </a:rPr>
            </a:br>
            <a:r>
              <a:rPr lang="ja-JP" altLang="en-US" sz="1400" dirty="0">
                <a:solidFill>
                  <a:srgbClr val="3F3F3F"/>
                </a:solidFill>
                <a:latin typeface="游ゴシック" panose="020B0400000000000000" pitchFamily="50" charset="-128"/>
                <a:ea typeface="游ゴシック" panose="020B0400000000000000" pitchFamily="50" charset="-128"/>
              </a:rPr>
              <a:t>　</a:t>
            </a:r>
            <a:r>
              <a:rPr lang="ja" sz="1200" dirty="0">
                <a:solidFill>
                  <a:srgbClr val="3F3F3F"/>
                </a:solidFill>
                <a:latin typeface="游ゴシック" panose="020B0400000000000000" pitchFamily="50" charset="-128"/>
                <a:ea typeface="游ゴシック" panose="020B0400000000000000" pitchFamily="50" charset="-128"/>
              </a:rPr>
              <a:t>直前に投げた球種と次に投げる球種の関係性をみると、連続して同じ球種を投げるか、</a:t>
            </a:r>
            <a:r>
              <a:rPr lang="ja-JP" altLang="en-US" sz="1200" dirty="0">
                <a:solidFill>
                  <a:srgbClr val="3F3F3F"/>
                </a:solidFill>
                <a:latin typeface="游ゴシック" panose="020B0400000000000000" pitchFamily="50" charset="-128"/>
                <a:ea typeface="游ゴシック" panose="020B0400000000000000" pitchFamily="50" charset="-128"/>
              </a:rPr>
              <a:t>もしくは</a:t>
            </a:r>
            <a:r>
              <a:rPr lang="ja" sz="1200" dirty="0">
                <a:solidFill>
                  <a:srgbClr val="3F3F3F"/>
                </a:solidFill>
                <a:latin typeface="游ゴシック" panose="020B0400000000000000" pitchFamily="50" charset="-128"/>
                <a:ea typeface="游ゴシック" panose="020B0400000000000000" pitchFamily="50" charset="-128"/>
              </a:rPr>
              <a:t>ストレートを</a:t>
            </a:r>
            <a:br>
              <a:rPr lang="en-US" altLang="ja" sz="1200" dirty="0">
                <a:solidFill>
                  <a:srgbClr val="3F3F3F"/>
                </a:solidFill>
                <a:latin typeface="游ゴシック" panose="020B0400000000000000" pitchFamily="50" charset="-128"/>
                <a:ea typeface="游ゴシック" panose="020B0400000000000000" pitchFamily="50" charset="-128"/>
              </a:rPr>
            </a:br>
            <a:r>
              <a:rPr lang="ja-JP" altLang="en-US" sz="1200" dirty="0">
                <a:solidFill>
                  <a:srgbClr val="3F3F3F"/>
                </a:solidFill>
                <a:latin typeface="游ゴシック" panose="020B0400000000000000" pitchFamily="50" charset="-128"/>
                <a:ea typeface="游ゴシック" panose="020B0400000000000000" pitchFamily="50" charset="-128"/>
              </a:rPr>
              <a:t>　 </a:t>
            </a:r>
            <a:r>
              <a:rPr lang="ja" sz="1200" dirty="0">
                <a:solidFill>
                  <a:srgbClr val="3F3F3F"/>
                </a:solidFill>
                <a:latin typeface="游ゴシック" panose="020B0400000000000000" pitchFamily="50" charset="-128"/>
                <a:ea typeface="游ゴシック" panose="020B0400000000000000" pitchFamily="50" charset="-128"/>
              </a:rPr>
              <a:t>投げ</a:t>
            </a:r>
            <a:r>
              <a:rPr lang="ja" altLang="en-US" sz="1200" dirty="0">
                <a:solidFill>
                  <a:srgbClr val="3F3F3F"/>
                </a:solidFill>
                <a:latin typeface="游ゴシック" panose="020B0400000000000000" pitchFamily="50" charset="-128"/>
                <a:ea typeface="游ゴシック" panose="020B0400000000000000" pitchFamily="50" charset="-128"/>
              </a:rPr>
              <a:t>る</a:t>
            </a:r>
            <a:r>
              <a:rPr lang="ja" sz="1200" dirty="0">
                <a:solidFill>
                  <a:srgbClr val="3F3F3F"/>
                </a:solidFill>
                <a:latin typeface="游ゴシック" panose="020B0400000000000000" pitchFamily="50" charset="-128"/>
                <a:ea typeface="游ゴシック" panose="020B0400000000000000" pitchFamily="50" charset="-128"/>
              </a:rPr>
              <a:t>確率</a:t>
            </a:r>
            <a:r>
              <a:rPr lang="ja" altLang="en-US" sz="1200" dirty="0">
                <a:solidFill>
                  <a:srgbClr val="3F3F3F"/>
                </a:solidFill>
                <a:latin typeface="游ゴシック" panose="020B0400000000000000" pitchFamily="50" charset="-128"/>
                <a:ea typeface="游ゴシック" panose="020B0400000000000000" pitchFamily="50" charset="-128"/>
              </a:rPr>
              <a:t>が高くなっている</a:t>
            </a:r>
            <a:endParaRPr lang="ja" sz="1200" dirty="0">
              <a:solidFill>
                <a:srgbClr val="3F3F3F"/>
              </a:solidFill>
              <a:latin typeface="游ゴシック" panose="020B0400000000000000" pitchFamily="50" charset="-128"/>
              <a:ea typeface="游ゴシック" panose="020B0400000000000000" pitchFamily="50" charset="-128"/>
            </a:endParaRPr>
          </a:p>
        </p:txBody>
      </p:sp>
      <p:graphicFrame>
        <p:nvGraphicFramePr>
          <p:cNvPr id="2" name="表 1">
            <a:extLst>
              <a:ext uri="{FF2B5EF4-FFF2-40B4-BE49-F238E27FC236}">
                <a16:creationId xmlns:a16="http://schemas.microsoft.com/office/drawing/2014/main" id="{DBED0C60-6F5B-4035-91E7-D12A1A951186}"/>
              </a:ext>
            </a:extLst>
          </p:cNvPr>
          <p:cNvGraphicFramePr>
            <a:graphicFrameLocks noGrp="1"/>
          </p:cNvGraphicFramePr>
          <p:nvPr>
            <p:extLst>
              <p:ext uri="{D42A27DB-BD31-4B8C-83A1-F6EECF244321}">
                <p14:modId xmlns:p14="http://schemas.microsoft.com/office/powerpoint/2010/main" val="873181820"/>
              </p:ext>
            </p:extLst>
          </p:nvPr>
        </p:nvGraphicFramePr>
        <p:xfrm>
          <a:off x="1484434" y="2033192"/>
          <a:ext cx="6175129" cy="2607316"/>
        </p:xfrm>
        <a:graphic>
          <a:graphicData uri="http://schemas.openxmlformats.org/drawingml/2006/table">
            <a:tbl>
              <a:tblPr firstRow="1" bandRow="1">
                <a:tableStyleId>{5FD0F851-EC5A-4D38-B0AD-8093EC10F338}</a:tableStyleId>
              </a:tblPr>
              <a:tblGrid>
                <a:gridCol w="761692">
                  <a:extLst>
                    <a:ext uri="{9D8B030D-6E8A-4147-A177-3AD203B41FA5}">
                      <a16:colId xmlns:a16="http://schemas.microsoft.com/office/drawing/2014/main" val="20000"/>
                    </a:ext>
                  </a:extLst>
                </a:gridCol>
                <a:gridCol w="601493">
                  <a:extLst>
                    <a:ext uri="{9D8B030D-6E8A-4147-A177-3AD203B41FA5}">
                      <a16:colId xmlns:a16="http://schemas.microsoft.com/office/drawing/2014/main" val="20001"/>
                    </a:ext>
                  </a:extLst>
                </a:gridCol>
                <a:gridCol w="601493">
                  <a:extLst>
                    <a:ext uri="{9D8B030D-6E8A-4147-A177-3AD203B41FA5}">
                      <a16:colId xmlns:a16="http://schemas.microsoft.com/office/drawing/2014/main" val="20002"/>
                    </a:ext>
                  </a:extLst>
                </a:gridCol>
                <a:gridCol w="601493">
                  <a:extLst>
                    <a:ext uri="{9D8B030D-6E8A-4147-A177-3AD203B41FA5}">
                      <a16:colId xmlns:a16="http://schemas.microsoft.com/office/drawing/2014/main" val="20003"/>
                    </a:ext>
                  </a:extLst>
                </a:gridCol>
                <a:gridCol w="601493">
                  <a:extLst>
                    <a:ext uri="{9D8B030D-6E8A-4147-A177-3AD203B41FA5}">
                      <a16:colId xmlns:a16="http://schemas.microsoft.com/office/drawing/2014/main" val="20004"/>
                    </a:ext>
                  </a:extLst>
                </a:gridCol>
                <a:gridCol w="601493">
                  <a:extLst>
                    <a:ext uri="{9D8B030D-6E8A-4147-A177-3AD203B41FA5}">
                      <a16:colId xmlns:a16="http://schemas.microsoft.com/office/drawing/2014/main" val="20005"/>
                    </a:ext>
                  </a:extLst>
                </a:gridCol>
                <a:gridCol w="601493">
                  <a:extLst>
                    <a:ext uri="{9D8B030D-6E8A-4147-A177-3AD203B41FA5}">
                      <a16:colId xmlns:a16="http://schemas.microsoft.com/office/drawing/2014/main" val="20006"/>
                    </a:ext>
                  </a:extLst>
                </a:gridCol>
                <a:gridCol w="601493">
                  <a:extLst>
                    <a:ext uri="{9D8B030D-6E8A-4147-A177-3AD203B41FA5}">
                      <a16:colId xmlns:a16="http://schemas.microsoft.com/office/drawing/2014/main" val="20007"/>
                    </a:ext>
                  </a:extLst>
                </a:gridCol>
                <a:gridCol w="601493">
                  <a:extLst>
                    <a:ext uri="{9D8B030D-6E8A-4147-A177-3AD203B41FA5}">
                      <a16:colId xmlns:a16="http://schemas.microsoft.com/office/drawing/2014/main" val="20008"/>
                    </a:ext>
                  </a:extLst>
                </a:gridCol>
                <a:gridCol w="601493">
                  <a:extLst>
                    <a:ext uri="{9D8B030D-6E8A-4147-A177-3AD203B41FA5}">
                      <a16:colId xmlns:a16="http://schemas.microsoft.com/office/drawing/2014/main" val="20009"/>
                    </a:ext>
                  </a:extLst>
                </a:gridCol>
              </a:tblGrid>
              <a:tr h="274892">
                <a:tc>
                  <a:txBody>
                    <a:bodyPr/>
                    <a:lstStyle/>
                    <a:p>
                      <a:pPr algn="ctr" fontAlgn="b"/>
                      <a:endParaRPr lang="ja-JP" altLang="en-US" sz="800" b="0" i="0" u="none" strike="noStrike" dirty="0">
                        <a:solidFill>
                          <a:srgbClr val="000000"/>
                        </a:solidFill>
                        <a:effectLst/>
                        <a:latin typeface="游ゴシック"/>
                        <a:ea typeface="游ゴシック"/>
                      </a:endParaRPr>
                    </a:p>
                  </a:txBody>
                  <a:tcPr marL="9525" marR="9525" marT="9525" marB="0" anchor="ctr"/>
                </a:tc>
                <a:tc>
                  <a:txBody>
                    <a:bodyPr/>
                    <a:lstStyle/>
                    <a:p>
                      <a:pPr algn="ctr" fontAlgn="b"/>
                      <a:r>
                        <a:rPr lang="ja-JP" altLang="en-US" sz="800" b="1" i="0" u="none" strike="noStrike" dirty="0">
                          <a:solidFill>
                            <a:srgbClr val="000000"/>
                          </a:solidFill>
                          <a:effectLst/>
                          <a:latin typeface="游ゴシック"/>
                          <a:ea typeface="游ゴシック"/>
                        </a:rPr>
                        <a:t>打席内初球</a:t>
                      </a:r>
                    </a:p>
                  </a:txBody>
                  <a:tcPr marL="9525" marR="9525" marT="9525" marB="0" anchor="ctr"/>
                </a:tc>
                <a:tc>
                  <a:txBody>
                    <a:bodyPr/>
                    <a:lstStyle/>
                    <a:p>
                      <a:pPr algn="ctr" fontAlgn="b"/>
                      <a:r>
                        <a:rPr lang="ja-JP" altLang="en-US" sz="800" b="1" i="0" u="none" strike="noStrike" dirty="0">
                          <a:solidFill>
                            <a:srgbClr val="000000"/>
                          </a:solidFill>
                          <a:effectLst/>
                          <a:latin typeface="游ゴシック"/>
                          <a:ea typeface="游ゴシック"/>
                        </a:rPr>
                        <a:t>ストレート</a:t>
                      </a:r>
                    </a:p>
                  </a:txBody>
                  <a:tcPr marL="9525" marR="9525" marT="9525" marB="0" anchor="ctr"/>
                </a:tc>
                <a:tc>
                  <a:txBody>
                    <a:bodyPr/>
                    <a:lstStyle/>
                    <a:p>
                      <a:pPr algn="ctr" fontAlgn="b"/>
                      <a:r>
                        <a:rPr lang="ja-JP" altLang="en-US" sz="800" b="1" i="0" u="none" strike="noStrike">
                          <a:solidFill>
                            <a:srgbClr val="000000"/>
                          </a:solidFill>
                          <a:effectLst/>
                          <a:latin typeface="游ゴシック"/>
                          <a:ea typeface="游ゴシック"/>
                        </a:rPr>
                        <a:t>カーブ</a:t>
                      </a:r>
                    </a:p>
                  </a:txBody>
                  <a:tcPr marL="9525" marR="9525" marT="9525" marB="0" anchor="ctr"/>
                </a:tc>
                <a:tc>
                  <a:txBody>
                    <a:bodyPr/>
                    <a:lstStyle/>
                    <a:p>
                      <a:pPr algn="ctr" fontAlgn="b"/>
                      <a:r>
                        <a:rPr lang="ja-JP" altLang="en-US" sz="800" b="1" i="0" u="none" strike="noStrike">
                          <a:solidFill>
                            <a:srgbClr val="000000"/>
                          </a:solidFill>
                          <a:effectLst/>
                          <a:latin typeface="游ゴシック"/>
                          <a:ea typeface="游ゴシック"/>
                        </a:rPr>
                        <a:t>スライダー</a:t>
                      </a:r>
                    </a:p>
                  </a:txBody>
                  <a:tcPr marL="9525" marR="9525" marT="9525" marB="0" anchor="ctr"/>
                </a:tc>
                <a:tc>
                  <a:txBody>
                    <a:bodyPr/>
                    <a:lstStyle/>
                    <a:p>
                      <a:pPr algn="ctr" fontAlgn="b"/>
                      <a:r>
                        <a:rPr lang="ja-JP" altLang="en-US" sz="800" b="1" i="0" u="none" strike="noStrike">
                          <a:solidFill>
                            <a:srgbClr val="000000"/>
                          </a:solidFill>
                          <a:effectLst/>
                          <a:latin typeface="游ゴシック"/>
                          <a:ea typeface="游ゴシック"/>
                        </a:rPr>
                        <a:t>シュート</a:t>
                      </a:r>
                    </a:p>
                  </a:txBody>
                  <a:tcPr marL="9525" marR="9525" marT="9525" marB="0" anchor="ctr"/>
                </a:tc>
                <a:tc>
                  <a:txBody>
                    <a:bodyPr/>
                    <a:lstStyle/>
                    <a:p>
                      <a:pPr algn="ctr" fontAlgn="b"/>
                      <a:r>
                        <a:rPr lang="ja-JP" altLang="en-US" sz="800" b="1" i="0" u="none" strike="noStrike">
                          <a:solidFill>
                            <a:srgbClr val="000000"/>
                          </a:solidFill>
                          <a:effectLst/>
                          <a:latin typeface="游ゴシック"/>
                          <a:ea typeface="游ゴシック"/>
                        </a:rPr>
                        <a:t>フォーク</a:t>
                      </a:r>
                    </a:p>
                  </a:txBody>
                  <a:tcPr marL="9525" marR="9525" marT="9525" marB="0" anchor="ctr"/>
                </a:tc>
                <a:tc>
                  <a:txBody>
                    <a:bodyPr/>
                    <a:lstStyle/>
                    <a:p>
                      <a:pPr algn="ctr" fontAlgn="b"/>
                      <a:r>
                        <a:rPr lang="ja-JP" altLang="en-US" sz="800" b="1" i="0" u="none" strike="noStrike" dirty="0">
                          <a:solidFill>
                            <a:srgbClr val="000000"/>
                          </a:solidFill>
                          <a:effectLst/>
                          <a:latin typeface="游ゴシック"/>
                          <a:ea typeface="游ゴシック"/>
                        </a:rPr>
                        <a:t>チェンジ</a:t>
                      </a:r>
                      <a:endParaRPr lang="en-US" altLang="ja-JP" sz="800" b="1" i="0" u="none" strike="noStrike" dirty="0">
                        <a:solidFill>
                          <a:srgbClr val="000000"/>
                        </a:solidFill>
                        <a:effectLst/>
                        <a:latin typeface="游ゴシック"/>
                        <a:ea typeface="游ゴシック"/>
                      </a:endParaRPr>
                    </a:p>
                    <a:p>
                      <a:pPr algn="ctr" fontAlgn="b"/>
                      <a:r>
                        <a:rPr lang="ja-JP" altLang="en-US" sz="800" b="1" i="0" u="none" strike="noStrike" dirty="0">
                          <a:solidFill>
                            <a:srgbClr val="000000"/>
                          </a:solidFill>
                          <a:effectLst/>
                          <a:latin typeface="游ゴシック"/>
                          <a:ea typeface="游ゴシック"/>
                        </a:rPr>
                        <a:t>アップ</a:t>
                      </a:r>
                    </a:p>
                  </a:txBody>
                  <a:tcPr marL="9525" marR="9525" marT="9525" marB="0" anchor="ctr"/>
                </a:tc>
                <a:tc>
                  <a:txBody>
                    <a:bodyPr/>
                    <a:lstStyle/>
                    <a:p>
                      <a:pPr algn="ctr" fontAlgn="b"/>
                      <a:r>
                        <a:rPr lang="ja-JP" altLang="en-US" sz="800" b="1" i="0" u="none" strike="noStrike">
                          <a:solidFill>
                            <a:srgbClr val="000000"/>
                          </a:solidFill>
                          <a:effectLst/>
                          <a:latin typeface="游ゴシック"/>
                          <a:ea typeface="游ゴシック"/>
                        </a:rPr>
                        <a:t>シンカー</a:t>
                      </a:r>
                    </a:p>
                  </a:txBody>
                  <a:tcPr marL="9525" marR="9525" marT="9525" marB="0" anchor="ctr"/>
                </a:tc>
                <a:tc>
                  <a:txBody>
                    <a:bodyPr/>
                    <a:lstStyle/>
                    <a:p>
                      <a:pPr algn="ctr" fontAlgn="b"/>
                      <a:r>
                        <a:rPr lang="ja-JP" altLang="en-US" sz="800" b="1" i="0" u="none" strike="noStrike">
                          <a:solidFill>
                            <a:srgbClr val="000000"/>
                          </a:solidFill>
                          <a:effectLst/>
                          <a:latin typeface="游ゴシック"/>
                          <a:ea typeface="游ゴシック"/>
                        </a:rPr>
                        <a:t>カット</a:t>
                      </a:r>
                      <a:endParaRPr lang="ja-JP" sz="800">
                        <a:latin typeface="游ゴシック"/>
                        <a:ea typeface="游ゴシック"/>
                      </a:endParaRPr>
                    </a:p>
                    <a:p>
                      <a:pPr lvl="0" algn="ctr">
                        <a:buNone/>
                      </a:pPr>
                      <a:r>
                        <a:rPr lang="ja-JP" altLang="en-US" sz="800" b="1" i="0" u="none" strike="noStrike">
                          <a:solidFill>
                            <a:srgbClr val="000000"/>
                          </a:solidFill>
                          <a:effectLst/>
                          <a:latin typeface="游ゴシック"/>
                          <a:ea typeface="游ゴシック"/>
                        </a:rPr>
                        <a:t>ボール</a:t>
                      </a:r>
                    </a:p>
                  </a:txBody>
                  <a:tcPr marL="9525" marR="9525" marT="9525" marB="0" anchor="ctr"/>
                </a:tc>
                <a:extLst>
                  <a:ext uri="{0D108BD9-81ED-4DB2-BD59-A6C34878D82A}">
                    <a16:rowId xmlns:a16="http://schemas.microsoft.com/office/drawing/2014/main" val="10000"/>
                  </a:ext>
                </a:extLst>
              </a:tr>
              <a:tr h="291553">
                <a:tc>
                  <a:txBody>
                    <a:bodyPr/>
                    <a:lstStyle/>
                    <a:p>
                      <a:pPr algn="ctr" fontAlgn="b"/>
                      <a:r>
                        <a:rPr lang="ja-JP" altLang="en-US" sz="800" b="1" i="0" u="none" strike="noStrike" dirty="0">
                          <a:solidFill>
                            <a:srgbClr val="000000"/>
                          </a:solidFill>
                          <a:effectLst/>
                          <a:latin typeface="游ゴシック"/>
                          <a:ea typeface="游ゴシック"/>
                        </a:rPr>
                        <a:t>ストレート</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47.7</a:t>
                      </a:r>
                    </a:p>
                  </a:txBody>
                  <a:tcPr marL="9525" marR="9525" marT="9525" marB="0" anchor="ctr"/>
                </a:tc>
                <a:tc>
                  <a:txBody>
                    <a:bodyPr/>
                    <a:lstStyle/>
                    <a:p>
                      <a:pPr algn="ctr" fontAlgn="b"/>
                      <a:r>
                        <a:rPr lang="en-US" altLang="ja-JP" sz="1100" b="1" i="0" u="none" strike="noStrike" dirty="0">
                          <a:solidFill>
                            <a:srgbClr val="FF0000"/>
                          </a:solidFill>
                          <a:effectLst/>
                          <a:latin typeface="游ゴシック"/>
                          <a:ea typeface="游ゴシック"/>
                        </a:rPr>
                        <a:t>53.4</a:t>
                      </a:r>
                    </a:p>
                  </a:txBody>
                  <a:tcPr marL="9525" marR="9525" marT="9525" marB="0" anchor="ctr"/>
                </a:tc>
                <a:tc>
                  <a:txBody>
                    <a:bodyPr/>
                    <a:lstStyle/>
                    <a:p>
                      <a:pPr algn="ctr" fontAlgn="b"/>
                      <a:r>
                        <a:rPr lang="en-US" altLang="ja-JP" sz="1100" b="1" i="0" u="none" strike="noStrike" dirty="0">
                          <a:solidFill>
                            <a:srgbClr val="FF0000"/>
                          </a:solidFill>
                          <a:effectLst/>
                          <a:latin typeface="游ゴシック"/>
                          <a:ea typeface="游ゴシック"/>
                        </a:rPr>
                        <a:t>42.4</a:t>
                      </a:r>
                    </a:p>
                  </a:txBody>
                  <a:tcPr marL="9525" marR="9525" marT="9525" marB="0" anchor="ctr"/>
                </a:tc>
                <a:tc>
                  <a:txBody>
                    <a:bodyPr/>
                    <a:lstStyle/>
                    <a:p>
                      <a:pPr algn="ctr" fontAlgn="b"/>
                      <a:r>
                        <a:rPr lang="en-US" altLang="ja-JP" sz="1100" b="1" i="0" u="none" strike="noStrike" dirty="0">
                          <a:solidFill>
                            <a:srgbClr val="FF0000"/>
                          </a:solidFill>
                          <a:effectLst/>
                          <a:latin typeface="游ゴシック"/>
                          <a:ea typeface="游ゴシック"/>
                        </a:rPr>
                        <a:t>44.1</a:t>
                      </a:r>
                    </a:p>
                  </a:txBody>
                  <a:tcPr marL="9525" marR="9525" marT="9525" marB="0" anchor="ctr"/>
                </a:tc>
                <a:tc>
                  <a:txBody>
                    <a:bodyPr/>
                    <a:lstStyle/>
                    <a:p>
                      <a:pPr algn="ctr" fontAlgn="b"/>
                      <a:r>
                        <a:rPr lang="en-US" altLang="ja-JP" sz="1100" b="1" i="0" u="none" strike="noStrike" dirty="0">
                          <a:solidFill>
                            <a:srgbClr val="FF0000"/>
                          </a:solidFill>
                          <a:effectLst/>
                          <a:latin typeface="游ゴシック"/>
                          <a:ea typeface="游ゴシック"/>
                        </a:rPr>
                        <a:t>24.6</a:t>
                      </a:r>
                    </a:p>
                  </a:txBody>
                  <a:tcPr marL="9525" marR="9525" marT="9525" marB="0" anchor="ctr"/>
                </a:tc>
                <a:tc>
                  <a:txBody>
                    <a:bodyPr/>
                    <a:lstStyle/>
                    <a:p>
                      <a:pPr algn="ctr" fontAlgn="b"/>
                      <a:r>
                        <a:rPr lang="en-US" altLang="ja-JP" sz="1100" b="1" i="0" u="none" strike="noStrike" dirty="0">
                          <a:solidFill>
                            <a:srgbClr val="FF0000"/>
                          </a:solidFill>
                          <a:effectLst/>
                          <a:latin typeface="游ゴシック"/>
                          <a:ea typeface="游ゴシック"/>
                        </a:rPr>
                        <a:t>44.8</a:t>
                      </a:r>
                    </a:p>
                  </a:txBody>
                  <a:tcPr marL="9525" marR="9525" marT="9525" marB="0" anchor="ctr"/>
                </a:tc>
                <a:tc>
                  <a:txBody>
                    <a:bodyPr/>
                    <a:lstStyle/>
                    <a:p>
                      <a:pPr algn="ctr" fontAlgn="b"/>
                      <a:r>
                        <a:rPr lang="en-US" altLang="ja-JP" sz="1100" b="1" i="0" u="none" strike="noStrike" dirty="0">
                          <a:solidFill>
                            <a:srgbClr val="FF0000"/>
                          </a:solidFill>
                          <a:effectLst/>
                          <a:latin typeface="游ゴシック"/>
                          <a:ea typeface="游ゴシック"/>
                        </a:rPr>
                        <a:t>42.1</a:t>
                      </a:r>
                    </a:p>
                  </a:txBody>
                  <a:tcPr marL="9525" marR="9525" marT="9525" marB="0" anchor="ctr"/>
                </a:tc>
                <a:tc>
                  <a:txBody>
                    <a:bodyPr/>
                    <a:lstStyle/>
                    <a:p>
                      <a:pPr algn="ctr" fontAlgn="b"/>
                      <a:r>
                        <a:rPr lang="en-US" altLang="ja-JP" sz="1100" b="1" i="0" u="none" strike="noStrike" dirty="0">
                          <a:solidFill>
                            <a:srgbClr val="FF0000"/>
                          </a:solidFill>
                          <a:effectLst/>
                          <a:latin typeface="游ゴシック"/>
                          <a:ea typeface="游ゴシック"/>
                        </a:rPr>
                        <a:t>37.5</a:t>
                      </a:r>
                    </a:p>
                  </a:txBody>
                  <a:tcPr marL="9525" marR="9525" marT="9525" marB="0" anchor="ctr"/>
                </a:tc>
                <a:tc>
                  <a:txBody>
                    <a:bodyPr/>
                    <a:lstStyle/>
                    <a:p>
                      <a:pPr algn="ctr" fontAlgn="b"/>
                      <a:r>
                        <a:rPr lang="en-US" altLang="ja-JP" sz="1100" b="1" i="0" u="none" strike="noStrike" dirty="0">
                          <a:solidFill>
                            <a:srgbClr val="FF0000"/>
                          </a:solidFill>
                          <a:effectLst/>
                          <a:latin typeface="游ゴシック"/>
                          <a:ea typeface="游ゴシック"/>
                        </a:rPr>
                        <a:t>36.4</a:t>
                      </a:r>
                    </a:p>
                  </a:txBody>
                  <a:tcPr marL="9525" marR="9525" marT="9525" marB="0" anchor="ctr"/>
                </a:tc>
                <a:extLst>
                  <a:ext uri="{0D108BD9-81ED-4DB2-BD59-A6C34878D82A}">
                    <a16:rowId xmlns:a16="http://schemas.microsoft.com/office/drawing/2014/main" val="10001"/>
                  </a:ext>
                </a:extLst>
              </a:tr>
              <a:tr h="291553">
                <a:tc>
                  <a:txBody>
                    <a:bodyPr/>
                    <a:lstStyle/>
                    <a:p>
                      <a:pPr algn="ctr" fontAlgn="b"/>
                      <a:r>
                        <a:rPr lang="ja-JP" altLang="en-US" sz="800" b="1" i="0" u="none" strike="noStrike">
                          <a:solidFill>
                            <a:srgbClr val="000000"/>
                          </a:solidFill>
                          <a:effectLst/>
                          <a:latin typeface="游ゴシック"/>
                          <a:ea typeface="游ゴシック"/>
                        </a:rPr>
                        <a:t>カーブ</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9.8</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6.9</a:t>
                      </a:r>
                    </a:p>
                  </a:txBody>
                  <a:tcPr marL="9525" marR="9525" marT="9525" marB="0" anchor="ctr"/>
                </a:tc>
                <a:tc>
                  <a:txBody>
                    <a:bodyPr/>
                    <a:lstStyle/>
                    <a:p>
                      <a:pPr algn="ctr" fontAlgn="b"/>
                      <a:r>
                        <a:rPr lang="en-US" altLang="ja-JP" sz="1100" b="1" i="0" u="none" strike="noStrike" dirty="0">
                          <a:solidFill>
                            <a:srgbClr val="FF0000"/>
                          </a:solidFill>
                          <a:effectLst/>
                          <a:latin typeface="游ゴシック"/>
                          <a:ea typeface="游ゴシック"/>
                        </a:rPr>
                        <a:t>17.0</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3.5</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6.3</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3.9</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5.5</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4.9</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7.1</a:t>
                      </a:r>
                    </a:p>
                  </a:txBody>
                  <a:tcPr marL="9525" marR="9525" marT="9525" marB="0" anchor="ctr"/>
                </a:tc>
                <a:extLst>
                  <a:ext uri="{0D108BD9-81ED-4DB2-BD59-A6C34878D82A}">
                    <a16:rowId xmlns:a16="http://schemas.microsoft.com/office/drawing/2014/main" val="10002"/>
                  </a:ext>
                </a:extLst>
              </a:tr>
              <a:tr h="291553">
                <a:tc>
                  <a:txBody>
                    <a:bodyPr/>
                    <a:lstStyle/>
                    <a:p>
                      <a:pPr algn="ctr" fontAlgn="b"/>
                      <a:r>
                        <a:rPr lang="ja-JP" altLang="en-US" sz="800" b="1" i="0" u="none" strike="noStrike">
                          <a:solidFill>
                            <a:srgbClr val="000000"/>
                          </a:solidFill>
                          <a:effectLst/>
                          <a:latin typeface="游ゴシック"/>
                          <a:ea typeface="游ゴシック"/>
                        </a:rPr>
                        <a:t>スライダー</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20.1</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16.6</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12.8</a:t>
                      </a:r>
                    </a:p>
                  </a:txBody>
                  <a:tcPr marL="9525" marR="9525" marT="9525" marB="0" anchor="ctr"/>
                </a:tc>
                <a:tc>
                  <a:txBody>
                    <a:bodyPr/>
                    <a:lstStyle/>
                    <a:p>
                      <a:pPr algn="ctr" fontAlgn="b"/>
                      <a:r>
                        <a:rPr lang="en-US" altLang="ja-JP" sz="1100" b="1" i="0" u="none" strike="noStrike" dirty="0">
                          <a:solidFill>
                            <a:srgbClr val="FF0000"/>
                          </a:solidFill>
                          <a:effectLst/>
                          <a:latin typeface="游ゴシック"/>
                          <a:ea typeface="游ゴシック"/>
                        </a:rPr>
                        <a:t>31.8</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15.9</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12.4</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12.5</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12.9</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7.1</a:t>
                      </a:r>
                    </a:p>
                  </a:txBody>
                  <a:tcPr marL="9525" marR="9525" marT="9525" marB="0" anchor="ctr"/>
                </a:tc>
                <a:extLst>
                  <a:ext uri="{0D108BD9-81ED-4DB2-BD59-A6C34878D82A}">
                    <a16:rowId xmlns:a16="http://schemas.microsoft.com/office/drawing/2014/main" val="10003"/>
                  </a:ext>
                </a:extLst>
              </a:tr>
              <a:tr h="291553">
                <a:tc>
                  <a:txBody>
                    <a:bodyPr/>
                    <a:lstStyle/>
                    <a:p>
                      <a:pPr algn="ctr" fontAlgn="b"/>
                      <a:r>
                        <a:rPr lang="ja-JP" altLang="en-US" sz="800" b="1" i="0" u="none" strike="noStrike">
                          <a:solidFill>
                            <a:srgbClr val="000000"/>
                          </a:solidFill>
                          <a:effectLst/>
                          <a:latin typeface="游ゴシック"/>
                          <a:ea typeface="游ゴシック"/>
                        </a:rPr>
                        <a:t>シュート</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7.4</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3.7</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6.3</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6.2</a:t>
                      </a:r>
                    </a:p>
                  </a:txBody>
                  <a:tcPr marL="9525" marR="9525" marT="9525" marB="0" anchor="ctr"/>
                </a:tc>
                <a:tc>
                  <a:txBody>
                    <a:bodyPr/>
                    <a:lstStyle/>
                    <a:p>
                      <a:pPr algn="ctr" fontAlgn="b"/>
                      <a:r>
                        <a:rPr lang="en-US" altLang="ja-JP" sz="1100" b="1" i="0" u="none" strike="noStrike" dirty="0">
                          <a:solidFill>
                            <a:srgbClr val="FF0000"/>
                          </a:solidFill>
                          <a:effectLst/>
                          <a:latin typeface="游ゴシック"/>
                          <a:ea typeface="游ゴシック"/>
                        </a:rPr>
                        <a:t>36.0</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3.1</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6.6</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4.3</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8.3</a:t>
                      </a:r>
                    </a:p>
                  </a:txBody>
                  <a:tcPr marL="9525" marR="9525" marT="9525" marB="0" anchor="ctr"/>
                </a:tc>
                <a:extLst>
                  <a:ext uri="{0D108BD9-81ED-4DB2-BD59-A6C34878D82A}">
                    <a16:rowId xmlns:a16="http://schemas.microsoft.com/office/drawing/2014/main" val="10004"/>
                  </a:ext>
                </a:extLst>
              </a:tr>
              <a:tr h="291553">
                <a:tc>
                  <a:txBody>
                    <a:bodyPr/>
                    <a:lstStyle/>
                    <a:p>
                      <a:pPr algn="ctr" fontAlgn="b"/>
                      <a:r>
                        <a:rPr lang="ja-JP" altLang="en-US" sz="800" b="1" i="0" u="none" strike="noStrike">
                          <a:solidFill>
                            <a:srgbClr val="000000"/>
                          </a:solidFill>
                          <a:effectLst/>
                          <a:latin typeface="游ゴシック"/>
                          <a:ea typeface="游ゴシック"/>
                        </a:rPr>
                        <a:t>フォーク</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4.7</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9.2</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7.6</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7.1</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5.2</a:t>
                      </a:r>
                    </a:p>
                  </a:txBody>
                  <a:tcPr marL="9525" marR="9525" marT="9525" marB="0" anchor="ctr"/>
                </a:tc>
                <a:tc>
                  <a:txBody>
                    <a:bodyPr/>
                    <a:lstStyle/>
                    <a:p>
                      <a:pPr algn="ctr" fontAlgn="b"/>
                      <a:r>
                        <a:rPr lang="en-US" altLang="ja-JP" sz="1100" b="1" i="0" u="none" strike="noStrike">
                          <a:solidFill>
                            <a:srgbClr val="FF0000"/>
                          </a:solidFill>
                          <a:effectLst/>
                          <a:latin typeface="游ゴシック"/>
                          <a:ea typeface="游ゴシック"/>
                        </a:rPr>
                        <a:t>31.9</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2.9</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1.8</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4.4</a:t>
                      </a:r>
                    </a:p>
                  </a:txBody>
                  <a:tcPr marL="9525" marR="9525" marT="9525" marB="0" anchor="ctr"/>
                </a:tc>
                <a:extLst>
                  <a:ext uri="{0D108BD9-81ED-4DB2-BD59-A6C34878D82A}">
                    <a16:rowId xmlns:a16="http://schemas.microsoft.com/office/drawing/2014/main" val="10005"/>
                  </a:ext>
                </a:extLst>
              </a:tr>
              <a:tr h="291553">
                <a:tc>
                  <a:txBody>
                    <a:bodyPr/>
                    <a:lstStyle/>
                    <a:p>
                      <a:pPr algn="ctr" fontAlgn="b"/>
                      <a:r>
                        <a:rPr lang="ja-JP" altLang="en-US" sz="800" b="1" i="0" u="none" strike="noStrike" dirty="0">
                          <a:solidFill>
                            <a:srgbClr val="000000"/>
                          </a:solidFill>
                          <a:effectLst/>
                          <a:latin typeface="游ゴシック"/>
                          <a:ea typeface="游ゴシック"/>
                        </a:rPr>
                        <a:t>チェンジアップ</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4.2</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5.2</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7.1</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4.1</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5.4</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1.3</a:t>
                      </a:r>
                    </a:p>
                  </a:txBody>
                  <a:tcPr marL="9525" marR="9525" marT="9525" marB="0" anchor="ctr"/>
                </a:tc>
                <a:tc>
                  <a:txBody>
                    <a:bodyPr/>
                    <a:lstStyle/>
                    <a:p>
                      <a:pPr algn="ctr" fontAlgn="b"/>
                      <a:r>
                        <a:rPr lang="en-US" altLang="ja-JP" sz="1100" b="1" i="0" u="none" strike="noStrike">
                          <a:solidFill>
                            <a:srgbClr val="FF0000"/>
                          </a:solidFill>
                          <a:effectLst/>
                          <a:latin typeface="游ゴシック"/>
                          <a:ea typeface="游ゴシック"/>
                        </a:rPr>
                        <a:t>24.7</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2.2</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6.0</a:t>
                      </a:r>
                    </a:p>
                  </a:txBody>
                  <a:tcPr marL="9525" marR="9525" marT="9525" marB="0" anchor="ctr"/>
                </a:tc>
                <a:extLst>
                  <a:ext uri="{0D108BD9-81ED-4DB2-BD59-A6C34878D82A}">
                    <a16:rowId xmlns:a16="http://schemas.microsoft.com/office/drawing/2014/main" val="10006"/>
                  </a:ext>
                </a:extLst>
              </a:tr>
              <a:tr h="291553">
                <a:tc>
                  <a:txBody>
                    <a:bodyPr/>
                    <a:lstStyle/>
                    <a:p>
                      <a:pPr algn="ctr" fontAlgn="b"/>
                      <a:r>
                        <a:rPr lang="ja-JP" altLang="en-US" sz="800" b="1" i="0" u="none" strike="noStrike">
                          <a:solidFill>
                            <a:srgbClr val="000000"/>
                          </a:solidFill>
                          <a:effectLst/>
                          <a:latin typeface="游ゴシック"/>
                          <a:ea typeface="游ゴシック"/>
                        </a:rPr>
                        <a:t>シンカー</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0.9</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1.0</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1.2</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0.9</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0.6</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0.1</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0.7</a:t>
                      </a:r>
                    </a:p>
                  </a:txBody>
                  <a:tcPr marL="9525" marR="9525" marT="9525" marB="0" anchor="ctr"/>
                </a:tc>
                <a:tc>
                  <a:txBody>
                    <a:bodyPr/>
                    <a:lstStyle/>
                    <a:p>
                      <a:pPr algn="ctr" fontAlgn="b"/>
                      <a:r>
                        <a:rPr lang="en-US" altLang="ja-JP" sz="1100" b="1" i="0" u="none" strike="noStrike">
                          <a:solidFill>
                            <a:srgbClr val="FF0000"/>
                          </a:solidFill>
                          <a:effectLst/>
                          <a:latin typeface="游ゴシック"/>
                          <a:ea typeface="游ゴシック"/>
                        </a:rPr>
                        <a:t>30.2</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1.6</a:t>
                      </a:r>
                    </a:p>
                  </a:txBody>
                  <a:tcPr marL="9525" marR="9525" marT="9525" marB="0" anchor="ctr"/>
                </a:tc>
                <a:extLst>
                  <a:ext uri="{0D108BD9-81ED-4DB2-BD59-A6C34878D82A}">
                    <a16:rowId xmlns:a16="http://schemas.microsoft.com/office/drawing/2014/main" val="10007"/>
                  </a:ext>
                </a:extLst>
              </a:tr>
              <a:tr h="291553">
                <a:tc>
                  <a:txBody>
                    <a:bodyPr/>
                    <a:lstStyle/>
                    <a:p>
                      <a:pPr algn="ctr" fontAlgn="b"/>
                      <a:r>
                        <a:rPr lang="ja-JP" altLang="en-US" sz="800" b="1" i="0" u="none" strike="noStrike">
                          <a:solidFill>
                            <a:srgbClr val="000000"/>
                          </a:solidFill>
                          <a:effectLst/>
                          <a:latin typeface="游ゴシック"/>
                          <a:ea typeface="游ゴシック"/>
                        </a:rPr>
                        <a:t>カットボール</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5.3</a:t>
                      </a:r>
                    </a:p>
                  </a:txBody>
                  <a:tcPr marL="9525" marR="9525" marT="9525" marB="0" anchor="ctr"/>
                </a:tc>
                <a:tc>
                  <a:txBody>
                    <a:bodyPr/>
                    <a:lstStyle/>
                    <a:p>
                      <a:pPr algn="ctr" fontAlgn="b"/>
                      <a:r>
                        <a:rPr lang="en-US" altLang="ja-JP" sz="1100" b="1" i="0" u="none" strike="noStrike" dirty="0">
                          <a:solidFill>
                            <a:srgbClr val="000000"/>
                          </a:solidFill>
                          <a:effectLst/>
                          <a:latin typeface="游ゴシック"/>
                          <a:ea typeface="游ゴシック"/>
                        </a:rPr>
                        <a:t>4.0</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5.6</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2.2</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6.1</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2.5</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5.1</a:t>
                      </a:r>
                    </a:p>
                  </a:txBody>
                  <a:tcPr marL="9525" marR="9525" marT="9525" marB="0" anchor="ctr"/>
                </a:tc>
                <a:tc>
                  <a:txBody>
                    <a:bodyPr/>
                    <a:lstStyle/>
                    <a:p>
                      <a:pPr algn="ctr" fontAlgn="b"/>
                      <a:r>
                        <a:rPr lang="en-US" altLang="ja-JP" sz="1100" b="1" i="0" u="none" strike="noStrike">
                          <a:solidFill>
                            <a:srgbClr val="000000"/>
                          </a:solidFill>
                          <a:effectLst/>
                          <a:latin typeface="游ゴシック"/>
                          <a:ea typeface="游ゴシック"/>
                        </a:rPr>
                        <a:t>6.3</a:t>
                      </a:r>
                    </a:p>
                  </a:txBody>
                  <a:tcPr marL="9525" marR="9525" marT="9525" marB="0" anchor="ctr"/>
                </a:tc>
                <a:tc>
                  <a:txBody>
                    <a:bodyPr/>
                    <a:lstStyle/>
                    <a:p>
                      <a:pPr algn="ctr" fontAlgn="b"/>
                      <a:r>
                        <a:rPr lang="en-US" altLang="ja-JP" sz="1100" b="1" i="0" u="none" strike="noStrike" dirty="0">
                          <a:solidFill>
                            <a:srgbClr val="FF0000"/>
                          </a:solidFill>
                          <a:effectLst/>
                          <a:latin typeface="游ゴシック"/>
                          <a:ea typeface="游ゴシック"/>
                        </a:rPr>
                        <a:t>28.9</a:t>
                      </a:r>
                    </a:p>
                  </a:txBody>
                  <a:tcPr marL="9525" marR="9525" marT="9525" marB="0" anchor="ctr"/>
                </a:tc>
                <a:extLst>
                  <a:ext uri="{0D108BD9-81ED-4DB2-BD59-A6C34878D82A}">
                    <a16:rowId xmlns:a16="http://schemas.microsoft.com/office/drawing/2014/main" val="10008"/>
                  </a:ext>
                </a:extLst>
              </a:tr>
            </a:tbl>
          </a:graphicData>
        </a:graphic>
      </p:graphicFrame>
      <p:sp>
        <p:nvSpPr>
          <p:cNvPr id="5" name="テキスト ボックス 4"/>
          <p:cNvSpPr txBox="1"/>
          <p:nvPr/>
        </p:nvSpPr>
        <p:spPr>
          <a:xfrm>
            <a:off x="3521120" y="1665490"/>
            <a:ext cx="2101756" cy="307777"/>
          </a:xfrm>
          <a:prstGeom prst="rect">
            <a:avLst/>
          </a:prstGeom>
          <a:noFill/>
        </p:spPr>
        <p:txBody>
          <a:bodyPr wrap="square" rtlCol="0">
            <a:spAutoFit/>
          </a:bodyPr>
          <a:lstStyle/>
          <a:p>
            <a:pPr algn="ctr"/>
            <a:r>
              <a:rPr kumimoji="1" lang="ja-JP" altLang="en-US" b="1" dirty="0">
                <a:latin typeface="游ゴシック" panose="020B0400000000000000" pitchFamily="50" charset="-128"/>
                <a:ea typeface="游ゴシック" panose="020B0400000000000000" pitchFamily="50" charset="-128"/>
              </a:rPr>
              <a:t>直前に投げた球種</a:t>
            </a:r>
          </a:p>
        </p:txBody>
      </p:sp>
      <p:sp>
        <p:nvSpPr>
          <p:cNvPr id="6" name="テキスト ボックス 5"/>
          <p:cNvSpPr txBox="1"/>
          <p:nvPr/>
        </p:nvSpPr>
        <p:spPr>
          <a:xfrm>
            <a:off x="973135" y="2603946"/>
            <a:ext cx="400110" cy="1465808"/>
          </a:xfrm>
          <a:prstGeom prst="rect">
            <a:avLst/>
          </a:prstGeom>
          <a:noFill/>
        </p:spPr>
        <p:txBody>
          <a:bodyPr vert="eaVert" wrap="square" rtlCol="0">
            <a:spAutoFit/>
          </a:bodyPr>
          <a:lstStyle/>
          <a:p>
            <a:pPr algn="ctr"/>
            <a:r>
              <a:rPr kumimoji="1" lang="ja-JP" altLang="en-US" b="1" dirty="0">
                <a:latin typeface="游ゴシック" panose="020B0400000000000000" pitchFamily="50" charset="-128"/>
                <a:ea typeface="游ゴシック" panose="020B0400000000000000" pitchFamily="50" charset="-128"/>
              </a:rPr>
              <a:t>次に投げる球種</a:t>
            </a:r>
          </a:p>
        </p:txBody>
      </p:sp>
    </p:spTree>
    <p:extLst>
      <p:ext uri="{BB962C8B-B14F-4D97-AF65-F5344CB8AC3E}">
        <p14:creationId xmlns:p14="http://schemas.microsoft.com/office/powerpoint/2010/main" val="896802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2797387" y="3462648"/>
            <a:ext cx="2905598" cy="1764000"/>
          </a:xfrm>
          <a:prstGeom prst="rect">
            <a:avLst/>
          </a:prstGeom>
        </p:spPr>
      </p:pic>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sz="2000" b="1" dirty="0">
                <a:solidFill>
                  <a:schemeClr val="bg1"/>
                </a:solidFill>
                <a:latin typeface="游ゴシック"/>
                <a:ea typeface="游ゴシック"/>
              </a:rPr>
              <a:t>　球種と新たに作成した特徴量の関係性②</a:t>
            </a:r>
            <a:endParaRPr sz="1100" b="1" dirty="0">
              <a:solidFill>
                <a:schemeClr val="bg1"/>
              </a:solidFill>
              <a:latin typeface="游ゴシック" panose="020B0400000000000000" pitchFamily="50" charset="-128"/>
              <a:ea typeface="游ゴシック" panose="020B0400000000000000" pitchFamily="50" charset="-128"/>
            </a:endParaRPr>
          </a:p>
        </p:txBody>
      </p:sp>
      <p:sp>
        <p:nvSpPr>
          <p:cNvPr id="4" name="Google Shape;66;p15">
            <a:extLst>
              <a:ext uri="{FF2B5EF4-FFF2-40B4-BE49-F238E27FC236}">
                <a16:creationId xmlns:a16="http://schemas.microsoft.com/office/drawing/2014/main" id="{40DBC536-060C-44E1-A455-BD66F30E1D35}"/>
              </a:ext>
            </a:extLst>
          </p:cNvPr>
          <p:cNvSpPr txBox="1">
            <a:spLocks noGrp="1"/>
          </p:cNvSpPr>
          <p:nvPr>
            <p:ph type="ctrTitle"/>
          </p:nvPr>
        </p:nvSpPr>
        <p:spPr>
          <a:xfrm>
            <a:off x="500025" y="2664095"/>
            <a:ext cx="8197300" cy="833189"/>
          </a:xfrm>
          <a:prstGeom prst="rect">
            <a:avLst/>
          </a:prstGeom>
        </p:spPr>
        <p:txBody>
          <a:bodyPr spcFirstLastPara="1" wrap="square" lIns="91425" tIns="91425" rIns="91425" bIns="91425" anchor="ctr" anchorCtr="0">
            <a:noAutofit/>
          </a:bodyPr>
          <a:lstStyle/>
          <a:p>
            <a:pPr algn="l"/>
            <a:r>
              <a:rPr lang="ja-JP" altLang="en-US" sz="1400" b="1" dirty="0">
                <a:solidFill>
                  <a:srgbClr val="3F3F3F"/>
                </a:solidFill>
                <a:latin typeface="游ゴシック" panose="020B0400000000000000" pitchFamily="50" charset="-128"/>
                <a:ea typeface="游ゴシック" panose="020B0400000000000000" pitchFamily="50" charset="-128"/>
              </a:rPr>
              <a:t>③投手左右</a:t>
            </a:r>
            <a:r>
              <a:rPr lang="en-US" altLang="ja-JP" sz="1400" b="1" dirty="0">
                <a:solidFill>
                  <a:srgbClr val="3F3F3F"/>
                </a:solidFill>
                <a:latin typeface="游ゴシック" panose="020B0400000000000000" pitchFamily="50" charset="-128"/>
                <a:ea typeface="游ゴシック" panose="020B0400000000000000" pitchFamily="50" charset="-128"/>
              </a:rPr>
              <a:t>×</a:t>
            </a:r>
            <a:r>
              <a:rPr lang="ja-JP" altLang="en-US" sz="1400" b="1" dirty="0">
                <a:solidFill>
                  <a:srgbClr val="3F3F3F"/>
                </a:solidFill>
                <a:latin typeface="游ゴシック" panose="020B0400000000000000" pitchFamily="50" charset="-128"/>
                <a:ea typeface="游ゴシック" panose="020B0400000000000000" pitchFamily="50" charset="-128"/>
              </a:rPr>
              <a:t>打者左右でみたストレート（左）とスライダー（右）の投球割合</a:t>
            </a:r>
            <a:br>
              <a:rPr lang="en-US" altLang="ja-JP" sz="1600" b="1" dirty="0">
                <a:solidFill>
                  <a:srgbClr val="3F3F3F"/>
                </a:solidFill>
                <a:latin typeface="游ゴシック" panose="020B0400000000000000" pitchFamily="50" charset="-128"/>
                <a:ea typeface="游ゴシック" panose="020B0400000000000000" pitchFamily="50" charset="-128"/>
              </a:rPr>
            </a:br>
            <a:r>
              <a:rPr lang="ja-JP" altLang="en-US" sz="1200" dirty="0">
                <a:solidFill>
                  <a:srgbClr val="3F3F3F"/>
                </a:solidFill>
                <a:latin typeface="游ゴシック" panose="020B0400000000000000" pitchFamily="50" charset="-128"/>
                <a:ea typeface="游ゴシック" panose="020B0400000000000000" pitchFamily="50" charset="-128"/>
              </a:rPr>
              <a:t>　左投手</a:t>
            </a:r>
            <a:r>
              <a:rPr lang="en-US" altLang="ja-JP" sz="1200" dirty="0">
                <a:solidFill>
                  <a:srgbClr val="3F3F3F"/>
                </a:solidFill>
                <a:latin typeface="游ゴシック" panose="020B0400000000000000" pitchFamily="50" charset="-128"/>
                <a:ea typeface="游ゴシック" panose="020B0400000000000000" pitchFamily="50" charset="-128"/>
              </a:rPr>
              <a:t>×</a:t>
            </a:r>
            <a:r>
              <a:rPr lang="ja-JP" altLang="en-US" sz="1200" dirty="0">
                <a:solidFill>
                  <a:srgbClr val="3F3F3F"/>
                </a:solidFill>
                <a:latin typeface="游ゴシック" panose="020B0400000000000000" pitchFamily="50" charset="-128"/>
                <a:ea typeface="游ゴシック" panose="020B0400000000000000" pitchFamily="50" charset="-128"/>
              </a:rPr>
              <a:t>左打者の時にストレートの割合が多い／右投手</a:t>
            </a:r>
            <a:r>
              <a:rPr lang="en-US" altLang="ja-JP" sz="1200" dirty="0">
                <a:solidFill>
                  <a:srgbClr val="3F3F3F"/>
                </a:solidFill>
                <a:latin typeface="游ゴシック" panose="020B0400000000000000" pitchFamily="50" charset="-128"/>
                <a:ea typeface="游ゴシック" panose="020B0400000000000000" pitchFamily="50" charset="-128"/>
              </a:rPr>
              <a:t>×</a:t>
            </a:r>
            <a:r>
              <a:rPr lang="ja-JP" altLang="en-US" sz="1200" dirty="0">
                <a:solidFill>
                  <a:srgbClr val="3F3F3F"/>
                </a:solidFill>
                <a:latin typeface="游ゴシック" panose="020B0400000000000000" pitchFamily="50" charset="-128"/>
                <a:ea typeface="游ゴシック" panose="020B0400000000000000" pitchFamily="50" charset="-128"/>
              </a:rPr>
              <a:t>右打者、左投手</a:t>
            </a:r>
            <a:r>
              <a:rPr lang="en-US" altLang="ja-JP" sz="1200" dirty="0">
                <a:solidFill>
                  <a:srgbClr val="3F3F3F"/>
                </a:solidFill>
                <a:latin typeface="游ゴシック" panose="020B0400000000000000" pitchFamily="50" charset="-128"/>
                <a:ea typeface="游ゴシック" panose="020B0400000000000000" pitchFamily="50" charset="-128"/>
              </a:rPr>
              <a:t>×</a:t>
            </a:r>
            <a:r>
              <a:rPr lang="ja-JP" altLang="en-US" sz="1200" dirty="0">
                <a:solidFill>
                  <a:srgbClr val="3F3F3F"/>
                </a:solidFill>
                <a:latin typeface="游ゴシック" panose="020B0400000000000000" pitchFamily="50" charset="-128"/>
                <a:ea typeface="游ゴシック" panose="020B0400000000000000" pitchFamily="50" charset="-128"/>
              </a:rPr>
              <a:t>左打者のときにスライダーの割合が</a:t>
            </a:r>
            <a:br>
              <a:rPr lang="en-US" altLang="ja-JP" sz="1200" dirty="0">
                <a:solidFill>
                  <a:srgbClr val="3F3F3F"/>
                </a:solidFill>
                <a:latin typeface="游ゴシック" panose="020B0400000000000000" pitchFamily="50" charset="-128"/>
                <a:ea typeface="游ゴシック" panose="020B0400000000000000" pitchFamily="50" charset="-128"/>
              </a:rPr>
            </a:br>
            <a:r>
              <a:rPr lang="ja-JP" altLang="en-US" sz="1200" dirty="0">
                <a:solidFill>
                  <a:srgbClr val="3F3F3F"/>
                </a:solidFill>
                <a:latin typeface="游ゴシック" panose="020B0400000000000000" pitchFamily="50" charset="-128"/>
                <a:ea typeface="游ゴシック" panose="020B0400000000000000" pitchFamily="50" charset="-128"/>
              </a:rPr>
              <a:t>　多い（外に逃げていく変化球が多い）</a:t>
            </a:r>
            <a:endParaRPr lang="en-US" altLang="ja-JP" sz="1400" b="1" dirty="0">
              <a:solidFill>
                <a:srgbClr val="3F3F3F"/>
              </a:solidFill>
              <a:latin typeface="游ゴシック" panose="020B0400000000000000" pitchFamily="50" charset="-128"/>
              <a:ea typeface="游ゴシック" panose="020B0400000000000000" pitchFamily="50" charset="-128"/>
            </a:endParaRPr>
          </a:p>
        </p:txBody>
      </p:sp>
      <p:pic>
        <p:nvPicPr>
          <p:cNvPr id="10" name="図 9" descr="グラフ, 折れ線グラフ&#10;&#10;説明は自動で生成されたものです">
            <a:extLst>
              <a:ext uri="{FF2B5EF4-FFF2-40B4-BE49-F238E27FC236}">
                <a16:creationId xmlns:a16="http://schemas.microsoft.com/office/drawing/2014/main" id="{C9038AA6-E973-44B5-9BE1-8751F50F9CBF}"/>
              </a:ext>
            </a:extLst>
          </p:cNvPr>
          <p:cNvPicPr>
            <a:picLocks noChangeAspect="1"/>
          </p:cNvPicPr>
          <p:nvPr/>
        </p:nvPicPr>
        <p:blipFill>
          <a:blip r:embed="rId4"/>
          <a:stretch>
            <a:fillRect/>
          </a:stretch>
        </p:blipFill>
        <p:spPr>
          <a:xfrm>
            <a:off x="2797387" y="1212998"/>
            <a:ext cx="2891172" cy="1737950"/>
          </a:xfrm>
          <a:prstGeom prst="rect">
            <a:avLst/>
          </a:prstGeom>
        </p:spPr>
      </p:pic>
      <p:sp>
        <p:nvSpPr>
          <p:cNvPr id="12" name="Google Shape;66;p15">
            <a:extLst>
              <a:ext uri="{FF2B5EF4-FFF2-40B4-BE49-F238E27FC236}">
                <a16:creationId xmlns:a16="http://schemas.microsoft.com/office/drawing/2014/main" id="{384503EE-9E25-4B13-BA2E-BB7CCD3665CF}"/>
              </a:ext>
            </a:extLst>
          </p:cNvPr>
          <p:cNvSpPr txBox="1">
            <a:spLocks/>
          </p:cNvSpPr>
          <p:nvPr/>
        </p:nvSpPr>
        <p:spPr>
          <a:xfrm>
            <a:off x="500025" y="586223"/>
            <a:ext cx="8197300" cy="6267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JP" altLang="en-US" sz="1400" b="1" dirty="0">
                <a:solidFill>
                  <a:srgbClr val="3F3F3F"/>
                </a:solidFill>
                <a:latin typeface="游ゴシック"/>
                <a:ea typeface="游ゴシック"/>
              </a:rPr>
              <a:t>②点差別でみたストレートの投球割合</a:t>
            </a:r>
            <a:endParaRPr lang="en-US" altLang="ja-JP" sz="1400" b="1" dirty="0">
              <a:solidFill>
                <a:srgbClr val="3F3F3F"/>
              </a:solidFill>
              <a:latin typeface="游ゴシック"/>
              <a:ea typeface="游ゴシック"/>
            </a:endParaRPr>
          </a:p>
          <a:p>
            <a:pPr algn="l"/>
            <a:r>
              <a:rPr lang="ja-JP" altLang="en-US" sz="1400" dirty="0">
                <a:solidFill>
                  <a:srgbClr val="3F3F3F"/>
                </a:solidFill>
                <a:latin typeface="游ゴシック"/>
                <a:ea typeface="游ゴシック"/>
              </a:rPr>
              <a:t>　</a:t>
            </a:r>
            <a:r>
              <a:rPr lang="ja-JP" altLang="en-US" sz="1200" dirty="0">
                <a:solidFill>
                  <a:srgbClr val="3F3F3F"/>
                </a:solidFill>
                <a:latin typeface="游ゴシック"/>
                <a:ea typeface="游ゴシック"/>
              </a:rPr>
              <a:t>接戦（</a:t>
            </a:r>
            <a:r>
              <a:rPr lang="en-US" altLang="ja-JP" sz="1200" dirty="0">
                <a:solidFill>
                  <a:srgbClr val="3F3F3F"/>
                </a:solidFill>
                <a:latin typeface="游ゴシック"/>
                <a:ea typeface="游ゴシック"/>
              </a:rPr>
              <a:t>1</a:t>
            </a:r>
            <a:r>
              <a:rPr lang="ja-JP" altLang="en-US" sz="1200" dirty="0">
                <a:solidFill>
                  <a:srgbClr val="3F3F3F"/>
                </a:solidFill>
                <a:latin typeface="游ゴシック"/>
                <a:ea typeface="游ゴシック"/>
              </a:rPr>
              <a:t>～</a:t>
            </a:r>
            <a:r>
              <a:rPr lang="en-US" altLang="ja-JP" sz="1200" dirty="0">
                <a:solidFill>
                  <a:srgbClr val="3F3F3F"/>
                </a:solidFill>
                <a:latin typeface="游ゴシック"/>
                <a:ea typeface="游ゴシック"/>
              </a:rPr>
              <a:t>2</a:t>
            </a:r>
            <a:r>
              <a:rPr lang="ja-JP" altLang="en-US" sz="1200" dirty="0">
                <a:solidFill>
                  <a:srgbClr val="3F3F3F"/>
                </a:solidFill>
                <a:latin typeface="游ゴシック"/>
                <a:ea typeface="游ゴシック"/>
              </a:rPr>
              <a:t>点差）時はストレートの割合が低くなっている（配球が慎重になっている）</a:t>
            </a:r>
            <a:endParaRPr lang="en-US" altLang="ja-JP" sz="1200" dirty="0">
              <a:solidFill>
                <a:srgbClr val="3F3F3F"/>
              </a:solidFill>
              <a:latin typeface="游ゴシック"/>
              <a:ea typeface="游ゴシック"/>
            </a:endParaRPr>
          </a:p>
        </p:txBody>
      </p:sp>
      <p:sp>
        <p:nvSpPr>
          <p:cNvPr id="16" name="テキスト ボックス 15">
            <a:extLst>
              <a:ext uri="{FF2B5EF4-FFF2-40B4-BE49-F238E27FC236}">
                <a16:creationId xmlns:a16="http://schemas.microsoft.com/office/drawing/2014/main" id="{C88AFBD3-A2B9-49E2-8C86-E51D0E18C916}"/>
              </a:ext>
            </a:extLst>
          </p:cNvPr>
          <p:cNvSpPr txBox="1"/>
          <p:nvPr/>
        </p:nvSpPr>
        <p:spPr>
          <a:xfrm>
            <a:off x="4901731" y="3855866"/>
            <a:ext cx="1217263" cy="246221"/>
          </a:xfrm>
          <a:prstGeom prst="rect">
            <a:avLst/>
          </a:prstGeom>
          <a:solidFill>
            <a:schemeClr val="bg1"/>
          </a:solidFill>
        </p:spPr>
        <p:txBody>
          <a:bodyPr wrap="square" rtlCol="0">
            <a:spAutoFit/>
          </a:bodyPr>
          <a:lstStyle/>
          <a:p>
            <a:r>
              <a:rPr kumimoji="1" lang="ja-JP" altLang="en-US" sz="1000" b="1" dirty="0">
                <a:solidFill>
                  <a:schemeClr val="accent1"/>
                </a:solidFill>
                <a:latin typeface="游ゴシック" panose="020B0400000000000000" pitchFamily="50" charset="-128"/>
                <a:ea typeface="游ゴシック" panose="020B0400000000000000" pitchFamily="50" charset="-128"/>
              </a:rPr>
              <a:t>ストレート平均</a:t>
            </a:r>
          </a:p>
        </p:txBody>
      </p:sp>
      <p:sp>
        <p:nvSpPr>
          <p:cNvPr id="20" name="テキスト ボックス 19">
            <a:extLst>
              <a:ext uri="{FF2B5EF4-FFF2-40B4-BE49-F238E27FC236}">
                <a16:creationId xmlns:a16="http://schemas.microsoft.com/office/drawing/2014/main" id="{B6BF9A5F-4CE1-4AAB-AEE1-934852B8DB9E}"/>
              </a:ext>
            </a:extLst>
          </p:cNvPr>
          <p:cNvSpPr txBox="1"/>
          <p:nvPr/>
        </p:nvSpPr>
        <p:spPr>
          <a:xfrm>
            <a:off x="4901731" y="4424573"/>
            <a:ext cx="1266104" cy="253916"/>
          </a:xfrm>
          <a:prstGeom prst="rect">
            <a:avLst/>
          </a:prstGeom>
          <a:solidFill>
            <a:schemeClr val="bg1"/>
          </a:solidFill>
        </p:spPr>
        <p:txBody>
          <a:bodyPr wrap="square" rtlCol="0">
            <a:spAutoFit/>
          </a:bodyPr>
          <a:lstStyle/>
          <a:p>
            <a:r>
              <a:rPr kumimoji="1" lang="ja-JP" altLang="en-US" sz="1000" b="1" dirty="0">
                <a:solidFill>
                  <a:schemeClr val="accent1"/>
                </a:solidFill>
                <a:latin typeface="游ゴシック" panose="020B0400000000000000" pitchFamily="50" charset="-128"/>
                <a:ea typeface="游ゴシック" panose="020B0400000000000000" pitchFamily="50" charset="-128"/>
              </a:rPr>
              <a:t>スライダー平均</a:t>
            </a:r>
          </a:p>
        </p:txBody>
      </p:sp>
      <p:sp>
        <p:nvSpPr>
          <p:cNvPr id="2" name="テキスト ボックス 1">
            <a:extLst>
              <a:ext uri="{FF2B5EF4-FFF2-40B4-BE49-F238E27FC236}">
                <a16:creationId xmlns:a16="http://schemas.microsoft.com/office/drawing/2014/main" id="{B6FC6945-6C40-4AD7-8E9C-21DA07764545}"/>
              </a:ext>
            </a:extLst>
          </p:cNvPr>
          <p:cNvSpPr txBox="1"/>
          <p:nvPr/>
        </p:nvSpPr>
        <p:spPr>
          <a:xfrm>
            <a:off x="5429146" y="1993974"/>
            <a:ext cx="457526" cy="246221"/>
          </a:xfrm>
          <a:prstGeom prst="rect">
            <a:avLst/>
          </a:prstGeom>
          <a:solidFill>
            <a:schemeClr val="bg1"/>
          </a:solidFill>
        </p:spPr>
        <p:txBody>
          <a:bodyPr wrap="square" rtlCol="0">
            <a:spAutoFit/>
          </a:bodyPr>
          <a:lstStyle/>
          <a:p>
            <a:r>
              <a:rPr kumimoji="1" lang="ja-JP" altLang="en-US" sz="1000" b="1" dirty="0">
                <a:solidFill>
                  <a:schemeClr val="accent1"/>
                </a:solidFill>
                <a:latin typeface="游ゴシック" panose="020B0400000000000000" pitchFamily="50" charset="-128"/>
                <a:ea typeface="游ゴシック" panose="020B0400000000000000" pitchFamily="50" charset="-128"/>
              </a:rPr>
              <a:t>平均</a:t>
            </a:r>
          </a:p>
        </p:txBody>
      </p:sp>
    </p:spTree>
    <p:extLst>
      <p:ext uri="{BB962C8B-B14F-4D97-AF65-F5344CB8AC3E}">
        <p14:creationId xmlns:p14="http://schemas.microsoft.com/office/powerpoint/2010/main" val="790221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sz="2000" b="1" dirty="0">
                <a:solidFill>
                  <a:schemeClr val="bg1"/>
                </a:solidFill>
                <a:latin typeface="游ゴシック"/>
                <a:ea typeface="游ゴシック"/>
              </a:rPr>
              <a:t>　球種と新たに作成した特徴量の関係性③</a:t>
            </a:r>
            <a:endParaRPr sz="1100" b="1" dirty="0">
              <a:solidFill>
                <a:schemeClr val="bg1"/>
              </a:solidFill>
              <a:latin typeface="游ゴシック" panose="020B0400000000000000" pitchFamily="50" charset="-128"/>
              <a:ea typeface="游ゴシック" panose="020B0400000000000000" pitchFamily="50" charset="-128"/>
            </a:endParaRPr>
          </a:p>
        </p:txBody>
      </p:sp>
      <p:sp>
        <p:nvSpPr>
          <p:cNvPr id="4" name="Google Shape;66;p15">
            <a:extLst>
              <a:ext uri="{FF2B5EF4-FFF2-40B4-BE49-F238E27FC236}">
                <a16:creationId xmlns:a16="http://schemas.microsoft.com/office/drawing/2014/main" id="{40DBC536-060C-44E1-A455-BD66F30E1D35}"/>
              </a:ext>
            </a:extLst>
          </p:cNvPr>
          <p:cNvSpPr txBox="1">
            <a:spLocks noGrp="1"/>
          </p:cNvSpPr>
          <p:nvPr>
            <p:ph type="ctrTitle"/>
          </p:nvPr>
        </p:nvSpPr>
        <p:spPr>
          <a:xfrm>
            <a:off x="497089" y="612001"/>
            <a:ext cx="8197300" cy="734877"/>
          </a:xfrm>
          <a:prstGeom prst="rect">
            <a:avLst/>
          </a:prstGeom>
        </p:spPr>
        <p:txBody>
          <a:bodyPr spcFirstLastPara="1" wrap="square" lIns="91425" tIns="91425" rIns="91425" bIns="91425" anchor="ctr" anchorCtr="0">
            <a:noAutofit/>
          </a:bodyPr>
          <a:lstStyle/>
          <a:p>
            <a:pPr algn="l"/>
            <a:r>
              <a:rPr lang="ja-JP" altLang="en-US" sz="1400" b="1" dirty="0">
                <a:solidFill>
                  <a:srgbClr val="3F3F3F"/>
                </a:solidFill>
                <a:latin typeface="游ゴシック"/>
                <a:ea typeface="游ゴシック"/>
              </a:rPr>
              <a:t>④イニング別にみたストレートの投球割合</a:t>
            </a:r>
            <a:br>
              <a:rPr lang="en-US" altLang="ja-JP" sz="1600" b="1" dirty="0">
                <a:solidFill>
                  <a:srgbClr val="3F3F3F"/>
                </a:solidFill>
                <a:latin typeface="游ゴシック"/>
                <a:ea typeface="游ゴシック"/>
              </a:rPr>
            </a:br>
            <a:r>
              <a:rPr lang="ja-JP" altLang="en-US" sz="1200" b="1" dirty="0">
                <a:solidFill>
                  <a:srgbClr val="3F3F3F"/>
                </a:solidFill>
                <a:latin typeface="游ゴシック"/>
                <a:ea typeface="游ゴシック"/>
              </a:rPr>
              <a:t>　</a:t>
            </a:r>
            <a:r>
              <a:rPr lang="ja-JP" altLang="en-US" sz="1200" dirty="0">
                <a:solidFill>
                  <a:srgbClr val="3F3F3F"/>
                </a:solidFill>
                <a:latin typeface="游ゴシック"/>
                <a:ea typeface="游ゴシック"/>
              </a:rPr>
              <a:t>中盤でのストレートの割合が低くなる／延長はストレートの割合が高くなり、特に裏のストレートの割合が多い（サヨナラ負けする可能性があるため、不用意な四球やワイルドピッチを警戒していると考えられる）</a:t>
            </a:r>
            <a:endParaRPr lang="ja" sz="1200" dirty="0">
              <a:solidFill>
                <a:srgbClr val="3F3F3F"/>
              </a:solidFill>
              <a:ea typeface="游ゴシック"/>
            </a:endParaRPr>
          </a:p>
        </p:txBody>
      </p:sp>
      <p:pic>
        <p:nvPicPr>
          <p:cNvPr id="2" name="図 1"/>
          <p:cNvPicPr>
            <a:picLocks noChangeAspect="1"/>
          </p:cNvPicPr>
          <p:nvPr/>
        </p:nvPicPr>
        <p:blipFill>
          <a:blip r:embed="rId3"/>
          <a:stretch>
            <a:fillRect/>
          </a:stretch>
        </p:blipFill>
        <p:spPr>
          <a:xfrm>
            <a:off x="1298557" y="3597486"/>
            <a:ext cx="2891172" cy="1742450"/>
          </a:xfrm>
          <a:prstGeom prst="rect">
            <a:avLst/>
          </a:prstGeom>
        </p:spPr>
      </p:pic>
      <p:pic>
        <p:nvPicPr>
          <p:cNvPr id="5" name="図 4"/>
          <p:cNvPicPr>
            <a:picLocks noChangeAspect="1"/>
          </p:cNvPicPr>
          <p:nvPr/>
        </p:nvPicPr>
        <p:blipFill>
          <a:blip r:embed="rId4"/>
          <a:stretch>
            <a:fillRect/>
          </a:stretch>
        </p:blipFill>
        <p:spPr>
          <a:xfrm>
            <a:off x="4405729" y="3595963"/>
            <a:ext cx="2900172" cy="1743973"/>
          </a:xfrm>
          <a:prstGeom prst="rect">
            <a:avLst/>
          </a:prstGeom>
        </p:spPr>
      </p:pic>
      <p:pic>
        <p:nvPicPr>
          <p:cNvPr id="3" name="図 2" descr="グラフ, 折れ線グラフ&#10;&#10;説明は自動で生成されたものです">
            <a:extLst>
              <a:ext uri="{FF2B5EF4-FFF2-40B4-BE49-F238E27FC236}">
                <a16:creationId xmlns:a16="http://schemas.microsoft.com/office/drawing/2014/main" id="{DF231DB2-C1A2-4786-B7CE-D727D6658BD6}"/>
              </a:ext>
            </a:extLst>
          </p:cNvPr>
          <p:cNvPicPr>
            <a:picLocks noChangeAspect="1"/>
          </p:cNvPicPr>
          <p:nvPr/>
        </p:nvPicPr>
        <p:blipFill>
          <a:blip r:embed="rId5"/>
          <a:stretch>
            <a:fillRect/>
          </a:stretch>
        </p:blipFill>
        <p:spPr>
          <a:xfrm>
            <a:off x="2792176" y="1231602"/>
            <a:ext cx="2891172" cy="1733450"/>
          </a:xfrm>
          <a:prstGeom prst="rect">
            <a:avLst/>
          </a:prstGeom>
        </p:spPr>
      </p:pic>
      <p:sp>
        <p:nvSpPr>
          <p:cNvPr id="7" name="Google Shape;66;p15">
            <a:extLst>
              <a:ext uri="{FF2B5EF4-FFF2-40B4-BE49-F238E27FC236}">
                <a16:creationId xmlns:a16="http://schemas.microsoft.com/office/drawing/2014/main" id="{967A98B6-D737-4200-96E6-7A9662DF1D99}"/>
              </a:ext>
            </a:extLst>
          </p:cNvPr>
          <p:cNvSpPr txBox="1">
            <a:spLocks/>
          </p:cNvSpPr>
          <p:nvPr/>
        </p:nvSpPr>
        <p:spPr>
          <a:xfrm>
            <a:off x="497089" y="2849776"/>
            <a:ext cx="8197300" cy="8667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JP" altLang="en-US" sz="1400" b="1" dirty="0">
                <a:solidFill>
                  <a:srgbClr val="3F3F3F"/>
                </a:solidFill>
                <a:latin typeface="游ゴシック"/>
                <a:ea typeface="游ゴシック"/>
              </a:rPr>
              <a:t>⑤投手年齢別（左）と打者年齢別（右）にみたストレートの投球割合</a:t>
            </a:r>
            <a:endParaRPr lang="en-US" altLang="ja-JP" sz="1400" b="1" dirty="0">
              <a:solidFill>
                <a:srgbClr val="3F3F3F"/>
              </a:solidFill>
              <a:latin typeface="游ゴシック"/>
              <a:ea typeface="游ゴシック"/>
            </a:endParaRPr>
          </a:p>
          <a:p>
            <a:pPr algn="l"/>
            <a:r>
              <a:rPr lang="ja-JP" altLang="en-US" sz="1200" dirty="0">
                <a:solidFill>
                  <a:srgbClr val="3F3F3F"/>
                </a:solidFill>
                <a:latin typeface="游ゴシック"/>
                <a:ea typeface="游ゴシック"/>
              </a:rPr>
              <a:t>　投手年齢が高くなるほどストレートの割合が低くなっている（ストレートの球速が落ちることや、軟投派の投手の</a:t>
            </a:r>
            <a:endParaRPr lang="ja" altLang="en-US" sz="1200" dirty="0">
              <a:solidFill>
                <a:srgbClr val="3F3F3F"/>
              </a:solidFill>
              <a:ea typeface="游ゴシック"/>
            </a:endParaRPr>
          </a:p>
          <a:p>
            <a:pPr algn="l"/>
            <a:r>
              <a:rPr lang="ja-JP" altLang="en-US" sz="1200" dirty="0">
                <a:solidFill>
                  <a:srgbClr val="3F3F3F"/>
                </a:solidFill>
                <a:latin typeface="游ゴシック"/>
                <a:ea typeface="游ゴシック"/>
              </a:rPr>
              <a:t>　方が現役生活が長い可能性がある）。打者年齢では大きな違いではないが、</a:t>
            </a:r>
            <a:r>
              <a:rPr lang="en-US" altLang="ja-JP" sz="1200" dirty="0">
                <a:solidFill>
                  <a:srgbClr val="3F3F3F"/>
                </a:solidFill>
                <a:latin typeface="游ゴシック"/>
                <a:ea typeface="游ゴシック"/>
              </a:rPr>
              <a:t>35</a:t>
            </a:r>
            <a:r>
              <a:rPr lang="ja-JP" altLang="en-US" sz="1200" dirty="0">
                <a:solidFill>
                  <a:srgbClr val="3F3F3F"/>
                </a:solidFill>
                <a:latin typeface="游ゴシック"/>
                <a:ea typeface="游ゴシック"/>
              </a:rPr>
              <a:t>歳以上になるとストレートを投げら</a:t>
            </a:r>
            <a:endParaRPr lang="ja" sz="1200" dirty="0">
              <a:solidFill>
                <a:srgbClr val="3F3F3F"/>
              </a:solidFill>
              <a:ea typeface="游ゴシック"/>
            </a:endParaRPr>
          </a:p>
          <a:p>
            <a:pPr algn="l"/>
            <a:r>
              <a:rPr lang="ja-JP" altLang="en-US" sz="1200" dirty="0">
                <a:solidFill>
                  <a:srgbClr val="3F3F3F"/>
                </a:solidFill>
                <a:latin typeface="游ゴシック"/>
                <a:ea typeface="游ゴシック"/>
              </a:rPr>
              <a:t>　</a:t>
            </a:r>
            <a:r>
              <a:rPr lang="ja-JP" altLang="en-US" sz="1200" dirty="0" err="1">
                <a:solidFill>
                  <a:srgbClr val="3F3F3F"/>
                </a:solidFill>
                <a:latin typeface="游ゴシック"/>
                <a:ea typeface="游ゴシック"/>
              </a:rPr>
              <a:t>れる</a:t>
            </a:r>
            <a:r>
              <a:rPr lang="ja-JP" altLang="en-US" sz="1200" dirty="0">
                <a:solidFill>
                  <a:srgbClr val="3F3F3F"/>
                </a:solidFill>
                <a:latin typeface="游ゴシック"/>
                <a:ea typeface="游ゴシック"/>
              </a:rPr>
              <a:t>割合が高い（視力や動体視力の低下により、ストレートへの対応が難しくなっていると考えられる）</a:t>
            </a:r>
            <a:endParaRPr lang="ja" sz="1200" dirty="0">
              <a:solidFill>
                <a:srgbClr val="3F3F3F"/>
              </a:solidFill>
              <a:ea typeface="游ゴシック"/>
            </a:endParaRPr>
          </a:p>
        </p:txBody>
      </p:sp>
      <p:sp>
        <p:nvSpPr>
          <p:cNvPr id="9" name="テキスト ボックス 8">
            <a:extLst>
              <a:ext uri="{FF2B5EF4-FFF2-40B4-BE49-F238E27FC236}">
                <a16:creationId xmlns:a16="http://schemas.microsoft.com/office/drawing/2014/main" id="{C28709B4-C78F-41B9-A909-C06D1910BD54}"/>
              </a:ext>
            </a:extLst>
          </p:cNvPr>
          <p:cNvSpPr txBox="1"/>
          <p:nvPr/>
        </p:nvSpPr>
        <p:spPr>
          <a:xfrm>
            <a:off x="5456622" y="1884070"/>
            <a:ext cx="457526" cy="246221"/>
          </a:xfrm>
          <a:prstGeom prst="rect">
            <a:avLst/>
          </a:prstGeom>
          <a:solidFill>
            <a:schemeClr val="bg1"/>
          </a:solidFill>
        </p:spPr>
        <p:txBody>
          <a:bodyPr wrap="square" rtlCol="0">
            <a:spAutoFit/>
          </a:bodyPr>
          <a:lstStyle/>
          <a:p>
            <a:r>
              <a:rPr kumimoji="1" lang="ja-JP" altLang="en-US" sz="1000" b="1" dirty="0">
                <a:solidFill>
                  <a:schemeClr val="accent1"/>
                </a:solidFill>
                <a:latin typeface="游ゴシック" panose="020B0400000000000000" pitchFamily="50" charset="-128"/>
                <a:ea typeface="游ゴシック" panose="020B0400000000000000" pitchFamily="50" charset="-128"/>
              </a:rPr>
              <a:t>平均</a:t>
            </a:r>
          </a:p>
        </p:txBody>
      </p:sp>
      <p:sp>
        <p:nvSpPr>
          <p:cNvPr id="12" name="テキスト ボックス 11">
            <a:extLst>
              <a:ext uri="{FF2B5EF4-FFF2-40B4-BE49-F238E27FC236}">
                <a16:creationId xmlns:a16="http://schemas.microsoft.com/office/drawing/2014/main" id="{977A4128-7CBA-463D-9782-469CA0E9359B}"/>
              </a:ext>
            </a:extLst>
          </p:cNvPr>
          <p:cNvSpPr txBox="1"/>
          <p:nvPr/>
        </p:nvSpPr>
        <p:spPr>
          <a:xfrm>
            <a:off x="3830044" y="4247002"/>
            <a:ext cx="457526" cy="246221"/>
          </a:xfrm>
          <a:prstGeom prst="rect">
            <a:avLst/>
          </a:prstGeom>
          <a:solidFill>
            <a:schemeClr val="bg1"/>
          </a:solidFill>
        </p:spPr>
        <p:txBody>
          <a:bodyPr wrap="square" rtlCol="0">
            <a:spAutoFit/>
          </a:bodyPr>
          <a:lstStyle/>
          <a:p>
            <a:r>
              <a:rPr kumimoji="1" lang="ja-JP" altLang="en-US" sz="1000" b="1" dirty="0">
                <a:solidFill>
                  <a:schemeClr val="accent1"/>
                </a:solidFill>
                <a:latin typeface="游ゴシック" panose="020B0400000000000000" pitchFamily="50" charset="-128"/>
                <a:ea typeface="游ゴシック" panose="020B0400000000000000" pitchFamily="50" charset="-128"/>
              </a:rPr>
              <a:t>平均</a:t>
            </a:r>
          </a:p>
        </p:txBody>
      </p:sp>
      <p:sp>
        <p:nvSpPr>
          <p:cNvPr id="14" name="テキスト ボックス 13">
            <a:extLst>
              <a:ext uri="{FF2B5EF4-FFF2-40B4-BE49-F238E27FC236}">
                <a16:creationId xmlns:a16="http://schemas.microsoft.com/office/drawing/2014/main" id="{5A22FAFE-9C06-41CC-BA22-13844D9C4925}"/>
              </a:ext>
            </a:extLst>
          </p:cNvPr>
          <p:cNvSpPr txBox="1"/>
          <p:nvPr/>
        </p:nvSpPr>
        <p:spPr>
          <a:xfrm>
            <a:off x="6962303" y="4247002"/>
            <a:ext cx="457526" cy="246221"/>
          </a:xfrm>
          <a:prstGeom prst="rect">
            <a:avLst/>
          </a:prstGeom>
          <a:solidFill>
            <a:schemeClr val="bg1"/>
          </a:solidFill>
        </p:spPr>
        <p:txBody>
          <a:bodyPr wrap="square" rtlCol="0">
            <a:spAutoFit/>
          </a:bodyPr>
          <a:lstStyle/>
          <a:p>
            <a:r>
              <a:rPr kumimoji="1" lang="ja-JP" altLang="en-US" sz="1000" b="1" dirty="0">
                <a:solidFill>
                  <a:schemeClr val="accent1"/>
                </a:solidFill>
                <a:latin typeface="游ゴシック" panose="020B0400000000000000" pitchFamily="50" charset="-128"/>
                <a:ea typeface="游ゴシック" panose="020B0400000000000000" pitchFamily="50" charset="-128"/>
              </a:rPr>
              <a:t>平均</a:t>
            </a:r>
          </a:p>
        </p:txBody>
      </p:sp>
    </p:spTree>
    <p:extLst>
      <p:ext uri="{BB962C8B-B14F-4D97-AF65-F5344CB8AC3E}">
        <p14:creationId xmlns:p14="http://schemas.microsoft.com/office/powerpoint/2010/main" val="1633883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sz="2000" b="1" dirty="0">
                <a:solidFill>
                  <a:schemeClr val="bg1"/>
                </a:solidFill>
                <a:latin typeface="游ゴシック"/>
                <a:ea typeface="游ゴシック"/>
              </a:rPr>
              <a:t>　球種と新たに作成した特徴量の関係性④</a:t>
            </a:r>
            <a:endParaRPr sz="1100" b="1" dirty="0">
              <a:solidFill>
                <a:schemeClr val="bg1"/>
              </a:solidFill>
              <a:latin typeface="游ゴシック" panose="020B0400000000000000" pitchFamily="50" charset="-128"/>
              <a:ea typeface="游ゴシック" panose="020B0400000000000000" pitchFamily="50" charset="-128"/>
            </a:endParaRPr>
          </a:p>
        </p:txBody>
      </p:sp>
      <p:sp>
        <p:nvSpPr>
          <p:cNvPr id="4" name="Google Shape;66;p15">
            <a:extLst>
              <a:ext uri="{FF2B5EF4-FFF2-40B4-BE49-F238E27FC236}">
                <a16:creationId xmlns:a16="http://schemas.microsoft.com/office/drawing/2014/main" id="{40DBC536-060C-44E1-A455-BD66F30E1D35}"/>
              </a:ext>
            </a:extLst>
          </p:cNvPr>
          <p:cNvSpPr txBox="1">
            <a:spLocks noGrp="1"/>
          </p:cNvSpPr>
          <p:nvPr>
            <p:ph type="ctrTitle"/>
          </p:nvPr>
        </p:nvSpPr>
        <p:spPr>
          <a:xfrm>
            <a:off x="485657" y="576193"/>
            <a:ext cx="8197300" cy="798816"/>
          </a:xfrm>
          <a:prstGeom prst="rect">
            <a:avLst/>
          </a:prstGeom>
        </p:spPr>
        <p:txBody>
          <a:bodyPr spcFirstLastPara="1" wrap="square" lIns="91425" tIns="91425" rIns="91425" bIns="91425" anchor="ctr" anchorCtr="0">
            <a:noAutofit/>
          </a:bodyPr>
          <a:lstStyle/>
          <a:p>
            <a:pPr algn="l"/>
            <a:r>
              <a:rPr lang="ja-JP" altLang="en-US" sz="1400" b="1" dirty="0">
                <a:solidFill>
                  <a:srgbClr val="3F3F3F"/>
                </a:solidFill>
                <a:latin typeface="游ゴシック"/>
                <a:ea typeface="游ゴシック"/>
              </a:rPr>
              <a:t>⑥カウント別</a:t>
            </a:r>
            <a:r>
              <a:rPr lang="ja-JP" sz="1400" b="1" dirty="0">
                <a:solidFill>
                  <a:srgbClr val="3F3F3F"/>
                </a:solidFill>
                <a:ea typeface="游ゴシック"/>
              </a:rPr>
              <a:t>（</a:t>
            </a:r>
            <a:r>
              <a:rPr lang="ja-JP" altLang="en-US" sz="1400" b="1" dirty="0">
                <a:solidFill>
                  <a:srgbClr val="3F3F3F"/>
                </a:solidFill>
                <a:ea typeface="游ゴシック"/>
              </a:rPr>
              <a:t>ボール・ストライク</a:t>
            </a:r>
            <a:r>
              <a:rPr lang="ja-JP" sz="1400" b="1" dirty="0">
                <a:solidFill>
                  <a:srgbClr val="3F3F3F"/>
                </a:solidFill>
                <a:ea typeface="游ゴシック"/>
              </a:rPr>
              <a:t>組合せ</a:t>
            </a:r>
            <a:r>
              <a:rPr lang="en-US" altLang="ja-JP" sz="1400" b="1" dirty="0">
                <a:solidFill>
                  <a:srgbClr val="3F3F3F"/>
                </a:solidFill>
                <a:ea typeface="游ゴシック"/>
              </a:rPr>
              <a:t>12</a:t>
            </a:r>
            <a:r>
              <a:rPr lang="ja-JP" altLang="en-US" sz="1400" b="1" dirty="0">
                <a:solidFill>
                  <a:srgbClr val="3F3F3F"/>
                </a:solidFill>
                <a:ea typeface="游ゴシック"/>
              </a:rPr>
              <a:t>通り</a:t>
            </a:r>
            <a:r>
              <a:rPr lang="ja-JP" sz="1400" b="1" dirty="0">
                <a:solidFill>
                  <a:srgbClr val="3F3F3F"/>
                </a:solidFill>
                <a:ea typeface="游ゴシック"/>
              </a:rPr>
              <a:t>）</a:t>
            </a:r>
            <a:r>
              <a:rPr lang="ja-JP" altLang="en-US" sz="1400" b="1" dirty="0">
                <a:solidFill>
                  <a:srgbClr val="3F3F3F"/>
                </a:solidFill>
                <a:latin typeface="游ゴシック"/>
                <a:ea typeface="游ゴシック"/>
              </a:rPr>
              <a:t>のストレート投球割合</a:t>
            </a:r>
            <a:br>
              <a:rPr lang="en-US" altLang="ja-JP" sz="1600" b="1" dirty="0">
                <a:solidFill>
                  <a:srgbClr val="3F3F3F"/>
                </a:solidFill>
                <a:latin typeface="游ゴシック"/>
                <a:ea typeface="游ゴシック"/>
              </a:rPr>
            </a:br>
            <a:r>
              <a:rPr lang="ja-JP" altLang="en-US" sz="1200" dirty="0">
                <a:solidFill>
                  <a:srgbClr val="3F3F3F"/>
                </a:solidFill>
                <a:latin typeface="游ゴシック"/>
                <a:ea typeface="游ゴシック"/>
              </a:rPr>
              <a:t>　投手不利のカウント（</a:t>
            </a:r>
            <a:r>
              <a:rPr lang="en-US" altLang="ja-JP" sz="1200" dirty="0">
                <a:solidFill>
                  <a:srgbClr val="3F3F3F"/>
                </a:solidFill>
                <a:latin typeface="游ゴシック"/>
                <a:ea typeface="游ゴシック"/>
              </a:rPr>
              <a:t>3-0</a:t>
            </a:r>
            <a:r>
              <a:rPr lang="ja-JP" altLang="en-US" sz="1200" dirty="0" err="1">
                <a:solidFill>
                  <a:srgbClr val="3F3F3F"/>
                </a:solidFill>
                <a:latin typeface="游ゴシック"/>
                <a:ea typeface="游ゴシック"/>
              </a:rPr>
              <a:t>、</a:t>
            </a:r>
            <a:r>
              <a:rPr lang="en-US" altLang="ja-JP" sz="1200" dirty="0">
                <a:solidFill>
                  <a:srgbClr val="3F3F3F"/>
                </a:solidFill>
                <a:latin typeface="游ゴシック"/>
                <a:ea typeface="游ゴシック"/>
              </a:rPr>
              <a:t>3-1）</a:t>
            </a:r>
            <a:r>
              <a:rPr lang="ja-JP" altLang="en-US" sz="1200" dirty="0">
                <a:solidFill>
                  <a:srgbClr val="3F3F3F"/>
                </a:solidFill>
                <a:latin typeface="游ゴシック"/>
                <a:ea typeface="游ゴシック"/>
              </a:rPr>
              <a:t>では四球を警戒してストレートの割合が高くなっている</a:t>
            </a:r>
            <a:br>
              <a:rPr lang="en-US" altLang="ja-JP" sz="1200" dirty="0">
                <a:solidFill>
                  <a:srgbClr val="3F3F3F"/>
                </a:solidFill>
                <a:latin typeface="游ゴシック"/>
                <a:ea typeface="游ゴシック"/>
              </a:rPr>
            </a:br>
            <a:r>
              <a:rPr lang="ja-JP" altLang="en-US" sz="1200" dirty="0">
                <a:solidFill>
                  <a:srgbClr val="3F3F3F"/>
                </a:solidFill>
                <a:latin typeface="游ゴシック"/>
                <a:ea typeface="游ゴシック"/>
              </a:rPr>
              <a:t>　</a:t>
            </a:r>
            <a:r>
              <a:rPr lang="en-US" altLang="ja-JP" sz="1100" dirty="0">
                <a:solidFill>
                  <a:srgbClr val="3F3F3F"/>
                </a:solidFill>
                <a:latin typeface="游ゴシック"/>
                <a:ea typeface="游ゴシック"/>
              </a:rPr>
              <a:t>※</a:t>
            </a:r>
            <a:r>
              <a:rPr lang="ja-JP" altLang="en-US" sz="1100" dirty="0">
                <a:solidFill>
                  <a:srgbClr val="3F3F3F"/>
                </a:solidFill>
                <a:latin typeface="游ゴシック"/>
                <a:ea typeface="游ゴシック"/>
              </a:rPr>
              <a:t>特徴量はアウトも含めて作成しているが</a:t>
            </a:r>
            <a:r>
              <a:rPr lang="en-US" altLang="ja-JP" sz="1100" dirty="0">
                <a:solidFill>
                  <a:srgbClr val="3F3F3F"/>
                </a:solidFill>
                <a:latin typeface="游ゴシック"/>
                <a:ea typeface="游ゴシック"/>
              </a:rPr>
              <a:t>36</a:t>
            </a:r>
            <a:r>
              <a:rPr lang="ja-JP" altLang="en-US" sz="1100" dirty="0">
                <a:solidFill>
                  <a:srgbClr val="3F3F3F"/>
                </a:solidFill>
                <a:latin typeface="游ゴシック"/>
                <a:ea typeface="游ゴシック"/>
              </a:rPr>
              <a:t>パターンになるため、グラフはボール</a:t>
            </a:r>
            <a:r>
              <a:rPr lang="en-US" altLang="ja-JP" sz="1100" dirty="0">
                <a:solidFill>
                  <a:srgbClr val="3F3F3F"/>
                </a:solidFill>
                <a:latin typeface="游ゴシック"/>
                <a:ea typeface="游ゴシック"/>
              </a:rPr>
              <a:t>×</a:t>
            </a:r>
            <a:r>
              <a:rPr lang="ja-JP" altLang="en-US" sz="1100" dirty="0">
                <a:solidFill>
                  <a:srgbClr val="3F3F3F"/>
                </a:solidFill>
                <a:latin typeface="游ゴシック"/>
                <a:ea typeface="游ゴシック"/>
              </a:rPr>
              <a:t>ストライクの</a:t>
            </a:r>
            <a:r>
              <a:rPr lang="en-US" altLang="ja-JP" sz="1100" dirty="0">
                <a:solidFill>
                  <a:srgbClr val="3F3F3F"/>
                </a:solidFill>
                <a:latin typeface="游ゴシック"/>
                <a:ea typeface="游ゴシック"/>
              </a:rPr>
              <a:t>12</a:t>
            </a:r>
            <a:r>
              <a:rPr lang="ja-JP" altLang="en-US" sz="1100" dirty="0">
                <a:solidFill>
                  <a:srgbClr val="3F3F3F"/>
                </a:solidFill>
                <a:latin typeface="游ゴシック"/>
                <a:ea typeface="游ゴシック"/>
              </a:rPr>
              <a:t>パターンで作成している</a:t>
            </a:r>
          </a:p>
        </p:txBody>
      </p:sp>
      <p:pic>
        <p:nvPicPr>
          <p:cNvPr id="5" name="図 4"/>
          <p:cNvPicPr>
            <a:picLocks noChangeAspect="1"/>
          </p:cNvPicPr>
          <p:nvPr/>
        </p:nvPicPr>
        <p:blipFill>
          <a:blip r:embed="rId3"/>
          <a:stretch>
            <a:fillRect/>
          </a:stretch>
        </p:blipFill>
        <p:spPr>
          <a:xfrm>
            <a:off x="2806422" y="1261349"/>
            <a:ext cx="2891172" cy="1755950"/>
          </a:xfrm>
          <a:prstGeom prst="rect">
            <a:avLst/>
          </a:prstGeom>
        </p:spPr>
      </p:pic>
      <p:pic>
        <p:nvPicPr>
          <p:cNvPr id="2" name="図 1" descr="グラフィカル ユーザー インターフェイス, テキスト, アプリケーション&#10;&#10;説明は自動で生成されたものです">
            <a:extLst>
              <a:ext uri="{FF2B5EF4-FFF2-40B4-BE49-F238E27FC236}">
                <a16:creationId xmlns:a16="http://schemas.microsoft.com/office/drawing/2014/main" id="{C801EF8C-3751-48C8-949B-5D965C3D47F4}"/>
              </a:ext>
            </a:extLst>
          </p:cNvPr>
          <p:cNvPicPr>
            <a:picLocks noChangeAspect="1"/>
          </p:cNvPicPr>
          <p:nvPr/>
        </p:nvPicPr>
        <p:blipFill>
          <a:blip r:embed="rId4"/>
          <a:stretch>
            <a:fillRect/>
          </a:stretch>
        </p:blipFill>
        <p:spPr>
          <a:xfrm>
            <a:off x="1261172" y="3560948"/>
            <a:ext cx="2891482" cy="1755000"/>
          </a:xfrm>
          <a:prstGeom prst="rect">
            <a:avLst/>
          </a:prstGeom>
        </p:spPr>
      </p:pic>
      <p:pic>
        <p:nvPicPr>
          <p:cNvPr id="3" name="図 2" descr="折れ線グラフ が含まれている画像&#10;&#10;説明は自動で生成されたものです">
            <a:extLst>
              <a:ext uri="{FF2B5EF4-FFF2-40B4-BE49-F238E27FC236}">
                <a16:creationId xmlns:a16="http://schemas.microsoft.com/office/drawing/2014/main" id="{7400F375-67EB-463A-B381-052903156C4C}"/>
              </a:ext>
            </a:extLst>
          </p:cNvPr>
          <p:cNvPicPr>
            <a:picLocks noChangeAspect="1"/>
          </p:cNvPicPr>
          <p:nvPr/>
        </p:nvPicPr>
        <p:blipFill>
          <a:blip r:embed="rId5"/>
          <a:stretch>
            <a:fillRect/>
          </a:stretch>
        </p:blipFill>
        <p:spPr>
          <a:xfrm>
            <a:off x="4442485" y="3562124"/>
            <a:ext cx="2888972" cy="1755000"/>
          </a:xfrm>
          <a:prstGeom prst="rect">
            <a:avLst/>
          </a:prstGeom>
        </p:spPr>
      </p:pic>
      <p:sp>
        <p:nvSpPr>
          <p:cNvPr id="8" name="Google Shape;66;p15">
            <a:extLst>
              <a:ext uri="{FF2B5EF4-FFF2-40B4-BE49-F238E27FC236}">
                <a16:creationId xmlns:a16="http://schemas.microsoft.com/office/drawing/2014/main" id="{5543BA9E-4F74-451C-B770-4181C4C2DAD8}"/>
              </a:ext>
            </a:extLst>
          </p:cNvPr>
          <p:cNvSpPr txBox="1">
            <a:spLocks/>
          </p:cNvSpPr>
          <p:nvPr/>
        </p:nvSpPr>
        <p:spPr>
          <a:xfrm>
            <a:off x="485657" y="2772098"/>
            <a:ext cx="8197300" cy="788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JP" altLang="en-US" sz="1400" b="1" dirty="0">
                <a:solidFill>
                  <a:srgbClr val="3F3F3F"/>
                </a:solidFill>
                <a:latin typeface="游ゴシック"/>
                <a:ea typeface="游ゴシック"/>
              </a:rPr>
              <a:t>⑦ランナー有無／ランナー3塁フラグ有無別のストレート投球割合</a:t>
            </a:r>
          </a:p>
          <a:p>
            <a:pPr algn="l"/>
            <a:r>
              <a:rPr lang="ja-JP" altLang="en-US" sz="1200" dirty="0">
                <a:solidFill>
                  <a:srgbClr val="3F3F3F"/>
                </a:solidFill>
                <a:latin typeface="游ゴシック"/>
                <a:ea typeface="游ゴシック"/>
              </a:rPr>
              <a:t>　ランナー有無／ランナー</a:t>
            </a:r>
            <a:r>
              <a:rPr lang="en-US" altLang="ja-JP" sz="1200" dirty="0">
                <a:solidFill>
                  <a:srgbClr val="3F3F3F"/>
                </a:solidFill>
                <a:latin typeface="游ゴシック"/>
                <a:ea typeface="游ゴシック"/>
              </a:rPr>
              <a:t>3</a:t>
            </a:r>
            <a:r>
              <a:rPr lang="ja-JP" altLang="en-US" sz="1200" dirty="0">
                <a:solidFill>
                  <a:srgbClr val="3F3F3F"/>
                </a:solidFill>
                <a:latin typeface="游ゴシック"/>
                <a:ea typeface="游ゴシック"/>
              </a:rPr>
              <a:t>塁有無でまとめると、大きな差はみられなかった。ただし、ランナー有の場合は</a:t>
            </a:r>
            <a:endParaRPr lang="en-US" altLang="ja-JP" sz="1200" dirty="0">
              <a:solidFill>
                <a:srgbClr val="3F3F3F"/>
              </a:solidFill>
              <a:latin typeface="游ゴシック"/>
              <a:ea typeface="游ゴシック"/>
            </a:endParaRPr>
          </a:p>
          <a:p>
            <a:pPr algn="l"/>
            <a:r>
              <a:rPr lang="ja-JP" altLang="en-US" sz="1200" dirty="0">
                <a:solidFill>
                  <a:srgbClr val="3F3F3F"/>
                </a:solidFill>
                <a:latin typeface="游ゴシック"/>
                <a:ea typeface="游ゴシック"/>
              </a:rPr>
              <a:t>　ストレートの割合が低くなる（左図）一方で、同じランナー有の状況でも</a:t>
            </a:r>
            <a:r>
              <a:rPr lang="en-US" altLang="ja-JP" sz="1200" dirty="0">
                <a:solidFill>
                  <a:srgbClr val="3F3F3F"/>
                </a:solidFill>
                <a:latin typeface="游ゴシック"/>
                <a:ea typeface="游ゴシック"/>
              </a:rPr>
              <a:t>3</a:t>
            </a:r>
            <a:r>
              <a:rPr lang="ja-JP" altLang="en-US" sz="1200" dirty="0">
                <a:solidFill>
                  <a:srgbClr val="3F3F3F"/>
                </a:solidFill>
                <a:latin typeface="游ゴシック"/>
                <a:ea typeface="游ゴシック"/>
              </a:rPr>
              <a:t>塁にいる場合ではストレートの割合が</a:t>
            </a:r>
            <a:endParaRPr lang="en-US" altLang="ja-JP" sz="1200" dirty="0">
              <a:solidFill>
                <a:srgbClr val="3F3F3F"/>
              </a:solidFill>
              <a:latin typeface="游ゴシック"/>
              <a:ea typeface="游ゴシック"/>
            </a:endParaRPr>
          </a:p>
          <a:p>
            <a:pPr algn="l"/>
            <a:r>
              <a:rPr lang="ja-JP" altLang="en-US" sz="1200" dirty="0">
                <a:solidFill>
                  <a:srgbClr val="3F3F3F"/>
                </a:solidFill>
                <a:latin typeface="游ゴシック"/>
                <a:ea typeface="游ゴシック"/>
              </a:rPr>
              <a:t>　高くなっている（右図）。</a:t>
            </a:r>
          </a:p>
        </p:txBody>
      </p:sp>
      <p:sp>
        <p:nvSpPr>
          <p:cNvPr id="12" name="テキスト ボックス 11">
            <a:extLst>
              <a:ext uri="{FF2B5EF4-FFF2-40B4-BE49-F238E27FC236}">
                <a16:creationId xmlns:a16="http://schemas.microsoft.com/office/drawing/2014/main" id="{3FB09C4A-9632-4C11-94C4-8A26C3FFEBD6}"/>
              </a:ext>
            </a:extLst>
          </p:cNvPr>
          <p:cNvSpPr txBox="1"/>
          <p:nvPr/>
        </p:nvSpPr>
        <p:spPr>
          <a:xfrm>
            <a:off x="3470009" y="3937038"/>
            <a:ext cx="611391" cy="246221"/>
          </a:xfrm>
          <a:prstGeom prst="rect">
            <a:avLst/>
          </a:prstGeom>
          <a:noFill/>
        </p:spPr>
        <p:txBody>
          <a:bodyPr wrap="square" rtlCol="0">
            <a:spAutoFit/>
          </a:bodyPr>
          <a:lstStyle/>
          <a:p>
            <a:r>
              <a:rPr kumimoji="1" lang="ja-JP" altLang="en-US" sz="1000" b="1" dirty="0">
                <a:solidFill>
                  <a:schemeClr val="accent1"/>
                </a:solidFill>
                <a:latin typeface="游ゴシック" panose="020B0400000000000000" pitchFamily="50" charset="-128"/>
                <a:ea typeface="游ゴシック" panose="020B0400000000000000" pitchFamily="50" charset="-128"/>
              </a:rPr>
              <a:t>平均</a:t>
            </a:r>
          </a:p>
        </p:txBody>
      </p:sp>
      <p:sp>
        <p:nvSpPr>
          <p:cNvPr id="16" name="テキスト ボックス 15">
            <a:extLst>
              <a:ext uri="{FF2B5EF4-FFF2-40B4-BE49-F238E27FC236}">
                <a16:creationId xmlns:a16="http://schemas.microsoft.com/office/drawing/2014/main" id="{C1CEEBAE-5CB2-4347-90A3-D8C086B56642}"/>
              </a:ext>
            </a:extLst>
          </p:cNvPr>
          <p:cNvSpPr txBox="1"/>
          <p:nvPr/>
        </p:nvSpPr>
        <p:spPr>
          <a:xfrm>
            <a:off x="6621221" y="3938866"/>
            <a:ext cx="611391" cy="246221"/>
          </a:xfrm>
          <a:prstGeom prst="rect">
            <a:avLst/>
          </a:prstGeom>
          <a:noFill/>
        </p:spPr>
        <p:txBody>
          <a:bodyPr wrap="square" rtlCol="0">
            <a:spAutoFit/>
          </a:bodyPr>
          <a:lstStyle/>
          <a:p>
            <a:r>
              <a:rPr kumimoji="1" lang="ja-JP" altLang="en-US" sz="1000" b="1" dirty="0">
                <a:solidFill>
                  <a:schemeClr val="accent1"/>
                </a:solidFill>
                <a:latin typeface="游ゴシック" panose="020B0400000000000000" pitchFamily="50" charset="-128"/>
                <a:ea typeface="游ゴシック" panose="020B0400000000000000" pitchFamily="50" charset="-128"/>
              </a:rPr>
              <a:t>平均</a:t>
            </a:r>
          </a:p>
        </p:txBody>
      </p:sp>
      <p:sp>
        <p:nvSpPr>
          <p:cNvPr id="6" name="テキスト ボックス 5">
            <a:extLst>
              <a:ext uri="{FF2B5EF4-FFF2-40B4-BE49-F238E27FC236}">
                <a16:creationId xmlns:a16="http://schemas.microsoft.com/office/drawing/2014/main" id="{5466E769-81EB-453F-8E8A-C7EB8E4ABAE2}"/>
              </a:ext>
            </a:extLst>
          </p:cNvPr>
          <p:cNvSpPr txBox="1"/>
          <p:nvPr/>
        </p:nvSpPr>
        <p:spPr>
          <a:xfrm>
            <a:off x="5551872" y="1863189"/>
            <a:ext cx="457526" cy="246221"/>
          </a:xfrm>
          <a:prstGeom prst="rect">
            <a:avLst/>
          </a:prstGeom>
          <a:solidFill>
            <a:schemeClr val="bg1"/>
          </a:solidFill>
        </p:spPr>
        <p:txBody>
          <a:bodyPr wrap="square" rtlCol="0">
            <a:spAutoFit/>
          </a:bodyPr>
          <a:lstStyle/>
          <a:p>
            <a:r>
              <a:rPr kumimoji="1" lang="ja-JP" altLang="en-US" sz="1000" b="1" dirty="0">
                <a:solidFill>
                  <a:schemeClr val="accent1"/>
                </a:solidFill>
                <a:latin typeface="游ゴシック" panose="020B0400000000000000" pitchFamily="50" charset="-128"/>
                <a:ea typeface="游ゴシック" panose="020B0400000000000000" pitchFamily="50" charset="-128"/>
              </a:rPr>
              <a:t>平均</a:t>
            </a:r>
          </a:p>
        </p:txBody>
      </p:sp>
    </p:spTree>
    <p:extLst>
      <p:ext uri="{BB962C8B-B14F-4D97-AF65-F5344CB8AC3E}">
        <p14:creationId xmlns:p14="http://schemas.microsoft.com/office/powerpoint/2010/main" val="157138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dirty="0">
                <a:solidFill>
                  <a:schemeClr val="bg1"/>
                </a:solidFill>
                <a:latin typeface="游ゴシック"/>
                <a:ea typeface="游ゴシック"/>
              </a:rPr>
              <a:t>　球種と新たに作成した特徴量の関係性⑤</a:t>
            </a:r>
            <a:endParaRPr sz="1100" b="1" dirty="0">
              <a:solidFill>
                <a:schemeClr val="bg1"/>
              </a:solidFill>
              <a:latin typeface="游ゴシック"/>
              <a:ea typeface="游ゴシック"/>
            </a:endParaRPr>
          </a:p>
        </p:txBody>
      </p:sp>
      <p:sp>
        <p:nvSpPr>
          <p:cNvPr id="4" name="Google Shape;66;p15">
            <a:extLst>
              <a:ext uri="{FF2B5EF4-FFF2-40B4-BE49-F238E27FC236}">
                <a16:creationId xmlns:a16="http://schemas.microsoft.com/office/drawing/2014/main" id="{40DBC536-060C-44E1-A455-BD66F30E1D35}"/>
              </a:ext>
            </a:extLst>
          </p:cNvPr>
          <p:cNvSpPr txBox="1">
            <a:spLocks noGrp="1"/>
          </p:cNvSpPr>
          <p:nvPr>
            <p:ph type="ctrTitle"/>
          </p:nvPr>
        </p:nvSpPr>
        <p:spPr>
          <a:xfrm>
            <a:off x="473625" y="637953"/>
            <a:ext cx="8197300" cy="694619"/>
          </a:xfrm>
          <a:prstGeom prst="rect">
            <a:avLst/>
          </a:prstGeom>
        </p:spPr>
        <p:txBody>
          <a:bodyPr spcFirstLastPara="1" wrap="square" lIns="91425" tIns="91425" rIns="91425" bIns="91425" anchor="ctr" anchorCtr="0">
            <a:noAutofit/>
          </a:bodyPr>
          <a:lstStyle/>
          <a:p>
            <a:pPr algn="l"/>
            <a:r>
              <a:rPr lang="ja-JP" altLang="en-US" sz="1400" b="1" dirty="0">
                <a:solidFill>
                  <a:schemeClr val="tx1">
                    <a:lumMod val="85000"/>
                    <a:lumOff val="15000"/>
                  </a:schemeClr>
                </a:solidFill>
                <a:latin typeface="游ゴシック"/>
                <a:ea typeface="游ゴシック"/>
              </a:rPr>
              <a:t>⑧打者が投手の場合のストレート投球割合</a:t>
            </a:r>
            <a:br>
              <a:rPr lang="en-US" altLang="ja-JP" sz="1400" b="1" dirty="0">
                <a:solidFill>
                  <a:schemeClr val="tx1">
                    <a:lumMod val="85000"/>
                    <a:lumOff val="15000"/>
                  </a:schemeClr>
                </a:solidFill>
                <a:latin typeface="游ゴシック"/>
                <a:ea typeface="游ゴシック"/>
              </a:rPr>
            </a:br>
            <a:r>
              <a:rPr lang="ja-JP" altLang="en-US" sz="1200" dirty="0">
                <a:solidFill>
                  <a:schemeClr val="tx1">
                    <a:lumMod val="85000"/>
                    <a:lumOff val="15000"/>
                  </a:schemeClr>
                </a:solidFill>
                <a:latin typeface="游ゴシック"/>
                <a:ea typeface="游ゴシック"/>
              </a:rPr>
              <a:t>　打者が投手の場合はストレートの割合が高い（投手は投球に集中するため、打席に立っても打たないことが多く、</a:t>
            </a:r>
            <a:br>
              <a:rPr lang="en-US" altLang="ja-JP" sz="1200" dirty="0">
                <a:solidFill>
                  <a:schemeClr val="tx1">
                    <a:lumMod val="85000"/>
                    <a:lumOff val="15000"/>
                  </a:schemeClr>
                </a:solidFill>
                <a:latin typeface="游ゴシック"/>
                <a:ea typeface="游ゴシック"/>
              </a:rPr>
            </a:br>
            <a:r>
              <a:rPr lang="ja-JP" altLang="en-US" sz="1200" dirty="0">
                <a:solidFill>
                  <a:schemeClr val="tx1">
                    <a:lumMod val="85000"/>
                    <a:lumOff val="15000"/>
                  </a:schemeClr>
                </a:solidFill>
                <a:latin typeface="游ゴシック"/>
                <a:ea typeface="游ゴシック"/>
              </a:rPr>
              <a:t>　打撃が得意な投手も少ないため、四球をださないようにストレートの割合が高い）</a:t>
            </a:r>
            <a:endParaRPr lang="ja" altLang="en-US" sz="1400" dirty="0">
              <a:solidFill>
                <a:schemeClr val="tx1">
                  <a:lumMod val="85000"/>
                  <a:lumOff val="15000"/>
                </a:schemeClr>
              </a:solidFill>
              <a:latin typeface="游ゴシック"/>
              <a:ea typeface="游ゴシック"/>
            </a:endParaRPr>
          </a:p>
        </p:txBody>
      </p:sp>
      <p:pic>
        <p:nvPicPr>
          <p:cNvPr id="21" name="図 20"/>
          <p:cNvPicPr>
            <a:picLocks noChangeAspect="1"/>
          </p:cNvPicPr>
          <p:nvPr/>
        </p:nvPicPr>
        <p:blipFill>
          <a:blip r:embed="rId3"/>
          <a:stretch>
            <a:fillRect/>
          </a:stretch>
        </p:blipFill>
        <p:spPr>
          <a:xfrm>
            <a:off x="2798981" y="1368668"/>
            <a:ext cx="2900172" cy="1760450"/>
          </a:xfrm>
          <a:prstGeom prst="rect">
            <a:avLst/>
          </a:prstGeom>
        </p:spPr>
      </p:pic>
      <p:sp>
        <p:nvSpPr>
          <p:cNvPr id="12" name="テキスト ボックス 11"/>
          <p:cNvSpPr txBox="1"/>
          <p:nvPr/>
        </p:nvSpPr>
        <p:spPr>
          <a:xfrm>
            <a:off x="4606312" y="2175229"/>
            <a:ext cx="611391" cy="276999"/>
          </a:xfrm>
          <a:prstGeom prst="rect">
            <a:avLst/>
          </a:prstGeom>
          <a:noFill/>
        </p:spPr>
        <p:txBody>
          <a:bodyPr wrap="square" rtlCol="0">
            <a:spAutoFit/>
          </a:bodyPr>
          <a:lstStyle/>
          <a:p>
            <a:r>
              <a:rPr kumimoji="1" lang="ja-JP" altLang="en-US" sz="1200" b="1" dirty="0">
                <a:solidFill>
                  <a:schemeClr val="accent1"/>
                </a:solidFill>
                <a:latin typeface="游ゴシック" panose="020B0400000000000000" pitchFamily="50" charset="-128"/>
                <a:ea typeface="游ゴシック" panose="020B0400000000000000" pitchFamily="50" charset="-128"/>
              </a:rPr>
              <a:t>平均</a:t>
            </a:r>
          </a:p>
        </p:txBody>
      </p:sp>
    </p:spTree>
    <p:extLst>
      <p:ext uri="{BB962C8B-B14F-4D97-AF65-F5344CB8AC3E}">
        <p14:creationId xmlns:p14="http://schemas.microsoft.com/office/powerpoint/2010/main" val="227134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6" name="Google Shape;66;p15"/>
          <p:cNvSpPr txBox="1">
            <a:spLocks/>
          </p:cNvSpPr>
          <p:nvPr/>
        </p:nvSpPr>
        <p:spPr>
          <a:xfrm>
            <a:off x="476800" y="3657331"/>
            <a:ext cx="8196750" cy="12464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JP" altLang="en-US" sz="1600" b="1" dirty="0">
                <a:solidFill>
                  <a:schemeClr val="accent1"/>
                </a:solidFill>
                <a:latin typeface="游ゴシック"/>
                <a:ea typeface="游ゴシック"/>
              </a:rPr>
              <a:t>相手チームの投手の球種を予測するモデルを作成し、試合のシミュレーションをすることは実際の試合での戦略面で有利に働き、勝率に寄与すると考えられる。このことから、配球（球種）の予測モデルを作成することで状況に応じた作戦を立てられるようにし、勝率を上げることを目的とする</a:t>
            </a:r>
          </a:p>
        </p:txBody>
      </p:sp>
      <p:sp>
        <p:nvSpPr>
          <p:cNvPr id="91"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sz="2000" b="1">
                <a:solidFill>
                  <a:schemeClr val="bg1"/>
                </a:solidFill>
                <a:latin typeface="游ゴシック" panose="020B0400000000000000" pitchFamily="50" charset="-128"/>
                <a:ea typeface="游ゴシック" panose="020B0400000000000000" pitchFamily="50" charset="-128"/>
              </a:rPr>
              <a:t>　ビジネス課題</a:t>
            </a:r>
            <a:endParaRPr sz="1100" b="1">
              <a:solidFill>
                <a:schemeClr val="bg1"/>
              </a:solidFill>
              <a:latin typeface="游ゴシック" panose="020B0400000000000000" pitchFamily="50" charset="-128"/>
              <a:ea typeface="游ゴシック" panose="020B0400000000000000" pitchFamily="50" charset="-128"/>
            </a:endParaRPr>
          </a:p>
        </p:txBody>
      </p:sp>
      <p:sp>
        <p:nvSpPr>
          <p:cNvPr id="5" name="Google Shape;66;p15"/>
          <p:cNvSpPr txBox="1">
            <a:spLocks noGrp="1"/>
          </p:cNvSpPr>
          <p:nvPr>
            <p:ph type="ctrTitle"/>
          </p:nvPr>
        </p:nvSpPr>
        <p:spPr>
          <a:xfrm>
            <a:off x="473625" y="640824"/>
            <a:ext cx="8465189" cy="2335037"/>
          </a:xfrm>
          <a:prstGeom prst="rect">
            <a:avLst/>
          </a:prstGeom>
        </p:spPr>
        <p:txBody>
          <a:bodyPr spcFirstLastPara="1" wrap="square" lIns="91425" tIns="91425" rIns="91425" bIns="91425" anchor="ctr" anchorCtr="0">
            <a:noAutofit/>
          </a:bodyPr>
          <a:lstStyle/>
          <a:p>
            <a:pPr algn="l"/>
            <a:r>
              <a:rPr lang="ja" altLang="en-US" sz="1600" dirty="0">
                <a:solidFill>
                  <a:schemeClr val="tx1">
                    <a:lumMod val="85000"/>
                    <a:lumOff val="15000"/>
                  </a:schemeClr>
                </a:solidFill>
                <a:latin typeface="游ゴシック"/>
                <a:ea typeface="游ゴシック"/>
              </a:rPr>
              <a:t>●プロ野球球団の目的は大きく下記の</a:t>
            </a:r>
            <a:r>
              <a:rPr lang="en-US" altLang="en-US" sz="1600" dirty="0">
                <a:solidFill>
                  <a:schemeClr val="tx1">
                    <a:lumMod val="85000"/>
                    <a:lumOff val="15000"/>
                  </a:schemeClr>
                </a:solidFill>
                <a:latin typeface="游ゴシック"/>
                <a:ea typeface="游ゴシック"/>
              </a:rPr>
              <a:t>2</a:t>
            </a:r>
            <a:r>
              <a:rPr lang="ja" altLang="en-US" sz="1600" dirty="0">
                <a:solidFill>
                  <a:schemeClr val="tx1">
                    <a:lumMod val="85000"/>
                    <a:lumOff val="15000"/>
                  </a:schemeClr>
                </a:solidFill>
                <a:latin typeface="游ゴシック"/>
                <a:ea typeface="游ゴシック"/>
              </a:rPr>
              <a:t>つに分けることができる</a:t>
            </a:r>
            <a:br>
              <a:rPr lang="ja" altLang="en-US" sz="1600" dirty="0">
                <a:solidFill>
                  <a:schemeClr val="tx1">
                    <a:lumMod val="85000"/>
                    <a:lumOff val="15000"/>
                  </a:schemeClr>
                </a:solidFill>
                <a:latin typeface="游ゴシック"/>
                <a:ea typeface="游ゴシック"/>
              </a:rPr>
            </a:br>
            <a:r>
              <a:rPr lang="ja" altLang="en-US" sz="1600" dirty="0">
                <a:solidFill>
                  <a:schemeClr val="tx1">
                    <a:lumMod val="85000"/>
                    <a:lumOff val="15000"/>
                  </a:schemeClr>
                </a:solidFill>
                <a:latin typeface="游ゴシック"/>
                <a:ea typeface="游ゴシック"/>
              </a:rPr>
              <a:t>　①親会社の広告の役割　②チケットやグッズの売上による収益</a:t>
            </a:r>
            <a:br>
              <a:rPr lang="ja" altLang="en-US" sz="1600" dirty="0">
                <a:solidFill>
                  <a:schemeClr val="tx1">
                    <a:lumMod val="85000"/>
                    <a:lumOff val="15000"/>
                  </a:schemeClr>
                </a:solidFill>
                <a:latin typeface="游ゴシック"/>
                <a:ea typeface="游ゴシック"/>
              </a:rPr>
            </a:br>
            <a:br>
              <a:rPr lang="ja" altLang="en-US" sz="1600" dirty="0">
                <a:solidFill>
                  <a:schemeClr val="tx1">
                    <a:lumMod val="85000"/>
                    <a:lumOff val="15000"/>
                  </a:schemeClr>
                </a:solidFill>
                <a:latin typeface="游ゴシック"/>
                <a:ea typeface="游ゴシック"/>
              </a:rPr>
            </a:br>
            <a:r>
              <a:rPr lang="ja" altLang="en-US" sz="1600" dirty="0">
                <a:solidFill>
                  <a:schemeClr val="tx1">
                    <a:lumMod val="85000"/>
                    <a:lumOff val="15000"/>
                  </a:schemeClr>
                </a:solidFill>
                <a:latin typeface="游ゴシック"/>
                <a:ea typeface="游ゴシック"/>
              </a:rPr>
              <a:t>●どちらにおいても勝率（順位）を上げることは重要な要素となる</a:t>
            </a:r>
            <a:r>
              <a:rPr lang="ja-JP" altLang="en-US" sz="1600" dirty="0" err="1">
                <a:solidFill>
                  <a:schemeClr val="tx1">
                    <a:lumMod val="85000"/>
                    <a:lumOff val="15000"/>
                  </a:schemeClr>
                </a:solidFill>
                <a:latin typeface="游ゴシック"/>
                <a:ea typeface="游ゴシック"/>
              </a:rPr>
              <a:t>。</a:t>
            </a:r>
            <a:r>
              <a:rPr lang="ja" altLang="en-US" sz="1600" dirty="0">
                <a:solidFill>
                  <a:schemeClr val="tx1">
                    <a:lumMod val="85000"/>
                    <a:lumOff val="15000"/>
                  </a:schemeClr>
                </a:solidFill>
                <a:latin typeface="游ゴシック"/>
                <a:ea typeface="游ゴシック"/>
              </a:rPr>
              <a:t>勝率の上昇は</a:t>
            </a:r>
            <a:br>
              <a:rPr lang="en-US" altLang="ja" sz="1600" dirty="0">
                <a:solidFill>
                  <a:schemeClr val="tx1">
                    <a:lumMod val="85000"/>
                    <a:lumOff val="15000"/>
                  </a:schemeClr>
                </a:solidFill>
                <a:latin typeface="游ゴシック"/>
                <a:ea typeface="游ゴシック"/>
              </a:rPr>
            </a:br>
            <a:r>
              <a:rPr lang="ja-JP" altLang="en-US" sz="1600" dirty="0">
                <a:solidFill>
                  <a:schemeClr val="tx1">
                    <a:lumMod val="85000"/>
                    <a:lumOff val="15000"/>
                  </a:schemeClr>
                </a:solidFill>
                <a:latin typeface="游ゴシック"/>
                <a:ea typeface="游ゴシック"/>
              </a:rPr>
              <a:t>　</a:t>
            </a:r>
            <a:r>
              <a:rPr lang="ja" altLang="en-US" sz="1600" dirty="0">
                <a:solidFill>
                  <a:schemeClr val="tx1">
                    <a:lumMod val="85000"/>
                    <a:lumOff val="15000"/>
                  </a:schemeClr>
                </a:solidFill>
                <a:latin typeface="游ゴシック"/>
                <a:ea typeface="游ゴシック"/>
              </a:rPr>
              <a:t>「新規</a:t>
            </a:r>
            <a:r>
              <a:rPr lang="ja" sz="1600" dirty="0">
                <a:solidFill>
                  <a:schemeClr val="tx1">
                    <a:lumMod val="85000"/>
                    <a:lumOff val="15000"/>
                  </a:schemeClr>
                </a:solidFill>
                <a:latin typeface="游ゴシック"/>
                <a:ea typeface="游ゴシック"/>
              </a:rPr>
              <a:t>ファンの増加」、</a:t>
            </a:r>
            <a:r>
              <a:rPr lang="ja" altLang="en-US" sz="1600" dirty="0">
                <a:solidFill>
                  <a:schemeClr val="tx1">
                    <a:lumMod val="85000"/>
                    <a:lumOff val="15000"/>
                  </a:schemeClr>
                </a:solidFill>
                <a:latin typeface="游ゴシック"/>
                <a:ea typeface="游ゴシック"/>
              </a:rPr>
              <a:t>「</a:t>
            </a:r>
            <a:r>
              <a:rPr lang="ja" sz="1600" dirty="0">
                <a:solidFill>
                  <a:schemeClr val="tx1">
                    <a:lumMod val="85000"/>
                    <a:lumOff val="15000"/>
                  </a:schemeClr>
                </a:solidFill>
                <a:latin typeface="游ゴシック"/>
                <a:ea typeface="游ゴシック"/>
              </a:rPr>
              <a:t>観客数の</a:t>
            </a:r>
            <a:r>
              <a:rPr lang="ja" altLang="en-US" sz="1600" dirty="0">
                <a:solidFill>
                  <a:schemeClr val="tx1">
                    <a:lumMod val="85000"/>
                    <a:lumOff val="15000"/>
                  </a:schemeClr>
                </a:solidFill>
                <a:latin typeface="游ゴシック"/>
                <a:ea typeface="游ゴシック"/>
              </a:rPr>
              <a:t>増加」</a:t>
            </a:r>
            <a:r>
              <a:rPr lang="ja" sz="1600" dirty="0">
                <a:solidFill>
                  <a:schemeClr val="tx1">
                    <a:lumMod val="85000"/>
                    <a:lumOff val="15000"/>
                  </a:schemeClr>
                </a:solidFill>
                <a:latin typeface="游ゴシック"/>
                <a:ea typeface="游ゴシック"/>
              </a:rPr>
              <a:t>に繋がり、チケット</a:t>
            </a:r>
            <a:r>
              <a:rPr lang="ja" altLang="en-US" sz="1600" dirty="0">
                <a:solidFill>
                  <a:schemeClr val="tx1">
                    <a:lumMod val="85000"/>
                    <a:lumOff val="15000"/>
                  </a:schemeClr>
                </a:solidFill>
                <a:latin typeface="游ゴシック"/>
                <a:ea typeface="游ゴシック"/>
              </a:rPr>
              <a:t>や</a:t>
            </a:r>
            <a:r>
              <a:rPr lang="ja" sz="1600" dirty="0">
                <a:solidFill>
                  <a:schemeClr val="tx1">
                    <a:lumMod val="85000"/>
                    <a:lumOff val="15000"/>
                  </a:schemeClr>
                </a:solidFill>
                <a:latin typeface="游ゴシック"/>
                <a:ea typeface="游ゴシック"/>
              </a:rPr>
              <a:t>グッズ</a:t>
            </a:r>
            <a:r>
              <a:rPr lang="ja" altLang="en-US" sz="1600" dirty="0">
                <a:solidFill>
                  <a:schemeClr val="tx1">
                    <a:lumMod val="85000"/>
                    <a:lumOff val="15000"/>
                  </a:schemeClr>
                </a:solidFill>
                <a:latin typeface="游ゴシック"/>
                <a:ea typeface="游ゴシック"/>
              </a:rPr>
              <a:t>の</a:t>
            </a:r>
            <a:r>
              <a:rPr lang="ja" sz="1600" dirty="0">
                <a:solidFill>
                  <a:schemeClr val="tx1">
                    <a:lumMod val="85000"/>
                    <a:lumOff val="15000"/>
                  </a:schemeClr>
                </a:solidFill>
                <a:latin typeface="游ゴシック"/>
                <a:ea typeface="游ゴシック"/>
              </a:rPr>
              <a:t>売上増加に</a:t>
            </a:r>
            <a:br>
              <a:rPr lang="en-US" altLang="ja" sz="1600" dirty="0">
                <a:solidFill>
                  <a:schemeClr val="tx1">
                    <a:lumMod val="85000"/>
                    <a:lumOff val="15000"/>
                  </a:schemeClr>
                </a:solidFill>
                <a:latin typeface="游ゴシック"/>
                <a:ea typeface="游ゴシック"/>
              </a:rPr>
            </a:br>
            <a:r>
              <a:rPr lang="ja-JP" altLang="en-US" sz="1600" dirty="0">
                <a:solidFill>
                  <a:schemeClr val="tx1">
                    <a:lumMod val="85000"/>
                    <a:lumOff val="15000"/>
                  </a:schemeClr>
                </a:solidFill>
                <a:latin typeface="游ゴシック"/>
                <a:ea typeface="游ゴシック"/>
              </a:rPr>
              <a:t>　</a:t>
            </a:r>
            <a:r>
              <a:rPr lang="ja" sz="1600" dirty="0">
                <a:solidFill>
                  <a:schemeClr val="tx1">
                    <a:lumMod val="85000"/>
                    <a:lumOff val="15000"/>
                  </a:schemeClr>
                </a:solidFill>
                <a:latin typeface="游ゴシック"/>
                <a:ea typeface="游ゴシック"/>
              </a:rPr>
              <a:t>寄与する。さらに、ファンの増加によ</a:t>
            </a:r>
            <a:r>
              <a:rPr lang="ja" altLang="en-US" sz="1600" dirty="0">
                <a:solidFill>
                  <a:schemeClr val="tx1">
                    <a:lumMod val="85000"/>
                    <a:lumOff val="15000"/>
                  </a:schemeClr>
                </a:solidFill>
                <a:latin typeface="游ゴシック"/>
                <a:ea typeface="游ゴシック"/>
              </a:rPr>
              <a:t>り</a:t>
            </a:r>
            <a:r>
              <a:rPr lang="ja" sz="1600" dirty="0">
                <a:solidFill>
                  <a:schemeClr val="tx1">
                    <a:lumMod val="85000"/>
                    <a:lumOff val="15000"/>
                  </a:schemeClr>
                </a:solidFill>
                <a:latin typeface="游ゴシック"/>
                <a:ea typeface="游ゴシック"/>
              </a:rPr>
              <a:t>広告として</a:t>
            </a:r>
            <a:r>
              <a:rPr lang="ja" altLang="en-US" sz="1600" dirty="0">
                <a:solidFill>
                  <a:schemeClr val="tx1">
                    <a:lumMod val="85000"/>
                    <a:lumOff val="15000"/>
                  </a:schemeClr>
                </a:solidFill>
                <a:latin typeface="游ゴシック"/>
                <a:ea typeface="游ゴシック"/>
              </a:rPr>
              <a:t>果</a:t>
            </a:r>
            <a:r>
              <a:rPr lang="ja" sz="1600" dirty="0">
                <a:solidFill>
                  <a:schemeClr val="tx1">
                    <a:lumMod val="85000"/>
                    <a:lumOff val="15000"/>
                  </a:schemeClr>
                </a:solidFill>
                <a:latin typeface="游ゴシック"/>
                <a:ea typeface="游ゴシック"/>
              </a:rPr>
              <a:t>た</a:t>
            </a:r>
            <a:r>
              <a:rPr lang="ja" altLang="en-US" sz="1600" dirty="0">
                <a:solidFill>
                  <a:schemeClr val="tx1">
                    <a:lumMod val="85000"/>
                    <a:lumOff val="15000"/>
                  </a:schemeClr>
                </a:solidFill>
                <a:latin typeface="游ゴシック"/>
                <a:ea typeface="游ゴシック"/>
              </a:rPr>
              <a:t>す</a:t>
            </a:r>
            <a:r>
              <a:rPr lang="ja" sz="1600" dirty="0">
                <a:solidFill>
                  <a:schemeClr val="tx1">
                    <a:lumMod val="85000"/>
                    <a:lumOff val="15000"/>
                  </a:schemeClr>
                </a:solidFill>
                <a:latin typeface="游ゴシック"/>
                <a:ea typeface="游ゴシック"/>
              </a:rPr>
              <a:t>役割も大きくなることか</a:t>
            </a:r>
            <a:r>
              <a:rPr lang="ja" altLang="en-US" sz="1600" dirty="0">
                <a:solidFill>
                  <a:schemeClr val="tx1">
                    <a:lumMod val="85000"/>
                    <a:lumOff val="15000"/>
                  </a:schemeClr>
                </a:solidFill>
                <a:latin typeface="游ゴシック"/>
                <a:ea typeface="游ゴシック"/>
              </a:rPr>
              <a:t>ら</a:t>
            </a:r>
            <a:r>
              <a:rPr lang="ja" sz="1600" dirty="0">
                <a:solidFill>
                  <a:schemeClr val="tx1">
                    <a:lumMod val="85000"/>
                    <a:lumOff val="15000"/>
                  </a:schemeClr>
                </a:solidFill>
                <a:latin typeface="游ゴシック"/>
                <a:ea typeface="游ゴシック"/>
              </a:rPr>
              <a:t>、</a:t>
            </a:r>
            <a:br>
              <a:rPr lang="en-US" altLang="ja" sz="1600" dirty="0">
                <a:solidFill>
                  <a:schemeClr val="tx1">
                    <a:lumMod val="85000"/>
                    <a:lumOff val="15000"/>
                  </a:schemeClr>
                </a:solidFill>
                <a:latin typeface="游ゴシック"/>
                <a:ea typeface="游ゴシック"/>
              </a:rPr>
            </a:br>
            <a:r>
              <a:rPr lang="ja-JP" altLang="en-US" sz="1600" dirty="0">
                <a:solidFill>
                  <a:schemeClr val="tx1">
                    <a:lumMod val="85000"/>
                    <a:lumOff val="15000"/>
                  </a:schemeClr>
                </a:solidFill>
                <a:latin typeface="游ゴシック"/>
                <a:ea typeface="游ゴシック"/>
              </a:rPr>
              <a:t>　</a:t>
            </a:r>
            <a:r>
              <a:rPr lang="ja" sz="1600" dirty="0">
                <a:solidFill>
                  <a:schemeClr val="tx1">
                    <a:lumMod val="85000"/>
                    <a:lumOff val="15000"/>
                  </a:schemeClr>
                </a:solidFill>
                <a:latin typeface="游ゴシック"/>
                <a:ea typeface="游ゴシック"/>
              </a:rPr>
              <a:t>勝率</a:t>
            </a:r>
            <a:r>
              <a:rPr lang="ja" altLang="en-US" sz="1600" dirty="0">
                <a:solidFill>
                  <a:schemeClr val="tx1">
                    <a:lumMod val="85000"/>
                    <a:lumOff val="15000"/>
                  </a:schemeClr>
                </a:solidFill>
                <a:latin typeface="游ゴシック"/>
                <a:ea typeface="游ゴシック"/>
              </a:rPr>
              <a:t>は</a:t>
            </a:r>
            <a:r>
              <a:rPr lang="ja" sz="1600" dirty="0">
                <a:solidFill>
                  <a:schemeClr val="tx1">
                    <a:lumMod val="85000"/>
                    <a:lumOff val="15000"/>
                  </a:schemeClr>
                </a:solidFill>
                <a:latin typeface="游ゴシック"/>
                <a:ea typeface="游ゴシック"/>
              </a:rPr>
              <a:t>収益面において重要な役割を果たす</a:t>
            </a:r>
          </a:p>
        </p:txBody>
      </p:sp>
      <p:sp>
        <p:nvSpPr>
          <p:cNvPr id="2" name="下矢印 1"/>
          <p:cNvSpPr/>
          <p:nvPr/>
        </p:nvSpPr>
        <p:spPr>
          <a:xfrm>
            <a:off x="4010891" y="2874261"/>
            <a:ext cx="1122218" cy="633846"/>
          </a:xfrm>
          <a:prstGeom prst="down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5216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a:solidFill>
                  <a:schemeClr val="bg1"/>
                </a:solidFill>
                <a:latin typeface="游ゴシック" panose="020B0400000000000000" pitchFamily="50" charset="-128"/>
                <a:ea typeface="游ゴシック" panose="020B0400000000000000" pitchFamily="50" charset="-128"/>
              </a:rPr>
              <a:t>　予測結果（ランダムフォレスト ）</a:t>
            </a:r>
          </a:p>
        </p:txBody>
      </p:sp>
      <p:graphicFrame>
        <p:nvGraphicFramePr>
          <p:cNvPr id="5" name="表 4"/>
          <p:cNvGraphicFramePr>
            <a:graphicFrameLocks noGrp="1"/>
          </p:cNvGraphicFramePr>
          <p:nvPr>
            <p:extLst>
              <p:ext uri="{D42A27DB-BD31-4B8C-83A1-F6EECF244321}">
                <p14:modId xmlns:p14="http://schemas.microsoft.com/office/powerpoint/2010/main" val="3798806783"/>
              </p:ext>
            </p:extLst>
          </p:nvPr>
        </p:nvGraphicFramePr>
        <p:xfrm>
          <a:off x="3669575" y="1733536"/>
          <a:ext cx="5049863" cy="2635198"/>
        </p:xfrm>
        <a:graphic>
          <a:graphicData uri="http://schemas.openxmlformats.org/drawingml/2006/table">
            <a:tbl>
              <a:tblPr firstRow="1" bandRow="1">
                <a:tableStyleId>{5FD0F851-EC5A-4D38-B0AD-8093EC10F338}</a:tableStyleId>
              </a:tblPr>
              <a:tblGrid>
                <a:gridCol w="666750">
                  <a:extLst>
                    <a:ext uri="{9D8B030D-6E8A-4147-A177-3AD203B41FA5}">
                      <a16:colId xmlns:a16="http://schemas.microsoft.com/office/drawing/2014/main" val="20000"/>
                    </a:ext>
                  </a:extLst>
                </a:gridCol>
                <a:gridCol w="606228">
                  <a:extLst>
                    <a:ext uri="{9D8B030D-6E8A-4147-A177-3AD203B41FA5}">
                      <a16:colId xmlns:a16="http://schemas.microsoft.com/office/drawing/2014/main" val="20001"/>
                    </a:ext>
                  </a:extLst>
                </a:gridCol>
                <a:gridCol w="539555">
                  <a:extLst>
                    <a:ext uri="{9D8B030D-6E8A-4147-A177-3AD203B41FA5}">
                      <a16:colId xmlns:a16="http://schemas.microsoft.com/office/drawing/2014/main" val="20002"/>
                    </a:ext>
                  </a:extLst>
                </a:gridCol>
                <a:gridCol w="539555">
                  <a:extLst>
                    <a:ext uri="{9D8B030D-6E8A-4147-A177-3AD203B41FA5}">
                      <a16:colId xmlns:a16="http://schemas.microsoft.com/office/drawing/2014/main" val="20003"/>
                    </a:ext>
                  </a:extLst>
                </a:gridCol>
                <a:gridCol w="539555">
                  <a:extLst>
                    <a:ext uri="{9D8B030D-6E8A-4147-A177-3AD203B41FA5}">
                      <a16:colId xmlns:a16="http://schemas.microsoft.com/office/drawing/2014/main" val="20004"/>
                    </a:ext>
                  </a:extLst>
                </a:gridCol>
                <a:gridCol w="539555">
                  <a:extLst>
                    <a:ext uri="{9D8B030D-6E8A-4147-A177-3AD203B41FA5}">
                      <a16:colId xmlns:a16="http://schemas.microsoft.com/office/drawing/2014/main" val="20005"/>
                    </a:ext>
                  </a:extLst>
                </a:gridCol>
                <a:gridCol w="539555">
                  <a:extLst>
                    <a:ext uri="{9D8B030D-6E8A-4147-A177-3AD203B41FA5}">
                      <a16:colId xmlns:a16="http://schemas.microsoft.com/office/drawing/2014/main" val="20006"/>
                    </a:ext>
                  </a:extLst>
                </a:gridCol>
                <a:gridCol w="539555">
                  <a:extLst>
                    <a:ext uri="{9D8B030D-6E8A-4147-A177-3AD203B41FA5}">
                      <a16:colId xmlns:a16="http://schemas.microsoft.com/office/drawing/2014/main" val="20007"/>
                    </a:ext>
                  </a:extLst>
                </a:gridCol>
                <a:gridCol w="539555">
                  <a:extLst>
                    <a:ext uri="{9D8B030D-6E8A-4147-A177-3AD203B41FA5}">
                      <a16:colId xmlns:a16="http://schemas.microsoft.com/office/drawing/2014/main" val="20008"/>
                    </a:ext>
                  </a:extLst>
                </a:gridCol>
              </a:tblGrid>
              <a:tr h="312742">
                <a:tc>
                  <a:txBody>
                    <a:bodyPr/>
                    <a:lstStyle/>
                    <a:p>
                      <a:pPr algn="ctr" fontAlgn="b"/>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ストレート</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カーブ</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スライダー</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シュート</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フォーク</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チェンジ</a:t>
                      </a:r>
                      <a:endParaRPr lang="en-US" altLang="ja-JP" sz="800" b="1" i="0" u="none" strike="noStrike">
                        <a:solidFill>
                          <a:srgbClr val="000000"/>
                        </a:solidFill>
                        <a:effectLst/>
                        <a:latin typeface="游ゴシック" panose="020B0400000000000000" pitchFamily="50" charset="-128"/>
                        <a:ea typeface="游ゴシック" panose="020B0400000000000000" pitchFamily="50" charset="-128"/>
                      </a:endParaRPr>
                    </a:p>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アップ</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シンカー</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カット</a:t>
                      </a:r>
                      <a:endParaRPr lang="en-US" altLang="ja-JP" sz="800" b="1" i="0" u="none" strike="noStrike">
                        <a:solidFill>
                          <a:srgbClr val="000000"/>
                        </a:solidFill>
                        <a:effectLst/>
                        <a:latin typeface="游ゴシック" panose="020B0400000000000000" pitchFamily="50" charset="-128"/>
                        <a:ea typeface="游ゴシック" panose="020B0400000000000000" pitchFamily="50" charset="-128"/>
                      </a:endParaRPr>
                    </a:p>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ボール</a:t>
                      </a:r>
                    </a:p>
                  </a:txBody>
                  <a:tcPr marL="9525" marR="9525" marT="9525" marB="0" anchor="ctr"/>
                </a:tc>
                <a:extLst>
                  <a:ext uri="{0D108BD9-81ED-4DB2-BD59-A6C34878D82A}">
                    <a16:rowId xmlns:a16="http://schemas.microsoft.com/office/drawing/2014/main" val="10000"/>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ストレート</a:t>
                      </a:r>
                    </a:p>
                  </a:txBody>
                  <a:tcPr marL="9525" marR="9525" marT="9525" marB="0" anchor="ctr"/>
                </a:tc>
                <a:tc>
                  <a:txBody>
                    <a:bodyPr/>
                    <a:lstStyle/>
                    <a:p>
                      <a:pPr algn="r" rtl="0" fontAlgn="ctr"/>
                      <a:r>
                        <a:rPr lang="en-US" altLang="ja-JP" sz="1100" b="1" i="0" u="none" strike="noStrike">
                          <a:solidFill>
                            <a:srgbClr val="FF0000"/>
                          </a:solidFill>
                          <a:effectLst/>
                          <a:latin typeface="游ゴシック" panose="020B0400000000000000" pitchFamily="50" charset="-128"/>
                          <a:ea typeface="游ゴシック" panose="020B0400000000000000" pitchFamily="50" charset="-128"/>
                        </a:rPr>
                        <a:t>34021</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125</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1007</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297</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233</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114</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34</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220</a:t>
                      </a:r>
                    </a:p>
                  </a:txBody>
                  <a:tcPr marL="9525" marR="9525" marT="9525" marB="0" anchor="ctr"/>
                </a:tc>
                <a:extLst>
                  <a:ext uri="{0D108BD9-81ED-4DB2-BD59-A6C34878D82A}">
                    <a16:rowId xmlns:a16="http://schemas.microsoft.com/office/drawing/2014/main" val="10001"/>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カーブ</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5090</a:t>
                      </a:r>
                    </a:p>
                  </a:txBody>
                  <a:tcPr marL="9525" marR="9525" marT="9525" marB="0" anchor="ctr"/>
                </a:tc>
                <a:tc>
                  <a:txBody>
                    <a:bodyPr/>
                    <a:lstStyle/>
                    <a:p>
                      <a:pPr algn="r" rtl="0" fontAlgn="ctr"/>
                      <a:r>
                        <a:rPr lang="en-US" altLang="ja-JP" sz="1100" b="1" i="0" u="none" strike="noStrike">
                          <a:solidFill>
                            <a:srgbClr val="FF0000"/>
                          </a:solidFill>
                          <a:effectLst/>
                          <a:latin typeface="游ゴシック" panose="020B0400000000000000" pitchFamily="50" charset="-128"/>
                          <a:ea typeface="游ゴシック" panose="020B0400000000000000" pitchFamily="50" charset="-128"/>
                        </a:rPr>
                        <a:t>156</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139</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213</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17</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31</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120</a:t>
                      </a:r>
                    </a:p>
                  </a:txBody>
                  <a:tcPr marL="9525" marR="9525" marT="9525" marB="0" anchor="ctr"/>
                </a:tc>
                <a:extLst>
                  <a:ext uri="{0D108BD9-81ED-4DB2-BD59-A6C34878D82A}">
                    <a16:rowId xmlns:a16="http://schemas.microsoft.com/office/drawing/2014/main" val="10002"/>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スライダー</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12288</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34</a:t>
                      </a:r>
                    </a:p>
                  </a:txBody>
                  <a:tcPr marL="9525" marR="9525" marT="9525" marB="0" anchor="ctr"/>
                </a:tc>
                <a:tc>
                  <a:txBody>
                    <a:bodyPr/>
                    <a:lstStyle/>
                    <a:p>
                      <a:pPr algn="r" rtl="0" fontAlgn="ctr"/>
                      <a:r>
                        <a:rPr lang="en-US" altLang="ja-JP" sz="1100" b="1" i="0" u="none" strike="noStrike">
                          <a:solidFill>
                            <a:srgbClr val="FF0000"/>
                          </a:solidFill>
                          <a:effectLst/>
                          <a:latin typeface="游ゴシック" panose="020B0400000000000000" pitchFamily="50" charset="-128"/>
                          <a:ea typeface="游ゴシック" panose="020B0400000000000000" pitchFamily="50" charset="-128"/>
                        </a:rPr>
                        <a:t>1674</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196</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36</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39</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44</a:t>
                      </a:r>
                    </a:p>
                  </a:txBody>
                  <a:tcPr marL="9525" marR="9525" marT="9525" marB="0" anchor="ctr"/>
                </a:tc>
                <a:extLst>
                  <a:ext uri="{0D108BD9-81ED-4DB2-BD59-A6C34878D82A}">
                    <a16:rowId xmlns:a16="http://schemas.microsoft.com/office/drawing/2014/main" val="10003"/>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シュート</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3484</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54</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472</a:t>
                      </a:r>
                    </a:p>
                  </a:txBody>
                  <a:tcPr marL="9525" marR="9525" marT="9525" marB="0" anchor="ctr"/>
                </a:tc>
                <a:tc>
                  <a:txBody>
                    <a:bodyPr/>
                    <a:lstStyle/>
                    <a:p>
                      <a:pPr algn="r" rtl="0" fontAlgn="ctr"/>
                      <a:r>
                        <a:rPr lang="en-US" altLang="ja-JP" sz="1100" b="1" i="0" u="none" strike="noStrike">
                          <a:solidFill>
                            <a:srgbClr val="FF0000"/>
                          </a:solidFill>
                          <a:effectLst/>
                          <a:latin typeface="游ゴシック" panose="020B0400000000000000" pitchFamily="50" charset="-128"/>
                          <a:ea typeface="游ゴシック" panose="020B0400000000000000" pitchFamily="50" charset="-128"/>
                        </a:rPr>
                        <a:t>1178</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46</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63</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30</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153</a:t>
                      </a:r>
                    </a:p>
                  </a:txBody>
                  <a:tcPr marL="9525" marR="9525" marT="9525" marB="0" anchor="ctr"/>
                </a:tc>
                <a:extLst>
                  <a:ext uri="{0D108BD9-81ED-4DB2-BD59-A6C34878D82A}">
                    <a16:rowId xmlns:a16="http://schemas.microsoft.com/office/drawing/2014/main" val="10004"/>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フォーク</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5906</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2</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106</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47</a:t>
                      </a:r>
                    </a:p>
                  </a:txBody>
                  <a:tcPr marL="9525" marR="9525" marT="9525" marB="0" anchor="ctr"/>
                </a:tc>
                <a:tc>
                  <a:txBody>
                    <a:bodyPr/>
                    <a:lstStyle/>
                    <a:p>
                      <a:pPr algn="r" rtl="0" fontAlgn="ctr"/>
                      <a:r>
                        <a:rPr lang="en-US" altLang="ja-JP" sz="1100" b="1" i="0" u="none" strike="noStrike">
                          <a:solidFill>
                            <a:srgbClr val="FF0000"/>
                          </a:solidFill>
                          <a:effectLst/>
                          <a:latin typeface="游ゴシック" panose="020B0400000000000000" pitchFamily="50" charset="-128"/>
                          <a:ea typeface="游ゴシック" panose="020B0400000000000000" pitchFamily="50" charset="-128"/>
                        </a:rPr>
                        <a:t>360</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9525" marR="9525" marT="9525" marB="0" anchor="ctr"/>
                </a:tc>
                <a:extLst>
                  <a:ext uri="{0D108BD9-81ED-4DB2-BD59-A6C34878D82A}">
                    <a16:rowId xmlns:a16="http://schemas.microsoft.com/office/drawing/2014/main" val="10005"/>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チェンジ</a:t>
                      </a:r>
                      <a:endParaRPr lang="en-US" altLang="ja-JP" sz="800" b="1" i="0" u="none" strike="noStrike">
                        <a:solidFill>
                          <a:srgbClr val="000000"/>
                        </a:solidFill>
                        <a:effectLst/>
                        <a:latin typeface="游ゴシック" panose="020B0400000000000000" pitchFamily="50" charset="-128"/>
                        <a:ea typeface="游ゴシック" panose="020B0400000000000000" pitchFamily="50" charset="-128"/>
                      </a:endParaRPr>
                    </a:p>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アップ</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3536</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32</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115</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147</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9525" marR="9525" marT="9525" marB="0" anchor="ctr"/>
                </a:tc>
                <a:tc>
                  <a:txBody>
                    <a:bodyPr/>
                    <a:lstStyle/>
                    <a:p>
                      <a:pPr algn="r" rtl="0" fontAlgn="ctr"/>
                      <a:r>
                        <a:rPr lang="en-US" altLang="ja-JP" sz="1100" b="1" i="0" u="none" strike="noStrike">
                          <a:solidFill>
                            <a:srgbClr val="FF0000"/>
                          </a:solidFill>
                          <a:effectLst/>
                          <a:latin typeface="游ゴシック" panose="020B0400000000000000" pitchFamily="50" charset="-128"/>
                          <a:ea typeface="游ゴシック" panose="020B0400000000000000" pitchFamily="50" charset="-128"/>
                        </a:rPr>
                        <a:t>150</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18</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9525" marR="9525" marT="9525" marB="0" anchor="ctr"/>
                </a:tc>
                <a:extLst>
                  <a:ext uri="{0D108BD9-81ED-4DB2-BD59-A6C34878D82A}">
                    <a16:rowId xmlns:a16="http://schemas.microsoft.com/office/drawing/2014/main" val="10006"/>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シンカー</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711</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44</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11</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a:t>
                      </a:r>
                    </a:p>
                  </a:txBody>
                  <a:tcPr marL="9525" marR="9525" marT="9525" marB="0" anchor="ctr"/>
                </a:tc>
                <a:tc>
                  <a:txBody>
                    <a:bodyPr/>
                    <a:lstStyle/>
                    <a:p>
                      <a:pPr algn="r" rtl="0" fontAlgn="ctr"/>
                      <a:r>
                        <a:rPr lang="en-US" altLang="ja-JP" sz="1100" b="1" i="0" u="none" strike="noStrike">
                          <a:solidFill>
                            <a:srgbClr val="FF0000"/>
                          </a:solidFill>
                          <a:effectLst/>
                          <a:latin typeface="游ゴシック" panose="020B0400000000000000" pitchFamily="50" charset="-128"/>
                          <a:ea typeface="游ゴシック" panose="020B0400000000000000" pitchFamily="50" charset="-128"/>
                        </a:rPr>
                        <a:t>90</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15</a:t>
                      </a:r>
                    </a:p>
                  </a:txBody>
                  <a:tcPr marL="9525" marR="9525" marT="9525" marB="0" anchor="ctr"/>
                </a:tc>
                <a:extLst>
                  <a:ext uri="{0D108BD9-81ED-4DB2-BD59-A6C34878D82A}">
                    <a16:rowId xmlns:a16="http://schemas.microsoft.com/office/drawing/2014/main" val="10007"/>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カットボール</a:t>
                      </a:r>
                    </a:p>
                  </a:txBody>
                  <a:tcPr marL="9525" marR="9525" marT="9525" marB="0" anchor="ctr"/>
                </a:tc>
                <a:tc>
                  <a:txBody>
                    <a:bodyPr/>
                    <a:lstStyle/>
                    <a:p>
                      <a:pPr algn="r" rtl="0" fontAlgn="ctr"/>
                      <a:r>
                        <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rPr>
                        <a:t>3151</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18</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109</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179</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11</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39</a:t>
                      </a:r>
                    </a:p>
                  </a:txBody>
                  <a:tcPr marL="9525" marR="9525" marT="9525" marB="0" anchor="ctr"/>
                </a:tc>
                <a:tc>
                  <a:txBody>
                    <a:bodyPr/>
                    <a:lstStyle/>
                    <a:p>
                      <a:pPr algn="r" rtl="0" fontAlgn="ctr"/>
                      <a:r>
                        <a:rPr lang="en-US" altLang="ja-JP" sz="1100" b="1" i="0" u="none" strike="noStrike">
                          <a:solidFill>
                            <a:srgbClr val="000000"/>
                          </a:solidFill>
                          <a:effectLst/>
                          <a:latin typeface="游ゴシック" panose="020B0400000000000000" pitchFamily="50" charset="-128"/>
                          <a:ea typeface="游ゴシック" panose="020B0400000000000000" pitchFamily="50" charset="-128"/>
                        </a:rPr>
                        <a:t>45</a:t>
                      </a:r>
                    </a:p>
                  </a:txBody>
                  <a:tcPr marL="9525" marR="9525" marT="9525" marB="0" anchor="ctr"/>
                </a:tc>
                <a:tc>
                  <a:txBody>
                    <a:bodyPr/>
                    <a:lstStyle/>
                    <a:p>
                      <a:pPr algn="r" rtl="0" fontAlgn="ctr"/>
                      <a:r>
                        <a:rPr lang="en-US" altLang="ja-JP" sz="1100" b="1" i="0" u="none" strike="noStrike" dirty="0">
                          <a:solidFill>
                            <a:srgbClr val="FF0000"/>
                          </a:solidFill>
                          <a:effectLst/>
                          <a:latin typeface="游ゴシック" panose="020B0400000000000000" pitchFamily="50" charset="-128"/>
                          <a:ea typeface="游ゴシック" panose="020B0400000000000000" pitchFamily="50" charset="-128"/>
                        </a:rPr>
                        <a:t>466</a:t>
                      </a:r>
                    </a:p>
                  </a:txBody>
                  <a:tcPr marL="9525" marR="9525" marT="9525" marB="0" anchor="ctr"/>
                </a:tc>
                <a:extLst>
                  <a:ext uri="{0D108BD9-81ED-4DB2-BD59-A6C34878D82A}">
                    <a16:rowId xmlns:a16="http://schemas.microsoft.com/office/drawing/2014/main" val="10008"/>
                  </a:ext>
                </a:extLst>
              </a:tr>
            </a:tbl>
          </a:graphicData>
        </a:graphic>
      </p:graphicFrame>
      <p:graphicFrame>
        <p:nvGraphicFramePr>
          <p:cNvPr id="2" name="表 1"/>
          <p:cNvGraphicFramePr>
            <a:graphicFrameLocks noGrp="1"/>
          </p:cNvGraphicFramePr>
          <p:nvPr>
            <p:extLst>
              <p:ext uri="{D42A27DB-BD31-4B8C-83A1-F6EECF244321}">
                <p14:modId xmlns:p14="http://schemas.microsoft.com/office/powerpoint/2010/main" val="1771405341"/>
              </p:ext>
            </p:extLst>
          </p:nvPr>
        </p:nvGraphicFramePr>
        <p:xfrm>
          <a:off x="398340" y="1733536"/>
          <a:ext cx="2592000" cy="2052000"/>
        </p:xfrm>
        <a:graphic>
          <a:graphicData uri="http://schemas.openxmlformats.org/drawingml/2006/table">
            <a:tbl>
              <a:tblPr firstRow="1" bandRow="1">
                <a:tableStyleId>{073A0DAA-6AF3-43AB-8588-CEC1D06C72B9}</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0001"/>
                    </a:ext>
                  </a:extLst>
                </a:gridCol>
              </a:tblGrid>
              <a:tr h="1026000">
                <a:tc>
                  <a:txBody>
                    <a:bodyPr/>
                    <a:lstStyle/>
                    <a:p>
                      <a:pPr algn="ctr"/>
                      <a:r>
                        <a:rPr kumimoji="1" lang="ja-JP" altLang="en-US" sz="1600" b="1" dirty="0">
                          <a:solidFill>
                            <a:sysClr val="windowText" lastClr="000000"/>
                          </a:solidFill>
                          <a:latin typeface="游ゴシック" panose="020B0400000000000000" pitchFamily="50" charset="-128"/>
                          <a:ea typeface="游ゴシック" panose="020B0400000000000000" pitchFamily="50" charset="-128"/>
                        </a:rPr>
                        <a:t>正解率</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600" b="1" dirty="0">
                          <a:solidFill>
                            <a:sysClr val="windowText" lastClr="000000"/>
                          </a:solidFill>
                          <a:latin typeface="游ゴシック" panose="020B0400000000000000" pitchFamily="50" charset="-128"/>
                          <a:ea typeface="游ゴシック" panose="020B0400000000000000" pitchFamily="50" charset="-128"/>
                        </a:rPr>
                        <a:t>49.4</a:t>
                      </a:r>
                      <a:r>
                        <a:rPr kumimoji="1" lang="ja-JP" altLang="en-US" sz="1600" b="1" dirty="0">
                          <a:solidFill>
                            <a:sysClr val="windowText" lastClr="000000"/>
                          </a:solidFill>
                          <a:latin typeface="游ゴシック" panose="020B0400000000000000" pitchFamily="50" charset="-128"/>
                          <a:ea typeface="游ゴシック" panose="020B0400000000000000" pitchFamily="50" charset="-128"/>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26000">
                <a:tc>
                  <a:txBody>
                    <a:bodyPr/>
                    <a:lstStyle/>
                    <a:p>
                      <a:pPr algn="ctr"/>
                      <a:r>
                        <a:rPr kumimoji="1" lang="en-US" altLang="ja-JP" sz="1600" b="1" dirty="0">
                          <a:solidFill>
                            <a:sysClr val="windowText" lastClr="000000"/>
                          </a:solidFill>
                          <a:latin typeface="游ゴシック" panose="020B0400000000000000" pitchFamily="50" charset="-128"/>
                          <a:ea typeface="游ゴシック" panose="020B0400000000000000" pitchFamily="50" charset="-128"/>
                        </a:rPr>
                        <a:t>Log Loss</a:t>
                      </a:r>
                      <a:endParaRPr kumimoji="1" lang="ja-JP" altLang="en-US" sz="1600" b="1" dirty="0">
                        <a:solidFill>
                          <a:sysClr val="windowText" lastClr="000000"/>
                        </a:solidFill>
                        <a:latin typeface="游ゴシック" panose="020B0400000000000000" pitchFamily="50" charset="-128"/>
                        <a:ea typeface="游ゴシック" panose="020B0400000000000000" pitchFamily="50"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600" b="1" dirty="0">
                          <a:solidFill>
                            <a:sysClr val="windowText" lastClr="000000"/>
                          </a:solidFill>
                          <a:latin typeface="游ゴシック" panose="020B0400000000000000" pitchFamily="50" charset="-128"/>
                          <a:ea typeface="游ゴシック" panose="020B0400000000000000" pitchFamily="50" charset="-128"/>
                        </a:rPr>
                        <a:t>1.26</a:t>
                      </a:r>
                      <a:endParaRPr kumimoji="1" lang="ja-JP" altLang="en-US" sz="1600" b="1" dirty="0">
                        <a:solidFill>
                          <a:sysClr val="windowText" lastClr="000000"/>
                        </a:solidFill>
                        <a:latin typeface="游ゴシック" panose="020B0400000000000000" pitchFamily="50" charset="-128"/>
                        <a:ea typeface="游ゴシック" panose="020B0400000000000000" pitchFamily="50"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9" name="テキスト ボックス 8"/>
          <p:cNvSpPr txBox="1"/>
          <p:nvPr/>
        </p:nvSpPr>
        <p:spPr>
          <a:xfrm>
            <a:off x="5557343" y="1425759"/>
            <a:ext cx="1120462" cy="307777"/>
          </a:xfrm>
          <a:prstGeom prst="rect">
            <a:avLst/>
          </a:prstGeom>
          <a:noFill/>
        </p:spPr>
        <p:txBody>
          <a:bodyPr wrap="square" rtlCol="0">
            <a:spAutoFit/>
          </a:bodyPr>
          <a:lstStyle/>
          <a:p>
            <a:pPr algn="ctr"/>
            <a:r>
              <a:rPr kumimoji="1" lang="ja-JP" altLang="en-US" b="1">
                <a:latin typeface="游ゴシック" panose="020B0400000000000000" pitchFamily="50" charset="-128"/>
                <a:ea typeface="游ゴシック" panose="020B0400000000000000" pitchFamily="50" charset="-128"/>
              </a:rPr>
              <a:t>予測結果</a:t>
            </a:r>
          </a:p>
        </p:txBody>
      </p:sp>
      <p:sp>
        <p:nvSpPr>
          <p:cNvPr id="10" name="テキスト ボックス 9"/>
          <p:cNvSpPr txBox="1"/>
          <p:nvPr/>
        </p:nvSpPr>
        <p:spPr>
          <a:xfrm>
            <a:off x="3269465" y="2651889"/>
            <a:ext cx="400110" cy="912043"/>
          </a:xfrm>
          <a:prstGeom prst="rect">
            <a:avLst/>
          </a:prstGeom>
          <a:noFill/>
        </p:spPr>
        <p:txBody>
          <a:bodyPr vert="eaVert" wrap="square" rtlCol="0">
            <a:spAutoFit/>
          </a:bodyPr>
          <a:lstStyle/>
          <a:p>
            <a:pPr algn="ctr"/>
            <a:r>
              <a:rPr kumimoji="1" lang="ja-JP" altLang="en-US" b="1">
                <a:latin typeface="游ゴシック" panose="020B0400000000000000" pitchFamily="50" charset="-128"/>
                <a:ea typeface="游ゴシック" panose="020B0400000000000000" pitchFamily="50" charset="-128"/>
              </a:rPr>
              <a:t>実際</a:t>
            </a:r>
          </a:p>
        </p:txBody>
      </p:sp>
      <p:sp>
        <p:nvSpPr>
          <p:cNvPr id="3" name="Google Shape;66;p15">
            <a:extLst>
              <a:ext uri="{FF2B5EF4-FFF2-40B4-BE49-F238E27FC236}">
                <a16:creationId xmlns:a16="http://schemas.microsoft.com/office/drawing/2014/main" id="{FB511402-FA51-47C8-8B8A-75BBA58B34D0}"/>
              </a:ext>
            </a:extLst>
          </p:cNvPr>
          <p:cNvSpPr txBox="1">
            <a:spLocks/>
          </p:cNvSpPr>
          <p:nvPr/>
        </p:nvSpPr>
        <p:spPr>
          <a:xfrm>
            <a:off x="473624" y="612000"/>
            <a:ext cx="8251300" cy="687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 altLang="en-US" sz="1400">
                <a:solidFill>
                  <a:schemeClr val="tx1">
                    <a:lumMod val="85000"/>
                    <a:lumOff val="15000"/>
                  </a:schemeClr>
                </a:solidFill>
                <a:ea typeface="游ゴシック"/>
              </a:rPr>
              <a:t>●既存のカラムと新たに作成した特徴量を使用してランダムフォレスト、XGBoost、LightGBMの3つ</a:t>
            </a:r>
            <a:endParaRPr lang="ja">
              <a:solidFill>
                <a:schemeClr val="tx1">
                  <a:lumMod val="85000"/>
                  <a:lumOff val="15000"/>
                </a:schemeClr>
              </a:solidFill>
              <a:ea typeface="游ゴシック"/>
            </a:endParaRPr>
          </a:p>
          <a:p>
            <a:pPr algn="l"/>
            <a:r>
              <a:rPr lang="ja" altLang="en-US" sz="1400">
                <a:solidFill>
                  <a:schemeClr val="tx1">
                    <a:lumMod val="85000"/>
                    <a:lumOff val="15000"/>
                  </a:schemeClr>
                </a:solidFill>
                <a:ea typeface="游ゴシック"/>
              </a:rPr>
              <a:t>  のモデルで予測を行った</a:t>
            </a:r>
            <a:endParaRPr lang="ja">
              <a:solidFill>
                <a:schemeClr val="tx1">
                  <a:lumMod val="85000"/>
                  <a:lumOff val="15000"/>
                </a:schemeClr>
              </a:solidFill>
            </a:endParaRPr>
          </a:p>
        </p:txBody>
      </p:sp>
      <p:sp>
        <p:nvSpPr>
          <p:cNvPr id="8" name="Google Shape;66;p15">
            <a:extLst>
              <a:ext uri="{FF2B5EF4-FFF2-40B4-BE49-F238E27FC236}">
                <a16:creationId xmlns:a16="http://schemas.microsoft.com/office/drawing/2014/main" id="{4AE33E49-1E53-41AC-898C-29E7B118D539}"/>
              </a:ext>
            </a:extLst>
          </p:cNvPr>
          <p:cNvSpPr txBox="1">
            <a:spLocks/>
          </p:cNvSpPr>
          <p:nvPr/>
        </p:nvSpPr>
        <p:spPr>
          <a:xfrm>
            <a:off x="683162" y="1098515"/>
            <a:ext cx="8251300" cy="3317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 altLang="en-US" sz="1200" dirty="0">
                <a:solidFill>
                  <a:schemeClr val="tx1">
                    <a:lumMod val="85000"/>
                    <a:lumOff val="15000"/>
                  </a:schemeClr>
                </a:solidFill>
                <a:ea typeface="游ゴシック"/>
              </a:rPr>
              <a:t>※使用する特徴量については、汎用性の確保のため、IDの使用はしていない（他のモデルも同様）</a:t>
            </a:r>
            <a:endParaRPr lang="ja" dirty="0">
              <a:solidFill>
                <a:schemeClr val="tx1">
                  <a:lumMod val="85000"/>
                  <a:lumOff val="15000"/>
                </a:schemeClr>
              </a:solidFill>
            </a:endParaRPr>
          </a:p>
        </p:txBody>
      </p:sp>
    </p:spTree>
    <p:extLst>
      <p:ext uri="{BB962C8B-B14F-4D97-AF65-F5344CB8AC3E}">
        <p14:creationId xmlns:p14="http://schemas.microsoft.com/office/powerpoint/2010/main" val="3196426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a:solidFill>
                  <a:schemeClr val="bg1"/>
                </a:solidFill>
                <a:latin typeface="游ゴシック" panose="020B0400000000000000" pitchFamily="50" charset="-128"/>
                <a:ea typeface="游ゴシック" panose="020B0400000000000000" pitchFamily="50" charset="-128"/>
              </a:rPr>
              <a:t>　予測結果（</a:t>
            </a:r>
            <a:r>
              <a:rPr lang="en-US" altLang="ja-JP" sz="2000" b="1" err="1">
                <a:solidFill>
                  <a:schemeClr val="bg1"/>
                </a:solidFill>
                <a:latin typeface="游ゴシック" panose="020B0400000000000000" pitchFamily="50" charset="-128"/>
                <a:ea typeface="游ゴシック" panose="020B0400000000000000" pitchFamily="50" charset="-128"/>
              </a:rPr>
              <a:t>XGBoost</a:t>
            </a:r>
            <a:r>
              <a:rPr lang="ja-JP" altLang="en-US" sz="2000" b="1">
                <a:solidFill>
                  <a:schemeClr val="bg1"/>
                </a:solidFill>
                <a:latin typeface="游ゴシック" panose="020B0400000000000000" pitchFamily="50" charset="-128"/>
                <a:ea typeface="游ゴシック" panose="020B0400000000000000" pitchFamily="50" charset="-128"/>
              </a:rPr>
              <a:t>）</a:t>
            </a:r>
          </a:p>
        </p:txBody>
      </p:sp>
      <p:graphicFrame>
        <p:nvGraphicFramePr>
          <p:cNvPr id="8" name="表 7"/>
          <p:cNvGraphicFramePr>
            <a:graphicFrameLocks noGrp="1"/>
          </p:cNvGraphicFramePr>
          <p:nvPr>
            <p:extLst>
              <p:ext uri="{D42A27DB-BD31-4B8C-83A1-F6EECF244321}">
                <p14:modId xmlns:p14="http://schemas.microsoft.com/office/powerpoint/2010/main" val="66516201"/>
              </p:ext>
            </p:extLst>
          </p:nvPr>
        </p:nvGraphicFramePr>
        <p:xfrm>
          <a:off x="404509" y="1730608"/>
          <a:ext cx="2592000" cy="2052000"/>
        </p:xfrm>
        <a:graphic>
          <a:graphicData uri="http://schemas.openxmlformats.org/drawingml/2006/table">
            <a:tbl>
              <a:tblPr firstRow="1" bandRow="1">
                <a:tableStyleId>{073A0DAA-6AF3-43AB-8588-CEC1D06C72B9}</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0001"/>
                    </a:ext>
                  </a:extLst>
                </a:gridCol>
              </a:tblGrid>
              <a:tr h="1026000">
                <a:tc>
                  <a:txBody>
                    <a:bodyPr/>
                    <a:lstStyle/>
                    <a:p>
                      <a:pPr algn="ctr"/>
                      <a:r>
                        <a:rPr kumimoji="1" lang="ja-JP" altLang="en-US" sz="1600" b="1" dirty="0">
                          <a:solidFill>
                            <a:sysClr val="windowText" lastClr="000000"/>
                          </a:solidFill>
                          <a:latin typeface="游ゴシック" panose="020B0400000000000000" pitchFamily="50" charset="-128"/>
                          <a:ea typeface="游ゴシック" panose="020B0400000000000000" pitchFamily="50" charset="-128"/>
                        </a:rPr>
                        <a:t>正解率</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600" b="1">
                          <a:solidFill>
                            <a:sysClr val="windowText" lastClr="000000"/>
                          </a:solidFill>
                          <a:latin typeface="游ゴシック" panose="020B0400000000000000" pitchFamily="50" charset="-128"/>
                          <a:ea typeface="游ゴシック" panose="020B0400000000000000" pitchFamily="50" charset="-128"/>
                        </a:rPr>
                        <a:t>50.2</a:t>
                      </a:r>
                      <a:r>
                        <a:rPr kumimoji="1" lang="ja-JP" altLang="en-US" sz="1600" b="1">
                          <a:solidFill>
                            <a:sysClr val="windowText" lastClr="000000"/>
                          </a:solidFill>
                          <a:latin typeface="游ゴシック" panose="020B0400000000000000" pitchFamily="50" charset="-128"/>
                          <a:ea typeface="游ゴシック" panose="020B0400000000000000" pitchFamily="50" charset="-128"/>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26000">
                <a:tc>
                  <a:txBody>
                    <a:bodyPr/>
                    <a:lstStyle/>
                    <a:p>
                      <a:pPr algn="ctr"/>
                      <a:r>
                        <a:rPr kumimoji="1" lang="en-US" altLang="ja-JP" sz="1600" b="1" dirty="0">
                          <a:solidFill>
                            <a:sysClr val="windowText" lastClr="000000"/>
                          </a:solidFill>
                          <a:latin typeface="游ゴシック" panose="020B0400000000000000" pitchFamily="50" charset="-128"/>
                          <a:ea typeface="游ゴシック" panose="020B0400000000000000" pitchFamily="50" charset="-128"/>
                        </a:rPr>
                        <a:t>Log Loss</a:t>
                      </a:r>
                      <a:endParaRPr kumimoji="1" lang="ja-JP" altLang="en-US" sz="1600" b="1" dirty="0">
                        <a:solidFill>
                          <a:sysClr val="windowText" lastClr="000000"/>
                        </a:solidFill>
                        <a:latin typeface="游ゴシック" panose="020B0400000000000000" pitchFamily="50" charset="-128"/>
                        <a:ea typeface="游ゴシック" panose="020B0400000000000000" pitchFamily="50"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600" b="1" dirty="0">
                          <a:solidFill>
                            <a:sysClr val="windowText" lastClr="000000"/>
                          </a:solidFill>
                          <a:latin typeface="游ゴシック" panose="020B0400000000000000" pitchFamily="50" charset="-128"/>
                          <a:ea typeface="游ゴシック" panose="020B0400000000000000" pitchFamily="50" charset="-128"/>
                        </a:rPr>
                        <a:t>1.19</a:t>
                      </a:r>
                      <a:endParaRPr kumimoji="1" lang="ja-JP" altLang="en-US" sz="1600" b="1" dirty="0">
                        <a:solidFill>
                          <a:sysClr val="windowText" lastClr="000000"/>
                        </a:solidFill>
                        <a:latin typeface="游ゴシック" panose="020B0400000000000000" pitchFamily="50" charset="-128"/>
                        <a:ea typeface="游ゴシック" panose="020B0400000000000000" pitchFamily="50"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9" name="テキスト ボックス 8"/>
          <p:cNvSpPr txBox="1"/>
          <p:nvPr/>
        </p:nvSpPr>
        <p:spPr>
          <a:xfrm>
            <a:off x="5557343" y="1425759"/>
            <a:ext cx="1120462" cy="307777"/>
          </a:xfrm>
          <a:prstGeom prst="rect">
            <a:avLst/>
          </a:prstGeom>
          <a:noFill/>
        </p:spPr>
        <p:txBody>
          <a:bodyPr wrap="square" rtlCol="0">
            <a:spAutoFit/>
          </a:bodyPr>
          <a:lstStyle/>
          <a:p>
            <a:pPr algn="ctr"/>
            <a:r>
              <a:rPr kumimoji="1" lang="ja-JP" altLang="en-US" b="1">
                <a:latin typeface="游ゴシック" panose="020B0400000000000000" pitchFamily="50" charset="-128"/>
                <a:ea typeface="游ゴシック" panose="020B0400000000000000" pitchFamily="50" charset="-128"/>
              </a:rPr>
              <a:t>予測結果</a:t>
            </a:r>
          </a:p>
        </p:txBody>
      </p:sp>
      <p:sp>
        <p:nvSpPr>
          <p:cNvPr id="10" name="テキスト ボックス 9"/>
          <p:cNvSpPr txBox="1"/>
          <p:nvPr/>
        </p:nvSpPr>
        <p:spPr>
          <a:xfrm>
            <a:off x="3269465" y="2651889"/>
            <a:ext cx="400110" cy="912043"/>
          </a:xfrm>
          <a:prstGeom prst="rect">
            <a:avLst/>
          </a:prstGeom>
          <a:noFill/>
        </p:spPr>
        <p:txBody>
          <a:bodyPr vert="eaVert" wrap="square" rtlCol="0">
            <a:spAutoFit/>
          </a:bodyPr>
          <a:lstStyle/>
          <a:p>
            <a:pPr algn="ctr"/>
            <a:r>
              <a:rPr kumimoji="1" lang="ja-JP" altLang="en-US" b="1">
                <a:latin typeface="游ゴシック" panose="020B0400000000000000" pitchFamily="50" charset="-128"/>
                <a:ea typeface="游ゴシック" panose="020B0400000000000000" pitchFamily="50" charset="-128"/>
              </a:rPr>
              <a:t>実際</a:t>
            </a:r>
          </a:p>
        </p:txBody>
      </p:sp>
      <p:graphicFrame>
        <p:nvGraphicFramePr>
          <p:cNvPr id="2" name="表 1">
            <a:extLst>
              <a:ext uri="{FF2B5EF4-FFF2-40B4-BE49-F238E27FC236}">
                <a16:creationId xmlns:a16="http://schemas.microsoft.com/office/drawing/2014/main" id="{61A05011-1D23-4567-99C7-2A9EDDDEB558}"/>
              </a:ext>
            </a:extLst>
          </p:cNvPr>
          <p:cNvGraphicFramePr>
            <a:graphicFrameLocks noGrp="1"/>
          </p:cNvGraphicFramePr>
          <p:nvPr>
            <p:extLst>
              <p:ext uri="{D42A27DB-BD31-4B8C-83A1-F6EECF244321}">
                <p14:modId xmlns:p14="http://schemas.microsoft.com/office/powerpoint/2010/main" val="2134797764"/>
              </p:ext>
            </p:extLst>
          </p:nvPr>
        </p:nvGraphicFramePr>
        <p:xfrm>
          <a:off x="3669575" y="1733536"/>
          <a:ext cx="5049863" cy="2635198"/>
        </p:xfrm>
        <a:graphic>
          <a:graphicData uri="http://schemas.openxmlformats.org/drawingml/2006/table">
            <a:tbl>
              <a:tblPr firstRow="1" bandRow="1">
                <a:tableStyleId>{5FD0F851-EC5A-4D38-B0AD-8093EC10F338}</a:tableStyleId>
              </a:tblPr>
              <a:tblGrid>
                <a:gridCol w="666750">
                  <a:extLst>
                    <a:ext uri="{9D8B030D-6E8A-4147-A177-3AD203B41FA5}">
                      <a16:colId xmlns:a16="http://schemas.microsoft.com/office/drawing/2014/main" val="20000"/>
                    </a:ext>
                  </a:extLst>
                </a:gridCol>
                <a:gridCol w="606228">
                  <a:extLst>
                    <a:ext uri="{9D8B030D-6E8A-4147-A177-3AD203B41FA5}">
                      <a16:colId xmlns:a16="http://schemas.microsoft.com/office/drawing/2014/main" val="20001"/>
                    </a:ext>
                  </a:extLst>
                </a:gridCol>
                <a:gridCol w="539555">
                  <a:extLst>
                    <a:ext uri="{9D8B030D-6E8A-4147-A177-3AD203B41FA5}">
                      <a16:colId xmlns:a16="http://schemas.microsoft.com/office/drawing/2014/main" val="20002"/>
                    </a:ext>
                  </a:extLst>
                </a:gridCol>
                <a:gridCol w="539555">
                  <a:extLst>
                    <a:ext uri="{9D8B030D-6E8A-4147-A177-3AD203B41FA5}">
                      <a16:colId xmlns:a16="http://schemas.microsoft.com/office/drawing/2014/main" val="20003"/>
                    </a:ext>
                  </a:extLst>
                </a:gridCol>
                <a:gridCol w="539555">
                  <a:extLst>
                    <a:ext uri="{9D8B030D-6E8A-4147-A177-3AD203B41FA5}">
                      <a16:colId xmlns:a16="http://schemas.microsoft.com/office/drawing/2014/main" val="20004"/>
                    </a:ext>
                  </a:extLst>
                </a:gridCol>
                <a:gridCol w="539555">
                  <a:extLst>
                    <a:ext uri="{9D8B030D-6E8A-4147-A177-3AD203B41FA5}">
                      <a16:colId xmlns:a16="http://schemas.microsoft.com/office/drawing/2014/main" val="20005"/>
                    </a:ext>
                  </a:extLst>
                </a:gridCol>
                <a:gridCol w="539555">
                  <a:extLst>
                    <a:ext uri="{9D8B030D-6E8A-4147-A177-3AD203B41FA5}">
                      <a16:colId xmlns:a16="http://schemas.microsoft.com/office/drawing/2014/main" val="20006"/>
                    </a:ext>
                  </a:extLst>
                </a:gridCol>
                <a:gridCol w="539555">
                  <a:extLst>
                    <a:ext uri="{9D8B030D-6E8A-4147-A177-3AD203B41FA5}">
                      <a16:colId xmlns:a16="http://schemas.microsoft.com/office/drawing/2014/main" val="20007"/>
                    </a:ext>
                  </a:extLst>
                </a:gridCol>
                <a:gridCol w="539555">
                  <a:extLst>
                    <a:ext uri="{9D8B030D-6E8A-4147-A177-3AD203B41FA5}">
                      <a16:colId xmlns:a16="http://schemas.microsoft.com/office/drawing/2014/main" val="20008"/>
                    </a:ext>
                  </a:extLst>
                </a:gridCol>
              </a:tblGrid>
              <a:tr h="312742">
                <a:tc>
                  <a:txBody>
                    <a:bodyPr/>
                    <a:lstStyle/>
                    <a:p>
                      <a:pPr algn="ctr" fontAlgn="b"/>
                      <a:endParaRPr lang="ja-JP" altLang="en-US"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ストレート</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カーブ</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スライダー</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シュート</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フォーク</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チェンジ</a:t>
                      </a:r>
                      <a:endParaRPr lang="en-US" altLang="ja-JP" sz="800" b="1" i="0" u="none" strike="noStrike">
                        <a:solidFill>
                          <a:srgbClr val="000000"/>
                        </a:solidFill>
                        <a:effectLst/>
                        <a:latin typeface="游ゴシック" panose="020B0400000000000000" pitchFamily="50" charset="-128"/>
                        <a:ea typeface="游ゴシック" panose="020B0400000000000000" pitchFamily="50" charset="-128"/>
                      </a:endParaRPr>
                    </a:p>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アップ</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シンカー</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カット</a:t>
                      </a:r>
                      <a:endParaRPr lang="en-US" altLang="ja-JP" sz="800" b="1" i="0" u="none" strike="noStrike">
                        <a:solidFill>
                          <a:srgbClr val="000000"/>
                        </a:solidFill>
                        <a:effectLst/>
                        <a:latin typeface="游ゴシック" panose="020B0400000000000000" pitchFamily="50" charset="-128"/>
                        <a:ea typeface="游ゴシック" panose="020B0400000000000000" pitchFamily="50" charset="-128"/>
                      </a:endParaRPr>
                    </a:p>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ボール</a:t>
                      </a:r>
                    </a:p>
                  </a:txBody>
                  <a:tcPr marL="9525" marR="9525" marT="9525" marB="0" anchor="ctr"/>
                </a:tc>
                <a:extLst>
                  <a:ext uri="{0D108BD9-81ED-4DB2-BD59-A6C34878D82A}">
                    <a16:rowId xmlns:a16="http://schemas.microsoft.com/office/drawing/2014/main" val="10000"/>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ストレート</a:t>
                      </a:r>
                    </a:p>
                  </a:txBody>
                  <a:tcPr marL="9525" marR="9525" marT="9525" marB="0" anchor="ctr"/>
                </a:tc>
                <a:tc>
                  <a:txBody>
                    <a:bodyPr/>
                    <a:lstStyle/>
                    <a:p>
                      <a:pPr marL="0" lvl="0" indent="0" algn="r" rtl="0">
                        <a:lnSpc>
                          <a:spcPct val="114999"/>
                        </a:lnSpc>
                        <a:spcBef>
                          <a:spcPts val="900"/>
                        </a:spcBef>
                        <a:spcAft>
                          <a:spcPts val="0"/>
                        </a:spcAft>
                        <a:buNone/>
                      </a:pPr>
                      <a:r>
                        <a:rPr lang="en-US" altLang="ja" sz="1100" b="1">
                          <a:solidFill>
                            <a:srgbClr val="FF0000"/>
                          </a:solidFill>
                          <a:latin typeface="游ゴシック"/>
                          <a:ea typeface="游ゴシック"/>
                        </a:rPr>
                        <a:t>31397</a:t>
                      </a:r>
                      <a:endParaRPr lang="en-US" altLang="ja-JP" sz="1100" b="1" i="0" u="none" strike="noStrike">
                        <a:solidFill>
                          <a:srgbClr val="FF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256</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1986</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606</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901</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297</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147</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461</a:t>
                      </a:r>
                      <a:endParaRPr lang="en-US" altLang="ja-JP" sz="1100" b="1" i="0" u="none" strike="noStrike">
                        <a:solidFill>
                          <a:srgbClr val="000000"/>
                        </a:solidFill>
                        <a:effectLst/>
                        <a:latin typeface="游ゴシック"/>
                        <a:ea typeface="游ゴシック"/>
                      </a:endParaRPr>
                    </a:p>
                  </a:txBody>
                  <a:tcPr marL="9525" marR="9525" marT="9525" marB="0" anchor="ctr"/>
                </a:tc>
                <a:extLst>
                  <a:ext uri="{0D108BD9-81ED-4DB2-BD59-A6C34878D82A}">
                    <a16:rowId xmlns:a16="http://schemas.microsoft.com/office/drawing/2014/main" val="10001"/>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カーブ</a:t>
                      </a: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4573</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solidFill>
                            <a:srgbClr val="FF0000"/>
                          </a:solidFill>
                          <a:latin typeface="游ゴシック"/>
                          <a:ea typeface="游ゴシック"/>
                        </a:rPr>
                        <a:t>272</a:t>
                      </a:r>
                      <a:endParaRPr lang="en-US" altLang="ja-JP" sz="1100" b="1" i="0" u="none" strike="noStrike">
                        <a:solidFill>
                          <a:srgbClr val="FF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278</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266</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62</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70</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42</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206</a:t>
                      </a:r>
                      <a:endParaRPr lang="en-US" altLang="ja-JP" sz="1100" b="1" i="0" u="none" strike="noStrike">
                        <a:solidFill>
                          <a:srgbClr val="000000"/>
                        </a:solidFill>
                        <a:effectLst/>
                        <a:latin typeface="游ゴシック"/>
                        <a:ea typeface="游ゴシック"/>
                      </a:endParaRPr>
                    </a:p>
                  </a:txBody>
                  <a:tcPr marL="9525" marR="9525" marT="9525" marB="0" anchor="ctr"/>
                </a:tc>
                <a:extLst>
                  <a:ext uri="{0D108BD9-81ED-4DB2-BD59-A6C34878D82A}">
                    <a16:rowId xmlns:a16="http://schemas.microsoft.com/office/drawing/2014/main" val="10002"/>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スライダー</a:t>
                      </a: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10423</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68</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solidFill>
                            <a:srgbClr val="FF0000"/>
                          </a:solidFill>
                          <a:latin typeface="游ゴシック"/>
                          <a:ea typeface="游ゴシック"/>
                        </a:rPr>
                        <a:t>2914</a:t>
                      </a:r>
                      <a:endParaRPr lang="en-US" altLang="ja-JP" sz="1100" b="1" i="0" u="none" strike="noStrike">
                        <a:solidFill>
                          <a:srgbClr val="FF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449</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230</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90</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40</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113</a:t>
                      </a:r>
                      <a:endParaRPr lang="en-US" altLang="ja-JP" sz="1100" b="1" i="0" u="none" strike="noStrike">
                        <a:solidFill>
                          <a:srgbClr val="000000"/>
                        </a:solidFill>
                        <a:effectLst/>
                        <a:latin typeface="游ゴシック"/>
                        <a:ea typeface="游ゴシック"/>
                      </a:endParaRPr>
                    </a:p>
                  </a:txBody>
                  <a:tcPr marL="9525" marR="9525" marT="9525" marB="0" anchor="ctr"/>
                </a:tc>
                <a:extLst>
                  <a:ext uri="{0D108BD9-81ED-4DB2-BD59-A6C34878D82A}">
                    <a16:rowId xmlns:a16="http://schemas.microsoft.com/office/drawing/2014/main" val="10003"/>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シュート</a:t>
                      </a: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2640</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42</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686</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solidFill>
                            <a:srgbClr val="FF0000"/>
                          </a:solidFill>
                          <a:latin typeface="游ゴシック"/>
                          <a:ea typeface="游ゴシック"/>
                        </a:rPr>
                        <a:t>1705</a:t>
                      </a:r>
                      <a:endParaRPr lang="en-US" altLang="ja-JP" sz="1100" b="1" i="0" u="none" strike="noStrike">
                        <a:solidFill>
                          <a:srgbClr val="FF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63</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105</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36</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203</a:t>
                      </a:r>
                      <a:endParaRPr lang="en-US" altLang="ja-JP" sz="1100" b="1" i="0" u="none" strike="noStrike">
                        <a:solidFill>
                          <a:srgbClr val="000000"/>
                        </a:solidFill>
                        <a:effectLst/>
                        <a:latin typeface="游ゴシック"/>
                        <a:ea typeface="游ゴシック"/>
                      </a:endParaRPr>
                    </a:p>
                  </a:txBody>
                  <a:tcPr marL="9525" marR="9525" marT="9525" marB="0" anchor="ctr"/>
                </a:tc>
                <a:extLst>
                  <a:ext uri="{0D108BD9-81ED-4DB2-BD59-A6C34878D82A}">
                    <a16:rowId xmlns:a16="http://schemas.microsoft.com/office/drawing/2014/main" val="10004"/>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フォーク</a:t>
                      </a: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4911</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21</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256</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95</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solidFill>
                            <a:srgbClr val="FF0000"/>
                          </a:solidFill>
                          <a:latin typeface="游ゴシック"/>
                          <a:ea typeface="游ゴシック"/>
                        </a:rPr>
                        <a:t>1109</a:t>
                      </a:r>
                      <a:endParaRPr lang="en-US" altLang="ja-JP" sz="1100" b="1" i="0" u="none" strike="noStrike">
                        <a:solidFill>
                          <a:srgbClr val="FF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15</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30</a:t>
                      </a:r>
                      <a:endParaRPr lang="en-US" altLang="ja-JP" sz="1100" b="1" i="0" u="none" strike="noStrike">
                        <a:solidFill>
                          <a:srgbClr val="000000"/>
                        </a:solidFill>
                        <a:effectLst/>
                        <a:latin typeface="游ゴシック"/>
                        <a:ea typeface="游ゴシック"/>
                      </a:endParaRPr>
                    </a:p>
                  </a:txBody>
                  <a:tcPr marL="9525" marR="9525" marT="9525" marB="0" anchor="ctr"/>
                </a:tc>
                <a:extLst>
                  <a:ext uri="{0D108BD9-81ED-4DB2-BD59-A6C34878D82A}">
                    <a16:rowId xmlns:a16="http://schemas.microsoft.com/office/drawing/2014/main" val="10005"/>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チェンジ</a:t>
                      </a:r>
                      <a:endParaRPr lang="en-US" altLang="ja-JP" sz="800" b="1" i="0" u="none" strike="noStrike">
                        <a:solidFill>
                          <a:srgbClr val="000000"/>
                        </a:solidFill>
                        <a:effectLst/>
                        <a:latin typeface="游ゴシック" panose="020B0400000000000000" pitchFamily="50" charset="-128"/>
                        <a:ea typeface="游ゴシック" panose="020B0400000000000000" pitchFamily="50" charset="-128"/>
                      </a:endParaRPr>
                    </a:p>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アップ</a:t>
                      </a: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3129</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40</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202</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213</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30</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solidFill>
                            <a:srgbClr val="FF0000"/>
                          </a:solidFill>
                          <a:latin typeface="游ゴシック"/>
                          <a:ea typeface="游ゴシック"/>
                        </a:rPr>
                        <a:t>343</a:t>
                      </a:r>
                      <a:endParaRPr lang="en-US" altLang="ja-JP" sz="1100" b="1" i="0" u="none" strike="noStrike">
                        <a:solidFill>
                          <a:srgbClr val="FF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24</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198</a:t>
                      </a:r>
                      <a:endParaRPr lang="en-US" altLang="ja-JP" sz="1100" b="1" i="0" u="none" strike="noStrike">
                        <a:solidFill>
                          <a:srgbClr val="000000"/>
                        </a:solidFill>
                        <a:effectLst/>
                        <a:latin typeface="游ゴシック"/>
                        <a:ea typeface="游ゴシック"/>
                      </a:endParaRPr>
                    </a:p>
                  </a:txBody>
                  <a:tcPr marL="9525" marR="9525" marT="9525" marB="0" anchor="ctr"/>
                </a:tc>
                <a:extLst>
                  <a:ext uri="{0D108BD9-81ED-4DB2-BD59-A6C34878D82A}">
                    <a16:rowId xmlns:a16="http://schemas.microsoft.com/office/drawing/2014/main" val="10006"/>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シンカー</a:t>
                      </a: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539</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a:t>
                      </a: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61</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17</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3</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solidFill>
                            <a:srgbClr val="FF0000"/>
                          </a:solidFill>
                          <a:latin typeface="游ゴシック"/>
                          <a:ea typeface="游ゴシック"/>
                        </a:rPr>
                        <a:t>238</a:t>
                      </a:r>
                      <a:endParaRPr lang="en-US" altLang="ja-JP" sz="1100" b="1" i="0" u="none" strike="noStrike">
                        <a:solidFill>
                          <a:srgbClr val="FF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12</a:t>
                      </a:r>
                      <a:endParaRPr lang="en-US" altLang="ja-JP" sz="1100" b="1" i="0" u="none" strike="noStrike">
                        <a:solidFill>
                          <a:srgbClr val="000000"/>
                        </a:solidFill>
                        <a:effectLst/>
                        <a:latin typeface="游ゴシック"/>
                        <a:ea typeface="游ゴシック"/>
                      </a:endParaRPr>
                    </a:p>
                  </a:txBody>
                  <a:tcPr marL="9525" marR="9525" marT="9525" marB="0" anchor="ctr"/>
                </a:tc>
                <a:extLst>
                  <a:ext uri="{0D108BD9-81ED-4DB2-BD59-A6C34878D82A}">
                    <a16:rowId xmlns:a16="http://schemas.microsoft.com/office/drawing/2014/main" val="10007"/>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カットボール</a:t>
                      </a: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2691</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35</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186</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236</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26</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58</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74</a:t>
                      </a:r>
                      <a:endParaRPr lang="en-US" altLang="ja-JP" sz="1100" b="1" i="0" u="none" strike="noStrike">
                        <a:solidFill>
                          <a:srgbClr val="000000"/>
                        </a:solidFill>
                        <a:effectLst/>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solidFill>
                            <a:srgbClr val="FF0000"/>
                          </a:solidFill>
                          <a:latin typeface="游ゴシック"/>
                          <a:ea typeface="游ゴシック"/>
                        </a:rPr>
                        <a:t>712</a:t>
                      </a:r>
                      <a:endParaRPr lang="en-US" altLang="ja-JP" sz="1100" b="1" i="0" u="none" strike="noStrike">
                        <a:solidFill>
                          <a:srgbClr val="FF0000"/>
                        </a:solidFill>
                        <a:effectLst/>
                        <a:latin typeface="游ゴシック"/>
                        <a:ea typeface="游ゴシック"/>
                      </a:endParaRPr>
                    </a:p>
                  </a:txBody>
                  <a:tcPr marL="9525" marR="9525" marT="9525"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94828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a:solidFill>
                  <a:schemeClr val="bg1"/>
                </a:solidFill>
                <a:latin typeface="游ゴシック" panose="020B0400000000000000" pitchFamily="50" charset="-128"/>
                <a:ea typeface="游ゴシック" panose="020B0400000000000000" pitchFamily="50" charset="-128"/>
              </a:rPr>
              <a:t>　予測結果（</a:t>
            </a:r>
            <a:r>
              <a:rPr lang="en-US" altLang="ja-JP" sz="2000" b="1" err="1">
                <a:solidFill>
                  <a:schemeClr val="bg1"/>
                </a:solidFill>
                <a:latin typeface="游ゴシック" panose="020B0400000000000000" pitchFamily="50" charset="-128"/>
                <a:ea typeface="游ゴシック" panose="020B0400000000000000" pitchFamily="50" charset="-128"/>
              </a:rPr>
              <a:t>LightGBM</a:t>
            </a:r>
            <a:r>
              <a:rPr lang="ja-JP" altLang="en-US" sz="2000" b="1">
                <a:solidFill>
                  <a:schemeClr val="bg1"/>
                </a:solidFill>
                <a:latin typeface="游ゴシック" panose="020B0400000000000000" pitchFamily="50" charset="-128"/>
                <a:ea typeface="游ゴシック" panose="020B0400000000000000" pitchFamily="50" charset="-128"/>
              </a:rPr>
              <a:t>）</a:t>
            </a:r>
          </a:p>
        </p:txBody>
      </p:sp>
      <p:graphicFrame>
        <p:nvGraphicFramePr>
          <p:cNvPr id="7" name="表 6"/>
          <p:cNvGraphicFramePr>
            <a:graphicFrameLocks noGrp="1"/>
          </p:cNvGraphicFramePr>
          <p:nvPr>
            <p:extLst>
              <p:ext uri="{D42A27DB-BD31-4B8C-83A1-F6EECF244321}">
                <p14:modId xmlns:p14="http://schemas.microsoft.com/office/powerpoint/2010/main" val="4207445971"/>
              </p:ext>
            </p:extLst>
          </p:nvPr>
        </p:nvGraphicFramePr>
        <p:xfrm>
          <a:off x="415168" y="1726215"/>
          <a:ext cx="2592000" cy="2052000"/>
        </p:xfrm>
        <a:graphic>
          <a:graphicData uri="http://schemas.openxmlformats.org/drawingml/2006/table">
            <a:tbl>
              <a:tblPr firstRow="1" bandRow="1">
                <a:tableStyleId>{073A0DAA-6AF3-43AB-8588-CEC1D06C72B9}</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0001"/>
                    </a:ext>
                  </a:extLst>
                </a:gridCol>
              </a:tblGrid>
              <a:tr h="1026000">
                <a:tc>
                  <a:txBody>
                    <a:bodyPr/>
                    <a:lstStyle/>
                    <a:p>
                      <a:pPr algn="ctr"/>
                      <a:r>
                        <a:rPr kumimoji="1" lang="ja-JP" altLang="en-US" sz="1600" b="1" dirty="0">
                          <a:solidFill>
                            <a:sysClr val="windowText" lastClr="000000"/>
                          </a:solidFill>
                          <a:latin typeface="游ゴシック" panose="020B0400000000000000" pitchFamily="50" charset="-128"/>
                          <a:ea typeface="游ゴシック" panose="020B0400000000000000" pitchFamily="50" charset="-128"/>
                        </a:rPr>
                        <a:t>正解率</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600" b="1" dirty="0">
                          <a:solidFill>
                            <a:sysClr val="windowText" lastClr="000000"/>
                          </a:solidFill>
                          <a:latin typeface="游ゴシック" panose="020B0400000000000000" pitchFamily="50" charset="-128"/>
                          <a:ea typeface="游ゴシック" panose="020B0400000000000000" pitchFamily="50" charset="-128"/>
                        </a:rPr>
                        <a:t>50.6</a:t>
                      </a:r>
                      <a:r>
                        <a:rPr kumimoji="1" lang="ja-JP" altLang="en-US" sz="1600" b="1" dirty="0">
                          <a:solidFill>
                            <a:sysClr val="windowText" lastClr="000000"/>
                          </a:solidFill>
                          <a:latin typeface="游ゴシック" panose="020B0400000000000000" pitchFamily="50" charset="-128"/>
                          <a:ea typeface="游ゴシック" panose="020B0400000000000000" pitchFamily="50" charset="-128"/>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26000">
                <a:tc>
                  <a:txBody>
                    <a:bodyPr/>
                    <a:lstStyle/>
                    <a:p>
                      <a:pPr algn="ctr"/>
                      <a:r>
                        <a:rPr kumimoji="1" lang="en-US" altLang="ja-JP" sz="1600" b="1" dirty="0">
                          <a:solidFill>
                            <a:sysClr val="windowText" lastClr="000000"/>
                          </a:solidFill>
                          <a:latin typeface="游ゴシック" panose="020B0400000000000000" pitchFamily="50" charset="-128"/>
                          <a:ea typeface="游ゴシック" panose="020B0400000000000000" pitchFamily="50" charset="-128"/>
                        </a:rPr>
                        <a:t>Log Loss</a:t>
                      </a:r>
                      <a:endParaRPr kumimoji="1" lang="ja-JP" altLang="en-US" sz="1600" b="1" dirty="0">
                        <a:solidFill>
                          <a:sysClr val="windowText" lastClr="000000"/>
                        </a:solidFill>
                        <a:latin typeface="游ゴシック" panose="020B0400000000000000" pitchFamily="50" charset="-128"/>
                        <a:ea typeface="游ゴシック" panose="020B0400000000000000" pitchFamily="50"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600" b="1" dirty="0">
                          <a:solidFill>
                            <a:sysClr val="windowText" lastClr="000000"/>
                          </a:solidFill>
                          <a:latin typeface="游ゴシック" panose="020B0400000000000000" pitchFamily="50" charset="-128"/>
                          <a:ea typeface="游ゴシック" panose="020B0400000000000000" pitchFamily="50" charset="-128"/>
                        </a:rPr>
                        <a:t>1.16</a:t>
                      </a:r>
                      <a:endParaRPr kumimoji="1" lang="ja-JP" altLang="en-US" sz="1600" b="1" dirty="0">
                        <a:solidFill>
                          <a:sysClr val="windowText" lastClr="000000"/>
                        </a:solidFill>
                        <a:latin typeface="游ゴシック" panose="020B0400000000000000" pitchFamily="50" charset="-128"/>
                        <a:ea typeface="游ゴシック" panose="020B0400000000000000" pitchFamily="50"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8" name="テキスト ボックス 7"/>
          <p:cNvSpPr txBox="1"/>
          <p:nvPr/>
        </p:nvSpPr>
        <p:spPr>
          <a:xfrm>
            <a:off x="5557343" y="1425759"/>
            <a:ext cx="1120462" cy="307777"/>
          </a:xfrm>
          <a:prstGeom prst="rect">
            <a:avLst/>
          </a:prstGeom>
          <a:noFill/>
        </p:spPr>
        <p:txBody>
          <a:bodyPr wrap="square" rtlCol="0">
            <a:spAutoFit/>
          </a:bodyPr>
          <a:lstStyle/>
          <a:p>
            <a:pPr algn="ctr"/>
            <a:r>
              <a:rPr kumimoji="1" lang="ja-JP" altLang="en-US" b="1">
                <a:latin typeface="游ゴシック" panose="020B0400000000000000" pitchFamily="50" charset="-128"/>
                <a:ea typeface="游ゴシック" panose="020B0400000000000000" pitchFamily="50" charset="-128"/>
              </a:rPr>
              <a:t>予測結果</a:t>
            </a:r>
          </a:p>
        </p:txBody>
      </p:sp>
      <p:sp>
        <p:nvSpPr>
          <p:cNvPr id="9" name="テキスト ボックス 8"/>
          <p:cNvSpPr txBox="1"/>
          <p:nvPr/>
        </p:nvSpPr>
        <p:spPr>
          <a:xfrm>
            <a:off x="3269465" y="2651889"/>
            <a:ext cx="400110" cy="912043"/>
          </a:xfrm>
          <a:prstGeom prst="rect">
            <a:avLst/>
          </a:prstGeom>
          <a:noFill/>
        </p:spPr>
        <p:txBody>
          <a:bodyPr vert="eaVert" wrap="square" rtlCol="0">
            <a:spAutoFit/>
          </a:bodyPr>
          <a:lstStyle/>
          <a:p>
            <a:pPr algn="ctr"/>
            <a:r>
              <a:rPr kumimoji="1" lang="ja-JP" altLang="en-US" b="1">
                <a:latin typeface="游ゴシック" panose="020B0400000000000000" pitchFamily="50" charset="-128"/>
                <a:ea typeface="游ゴシック" panose="020B0400000000000000" pitchFamily="50" charset="-128"/>
              </a:rPr>
              <a:t>実際</a:t>
            </a:r>
          </a:p>
        </p:txBody>
      </p:sp>
      <p:graphicFrame>
        <p:nvGraphicFramePr>
          <p:cNvPr id="4" name="表 3">
            <a:extLst>
              <a:ext uri="{FF2B5EF4-FFF2-40B4-BE49-F238E27FC236}">
                <a16:creationId xmlns:a16="http://schemas.microsoft.com/office/drawing/2014/main" id="{C5C65E4A-86FE-40C1-8CEF-153F484962C3}"/>
              </a:ext>
            </a:extLst>
          </p:cNvPr>
          <p:cNvGraphicFramePr>
            <a:graphicFrameLocks noGrp="1"/>
          </p:cNvGraphicFramePr>
          <p:nvPr>
            <p:extLst>
              <p:ext uri="{D42A27DB-BD31-4B8C-83A1-F6EECF244321}">
                <p14:modId xmlns:p14="http://schemas.microsoft.com/office/powerpoint/2010/main" val="1689412751"/>
              </p:ext>
            </p:extLst>
          </p:nvPr>
        </p:nvGraphicFramePr>
        <p:xfrm>
          <a:off x="3669575" y="1733536"/>
          <a:ext cx="5049863" cy="2635198"/>
        </p:xfrm>
        <a:graphic>
          <a:graphicData uri="http://schemas.openxmlformats.org/drawingml/2006/table">
            <a:tbl>
              <a:tblPr firstRow="1" bandRow="1">
                <a:tableStyleId>{5FD0F851-EC5A-4D38-B0AD-8093EC10F338}</a:tableStyleId>
              </a:tblPr>
              <a:tblGrid>
                <a:gridCol w="666750">
                  <a:extLst>
                    <a:ext uri="{9D8B030D-6E8A-4147-A177-3AD203B41FA5}">
                      <a16:colId xmlns:a16="http://schemas.microsoft.com/office/drawing/2014/main" val="20000"/>
                    </a:ext>
                  </a:extLst>
                </a:gridCol>
                <a:gridCol w="606228">
                  <a:extLst>
                    <a:ext uri="{9D8B030D-6E8A-4147-A177-3AD203B41FA5}">
                      <a16:colId xmlns:a16="http://schemas.microsoft.com/office/drawing/2014/main" val="20001"/>
                    </a:ext>
                  </a:extLst>
                </a:gridCol>
                <a:gridCol w="539555">
                  <a:extLst>
                    <a:ext uri="{9D8B030D-6E8A-4147-A177-3AD203B41FA5}">
                      <a16:colId xmlns:a16="http://schemas.microsoft.com/office/drawing/2014/main" val="20002"/>
                    </a:ext>
                  </a:extLst>
                </a:gridCol>
                <a:gridCol w="539555">
                  <a:extLst>
                    <a:ext uri="{9D8B030D-6E8A-4147-A177-3AD203B41FA5}">
                      <a16:colId xmlns:a16="http://schemas.microsoft.com/office/drawing/2014/main" val="20003"/>
                    </a:ext>
                  </a:extLst>
                </a:gridCol>
                <a:gridCol w="539555">
                  <a:extLst>
                    <a:ext uri="{9D8B030D-6E8A-4147-A177-3AD203B41FA5}">
                      <a16:colId xmlns:a16="http://schemas.microsoft.com/office/drawing/2014/main" val="20004"/>
                    </a:ext>
                  </a:extLst>
                </a:gridCol>
                <a:gridCol w="539555">
                  <a:extLst>
                    <a:ext uri="{9D8B030D-6E8A-4147-A177-3AD203B41FA5}">
                      <a16:colId xmlns:a16="http://schemas.microsoft.com/office/drawing/2014/main" val="20005"/>
                    </a:ext>
                  </a:extLst>
                </a:gridCol>
                <a:gridCol w="539555">
                  <a:extLst>
                    <a:ext uri="{9D8B030D-6E8A-4147-A177-3AD203B41FA5}">
                      <a16:colId xmlns:a16="http://schemas.microsoft.com/office/drawing/2014/main" val="20006"/>
                    </a:ext>
                  </a:extLst>
                </a:gridCol>
                <a:gridCol w="539555">
                  <a:extLst>
                    <a:ext uri="{9D8B030D-6E8A-4147-A177-3AD203B41FA5}">
                      <a16:colId xmlns:a16="http://schemas.microsoft.com/office/drawing/2014/main" val="20007"/>
                    </a:ext>
                  </a:extLst>
                </a:gridCol>
                <a:gridCol w="539555">
                  <a:extLst>
                    <a:ext uri="{9D8B030D-6E8A-4147-A177-3AD203B41FA5}">
                      <a16:colId xmlns:a16="http://schemas.microsoft.com/office/drawing/2014/main" val="20008"/>
                    </a:ext>
                  </a:extLst>
                </a:gridCol>
              </a:tblGrid>
              <a:tr h="312742">
                <a:tc>
                  <a:txBody>
                    <a:bodyPr/>
                    <a:lstStyle/>
                    <a:p>
                      <a:pPr algn="ctr" fontAlgn="b"/>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ストレート</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カーブ</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スライダー</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シュート</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フォーク</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チェンジ</a:t>
                      </a:r>
                      <a:endParaRPr lang="en-US" altLang="ja-JP" sz="800" b="1" i="0" u="none" strike="noStrike">
                        <a:solidFill>
                          <a:srgbClr val="000000"/>
                        </a:solidFill>
                        <a:effectLst/>
                        <a:latin typeface="游ゴシック" panose="020B0400000000000000" pitchFamily="50" charset="-128"/>
                        <a:ea typeface="游ゴシック" panose="020B0400000000000000" pitchFamily="50" charset="-128"/>
                      </a:endParaRPr>
                    </a:p>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アップ</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シンカー</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カット</a:t>
                      </a:r>
                      <a:endParaRPr lang="en-US" altLang="ja-JP" sz="800" b="1" i="0" u="none" strike="noStrike">
                        <a:solidFill>
                          <a:srgbClr val="000000"/>
                        </a:solidFill>
                        <a:effectLst/>
                        <a:latin typeface="游ゴシック" panose="020B0400000000000000" pitchFamily="50" charset="-128"/>
                        <a:ea typeface="游ゴシック" panose="020B0400000000000000" pitchFamily="50" charset="-128"/>
                      </a:endParaRPr>
                    </a:p>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ボール</a:t>
                      </a:r>
                    </a:p>
                  </a:txBody>
                  <a:tcPr marL="9525" marR="9525" marT="9525" marB="0" anchor="ctr"/>
                </a:tc>
                <a:extLst>
                  <a:ext uri="{0D108BD9-81ED-4DB2-BD59-A6C34878D82A}">
                    <a16:rowId xmlns:a16="http://schemas.microsoft.com/office/drawing/2014/main" val="10000"/>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ストレート</a:t>
                      </a:r>
                    </a:p>
                  </a:txBody>
                  <a:tcPr marL="9525" marR="9525" marT="9525" marB="0" anchor="ctr"/>
                </a:tc>
                <a:tc>
                  <a:txBody>
                    <a:bodyPr/>
                    <a:lstStyle/>
                    <a:p>
                      <a:pPr marL="0" lvl="0" indent="0" algn="r" rtl="0">
                        <a:lnSpc>
                          <a:spcPct val="114999"/>
                        </a:lnSpc>
                        <a:spcBef>
                          <a:spcPts val="900"/>
                        </a:spcBef>
                        <a:spcAft>
                          <a:spcPts val="0"/>
                        </a:spcAft>
                        <a:buNone/>
                      </a:pPr>
                      <a:r>
                        <a:rPr lang="en-US" altLang="ja" sz="1100" b="1">
                          <a:solidFill>
                            <a:srgbClr val="FF0000"/>
                          </a:solidFill>
                          <a:latin typeface="游ゴシック"/>
                          <a:ea typeface="游ゴシック"/>
                        </a:rPr>
                        <a:t>30435</a:t>
                      </a:r>
                      <a:endParaRPr lang="ja-JP" altLang="en-US" sz="1100" b="1">
                        <a:solidFill>
                          <a:srgbClr val="FF0000"/>
                        </a:solidFill>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366</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2184</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722</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1162</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430</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174</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578</a:t>
                      </a:r>
                      <a:endParaRPr lang="ja-JP" altLang="en-US" sz="1100" b="1">
                        <a:latin typeface="游ゴシック"/>
                        <a:ea typeface="游ゴシック"/>
                      </a:endParaRPr>
                    </a:p>
                  </a:txBody>
                  <a:tcPr marL="9525" marR="9525" marT="9525" marB="0" anchor="ctr"/>
                </a:tc>
                <a:extLst>
                  <a:ext uri="{0D108BD9-81ED-4DB2-BD59-A6C34878D82A}">
                    <a16:rowId xmlns:a16="http://schemas.microsoft.com/office/drawing/2014/main" val="10001"/>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カーブ</a:t>
                      </a: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4226</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solidFill>
                            <a:srgbClr val="FF0000"/>
                          </a:solidFill>
                          <a:latin typeface="游ゴシック"/>
                          <a:ea typeface="游ゴシック"/>
                        </a:rPr>
                        <a:t>433</a:t>
                      </a:r>
                      <a:endParaRPr lang="ja-JP" altLang="en-US" sz="1100" b="1">
                        <a:solidFill>
                          <a:srgbClr val="FF0000"/>
                        </a:solidFill>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334</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307</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99</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108</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38</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224</a:t>
                      </a:r>
                      <a:endParaRPr lang="ja-JP" altLang="en-US" sz="1100" b="1">
                        <a:latin typeface="游ゴシック"/>
                        <a:ea typeface="游ゴシック"/>
                      </a:endParaRPr>
                    </a:p>
                  </a:txBody>
                  <a:tcPr marL="9525" marR="9525" marT="9525" marB="0" anchor="ctr"/>
                </a:tc>
                <a:extLst>
                  <a:ext uri="{0D108BD9-81ED-4DB2-BD59-A6C34878D82A}">
                    <a16:rowId xmlns:a16="http://schemas.microsoft.com/office/drawing/2014/main" val="10002"/>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スライダー</a:t>
                      </a: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9761</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113</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solidFill>
                            <a:srgbClr val="FF0000"/>
                          </a:solidFill>
                          <a:latin typeface="游ゴシック"/>
                          <a:ea typeface="游ゴシック"/>
                        </a:rPr>
                        <a:t>3236</a:t>
                      </a:r>
                      <a:endParaRPr lang="ja-JP" altLang="en-US" sz="1100" b="1">
                        <a:solidFill>
                          <a:srgbClr val="FF0000"/>
                        </a:solidFill>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569</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316</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114</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61</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157</a:t>
                      </a:r>
                      <a:endParaRPr lang="ja-JP" altLang="en-US" sz="1100" b="1">
                        <a:latin typeface="游ゴシック"/>
                        <a:ea typeface="游ゴシック"/>
                      </a:endParaRPr>
                    </a:p>
                  </a:txBody>
                  <a:tcPr marL="9525" marR="9525" marT="9525" marB="0" anchor="ctr"/>
                </a:tc>
                <a:extLst>
                  <a:ext uri="{0D108BD9-81ED-4DB2-BD59-A6C34878D82A}">
                    <a16:rowId xmlns:a16="http://schemas.microsoft.com/office/drawing/2014/main" val="10003"/>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シュート</a:t>
                      </a: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2313</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90</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653</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solidFill>
                            <a:srgbClr val="FF0000"/>
                          </a:solidFill>
                          <a:latin typeface="游ゴシック"/>
                          <a:ea typeface="游ゴシック"/>
                        </a:rPr>
                        <a:t>1917</a:t>
                      </a:r>
                      <a:endParaRPr lang="ja-JP" altLang="en-US" sz="1100" b="1">
                        <a:solidFill>
                          <a:srgbClr val="FF0000"/>
                        </a:solidFill>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87</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136</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28</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256</a:t>
                      </a:r>
                      <a:endParaRPr lang="ja-JP" altLang="en-US" sz="1100" b="1">
                        <a:latin typeface="游ゴシック"/>
                        <a:ea typeface="游ゴシック"/>
                      </a:endParaRPr>
                    </a:p>
                  </a:txBody>
                  <a:tcPr marL="9525" marR="9525" marT="9525" marB="0" anchor="ctr"/>
                </a:tc>
                <a:extLst>
                  <a:ext uri="{0D108BD9-81ED-4DB2-BD59-A6C34878D82A}">
                    <a16:rowId xmlns:a16="http://schemas.microsoft.com/office/drawing/2014/main" val="10004"/>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フォーク</a:t>
                      </a: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4555</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31</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261</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112</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solidFill>
                            <a:srgbClr val="FF0000"/>
                          </a:solidFill>
                          <a:latin typeface="游ゴシック"/>
                          <a:ea typeface="游ゴシック"/>
                        </a:rPr>
                        <a:t>1395</a:t>
                      </a:r>
                      <a:endParaRPr lang="ja-JP" altLang="en-US" sz="1100" b="1">
                        <a:solidFill>
                          <a:srgbClr val="FF0000"/>
                        </a:solidFill>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24</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5</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56</a:t>
                      </a:r>
                      <a:endParaRPr lang="ja-JP" altLang="en-US" sz="1100" b="1">
                        <a:latin typeface="游ゴシック"/>
                        <a:ea typeface="游ゴシック"/>
                      </a:endParaRPr>
                    </a:p>
                  </a:txBody>
                  <a:tcPr marL="9525" marR="9525" marT="9525" marB="0" anchor="ctr"/>
                </a:tc>
                <a:extLst>
                  <a:ext uri="{0D108BD9-81ED-4DB2-BD59-A6C34878D82A}">
                    <a16:rowId xmlns:a16="http://schemas.microsoft.com/office/drawing/2014/main" val="10005"/>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チェンジ</a:t>
                      </a:r>
                      <a:endParaRPr lang="en-US" altLang="ja-JP" sz="800" b="1" i="0" u="none" strike="noStrike">
                        <a:solidFill>
                          <a:srgbClr val="000000"/>
                        </a:solidFill>
                        <a:effectLst/>
                        <a:latin typeface="游ゴシック" panose="020B0400000000000000" pitchFamily="50" charset="-128"/>
                        <a:ea typeface="游ゴシック" panose="020B0400000000000000" pitchFamily="50" charset="-128"/>
                      </a:endParaRPr>
                    </a:p>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アップ</a:t>
                      </a: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2877</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73</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198</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253</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44</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solidFill>
                            <a:srgbClr val="FF0000"/>
                          </a:solidFill>
                          <a:latin typeface="游ゴシック"/>
                          <a:ea typeface="游ゴシック"/>
                        </a:rPr>
                        <a:t>490</a:t>
                      </a:r>
                      <a:endParaRPr lang="ja-JP" altLang="en-US" sz="1100" b="1">
                        <a:solidFill>
                          <a:srgbClr val="FF0000"/>
                        </a:solidFill>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24</a:t>
                      </a:r>
                      <a:endParaRPr lang="ja"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220</a:t>
                      </a:r>
                      <a:endParaRPr lang="ja-JP" altLang="en-US" sz="1100" b="1">
                        <a:latin typeface="游ゴシック"/>
                        <a:ea typeface="游ゴシック"/>
                      </a:endParaRPr>
                    </a:p>
                  </a:txBody>
                  <a:tcPr marL="9525" marR="9525" marT="9525" marB="0" anchor="ctr"/>
                </a:tc>
                <a:extLst>
                  <a:ext uri="{0D108BD9-81ED-4DB2-BD59-A6C34878D82A}">
                    <a16:rowId xmlns:a16="http://schemas.microsoft.com/office/drawing/2014/main" val="10006"/>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シンカー</a:t>
                      </a: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505</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5</a:t>
                      </a: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64</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18</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5</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3</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solidFill>
                            <a:srgbClr val="FF0000"/>
                          </a:solidFill>
                          <a:latin typeface="游ゴシック"/>
                          <a:ea typeface="游ゴシック"/>
                        </a:rPr>
                        <a:t>253</a:t>
                      </a:r>
                      <a:endParaRPr lang="ja-JP" altLang="en-US" sz="1100" b="1">
                        <a:solidFill>
                          <a:srgbClr val="FF0000"/>
                        </a:solidFill>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20</a:t>
                      </a:r>
                      <a:endParaRPr lang="ja-JP" altLang="en-US" sz="1100" b="1">
                        <a:latin typeface="游ゴシック"/>
                        <a:ea typeface="游ゴシック"/>
                      </a:endParaRPr>
                    </a:p>
                  </a:txBody>
                  <a:tcPr marL="9525" marR="9525" marT="9525" marB="0" anchor="ctr"/>
                </a:tc>
                <a:extLst>
                  <a:ext uri="{0D108BD9-81ED-4DB2-BD59-A6C34878D82A}">
                    <a16:rowId xmlns:a16="http://schemas.microsoft.com/office/drawing/2014/main" val="10007"/>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カットボール</a:t>
                      </a:r>
                    </a:p>
                  </a:txBody>
                  <a:tcPr marL="9525" marR="9525" marT="9525" marB="0" anchor="ctr"/>
                </a:tc>
                <a:tc>
                  <a:txBody>
                    <a:bodyPr/>
                    <a:lstStyle/>
                    <a:p>
                      <a:pPr marL="0" lvl="0" indent="0" algn="r" rtl="0">
                        <a:lnSpc>
                          <a:spcPct val="114999"/>
                        </a:lnSpc>
                        <a:spcBef>
                          <a:spcPts val="900"/>
                        </a:spcBef>
                        <a:spcAft>
                          <a:spcPts val="0"/>
                        </a:spcAft>
                        <a:buNone/>
                      </a:pPr>
                      <a:r>
                        <a:rPr lang="en-US" altLang="ja" sz="1100" b="1" dirty="0">
                          <a:latin typeface="游ゴシック"/>
                          <a:ea typeface="游ゴシック"/>
                        </a:rPr>
                        <a:t>2448</a:t>
                      </a:r>
                      <a:endParaRPr lang="ja-JP" altLang="en-US" sz="1100" b="1" dirty="0">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66</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161</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302</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39</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90</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a:latin typeface="游ゴシック"/>
                          <a:ea typeface="游ゴシック"/>
                        </a:rPr>
                        <a:t>68</a:t>
                      </a:r>
                      <a:endParaRPr lang="ja-JP" altLang="en-US" sz="1100" b="1">
                        <a:latin typeface="游ゴシック"/>
                        <a:ea typeface="游ゴシック"/>
                      </a:endParaRPr>
                    </a:p>
                  </a:txBody>
                  <a:tcPr marL="9525" marR="9525" marT="9525" marB="0" anchor="ctr"/>
                </a:tc>
                <a:tc>
                  <a:txBody>
                    <a:bodyPr/>
                    <a:lstStyle/>
                    <a:p>
                      <a:pPr marL="0" lvl="0" indent="0" algn="r" rtl="0">
                        <a:lnSpc>
                          <a:spcPct val="114999"/>
                        </a:lnSpc>
                        <a:spcBef>
                          <a:spcPts val="900"/>
                        </a:spcBef>
                        <a:spcAft>
                          <a:spcPts val="0"/>
                        </a:spcAft>
                        <a:buNone/>
                      </a:pPr>
                      <a:r>
                        <a:rPr lang="en-US" altLang="ja" sz="1100" b="1" dirty="0">
                          <a:solidFill>
                            <a:srgbClr val="FF0000"/>
                          </a:solidFill>
                          <a:latin typeface="游ゴシック"/>
                          <a:ea typeface="游ゴシック"/>
                        </a:rPr>
                        <a:t>844</a:t>
                      </a:r>
                      <a:endParaRPr lang="ja-JP" altLang="en-US" sz="1100" b="1" dirty="0">
                        <a:solidFill>
                          <a:srgbClr val="FF0000"/>
                        </a:solidFill>
                        <a:latin typeface="游ゴシック"/>
                        <a:ea typeface="游ゴシック"/>
                      </a:endParaRPr>
                    </a:p>
                  </a:txBody>
                  <a:tcPr marL="9525" marR="9525" marT="9525"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98781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a:solidFill>
                  <a:schemeClr val="bg1"/>
                </a:solidFill>
                <a:latin typeface="游ゴシック" panose="020B0400000000000000" pitchFamily="50" charset="-128"/>
                <a:ea typeface="游ゴシック" panose="020B0400000000000000" pitchFamily="50" charset="-128"/>
              </a:rPr>
              <a:t>　予測モデルの比較</a:t>
            </a:r>
          </a:p>
        </p:txBody>
      </p:sp>
      <p:graphicFrame>
        <p:nvGraphicFramePr>
          <p:cNvPr id="2" name="表 1"/>
          <p:cNvGraphicFramePr>
            <a:graphicFrameLocks noGrp="1"/>
          </p:cNvGraphicFramePr>
          <p:nvPr>
            <p:extLst>
              <p:ext uri="{D42A27DB-BD31-4B8C-83A1-F6EECF244321}">
                <p14:modId xmlns:p14="http://schemas.microsoft.com/office/powerpoint/2010/main" val="3782098906"/>
              </p:ext>
            </p:extLst>
          </p:nvPr>
        </p:nvGraphicFramePr>
        <p:xfrm>
          <a:off x="1822500" y="1701000"/>
          <a:ext cx="5467795" cy="2899811"/>
        </p:xfrm>
        <a:graphic>
          <a:graphicData uri="http://schemas.openxmlformats.org/drawingml/2006/table">
            <a:tbl>
              <a:tblPr firstRow="1" bandRow="1">
                <a:tableStyleId>{5C22544A-7EE6-4342-B048-85BDC9FD1C3A}</a:tableStyleId>
              </a:tblPr>
              <a:tblGrid>
                <a:gridCol w="2240999">
                  <a:extLst>
                    <a:ext uri="{9D8B030D-6E8A-4147-A177-3AD203B41FA5}">
                      <a16:colId xmlns:a16="http://schemas.microsoft.com/office/drawing/2014/main" val="20000"/>
                    </a:ext>
                  </a:extLst>
                </a:gridCol>
                <a:gridCol w="1613398">
                  <a:extLst>
                    <a:ext uri="{9D8B030D-6E8A-4147-A177-3AD203B41FA5}">
                      <a16:colId xmlns:a16="http://schemas.microsoft.com/office/drawing/2014/main" val="20001"/>
                    </a:ext>
                  </a:extLst>
                </a:gridCol>
                <a:gridCol w="1613398">
                  <a:extLst>
                    <a:ext uri="{9D8B030D-6E8A-4147-A177-3AD203B41FA5}">
                      <a16:colId xmlns:a16="http://schemas.microsoft.com/office/drawing/2014/main" val="20002"/>
                    </a:ext>
                  </a:extLst>
                </a:gridCol>
              </a:tblGrid>
              <a:tr h="724952">
                <a:tc>
                  <a:txBody>
                    <a:bodyPr/>
                    <a:lstStyle/>
                    <a:p>
                      <a:endParaRPr kumimoji="1" lang="ja-JP" altLang="en-US" sz="1400" dirty="0">
                        <a:latin typeface="游ゴシック"/>
                        <a:ea typeface="游ゴシック"/>
                      </a:endParaRP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chemeClr val="tx1">
                              <a:lumMod val="75000"/>
                              <a:lumOff val="25000"/>
                            </a:schemeClr>
                          </a:solidFill>
                          <a:latin typeface="游ゴシック"/>
                          <a:ea typeface="游ゴシック"/>
                        </a:rPr>
                        <a:t>正解率（％）</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lumMod val="75000"/>
                              <a:lumOff val="25000"/>
                            </a:schemeClr>
                          </a:solidFill>
                          <a:latin typeface="游ゴシック"/>
                          <a:ea typeface="游ゴシック"/>
                        </a:rPr>
                        <a:t>Log Loss</a:t>
                      </a:r>
                      <a:endParaRPr kumimoji="1" lang="ja-JP" altLang="en-US" sz="1400" dirty="0">
                        <a:solidFill>
                          <a:schemeClr val="tx1">
                            <a:lumMod val="75000"/>
                            <a:lumOff val="25000"/>
                          </a:schemeClr>
                        </a:solidFill>
                        <a:latin typeface="游ゴシック"/>
                        <a:ea typeface="游ゴシック"/>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724953">
                <a:tc>
                  <a:txBody>
                    <a:bodyPr/>
                    <a:lstStyle/>
                    <a:p>
                      <a:r>
                        <a:rPr kumimoji="1" lang="ja-JP" altLang="en-US" sz="1400" b="1" dirty="0">
                          <a:solidFill>
                            <a:schemeClr val="tx1">
                              <a:lumMod val="75000"/>
                              <a:lumOff val="25000"/>
                            </a:schemeClr>
                          </a:solidFill>
                          <a:latin typeface="游ゴシック"/>
                          <a:ea typeface="游ゴシック"/>
                        </a:rPr>
                        <a:t>ランダムフォレスト</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b="1">
                          <a:solidFill>
                            <a:schemeClr val="tx1">
                              <a:lumMod val="75000"/>
                              <a:lumOff val="25000"/>
                            </a:schemeClr>
                          </a:solidFill>
                          <a:latin typeface="游ゴシック"/>
                          <a:ea typeface="游ゴシック"/>
                        </a:rPr>
                        <a:t>49.4</a:t>
                      </a:r>
                      <a:endParaRPr kumimoji="1" lang="ja-JP" altLang="en-US" sz="1400" b="1">
                        <a:solidFill>
                          <a:schemeClr val="tx1">
                            <a:lumMod val="75000"/>
                            <a:lumOff val="25000"/>
                          </a:schemeClr>
                        </a:solidFill>
                        <a:latin typeface="游ゴシック"/>
                        <a:ea typeface="游ゴシック"/>
                      </a:endParaRP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b="1">
                          <a:solidFill>
                            <a:schemeClr val="tx1">
                              <a:lumMod val="75000"/>
                              <a:lumOff val="25000"/>
                            </a:schemeClr>
                          </a:solidFill>
                          <a:latin typeface="游ゴシック"/>
                          <a:ea typeface="游ゴシック"/>
                        </a:rPr>
                        <a:t>1.26</a:t>
                      </a:r>
                      <a:endParaRPr kumimoji="1" lang="ja-JP" altLang="en-US" sz="1400" b="1">
                        <a:solidFill>
                          <a:schemeClr val="tx1">
                            <a:lumMod val="75000"/>
                            <a:lumOff val="25000"/>
                          </a:schemeClr>
                        </a:solidFill>
                        <a:latin typeface="游ゴシック"/>
                        <a:ea typeface="游ゴシック"/>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24953">
                <a:tc>
                  <a:txBody>
                    <a:bodyPr/>
                    <a:lstStyle/>
                    <a:p>
                      <a:r>
                        <a:rPr kumimoji="1" lang="en-US" altLang="ja-JP" sz="1400" b="1" dirty="0" err="1">
                          <a:solidFill>
                            <a:schemeClr val="tx1">
                              <a:lumMod val="75000"/>
                              <a:lumOff val="25000"/>
                            </a:schemeClr>
                          </a:solidFill>
                          <a:latin typeface="游ゴシック"/>
                          <a:ea typeface="游ゴシック"/>
                        </a:rPr>
                        <a:t>XGBoost</a:t>
                      </a:r>
                      <a:endParaRPr kumimoji="1" lang="ja-JP" altLang="en-US" sz="1400" b="1" dirty="0">
                        <a:solidFill>
                          <a:schemeClr val="tx1">
                            <a:lumMod val="75000"/>
                            <a:lumOff val="25000"/>
                          </a:schemeClr>
                        </a:solidFill>
                        <a:latin typeface="游ゴシック"/>
                        <a:ea typeface="游ゴシック"/>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b="1">
                          <a:solidFill>
                            <a:schemeClr val="tx1">
                              <a:lumMod val="75000"/>
                              <a:lumOff val="25000"/>
                            </a:schemeClr>
                          </a:solidFill>
                          <a:latin typeface="游ゴシック"/>
                          <a:ea typeface="游ゴシック"/>
                        </a:rPr>
                        <a:t>50.2</a:t>
                      </a:r>
                      <a:endParaRPr kumimoji="1" lang="ja-JP" altLang="en-US" sz="1400">
                        <a:solidFill>
                          <a:schemeClr val="tx1">
                            <a:lumMod val="75000"/>
                            <a:lumOff val="25000"/>
                          </a:schemeClr>
                        </a:solidFill>
                        <a:latin typeface="游ゴシック"/>
                        <a:ea typeface="游ゴシック"/>
                      </a:endParaRP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b="1">
                          <a:solidFill>
                            <a:schemeClr val="tx1">
                              <a:lumMod val="75000"/>
                              <a:lumOff val="25000"/>
                            </a:schemeClr>
                          </a:solidFill>
                          <a:latin typeface="游ゴシック"/>
                          <a:ea typeface="游ゴシック"/>
                        </a:rPr>
                        <a:t>1.19</a:t>
                      </a:r>
                      <a:endParaRPr kumimoji="1" lang="ja-JP" altLang="en-US" sz="1400" b="1">
                        <a:solidFill>
                          <a:schemeClr val="tx1">
                            <a:lumMod val="75000"/>
                            <a:lumOff val="25000"/>
                          </a:schemeClr>
                        </a:solidFill>
                        <a:latin typeface="游ゴシック"/>
                        <a:ea typeface="游ゴシック"/>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724953">
                <a:tc>
                  <a:txBody>
                    <a:bodyPr/>
                    <a:lstStyle/>
                    <a:p>
                      <a:r>
                        <a:rPr kumimoji="1" lang="en-US" altLang="ja-JP" sz="1400" b="1" err="1">
                          <a:solidFill>
                            <a:schemeClr val="tx1">
                              <a:lumMod val="75000"/>
                              <a:lumOff val="25000"/>
                            </a:schemeClr>
                          </a:solidFill>
                          <a:latin typeface="游ゴシック"/>
                          <a:ea typeface="游ゴシック"/>
                        </a:rPr>
                        <a:t>LightGBM</a:t>
                      </a:r>
                      <a:endParaRPr kumimoji="1" lang="ja-JP" altLang="en-US" sz="1400" b="1">
                        <a:solidFill>
                          <a:schemeClr val="tx1">
                            <a:lumMod val="75000"/>
                            <a:lumOff val="25000"/>
                          </a:schemeClr>
                        </a:solidFill>
                        <a:latin typeface="游ゴシック"/>
                        <a:ea typeface="游ゴシック"/>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800" b="1">
                          <a:solidFill>
                            <a:srgbClr val="FF0000"/>
                          </a:solidFill>
                          <a:latin typeface="游ゴシック"/>
                          <a:ea typeface="游ゴシック"/>
                        </a:rPr>
                        <a:t>50.6</a:t>
                      </a:r>
                      <a:endParaRPr kumimoji="1" lang="ja-JP" altLang="en-US" sz="1800" b="1">
                        <a:solidFill>
                          <a:srgbClr val="FF0000"/>
                        </a:solidFill>
                        <a:latin typeface="游ゴシック"/>
                        <a:ea typeface="游ゴシック"/>
                      </a:endParaRP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1" dirty="0">
                          <a:solidFill>
                            <a:srgbClr val="FF0000"/>
                          </a:solidFill>
                          <a:latin typeface="游ゴシック"/>
                          <a:ea typeface="游ゴシック"/>
                        </a:rPr>
                        <a:t>1.16</a:t>
                      </a:r>
                      <a:endParaRPr kumimoji="1" lang="ja-JP" altLang="en-US" sz="1800" b="1" dirty="0">
                        <a:solidFill>
                          <a:srgbClr val="FF0000"/>
                        </a:solidFill>
                        <a:latin typeface="游ゴシック"/>
                        <a:ea typeface="游ゴシック"/>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5" name="Google Shape;66;p15">
            <a:extLst>
              <a:ext uri="{FF2B5EF4-FFF2-40B4-BE49-F238E27FC236}">
                <a16:creationId xmlns:a16="http://schemas.microsoft.com/office/drawing/2014/main" id="{5DE1AF07-C0A2-4126-8150-4A8B8E5F33BD}"/>
              </a:ext>
            </a:extLst>
          </p:cNvPr>
          <p:cNvSpPr txBox="1">
            <a:spLocks/>
          </p:cNvSpPr>
          <p:nvPr/>
        </p:nvSpPr>
        <p:spPr>
          <a:xfrm>
            <a:off x="473625" y="640824"/>
            <a:ext cx="8251300" cy="8357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 altLang="en-US" sz="1400">
                <a:solidFill>
                  <a:srgbClr val="3F3F3F"/>
                </a:solidFill>
                <a:latin typeface="游ゴシック"/>
                <a:ea typeface="游ゴシック"/>
              </a:rPr>
              <a:t>●</a:t>
            </a:r>
            <a:r>
              <a:rPr lang="ja" sz="1400">
                <a:solidFill>
                  <a:srgbClr val="3F3F3F"/>
                </a:solidFill>
                <a:ea typeface="游ゴシック"/>
              </a:rPr>
              <a:t>3つのモデルを比較したところ、</a:t>
            </a:r>
            <a:r>
              <a:rPr lang="ja" altLang="en-US" sz="1400">
                <a:solidFill>
                  <a:srgbClr val="3F3F3F"/>
                </a:solidFill>
                <a:ea typeface="游ゴシック"/>
              </a:rPr>
              <a:t>正</a:t>
            </a:r>
            <a:r>
              <a:rPr lang="ja" sz="1400">
                <a:solidFill>
                  <a:srgbClr val="3F3F3F"/>
                </a:solidFill>
                <a:ea typeface="游ゴシック"/>
              </a:rPr>
              <a:t>解率、Log</a:t>
            </a:r>
            <a:r>
              <a:rPr lang="ja" altLang="en-US" sz="1400">
                <a:solidFill>
                  <a:srgbClr val="3F3F3F"/>
                </a:solidFill>
                <a:ea typeface="游ゴシック"/>
              </a:rPr>
              <a:t> </a:t>
            </a:r>
            <a:r>
              <a:rPr lang="ja" sz="1400">
                <a:solidFill>
                  <a:srgbClr val="3F3F3F"/>
                </a:solidFill>
                <a:ea typeface="游ゴシック"/>
              </a:rPr>
              <a:t>LossともにLightGBMの精度が最も高くなった</a:t>
            </a:r>
            <a:endParaRPr lang="en-US" altLang="ja" sz="1400">
              <a:solidFill>
                <a:srgbClr val="3F3F3F"/>
              </a:solidFill>
              <a:ea typeface="游ゴシック"/>
            </a:endParaRPr>
          </a:p>
          <a:p>
            <a:pPr algn="l"/>
            <a:r>
              <a:rPr lang="ja" sz="1400" dirty="0">
                <a:solidFill>
                  <a:srgbClr val="3F3F3F"/>
                </a:solidFill>
                <a:ea typeface="游ゴシック"/>
              </a:rPr>
              <a:t>（以降のスライドにおける予測結果は、全てLight</a:t>
            </a:r>
            <a:r>
              <a:rPr lang="en-US" altLang="ja" sz="1400" dirty="0">
                <a:solidFill>
                  <a:srgbClr val="3F3F3F"/>
                </a:solidFill>
                <a:ea typeface="游ゴシック"/>
              </a:rPr>
              <a:t>G</a:t>
            </a:r>
            <a:r>
              <a:rPr lang="ja" sz="1400" dirty="0">
                <a:solidFill>
                  <a:srgbClr val="3F3F3F"/>
                </a:solidFill>
                <a:ea typeface="游ゴシック"/>
              </a:rPr>
              <a:t>BMを</a:t>
            </a:r>
            <a:r>
              <a:rPr lang="ja" altLang="en-US" sz="1400" dirty="0">
                <a:solidFill>
                  <a:srgbClr val="3F3F3F"/>
                </a:solidFill>
                <a:ea typeface="游ゴシック"/>
              </a:rPr>
              <a:t>使</a:t>
            </a:r>
            <a:r>
              <a:rPr lang="ja" sz="1400" dirty="0">
                <a:solidFill>
                  <a:srgbClr val="3F3F3F"/>
                </a:solidFill>
                <a:ea typeface="游ゴシック"/>
              </a:rPr>
              <a:t>用）</a:t>
            </a:r>
            <a:endParaRPr lang="ja" sz="1400" dirty="0">
              <a:solidFill>
                <a:srgbClr val="3F3F3F"/>
              </a:solidFill>
            </a:endParaRPr>
          </a:p>
        </p:txBody>
      </p:sp>
    </p:spTree>
    <p:extLst>
      <p:ext uri="{BB962C8B-B14F-4D97-AF65-F5344CB8AC3E}">
        <p14:creationId xmlns:p14="http://schemas.microsoft.com/office/powerpoint/2010/main" val="4051305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a:solidFill>
                  <a:schemeClr val="bg1"/>
                </a:solidFill>
                <a:latin typeface="游ゴシック"/>
                <a:ea typeface="游ゴシック"/>
              </a:rPr>
              <a:t>　カウント別にみた正解率（LightGBM）</a:t>
            </a:r>
          </a:p>
        </p:txBody>
      </p:sp>
      <p:sp>
        <p:nvSpPr>
          <p:cNvPr id="3" name="テキスト ボックス 2">
            <a:extLst>
              <a:ext uri="{FF2B5EF4-FFF2-40B4-BE49-F238E27FC236}">
                <a16:creationId xmlns:a16="http://schemas.microsoft.com/office/drawing/2014/main" id="{65359497-166E-4593-A109-1198862D00FA}"/>
              </a:ext>
            </a:extLst>
          </p:cNvPr>
          <p:cNvSpPr txBox="1"/>
          <p:nvPr/>
        </p:nvSpPr>
        <p:spPr>
          <a:xfrm>
            <a:off x="5381625" y="904394"/>
            <a:ext cx="3365333"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latin typeface="游ゴシック"/>
                <a:ea typeface="游ゴシック"/>
              </a:rPr>
              <a:t>●2-0、3-0、3-1といった投手不利の</a:t>
            </a:r>
            <a:endParaRPr lang="en-US" altLang="ja-JP" dirty="0">
              <a:latin typeface="游ゴシック"/>
              <a:ea typeface="游ゴシック"/>
            </a:endParaRPr>
          </a:p>
          <a:p>
            <a:r>
              <a:rPr lang="ja-JP" altLang="en-US" dirty="0">
                <a:latin typeface="游ゴシック"/>
                <a:ea typeface="游ゴシック"/>
              </a:rPr>
              <a:t>　状況（ストレートを投げる割合が</a:t>
            </a:r>
            <a:endParaRPr lang="en-US" altLang="ja-JP" dirty="0">
              <a:latin typeface="游ゴシック"/>
              <a:ea typeface="游ゴシック"/>
            </a:endParaRPr>
          </a:p>
          <a:p>
            <a:r>
              <a:rPr lang="ja-JP" altLang="en-US">
                <a:latin typeface="游ゴシック"/>
                <a:ea typeface="游ゴシック"/>
              </a:rPr>
              <a:t>　高い状況）での正解率が比較的高く</a:t>
            </a:r>
            <a:endParaRPr lang="en-US" altLang="ja-JP">
              <a:latin typeface="游ゴシック"/>
              <a:ea typeface="游ゴシック"/>
            </a:endParaRPr>
          </a:p>
          <a:p>
            <a:r>
              <a:rPr lang="ja-JP" altLang="en-US" dirty="0">
                <a:latin typeface="游ゴシック"/>
                <a:ea typeface="游ゴシック"/>
              </a:rPr>
              <a:t>　なっている</a:t>
            </a:r>
            <a:endParaRPr lang="ja-JP" dirty="0">
              <a:ea typeface="游ゴシック"/>
            </a:endParaRPr>
          </a:p>
          <a:p>
            <a:endParaRPr lang="ja-JP" altLang="en-US" dirty="0">
              <a:latin typeface="游ゴシック"/>
              <a:ea typeface="游ゴシック"/>
            </a:endParaRPr>
          </a:p>
          <a:p>
            <a:pPr algn="l"/>
            <a:r>
              <a:rPr lang="ja-JP" altLang="en-US" dirty="0">
                <a:latin typeface="游ゴシック"/>
                <a:ea typeface="游ゴシック"/>
              </a:rPr>
              <a:t>●一方で、1-1や1-2といった配球の</a:t>
            </a:r>
            <a:endParaRPr lang="en-US" altLang="ja-JP" dirty="0">
              <a:latin typeface="游ゴシック"/>
              <a:ea typeface="游ゴシック"/>
            </a:endParaRPr>
          </a:p>
          <a:p>
            <a:pPr algn="l"/>
            <a:r>
              <a:rPr lang="ja-JP" altLang="en-US" dirty="0">
                <a:latin typeface="游ゴシック"/>
                <a:ea typeface="游ゴシック"/>
              </a:rPr>
              <a:t>　選択肢が多いと考えられるカウント</a:t>
            </a:r>
            <a:endParaRPr lang="en-US" altLang="ja-JP" dirty="0">
              <a:latin typeface="游ゴシック"/>
              <a:ea typeface="游ゴシック"/>
            </a:endParaRPr>
          </a:p>
          <a:p>
            <a:pPr algn="l"/>
            <a:r>
              <a:rPr lang="ja-JP" altLang="en-US">
                <a:latin typeface="游ゴシック"/>
                <a:ea typeface="游ゴシック"/>
              </a:rPr>
              <a:t>　では正解率が低くなっている。</a:t>
            </a:r>
            <a:endParaRPr lang="ja-JP"/>
          </a:p>
        </p:txBody>
      </p:sp>
      <p:graphicFrame>
        <p:nvGraphicFramePr>
          <p:cNvPr id="4" name="表 3"/>
          <p:cNvGraphicFramePr>
            <a:graphicFrameLocks noGrp="1"/>
          </p:cNvGraphicFramePr>
          <p:nvPr>
            <p:extLst>
              <p:ext uri="{D42A27DB-BD31-4B8C-83A1-F6EECF244321}">
                <p14:modId xmlns:p14="http://schemas.microsoft.com/office/powerpoint/2010/main" val="686632560"/>
              </p:ext>
            </p:extLst>
          </p:nvPr>
        </p:nvGraphicFramePr>
        <p:xfrm>
          <a:off x="682589" y="904394"/>
          <a:ext cx="4249008" cy="3956541"/>
        </p:xfrm>
        <a:graphic>
          <a:graphicData uri="http://schemas.openxmlformats.org/drawingml/2006/table">
            <a:tbl>
              <a:tblPr firstRow="1" bandRow="1">
                <a:tableStyleId>{5FD0F851-EC5A-4D38-B0AD-8093EC10F338}</a:tableStyleId>
              </a:tblPr>
              <a:tblGrid>
                <a:gridCol w="1416336">
                  <a:extLst>
                    <a:ext uri="{9D8B030D-6E8A-4147-A177-3AD203B41FA5}">
                      <a16:colId xmlns:a16="http://schemas.microsoft.com/office/drawing/2014/main" val="20000"/>
                    </a:ext>
                  </a:extLst>
                </a:gridCol>
                <a:gridCol w="1416336">
                  <a:extLst>
                    <a:ext uri="{9D8B030D-6E8A-4147-A177-3AD203B41FA5}">
                      <a16:colId xmlns:a16="http://schemas.microsoft.com/office/drawing/2014/main" val="20001"/>
                    </a:ext>
                  </a:extLst>
                </a:gridCol>
                <a:gridCol w="1416336">
                  <a:extLst>
                    <a:ext uri="{9D8B030D-6E8A-4147-A177-3AD203B41FA5}">
                      <a16:colId xmlns:a16="http://schemas.microsoft.com/office/drawing/2014/main" val="20002"/>
                    </a:ext>
                  </a:extLst>
                </a:gridCol>
              </a:tblGrid>
              <a:tr h="300978">
                <a:tc>
                  <a:txBody>
                    <a:bodyPr/>
                    <a:lstStyle/>
                    <a:p>
                      <a:pPr algn="ctr" fontAlgn="b"/>
                      <a:r>
                        <a:rPr lang="ja-JP" altLang="en-US" sz="1100" b="1" i="0" u="none" strike="noStrike" dirty="0">
                          <a:solidFill>
                            <a:schemeClr val="tx1">
                              <a:lumMod val="85000"/>
                              <a:lumOff val="15000"/>
                            </a:schemeClr>
                          </a:solidFill>
                          <a:effectLst/>
                          <a:latin typeface="游ゴシック"/>
                          <a:ea typeface="游ゴシック"/>
                        </a:rPr>
                        <a:t>ボール－ストライク</a:t>
                      </a:r>
                      <a:endParaRPr lang="en-US" altLang="ja-JP" sz="1100" b="1" i="0" u="none" strike="noStrike" dirty="0">
                        <a:solidFill>
                          <a:schemeClr val="tx1">
                            <a:lumMod val="85000"/>
                            <a:lumOff val="15000"/>
                          </a:schemeClr>
                        </a:solidFill>
                        <a:effectLst/>
                        <a:latin typeface="游ゴシック"/>
                        <a:ea typeface="游ゴシック"/>
                      </a:endParaRPr>
                    </a:p>
                  </a:txBody>
                  <a:tcPr marL="9525" marR="9525" marT="9525" marB="0" anchor="ctr"/>
                </a:tc>
                <a:tc>
                  <a:txBody>
                    <a:bodyPr/>
                    <a:lstStyle/>
                    <a:p>
                      <a:pPr algn="ctr" fontAlgn="b"/>
                      <a:r>
                        <a:rPr lang="ja-JP" altLang="en-US" sz="1100" b="1" i="0" u="none" strike="noStrike" dirty="0">
                          <a:solidFill>
                            <a:schemeClr val="tx1">
                              <a:lumMod val="85000"/>
                              <a:lumOff val="15000"/>
                            </a:schemeClr>
                          </a:solidFill>
                          <a:effectLst/>
                          <a:latin typeface="游ゴシック"/>
                          <a:ea typeface="游ゴシック"/>
                        </a:rPr>
                        <a:t>正解率（％）</a:t>
                      </a:r>
                      <a:endParaRPr lang="en-US" altLang="ja-JP" sz="1100" b="1" i="0" u="none" strike="noStrike" dirty="0">
                        <a:solidFill>
                          <a:schemeClr val="tx1">
                            <a:lumMod val="85000"/>
                            <a:lumOff val="15000"/>
                          </a:schemeClr>
                        </a:solidFill>
                        <a:effectLst/>
                        <a:latin typeface="游ゴシック"/>
                        <a:ea typeface="游ゴシック"/>
                      </a:endParaRPr>
                    </a:p>
                  </a:txBody>
                  <a:tcPr marL="9525" marR="9525" marT="9525" marB="0" anchor="ctr"/>
                </a:tc>
                <a:tc>
                  <a:txBody>
                    <a:bodyPr/>
                    <a:lstStyle/>
                    <a:p>
                      <a:pPr algn="ctr" fontAlgn="b"/>
                      <a:r>
                        <a:rPr lang="en-US" altLang="ja-JP" sz="1100" b="1" i="0" u="none" strike="noStrike" dirty="0">
                          <a:solidFill>
                            <a:schemeClr val="tx1">
                              <a:lumMod val="85000"/>
                              <a:lumOff val="15000"/>
                            </a:schemeClr>
                          </a:solidFill>
                          <a:effectLst/>
                          <a:latin typeface="游ゴシック"/>
                          <a:ea typeface="游ゴシック"/>
                        </a:rPr>
                        <a:t>【</a:t>
                      </a:r>
                      <a:r>
                        <a:rPr lang="ja-JP" altLang="en-US" sz="1100" b="1" i="0" u="none" strike="noStrike" dirty="0">
                          <a:solidFill>
                            <a:schemeClr val="tx1">
                              <a:lumMod val="85000"/>
                              <a:lumOff val="15000"/>
                            </a:schemeClr>
                          </a:solidFill>
                          <a:effectLst/>
                          <a:latin typeface="游ゴシック"/>
                          <a:ea typeface="游ゴシック"/>
                        </a:rPr>
                        <a:t>参考</a:t>
                      </a:r>
                      <a:r>
                        <a:rPr lang="en-US" altLang="ja-JP" sz="1100" b="1" i="0" u="none" strike="noStrike" dirty="0">
                          <a:solidFill>
                            <a:schemeClr val="tx1">
                              <a:lumMod val="85000"/>
                              <a:lumOff val="15000"/>
                            </a:schemeClr>
                          </a:solidFill>
                          <a:effectLst/>
                          <a:latin typeface="游ゴシック"/>
                          <a:ea typeface="游ゴシック"/>
                        </a:rPr>
                        <a:t>】</a:t>
                      </a:r>
                    </a:p>
                    <a:p>
                      <a:pPr algn="ctr" fontAlgn="b"/>
                      <a:r>
                        <a:rPr lang="ja-JP" altLang="en-US" sz="1100" b="1" i="0" u="none" strike="noStrike" dirty="0">
                          <a:solidFill>
                            <a:schemeClr val="tx1">
                              <a:lumMod val="85000"/>
                              <a:lumOff val="15000"/>
                            </a:schemeClr>
                          </a:solidFill>
                          <a:effectLst/>
                          <a:latin typeface="游ゴシック"/>
                          <a:ea typeface="游ゴシック"/>
                        </a:rPr>
                        <a:t>ストレート割合</a:t>
                      </a:r>
                      <a:endParaRPr lang="en-US" altLang="ja-JP" sz="1100" b="1" i="0" u="none" strike="noStrike" dirty="0">
                        <a:solidFill>
                          <a:schemeClr val="tx1">
                            <a:lumMod val="85000"/>
                            <a:lumOff val="15000"/>
                          </a:schemeClr>
                        </a:solidFill>
                        <a:effectLst/>
                        <a:latin typeface="游ゴシック"/>
                        <a:ea typeface="游ゴシック"/>
                      </a:endParaRPr>
                    </a:p>
                  </a:txBody>
                  <a:tcPr marL="9525" marR="9525" marT="9525" marB="0" anchor="ctr"/>
                </a:tc>
                <a:extLst>
                  <a:ext uri="{0D108BD9-81ED-4DB2-BD59-A6C34878D82A}">
                    <a16:rowId xmlns:a16="http://schemas.microsoft.com/office/drawing/2014/main" val="10000"/>
                  </a:ext>
                </a:extLst>
              </a:tr>
              <a:tr h="300978">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0-0</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50.0</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47.7</a:t>
                      </a:r>
                    </a:p>
                  </a:txBody>
                  <a:tcPr marL="9525" marR="9525" marT="9525" marB="0" anchor="ctr"/>
                </a:tc>
                <a:extLst>
                  <a:ext uri="{0D108BD9-81ED-4DB2-BD59-A6C34878D82A}">
                    <a16:rowId xmlns:a16="http://schemas.microsoft.com/office/drawing/2014/main" val="10001"/>
                  </a:ext>
                </a:extLst>
              </a:tr>
              <a:tr h="300978">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0-1</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47.9</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46.0</a:t>
                      </a:r>
                    </a:p>
                  </a:txBody>
                  <a:tcPr marL="9525" marR="9525" marT="9525" marB="0" anchor="ctr"/>
                </a:tc>
                <a:extLst>
                  <a:ext uri="{0D108BD9-81ED-4DB2-BD59-A6C34878D82A}">
                    <a16:rowId xmlns:a16="http://schemas.microsoft.com/office/drawing/2014/main" val="10002"/>
                  </a:ext>
                </a:extLst>
              </a:tr>
              <a:tr h="300978">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0-2</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51.1</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47.0</a:t>
                      </a:r>
                    </a:p>
                  </a:txBody>
                  <a:tcPr marL="9525" marR="9525" marT="9525" marB="0" anchor="ctr"/>
                </a:tc>
                <a:extLst>
                  <a:ext uri="{0D108BD9-81ED-4DB2-BD59-A6C34878D82A}">
                    <a16:rowId xmlns:a16="http://schemas.microsoft.com/office/drawing/2014/main" val="10003"/>
                  </a:ext>
                </a:extLst>
              </a:tr>
              <a:tr h="300978">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1-0</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51.5</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47.2</a:t>
                      </a:r>
                    </a:p>
                  </a:txBody>
                  <a:tcPr marL="9525" marR="9525" marT="9525" marB="0" anchor="ctr"/>
                </a:tc>
                <a:extLst>
                  <a:ext uri="{0D108BD9-81ED-4DB2-BD59-A6C34878D82A}">
                    <a16:rowId xmlns:a16="http://schemas.microsoft.com/office/drawing/2014/main" val="10004"/>
                  </a:ext>
                </a:extLst>
              </a:tr>
              <a:tr h="300978">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1-1</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44.3</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41.6</a:t>
                      </a:r>
                    </a:p>
                  </a:txBody>
                  <a:tcPr marL="9525" marR="9525" marT="9525" marB="0" anchor="ctr"/>
                </a:tc>
                <a:extLst>
                  <a:ext uri="{0D108BD9-81ED-4DB2-BD59-A6C34878D82A}">
                    <a16:rowId xmlns:a16="http://schemas.microsoft.com/office/drawing/2014/main" val="10005"/>
                  </a:ext>
                </a:extLst>
              </a:tr>
              <a:tr h="300978">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1-2</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46.1</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43.2</a:t>
                      </a:r>
                    </a:p>
                  </a:txBody>
                  <a:tcPr marL="9525" marR="9525" marT="9525" marB="0" anchor="ctr"/>
                </a:tc>
                <a:extLst>
                  <a:ext uri="{0D108BD9-81ED-4DB2-BD59-A6C34878D82A}">
                    <a16:rowId xmlns:a16="http://schemas.microsoft.com/office/drawing/2014/main" val="10006"/>
                  </a:ext>
                </a:extLst>
              </a:tr>
              <a:tr h="300978">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2-0</a:t>
                      </a:r>
                    </a:p>
                  </a:txBody>
                  <a:tcPr marL="9525" marR="9525" marT="9525" marB="0" anchor="ctr"/>
                </a:tc>
                <a:tc>
                  <a:txBody>
                    <a:bodyPr/>
                    <a:lstStyle/>
                    <a:p>
                      <a:pPr algn="ctr" fontAlgn="b"/>
                      <a:r>
                        <a:rPr lang="en-US" altLang="ja-JP" sz="1400" b="1" i="0" u="none" strike="noStrike" dirty="0">
                          <a:solidFill>
                            <a:srgbClr val="FF0000"/>
                          </a:solidFill>
                          <a:effectLst/>
                          <a:latin typeface="游ゴシック"/>
                          <a:ea typeface="游ゴシック"/>
                        </a:rPr>
                        <a:t>60.3</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55.1</a:t>
                      </a:r>
                    </a:p>
                  </a:txBody>
                  <a:tcPr marL="9525" marR="9525" marT="9525" marB="0" anchor="ctr"/>
                </a:tc>
                <a:extLst>
                  <a:ext uri="{0D108BD9-81ED-4DB2-BD59-A6C34878D82A}">
                    <a16:rowId xmlns:a16="http://schemas.microsoft.com/office/drawing/2014/main" val="10007"/>
                  </a:ext>
                </a:extLst>
              </a:tr>
              <a:tr h="300978">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2-1</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48.7</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45.3</a:t>
                      </a:r>
                    </a:p>
                  </a:txBody>
                  <a:tcPr marL="9525" marR="9525" marT="9525" marB="0" anchor="ctr"/>
                </a:tc>
                <a:extLst>
                  <a:ext uri="{0D108BD9-81ED-4DB2-BD59-A6C34878D82A}">
                    <a16:rowId xmlns:a16="http://schemas.microsoft.com/office/drawing/2014/main" val="10008"/>
                  </a:ext>
                </a:extLst>
              </a:tr>
              <a:tr h="300978">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2-2</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46.6</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44.7</a:t>
                      </a:r>
                    </a:p>
                  </a:txBody>
                  <a:tcPr marL="9525" marR="9525" marT="9525" marB="0" anchor="ctr"/>
                </a:tc>
                <a:extLst>
                  <a:ext uri="{0D108BD9-81ED-4DB2-BD59-A6C34878D82A}">
                    <a16:rowId xmlns:a16="http://schemas.microsoft.com/office/drawing/2014/main" val="10009"/>
                  </a:ext>
                </a:extLst>
              </a:tr>
              <a:tr h="300978">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3-0</a:t>
                      </a:r>
                    </a:p>
                  </a:txBody>
                  <a:tcPr marL="9525" marR="9525" marT="9525" marB="0" anchor="ctr"/>
                </a:tc>
                <a:tc>
                  <a:txBody>
                    <a:bodyPr/>
                    <a:lstStyle/>
                    <a:p>
                      <a:pPr algn="ctr" fontAlgn="b"/>
                      <a:r>
                        <a:rPr lang="en-US" altLang="ja-JP" sz="1400" b="1" i="0" u="none" strike="noStrike" dirty="0">
                          <a:solidFill>
                            <a:srgbClr val="FF0000"/>
                          </a:solidFill>
                          <a:effectLst/>
                          <a:latin typeface="游ゴシック"/>
                          <a:ea typeface="游ゴシック"/>
                        </a:rPr>
                        <a:t>81.7</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83.6</a:t>
                      </a:r>
                    </a:p>
                  </a:txBody>
                  <a:tcPr marL="9525" marR="9525" marT="9525" marB="0" anchor="ctr"/>
                </a:tc>
                <a:extLst>
                  <a:ext uri="{0D108BD9-81ED-4DB2-BD59-A6C34878D82A}">
                    <a16:rowId xmlns:a16="http://schemas.microsoft.com/office/drawing/2014/main" val="10010"/>
                  </a:ext>
                </a:extLst>
              </a:tr>
              <a:tr h="300978">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3-1</a:t>
                      </a:r>
                    </a:p>
                  </a:txBody>
                  <a:tcPr marL="9525" marR="9525" marT="9525" marB="0" anchor="ctr"/>
                </a:tc>
                <a:tc>
                  <a:txBody>
                    <a:bodyPr/>
                    <a:lstStyle/>
                    <a:p>
                      <a:pPr algn="ctr" fontAlgn="b"/>
                      <a:r>
                        <a:rPr lang="en-US" altLang="ja-JP" sz="1400" b="1" i="0" u="none" strike="noStrike" dirty="0">
                          <a:solidFill>
                            <a:srgbClr val="FF0000"/>
                          </a:solidFill>
                          <a:effectLst/>
                          <a:latin typeface="游ゴシック"/>
                          <a:ea typeface="游ゴシック"/>
                        </a:rPr>
                        <a:t>59.8</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57.2</a:t>
                      </a:r>
                    </a:p>
                  </a:txBody>
                  <a:tcPr marL="9525" marR="9525" marT="9525" marB="0" anchor="ctr"/>
                </a:tc>
                <a:extLst>
                  <a:ext uri="{0D108BD9-81ED-4DB2-BD59-A6C34878D82A}">
                    <a16:rowId xmlns:a16="http://schemas.microsoft.com/office/drawing/2014/main" val="10011"/>
                  </a:ext>
                </a:extLst>
              </a:tr>
              <a:tr h="300978">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3-2</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52.9</a:t>
                      </a:r>
                    </a:p>
                  </a:txBody>
                  <a:tcPr marL="9525" marR="9525" marT="9525" marB="0" anchor="ctr"/>
                </a:tc>
                <a:tc>
                  <a:txBody>
                    <a:bodyPr/>
                    <a:lstStyle/>
                    <a:p>
                      <a:pPr algn="ctr" fontAlgn="b"/>
                      <a:r>
                        <a:rPr lang="en-US" altLang="ja-JP" sz="1400" b="1" i="0" u="none" strike="noStrike" dirty="0">
                          <a:solidFill>
                            <a:schemeClr val="tx1">
                              <a:lumMod val="85000"/>
                              <a:lumOff val="15000"/>
                            </a:schemeClr>
                          </a:solidFill>
                          <a:effectLst/>
                          <a:latin typeface="游ゴシック"/>
                          <a:ea typeface="游ゴシック"/>
                        </a:rPr>
                        <a:t>49.4</a:t>
                      </a:r>
                    </a:p>
                  </a:txBody>
                  <a:tcPr marL="9525" marR="9525" marT="9525"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433913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r>
              <a:rPr lang="ja-JP" altLang="en-US" sz="2000" b="1">
                <a:solidFill>
                  <a:schemeClr val="bg1"/>
                </a:solidFill>
                <a:latin typeface="游ゴシック"/>
                <a:ea typeface="游ゴシック"/>
              </a:rPr>
              <a:t>　ランナー状況別にみた正解率（LightGBM）</a:t>
            </a:r>
            <a:endParaRPr lang="en-US" altLang="ja-JP" sz="2000" b="1">
              <a:solidFill>
                <a:schemeClr val="bg1"/>
              </a:solidFill>
              <a:latin typeface="游ゴシック" panose="020B0400000000000000" pitchFamily="50" charset="-128"/>
              <a:ea typeface="游ゴシック" panose="020B0400000000000000" pitchFamily="50" charset="-128"/>
            </a:endParaRPr>
          </a:p>
        </p:txBody>
      </p:sp>
      <p:sp>
        <p:nvSpPr>
          <p:cNvPr id="5" name="テキスト ボックス 4">
            <a:extLst>
              <a:ext uri="{FF2B5EF4-FFF2-40B4-BE49-F238E27FC236}">
                <a16:creationId xmlns:a16="http://schemas.microsoft.com/office/drawing/2014/main" id="{C6CFC583-75AD-44B8-8DB2-BFE95F5CAF2C}"/>
              </a:ext>
            </a:extLst>
          </p:cNvPr>
          <p:cNvSpPr txBox="1"/>
          <p:nvPr/>
        </p:nvSpPr>
        <p:spPr>
          <a:xfrm>
            <a:off x="5374859" y="904394"/>
            <a:ext cx="338400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游ゴシック"/>
                <a:ea typeface="游ゴシック"/>
              </a:rPr>
              <a:t>●ランナー無時の正解率が最も高いが、</a:t>
            </a:r>
            <a:endParaRPr lang="en-US" altLang="ja-JP">
              <a:latin typeface="游ゴシック"/>
              <a:ea typeface="游ゴシック"/>
            </a:endParaRPr>
          </a:p>
          <a:p>
            <a:pPr algn="l"/>
            <a:r>
              <a:rPr lang="ja-JP" altLang="en-US" dirty="0">
                <a:latin typeface="游ゴシック"/>
                <a:ea typeface="游ゴシック"/>
              </a:rPr>
              <a:t>　状況により大きな違いは見られない。</a:t>
            </a:r>
          </a:p>
          <a:p>
            <a:endParaRPr lang="ja-JP" altLang="en-US" dirty="0">
              <a:latin typeface="游ゴシック"/>
              <a:ea typeface="游ゴシック"/>
            </a:endParaRPr>
          </a:p>
          <a:p>
            <a:r>
              <a:rPr lang="ja-JP" altLang="en-US" dirty="0">
                <a:latin typeface="游ゴシック"/>
                <a:ea typeface="游ゴシック"/>
              </a:rPr>
              <a:t>●ランナー1,3塁というエンドランや</a:t>
            </a:r>
            <a:endParaRPr lang="en-US" altLang="ja-JP" dirty="0">
              <a:latin typeface="游ゴシック"/>
              <a:ea typeface="游ゴシック"/>
            </a:endParaRPr>
          </a:p>
          <a:p>
            <a:r>
              <a:rPr lang="ja-JP" altLang="en-US" dirty="0">
                <a:latin typeface="游ゴシック"/>
                <a:ea typeface="游ゴシック"/>
              </a:rPr>
              <a:t>　スクイズといった複数の作戦が考えら</a:t>
            </a:r>
            <a:endParaRPr lang="en-US" altLang="ja-JP" dirty="0">
              <a:latin typeface="游ゴシック"/>
              <a:ea typeface="游ゴシック"/>
            </a:endParaRPr>
          </a:p>
          <a:p>
            <a:r>
              <a:rPr lang="ja-JP" altLang="en-US">
                <a:latin typeface="游ゴシック"/>
                <a:ea typeface="游ゴシック"/>
              </a:rPr>
              <a:t>　れる場面での正解率が他と比べて低く</a:t>
            </a:r>
            <a:endParaRPr lang="en-US" altLang="ja-JP">
              <a:latin typeface="游ゴシック"/>
              <a:ea typeface="游ゴシック"/>
            </a:endParaRPr>
          </a:p>
          <a:p>
            <a:r>
              <a:rPr lang="ja-JP" altLang="en-US" dirty="0">
                <a:latin typeface="游ゴシック"/>
                <a:ea typeface="游ゴシック"/>
              </a:rPr>
              <a:t>　なっている。</a:t>
            </a:r>
          </a:p>
        </p:txBody>
      </p:sp>
      <p:graphicFrame>
        <p:nvGraphicFramePr>
          <p:cNvPr id="6" name="表 5"/>
          <p:cNvGraphicFramePr>
            <a:graphicFrameLocks noGrp="1"/>
          </p:cNvGraphicFramePr>
          <p:nvPr>
            <p:extLst>
              <p:ext uri="{D42A27DB-BD31-4B8C-83A1-F6EECF244321}">
                <p14:modId xmlns:p14="http://schemas.microsoft.com/office/powerpoint/2010/main" val="3370645643"/>
              </p:ext>
            </p:extLst>
          </p:nvPr>
        </p:nvGraphicFramePr>
        <p:xfrm>
          <a:off x="682589" y="904394"/>
          <a:ext cx="4249008" cy="2752629"/>
        </p:xfrm>
        <a:graphic>
          <a:graphicData uri="http://schemas.openxmlformats.org/drawingml/2006/table">
            <a:tbl>
              <a:tblPr firstRow="1" bandRow="1">
                <a:tableStyleId>{5FD0F851-EC5A-4D38-B0AD-8093EC10F338}</a:tableStyleId>
              </a:tblPr>
              <a:tblGrid>
                <a:gridCol w="1416336">
                  <a:extLst>
                    <a:ext uri="{9D8B030D-6E8A-4147-A177-3AD203B41FA5}">
                      <a16:colId xmlns:a16="http://schemas.microsoft.com/office/drawing/2014/main" val="20000"/>
                    </a:ext>
                  </a:extLst>
                </a:gridCol>
                <a:gridCol w="1416336">
                  <a:extLst>
                    <a:ext uri="{9D8B030D-6E8A-4147-A177-3AD203B41FA5}">
                      <a16:colId xmlns:a16="http://schemas.microsoft.com/office/drawing/2014/main" val="20001"/>
                    </a:ext>
                  </a:extLst>
                </a:gridCol>
                <a:gridCol w="1416336">
                  <a:extLst>
                    <a:ext uri="{9D8B030D-6E8A-4147-A177-3AD203B41FA5}">
                      <a16:colId xmlns:a16="http://schemas.microsoft.com/office/drawing/2014/main" val="20002"/>
                    </a:ext>
                  </a:extLst>
                </a:gridCol>
              </a:tblGrid>
              <a:tr h="300978">
                <a:tc>
                  <a:txBody>
                    <a:bodyPr/>
                    <a:lstStyle/>
                    <a:p>
                      <a:pPr algn="ctr" fontAlgn="b"/>
                      <a:r>
                        <a:rPr lang="ja-JP" altLang="en-US" sz="1100" b="1" i="0" u="none" strike="noStrike" dirty="0">
                          <a:solidFill>
                            <a:schemeClr val="tx1">
                              <a:lumMod val="75000"/>
                              <a:lumOff val="25000"/>
                            </a:schemeClr>
                          </a:solidFill>
                          <a:effectLst/>
                          <a:latin typeface="游ゴシック"/>
                          <a:ea typeface="游ゴシック"/>
                        </a:rPr>
                        <a:t>ランナー状況</a:t>
                      </a:r>
                      <a:endParaRPr lang="en-US" altLang="ja-JP" sz="1100" b="1" i="0" u="none" strike="noStrike" dirty="0">
                        <a:solidFill>
                          <a:schemeClr val="tx1">
                            <a:lumMod val="75000"/>
                            <a:lumOff val="25000"/>
                          </a:schemeClr>
                        </a:solidFill>
                        <a:effectLst/>
                        <a:latin typeface="游ゴシック"/>
                        <a:ea typeface="游ゴシック"/>
                      </a:endParaRPr>
                    </a:p>
                  </a:txBody>
                  <a:tcPr marL="9525" marR="9525" marT="9525" marB="0" anchor="ctr"/>
                </a:tc>
                <a:tc>
                  <a:txBody>
                    <a:bodyPr/>
                    <a:lstStyle/>
                    <a:p>
                      <a:pPr algn="ctr" fontAlgn="b"/>
                      <a:r>
                        <a:rPr lang="ja-JP" altLang="en-US" sz="1100" b="1" i="0" u="none" strike="noStrike" dirty="0">
                          <a:solidFill>
                            <a:schemeClr val="tx1">
                              <a:lumMod val="75000"/>
                              <a:lumOff val="25000"/>
                            </a:schemeClr>
                          </a:solidFill>
                          <a:effectLst/>
                          <a:latin typeface="游ゴシック"/>
                          <a:ea typeface="游ゴシック"/>
                        </a:rPr>
                        <a:t>正解率（％）</a:t>
                      </a:r>
                      <a:endParaRPr lang="en-US" altLang="ja-JP" sz="1100" b="1" i="0" u="none" strike="noStrike" dirty="0">
                        <a:solidFill>
                          <a:schemeClr val="tx1">
                            <a:lumMod val="75000"/>
                            <a:lumOff val="25000"/>
                          </a:schemeClr>
                        </a:solidFill>
                        <a:effectLst/>
                        <a:latin typeface="游ゴシック"/>
                        <a:ea typeface="游ゴシック"/>
                      </a:endParaRPr>
                    </a:p>
                  </a:txBody>
                  <a:tcPr marL="9525" marR="9525" marT="9525" marB="0" anchor="ctr"/>
                </a:tc>
                <a:tc>
                  <a:txBody>
                    <a:bodyPr/>
                    <a:lstStyle/>
                    <a:p>
                      <a:pPr algn="ctr" fontAlgn="b"/>
                      <a:r>
                        <a:rPr lang="en-US" altLang="ja-JP" sz="1100" b="1" i="0" u="none" strike="noStrike" dirty="0">
                          <a:solidFill>
                            <a:schemeClr val="tx1">
                              <a:lumMod val="75000"/>
                              <a:lumOff val="25000"/>
                            </a:schemeClr>
                          </a:solidFill>
                          <a:effectLst/>
                          <a:latin typeface="游ゴシック"/>
                          <a:ea typeface="游ゴシック"/>
                        </a:rPr>
                        <a:t>【</a:t>
                      </a:r>
                      <a:r>
                        <a:rPr lang="ja-JP" altLang="en-US" sz="1100" b="1" i="0" u="none" strike="noStrike">
                          <a:solidFill>
                            <a:schemeClr val="tx1">
                              <a:lumMod val="75000"/>
                              <a:lumOff val="25000"/>
                            </a:schemeClr>
                          </a:solidFill>
                          <a:effectLst/>
                          <a:latin typeface="游ゴシック"/>
                          <a:ea typeface="游ゴシック"/>
                        </a:rPr>
                        <a:t>参考</a:t>
                      </a:r>
                      <a:r>
                        <a:rPr lang="en-US" altLang="ja-JP" sz="1100" b="1" i="0" u="none" strike="noStrike" dirty="0">
                          <a:solidFill>
                            <a:schemeClr val="tx1">
                              <a:lumMod val="75000"/>
                              <a:lumOff val="25000"/>
                            </a:schemeClr>
                          </a:solidFill>
                          <a:effectLst/>
                          <a:latin typeface="游ゴシック"/>
                          <a:ea typeface="游ゴシック"/>
                        </a:rPr>
                        <a:t>】</a:t>
                      </a:r>
                    </a:p>
                    <a:p>
                      <a:pPr algn="ctr" fontAlgn="b"/>
                      <a:r>
                        <a:rPr lang="ja-JP" altLang="en-US" sz="1100" b="1" i="0" u="none" strike="noStrike">
                          <a:solidFill>
                            <a:schemeClr val="tx1">
                              <a:lumMod val="75000"/>
                              <a:lumOff val="25000"/>
                            </a:schemeClr>
                          </a:solidFill>
                          <a:effectLst/>
                          <a:latin typeface="游ゴシック"/>
                          <a:ea typeface="游ゴシック"/>
                        </a:rPr>
                        <a:t>ストレート割合</a:t>
                      </a:r>
                      <a:endParaRPr lang="en-US" altLang="ja-JP" sz="1100" b="1" i="0" u="none" strike="noStrike" dirty="0">
                        <a:solidFill>
                          <a:schemeClr val="tx1">
                            <a:lumMod val="75000"/>
                            <a:lumOff val="25000"/>
                          </a:schemeClr>
                        </a:solidFill>
                        <a:effectLst/>
                        <a:latin typeface="游ゴシック"/>
                        <a:ea typeface="游ゴシック"/>
                      </a:endParaRPr>
                    </a:p>
                  </a:txBody>
                  <a:tcPr marL="9525" marR="9525" marT="9525" marB="0" anchor="ctr"/>
                </a:tc>
                <a:extLst>
                  <a:ext uri="{0D108BD9-81ED-4DB2-BD59-A6C34878D82A}">
                    <a16:rowId xmlns:a16="http://schemas.microsoft.com/office/drawing/2014/main" val="10000"/>
                  </a:ext>
                </a:extLst>
              </a:tr>
              <a:tr h="300978">
                <a:tc>
                  <a:txBody>
                    <a:bodyPr/>
                    <a:lstStyle/>
                    <a:p>
                      <a:pPr algn="ctr" fontAlgn="b"/>
                      <a:r>
                        <a:rPr lang="ja-JP" altLang="en-US" sz="1400" b="1" i="0" u="none" strike="noStrike" dirty="0">
                          <a:solidFill>
                            <a:schemeClr val="tx1">
                              <a:lumMod val="75000"/>
                              <a:lumOff val="25000"/>
                            </a:schemeClr>
                          </a:solidFill>
                          <a:effectLst/>
                          <a:latin typeface="游ゴシック"/>
                          <a:ea typeface="游ゴシック"/>
                        </a:rPr>
                        <a:t>無</a:t>
                      </a:r>
                    </a:p>
                  </a:txBody>
                  <a:tcPr marL="9525" marR="9525" marT="9525" marB="0" anchor="ctr"/>
                </a:tc>
                <a:tc>
                  <a:txBody>
                    <a:bodyPr/>
                    <a:lstStyle/>
                    <a:p>
                      <a:pPr algn="ctr" fontAlgn="b"/>
                      <a:r>
                        <a:rPr lang="en-US" altLang="ja-JP" sz="1400" b="1" i="0" u="none" strike="noStrike" dirty="0">
                          <a:solidFill>
                            <a:srgbClr val="FF0000"/>
                          </a:solidFill>
                          <a:effectLst/>
                          <a:latin typeface="游ゴシック"/>
                          <a:ea typeface="游ゴシック"/>
                        </a:rPr>
                        <a:t>50.4</a:t>
                      </a:r>
                    </a:p>
                  </a:txBody>
                  <a:tcPr marL="9525" marR="9525" marT="9525" marB="0" anchor="ctr"/>
                </a:tc>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47.1</a:t>
                      </a:r>
                    </a:p>
                  </a:txBody>
                  <a:tcPr marL="9525" marR="9525" marT="9525" marB="0" anchor="ctr"/>
                </a:tc>
                <a:extLst>
                  <a:ext uri="{0D108BD9-81ED-4DB2-BD59-A6C34878D82A}">
                    <a16:rowId xmlns:a16="http://schemas.microsoft.com/office/drawing/2014/main" val="10001"/>
                  </a:ext>
                </a:extLst>
              </a:tr>
              <a:tr h="300978">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1</a:t>
                      </a:r>
                      <a:r>
                        <a:rPr lang="ja-JP" altLang="en-US" sz="1400" b="1" i="0" u="none" strike="noStrike">
                          <a:solidFill>
                            <a:schemeClr val="tx1">
                              <a:lumMod val="75000"/>
                              <a:lumOff val="25000"/>
                            </a:schemeClr>
                          </a:solidFill>
                          <a:effectLst/>
                          <a:latin typeface="游ゴシック"/>
                          <a:ea typeface="游ゴシック"/>
                        </a:rPr>
                        <a:t>塁</a:t>
                      </a:r>
                      <a:endParaRPr lang="ja-JP" altLang="en-US" sz="1400" b="1" i="0" u="none" strike="noStrike" dirty="0">
                        <a:solidFill>
                          <a:schemeClr val="tx1">
                            <a:lumMod val="75000"/>
                            <a:lumOff val="25000"/>
                          </a:schemeClr>
                        </a:solidFill>
                        <a:effectLst/>
                        <a:latin typeface="游ゴシック"/>
                        <a:ea typeface="游ゴシック"/>
                      </a:endParaRPr>
                    </a:p>
                  </a:txBody>
                  <a:tcPr marL="9525" marR="9525" marT="9525" marB="0" anchor="ctr"/>
                </a:tc>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49.4</a:t>
                      </a:r>
                    </a:p>
                  </a:txBody>
                  <a:tcPr marL="9525" marR="9525" marT="9525" marB="0" anchor="ctr"/>
                </a:tc>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47.0</a:t>
                      </a:r>
                    </a:p>
                  </a:txBody>
                  <a:tcPr marL="9525" marR="9525" marT="9525" marB="0" anchor="ctr"/>
                </a:tc>
                <a:extLst>
                  <a:ext uri="{0D108BD9-81ED-4DB2-BD59-A6C34878D82A}">
                    <a16:rowId xmlns:a16="http://schemas.microsoft.com/office/drawing/2014/main" val="10002"/>
                  </a:ext>
                </a:extLst>
              </a:tr>
              <a:tr h="300978">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2</a:t>
                      </a:r>
                      <a:r>
                        <a:rPr lang="ja-JP" altLang="en-US" sz="1400" b="1" i="0" u="none" strike="noStrike">
                          <a:solidFill>
                            <a:schemeClr val="tx1">
                              <a:lumMod val="75000"/>
                              <a:lumOff val="25000"/>
                            </a:schemeClr>
                          </a:solidFill>
                          <a:effectLst/>
                          <a:latin typeface="游ゴシック"/>
                          <a:ea typeface="游ゴシック"/>
                        </a:rPr>
                        <a:t>塁</a:t>
                      </a:r>
                      <a:endParaRPr lang="ja-JP" altLang="en-US" sz="1400" b="1" i="0" u="none" strike="noStrike" dirty="0">
                        <a:solidFill>
                          <a:schemeClr val="tx1">
                            <a:lumMod val="75000"/>
                            <a:lumOff val="25000"/>
                          </a:schemeClr>
                        </a:solidFill>
                        <a:effectLst/>
                        <a:latin typeface="游ゴシック"/>
                        <a:ea typeface="游ゴシック"/>
                      </a:endParaRPr>
                    </a:p>
                  </a:txBody>
                  <a:tcPr marL="9525" marR="9525" marT="9525" marB="0" anchor="ctr"/>
                </a:tc>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48.0</a:t>
                      </a:r>
                    </a:p>
                  </a:txBody>
                  <a:tcPr marL="9525" marR="9525" marT="9525" marB="0" anchor="ctr"/>
                </a:tc>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45.9</a:t>
                      </a:r>
                    </a:p>
                  </a:txBody>
                  <a:tcPr marL="9525" marR="9525" marT="9525" marB="0" anchor="ctr"/>
                </a:tc>
                <a:extLst>
                  <a:ext uri="{0D108BD9-81ED-4DB2-BD59-A6C34878D82A}">
                    <a16:rowId xmlns:a16="http://schemas.microsoft.com/office/drawing/2014/main" val="10003"/>
                  </a:ext>
                </a:extLst>
              </a:tr>
              <a:tr h="300978">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3</a:t>
                      </a:r>
                      <a:r>
                        <a:rPr lang="ja-JP" altLang="en-US" sz="1400" b="1" i="0" u="none" strike="noStrike">
                          <a:solidFill>
                            <a:schemeClr val="tx1">
                              <a:lumMod val="75000"/>
                              <a:lumOff val="25000"/>
                            </a:schemeClr>
                          </a:solidFill>
                          <a:effectLst/>
                          <a:latin typeface="游ゴシック"/>
                          <a:ea typeface="游ゴシック"/>
                        </a:rPr>
                        <a:t>塁</a:t>
                      </a:r>
                      <a:endParaRPr lang="ja-JP" altLang="en-US" sz="1400" b="1" i="0" u="none" strike="noStrike" dirty="0">
                        <a:solidFill>
                          <a:schemeClr val="tx1">
                            <a:lumMod val="75000"/>
                            <a:lumOff val="25000"/>
                          </a:schemeClr>
                        </a:solidFill>
                        <a:effectLst/>
                        <a:latin typeface="游ゴシック"/>
                        <a:ea typeface="游ゴシック"/>
                      </a:endParaRPr>
                    </a:p>
                  </a:txBody>
                  <a:tcPr marL="9525" marR="9525" marT="9525" marB="0" anchor="ctr"/>
                </a:tc>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49.4</a:t>
                      </a:r>
                    </a:p>
                  </a:txBody>
                  <a:tcPr marL="9525" marR="9525" marT="9525" marB="0" anchor="ctr"/>
                </a:tc>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48.5</a:t>
                      </a:r>
                    </a:p>
                  </a:txBody>
                  <a:tcPr marL="9525" marR="9525" marT="9525" marB="0" anchor="ctr"/>
                </a:tc>
                <a:extLst>
                  <a:ext uri="{0D108BD9-81ED-4DB2-BD59-A6C34878D82A}">
                    <a16:rowId xmlns:a16="http://schemas.microsoft.com/office/drawing/2014/main" val="10004"/>
                  </a:ext>
                </a:extLst>
              </a:tr>
              <a:tr h="300978">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1,2</a:t>
                      </a:r>
                      <a:r>
                        <a:rPr lang="ja-JP" altLang="en-US" sz="1400" b="1" i="0" u="none" strike="noStrike">
                          <a:solidFill>
                            <a:schemeClr val="tx1">
                              <a:lumMod val="75000"/>
                              <a:lumOff val="25000"/>
                            </a:schemeClr>
                          </a:solidFill>
                          <a:effectLst/>
                          <a:latin typeface="游ゴシック"/>
                          <a:ea typeface="游ゴシック"/>
                        </a:rPr>
                        <a:t>塁</a:t>
                      </a:r>
                      <a:endParaRPr lang="ja-JP" altLang="en-US" sz="1400" b="1" i="0" u="none" strike="noStrike" dirty="0">
                        <a:solidFill>
                          <a:schemeClr val="tx1">
                            <a:lumMod val="75000"/>
                            <a:lumOff val="25000"/>
                          </a:schemeClr>
                        </a:solidFill>
                        <a:effectLst/>
                        <a:latin typeface="游ゴシック"/>
                        <a:ea typeface="游ゴシック"/>
                      </a:endParaRPr>
                    </a:p>
                  </a:txBody>
                  <a:tcPr marL="9525" marR="9525" marT="9525" marB="0" anchor="ctr"/>
                </a:tc>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47.9</a:t>
                      </a:r>
                    </a:p>
                  </a:txBody>
                  <a:tcPr marL="9525" marR="9525" marT="9525" marB="0" anchor="ctr"/>
                </a:tc>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44.5</a:t>
                      </a:r>
                    </a:p>
                  </a:txBody>
                  <a:tcPr marL="9525" marR="9525" marT="9525" marB="0" anchor="ctr"/>
                </a:tc>
                <a:extLst>
                  <a:ext uri="{0D108BD9-81ED-4DB2-BD59-A6C34878D82A}">
                    <a16:rowId xmlns:a16="http://schemas.microsoft.com/office/drawing/2014/main" val="10005"/>
                  </a:ext>
                </a:extLst>
              </a:tr>
              <a:tr h="300978">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1,3</a:t>
                      </a:r>
                      <a:r>
                        <a:rPr lang="ja-JP" altLang="en-US" sz="1400" b="1" i="0" u="none" strike="noStrike">
                          <a:solidFill>
                            <a:schemeClr val="tx1">
                              <a:lumMod val="75000"/>
                              <a:lumOff val="25000"/>
                            </a:schemeClr>
                          </a:solidFill>
                          <a:effectLst/>
                          <a:latin typeface="游ゴシック"/>
                          <a:ea typeface="游ゴシック"/>
                        </a:rPr>
                        <a:t>塁</a:t>
                      </a:r>
                      <a:endParaRPr lang="ja-JP" altLang="en-US" sz="1400" b="1" i="0" u="none" strike="noStrike" dirty="0">
                        <a:solidFill>
                          <a:schemeClr val="tx1">
                            <a:lumMod val="75000"/>
                            <a:lumOff val="25000"/>
                          </a:schemeClr>
                        </a:solidFill>
                        <a:effectLst/>
                        <a:latin typeface="游ゴシック"/>
                        <a:ea typeface="游ゴシック"/>
                      </a:endParaRPr>
                    </a:p>
                  </a:txBody>
                  <a:tcPr marL="9525" marR="9525" marT="9525" marB="0" anchor="ctr"/>
                </a:tc>
                <a:tc>
                  <a:txBody>
                    <a:bodyPr/>
                    <a:lstStyle/>
                    <a:p>
                      <a:pPr algn="ctr" fontAlgn="b"/>
                      <a:r>
                        <a:rPr lang="en-US" altLang="ja-JP" sz="1400" b="1" i="0" u="none" strike="noStrike" dirty="0">
                          <a:solidFill>
                            <a:srgbClr val="009999"/>
                          </a:solidFill>
                          <a:effectLst/>
                          <a:latin typeface="游ゴシック"/>
                          <a:ea typeface="游ゴシック"/>
                        </a:rPr>
                        <a:t>43.8</a:t>
                      </a:r>
                    </a:p>
                  </a:txBody>
                  <a:tcPr marL="9525" marR="9525" marT="9525" marB="0" anchor="ctr"/>
                </a:tc>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46.1</a:t>
                      </a:r>
                    </a:p>
                  </a:txBody>
                  <a:tcPr marL="9525" marR="9525" marT="9525" marB="0" anchor="ctr"/>
                </a:tc>
                <a:extLst>
                  <a:ext uri="{0D108BD9-81ED-4DB2-BD59-A6C34878D82A}">
                    <a16:rowId xmlns:a16="http://schemas.microsoft.com/office/drawing/2014/main" val="10006"/>
                  </a:ext>
                </a:extLst>
              </a:tr>
              <a:tr h="300978">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2,3</a:t>
                      </a:r>
                      <a:r>
                        <a:rPr lang="ja-JP" altLang="en-US" sz="1400" b="1" i="0" u="none" strike="noStrike">
                          <a:solidFill>
                            <a:schemeClr val="tx1">
                              <a:lumMod val="75000"/>
                              <a:lumOff val="25000"/>
                            </a:schemeClr>
                          </a:solidFill>
                          <a:effectLst/>
                          <a:latin typeface="游ゴシック"/>
                          <a:ea typeface="游ゴシック"/>
                        </a:rPr>
                        <a:t>塁</a:t>
                      </a:r>
                      <a:endParaRPr lang="ja-JP" altLang="en-US" sz="1400" b="1" i="0" u="none" strike="noStrike" dirty="0">
                        <a:solidFill>
                          <a:schemeClr val="tx1">
                            <a:lumMod val="75000"/>
                            <a:lumOff val="25000"/>
                          </a:schemeClr>
                        </a:solidFill>
                        <a:effectLst/>
                        <a:latin typeface="游ゴシック"/>
                        <a:ea typeface="游ゴシック"/>
                      </a:endParaRPr>
                    </a:p>
                  </a:txBody>
                  <a:tcPr marL="9525" marR="9525" marT="9525" marB="0" anchor="ctr"/>
                </a:tc>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46.6</a:t>
                      </a:r>
                    </a:p>
                  </a:txBody>
                  <a:tcPr marL="9525" marR="9525" marT="9525" marB="0" anchor="ctr"/>
                </a:tc>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47.4</a:t>
                      </a:r>
                    </a:p>
                  </a:txBody>
                  <a:tcPr marL="9525" marR="9525" marT="9525" marB="0" anchor="ctr"/>
                </a:tc>
                <a:extLst>
                  <a:ext uri="{0D108BD9-81ED-4DB2-BD59-A6C34878D82A}">
                    <a16:rowId xmlns:a16="http://schemas.microsoft.com/office/drawing/2014/main" val="10007"/>
                  </a:ext>
                </a:extLst>
              </a:tr>
              <a:tr h="300978">
                <a:tc>
                  <a:txBody>
                    <a:bodyPr/>
                    <a:lstStyle/>
                    <a:p>
                      <a:pPr algn="ctr" fontAlgn="b"/>
                      <a:r>
                        <a:rPr lang="ja-JP" altLang="en-US" sz="1400" b="1" i="0" u="none" strike="noStrike" dirty="0">
                          <a:solidFill>
                            <a:schemeClr val="tx1">
                              <a:lumMod val="75000"/>
                              <a:lumOff val="25000"/>
                            </a:schemeClr>
                          </a:solidFill>
                          <a:effectLst/>
                          <a:latin typeface="游ゴシック"/>
                          <a:ea typeface="游ゴシック"/>
                        </a:rPr>
                        <a:t>満塁</a:t>
                      </a:r>
                    </a:p>
                  </a:txBody>
                  <a:tcPr marL="9525" marR="9525" marT="9525" marB="0" anchor="ctr"/>
                </a:tc>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49.7</a:t>
                      </a:r>
                    </a:p>
                  </a:txBody>
                  <a:tcPr marL="9525" marR="9525" marT="9525" marB="0" anchor="ctr"/>
                </a:tc>
                <a:tc>
                  <a:txBody>
                    <a:bodyPr/>
                    <a:lstStyle/>
                    <a:p>
                      <a:pPr algn="ctr" fontAlgn="b"/>
                      <a:r>
                        <a:rPr lang="en-US" altLang="ja-JP" sz="1400" b="1" i="0" u="none" strike="noStrike" dirty="0">
                          <a:solidFill>
                            <a:schemeClr val="tx1">
                              <a:lumMod val="75000"/>
                              <a:lumOff val="25000"/>
                            </a:schemeClr>
                          </a:solidFill>
                          <a:effectLst/>
                          <a:latin typeface="游ゴシック"/>
                          <a:ea typeface="游ゴシック"/>
                        </a:rPr>
                        <a:t>48.7</a:t>
                      </a:r>
                    </a:p>
                  </a:txBody>
                  <a:tcPr marL="9525" marR="9525" marT="9525"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45769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611939" y="1757814"/>
            <a:ext cx="9144000" cy="3000620"/>
          </a:xfrm>
          <a:prstGeom prst="rect">
            <a:avLst/>
          </a:prstGeom>
        </p:spPr>
      </p:pic>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a:solidFill>
                  <a:schemeClr val="bg1"/>
                </a:solidFill>
                <a:latin typeface="游ゴシック"/>
                <a:ea typeface="游ゴシック"/>
              </a:rPr>
              <a:t>　特徴量の絞り込みによる予測</a:t>
            </a:r>
            <a:endParaRPr lang="ja-JP" altLang="en-US" sz="2000" b="1">
              <a:solidFill>
                <a:schemeClr val="bg1"/>
              </a:solidFill>
              <a:latin typeface="游ゴシック" panose="020B0400000000000000" pitchFamily="50" charset="-128"/>
              <a:ea typeface="游ゴシック" panose="020B0400000000000000" pitchFamily="50" charset="-128"/>
            </a:endParaRPr>
          </a:p>
        </p:txBody>
      </p:sp>
      <p:sp>
        <p:nvSpPr>
          <p:cNvPr id="2" name="Google Shape;66;p15">
            <a:extLst>
              <a:ext uri="{FF2B5EF4-FFF2-40B4-BE49-F238E27FC236}">
                <a16:creationId xmlns:a16="http://schemas.microsoft.com/office/drawing/2014/main" id="{91D96216-BFE8-44D8-BC12-611BA8564EC2}"/>
              </a:ext>
            </a:extLst>
          </p:cNvPr>
          <p:cNvSpPr txBox="1">
            <a:spLocks/>
          </p:cNvSpPr>
          <p:nvPr/>
        </p:nvSpPr>
        <p:spPr>
          <a:xfrm>
            <a:off x="611939" y="612000"/>
            <a:ext cx="8251300" cy="10112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 altLang="en-US" sz="1400" dirty="0">
                <a:solidFill>
                  <a:schemeClr val="tx1">
                    <a:lumMod val="75000"/>
                    <a:lumOff val="25000"/>
                  </a:schemeClr>
                </a:solidFill>
                <a:latin typeface="游ゴシック"/>
                <a:ea typeface="游ゴシック"/>
              </a:rPr>
              <a:t>●</a:t>
            </a:r>
            <a:r>
              <a:rPr lang="ja" altLang="en-US" sz="1400" dirty="0">
                <a:solidFill>
                  <a:schemeClr val="tx1">
                    <a:lumMod val="75000"/>
                    <a:lumOff val="25000"/>
                  </a:schemeClr>
                </a:solidFill>
                <a:ea typeface="游ゴシック"/>
              </a:rPr>
              <a:t>実際の場面において、予測を行う際に使用する特徴量が多いと、データの準備に時間を要してしま</a:t>
            </a:r>
            <a:endParaRPr lang="en-US" altLang="ja" sz="1400" dirty="0">
              <a:solidFill>
                <a:schemeClr val="tx1">
                  <a:lumMod val="75000"/>
                  <a:lumOff val="25000"/>
                </a:schemeClr>
              </a:solidFill>
              <a:ea typeface="游ゴシック"/>
            </a:endParaRPr>
          </a:p>
          <a:p>
            <a:pPr algn="l"/>
            <a:r>
              <a:rPr lang="ja-JP" altLang="en-US" sz="1400" dirty="0">
                <a:solidFill>
                  <a:schemeClr val="tx1">
                    <a:lumMod val="75000"/>
                    <a:lumOff val="25000"/>
                  </a:schemeClr>
                </a:solidFill>
                <a:ea typeface="游ゴシック"/>
              </a:rPr>
              <a:t>　</a:t>
            </a:r>
            <a:r>
              <a:rPr lang="ja" altLang="en-US" sz="1400" dirty="0">
                <a:solidFill>
                  <a:schemeClr val="tx1">
                    <a:lumMod val="75000"/>
                    <a:lumOff val="25000"/>
                  </a:schemeClr>
                </a:solidFill>
                <a:ea typeface="游ゴシック"/>
              </a:rPr>
              <a:t>ったり、球種の予測自体に時間がかかってしまったりするため、ランダムフォレストの学習結果か</a:t>
            </a:r>
            <a:endParaRPr lang="en-US" altLang="ja" sz="1400" dirty="0">
              <a:solidFill>
                <a:schemeClr val="tx1">
                  <a:lumMod val="75000"/>
                  <a:lumOff val="25000"/>
                </a:schemeClr>
              </a:solidFill>
              <a:ea typeface="游ゴシック"/>
            </a:endParaRPr>
          </a:p>
          <a:p>
            <a:pPr algn="l"/>
            <a:r>
              <a:rPr lang="ja-JP" altLang="en-US" sz="1400" dirty="0">
                <a:solidFill>
                  <a:schemeClr val="tx1">
                    <a:lumMod val="75000"/>
                    <a:lumOff val="25000"/>
                  </a:schemeClr>
                </a:solidFill>
                <a:ea typeface="游ゴシック"/>
              </a:rPr>
              <a:t>　</a:t>
            </a:r>
            <a:r>
              <a:rPr lang="ja" altLang="en-US" sz="1400">
                <a:solidFill>
                  <a:schemeClr val="tx1">
                    <a:lumMod val="75000"/>
                    <a:lumOff val="25000"/>
                  </a:schemeClr>
                </a:solidFill>
                <a:ea typeface="游ゴシック"/>
              </a:rPr>
              <a:t>ら算出されたfeature importance（下図）をもとに、重要度の高い特徴量で予測を行う</a:t>
            </a:r>
            <a:endParaRPr lang="ja" sz="4800">
              <a:solidFill>
                <a:schemeClr val="tx1">
                  <a:lumMod val="75000"/>
                  <a:lumOff val="25000"/>
                </a:schemeClr>
              </a:solidFill>
            </a:endParaRPr>
          </a:p>
        </p:txBody>
      </p:sp>
      <p:sp>
        <p:nvSpPr>
          <p:cNvPr id="3" name="円/楕円 2"/>
          <p:cNvSpPr/>
          <p:nvPr/>
        </p:nvSpPr>
        <p:spPr>
          <a:xfrm rot="970649">
            <a:off x="838745" y="2210363"/>
            <a:ext cx="3362464" cy="801384"/>
          </a:xfrm>
          <a:prstGeom prst="ellipse">
            <a:avLst/>
          </a:prstGeom>
          <a:solidFill>
            <a:srgbClr val="FFC000">
              <a:alpha val="34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30631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a:solidFill>
                  <a:schemeClr val="bg1"/>
                </a:solidFill>
                <a:latin typeface="游ゴシック"/>
                <a:ea typeface="游ゴシック"/>
              </a:rPr>
              <a:t>　特徴量絞り込み後の予測結果（</a:t>
            </a:r>
            <a:r>
              <a:rPr lang="en-US" altLang="ja-JP" sz="2000" b="1" err="1">
                <a:solidFill>
                  <a:schemeClr val="bg1"/>
                </a:solidFill>
                <a:latin typeface="游ゴシック"/>
                <a:ea typeface="游ゴシック"/>
              </a:rPr>
              <a:t>LightGBM</a:t>
            </a:r>
            <a:r>
              <a:rPr lang="ja-JP" altLang="en-US" sz="2000" b="1">
                <a:solidFill>
                  <a:schemeClr val="bg1"/>
                </a:solidFill>
                <a:latin typeface="游ゴシック"/>
                <a:ea typeface="游ゴシック"/>
              </a:rPr>
              <a:t>）</a:t>
            </a:r>
          </a:p>
        </p:txBody>
      </p:sp>
      <p:graphicFrame>
        <p:nvGraphicFramePr>
          <p:cNvPr id="7" name="表 6"/>
          <p:cNvGraphicFramePr>
            <a:graphicFrameLocks noGrp="1"/>
          </p:cNvGraphicFramePr>
          <p:nvPr>
            <p:extLst>
              <p:ext uri="{D42A27DB-BD31-4B8C-83A1-F6EECF244321}">
                <p14:modId xmlns:p14="http://schemas.microsoft.com/office/powerpoint/2010/main" val="3714695455"/>
              </p:ext>
            </p:extLst>
          </p:nvPr>
        </p:nvGraphicFramePr>
        <p:xfrm>
          <a:off x="424098" y="2284145"/>
          <a:ext cx="2592000" cy="2052000"/>
        </p:xfrm>
        <a:graphic>
          <a:graphicData uri="http://schemas.openxmlformats.org/drawingml/2006/table">
            <a:tbl>
              <a:tblPr firstRow="1" bandRow="1">
                <a:tableStyleId>{073A0DAA-6AF3-43AB-8588-CEC1D06C72B9}</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0001"/>
                    </a:ext>
                  </a:extLst>
                </a:gridCol>
              </a:tblGrid>
              <a:tr h="1026000">
                <a:tc>
                  <a:txBody>
                    <a:bodyPr/>
                    <a:lstStyle/>
                    <a:p>
                      <a:pPr algn="ctr"/>
                      <a:r>
                        <a:rPr kumimoji="1" lang="ja-JP" altLang="en-US" sz="1600" b="1" dirty="0">
                          <a:solidFill>
                            <a:schemeClr val="tx1">
                              <a:lumMod val="85000"/>
                              <a:lumOff val="15000"/>
                            </a:schemeClr>
                          </a:solidFill>
                          <a:latin typeface="游ゴシック"/>
                          <a:ea typeface="游ゴシック"/>
                        </a:rPr>
                        <a:t>正解率</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ja-JP" altLang="en-US" sz="1600" b="1" dirty="0">
                          <a:solidFill>
                            <a:schemeClr val="tx1">
                              <a:lumMod val="85000"/>
                              <a:lumOff val="15000"/>
                            </a:schemeClr>
                          </a:solidFill>
                          <a:latin typeface="游ゴシック"/>
                          <a:ea typeface="游ゴシック"/>
                        </a:rPr>
                        <a:t>49.6</a:t>
                      </a:r>
                      <a:r>
                        <a:rPr kumimoji="1" lang="ja-JP" altLang="en-US" sz="1600" b="1" dirty="0">
                          <a:solidFill>
                            <a:schemeClr val="tx1">
                              <a:lumMod val="85000"/>
                              <a:lumOff val="15000"/>
                            </a:schemeClr>
                          </a:solidFill>
                          <a:latin typeface="游ゴシック"/>
                          <a:ea typeface="游ゴシック"/>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26000">
                <a:tc>
                  <a:txBody>
                    <a:bodyPr/>
                    <a:lstStyle/>
                    <a:p>
                      <a:pPr algn="ctr"/>
                      <a:r>
                        <a:rPr kumimoji="1" lang="en-US" altLang="ja-JP" sz="1600" b="1" dirty="0">
                          <a:solidFill>
                            <a:schemeClr val="tx1">
                              <a:lumMod val="85000"/>
                              <a:lumOff val="15000"/>
                            </a:schemeClr>
                          </a:solidFill>
                          <a:latin typeface="游ゴシック"/>
                          <a:ea typeface="游ゴシック"/>
                        </a:rPr>
                        <a:t>Log Loss</a:t>
                      </a:r>
                      <a:endParaRPr kumimoji="1" lang="ja-JP" altLang="en-US" sz="1600" b="1" dirty="0">
                        <a:solidFill>
                          <a:schemeClr val="tx1">
                            <a:lumMod val="85000"/>
                            <a:lumOff val="15000"/>
                          </a:schemeClr>
                        </a:solidFill>
                        <a:latin typeface="游ゴシック"/>
                        <a:ea typeface="游ゴシック"/>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ja-JP" sz="1600" b="1" dirty="0">
                          <a:solidFill>
                            <a:schemeClr val="tx1">
                              <a:lumMod val="85000"/>
                              <a:lumOff val="15000"/>
                            </a:schemeClr>
                          </a:solidFill>
                          <a:latin typeface="游ゴシック"/>
                          <a:ea typeface="游ゴシック"/>
                        </a:rPr>
                        <a:t>1.19</a:t>
                      </a:r>
                      <a:endParaRPr kumimoji="1" lang="en-US" altLang="ja-JP" sz="1600" b="1" dirty="0">
                        <a:solidFill>
                          <a:schemeClr val="tx1">
                            <a:lumMod val="85000"/>
                            <a:lumOff val="15000"/>
                          </a:schemeClr>
                        </a:solidFill>
                        <a:latin typeface="游ゴシック"/>
                        <a:ea typeface="游ゴシック"/>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8" name="テキスト ボックス 7"/>
          <p:cNvSpPr txBox="1"/>
          <p:nvPr/>
        </p:nvSpPr>
        <p:spPr>
          <a:xfrm>
            <a:off x="5557343" y="1974759"/>
            <a:ext cx="1120462" cy="307777"/>
          </a:xfrm>
          <a:prstGeom prst="rect">
            <a:avLst/>
          </a:prstGeom>
          <a:noFill/>
        </p:spPr>
        <p:txBody>
          <a:bodyPr wrap="square" rtlCol="0">
            <a:spAutoFit/>
          </a:bodyPr>
          <a:lstStyle/>
          <a:p>
            <a:pPr algn="ctr"/>
            <a:r>
              <a:rPr kumimoji="1" lang="ja-JP" altLang="en-US" b="1">
                <a:latin typeface="游ゴシック" panose="020B0400000000000000" pitchFamily="50" charset="-128"/>
                <a:ea typeface="游ゴシック" panose="020B0400000000000000" pitchFamily="50" charset="-128"/>
              </a:rPr>
              <a:t>予測結果</a:t>
            </a:r>
          </a:p>
        </p:txBody>
      </p:sp>
      <p:sp>
        <p:nvSpPr>
          <p:cNvPr id="9" name="テキスト ボックス 8"/>
          <p:cNvSpPr txBox="1"/>
          <p:nvPr/>
        </p:nvSpPr>
        <p:spPr>
          <a:xfrm>
            <a:off x="3269465" y="3200889"/>
            <a:ext cx="400110" cy="912043"/>
          </a:xfrm>
          <a:prstGeom prst="rect">
            <a:avLst/>
          </a:prstGeom>
          <a:noFill/>
        </p:spPr>
        <p:txBody>
          <a:bodyPr vert="eaVert" wrap="square" rtlCol="0">
            <a:spAutoFit/>
          </a:bodyPr>
          <a:lstStyle/>
          <a:p>
            <a:pPr algn="ctr"/>
            <a:r>
              <a:rPr kumimoji="1" lang="ja-JP" altLang="en-US" b="1">
                <a:latin typeface="游ゴシック" panose="020B0400000000000000" pitchFamily="50" charset="-128"/>
                <a:ea typeface="游ゴシック" panose="020B0400000000000000" pitchFamily="50" charset="-128"/>
              </a:rPr>
              <a:t>実際</a:t>
            </a:r>
          </a:p>
        </p:txBody>
      </p:sp>
      <p:graphicFrame>
        <p:nvGraphicFramePr>
          <p:cNvPr id="4" name="表 3">
            <a:extLst>
              <a:ext uri="{FF2B5EF4-FFF2-40B4-BE49-F238E27FC236}">
                <a16:creationId xmlns:a16="http://schemas.microsoft.com/office/drawing/2014/main" id="{C5C65E4A-86FE-40C1-8CEF-153F484962C3}"/>
              </a:ext>
            </a:extLst>
          </p:cNvPr>
          <p:cNvGraphicFramePr>
            <a:graphicFrameLocks noGrp="1"/>
          </p:cNvGraphicFramePr>
          <p:nvPr>
            <p:extLst>
              <p:ext uri="{D42A27DB-BD31-4B8C-83A1-F6EECF244321}">
                <p14:modId xmlns:p14="http://schemas.microsoft.com/office/powerpoint/2010/main" val="1107352735"/>
              </p:ext>
            </p:extLst>
          </p:nvPr>
        </p:nvGraphicFramePr>
        <p:xfrm>
          <a:off x="3669575" y="2282536"/>
          <a:ext cx="5049863" cy="2635198"/>
        </p:xfrm>
        <a:graphic>
          <a:graphicData uri="http://schemas.openxmlformats.org/drawingml/2006/table">
            <a:tbl>
              <a:tblPr firstRow="1" bandRow="1">
                <a:tableStyleId>{5FD0F851-EC5A-4D38-B0AD-8093EC10F338}</a:tableStyleId>
              </a:tblPr>
              <a:tblGrid>
                <a:gridCol w="666750">
                  <a:extLst>
                    <a:ext uri="{9D8B030D-6E8A-4147-A177-3AD203B41FA5}">
                      <a16:colId xmlns:a16="http://schemas.microsoft.com/office/drawing/2014/main" val="20000"/>
                    </a:ext>
                  </a:extLst>
                </a:gridCol>
                <a:gridCol w="606228">
                  <a:extLst>
                    <a:ext uri="{9D8B030D-6E8A-4147-A177-3AD203B41FA5}">
                      <a16:colId xmlns:a16="http://schemas.microsoft.com/office/drawing/2014/main" val="20001"/>
                    </a:ext>
                  </a:extLst>
                </a:gridCol>
                <a:gridCol w="539555">
                  <a:extLst>
                    <a:ext uri="{9D8B030D-6E8A-4147-A177-3AD203B41FA5}">
                      <a16:colId xmlns:a16="http://schemas.microsoft.com/office/drawing/2014/main" val="20002"/>
                    </a:ext>
                  </a:extLst>
                </a:gridCol>
                <a:gridCol w="539555">
                  <a:extLst>
                    <a:ext uri="{9D8B030D-6E8A-4147-A177-3AD203B41FA5}">
                      <a16:colId xmlns:a16="http://schemas.microsoft.com/office/drawing/2014/main" val="20003"/>
                    </a:ext>
                  </a:extLst>
                </a:gridCol>
                <a:gridCol w="539555">
                  <a:extLst>
                    <a:ext uri="{9D8B030D-6E8A-4147-A177-3AD203B41FA5}">
                      <a16:colId xmlns:a16="http://schemas.microsoft.com/office/drawing/2014/main" val="20004"/>
                    </a:ext>
                  </a:extLst>
                </a:gridCol>
                <a:gridCol w="539555">
                  <a:extLst>
                    <a:ext uri="{9D8B030D-6E8A-4147-A177-3AD203B41FA5}">
                      <a16:colId xmlns:a16="http://schemas.microsoft.com/office/drawing/2014/main" val="20005"/>
                    </a:ext>
                  </a:extLst>
                </a:gridCol>
                <a:gridCol w="539555">
                  <a:extLst>
                    <a:ext uri="{9D8B030D-6E8A-4147-A177-3AD203B41FA5}">
                      <a16:colId xmlns:a16="http://schemas.microsoft.com/office/drawing/2014/main" val="20006"/>
                    </a:ext>
                  </a:extLst>
                </a:gridCol>
                <a:gridCol w="539555">
                  <a:extLst>
                    <a:ext uri="{9D8B030D-6E8A-4147-A177-3AD203B41FA5}">
                      <a16:colId xmlns:a16="http://schemas.microsoft.com/office/drawing/2014/main" val="20007"/>
                    </a:ext>
                  </a:extLst>
                </a:gridCol>
                <a:gridCol w="539555">
                  <a:extLst>
                    <a:ext uri="{9D8B030D-6E8A-4147-A177-3AD203B41FA5}">
                      <a16:colId xmlns:a16="http://schemas.microsoft.com/office/drawing/2014/main" val="20008"/>
                    </a:ext>
                  </a:extLst>
                </a:gridCol>
              </a:tblGrid>
              <a:tr h="312742">
                <a:tc>
                  <a:txBody>
                    <a:bodyPr/>
                    <a:lstStyle/>
                    <a:p>
                      <a:pPr algn="ctr" fontAlgn="b"/>
                      <a:endParaRPr lang="ja-JP" altLang="en-US" sz="105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b"/>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ストレート</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カーブ</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スライダー</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シュート</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フォーク</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チェンジ</a:t>
                      </a:r>
                      <a:endParaRPr lang="en-US" altLang="ja-JP" sz="800" b="1" i="0" u="none" strike="noStrike">
                        <a:solidFill>
                          <a:srgbClr val="000000"/>
                        </a:solidFill>
                        <a:effectLst/>
                        <a:latin typeface="游ゴシック" panose="020B0400000000000000" pitchFamily="50" charset="-128"/>
                        <a:ea typeface="游ゴシック" panose="020B0400000000000000" pitchFamily="50" charset="-128"/>
                      </a:endParaRPr>
                    </a:p>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アップ</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シンカー</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カット</a:t>
                      </a:r>
                      <a:endParaRPr lang="en-US" altLang="ja-JP" sz="800" b="1" i="0" u="none" strike="noStrike">
                        <a:solidFill>
                          <a:srgbClr val="000000"/>
                        </a:solidFill>
                        <a:effectLst/>
                        <a:latin typeface="游ゴシック" panose="020B0400000000000000" pitchFamily="50" charset="-128"/>
                        <a:ea typeface="游ゴシック" panose="020B0400000000000000" pitchFamily="50" charset="-128"/>
                      </a:endParaRPr>
                    </a:p>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ボール</a:t>
                      </a:r>
                    </a:p>
                  </a:txBody>
                  <a:tcPr marL="9525" marR="9525" marT="9525" marB="0" anchor="ctr"/>
                </a:tc>
                <a:extLst>
                  <a:ext uri="{0D108BD9-81ED-4DB2-BD59-A6C34878D82A}">
                    <a16:rowId xmlns:a16="http://schemas.microsoft.com/office/drawing/2014/main" val="10000"/>
                  </a:ext>
                </a:extLst>
              </a:tr>
              <a:tr h="290307">
                <a:tc>
                  <a:txBody>
                    <a:bodyPr/>
                    <a:lstStyle/>
                    <a:p>
                      <a:pPr algn="ctr" fontAlgn="b"/>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ストレート</a:t>
                      </a:r>
                    </a:p>
                  </a:txBody>
                  <a:tcPr marL="9525" marR="9525" marT="9525" marB="0" anchor="ctr"/>
                </a:tc>
                <a:tc>
                  <a:txBody>
                    <a:bodyPr/>
                    <a:lstStyle/>
                    <a:p>
                      <a:pPr lvl="0" algn="r">
                        <a:buNone/>
                      </a:pPr>
                      <a:r>
                        <a:rPr lang="en-US" altLang="ja-JP" sz="1100" b="1" dirty="0">
                          <a:solidFill>
                            <a:srgbClr val="FF0000"/>
                          </a:solidFill>
                          <a:latin typeface="游ゴシック" panose="020B0400000000000000" pitchFamily="50" charset="-128"/>
                          <a:ea typeface="游ゴシック" panose="020B0400000000000000" pitchFamily="50" charset="-128"/>
                        </a:rPr>
                        <a:t>31272</a:t>
                      </a:r>
                      <a:endParaRPr lang="ja-JP" altLang="en-US" sz="1100" b="1" dirty="0">
                        <a:solidFill>
                          <a:srgbClr val="FF0000"/>
                        </a:solidFill>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286</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1790</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715</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952</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366</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151</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519</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1"/>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カーブ</a:t>
                      </a: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4560</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solidFill>
                            <a:srgbClr val="FF0000"/>
                          </a:solidFill>
                          <a:latin typeface="游ゴシック" panose="020B0400000000000000" pitchFamily="50" charset="-128"/>
                          <a:ea typeface="游ゴシック" panose="020B0400000000000000" pitchFamily="50" charset="-128"/>
                        </a:rPr>
                        <a:t>302</a:t>
                      </a:r>
                      <a:endParaRPr lang="ja-JP" altLang="en-US" sz="1100" b="1">
                        <a:solidFill>
                          <a:srgbClr val="FF0000"/>
                        </a:solidFill>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214</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314</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69</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65</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27</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218</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2"/>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スライダー</a:t>
                      </a: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10636</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78</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solidFill>
                            <a:srgbClr val="FF0000"/>
                          </a:solidFill>
                          <a:latin typeface="游ゴシック" panose="020B0400000000000000" pitchFamily="50" charset="-128"/>
                          <a:ea typeface="游ゴシック" panose="020B0400000000000000" pitchFamily="50" charset="-128"/>
                        </a:rPr>
                        <a:t>2548</a:t>
                      </a:r>
                      <a:endParaRPr lang="ja-JP" altLang="en-US" sz="1100" b="1">
                        <a:solidFill>
                          <a:srgbClr val="FF0000"/>
                        </a:solidFill>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551</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250</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93</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71</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100</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3"/>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シュート</a:t>
                      </a: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2471</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61</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640</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solidFill>
                            <a:srgbClr val="FF0000"/>
                          </a:solidFill>
                          <a:latin typeface="游ゴシック" panose="020B0400000000000000" pitchFamily="50" charset="-128"/>
                          <a:ea typeface="游ゴシック" panose="020B0400000000000000" pitchFamily="50" charset="-128"/>
                        </a:rPr>
                        <a:t>1836</a:t>
                      </a:r>
                      <a:endParaRPr lang="ja-JP" altLang="en-US" sz="1100" b="1">
                        <a:solidFill>
                          <a:srgbClr val="FF0000"/>
                        </a:solidFill>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91</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132</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35</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214</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4"/>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フォーク</a:t>
                      </a: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4905</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21</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231</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103</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solidFill>
                            <a:srgbClr val="FF0000"/>
                          </a:solidFill>
                          <a:latin typeface="游ゴシック" panose="020B0400000000000000" pitchFamily="50" charset="-128"/>
                          <a:ea typeface="游ゴシック" panose="020B0400000000000000" pitchFamily="50" charset="-128"/>
                        </a:rPr>
                        <a:t>1103</a:t>
                      </a:r>
                      <a:endParaRPr lang="ja-JP" altLang="en-US" sz="1100" b="1">
                        <a:solidFill>
                          <a:srgbClr val="FF0000"/>
                        </a:solidFill>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13</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4</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59</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5"/>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チェンジ</a:t>
                      </a:r>
                      <a:endParaRPr lang="en-US" altLang="ja-JP" sz="800" b="1" i="0" u="none" strike="noStrike">
                        <a:solidFill>
                          <a:srgbClr val="000000"/>
                        </a:solidFill>
                        <a:effectLst/>
                        <a:latin typeface="游ゴシック" panose="020B0400000000000000" pitchFamily="50" charset="-128"/>
                        <a:ea typeface="游ゴシック" panose="020B0400000000000000" pitchFamily="50" charset="-128"/>
                      </a:endParaRPr>
                    </a:p>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アップ</a:t>
                      </a: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3064</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44</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213</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247</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34</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solidFill>
                            <a:srgbClr val="FF0000"/>
                          </a:solidFill>
                          <a:latin typeface="游ゴシック" panose="020B0400000000000000" pitchFamily="50" charset="-128"/>
                          <a:ea typeface="游ゴシック" panose="020B0400000000000000" pitchFamily="50" charset="-128"/>
                        </a:rPr>
                        <a:t>333</a:t>
                      </a:r>
                      <a:endParaRPr lang="ja-JP" altLang="en-US" sz="1100" b="1">
                        <a:solidFill>
                          <a:srgbClr val="FF0000"/>
                        </a:solidFill>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20</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224</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6"/>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シンカー</a:t>
                      </a: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602</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3</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57</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19</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5</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solidFill>
                            <a:srgbClr val="FF0000"/>
                          </a:solidFill>
                          <a:latin typeface="游ゴシック" panose="020B0400000000000000" pitchFamily="50" charset="-128"/>
                          <a:ea typeface="游ゴシック" panose="020B0400000000000000" pitchFamily="50" charset="-128"/>
                        </a:rPr>
                        <a:t>161</a:t>
                      </a:r>
                      <a:endParaRPr lang="ja-JP" altLang="en-US" sz="1100" b="1">
                        <a:solidFill>
                          <a:srgbClr val="FF0000"/>
                        </a:solidFill>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25</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7"/>
                  </a:ext>
                </a:extLst>
              </a:tr>
              <a:tr h="290307">
                <a:tc>
                  <a:txBody>
                    <a:bodyPr/>
                    <a:lstStyle/>
                    <a:p>
                      <a:pPr algn="ctr" fontAlgn="b"/>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カットボール</a:t>
                      </a: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2630</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40</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141</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292</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27</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78</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71</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dirty="0">
                          <a:solidFill>
                            <a:srgbClr val="FF0000"/>
                          </a:solidFill>
                          <a:latin typeface="游ゴシック" panose="020B0400000000000000" pitchFamily="50" charset="-128"/>
                          <a:ea typeface="游ゴシック" panose="020B0400000000000000" pitchFamily="50" charset="-128"/>
                        </a:rPr>
                        <a:t>739</a:t>
                      </a:r>
                      <a:endParaRPr lang="ja-JP" altLang="en-US" sz="1100" b="1" dirty="0">
                        <a:solidFill>
                          <a:srgbClr val="FF0000"/>
                        </a:solidFill>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8"/>
                  </a:ext>
                </a:extLst>
              </a:tr>
            </a:tbl>
          </a:graphicData>
        </a:graphic>
      </p:graphicFrame>
      <p:sp>
        <p:nvSpPr>
          <p:cNvPr id="2" name="Google Shape;66;p15">
            <a:extLst>
              <a:ext uri="{FF2B5EF4-FFF2-40B4-BE49-F238E27FC236}">
                <a16:creationId xmlns:a16="http://schemas.microsoft.com/office/drawing/2014/main" id="{F9761E58-6D67-4A5A-B7ED-CA9CDA4B38C8}"/>
              </a:ext>
            </a:extLst>
          </p:cNvPr>
          <p:cNvSpPr txBox="1">
            <a:spLocks/>
          </p:cNvSpPr>
          <p:nvPr/>
        </p:nvSpPr>
        <p:spPr>
          <a:xfrm>
            <a:off x="468138" y="612001"/>
            <a:ext cx="8251300" cy="5284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 altLang="en-US" sz="1400" dirty="0">
                <a:solidFill>
                  <a:schemeClr val="tx1">
                    <a:lumMod val="75000"/>
                    <a:lumOff val="25000"/>
                  </a:schemeClr>
                </a:solidFill>
                <a:latin typeface="游ゴシック"/>
                <a:ea typeface="游ゴシック"/>
              </a:rPr>
              <a:t>●</a:t>
            </a:r>
            <a:r>
              <a:rPr lang="ja" sz="1400" dirty="0">
                <a:solidFill>
                  <a:schemeClr val="tx1">
                    <a:lumMod val="75000"/>
                    <a:lumOff val="25000"/>
                  </a:schemeClr>
                </a:solidFill>
                <a:ea typeface="游ゴシック"/>
              </a:rPr>
              <a:t>使用した特徴量は以下の</a:t>
            </a:r>
            <a:r>
              <a:rPr lang="en-US" altLang="ja" sz="1400" dirty="0">
                <a:solidFill>
                  <a:schemeClr val="tx1">
                    <a:lumMod val="75000"/>
                    <a:lumOff val="25000"/>
                  </a:schemeClr>
                </a:solidFill>
                <a:ea typeface="游ゴシック"/>
              </a:rPr>
              <a:t>1</a:t>
            </a:r>
            <a:r>
              <a:rPr lang="ja" sz="1400" dirty="0">
                <a:solidFill>
                  <a:schemeClr val="tx1">
                    <a:lumMod val="75000"/>
                    <a:lumOff val="25000"/>
                  </a:schemeClr>
                </a:solidFill>
                <a:ea typeface="游ゴシック"/>
              </a:rPr>
              <a:t>2個</a:t>
            </a:r>
            <a:r>
              <a:rPr lang="ja" altLang="en-US" sz="1400" dirty="0">
                <a:solidFill>
                  <a:schemeClr val="tx1">
                    <a:lumMod val="75000"/>
                    <a:lumOff val="25000"/>
                  </a:schemeClr>
                </a:solidFill>
                <a:ea typeface="游ゴシック"/>
              </a:rPr>
              <a:t>（多重共線性が疑われ</a:t>
            </a:r>
            <a:r>
              <a:rPr lang="ja-JP" altLang="en-US" sz="1400" dirty="0" err="1">
                <a:solidFill>
                  <a:schemeClr val="tx1">
                    <a:lumMod val="75000"/>
                    <a:lumOff val="25000"/>
                  </a:schemeClr>
                </a:solidFill>
                <a:ea typeface="游ゴシック"/>
              </a:rPr>
              <a:t>、</a:t>
            </a:r>
            <a:r>
              <a:rPr lang="ja-JP" altLang="en-US" sz="1400" dirty="0">
                <a:solidFill>
                  <a:schemeClr val="tx1">
                    <a:lumMod val="75000"/>
                    <a:lumOff val="25000"/>
                  </a:schemeClr>
                </a:solidFill>
                <a:ea typeface="游ゴシック"/>
              </a:rPr>
              <a:t>精度に影響のない特徴量</a:t>
            </a:r>
            <a:r>
              <a:rPr lang="ja" altLang="en-US" sz="1400" dirty="0">
                <a:solidFill>
                  <a:schemeClr val="tx1">
                    <a:lumMod val="75000"/>
                    <a:lumOff val="25000"/>
                  </a:schemeClr>
                </a:solidFill>
                <a:ea typeface="游ゴシック"/>
              </a:rPr>
              <a:t>は除いた）</a:t>
            </a:r>
          </a:p>
        </p:txBody>
      </p:sp>
      <p:graphicFrame>
        <p:nvGraphicFramePr>
          <p:cNvPr id="3" name="表 2"/>
          <p:cNvGraphicFramePr>
            <a:graphicFrameLocks noGrp="1"/>
          </p:cNvGraphicFramePr>
          <p:nvPr>
            <p:extLst>
              <p:ext uri="{D42A27DB-BD31-4B8C-83A1-F6EECF244321}">
                <p14:modId xmlns:p14="http://schemas.microsoft.com/office/powerpoint/2010/main" val="1036383697"/>
              </p:ext>
            </p:extLst>
          </p:nvPr>
        </p:nvGraphicFramePr>
        <p:xfrm>
          <a:off x="908938" y="1029354"/>
          <a:ext cx="7810500" cy="822960"/>
        </p:xfrm>
        <a:graphic>
          <a:graphicData uri="http://schemas.openxmlformats.org/drawingml/2006/table">
            <a:tbl>
              <a:tblPr firstRow="1" bandRow="1">
                <a:tableStyleId>{2D5ABB26-0587-4C30-8999-92F81FD0307C}</a:tableStyleId>
              </a:tblPr>
              <a:tblGrid>
                <a:gridCol w="1952625">
                  <a:extLst>
                    <a:ext uri="{9D8B030D-6E8A-4147-A177-3AD203B41FA5}">
                      <a16:colId xmlns:a16="http://schemas.microsoft.com/office/drawing/2014/main" val="20000"/>
                    </a:ext>
                  </a:extLst>
                </a:gridCol>
                <a:gridCol w="1952625">
                  <a:extLst>
                    <a:ext uri="{9D8B030D-6E8A-4147-A177-3AD203B41FA5}">
                      <a16:colId xmlns:a16="http://schemas.microsoft.com/office/drawing/2014/main" val="20001"/>
                    </a:ext>
                  </a:extLst>
                </a:gridCol>
                <a:gridCol w="1952625">
                  <a:extLst>
                    <a:ext uri="{9D8B030D-6E8A-4147-A177-3AD203B41FA5}">
                      <a16:colId xmlns:a16="http://schemas.microsoft.com/office/drawing/2014/main" val="20002"/>
                    </a:ext>
                  </a:extLst>
                </a:gridCol>
                <a:gridCol w="1952625">
                  <a:extLst>
                    <a:ext uri="{9D8B030D-6E8A-4147-A177-3AD203B41FA5}">
                      <a16:colId xmlns:a16="http://schemas.microsoft.com/office/drawing/2014/main" val="20003"/>
                    </a:ext>
                  </a:extLst>
                </a:gridCol>
              </a:tblGrid>
              <a:tr h="264000">
                <a:tc>
                  <a:txBody>
                    <a:bodyPr/>
                    <a:lstStyle/>
                    <a:p>
                      <a:r>
                        <a:rPr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rPr>
                        <a:t>①</a:t>
                      </a:r>
                      <a:r>
                        <a:rPr lang="ja" altLang="ja-JP" sz="1200" dirty="0">
                          <a:solidFill>
                            <a:schemeClr val="tx1">
                              <a:lumMod val="75000"/>
                              <a:lumOff val="25000"/>
                            </a:schemeClr>
                          </a:solidFill>
                          <a:latin typeface="游ゴシック" panose="020B0400000000000000" pitchFamily="50" charset="-128"/>
                          <a:ea typeface="游ゴシック" panose="020B0400000000000000" pitchFamily="50" charset="-128"/>
                        </a:rPr>
                        <a:t>身長_投手</a:t>
                      </a:r>
                      <a:endParaRPr kumimoji="1"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endParaRPr>
                    </a:p>
                  </a:txBody>
                  <a:tcPr/>
                </a:tc>
                <a:tc>
                  <a:txBody>
                    <a:bodyPr/>
                    <a:lstStyle/>
                    <a:p>
                      <a:r>
                        <a:rPr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rPr>
                        <a:t>②</a:t>
                      </a:r>
                      <a:r>
                        <a:rPr lang="ja" altLang="ja-JP" sz="1200" dirty="0">
                          <a:solidFill>
                            <a:schemeClr val="tx1">
                              <a:lumMod val="75000"/>
                              <a:lumOff val="25000"/>
                            </a:schemeClr>
                          </a:solidFill>
                          <a:latin typeface="游ゴシック" panose="020B0400000000000000" pitchFamily="50" charset="-128"/>
                          <a:ea typeface="游ゴシック" panose="020B0400000000000000" pitchFamily="50" charset="-128"/>
                        </a:rPr>
                        <a:t>年俸_投手</a:t>
                      </a:r>
                      <a:endParaRPr kumimoji="1"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endParaRPr>
                    </a:p>
                  </a:txBody>
                  <a:tcPr/>
                </a:tc>
                <a:tc>
                  <a:txBody>
                    <a:bodyPr/>
                    <a:lstStyle/>
                    <a:p>
                      <a:r>
                        <a:rPr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rPr>
                        <a:t>③</a:t>
                      </a:r>
                      <a:r>
                        <a:rPr lang="ja" altLang="ja-JP" sz="1200" dirty="0">
                          <a:solidFill>
                            <a:schemeClr val="tx1">
                              <a:lumMod val="75000"/>
                              <a:lumOff val="25000"/>
                            </a:schemeClr>
                          </a:solidFill>
                          <a:latin typeface="游ゴシック" panose="020B0400000000000000" pitchFamily="50" charset="-128"/>
                          <a:ea typeface="游ゴシック" panose="020B0400000000000000" pitchFamily="50" charset="-128"/>
                        </a:rPr>
                        <a:t>体重_投手</a:t>
                      </a:r>
                      <a:endParaRPr kumimoji="1"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endParaRPr>
                    </a:p>
                  </a:txBody>
                  <a:tcPr/>
                </a:tc>
                <a:tc>
                  <a:txBody>
                    <a:bodyPr/>
                    <a:lstStyle/>
                    <a:p>
                      <a:r>
                        <a:rPr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rPr>
                        <a:t>④</a:t>
                      </a:r>
                      <a:r>
                        <a:rPr lang="ja" altLang="ja-JP" sz="1200" dirty="0">
                          <a:solidFill>
                            <a:schemeClr val="tx1">
                              <a:lumMod val="75000"/>
                              <a:lumOff val="25000"/>
                            </a:schemeClr>
                          </a:solidFill>
                          <a:latin typeface="游ゴシック" panose="020B0400000000000000" pitchFamily="50" charset="-128"/>
                          <a:ea typeface="游ゴシック" panose="020B0400000000000000" pitchFamily="50" charset="-128"/>
                        </a:rPr>
                        <a:t>年齢</a:t>
                      </a:r>
                      <a:r>
                        <a:rPr lang="en-US" altLang="ja" sz="1200" dirty="0">
                          <a:solidFill>
                            <a:schemeClr val="tx1">
                              <a:lumMod val="75000"/>
                              <a:lumOff val="25000"/>
                            </a:schemeClr>
                          </a:solidFill>
                          <a:latin typeface="游ゴシック" panose="020B0400000000000000" pitchFamily="50" charset="-128"/>
                          <a:ea typeface="游ゴシック" panose="020B0400000000000000" pitchFamily="50" charset="-128"/>
                        </a:rPr>
                        <a:t>_</a:t>
                      </a:r>
                      <a:r>
                        <a:rPr lang="ja" altLang="ja-JP" sz="1200" dirty="0">
                          <a:solidFill>
                            <a:schemeClr val="tx1">
                              <a:lumMod val="75000"/>
                              <a:lumOff val="25000"/>
                            </a:schemeClr>
                          </a:solidFill>
                          <a:latin typeface="游ゴシック" panose="020B0400000000000000" pitchFamily="50" charset="-128"/>
                          <a:ea typeface="游ゴシック" panose="020B0400000000000000" pitchFamily="50" charset="-128"/>
                        </a:rPr>
                        <a:t>投手</a:t>
                      </a:r>
                      <a:endParaRPr kumimoji="1"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endParaRPr>
                    </a:p>
                  </a:txBody>
                  <a:tcPr/>
                </a:tc>
                <a:extLst>
                  <a:ext uri="{0D108BD9-81ED-4DB2-BD59-A6C34878D82A}">
                    <a16:rowId xmlns:a16="http://schemas.microsoft.com/office/drawing/2014/main" val="10000"/>
                  </a:ext>
                </a:extLst>
              </a:tr>
              <a:tr h="264000">
                <a:tc>
                  <a:txBody>
                    <a:bodyPr/>
                    <a:lstStyle/>
                    <a:p>
                      <a:r>
                        <a:rPr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rPr>
                        <a:t>⑤直前に投げた</a:t>
                      </a:r>
                      <a:r>
                        <a:rPr lang="ja" altLang="ja-JP" sz="1200" dirty="0">
                          <a:solidFill>
                            <a:schemeClr val="tx1">
                              <a:lumMod val="75000"/>
                              <a:lumOff val="25000"/>
                            </a:schemeClr>
                          </a:solidFill>
                          <a:latin typeface="游ゴシック" panose="020B0400000000000000" pitchFamily="50" charset="-128"/>
                          <a:ea typeface="游ゴシック" panose="020B0400000000000000" pitchFamily="50" charset="-128"/>
                        </a:rPr>
                        <a:t>球種</a:t>
                      </a:r>
                      <a:endParaRPr kumimoji="1"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rPr>
                        <a:t>⑥</a:t>
                      </a:r>
                      <a:r>
                        <a:rPr lang="ja" altLang="ja-JP" sz="1200" dirty="0">
                          <a:solidFill>
                            <a:schemeClr val="tx1">
                              <a:lumMod val="75000"/>
                              <a:lumOff val="25000"/>
                            </a:schemeClr>
                          </a:solidFill>
                          <a:latin typeface="游ゴシック" panose="020B0400000000000000" pitchFamily="50" charset="-128"/>
                          <a:ea typeface="游ゴシック" panose="020B0400000000000000" pitchFamily="50" charset="-128"/>
                        </a:rPr>
                        <a:t>投手チームID</a:t>
                      </a:r>
                    </a:p>
                  </a:txBody>
                  <a:tcPr/>
                </a:tc>
                <a:tc>
                  <a:txBody>
                    <a:bodyPr/>
                    <a:lstStyle/>
                    <a:p>
                      <a:r>
                        <a:rPr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rPr>
                        <a:t>⑦</a:t>
                      </a:r>
                      <a:r>
                        <a:rPr lang="ja" altLang="ja-JP" sz="1200" dirty="0">
                          <a:solidFill>
                            <a:schemeClr val="tx1">
                              <a:lumMod val="75000"/>
                              <a:lumOff val="25000"/>
                            </a:schemeClr>
                          </a:solidFill>
                          <a:latin typeface="游ゴシック" panose="020B0400000000000000" pitchFamily="50" charset="-128"/>
                          <a:ea typeface="游ゴシック" panose="020B0400000000000000" pitchFamily="50" charset="-128"/>
                        </a:rPr>
                        <a:t>投手試合内投球数</a:t>
                      </a:r>
                      <a:endParaRPr kumimoji="1"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endParaRPr>
                    </a:p>
                  </a:txBody>
                  <a:tcPr/>
                </a:tc>
                <a:tc>
                  <a:txBody>
                    <a:bodyPr/>
                    <a:lstStyle/>
                    <a:p>
                      <a:r>
                        <a:rPr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rPr>
                        <a:t>⑧</a:t>
                      </a:r>
                      <a:r>
                        <a:rPr lang="ja" altLang="ja-JP" sz="1200" dirty="0">
                          <a:solidFill>
                            <a:schemeClr val="tx1">
                              <a:lumMod val="75000"/>
                              <a:lumOff val="25000"/>
                            </a:schemeClr>
                          </a:solidFill>
                          <a:latin typeface="游ゴシック" panose="020B0400000000000000" pitchFamily="50" charset="-128"/>
                          <a:ea typeface="游ゴシック" panose="020B0400000000000000" pitchFamily="50" charset="-128"/>
                        </a:rPr>
                        <a:t>年俸_打者</a:t>
                      </a:r>
                      <a:endParaRPr kumimoji="1"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endParaRPr>
                    </a:p>
                  </a:txBody>
                  <a:tcPr/>
                </a:tc>
                <a:extLst>
                  <a:ext uri="{0D108BD9-81ED-4DB2-BD59-A6C34878D82A}">
                    <a16:rowId xmlns:a16="http://schemas.microsoft.com/office/drawing/2014/main" val="10001"/>
                  </a:ext>
                </a:extLst>
              </a:tr>
              <a:tr h="264000">
                <a:tc>
                  <a:txBody>
                    <a:bodyPr/>
                    <a:lstStyle/>
                    <a:p>
                      <a:r>
                        <a:rPr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rPr>
                        <a:t>⑨</a:t>
                      </a:r>
                      <a:r>
                        <a:rPr lang="ja" altLang="ja-JP" sz="1200" dirty="0">
                          <a:solidFill>
                            <a:schemeClr val="tx1">
                              <a:lumMod val="75000"/>
                              <a:lumOff val="25000"/>
                            </a:schemeClr>
                          </a:solidFill>
                          <a:latin typeface="游ゴシック" panose="020B0400000000000000" pitchFamily="50" charset="-128"/>
                          <a:ea typeface="游ゴシック" panose="020B0400000000000000" pitchFamily="50" charset="-128"/>
                        </a:rPr>
                        <a:t>体重_打者</a:t>
                      </a:r>
                      <a:endParaRPr kumimoji="1"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endParaRPr>
                    </a:p>
                  </a:txBody>
                  <a:tcPr/>
                </a:tc>
                <a:tc>
                  <a:txBody>
                    <a:bodyPr/>
                    <a:lstStyle/>
                    <a:p>
                      <a:r>
                        <a:rPr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rPr>
                        <a:t>⑩</a:t>
                      </a:r>
                      <a:r>
                        <a:rPr lang="ja" altLang="ja-JP" sz="1200" dirty="0">
                          <a:solidFill>
                            <a:schemeClr val="tx1">
                              <a:lumMod val="75000"/>
                              <a:lumOff val="25000"/>
                            </a:schemeClr>
                          </a:solidFill>
                          <a:latin typeface="游ゴシック" panose="020B0400000000000000" pitchFamily="50" charset="-128"/>
                          <a:ea typeface="游ゴシック" panose="020B0400000000000000" pitchFamily="50" charset="-128"/>
                        </a:rPr>
                        <a:t>カウントBSO</a:t>
                      </a:r>
                      <a:endParaRPr kumimoji="1"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endParaRPr>
                    </a:p>
                  </a:txBody>
                  <a:tcPr/>
                </a:tc>
                <a:tc>
                  <a:txBody>
                    <a:bodyPr/>
                    <a:lstStyle/>
                    <a:p>
                      <a:r>
                        <a:rPr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rPr>
                        <a:t>⑪</a:t>
                      </a:r>
                      <a:r>
                        <a:rPr lang="ja" altLang="ja-JP" sz="1200" dirty="0">
                          <a:solidFill>
                            <a:schemeClr val="tx1">
                              <a:lumMod val="75000"/>
                              <a:lumOff val="25000"/>
                            </a:schemeClr>
                          </a:solidFill>
                          <a:latin typeface="游ゴシック" panose="020B0400000000000000" pitchFamily="50" charset="-128"/>
                          <a:ea typeface="游ゴシック" panose="020B0400000000000000" pitchFamily="50" charset="-128"/>
                        </a:rPr>
                        <a:t>年齢</a:t>
                      </a:r>
                      <a:r>
                        <a:rPr lang="en-US" altLang="ja-JP" sz="1200" dirty="0">
                          <a:solidFill>
                            <a:schemeClr val="tx1">
                              <a:lumMod val="75000"/>
                              <a:lumOff val="25000"/>
                            </a:schemeClr>
                          </a:solidFill>
                          <a:latin typeface="游ゴシック" panose="020B0400000000000000" pitchFamily="50" charset="-128"/>
                          <a:ea typeface="游ゴシック" panose="020B0400000000000000" pitchFamily="50" charset="-128"/>
                        </a:rPr>
                        <a:t>_</a:t>
                      </a:r>
                      <a:r>
                        <a:rPr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rPr>
                        <a:t>打者</a:t>
                      </a:r>
                      <a:endParaRPr kumimoji="1"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200" dirty="0">
                          <a:solidFill>
                            <a:schemeClr val="tx1">
                              <a:lumMod val="75000"/>
                              <a:lumOff val="25000"/>
                            </a:schemeClr>
                          </a:solidFill>
                          <a:latin typeface="游ゴシック" panose="020B0400000000000000" pitchFamily="50" charset="-128"/>
                          <a:ea typeface="游ゴシック" panose="020B0400000000000000" pitchFamily="50" charset="-128"/>
                        </a:rPr>
                        <a:t>⑫</a:t>
                      </a:r>
                      <a:r>
                        <a:rPr lang="ja" altLang="ja-JP" sz="1200" dirty="0">
                          <a:solidFill>
                            <a:schemeClr val="tx1">
                              <a:lumMod val="75000"/>
                              <a:lumOff val="25000"/>
                            </a:schemeClr>
                          </a:solidFill>
                          <a:latin typeface="游ゴシック" panose="020B0400000000000000" pitchFamily="50" charset="-128"/>
                          <a:ea typeface="游ゴシック" panose="020B0400000000000000" pitchFamily="50" charset="-128"/>
                        </a:rPr>
                        <a:t>点差</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56012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dirty="0">
                <a:solidFill>
                  <a:schemeClr val="bg1"/>
                </a:solidFill>
                <a:latin typeface="游ゴシック"/>
                <a:ea typeface="游ゴシック"/>
              </a:rPr>
              <a:t>　</a:t>
            </a:r>
            <a:r>
              <a:rPr lang="ja-JP" sz="2000" b="1" dirty="0">
                <a:solidFill>
                  <a:schemeClr val="bg1"/>
                </a:solidFill>
                <a:ea typeface="游ゴシック"/>
              </a:rPr>
              <a:t>【参考</a:t>
            </a:r>
            <a:r>
              <a:rPr lang="en-US" altLang="ja-JP" sz="2000" b="1" dirty="0">
                <a:solidFill>
                  <a:schemeClr val="bg1"/>
                </a:solidFill>
                <a:ea typeface="游ゴシック"/>
              </a:rPr>
              <a:t>1】ストレート／変化球</a:t>
            </a:r>
            <a:r>
              <a:rPr lang="ja-JP" altLang="en-US" sz="2000" b="1" dirty="0">
                <a:solidFill>
                  <a:schemeClr val="bg1"/>
                </a:solidFill>
                <a:latin typeface="游ゴシック"/>
                <a:ea typeface="游ゴシック"/>
              </a:rPr>
              <a:t>の2値の予測結果（</a:t>
            </a:r>
            <a:r>
              <a:rPr lang="en-US" altLang="ja-JP" sz="2000" b="1" dirty="0" err="1">
                <a:solidFill>
                  <a:schemeClr val="bg1"/>
                </a:solidFill>
                <a:latin typeface="游ゴシック"/>
                <a:ea typeface="游ゴシック"/>
              </a:rPr>
              <a:t>LightGBM</a:t>
            </a:r>
            <a:r>
              <a:rPr lang="ja-JP" altLang="en-US" sz="2000" b="1" dirty="0">
                <a:solidFill>
                  <a:schemeClr val="bg1"/>
                </a:solidFill>
                <a:latin typeface="游ゴシック"/>
                <a:ea typeface="游ゴシック"/>
              </a:rPr>
              <a:t>）</a:t>
            </a:r>
          </a:p>
        </p:txBody>
      </p:sp>
      <p:graphicFrame>
        <p:nvGraphicFramePr>
          <p:cNvPr id="7" name="表 6"/>
          <p:cNvGraphicFramePr>
            <a:graphicFrameLocks noGrp="1"/>
          </p:cNvGraphicFramePr>
          <p:nvPr>
            <p:extLst>
              <p:ext uri="{D42A27DB-BD31-4B8C-83A1-F6EECF244321}">
                <p14:modId xmlns:p14="http://schemas.microsoft.com/office/powerpoint/2010/main" val="1139321473"/>
              </p:ext>
            </p:extLst>
          </p:nvPr>
        </p:nvGraphicFramePr>
        <p:xfrm>
          <a:off x="604098" y="1915145"/>
          <a:ext cx="2592000" cy="2099998"/>
        </p:xfrm>
        <a:graphic>
          <a:graphicData uri="http://schemas.openxmlformats.org/drawingml/2006/table">
            <a:tbl>
              <a:tblPr firstRow="1" bandRow="1">
                <a:tableStyleId>{073A0DAA-6AF3-43AB-8588-CEC1D06C72B9}</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0001"/>
                    </a:ext>
                  </a:extLst>
                </a:gridCol>
              </a:tblGrid>
              <a:tr h="525000">
                <a:tc>
                  <a:txBody>
                    <a:bodyPr/>
                    <a:lstStyle/>
                    <a:p>
                      <a:pPr algn="ctr"/>
                      <a:r>
                        <a:rPr kumimoji="1" lang="ja-JP" altLang="en-US" sz="1600" b="1" dirty="0">
                          <a:solidFill>
                            <a:schemeClr val="tx1">
                              <a:lumMod val="75000"/>
                              <a:lumOff val="25000"/>
                            </a:schemeClr>
                          </a:solidFill>
                          <a:latin typeface="游ゴシック" panose="020B0400000000000000" pitchFamily="50" charset="-128"/>
                          <a:ea typeface="游ゴシック" panose="020B0400000000000000" pitchFamily="50" charset="-128"/>
                        </a:rPr>
                        <a:t>正解率</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ja-JP" altLang="en-US" sz="1600" b="1">
                          <a:solidFill>
                            <a:schemeClr val="tx1">
                              <a:lumMod val="75000"/>
                              <a:lumOff val="25000"/>
                            </a:schemeClr>
                          </a:solidFill>
                          <a:latin typeface="游ゴシック"/>
                          <a:ea typeface="游ゴシック"/>
                        </a:rPr>
                        <a:t>64.4</a:t>
                      </a:r>
                      <a:r>
                        <a:rPr kumimoji="1" lang="ja-JP" altLang="en-US" sz="1600" b="1">
                          <a:solidFill>
                            <a:schemeClr val="tx1">
                              <a:lumMod val="75000"/>
                              <a:lumOff val="25000"/>
                            </a:schemeClr>
                          </a:solidFill>
                          <a:latin typeface="游ゴシック"/>
                          <a:ea typeface="游ゴシック"/>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25000">
                <a:tc>
                  <a:txBody>
                    <a:bodyPr/>
                    <a:lstStyle/>
                    <a:p>
                      <a:pPr lvl="0" algn="ctr">
                        <a:buNone/>
                      </a:pPr>
                      <a:r>
                        <a:rPr lang="ja-JP" altLang="en-US" sz="1600" b="1">
                          <a:solidFill>
                            <a:schemeClr val="tx1">
                              <a:lumMod val="75000"/>
                              <a:lumOff val="25000"/>
                            </a:schemeClr>
                          </a:solidFill>
                          <a:latin typeface="游ゴシック"/>
                          <a:ea typeface="游ゴシック"/>
                        </a:rPr>
                        <a:t>適合率</a:t>
                      </a:r>
                      <a:endParaRPr kumimoji="1" lang="ja-JP" altLang="en-US" sz="1600" b="1" dirty="0">
                        <a:solidFill>
                          <a:schemeClr val="tx1">
                            <a:lumMod val="75000"/>
                            <a:lumOff val="25000"/>
                          </a:schemeClr>
                        </a:solidFill>
                        <a:latin typeface="游ゴシック"/>
                        <a:ea typeface="游ゴシック"/>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ja-JP" altLang="en-US" sz="1600" b="1">
                          <a:solidFill>
                            <a:schemeClr val="tx1">
                              <a:lumMod val="75000"/>
                              <a:lumOff val="25000"/>
                            </a:schemeClr>
                          </a:solidFill>
                          <a:latin typeface="游ゴシック"/>
                          <a:ea typeface="游ゴシック"/>
                        </a:rPr>
                        <a:t>0.64</a:t>
                      </a:r>
                      <a:endParaRPr kumimoji="1" lang="ja-JP" altLang="en-US" sz="1600" b="1" dirty="0">
                        <a:solidFill>
                          <a:schemeClr val="tx1">
                            <a:lumMod val="75000"/>
                            <a:lumOff val="25000"/>
                          </a:schemeClr>
                        </a:solidFill>
                        <a:latin typeface="游ゴシック"/>
                        <a:ea typeface="游ゴシック"/>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8246296"/>
                  </a:ext>
                </a:extLst>
              </a:tr>
              <a:tr h="524999">
                <a:tc>
                  <a:txBody>
                    <a:bodyPr/>
                    <a:lstStyle/>
                    <a:p>
                      <a:pPr lvl="0" algn="ctr">
                        <a:buNone/>
                      </a:pPr>
                      <a:r>
                        <a:rPr lang="ja-JP" altLang="en-US" sz="1600" b="1">
                          <a:solidFill>
                            <a:schemeClr val="tx1">
                              <a:lumMod val="75000"/>
                              <a:lumOff val="25000"/>
                            </a:schemeClr>
                          </a:solidFill>
                          <a:latin typeface="游ゴシック"/>
                          <a:ea typeface="游ゴシック"/>
                        </a:rPr>
                        <a:t>再現率</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ja-JP" altLang="en-US" sz="1600" b="1" dirty="0">
                          <a:solidFill>
                            <a:schemeClr val="tx1">
                              <a:lumMod val="75000"/>
                              <a:lumOff val="25000"/>
                            </a:schemeClr>
                          </a:solidFill>
                          <a:latin typeface="游ゴシック"/>
                          <a:ea typeface="游ゴシック"/>
                        </a:rPr>
                        <a:t>0.56</a:t>
                      </a:r>
                      <a:endParaRPr kumimoji="1" lang="ja-JP" altLang="en-US" sz="1600" b="1" dirty="0">
                        <a:solidFill>
                          <a:schemeClr val="tx1">
                            <a:lumMod val="75000"/>
                            <a:lumOff val="25000"/>
                          </a:schemeClr>
                        </a:solidFill>
                        <a:latin typeface="游ゴシック"/>
                        <a:ea typeface="游ゴシック"/>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1486041"/>
                  </a:ext>
                </a:extLst>
              </a:tr>
              <a:tr h="524999">
                <a:tc>
                  <a:txBody>
                    <a:bodyPr/>
                    <a:lstStyle/>
                    <a:p>
                      <a:pPr lvl="0" algn="ctr">
                        <a:buNone/>
                      </a:pPr>
                      <a:r>
                        <a:rPr lang="ja-JP" altLang="en-US" sz="1600" b="1">
                          <a:solidFill>
                            <a:schemeClr val="tx1">
                              <a:lumMod val="75000"/>
                              <a:lumOff val="25000"/>
                            </a:schemeClr>
                          </a:solidFill>
                          <a:latin typeface="游ゴシック"/>
                          <a:ea typeface="游ゴシック"/>
                        </a:rPr>
                        <a:t>F値</a:t>
                      </a:r>
                      <a:endParaRPr kumimoji="1" lang="ja-JP" altLang="en-US" sz="1600" b="1" dirty="0">
                        <a:solidFill>
                          <a:schemeClr val="tx1">
                            <a:lumMod val="75000"/>
                            <a:lumOff val="25000"/>
                          </a:schemeClr>
                        </a:solidFill>
                        <a:latin typeface="游ゴシック"/>
                        <a:ea typeface="游ゴシック"/>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ja-JP" altLang="en-US" sz="1600" b="1" dirty="0">
                          <a:solidFill>
                            <a:schemeClr val="tx1">
                              <a:lumMod val="75000"/>
                              <a:lumOff val="25000"/>
                            </a:schemeClr>
                          </a:solidFill>
                          <a:latin typeface="游ゴシック"/>
                          <a:ea typeface="游ゴシック"/>
                        </a:rPr>
                        <a:t>0.60</a:t>
                      </a:r>
                      <a:endParaRPr kumimoji="1" lang="ja-JP" altLang="en-US" sz="1600" b="1" dirty="0">
                        <a:solidFill>
                          <a:schemeClr val="tx1">
                            <a:lumMod val="75000"/>
                            <a:lumOff val="25000"/>
                          </a:schemeClr>
                        </a:solidFill>
                        <a:latin typeface="游ゴシック"/>
                        <a:ea typeface="游ゴシック"/>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2013538"/>
                  </a:ext>
                </a:extLst>
              </a:tr>
            </a:tbl>
          </a:graphicData>
        </a:graphic>
      </p:graphicFrame>
      <p:sp>
        <p:nvSpPr>
          <p:cNvPr id="8" name="テキスト ボックス 7"/>
          <p:cNvSpPr txBox="1"/>
          <p:nvPr/>
        </p:nvSpPr>
        <p:spPr>
          <a:xfrm>
            <a:off x="5772629" y="1659759"/>
            <a:ext cx="1120462" cy="307777"/>
          </a:xfrm>
          <a:prstGeom prst="rect">
            <a:avLst/>
          </a:prstGeom>
          <a:noFill/>
        </p:spPr>
        <p:txBody>
          <a:bodyPr wrap="square" rtlCol="0">
            <a:spAutoFit/>
          </a:bodyPr>
          <a:lstStyle/>
          <a:p>
            <a:pPr algn="ctr"/>
            <a:r>
              <a:rPr kumimoji="1" lang="ja-JP" altLang="en-US" b="1">
                <a:latin typeface="游ゴシック" panose="020B0400000000000000" pitchFamily="50" charset="-128"/>
                <a:ea typeface="游ゴシック" panose="020B0400000000000000" pitchFamily="50" charset="-128"/>
              </a:rPr>
              <a:t>予測結果</a:t>
            </a:r>
          </a:p>
        </p:txBody>
      </p:sp>
      <p:sp>
        <p:nvSpPr>
          <p:cNvPr id="9" name="テキスト ボックス 8"/>
          <p:cNvSpPr txBox="1"/>
          <p:nvPr/>
        </p:nvSpPr>
        <p:spPr>
          <a:xfrm>
            <a:off x="4466465" y="2307184"/>
            <a:ext cx="400110" cy="912043"/>
          </a:xfrm>
          <a:prstGeom prst="rect">
            <a:avLst/>
          </a:prstGeom>
          <a:noFill/>
        </p:spPr>
        <p:txBody>
          <a:bodyPr vert="eaVert" wrap="square" rtlCol="0">
            <a:spAutoFit/>
          </a:bodyPr>
          <a:lstStyle/>
          <a:p>
            <a:pPr algn="ctr"/>
            <a:r>
              <a:rPr kumimoji="1" lang="ja-JP" altLang="en-US" b="1" dirty="0">
                <a:latin typeface="游ゴシック" panose="020B0400000000000000" pitchFamily="50" charset="-128"/>
                <a:ea typeface="游ゴシック" panose="020B0400000000000000" pitchFamily="50" charset="-128"/>
              </a:rPr>
              <a:t>実際</a:t>
            </a:r>
          </a:p>
        </p:txBody>
      </p:sp>
      <p:graphicFrame>
        <p:nvGraphicFramePr>
          <p:cNvPr id="4" name="表 3">
            <a:extLst>
              <a:ext uri="{FF2B5EF4-FFF2-40B4-BE49-F238E27FC236}">
                <a16:creationId xmlns:a16="http://schemas.microsoft.com/office/drawing/2014/main" id="{C5C65E4A-86FE-40C1-8CEF-153F484962C3}"/>
              </a:ext>
            </a:extLst>
          </p:cNvPr>
          <p:cNvGraphicFramePr>
            <a:graphicFrameLocks noGrp="1"/>
          </p:cNvGraphicFramePr>
          <p:nvPr>
            <p:extLst>
              <p:ext uri="{D42A27DB-BD31-4B8C-83A1-F6EECF244321}">
                <p14:modId xmlns:p14="http://schemas.microsoft.com/office/powerpoint/2010/main" val="404502154"/>
              </p:ext>
            </p:extLst>
          </p:nvPr>
        </p:nvGraphicFramePr>
        <p:xfrm>
          <a:off x="4866575" y="1967536"/>
          <a:ext cx="2932570" cy="1591341"/>
        </p:xfrm>
        <a:graphic>
          <a:graphicData uri="http://schemas.openxmlformats.org/drawingml/2006/table">
            <a:tbl>
              <a:tblPr firstRow="1" bandRow="1">
                <a:tableStyleId>{5FD0F851-EC5A-4D38-B0AD-8093EC10F338}</a:tableStyleId>
              </a:tblPr>
              <a:tblGrid>
                <a:gridCol w="1109370">
                  <a:extLst>
                    <a:ext uri="{9D8B030D-6E8A-4147-A177-3AD203B41FA5}">
                      <a16:colId xmlns:a16="http://schemas.microsoft.com/office/drawing/2014/main" val="20000"/>
                    </a:ext>
                  </a:extLst>
                </a:gridCol>
                <a:gridCol w="911600">
                  <a:extLst>
                    <a:ext uri="{9D8B030D-6E8A-4147-A177-3AD203B41FA5}">
                      <a16:colId xmlns:a16="http://schemas.microsoft.com/office/drawing/2014/main" val="20001"/>
                    </a:ext>
                  </a:extLst>
                </a:gridCol>
                <a:gridCol w="911600">
                  <a:extLst>
                    <a:ext uri="{9D8B030D-6E8A-4147-A177-3AD203B41FA5}">
                      <a16:colId xmlns:a16="http://schemas.microsoft.com/office/drawing/2014/main" val="20002"/>
                    </a:ext>
                  </a:extLst>
                </a:gridCol>
              </a:tblGrid>
              <a:tr h="562595">
                <a:tc>
                  <a:txBody>
                    <a:bodyPr/>
                    <a:lstStyle/>
                    <a:p>
                      <a:pPr algn="ctr" fontAlgn="b"/>
                      <a:endParaRPr lang="ja-JP" altLang="en-US" sz="1200" b="0" i="0" u="none" strike="noStrike" dirty="0">
                        <a:solidFill>
                          <a:srgbClr val="000000"/>
                        </a:solidFill>
                        <a:effectLst/>
                        <a:latin typeface="游ゴシック"/>
                        <a:ea typeface="游ゴシック"/>
                      </a:endParaRPr>
                    </a:p>
                  </a:txBody>
                  <a:tcPr marL="9525" marR="9525" marT="9525" marB="0" anchor="ctr"/>
                </a:tc>
                <a:tc>
                  <a:txBody>
                    <a:bodyPr/>
                    <a:lstStyle/>
                    <a:p>
                      <a:pPr algn="ctr" fontAlgn="b"/>
                      <a:r>
                        <a:rPr lang="ja-JP" altLang="en-US" sz="1000" b="1" i="0" u="none" strike="noStrike">
                          <a:solidFill>
                            <a:srgbClr val="000000"/>
                          </a:solidFill>
                          <a:effectLst/>
                          <a:latin typeface="游ゴシック"/>
                          <a:ea typeface="游ゴシック"/>
                        </a:rPr>
                        <a:t>ストレート</a:t>
                      </a:r>
                      <a:endParaRPr lang="ja-JP" altLang="en-US" sz="1000" b="1" i="0" u="none" strike="noStrike" dirty="0">
                        <a:solidFill>
                          <a:srgbClr val="000000"/>
                        </a:solidFill>
                        <a:effectLst/>
                        <a:latin typeface="游ゴシック"/>
                        <a:ea typeface="游ゴシック"/>
                      </a:endParaRPr>
                    </a:p>
                  </a:txBody>
                  <a:tcPr marL="9525" marR="9525" marT="9525" marB="0" anchor="ctr"/>
                </a:tc>
                <a:tc>
                  <a:txBody>
                    <a:bodyPr/>
                    <a:lstStyle/>
                    <a:p>
                      <a:pPr algn="ctr" fontAlgn="b"/>
                      <a:r>
                        <a:rPr lang="ja-JP" altLang="en-US" sz="1000" b="1" i="0" u="none" strike="noStrike">
                          <a:solidFill>
                            <a:srgbClr val="000000"/>
                          </a:solidFill>
                          <a:effectLst/>
                          <a:latin typeface="游ゴシック"/>
                          <a:ea typeface="游ゴシック"/>
                        </a:rPr>
                        <a:t>変化球</a:t>
                      </a:r>
                      <a:endParaRPr lang="ja-JP" altLang="en-US" sz="1000" b="1" i="0" u="none" strike="noStrike" dirty="0">
                        <a:solidFill>
                          <a:srgbClr val="000000"/>
                        </a:solidFill>
                        <a:effectLst/>
                        <a:latin typeface="游ゴシック"/>
                        <a:ea typeface="游ゴシック"/>
                      </a:endParaRPr>
                    </a:p>
                  </a:txBody>
                  <a:tcPr marL="9525" marR="9525" marT="9525" marB="0" anchor="ctr"/>
                </a:tc>
                <a:extLst>
                  <a:ext uri="{0D108BD9-81ED-4DB2-BD59-A6C34878D82A}">
                    <a16:rowId xmlns:a16="http://schemas.microsoft.com/office/drawing/2014/main" val="10000"/>
                  </a:ext>
                </a:extLst>
              </a:tr>
              <a:tr h="514373">
                <a:tc>
                  <a:txBody>
                    <a:bodyPr/>
                    <a:lstStyle/>
                    <a:p>
                      <a:pPr algn="ctr" fontAlgn="b"/>
                      <a:r>
                        <a:rPr lang="ja-JP" altLang="en-US" sz="1000" b="1" i="0" u="none" strike="noStrike" dirty="0">
                          <a:solidFill>
                            <a:srgbClr val="000000"/>
                          </a:solidFill>
                          <a:effectLst/>
                          <a:latin typeface="游ゴシック"/>
                          <a:ea typeface="游ゴシック"/>
                        </a:rPr>
                        <a:t>ストレート</a:t>
                      </a:r>
                    </a:p>
                  </a:txBody>
                  <a:tcPr marL="9525" marR="9525" marT="9525" marB="0" anchor="ctr"/>
                </a:tc>
                <a:tc>
                  <a:txBody>
                    <a:bodyPr/>
                    <a:lstStyle/>
                    <a:p>
                      <a:pPr lvl="0" algn="ctr">
                        <a:buNone/>
                      </a:pPr>
                      <a:r>
                        <a:rPr lang="en-US" altLang="ja-JP" sz="1400" b="1">
                          <a:solidFill>
                            <a:srgbClr val="FF0000"/>
                          </a:solidFill>
                          <a:latin typeface="游ゴシック"/>
                          <a:ea typeface="游ゴシック"/>
                        </a:rPr>
                        <a:t>20182</a:t>
                      </a:r>
                      <a:endParaRPr lang="ja-JP" altLang="en-US" sz="1400" b="1">
                        <a:solidFill>
                          <a:srgbClr val="FF0000"/>
                        </a:solidFill>
                        <a:latin typeface="游ゴシック"/>
                        <a:ea typeface="游ゴシック"/>
                      </a:endParaRPr>
                    </a:p>
                  </a:txBody>
                  <a:tcPr marL="9525" marR="9525" marT="9525" marB="0" anchor="ctr"/>
                </a:tc>
                <a:tc>
                  <a:txBody>
                    <a:bodyPr/>
                    <a:lstStyle/>
                    <a:p>
                      <a:pPr lvl="0" algn="ctr">
                        <a:buNone/>
                      </a:pPr>
                      <a:r>
                        <a:rPr lang="en-US" altLang="ja-JP" sz="1400" b="1">
                          <a:latin typeface="游ゴシック"/>
                          <a:ea typeface="游ゴシック"/>
                        </a:rPr>
                        <a:t>15869</a:t>
                      </a:r>
                      <a:endParaRPr lang="en-US" altLang="ja-JP" sz="1400" b="1" dirty="0">
                        <a:latin typeface="游ゴシック"/>
                        <a:ea typeface="游ゴシック"/>
                      </a:endParaRPr>
                    </a:p>
                  </a:txBody>
                  <a:tcPr marL="9525" marR="9525" marT="9525" marB="0" anchor="ctr"/>
                </a:tc>
                <a:extLst>
                  <a:ext uri="{0D108BD9-81ED-4DB2-BD59-A6C34878D82A}">
                    <a16:rowId xmlns:a16="http://schemas.microsoft.com/office/drawing/2014/main" val="10001"/>
                  </a:ext>
                </a:extLst>
              </a:tr>
              <a:tr h="514373">
                <a:tc>
                  <a:txBody>
                    <a:bodyPr/>
                    <a:lstStyle/>
                    <a:p>
                      <a:pPr algn="ctr" fontAlgn="b"/>
                      <a:r>
                        <a:rPr lang="ja-JP" altLang="en-US" sz="1000" b="1" i="0" u="none" strike="noStrike">
                          <a:solidFill>
                            <a:srgbClr val="000000"/>
                          </a:solidFill>
                          <a:effectLst/>
                          <a:latin typeface="游ゴシック"/>
                          <a:ea typeface="游ゴシック"/>
                        </a:rPr>
                        <a:t>変化球</a:t>
                      </a:r>
                      <a:endParaRPr lang="ja-JP" altLang="en-US" sz="1000" b="1" i="0" u="none" strike="noStrike" dirty="0">
                        <a:solidFill>
                          <a:srgbClr val="000000"/>
                        </a:solidFill>
                        <a:effectLst/>
                        <a:latin typeface="游ゴシック"/>
                        <a:ea typeface="游ゴシック"/>
                      </a:endParaRPr>
                    </a:p>
                  </a:txBody>
                  <a:tcPr marL="9525" marR="9525" marT="9525" marB="0" anchor="ctr"/>
                </a:tc>
                <a:tc>
                  <a:txBody>
                    <a:bodyPr/>
                    <a:lstStyle/>
                    <a:p>
                      <a:pPr lvl="0" algn="ctr">
                        <a:buNone/>
                      </a:pPr>
                      <a:r>
                        <a:rPr lang="en-US" altLang="ja-JP" sz="1400" b="1">
                          <a:latin typeface="游ゴシック"/>
                          <a:ea typeface="游ゴシック"/>
                        </a:rPr>
                        <a:t>11611</a:t>
                      </a:r>
                      <a:endParaRPr lang="en-US" altLang="ja-JP" sz="1400" b="1" dirty="0">
                        <a:latin typeface="游ゴシック"/>
                        <a:ea typeface="游ゴシック"/>
                      </a:endParaRPr>
                    </a:p>
                  </a:txBody>
                  <a:tcPr marL="9525" marR="9525" marT="9525" marB="0" anchor="ctr"/>
                </a:tc>
                <a:tc>
                  <a:txBody>
                    <a:bodyPr/>
                    <a:lstStyle/>
                    <a:p>
                      <a:pPr lvl="0" algn="ctr">
                        <a:buNone/>
                      </a:pPr>
                      <a:r>
                        <a:rPr lang="en-US" altLang="ja-JP" sz="1400" b="1">
                          <a:solidFill>
                            <a:srgbClr val="FF0000"/>
                          </a:solidFill>
                          <a:latin typeface="游ゴシック"/>
                          <a:ea typeface="游ゴシック"/>
                        </a:rPr>
                        <a:t>29474</a:t>
                      </a:r>
                      <a:endParaRPr lang="ja-JP" altLang="en-US" sz="1400" b="1">
                        <a:solidFill>
                          <a:srgbClr val="FF0000"/>
                        </a:solidFill>
                        <a:latin typeface="游ゴシック"/>
                        <a:ea typeface="游ゴシック"/>
                      </a:endParaRPr>
                    </a:p>
                  </a:txBody>
                  <a:tcPr marL="9525" marR="9525" marT="9525" marB="0" anchor="ctr"/>
                </a:tc>
                <a:extLst>
                  <a:ext uri="{0D108BD9-81ED-4DB2-BD59-A6C34878D82A}">
                    <a16:rowId xmlns:a16="http://schemas.microsoft.com/office/drawing/2014/main" val="10002"/>
                  </a:ext>
                </a:extLst>
              </a:tr>
            </a:tbl>
          </a:graphicData>
        </a:graphic>
      </p:graphicFrame>
      <p:sp>
        <p:nvSpPr>
          <p:cNvPr id="2" name="Google Shape;66;p15">
            <a:extLst>
              <a:ext uri="{FF2B5EF4-FFF2-40B4-BE49-F238E27FC236}">
                <a16:creationId xmlns:a16="http://schemas.microsoft.com/office/drawing/2014/main" id="{A9368E1A-5FD9-4DD6-BEC2-C72A36D56DB6}"/>
              </a:ext>
            </a:extLst>
          </p:cNvPr>
          <p:cNvSpPr txBox="1">
            <a:spLocks/>
          </p:cNvSpPr>
          <p:nvPr/>
        </p:nvSpPr>
        <p:spPr>
          <a:xfrm>
            <a:off x="468138" y="612000"/>
            <a:ext cx="8350300" cy="8561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 altLang="en-US" sz="1400">
                <a:solidFill>
                  <a:schemeClr val="tx1">
                    <a:lumMod val="75000"/>
                    <a:lumOff val="25000"/>
                  </a:schemeClr>
                </a:solidFill>
                <a:latin typeface="游ゴシック"/>
                <a:ea typeface="游ゴシック"/>
              </a:rPr>
              <a:t>●ストレートとストレート以外（変化球）の2値分類とした場合</a:t>
            </a:r>
            <a:r>
              <a:rPr lang="ja-JP" altLang="en-US" sz="1400">
                <a:solidFill>
                  <a:schemeClr val="tx1">
                    <a:lumMod val="75000"/>
                    <a:lumOff val="25000"/>
                  </a:schemeClr>
                </a:solidFill>
                <a:latin typeface="游ゴシック"/>
                <a:ea typeface="游ゴシック"/>
              </a:rPr>
              <a:t>の正解</a:t>
            </a:r>
            <a:r>
              <a:rPr lang="ja" altLang="en-US" sz="1400">
                <a:solidFill>
                  <a:schemeClr val="tx1">
                    <a:lumMod val="75000"/>
                    <a:lumOff val="25000"/>
                  </a:schemeClr>
                </a:solidFill>
                <a:latin typeface="游ゴシック"/>
                <a:ea typeface="游ゴシック"/>
              </a:rPr>
              <a:t>率</a:t>
            </a:r>
            <a:r>
              <a:rPr lang="ja-JP" altLang="en-US" sz="1400">
                <a:solidFill>
                  <a:schemeClr val="tx1">
                    <a:lumMod val="75000"/>
                    <a:lumOff val="25000"/>
                  </a:schemeClr>
                </a:solidFill>
                <a:latin typeface="游ゴシック"/>
                <a:ea typeface="游ゴシック"/>
              </a:rPr>
              <a:t>は</a:t>
            </a:r>
            <a:r>
              <a:rPr lang="en-US" altLang="ja-JP" sz="1400" dirty="0">
                <a:solidFill>
                  <a:schemeClr val="tx1">
                    <a:lumMod val="75000"/>
                    <a:lumOff val="25000"/>
                  </a:schemeClr>
                </a:solidFill>
                <a:latin typeface="游ゴシック"/>
                <a:ea typeface="游ゴシック"/>
              </a:rPr>
              <a:t>64.4</a:t>
            </a:r>
            <a:r>
              <a:rPr lang="ja-JP" altLang="en-US" sz="1400">
                <a:solidFill>
                  <a:schemeClr val="tx1">
                    <a:lumMod val="75000"/>
                    <a:lumOff val="25000"/>
                  </a:schemeClr>
                </a:solidFill>
                <a:latin typeface="游ゴシック"/>
                <a:ea typeface="游ゴシック"/>
              </a:rPr>
              <a:t>％となり、</a:t>
            </a:r>
            <a:endParaRPr lang="en-US" altLang="ja-JP" sz="1400">
              <a:solidFill>
                <a:schemeClr val="tx1">
                  <a:lumMod val="75000"/>
                  <a:lumOff val="25000"/>
                </a:schemeClr>
              </a:solidFill>
              <a:latin typeface="游ゴシック"/>
              <a:ea typeface="游ゴシック"/>
            </a:endParaRPr>
          </a:p>
          <a:p>
            <a:pPr algn="l"/>
            <a:r>
              <a:rPr lang="ja-JP" altLang="en-US" sz="1400">
                <a:solidFill>
                  <a:schemeClr val="tx1">
                    <a:lumMod val="75000"/>
                    <a:lumOff val="25000"/>
                  </a:schemeClr>
                </a:solidFill>
                <a:latin typeface="游ゴシック"/>
                <a:ea typeface="游ゴシック"/>
              </a:rPr>
              <a:t>　多値分類より正解率は上昇した。</a:t>
            </a:r>
            <a:r>
              <a:rPr lang="ja" altLang="en-US" sz="1400">
                <a:solidFill>
                  <a:schemeClr val="tx1">
                    <a:lumMod val="75000"/>
                    <a:lumOff val="25000"/>
                  </a:schemeClr>
                </a:solidFill>
                <a:latin typeface="游ゴシック"/>
                <a:ea typeface="游ゴシック"/>
              </a:rPr>
              <a:t>適合率、再現率、F値</a:t>
            </a:r>
            <a:r>
              <a:rPr lang="ja-JP" altLang="en-US" sz="1400">
                <a:solidFill>
                  <a:schemeClr val="tx1">
                    <a:lumMod val="75000"/>
                    <a:lumOff val="25000"/>
                  </a:schemeClr>
                </a:solidFill>
                <a:latin typeface="游ゴシック"/>
                <a:ea typeface="游ゴシック"/>
              </a:rPr>
              <a:t>と混同行列</a:t>
            </a:r>
            <a:r>
              <a:rPr lang="ja" altLang="en-US" sz="1400">
                <a:solidFill>
                  <a:schemeClr val="tx1">
                    <a:lumMod val="75000"/>
                    <a:lumOff val="25000"/>
                  </a:schemeClr>
                </a:solidFill>
                <a:latin typeface="游ゴシック"/>
                <a:ea typeface="游ゴシック"/>
              </a:rPr>
              <a:t>は下記の通り</a:t>
            </a:r>
            <a:r>
              <a:rPr lang="ja-JP" altLang="en-US" sz="1400">
                <a:solidFill>
                  <a:schemeClr val="tx1">
                    <a:lumMod val="75000"/>
                    <a:lumOff val="25000"/>
                  </a:schemeClr>
                </a:solidFill>
                <a:latin typeface="游ゴシック"/>
                <a:ea typeface="游ゴシック"/>
              </a:rPr>
              <a:t>となっている。</a:t>
            </a:r>
            <a:endParaRPr lang="ja" sz="4800">
              <a:solidFill>
                <a:schemeClr val="tx1">
                  <a:lumMod val="75000"/>
                  <a:lumOff val="25000"/>
                </a:schemeClr>
              </a:solidFill>
            </a:endParaRPr>
          </a:p>
        </p:txBody>
      </p:sp>
    </p:spTree>
    <p:extLst>
      <p:ext uri="{BB962C8B-B14F-4D97-AF65-F5344CB8AC3E}">
        <p14:creationId xmlns:p14="http://schemas.microsoft.com/office/powerpoint/2010/main" val="3899580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dirty="0">
                <a:solidFill>
                  <a:schemeClr val="bg1"/>
                </a:solidFill>
                <a:latin typeface="游ゴシック"/>
                <a:ea typeface="游ゴシック"/>
              </a:rPr>
              <a:t>　</a:t>
            </a:r>
            <a:r>
              <a:rPr lang="en-US" altLang="ja-JP" sz="2000" b="1" dirty="0">
                <a:solidFill>
                  <a:schemeClr val="bg1"/>
                </a:solidFill>
                <a:latin typeface="游ゴシック"/>
                <a:ea typeface="游ゴシック"/>
              </a:rPr>
              <a:t>【</a:t>
            </a:r>
            <a:r>
              <a:rPr lang="ja-JP" altLang="en-US" sz="2000" b="1" dirty="0">
                <a:solidFill>
                  <a:schemeClr val="bg1"/>
                </a:solidFill>
                <a:latin typeface="游ゴシック"/>
                <a:ea typeface="游ゴシック"/>
              </a:rPr>
              <a:t>参考</a:t>
            </a:r>
            <a:r>
              <a:rPr lang="en-US" altLang="ja-JP" sz="2000" b="1" dirty="0">
                <a:solidFill>
                  <a:schemeClr val="bg1"/>
                </a:solidFill>
                <a:latin typeface="游ゴシック"/>
                <a:ea typeface="游ゴシック"/>
              </a:rPr>
              <a:t>2】</a:t>
            </a:r>
            <a:r>
              <a:rPr lang="ja-JP" altLang="en-US" sz="2000" b="1" dirty="0">
                <a:solidFill>
                  <a:schemeClr val="bg1"/>
                </a:solidFill>
                <a:latin typeface="游ゴシック"/>
                <a:ea typeface="游ゴシック"/>
              </a:rPr>
              <a:t>投球傾向を特徴量に入れた場合の精度</a:t>
            </a:r>
          </a:p>
        </p:txBody>
      </p:sp>
      <p:sp>
        <p:nvSpPr>
          <p:cNvPr id="4" name="Google Shape;66;p15">
            <a:extLst>
              <a:ext uri="{FF2B5EF4-FFF2-40B4-BE49-F238E27FC236}">
                <a16:creationId xmlns:a16="http://schemas.microsoft.com/office/drawing/2014/main" id="{8D11209B-6DCB-4C8F-816B-2D32009510E7}"/>
              </a:ext>
            </a:extLst>
          </p:cNvPr>
          <p:cNvSpPr txBox="1">
            <a:spLocks/>
          </p:cNvSpPr>
          <p:nvPr/>
        </p:nvSpPr>
        <p:spPr>
          <a:xfrm>
            <a:off x="473625" y="640824"/>
            <a:ext cx="8251300" cy="20609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 altLang="en-US" sz="1400" dirty="0">
                <a:solidFill>
                  <a:schemeClr val="tx1">
                    <a:lumMod val="75000"/>
                    <a:lumOff val="25000"/>
                  </a:schemeClr>
                </a:solidFill>
                <a:latin typeface="游ゴシック"/>
                <a:ea typeface="游ゴシック"/>
              </a:rPr>
              <a:t>●</a:t>
            </a:r>
            <a:r>
              <a:rPr lang="ja" altLang="en-US" sz="1400" dirty="0">
                <a:solidFill>
                  <a:schemeClr val="tx1">
                    <a:lumMod val="75000"/>
                    <a:lumOff val="25000"/>
                  </a:schemeClr>
                </a:solidFill>
                <a:ea typeface="游ゴシック"/>
              </a:rPr>
              <a:t>これまでの予測モデルは、個人を特定するIDは使用せずに作成したが、実際の場面において、</a:t>
            </a:r>
            <a:endParaRPr lang="ja" sz="1400" dirty="0">
              <a:solidFill>
                <a:schemeClr val="tx1">
                  <a:lumMod val="75000"/>
                  <a:lumOff val="25000"/>
                </a:schemeClr>
              </a:solidFill>
              <a:ea typeface="游ゴシック"/>
            </a:endParaRPr>
          </a:p>
          <a:p>
            <a:pPr algn="l"/>
            <a:r>
              <a:rPr lang="ja" altLang="en-US" sz="1400" dirty="0">
                <a:solidFill>
                  <a:schemeClr val="tx1">
                    <a:lumMod val="75000"/>
                    <a:lumOff val="25000"/>
                  </a:schemeClr>
                </a:solidFill>
                <a:ea typeface="游ゴシック"/>
              </a:rPr>
              <a:t>　各投手の投球の傾向は配球に影響を与えると考えられる</a:t>
            </a:r>
            <a:endParaRPr lang="ja" sz="1400" dirty="0">
              <a:solidFill>
                <a:schemeClr val="tx1">
                  <a:lumMod val="75000"/>
                  <a:lumOff val="25000"/>
                </a:schemeClr>
              </a:solidFill>
              <a:ea typeface="游ゴシック"/>
            </a:endParaRPr>
          </a:p>
          <a:p>
            <a:pPr algn="l"/>
            <a:endParaRPr lang="ja" altLang="en-US" sz="1400" dirty="0">
              <a:solidFill>
                <a:schemeClr val="tx1">
                  <a:lumMod val="75000"/>
                  <a:lumOff val="25000"/>
                </a:schemeClr>
              </a:solidFill>
              <a:ea typeface="游ゴシック"/>
            </a:endParaRPr>
          </a:p>
          <a:p>
            <a:pPr algn="l"/>
            <a:endParaRPr lang="en-US" altLang="ja" sz="1400" dirty="0">
              <a:solidFill>
                <a:schemeClr val="tx1">
                  <a:lumMod val="75000"/>
                  <a:lumOff val="25000"/>
                </a:schemeClr>
              </a:solidFill>
              <a:ea typeface="游ゴシック"/>
            </a:endParaRPr>
          </a:p>
          <a:p>
            <a:pPr algn="l"/>
            <a:endParaRPr lang="en-US" altLang="ja" sz="1400" dirty="0">
              <a:solidFill>
                <a:schemeClr val="tx1">
                  <a:lumMod val="75000"/>
                  <a:lumOff val="25000"/>
                </a:schemeClr>
              </a:solidFill>
              <a:ea typeface="游ゴシック"/>
            </a:endParaRPr>
          </a:p>
          <a:p>
            <a:pPr algn="l"/>
            <a:r>
              <a:rPr lang="ja" altLang="en-US" sz="1400" dirty="0">
                <a:solidFill>
                  <a:schemeClr val="tx1">
                    <a:lumMod val="75000"/>
                    <a:lumOff val="25000"/>
                  </a:schemeClr>
                </a:solidFill>
                <a:ea typeface="游ゴシック"/>
              </a:rPr>
              <a:t>●本来、各投手の投球傾向のデータは予測時点より前のデータを使用する必要があるが、2017年の</a:t>
            </a:r>
            <a:endParaRPr lang="en-US" altLang="ja" sz="1400" dirty="0">
              <a:solidFill>
                <a:schemeClr val="tx1">
                  <a:lumMod val="75000"/>
                  <a:lumOff val="25000"/>
                </a:schemeClr>
              </a:solidFill>
              <a:ea typeface="游ゴシック"/>
            </a:endParaRPr>
          </a:p>
          <a:p>
            <a:pPr algn="l"/>
            <a:r>
              <a:rPr lang="ja" altLang="en-US" sz="1400" dirty="0">
                <a:solidFill>
                  <a:schemeClr val="tx1">
                    <a:lumMod val="75000"/>
                    <a:lumOff val="25000"/>
                  </a:schemeClr>
                </a:solidFill>
                <a:ea typeface="游ゴシック"/>
              </a:rPr>
              <a:t>　投球傾向が前年の投球傾向という仮定をもとに、</a:t>
            </a:r>
            <a:r>
              <a:rPr lang="ja-JP" altLang="en-US" sz="1400" b="1" dirty="0">
                <a:solidFill>
                  <a:schemeClr val="accent1"/>
                </a:solidFill>
                <a:ea typeface="游ゴシック"/>
              </a:rPr>
              <a:t>投手</a:t>
            </a:r>
            <a:r>
              <a:rPr lang="en-US" altLang="ja-JP" sz="1400" b="1" dirty="0">
                <a:solidFill>
                  <a:schemeClr val="accent1"/>
                </a:solidFill>
                <a:ea typeface="游ゴシック"/>
              </a:rPr>
              <a:t>ID</a:t>
            </a:r>
            <a:r>
              <a:rPr lang="ja-JP" altLang="en-US" sz="1400" dirty="0">
                <a:solidFill>
                  <a:schemeClr val="tx1">
                    <a:lumMod val="75000"/>
                    <a:lumOff val="25000"/>
                  </a:schemeClr>
                </a:solidFill>
                <a:ea typeface="游ゴシック"/>
              </a:rPr>
              <a:t>と</a:t>
            </a:r>
            <a:r>
              <a:rPr lang="ja" altLang="en-US" sz="1400" b="1" dirty="0">
                <a:solidFill>
                  <a:schemeClr val="accent1"/>
                </a:solidFill>
                <a:ea typeface="游ゴシック"/>
              </a:rPr>
              <a:t>各球種の投球割合</a:t>
            </a:r>
            <a:r>
              <a:rPr lang="ja" altLang="en-US" sz="1400" dirty="0">
                <a:solidFill>
                  <a:schemeClr val="tx1">
                    <a:lumMod val="75000"/>
                    <a:lumOff val="25000"/>
                  </a:schemeClr>
                </a:solidFill>
                <a:ea typeface="游ゴシック"/>
              </a:rPr>
              <a:t>、投球割合をもとに</a:t>
            </a:r>
            <a:endParaRPr lang="en-US" altLang="ja" sz="1400" dirty="0">
              <a:solidFill>
                <a:schemeClr val="tx1">
                  <a:lumMod val="75000"/>
                  <a:lumOff val="25000"/>
                </a:schemeClr>
              </a:solidFill>
              <a:ea typeface="游ゴシック"/>
            </a:endParaRPr>
          </a:p>
          <a:p>
            <a:pPr algn="l"/>
            <a:r>
              <a:rPr lang="ja-JP" altLang="en-US" sz="1400" dirty="0">
                <a:solidFill>
                  <a:schemeClr val="tx1">
                    <a:lumMod val="75000"/>
                    <a:lumOff val="25000"/>
                  </a:schemeClr>
                </a:solidFill>
                <a:ea typeface="游ゴシック"/>
              </a:rPr>
              <a:t>　</a:t>
            </a:r>
            <a:r>
              <a:rPr lang="ja" altLang="en-US" sz="1400" dirty="0">
                <a:solidFill>
                  <a:schemeClr val="tx1">
                    <a:lumMod val="75000"/>
                    <a:lumOff val="25000"/>
                  </a:schemeClr>
                </a:solidFill>
                <a:ea typeface="游ゴシック"/>
              </a:rPr>
              <a:t>K-means法でクラスター分析をした結果の</a:t>
            </a:r>
            <a:r>
              <a:rPr lang="ja" altLang="en-US" sz="1400" b="1" dirty="0">
                <a:solidFill>
                  <a:schemeClr val="accent1"/>
                </a:solidFill>
                <a:ea typeface="游ゴシック"/>
              </a:rPr>
              <a:t>クラスターラベル</a:t>
            </a:r>
            <a:r>
              <a:rPr lang="ja" altLang="en-US" sz="1400" dirty="0">
                <a:solidFill>
                  <a:schemeClr val="tx1">
                    <a:lumMod val="75000"/>
                    <a:lumOff val="25000"/>
                  </a:schemeClr>
                </a:solidFill>
                <a:ea typeface="游ゴシック"/>
              </a:rPr>
              <a:t>（エルボー法によりクラスター数は</a:t>
            </a:r>
            <a:endParaRPr lang="en-US" altLang="ja" sz="1400" dirty="0">
              <a:solidFill>
                <a:schemeClr val="tx1">
                  <a:lumMod val="75000"/>
                  <a:lumOff val="25000"/>
                </a:schemeClr>
              </a:solidFill>
              <a:ea typeface="游ゴシック"/>
            </a:endParaRPr>
          </a:p>
          <a:p>
            <a:pPr algn="l"/>
            <a:r>
              <a:rPr lang="ja-JP" altLang="en-US" sz="1400" dirty="0">
                <a:solidFill>
                  <a:schemeClr val="tx1">
                    <a:lumMod val="75000"/>
                    <a:lumOff val="25000"/>
                  </a:schemeClr>
                </a:solidFill>
                <a:ea typeface="游ゴシック"/>
              </a:rPr>
              <a:t>　</a:t>
            </a:r>
            <a:r>
              <a:rPr lang="ja" altLang="en-US" sz="1400" dirty="0">
                <a:solidFill>
                  <a:schemeClr val="tx1">
                    <a:lumMod val="75000"/>
                    <a:lumOff val="25000"/>
                  </a:schemeClr>
                </a:solidFill>
                <a:ea typeface="游ゴシック"/>
              </a:rPr>
              <a:t>5つに設定）を特徴量に追加をして予測を行った</a:t>
            </a:r>
            <a:endParaRPr lang="ja" sz="1400" dirty="0">
              <a:solidFill>
                <a:schemeClr val="tx1">
                  <a:lumMod val="75000"/>
                  <a:lumOff val="25000"/>
                </a:schemeClr>
              </a:solidFill>
            </a:endParaRPr>
          </a:p>
        </p:txBody>
      </p:sp>
      <p:pic>
        <p:nvPicPr>
          <p:cNvPr id="2" name="図 2" descr="スポーツゲーム, 男, 空気 が含まれている画像&#10;&#10;説明は自動で生成されたものです">
            <a:extLst>
              <a:ext uri="{FF2B5EF4-FFF2-40B4-BE49-F238E27FC236}">
                <a16:creationId xmlns:a16="http://schemas.microsoft.com/office/drawing/2014/main" id="{D256318B-4B3C-4677-B126-86965E7F87E6}"/>
              </a:ext>
            </a:extLst>
          </p:cNvPr>
          <p:cNvPicPr>
            <a:picLocks noChangeAspect="1"/>
          </p:cNvPicPr>
          <p:nvPr/>
        </p:nvPicPr>
        <p:blipFill>
          <a:blip r:embed="rId3"/>
          <a:stretch>
            <a:fillRect/>
          </a:stretch>
        </p:blipFill>
        <p:spPr>
          <a:xfrm>
            <a:off x="5613226" y="3176635"/>
            <a:ext cx="2743200" cy="1835780"/>
          </a:xfrm>
          <a:prstGeom prst="rect">
            <a:avLst/>
          </a:prstGeom>
        </p:spPr>
      </p:pic>
      <p:graphicFrame>
        <p:nvGraphicFramePr>
          <p:cNvPr id="3" name="表 2">
            <a:extLst>
              <a:ext uri="{FF2B5EF4-FFF2-40B4-BE49-F238E27FC236}">
                <a16:creationId xmlns:a16="http://schemas.microsoft.com/office/drawing/2014/main" id="{2FFFACA8-C8F8-47E0-93BC-DAE5C3F7F466}"/>
              </a:ext>
            </a:extLst>
          </p:cNvPr>
          <p:cNvGraphicFramePr>
            <a:graphicFrameLocks noGrp="1"/>
          </p:cNvGraphicFramePr>
          <p:nvPr>
            <p:extLst>
              <p:ext uri="{D42A27DB-BD31-4B8C-83A1-F6EECF244321}">
                <p14:modId xmlns:p14="http://schemas.microsoft.com/office/powerpoint/2010/main" val="1631421966"/>
              </p:ext>
            </p:extLst>
          </p:nvPr>
        </p:nvGraphicFramePr>
        <p:xfrm>
          <a:off x="431227" y="3198655"/>
          <a:ext cx="4946098" cy="1316420"/>
        </p:xfrm>
        <a:graphic>
          <a:graphicData uri="http://schemas.openxmlformats.org/drawingml/2006/table">
            <a:tbl>
              <a:tblPr firstRow="1" bandRow="1">
                <a:tableStyleId>{5FD0F851-EC5A-4D38-B0AD-8093EC10F338}</a:tableStyleId>
              </a:tblPr>
              <a:tblGrid>
                <a:gridCol w="584610">
                  <a:extLst>
                    <a:ext uri="{9D8B030D-6E8A-4147-A177-3AD203B41FA5}">
                      <a16:colId xmlns:a16="http://schemas.microsoft.com/office/drawing/2014/main" val="20000"/>
                    </a:ext>
                  </a:extLst>
                </a:gridCol>
                <a:gridCol w="545186">
                  <a:extLst>
                    <a:ext uri="{9D8B030D-6E8A-4147-A177-3AD203B41FA5}">
                      <a16:colId xmlns:a16="http://schemas.microsoft.com/office/drawing/2014/main" val="20001"/>
                    </a:ext>
                  </a:extLst>
                </a:gridCol>
                <a:gridCol w="545186">
                  <a:extLst>
                    <a:ext uri="{9D8B030D-6E8A-4147-A177-3AD203B41FA5}">
                      <a16:colId xmlns:a16="http://schemas.microsoft.com/office/drawing/2014/main" val="20002"/>
                    </a:ext>
                  </a:extLst>
                </a:gridCol>
                <a:gridCol w="545186">
                  <a:extLst>
                    <a:ext uri="{9D8B030D-6E8A-4147-A177-3AD203B41FA5}">
                      <a16:colId xmlns:a16="http://schemas.microsoft.com/office/drawing/2014/main" val="20003"/>
                    </a:ext>
                  </a:extLst>
                </a:gridCol>
                <a:gridCol w="545186">
                  <a:extLst>
                    <a:ext uri="{9D8B030D-6E8A-4147-A177-3AD203B41FA5}">
                      <a16:colId xmlns:a16="http://schemas.microsoft.com/office/drawing/2014/main" val="20004"/>
                    </a:ext>
                  </a:extLst>
                </a:gridCol>
                <a:gridCol w="545186">
                  <a:extLst>
                    <a:ext uri="{9D8B030D-6E8A-4147-A177-3AD203B41FA5}">
                      <a16:colId xmlns:a16="http://schemas.microsoft.com/office/drawing/2014/main" val="20005"/>
                    </a:ext>
                  </a:extLst>
                </a:gridCol>
                <a:gridCol w="545186">
                  <a:extLst>
                    <a:ext uri="{9D8B030D-6E8A-4147-A177-3AD203B41FA5}">
                      <a16:colId xmlns:a16="http://schemas.microsoft.com/office/drawing/2014/main" val="20006"/>
                    </a:ext>
                  </a:extLst>
                </a:gridCol>
                <a:gridCol w="545186">
                  <a:extLst>
                    <a:ext uri="{9D8B030D-6E8A-4147-A177-3AD203B41FA5}">
                      <a16:colId xmlns:a16="http://schemas.microsoft.com/office/drawing/2014/main" val="20007"/>
                    </a:ext>
                  </a:extLst>
                </a:gridCol>
                <a:gridCol w="545186">
                  <a:extLst>
                    <a:ext uri="{9D8B030D-6E8A-4147-A177-3AD203B41FA5}">
                      <a16:colId xmlns:a16="http://schemas.microsoft.com/office/drawing/2014/main" val="20008"/>
                    </a:ext>
                  </a:extLst>
                </a:gridCol>
              </a:tblGrid>
              <a:tr h="237144">
                <a:tc>
                  <a:txBody>
                    <a:bodyPr/>
                    <a:lstStyle/>
                    <a:p>
                      <a:pPr algn="ctr" fontAlgn="b"/>
                      <a:r>
                        <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rPr>
                        <a:t>投手ID</a:t>
                      </a:r>
                    </a:p>
                  </a:txBody>
                  <a:tcPr marL="9525" marR="9525" marT="9525" marB="0" anchor="ctr"/>
                </a:tc>
                <a:tc>
                  <a:txBody>
                    <a:bodyPr/>
                    <a:lstStyle/>
                    <a:p>
                      <a:pPr algn="ctr" fontAlgn="b"/>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ストレート</a:t>
                      </a:r>
                    </a:p>
                  </a:txBody>
                  <a:tcPr marL="9525" marR="9525" marT="9525" marB="0" anchor="ctr"/>
                </a:tc>
                <a:tc>
                  <a:txBody>
                    <a:bodyPr/>
                    <a:lstStyle/>
                    <a:p>
                      <a:pPr algn="ctr" fontAlgn="b"/>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カーブ</a:t>
                      </a:r>
                    </a:p>
                  </a:txBody>
                  <a:tcPr marL="9525" marR="9525" marT="9525" marB="0" anchor="ctr"/>
                </a:tc>
                <a:tc>
                  <a:txBody>
                    <a:bodyPr/>
                    <a:lstStyle/>
                    <a:p>
                      <a:pPr algn="ctr" fontAlgn="b"/>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スライダー</a:t>
                      </a:r>
                    </a:p>
                  </a:txBody>
                  <a:tcPr marL="9525" marR="9525" marT="9525" marB="0" anchor="ctr"/>
                </a:tc>
                <a:tc>
                  <a:txBody>
                    <a:bodyPr/>
                    <a:lstStyle/>
                    <a:p>
                      <a:pPr algn="ctr" fontAlgn="b"/>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シュート</a:t>
                      </a:r>
                    </a:p>
                  </a:txBody>
                  <a:tcPr marL="9525" marR="9525" marT="9525" marB="0" anchor="ctr"/>
                </a:tc>
                <a:tc>
                  <a:txBody>
                    <a:bodyPr/>
                    <a:lstStyle/>
                    <a:p>
                      <a:pPr algn="ctr" fontAlgn="b"/>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フォーク</a:t>
                      </a:r>
                    </a:p>
                  </a:txBody>
                  <a:tcPr marL="9525" marR="9525" marT="9525" marB="0" anchor="ctr"/>
                </a:tc>
                <a:tc>
                  <a:txBody>
                    <a:bodyPr/>
                    <a:lstStyle/>
                    <a:p>
                      <a:pPr algn="ctr" fontAlgn="b"/>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チェンジ</a:t>
                      </a:r>
                      <a:endParaRPr lang="en-US" altLang="ja-JP" sz="800" b="1" i="0" u="none" strike="noStrike" dirty="0">
                        <a:solidFill>
                          <a:srgbClr val="000000"/>
                        </a:solidFill>
                        <a:effectLst/>
                        <a:latin typeface="游ゴシック" panose="020B0400000000000000" pitchFamily="50" charset="-128"/>
                        <a:ea typeface="游ゴシック" panose="020B0400000000000000" pitchFamily="50" charset="-128"/>
                      </a:endParaRPr>
                    </a:p>
                    <a:p>
                      <a:pPr algn="ctr" fontAlgn="b"/>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アップ</a:t>
                      </a:r>
                    </a:p>
                  </a:txBody>
                  <a:tcPr marL="9525" marR="9525" marT="9525" marB="0" anchor="ctr"/>
                </a:tc>
                <a:tc>
                  <a:txBody>
                    <a:bodyPr/>
                    <a:lstStyle/>
                    <a:p>
                      <a:pPr algn="ctr" fontAlgn="b"/>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シンカー</a:t>
                      </a:r>
                    </a:p>
                  </a:txBody>
                  <a:tcPr marL="9525" marR="9525" marT="9525" marB="0" anchor="ctr"/>
                </a:tc>
                <a:tc>
                  <a:txBody>
                    <a:bodyPr/>
                    <a:lstStyle/>
                    <a:p>
                      <a:pPr algn="ctr" fontAlgn="b"/>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カット</a:t>
                      </a:r>
                      <a:endParaRPr lang="en-US" altLang="ja-JP" sz="800" b="1" i="0" u="none" strike="noStrike" dirty="0">
                        <a:solidFill>
                          <a:srgbClr val="000000"/>
                        </a:solidFill>
                        <a:effectLst/>
                        <a:latin typeface="游ゴシック" panose="020B0400000000000000" pitchFamily="50" charset="-128"/>
                        <a:ea typeface="游ゴシック" panose="020B0400000000000000" pitchFamily="50" charset="-128"/>
                      </a:endParaRPr>
                    </a:p>
                    <a:p>
                      <a:pPr algn="ctr" fontAlgn="b"/>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ボール</a:t>
                      </a:r>
                    </a:p>
                  </a:txBody>
                  <a:tcPr marL="9525" marR="9525" marT="9525" marB="0" anchor="ctr"/>
                </a:tc>
                <a:extLst>
                  <a:ext uri="{0D108BD9-81ED-4DB2-BD59-A6C34878D82A}">
                    <a16:rowId xmlns:a16="http://schemas.microsoft.com/office/drawing/2014/main" val="10000"/>
                  </a:ext>
                </a:extLst>
              </a:tr>
              <a:tr h="212611">
                <a:tc>
                  <a:txBody>
                    <a:bodyPr/>
                    <a:lstStyle/>
                    <a:p>
                      <a:pPr lvl="0" algn="ctr">
                        <a:buNone/>
                      </a:pPr>
                      <a:r>
                        <a:rPr lang="en-US" altLang="ja-JP" sz="800" dirty="0">
                          <a:latin typeface="游ゴシック" panose="020B0400000000000000" pitchFamily="50" charset="-128"/>
                          <a:ea typeface="游ゴシック" panose="020B0400000000000000" pitchFamily="50" charset="-128"/>
                        </a:rPr>
                        <a:t>11606</a:t>
                      </a:r>
                      <a:endParaRPr lang="ja-JP" sz="8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0.498588</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0.247175</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a:latin typeface="游ゴシック" panose="020B0400000000000000" pitchFamily="50" charset="-128"/>
                          <a:ea typeface="游ゴシック" panose="020B0400000000000000" pitchFamily="50" charset="-128"/>
                        </a:rPr>
                        <a:t>0</a:t>
                      </a:r>
                      <a:endParaRPr lang="ja-JP" altLang="en-US" sz="90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0.20339</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a:latin typeface="游ゴシック" panose="020B0400000000000000" pitchFamily="50" charset="-128"/>
                          <a:ea typeface="游ゴシック" panose="020B0400000000000000" pitchFamily="50" charset="-128"/>
                        </a:rPr>
                        <a:t>0</a:t>
                      </a:r>
                      <a:endParaRPr lang="ja-JP" altLang="en-US" sz="90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a:latin typeface="游ゴシック" panose="020B0400000000000000" pitchFamily="50" charset="-128"/>
                          <a:ea typeface="游ゴシック" panose="020B0400000000000000" pitchFamily="50" charset="-128"/>
                        </a:rPr>
                        <a:t>0.050847</a:t>
                      </a:r>
                      <a:endParaRPr lang="ja-JP" altLang="en-US" sz="900">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1"/>
                  </a:ext>
                </a:extLst>
              </a:tr>
              <a:tr h="212611">
                <a:tc>
                  <a:txBody>
                    <a:bodyPr/>
                    <a:lstStyle/>
                    <a:p>
                      <a:pPr lvl="0" algn="ctr">
                        <a:buNone/>
                      </a:pPr>
                      <a:r>
                        <a:rPr lang="en-US" altLang="ja-JP" sz="800" dirty="0">
                          <a:latin typeface="游ゴシック" panose="020B0400000000000000" pitchFamily="50" charset="-128"/>
                          <a:ea typeface="游ゴシック" panose="020B0400000000000000" pitchFamily="50" charset="-128"/>
                        </a:rPr>
                        <a:t>11766</a:t>
                      </a:r>
                      <a:endParaRPr lang="ja-JP" sz="8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0.373473</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0.361257</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0.190227</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a:latin typeface="游ゴシック" panose="020B0400000000000000" pitchFamily="50" charset="-128"/>
                          <a:ea typeface="游ゴシック" panose="020B0400000000000000" pitchFamily="50" charset="-128"/>
                        </a:rPr>
                        <a:t>0</a:t>
                      </a:r>
                      <a:endParaRPr lang="ja-JP" altLang="en-US" sz="90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a:latin typeface="游ゴシック" panose="020B0400000000000000" pitchFamily="50" charset="-128"/>
                          <a:ea typeface="游ゴシック" panose="020B0400000000000000" pitchFamily="50" charset="-128"/>
                        </a:rPr>
                        <a:t>0.019197</a:t>
                      </a:r>
                      <a:endParaRPr lang="ja-JP" altLang="en-US" sz="90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a:latin typeface="游ゴシック" panose="020B0400000000000000" pitchFamily="50" charset="-128"/>
                          <a:ea typeface="游ゴシック" panose="020B0400000000000000" pitchFamily="50" charset="-128"/>
                        </a:rPr>
                        <a:t>0.055846</a:t>
                      </a:r>
                      <a:endParaRPr lang="ja-JP" altLang="en-US" sz="90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a:latin typeface="游ゴシック" panose="020B0400000000000000" pitchFamily="50" charset="-128"/>
                          <a:ea typeface="游ゴシック" panose="020B0400000000000000" pitchFamily="50" charset="-128"/>
                        </a:rPr>
                        <a:t>0</a:t>
                      </a:r>
                      <a:endParaRPr lang="ja-JP" altLang="en-US" sz="900">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2"/>
                  </a:ext>
                </a:extLst>
              </a:tr>
              <a:tr h="212611">
                <a:tc>
                  <a:txBody>
                    <a:bodyPr/>
                    <a:lstStyle/>
                    <a:p>
                      <a:pPr lvl="0" algn="ctr">
                        <a:buNone/>
                      </a:pPr>
                      <a:r>
                        <a:rPr lang="en-US" altLang="ja-JP" sz="800" dirty="0">
                          <a:latin typeface="游ゴシック" panose="020B0400000000000000" pitchFamily="50" charset="-128"/>
                          <a:ea typeface="游ゴシック" panose="020B0400000000000000" pitchFamily="50" charset="-128"/>
                        </a:rPr>
                        <a:t>11807</a:t>
                      </a:r>
                      <a:endParaRPr lang="ja-JP" sz="8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a:latin typeface="游ゴシック" panose="020B0400000000000000" pitchFamily="50" charset="-128"/>
                          <a:ea typeface="游ゴシック" panose="020B0400000000000000" pitchFamily="50" charset="-128"/>
                        </a:rPr>
                        <a:t>0.667003</a:t>
                      </a:r>
                      <a:endParaRPr lang="ja-JP" altLang="en-US" sz="90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0.090817</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0.002018</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0.0111</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0.227043</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a:latin typeface="游ゴシック" panose="020B0400000000000000" pitchFamily="50" charset="-128"/>
                          <a:ea typeface="游ゴシック" panose="020B0400000000000000" pitchFamily="50" charset="-128"/>
                        </a:rPr>
                        <a:t>0</a:t>
                      </a:r>
                      <a:endParaRPr lang="ja-JP" altLang="en-US" sz="90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a:latin typeface="游ゴシック" panose="020B0400000000000000" pitchFamily="50" charset="-128"/>
                          <a:ea typeface="游ゴシック" panose="020B0400000000000000" pitchFamily="50" charset="-128"/>
                        </a:rPr>
                        <a:t>0</a:t>
                      </a:r>
                      <a:endParaRPr lang="ja-JP" altLang="en-US" sz="90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a:latin typeface="游ゴシック" panose="020B0400000000000000" pitchFamily="50" charset="-128"/>
                          <a:ea typeface="游ゴシック" panose="020B0400000000000000" pitchFamily="50" charset="-128"/>
                        </a:rPr>
                        <a:t>0.002018</a:t>
                      </a:r>
                      <a:endParaRPr lang="ja-JP" altLang="en-US" sz="900">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3"/>
                  </a:ext>
                </a:extLst>
              </a:tr>
              <a:tr h="212611">
                <a:tc>
                  <a:txBody>
                    <a:bodyPr/>
                    <a:lstStyle/>
                    <a:p>
                      <a:pPr lvl="0" algn="ctr">
                        <a:buNone/>
                      </a:pPr>
                      <a:r>
                        <a:rPr lang="en-US" altLang="ja-JP" sz="800" dirty="0">
                          <a:latin typeface="游ゴシック" panose="020B0400000000000000" pitchFamily="50" charset="-128"/>
                          <a:ea typeface="游ゴシック" panose="020B0400000000000000" pitchFamily="50" charset="-128"/>
                        </a:rPr>
                        <a:t>12103</a:t>
                      </a:r>
                      <a:endParaRPr lang="ja-JP" sz="8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a:latin typeface="游ゴシック" panose="020B0400000000000000" pitchFamily="50" charset="-128"/>
                          <a:ea typeface="游ゴシック" panose="020B0400000000000000" pitchFamily="50" charset="-128"/>
                        </a:rPr>
                        <a:t>0.51622</a:t>
                      </a:r>
                      <a:endParaRPr lang="ja-JP" altLang="en-US" sz="90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a:latin typeface="游ゴシック" panose="020B0400000000000000" pitchFamily="50" charset="-128"/>
                          <a:ea typeface="游ゴシック" panose="020B0400000000000000" pitchFamily="50" charset="-128"/>
                        </a:rPr>
                        <a:t>0.069111</a:t>
                      </a:r>
                      <a:endParaRPr lang="ja-JP" altLang="en-US" sz="90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a:latin typeface="游ゴシック" panose="020B0400000000000000" pitchFamily="50" charset="-128"/>
                          <a:ea typeface="游ゴシック" panose="020B0400000000000000" pitchFamily="50" charset="-128"/>
                        </a:rPr>
                        <a:t>0.300423</a:t>
                      </a:r>
                      <a:endParaRPr lang="ja-JP" altLang="en-US" sz="90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0.03103</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0.083216</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a:latin typeface="游ゴシック" panose="020B0400000000000000" pitchFamily="50" charset="-128"/>
                          <a:ea typeface="游ゴシック" panose="020B0400000000000000" pitchFamily="50" charset="-128"/>
                        </a:rPr>
                        <a:t>0</a:t>
                      </a:r>
                      <a:endParaRPr lang="ja-JP" altLang="en-US" sz="900">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4"/>
                  </a:ext>
                </a:extLst>
              </a:tr>
              <a:tr h="212611">
                <a:tc>
                  <a:txBody>
                    <a:bodyPr/>
                    <a:lstStyle/>
                    <a:p>
                      <a:pPr lvl="0" algn="ctr">
                        <a:buNone/>
                      </a:pPr>
                      <a:r>
                        <a:rPr lang="en-US" altLang="ja-JP" sz="800" dirty="0">
                          <a:latin typeface="游ゴシック" panose="020B0400000000000000" pitchFamily="50" charset="-128"/>
                          <a:ea typeface="游ゴシック" panose="020B0400000000000000" pitchFamily="50" charset="-128"/>
                        </a:rPr>
                        <a:t>12113</a:t>
                      </a:r>
                      <a:endParaRPr lang="ja-JP" sz="8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0.18771</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0.007201</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0.178108</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0.158425</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0.06385</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0.233317</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900" dirty="0">
                          <a:latin typeface="游ゴシック" panose="020B0400000000000000" pitchFamily="50" charset="-128"/>
                          <a:ea typeface="游ゴシック" panose="020B0400000000000000" pitchFamily="50" charset="-128"/>
                        </a:rPr>
                        <a:t>0.171387</a:t>
                      </a:r>
                      <a:endParaRPr lang="ja-JP" altLang="en-US" sz="900" dirty="0">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5"/>
                  </a:ext>
                </a:extLst>
              </a:tr>
            </a:tbl>
          </a:graphicData>
        </a:graphic>
      </p:graphicFrame>
      <p:sp>
        <p:nvSpPr>
          <p:cNvPr id="6" name="Google Shape;66;p15">
            <a:extLst>
              <a:ext uri="{FF2B5EF4-FFF2-40B4-BE49-F238E27FC236}">
                <a16:creationId xmlns:a16="http://schemas.microsoft.com/office/drawing/2014/main" id="{32C1DB30-6BD3-419B-B45B-1B50DBA995A5}"/>
              </a:ext>
            </a:extLst>
          </p:cNvPr>
          <p:cNvSpPr txBox="1">
            <a:spLocks/>
          </p:cNvSpPr>
          <p:nvPr/>
        </p:nvSpPr>
        <p:spPr>
          <a:xfrm>
            <a:off x="422223" y="2860667"/>
            <a:ext cx="2662300" cy="4082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 altLang="en-US" sz="1200" dirty="0">
                <a:solidFill>
                  <a:srgbClr val="3F3F3F"/>
                </a:solidFill>
                <a:ea typeface="游ゴシック"/>
              </a:rPr>
              <a:t>投手IDと球種の投球割合</a:t>
            </a:r>
          </a:p>
        </p:txBody>
      </p:sp>
      <p:sp>
        <p:nvSpPr>
          <p:cNvPr id="7" name="Google Shape;66;p15">
            <a:extLst>
              <a:ext uri="{FF2B5EF4-FFF2-40B4-BE49-F238E27FC236}">
                <a16:creationId xmlns:a16="http://schemas.microsoft.com/office/drawing/2014/main" id="{9853473E-ABD2-4489-AAAA-64536CE98556}"/>
              </a:ext>
            </a:extLst>
          </p:cNvPr>
          <p:cNvSpPr txBox="1">
            <a:spLocks/>
          </p:cNvSpPr>
          <p:nvPr/>
        </p:nvSpPr>
        <p:spPr>
          <a:xfrm>
            <a:off x="5914125" y="2838646"/>
            <a:ext cx="2810800" cy="4082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 altLang="en-US" sz="1200" dirty="0">
                <a:solidFill>
                  <a:srgbClr val="3F3F3F"/>
                </a:solidFill>
                <a:ea typeface="游ゴシック"/>
              </a:rPr>
              <a:t>エルボー法によるクラスター数の決定</a:t>
            </a:r>
          </a:p>
        </p:txBody>
      </p:sp>
      <p:sp>
        <p:nvSpPr>
          <p:cNvPr id="8" name="円/楕円 7"/>
          <p:cNvSpPr/>
          <p:nvPr/>
        </p:nvSpPr>
        <p:spPr>
          <a:xfrm rot="19770864">
            <a:off x="6178543" y="3065123"/>
            <a:ext cx="477137" cy="1427599"/>
          </a:xfrm>
          <a:prstGeom prst="ellipse">
            <a:avLst/>
          </a:prstGeom>
          <a:solidFill>
            <a:srgbClr val="FFC000">
              <a:alpha val="34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下矢印 8"/>
          <p:cNvSpPr/>
          <p:nvPr/>
        </p:nvSpPr>
        <p:spPr>
          <a:xfrm>
            <a:off x="4212000" y="1239323"/>
            <a:ext cx="720000" cy="432000"/>
          </a:xfrm>
          <a:prstGeom prst="down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2859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sz="2000" b="1">
                <a:solidFill>
                  <a:schemeClr val="bg1"/>
                </a:solidFill>
                <a:latin typeface="游ゴシック" panose="020B0400000000000000" pitchFamily="50" charset="-128"/>
                <a:ea typeface="游ゴシック" panose="020B0400000000000000" pitchFamily="50" charset="-128"/>
              </a:rPr>
              <a:t>　使用データ</a:t>
            </a:r>
            <a:endParaRPr sz="1100" b="1">
              <a:solidFill>
                <a:schemeClr val="bg1"/>
              </a:solidFill>
              <a:latin typeface="游ゴシック" panose="020B0400000000000000" pitchFamily="50" charset="-128"/>
              <a:ea typeface="游ゴシック" panose="020B0400000000000000"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777784837"/>
              </p:ext>
            </p:extLst>
          </p:nvPr>
        </p:nvGraphicFramePr>
        <p:xfrm>
          <a:off x="524402" y="1006701"/>
          <a:ext cx="8095193" cy="2597639"/>
        </p:xfrm>
        <a:graphic>
          <a:graphicData uri="http://schemas.openxmlformats.org/drawingml/2006/table">
            <a:tbl>
              <a:tblPr firstRow="1" bandRow="1">
                <a:tableStyleId>{5FD0F851-EC5A-4D38-B0AD-8093EC10F338}</a:tableStyleId>
              </a:tblPr>
              <a:tblGrid>
                <a:gridCol w="1156456">
                  <a:extLst>
                    <a:ext uri="{9D8B030D-6E8A-4147-A177-3AD203B41FA5}">
                      <a16:colId xmlns:a16="http://schemas.microsoft.com/office/drawing/2014/main" val="20000"/>
                    </a:ext>
                  </a:extLst>
                </a:gridCol>
                <a:gridCol w="1156456">
                  <a:extLst>
                    <a:ext uri="{9D8B030D-6E8A-4147-A177-3AD203B41FA5}">
                      <a16:colId xmlns:a16="http://schemas.microsoft.com/office/drawing/2014/main" val="20001"/>
                    </a:ext>
                  </a:extLst>
                </a:gridCol>
                <a:gridCol w="1476589">
                  <a:extLst>
                    <a:ext uri="{9D8B030D-6E8A-4147-A177-3AD203B41FA5}">
                      <a16:colId xmlns:a16="http://schemas.microsoft.com/office/drawing/2014/main" val="20002"/>
                    </a:ext>
                  </a:extLst>
                </a:gridCol>
                <a:gridCol w="836324">
                  <a:extLst>
                    <a:ext uri="{9D8B030D-6E8A-4147-A177-3AD203B41FA5}">
                      <a16:colId xmlns:a16="http://schemas.microsoft.com/office/drawing/2014/main" val="20003"/>
                    </a:ext>
                  </a:extLst>
                </a:gridCol>
                <a:gridCol w="1156456">
                  <a:extLst>
                    <a:ext uri="{9D8B030D-6E8A-4147-A177-3AD203B41FA5}">
                      <a16:colId xmlns:a16="http://schemas.microsoft.com/office/drawing/2014/main" val="20006"/>
                    </a:ext>
                  </a:extLst>
                </a:gridCol>
                <a:gridCol w="1156456">
                  <a:extLst>
                    <a:ext uri="{9D8B030D-6E8A-4147-A177-3AD203B41FA5}">
                      <a16:colId xmlns:a16="http://schemas.microsoft.com/office/drawing/2014/main" val="20004"/>
                    </a:ext>
                  </a:extLst>
                </a:gridCol>
                <a:gridCol w="1156456">
                  <a:extLst>
                    <a:ext uri="{9D8B030D-6E8A-4147-A177-3AD203B41FA5}">
                      <a16:colId xmlns:a16="http://schemas.microsoft.com/office/drawing/2014/main" val="20005"/>
                    </a:ext>
                  </a:extLst>
                </a:gridCol>
              </a:tblGrid>
              <a:tr h="402999">
                <a:tc>
                  <a:txBody>
                    <a:bodyPr/>
                    <a:lstStyle/>
                    <a:p>
                      <a:pPr marL="0" marR="0" lvl="0" indent="0" algn="ctr" rtl="0">
                        <a:lnSpc>
                          <a:spcPct val="100000"/>
                        </a:lnSpc>
                        <a:spcBef>
                          <a:spcPts val="0"/>
                        </a:spcBef>
                        <a:spcAft>
                          <a:spcPts val="0"/>
                        </a:spcAft>
                        <a:buClr>
                          <a:srgbClr val="000000"/>
                        </a:buClr>
                        <a:buSzPts val="1400"/>
                        <a:buFont typeface="Arial"/>
                        <a:buNone/>
                      </a:pPr>
                      <a:r>
                        <a:rPr lang="ja" sz="1200" b="0" u="none" strike="noStrike" cap="none" dirty="0">
                          <a:solidFill>
                            <a:schemeClr val="tx1">
                              <a:lumMod val="85000"/>
                              <a:lumOff val="15000"/>
                            </a:schemeClr>
                          </a:solidFill>
                          <a:latin typeface="游ゴシック"/>
                          <a:ea typeface="游ゴシック"/>
                          <a:cs typeface="Meiryo"/>
                          <a:sym typeface="Meiryo"/>
                        </a:rPr>
                        <a:t>データ</a:t>
                      </a:r>
                      <a:endParaRPr sz="1200" b="0" u="none" strike="noStrike" cap="none" dirty="0">
                        <a:solidFill>
                          <a:schemeClr val="tx1">
                            <a:lumMod val="85000"/>
                            <a:lumOff val="15000"/>
                          </a:schemeClr>
                        </a:solidFill>
                        <a:latin typeface="游ゴシック"/>
                        <a:ea typeface="游ゴシック"/>
                        <a:cs typeface="Meiryo"/>
                        <a:sym typeface="Meiryo"/>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ja" sz="1200" b="0" u="none" strike="noStrike" cap="none" dirty="0">
                          <a:solidFill>
                            <a:schemeClr val="tx1">
                              <a:lumMod val="85000"/>
                              <a:lumOff val="15000"/>
                            </a:schemeClr>
                          </a:solidFill>
                          <a:latin typeface="游ゴシック"/>
                          <a:ea typeface="游ゴシック"/>
                          <a:cs typeface="Meiryo"/>
                          <a:sym typeface="Meiryo"/>
                        </a:rPr>
                        <a:t>入手方法</a:t>
                      </a:r>
                      <a:endParaRPr sz="1200" b="0" u="none" strike="noStrike" cap="none" dirty="0">
                        <a:solidFill>
                          <a:schemeClr val="tx1">
                            <a:lumMod val="85000"/>
                            <a:lumOff val="15000"/>
                          </a:schemeClr>
                        </a:solidFill>
                        <a:latin typeface="游ゴシック"/>
                        <a:ea typeface="游ゴシック"/>
                        <a:cs typeface="Meiryo"/>
                        <a:sym typeface="Meiryo"/>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ja" sz="1200" b="0" u="none" strike="noStrike" cap="none" dirty="0">
                          <a:solidFill>
                            <a:schemeClr val="tx1">
                              <a:lumMod val="85000"/>
                              <a:lumOff val="15000"/>
                            </a:schemeClr>
                          </a:solidFill>
                          <a:latin typeface="游ゴシック"/>
                          <a:ea typeface="游ゴシック"/>
                          <a:cs typeface="Meiryo"/>
                          <a:sym typeface="Meiryo"/>
                        </a:rPr>
                        <a:t>データ期間</a:t>
                      </a:r>
                      <a:endParaRPr sz="1200" b="0" u="none" strike="noStrike" cap="none" dirty="0">
                        <a:solidFill>
                          <a:schemeClr val="tx1">
                            <a:lumMod val="85000"/>
                            <a:lumOff val="15000"/>
                          </a:schemeClr>
                        </a:solidFill>
                        <a:latin typeface="游ゴシック"/>
                        <a:ea typeface="游ゴシック"/>
                        <a:cs typeface="Meiryo"/>
                        <a:sym typeface="Meiryo"/>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ja" sz="1200" b="0" u="none" strike="noStrike" cap="none" dirty="0">
                          <a:solidFill>
                            <a:schemeClr val="tx1">
                              <a:lumMod val="85000"/>
                              <a:lumOff val="15000"/>
                            </a:schemeClr>
                          </a:solidFill>
                          <a:latin typeface="游ゴシック"/>
                          <a:ea typeface="游ゴシック"/>
                          <a:cs typeface="Meiryo"/>
                          <a:sym typeface="Meiryo"/>
                        </a:rPr>
                        <a:t>粒度</a:t>
                      </a:r>
                      <a:endParaRPr sz="1200" b="0" u="none" strike="noStrike" cap="none" dirty="0">
                        <a:solidFill>
                          <a:schemeClr val="tx1">
                            <a:lumMod val="85000"/>
                            <a:lumOff val="15000"/>
                          </a:schemeClr>
                        </a:solidFill>
                        <a:latin typeface="游ゴシック"/>
                        <a:ea typeface="游ゴシック"/>
                        <a:cs typeface="Meiryo"/>
                        <a:sym typeface="Meiryo"/>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ja-JP" altLang="en-US" sz="1200" b="0" u="none" strike="noStrike" cap="none" dirty="0">
                          <a:solidFill>
                            <a:schemeClr val="tx1">
                              <a:lumMod val="85000"/>
                              <a:lumOff val="15000"/>
                            </a:schemeClr>
                          </a:solidFill>
                          <a:latin typeface="游ゴシック"/>
                          <a:ea typeface="游ゴシック"/>
                          <a:cs typeface="Meiryo"/>
                          <a:sym typeface="Meiryo"/>
                        </a:rPr>
                        <a:t>データ数</a:t>
                      </a:r>
                      <a:endParaRPr lang="en-US" altLang="ja-JP" sz="1200" b="0" u="none" strike="noStrike" cap="none" dirty="0">
                        <a:solidFill>
                          <a:schemeClr val="tx1">
                            <a:lumMod val="85000"/>
                            <a:lumOff val="15000"/>
                          </a:schemeClr>
                        </a:solidFill>
                        <a:latin typeface="游ゴシック"/>
                        <a:ea typeface="游ゴシック"/>
                        <a:cs typeface="Meiryo"/>
                        <a:sym typeface="Meiryo"/>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ja" sz="1200" b="0" u="none" strike="noStrike" cap="none" dirty="0">
                          <a:solidFill>
                            <a:schemeClr val="tx1">
                              <a:lumMod val="85000"/>
                              <a:lumOff val="15000"/>
                            </a:schemeClr>
                          </a:solidFill>
                          <a:latin typeface="游ゴシック"/>
                          <a:ea typeface="游ゴシック"/>
                          <a:cs typeface="Meiryo"/>
                          <a:sym typeface="Meiryo"/>
                        </a:rPr>
                        <a:t>列</a:t>
                      </a:r>
                      <a:endParaRPr sz="1200" b="0" u="none" strike="noStrike" cap="none" dirty="0">
                        <a:solidFill>
                          <a:schemeClr val="tx1">
                            <a:lumMod val="85000"/>
                            <a:lumOff val="15000"/>
                          </a:schemeClr>
                        </a:solidFill>
                        <a:latin typeface="游ゴシック"/>
                        <a:ea typeface="游ゴシック"/>
                        <a:cs typeface="Meiryo"/>
                        <a:sym typeface="Meiryo"/>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ja" sz="1200" b="0" u="none" strike="noStrike" cap="none" dirty="0">
                          <a:solidFill>
                            <a:schemeClr val="tx1">
                              <a:lumMod val="85000"/>
                              <a:lumOff val="15000"/>
                            </a:schemeClr>
                          </a:solidFill>
                          <a:latin typeface="游ゴシック"/>
                          <a:ea typeface="游ゴシック"/>
                          <a:cs typeface="Meiryo"/>
                          <a:sym typeface="Meiryo"/>
                        </a:rPr>
                        <a:t>例</a:t>
                      </a:r>
                      <a:endParaRPr sz="1200" b="0" u="none" strike="noStrike" cap="none" dirty="0">
                        <a:solidFill>
                          <a:schemeClr val="tx1">
                            <a:lumMod val="85000"/>
                            <a:lumOff val="15000"/>
                          </a:schemeClr>
                        </a:solidFill>
                        <a:latin typeface="游ゴシック"/>
                        <a:ea typeface="游ゴシック"/>
                        <a:cs typeface="Meiryo"/>
                        <a:sym typeface="Meiryo"/>
                      </a:endParaRPr>
                    </a:p>
                  </a:txBody>
                  <a:tcPr marL="91450" marR="91450" marT="45725" marB="45725" anchor="ctr"/>
                </a:tc>
                <a:extLst>
                  <a:ext uri="{0D108BD9-81ED-4DB2-BD59-A6C34878D82A}">
                    <a16:rowId xmlns:a16="http://schemas.microsoft.com/office/drawing/2014/main" val="10000"/>
                  </a:ext>
                </a:extLst>
              </a:tr>
              <a:tr h="263250">
                <a:tc rowSpan="4">
                  <a:txBody>
                    <a:bodyPr/>
                    <a:lstStyle/>
                    <a:p>
                      <a:pPr marL="0" marR="0" lvl="0" indent="0" algn="l" rtl="0">
                        <a:lnSpc>
                          <a:spcPct val="100000"/>
                        </a:lnSpc>
                        <a:spcBef>
                          <a:spcPts val="0"/>
                        </a:spcBef>
                        <a:spcAft>
                          <a:spcPts val="0"/>
                        </a:spcAft>
                        <a:buClr>
                          <a:srgbClr val="000000"/>
                        </a:buClr>
                        <a:buSzPts val="1400"/>
                        <a:buFont typeface="Arial"/>
                        <a:buNone/>
                      </a:pPr>
                      <a:r>
                        <a:rPr lang="ja" sz="1200" b="0" u="none" strike="noStrike" cap="none">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rPr>
                        <a:t>投球データ</a:t>
                      </a:r>
                      <a:endParaRPr sz="1200" b="0" u="none" strike="noStrike" cap="none">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tc>
                <a:tc rowSpan="4">
                  <a:txBody>
                    <a:bodyPr/>
                    <a:lstStyle/>
                    <a:p>
                      <a:pPr marL="0" marR="0" lvl="0" indent="0" algn="l" rtl="0">
                        <a:lnSpc>
                          <a:spcPct val="100000"/>
                        </a:lnSpc>
                        <a:spcBef>
                          <a:spcPts val="0"/>
                        </a:spcBef>
                        <a:spcAft>
                          <a:spcPts val="0"/>
                        </a:spcAft>
                        <a:buClr>
                          <a:srgbClr val="000000"/>
                        </a:buClr>
                        <a:buSzPts val="1400"/>
                        <a:buFont typeface="Arial"/>
                        <a:buNone/>
                      </a:pPr>
                      <a:r>
                        <a:rPr lang="ja"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rPr>
                        <a:t>si</a:t>
                      </a:r>
                      <a:r>
                        <a:rPr lang="en-US" altLang="ja"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rPr>
                        <a:t>g</a:t>
                      </a:r>
                      <a:r>
                        <a:rPr lang="ja"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rPr>
                        <a:t>nate</a:t>
                      </a:r>
                      <a:endParaRPr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tc>
                <a:tc rowSpan="4">
                  <a:txBody>
                    <a:bodyPr/>
                    <a:lstStyle/>
                    <a:p>
                      <a:pPr marL="0" marR="0" lvl="0" indent="0" algn="l" rtl="0">
                        <a:lnSpc>
                          <a:spcPct val="100000"/>
                        </a:lnSpc>
                        <a:spcBef>
                          <a:spcPts val="0"/>
                        </a:spcBef>
                        <a:spcAft>
                          <a:spcPts val="0"/>
                        </a:spcAft>
                        <a:buClr>
                          <a:srgbClr val="000000"/>
                        </a:buClr>
                        <a:buSzPts val="1400"/>
                        <a:buFont typeface="Arial"/>
                        <a:buNone/>
                      </a:pPr>
                      <a:r>
                        <a:rPr lang="ja" sz="1200" b="0" u="none" strike="noStrike" cap="none">
                          <a:solidFill>
                            <a:schemeClr val="tx1">
                              <a:lumMod val="85000"/>
                              <a:lumOff val="15000"/>
                            </a:schemeClr>
                          </a:solidFill>
                          <a:latin typeface="游ゴシック"/>
                          <a:ea typeface="游ゴシック"/>
                          <a:cs typeface="Meiryo"/>
                          <a:sym typeface="Meiryo"/>
                        </a:rPr>
                        <a:t>2017年</a:t>
                      </a:r>
                      <a:endParaRPr altLang="en-US" sz="1200" b="0" u="none" strike="noStrike" cap="none">
                        <a:solidFill>
                          <a:schemeClr val="tx1">
                            <a:lumMod val="85000"/>
                            <a:lumOff val="15000"/>
                          </a:schemeClr>
                        </a:solidFill>
                        <a:latin typeface="游ゴシック"/>
                        <a:ea typeface="游ゴシック"/>
                        <a:cs typeface="Meiryo"/>
                        <a:sym typeface="Meiryo"/>
                      </a:endParaRPr>
                    </a:p>
                  </a:txBody>
                  <a:tcPr marL="91450" marR="91450" marT="45725" marB="45725"/>
                </a:tc>
                <a:tc rowSpan="4">
                  <a:txBody>
                    <a:bodyPr/>
                    <a:lstStyle/>
                    <a:p>
                      <a:pPr marL="0" marR="0" lvl="0" indent="0" algn="l" rtl="0">
                        <a:lnSpc>
                          <a:spcPct val="100000"/>
                        </a:lnSpc>
                        <a:spcBef>
                          <a:spcPts val="0"/>
                        </a:spcBef>
                        <a:spcAft>
                          <a:spcPts val="0"/>
                        </a:spcAft>
                        <a:buClr>
                          <a:srgbClr val="000000"/>
                        </a:buClr>
                        <a:buSzPts val="1400"/>
                        <a:buFont typeface="Arial"/>
                        <a:buNone/>
                      </a:pPr>
                      <a:r>
                        <a:rPr lang="ja"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rPr>
                        <a:t>投球別</a:t>
                      </a:r>
                      <a:endParaRPr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tc>
                <a:tc rowSpan="4">
                  <a:txBody>
                    <a:bodyPr/>
                    <a:lstStyle/>
                    <a:p>
                      <a:pPr marL="0" marR="0" lvl="0" indent="0" algn="r" rtl="0">
                        <a:lnSpc>
                          <a:spcPct val="100000"/>
                        </a:lnSpc>
                        <a:spcBef>
                          <a:spcPts val="0"/>
                        </a:spcBef>
                        <a:spcAft>
                          <a:spcPts val="0"/>
                        </a:spcAft>
                        <a:buClr>
                          <a:srgbClr val="000000"/>
                        </a:buClr>
                        <a:buSzPts val="1400"/>
                        <a:buFont typeface="Arial"/>
                        <a:buNone/>
                      </a:pPr>
                      <a:r>
                        <a:rPr lang="en-US" altLang="ja-JP" sz="1200" b="0" u="none" strike="noStrike" cap="none" dirty="0">
                          <a:solidFill>
                            <a:schemeClr val="tx1">
                              <a:lumMod val="85000"/>
                              <a:lumOff val="15000"/>
                            </a:schemeClr>
                          </a:solidFill>
                          <a:latin typeface="游ゴシック"/>
                          <a:ea typeface="游ゴシック"/>
                          <a:cs typeface="Meiryo"/>
                        </a:rPr>
                        <a:t>257,119</a:t>
                      </a:r>
                      <a:endParaRPr sz="1200" b="0" u="none" strike="noStrike" cap="none" dirty="0">
                        <a:solidFill>
                          <a:schemeClr val="tx1">
                            <a:lumMod val="85000"/>
                            <a:lumOff val="15000"/>
                          </a:schemeClr>
                        </a:solidFill>
                        <a:latin typeface="游ゴシック"/>
                        <a:ea typeface="游ゴシック"/>
                        <a:cs typeface="Meiryo"/>
                        <a:sym typeface="Meiryo"/>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ja" sz="1200" b="0" u="none" strike="noStrike" cap="none" dirty="0">
                          <a:solidFill>
                            <a:schemeClr val="tx1">
                              <a:lumMod val="85000"/>
                              <a:lumOff val="15000"/>
                            </a:schemeClr>
                          </a:solidFill>
                          <a:latin typeface="游ゴシック"/>
                          <a:ea typeface="游ゴシック"/>
                          <a:cs typeface="Meiryo"/>
                          <a:sym typeface="Meiryo"/>
                        </a:rPr>
                        <a:t>投手ID</a:t>
                      </a:r>
                      <a:endParaRPr sz="1200" b="0" u="none" strike="noStrike" cap="none" dirty="0">
                        <a:solidFill>
                          <a:schemeClr val="tx1">
                            <a:lumMod val="85000"/>
                            <a:lumOff val="15000"/>
                          </a:schemeClr>
                        </a:solidFill>
                        <a:latin typeface="游ゴシック"/>
                        <a:ea typeface="游ゴシック"/>
                        <a:cs typeface="Meiryo"/>
                        <a:sym typeface="Meiryo"/>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ja" sz="1200" b="0" u="none" strike="noStrike" cap="none" dirty="0">
                          <a:solidFill>
                            <a:schemeClr val="tx1">
                              <a:lumMod val="85000"/>
                              <a:lumOff val="15000"/>
                            </a:schemeClr>
                          </a:solidFill>
                          <a:latin typeface="游ゴシック"/>
                          <a:ea typeface="游ゴシック"/>
                          <a:cs typeface="Meiryo"/>
                          <a:sym typeface="Meiryo"/>
                        </a:rPr>
                        <a:t>1500001</a:t>
                      </a:r>
                      <a:endParaRPr sz="1200" b="0" u="none" strike="noStrike" cap="none" dirty="0">
                        <a:solidFill>
                          <a:schemeClr val="tx1">
                            <a:lumMod val="85000"/>
                            <a:lumOff val="15000"/>
                          </a:schemeClr>
                        </a:solidFill>
                        <a:latin typeface="游ゴシック"/>
                        <a:ea typeface="游ゴシック"/>
                        <a:cs typeface="Meiryo"/>
                        <a:sym typeface="Meiryo"/>
                      </a:endParaRPr>
                    </a:p>
                  </a:txBody>
                  <a:tcPr marL="91450" marR="91450" marT="45725" marB="45725"/>
                </a:tc>
                <a:extLst>
                  <a:ext uri="{0D108BD9-81ED-4DB2-BD59-A6C34878D82A}">
                    <a16:rowId xmlns:a16="http://schemas.microsoft.com/office/drawing/2014/main" val="10001"/>
                  </a:ext>
                </a:extLst>
              </a:tr>
              <a:tr h="263250">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pPr marL="0" marR="0" lvl="0" indent="0" algn="l" rtl="0">
                        <a:lnSpc>
                          <a:spcPct val="100000"/>
                        </a:lnSpc>
                        <a:spcBef>
                          <a:spcPts val="0"/>
                        </a:spcBef>
                        <a:spcAft>
                          <a:spcPts val="0"/>
                        </a:spcAft>
                        <a:buClr>
                          <a:srgbClr val="000000"/>
                        </a:buClr>
                        <a:buSzPts val="1400"/>
                        <a:buFont typeface="Arial"/>
                        <a:buNone/>
                      </a:pPr>
                      <a:endParaRPr sz="1200" b="0" u="none" strike="noStrike" cap="none" dirty="0">
                        <a:solidFill>
                          <a:schemeClr val="tx1">
                            <a:lumMod val="85000"/>
                            <a:lumOff val="15000"/>
                          </a:schemeClr>
                        </a:solidFill>
                        <a:latin typeface="游ゴシック"/>
                        <a:ea typeface="游ゴシック"/>
                        <a:cs typeface="Meiryo"/>
                        <a:sym typeface="Meiryo"/>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ja" sz="1200" b="0" u="none" strike="noStrike" cap="none" dirty="0">
                          <a:solidFill>
                            <a:schemeClr val="tx1">
                              <a:lumMod val="85000"/>
                              <a:lumOff val="15000"/>
                            </a:schemeClr>
                          </a:solidFill>
                          <a:latin typeface="游ゴシック"/>
                          <a:ea typeface="游ゴシック"/>
                          <a:cs typeface="Meiryo"/>
                          <a:sym typeface="Meiryo"/>
                        </a:rPr>
                        <a:t>試合内投球数</a:t>
                      </a:r>
                      <a:endParaRPr sz="1200" b="0" u="none" strike="noStrike" cap="none" dirty="0">
                        <a:solidFill>
                          <a:schemeClr val="tx1">
                            <a:lumMod val="85000"/>
                            <a:lumOff val="15000"/>
                          </a:schemeClr>
                        </a:solidFill>
                        <a:latin typeface="游ゴシック"/>
                        <a:ea typeface="游ゴシック"/>
                        <a:cs typeface="Meiryo"/>
                        <a:sym typeface="Meiryo"/>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ja" sz="1200" b="0" u="none" strike="noStrike" cap="none" dirty="0">
                          <a:solidFill>
                            <a:schemeClr val="tx1">
                              <a:lumMod val="85000"/>
                              <a:lumOff val="15000"/>
                            </a:schemeClr>
                          </a:solidFill>
                          <a:latin typeface="游ゴシック"/>
                          <a:ea typeface="游ゴシック"/>
                          <a:cs typeface="Meiryo"/>
                          <a:sym typeface="Meiryo"/>
                        </a:rPr>
                        <a:t>1</a:t>
                      </a:r>
                      <a:endParaRPr sz="1200" b="0" u="none" strike="noStrike" cap="none" dirty="0">
                        <a:solidFill>
                          <a:schemeClr val="tx1">
                            <a:lumMod val="85000"/>
                            <a:lumOff val="15000"/>
                          </a:schemeClr>
                        </a:solidFill>
                        <a:latin typeface="游ゴシック"/>
                        <a:ea typeface="游ゴシック"/>
                        <a:cs typeface="Meiryo"/>
                        <a:sym typeface="Meiryo"/>
                      </a:endParaRPr>
                    </a:p>
                  </a:txBody>
                  <a:tcPr marL="91450" marR="91450" marT="45725" marB="45725"/>
                </a:tc>
                <a:extLst>
                  <a:ext uri="{0D108BD9-81ED-4DB2-BD59-A6C34878D82A}">
                    <a16:rowId xmlns:a16="http://schemas.microsoft.com/office/drawing/2014/main" val="10002"/>
                  </a:ext>
                </a:extLst>
              </a:tr>
              <a:tr h="263250">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pPr marL="0" marR="0" lvl="0" indent="0" algn="l" rtl="0">
                        <a:lnSpc>
                          <a:spcPct val="100000"/>
                        </a:lnSpc>
                        <a:spcBef>
                          <a:spcPts val="0"/>
                        </a:spcBef>
                        <a:spcAft>
                          <a:spcPts val="0"/>
                        </a:spcAft>
                        <a:buClr>
                          <a:srgbClr val="000000"/>
                        </a:buClr>
                        <a:buSzPts val="1400"/>
                        <a:buFont typeface="Arial"/>
                        <a:buNone/>
                      </a:pPr>
                      <a:endParaRPr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ja"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rPr>
                        <a:t>日付</a:t>
                      </a:r>
                      <a:endParaRPr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ja" sz="1200" b="0" u="none" strike="noStrike" cap="none" dirty="0">
                          <a:solidFill>
                            <a:schemeClr val="tx1">
                              <a:lumMod val="85000"/>
                              <a:lumOff val="15000"/>
                            </a:schemeClr>
                          </a:solidFill>
                          <a:latin typeface="游ゴシック"/>
                          <a:ea typeface="游ゴシック"/>
                          <a:cs typeface="Meiryo"/>
                          <a:sym typeface="Meiryo"/>
                        </a:rPr>
                        <a:t>2017-03-31</a:t>
                      </a:r>
                      <a:endParaRPr sz="1200" b="0" u="none" strike="noStrike" cap="none" dirty="0">
                        <a:solidFill>
                          <a:schemeClr val="tx1">
                            <a:lumMod val="85000"/>
                            <a:lumOff val="15000"/>
                          </a:schemeClr>
                        </a:solidFill>
                        <a:latin typeface="游ゴシック"/>
                        <a:ea typeface="游ゴシック"/>
                        <a:cs typeface="Meiryo"/>
                        <a:sym typeface="Meiryo"/>
                      </a:endParaRPr>
                    </a:p>
                  </a:txBody>
                  <a:tcPr marL="91450" marR="91450" marT="45725" marB="45725"/>
                </a:tc>
                <a:extLst>
                  <a:ext uri="{0D108BD9-81ED-4DB2-BD59-A6C34878D82A}">
                    <a16:rowId xmlns:a16="http://schemas.microsoft.com/office/drawing/2014/main" val="10003"/>
                  </a:ext>
                </a:extLst>
              </a:tr>
              <a:tr h="263250">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pPr marL="0" marR="0" lvl="0" indent="0" algn="l" rtl="0">
                        <a:lnSpc>
                          <a:spcPct val="100000"/>
                        </a:lnSpc>
                        <a:spcBef>
                          <a:spcPts val="0"/>
                        </a:spcBef>
                        <a:spcAft>
                          <a:spcPts val="0"/>
                        </a:spcAft>
                        <a:buClr>
                          <a:srgbClr val="000000"/>
                        </a:buClr>
                        <a:buSzPts val="1400"/>
                        <a:buFont typeface="Arial"/>
                        <a:buNone/>
                      </a:pPr>
                      <a:endParaRPr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ja"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rPr>
                        <a:t>球種</a:t>
                      </a:r>
                      <a:endParaRPr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ja" sz="1200" b="0" u="none" strike="noStrike" cap="none" dirty="0">
                          <a:solidFill>
                            <a:schemeClr val="tx1">
                              <a:lumMod val="85000"/>
                              <a:lumOff val="15000"/>
                            </a:schemeClr>
                          </a:solidFill>
                          <a:latin typeface="游ゴシック"/>
                          <a:ea typeface="游ゴシック"/>
                          <a:cs typeface="Meiryo"/>
                          <a:sym typeface="Meiryo"/>
                        </a:rPr>
                        <a:t>0</a:t>
                      </a:r>
                      <a:endParaRPr sz="1200" b="0" u="none" strike="noStrike" cap="none" dirty="0">
                        <a:solidFill>
                          <a:schemeClr val="tx1">
                            <a:lumMod val="85000"/>
                            <a:lumOff val="15000"/>
                          </a:schemeClr>
                        </a:solidFill>
                        <a:latin typeface="游ゴシック"/>
                        <a:ea typeface="游ゴシック"/>
                        <a:cs typeface="Meiryo"/>
                        <a:sym typeface="Meiryo"/>
                      </a:endParaRPr>
                    </a:p>
                  </a:txBody>
                  <a:tcPr marL="91450" marR="91450" marT="45725" marB="45725"/>
                </a:tc>
                <a:extLst>
                  <a:ext uri="{0D108BD9-81ED-4DB2-BD59-A6C34878D82A}">
                    <a16:rowId xmlns:a16="http://schemas.microsoft.com/office/drawing/2014/main" val="10004"/>
                  </a:ext>
                </a:extLst>
              </a:tr>
              <a:tr h="263250">
                <a:tc rowSpan="4">
                  <a:txBody>
                    <a:bodyPr/>
                    <a:lstStyle/>
                    <a:p>
                      <a:pPr marL="0" marR="0" lvl="0" indent="0" algn="l" rtl="0">
                        <a:lnSpc>
                          <a:spcPct val="100000"/>
                        </a:lnSpc>
                        <a:spcBef>
                          <a:spcPts val="0"/>
                        </a:spcBef>
                        <a:spcAft>
                          <a:spcPts val="0"/>
                        </a:spcAft>
                        <a:buClr>
                          <a:srgbClr val="000000"/>
                        </a:buClr>
                        <a:buSzPts val="1400"/>
                        <a:buFont typeface="Arial"/>
                        <a:buNone/>
                      </a:pPr>
                      <a:r>
                        <a:rPr lang="ja-JP" altLang="en-US"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rPr>
                        <a:t>選手</a:t>
                      </a:r>
                      <a:r>
                        <a:rPr lang="ja"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rPr>
                        <a:t>データ</a:t>
                      </a:r>
                      <a:endParaRPr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noFill/>
                  </a:tcPr>
                </a:tc>
                <a:tc rowSpan="4">
                  <a:txBody>
                    <a:bodyPr/>
                    <a:lstStyle/>
                    <a:p>
                      <a:pPr marL="0" marR="0" lvl="0" indent="0" algn="l" rtl="0">
                        <a:lnSpc>
                          <a:spcPct val="100000"/>
                        </a:lnSpc>
                        <a:spcBef>
                          <a:spcPts val="0"/>
                        </a:spcBef>
                        <a:spcAft>
                          <a:spcPts val="0"/>
                        </a:spcAft>
                        <a:buClr>
                          <a:srgbClr val="000000"/>
                        </a:buClr>
                        <a:buSzPts val="1400"/>
                        <a:buFont typeface="Arial"/>
                        <a:buNone/>
                      </a:pPr>
                      <a:r>
                        <a:rPr lang="ja" sz="1200" b="0" u="none" strike="noStrike" cap="none">
                          <a:solidFill>
                            <a:schemeClr val="tx1">
                              <a:lumMod val="85000"/>
                              <a:lumOff val="15000"/>
                            </a:schemeClr>
                          </a:solidFill>
                          <a:latin typeface="游ゴシック"/>
                          <a:ea typeface="游ゴシック"/>
                          <a:cs typeface="Meiryo"/>
                          <a:sym typeface="Meiryo"/>
                        </a:rPr>
                        <a:t>si</a:t>
                      </a:r>
                      <a:r>
                        <a:rPr lang="en-US" altLang="ja" sz="1200" b="0" u="none" strike="noStrike" cap="none" dirty="0">
                          <a:solidFill>
                            <a:schemeClr val="tx1">
                              <a:lumMod val="85000"/>
                              <a:lumOff val="15000"/>
                            </a:schemeClr>
                          </a:solidFill>
                          <a:latin typeface="游ゴシック"/>
                          <a:ea typeface="游ゴシック"/>
                          <a:cs typeface="Meiryo"/>
                          <a:sym typeface="Meiryo"/>
                        </a:rPr>
                        <a:t>g</a:t>
                      </a:r>
                      <a:r>
                        <a:rPr lang="ja" sz="1200" b="0" u="none" strike="noStrike" cap="none">
                          <a:solidFill>
                            <a:schemeClr val="tx1">
                              <a:lumMod val="85000"/>
                              <a:lumOff val="15000"/>
                            </a:schemeClr>
                          </a:solidFill>
                          <a:latin typeface="游ゴシック"/>
                          <a:ea typeface="游ゴシック"/>
                          <a:cs typeface="Meiryo"/>
                          <a:sym typeface="Meiryo"/>
                        </a:rPr>
                        <a:t>nate</a:t>
                      </a:r>
                      <a:endParaRPr sz="1200" b="0" u="none" strike="noStrike" cap="none">
                        <a:solidFill>
                          <a:schemeClr val="tx1">
                            <a:lumMod val="85000"/>
                            <a:lumOff val="15000"/>
                          </a:schemeClr>
                        </a:solidFill>
                        <a:latin typeface="游ゴシック"/>
                        <a:ea typeface="游ゴシック"/>
                        <a:cs typeface="Meiryo"/>
                        <a:sym typeface="Meiryo"/>
                      </a:endParaRPr>
                    </a:p>
                  </a:txBody>
                  <a:tcPr marL="91450" marR="91450" marT="45725" marB="45725">
                    <a:noFill/>
                  </a:tcPr>
                </a:tc>
                <a:tc rowSpan="4">
                  <a:txBody>
                    <a:bodyPr/>
                    <a:lstStyle/>
                    <a:p>
                      <a:pPr marL="0" marR="0" lvl="0" indent="0" algn="l" rtl="0">
                        <a:lnSpc>
                          <a:spcPct val="100000"/>
                        </a:lnSpc>
                        <a:spcBef>
                          <a:spcPts val="0"/>
                        </a:spcBef>
                        <a:spcAft>
                          <a:spcPts val="0"/>
                        </a:spcAft>
                        <a:buClr>
                          <a:srgbClr val="000000"/>
                        </a:buClr>
                        <a:buSzPts val="1400"/>
                        <a:buFont typeface="Arial"/>
                        <a:buNone/>
                      </a:pPr>
                      <a:r>
                        <a:rPr lang="ja" sz="1200" b="0" u="none" strike="noStrike" cap="none">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rPr>
                        <a:t>2017年</a:t>
                      </a:r>
                      <a:endParaRPr sz="1200" b="0" u="none" strike="noStrike" cap="none">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noFill/>
                  </a:tcPr>
                </a:tc>
                <a:tc rowSpan="4">
                  <a:txBody>
                    <a:bodyPr/>
                    <a:lstStyle/>
                    <a:p>
                      <a:pPr marL="0" marR="0" lvl="0" indent="0" algn="l" rtl="0">
                        <a:lnSpc>
                          <a:spcPct val="100000"/>
                        </a:lnSpc>
                        <a:spcBef>
                          <a:spcPts val="0"/>
                        </a:spcBef>
                        <a:spcAft>
                          <a:spcPts val="0"/>
                        </a:spcAft>
                        <a:buClr>
                          <a:srgbClr val="000000"/>
                        </a:buClr>
                        <a:buSzPts val="1400"/>
                        <a:buFont typeface="Arial"/>
                        <a:buNone/>
                      </a:pPr>
                      <a:r>
                        <a:rPr lang="ja-JP" altLang="en-US" sz="1200" b="0" u="none" strike="noStrike" cap="none">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rPr>
                        <a:t>選手別</a:t>
                      </a:r>
                      <a:endParaRPr sz="1200" b="0" u="none" strike="noStrike" cap="none">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noFill/>
                  </a:tcPr>
                </a:tc>
                <a:tc rowSpan="4">
                  <a:txBody>
                    <a:bodyPr/>
                    <a:lstStyle/>
                    <a:p>
                      <a:pPr marL="0" marR="0" lvl="0" indent="0" algn="r" rtl="0">
                        <a:lnSpc>
                          <a:spcPct val="100000"/>
                        </a:lnSpc>
                        <a:spcBef>
                          <a:spcPts val="0"/>
                        </a:spcBef>
                        <a:spcAft>
                          <a:spcPts val="0"/>
                        </a:spcAft>
                        <a:buClr>
                          <a:srgbClr val="000000"/>
                        </a:buClr>
                        <a:buSzPts val="1400"/>
                        <a:buFont typeface="Arial"/>
                        <a:buNone/>
                      </a:pPr>
                      <a:r>
                        <a:rPr lang="en-US" sz="1200" b="0" u="none" strike="noStrike" cap="none" dirty="0">
                          <a:solidFill>
                            <a:schemeClr val="tx1">
                              <a:lumMod val="85000"/>
                              <a:lumOff val="15000"/>
                            </a:schemeClr>
                          </a:solidFill>
                          <a:latin typeface="游ゴシック"/>
                          <a:ea typeface="游ゴシック"/>
                          <a:cs typeface="Meiryo"/>
                        </a:rPr>
                        <a:t>911</a:t>
                      </a:r>
                      <a:endParaRPr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noFill/>
                  </a:tcPr>
                </a:tc>
                <a:tc>
                  <a:txBody>
                    <a:bodyPr/>
                    <a:lstStyle/>
                    <a:p>
                      <a:pPr marL="0" marR="0" lvl="0" indent="0" algn="l" rtl="0">
                        <a:lnSpc>
                          <a:spcPct val="100000"/>
                        </a:lnSpc>
                        <a:spcBef>
                          <a:spcPts val="0"/>
                        </a:spcBef>
                        <a:spcAft>
                          <a:spcPts val="0"/>
                        </a:spcAft>
                        <a:buClr>
                          <a:srgbClr val="000000"/>
                        </a:buClr>
                        <a:buSzPts val="1400"/>
                        <a:buFont typeface="Arial"/>
                        <a:buNone/>
                      </a:pPr>
                      <a:r>
                        <a:rPr lang="ja-JP" altLang="en-US" sz="1200" b="0" u="none" strike="noStrike" cap="none" dirty="0">
                          <a:solidFill>
                            <a:schemeClr val="tx1">
                              <a:lumMod val="85000"/>
                              <a:lumOff val="15000"/>
                            </a:schemeClr>
                          </a:solidFill>
                          <a:latin typeface="游ゴシック"/>
                          <a:ea typeface="游ゴシック"/>
                          <a:cs typeface="Meiryo"/>
                        </a:rPr>
                        <a:t>チームID</a:t>
                      </a:r>
                      <a:endParaRPr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ltLang="ja-JP" sz="1200" b="0" u="none" strike="noStrike" cap="none" dirty="0">
                          <a:solidFill>
                            <a:schemeClr val="tx1">
                              <a:lumMod val="85000"/>
                              <a:lumOff val="15000"/>
                            </a:schemeClr>
                          </a:solidFill>
                          <a:latin typeface="游ゴシック"/>
                          <a:ea typeface="游ゴシック"/>
                          <a:cs typeface="Meiryo"/>
                        </a:rPr>
                        <a:t>1</a:t>
                      </a:r>
                      <a:endParaRPr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tc>
                <a:extLst>
                  <a:ext uri="{0D108BD9-81ED-4DB2-BD59-A6C34878D82A}">
                    <a16:rowId xmlns:a16="http://schemas.microsoft.com/office/drawing/2014/main" val="10005"/>
                  </a:ext>
                </a:extLst>
              </a:tr>
              <a:tr h="263250">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pPr marL="0" marR="0" lvl="0" indent="0" algn="l" rtl="0">
                        <a:lnSpc>
                          <a:spcPct val="100000"/>
                        </a:lnSpc>
                        <a:spcBef>
                          <a:spcPts val="0"/>
                        </a:spcBef>
                        <a:spcAft>
                          <a:spcPts val="0"/>
                        </a:spcAft>
                        <a:buClr>
                          <a:srgbClr val="000000"/>
                        </a:buClr>
                        <a:buSzPts val="1400"/>
                        <a:buFont typeface="Arial"/>
                        <a:buNone/>
                      </a:pPr>
                      <a:endParaRPr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ja-JP" sz="1200" b="0" u="none" strike="noStrike" cap="none" dirty="0">
                          <a:solidFill>
                            <a:schemeClr val="tx1">
                              <a:lumMod val="85000"/>
                              <a:lumOff val="15000"/>
                            </a:schemeClr>
                          </a:solidFill>
                          <a:latin typeface="游ゴシック"/>
                          <a:ea typeface="游ゴシック"/>
                          <a:cs typeface="Meiryo"/>
                        </a:rPr>
                        <a:t>選手ID</a:t>
                      </a:r>
                      <a:endParaRPr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altLang="ja-JP" sz="1200" b="0" u="none" strike="noStrike" cap="none" dirty="0">
                          <a:solidFill>
                            <a:schemeClr val="tx1">
                              <a:lumMod val="85000"/>
                              <a:lumOff val="15000"/>
                            </a:schemeClr>
                          </a:solidFill>
                          <a:latin typeface="游ゴシック"/>
                          <a:ea typeface="游ゴシック"/>
                          <a:cs typeface="Meiryo"/>
                        </a:rPr>
                        <a:t>11270</a:t>
                      </a:r>
                      <a:endParaRPr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tc>
                <a:extLst>
                  <a:ext uri="{0D108BD9-81ED-4DB2-BD59-A6C34878D82A}">
                    <a16:rowId xmlns:a16="http://schemas.microsoft.com/office/drawing/2014/main" val="10006"/>
                  </a:ext>
                </a:extLst>
              </a:tr>
              <a:tr h="263250">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pPr marL="0" marR="0" lvl="0" indent="0" algn="l" rtl="0">
                        <a:lnSpc>
                          <a:spcPct val="100000"/>
                        </a:lnSpc>
                        <a:spcBef>
                          <a:spcPts val="0"/>
                        </a:spcBef>
                        <a:spcAft>
                          <a:spcPts val="0"/>
                        </a:spcAft>
                        <a:buClr>
                          <a:srgbClr val="000000"/>
                        </a:buClr>
                        <a:buSzPts val="1400"/>
                        <a:buFont typeface="Arial"/>
                        <a:buNone/>
                      </a:pPr>
                      <a:endParaRPr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ja-JP" altLang="en-US" sz="1200" b="0" u="none" strike="noStrike" cap="none" dirty="0">
                          <a:solidFill>
                            <a:schemeClr val="tx1">
                              <a:lumMod val="85000"/>
                              <a:lumOff val="15000"/>
                            </a:schemeClr>
                          </a:solidFill>
                          <a:latin typeface="游ゴシック"/>
                          <a:ea typeface="游ゴシック"/>
                          <a:cs typeface="Meiryo"/>
                        </a:rPr>
                        <a:t>選手名</a:t>
                      </a:r>
                      <a:endParaRPr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ja-JP" altLang="en-US" sz="1200" b="0" u="none" strike="noStrike" cap="none">
                          <a:solidFill>
                            <a:schemeClr val="tx1">
                              <a:lumMod val="85000"/>
                              <a:lumOff val="15000"/>
                            </a:schemeClr>
                          </a:solidFill>
                          <a:latin typeface="游ゴシック"/>
                          <a:ea typeface="游ゴシック"/>
                          <a:cs typeface="Meiryo"/>
                        </a:rPr>
                        <a:t>相川　亮二</a:t>
                      </a:r>
                      <a:endParaRPr sz="1200" b="0" u="none" strike="noStrike" cap="none">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tc>
                <a:extLst>
                  <a:ext uri="{0D108BD9-81ED-4DB2-BD59-A6C34878D82A}">
                    <a16:rowId xmlns:a16="http://schemas.microsoft.com/office/drawing/2014/main" val="10007"/>
                  </a:ext>
                </a:extLst>
              </a:tr>
              <a:tr h="263250">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pPr marL="0" marR="0" lvl="0" indent="0" algn="l" rtl="0">
                        <a:lnSpc>
                          <a:spcPct val="100000"/>
                        </a:lnSpc>
                        <a:spcBef>
                          <a:spcPts val="0"/>
                        </a:spcBef>
                        <a:spcAft>
                          <a:spcPts val="0"/>
                        </a:spcAft>
                        <a:buClr>
                          <a:srgbClr val="000000"/>
                        </a:buClr>
                        <a:buSzPts val="1400"/>
                        <a:buFont typeface="Arial"/>
                        <a:buNone/>
                      </a:pPr>
                      <a:endParaRPr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ja-JP" altLang="en-US" sz="1200" b="0" u="none" strike="noStrike" cap="none" dirty="0">
                          <a:solidFill>
                            <a:schemeClr val="tx1">
                              <a:lumMod val="85000"/>
                              <a:lumOff val="15000"/>
                            </a:schemeClr>
                          </a:solidFill>
                          <a:latin typeface="游ゴシック"/>
                          <a:ea typeface="游ゴシック"/>
                          <a:cs typeface="Meiryo"/>
                        </a:rPr>
                        <a:t>生年月日</a:t>
                      </a:r>
                      <a:endParaRPr sz="1200" b="0" u="none" strike="noStrike" cap="none" dirty="0">
                        <a:solidFill>
                          <a:schemeClr val="tx1">
                            <a:lumMod val="85000"/>
                            <a:lumOff val="15000"/>
                          </a:schemeClr>
                        </a:solidFill>
                        <a:latin typeface="游ゴシック" panose="020B0400000000000000" pitchFamily="50" charset="-128"/>
                        <a:ea typeface="游ゴシック" panose="020B0400000000000000" pitchFamily="50" charset="-128"/>
                        <a:cs typeface="Meiryo"/>
                        <a:sym typeface="Meiryo"/>
                      </a:endParaRPr>
                    </a:p>
                  </a:txBody>
                  <a:tcPr marL="91450" marR="91450" marT="45725" marB="45725"/>
                </a:tc>
                <a:tc>
                  <a:txBody>
                    <a:bodyPr/>
                    <a:lstStyle/>
                    <a:p>
                      <a:pPr marL="0" marR="0" lvl="0" indent="0" algn="l" rtl="0">
                        <a:lnSpc>
                          <a:spcPct val="100000"/>
                        </a:lnSpc>
                        <a:spcBef>
                          <a:spcPts val="0"/>
                        </a:spcBef>
                        <a:spcAft>
                          <a:spcPts val="0"/>
                        </a:spcAft>
                        <a:buSzPts val="1400"/>
                        <a:buFont typeface="Arial"/>
                        <a:buNone/>
                      </a:pPr>
                      <a:r>
                        <a:rPr lang="en-US" altLang="ja-JP" sz="1200" b="0" u="none" strike="noStrike" cap="none" dirty="0">
                          <a:solidFill>
                            <a:schemeClr val="tx1">
                              <a:lumMod val="85000"/>
                              <a:lumOff val="15000"/>
                            </a:schemeClr>
                          </a:solidFill>
                          <a:latin typeface="游ゴシック"/>
                          <a:ea typeface="游ゴシック"/>
                        </a:rPr>
                        <a:t>1976/7/11</a:t>
                      </a:r>
                      <a:endParaRPr sz="1200" b="0" u="none" strike="noStrike" cap="none" dirty="0">
                        <a:solidFill>
                          <a:schemeClr val="tx1">
                            <a:lumMod val="85000"/>
                            <a:lumOff val="15000"/>
                          </a:schemeClr>
                        </a:solidFill>
                        <a:latin typeface="游ゴシック"/>
                        <a:ea typeface="游ゴシック"/>
                        <a:sym typeface="Meiryo"/>
                      </a:endParaRPr>
                    </a:p>
                  </a:txBody>
                  <a:tcPr marL="91450" marR="91450" marT="45725" marB="45725"/>
                </a:tc>
                <a:extLst>
                  <a:ext uri="{0D108BD9-81ED-4DB2-BD59-A6C34878D82A}">
                    <a16:rowId xmlns:a16="http://schemas.microsoft.com/office/drawing/2014/main" val="10008"/>
                  </a:ext>
                </a:extLst>
              </a:tr>
            </a:tbl>
          </a:graphicData>
        </a:graphic>
      </p:graphicFrame>
      <p:sp>
        <p:nvSpPr>
          <p:cNvPr id="2" name="Google Shape;66;p15">
            <a:extLst>
              <a:ext uri="{FF2B5EF4-FFF2-40B4-BE49-F238E27FC236}">
                <a16:creationId xmlns:a16="http://schemas.microsoft.com/office/drawing/2014/main" id="{AF910311-9184-49E3-809E-A62CC633562C}"/>
              </a:ext>
            </a:extLst>
          </p:cNvPr>
          <p:cNvSpPr txBox="1">
            <a:spLocks noGrp="1"/>
          </p:cNvSpPr>
          <p:nvPr>
            <p:ph type="ctrTitle"/>
          </p:nvPr>
        </p:nvSpPr>
        <p:spPr>
          <a:xfrm>
            <a:off x="5916324" y="3488268"/>
            <a:ext cx="2872825" cy="548873"/>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ja-JP" altLang="en-US" sz="1200" dirty="0">
                <a:solidFill>
                  <a:schemeClr val="dk2"/>
                </a:solidFill>
                <a:latin typeface="游ゴシック"/>
                <a:ea typeface="游ゴシック"/>
              </a:rPr>
              <a:t>※データの詳細は次ページ以降に記載</a:t>
            </a:r>
            <a:endParaRPr lang="ja-JP" altLang="en-US" sz="1200" dirty="0">
              <a:solidFill>
                <a:schemeClr val="dk2"/>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180776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dirty="0">
                <a:solidFill>
                  <a:schemeClr val="bg1"/>
                </a:solidFill>
                <a:latin typeface="游ゴシック"/>
                <a:ea typeface="游ゴシック"/>
              </a:rPr>
              <a:t>　</a:t>
            </a:r>
            <a:r>
              <a:rPr lang="ja-JP" sz="2000" b="1" dirty="0">
                <a:solidFill>
                  <a:schemeClr val="bg1"/>
                </a:solidFill>
                <a:latin typeface="游ゴシック"/>
                <a:ea typeface="游ゴシック"/>
              </a:rPr>
              <a:t>【参考</a:t>
            </a:r>
            <a:r>
              <a:rPr lang="en-US" altLang="ja-JP" sz="2000" b="1" dirty="0">
                <a:solidFill>
                  <a:schemeClr val="bg1"/>
                </a:solidFill>
                <a:latin typeface="游ゴシック"/>
                <a:ea typeface="游ゴシック"/>
              </a:rPr>
              <a:t>2</a:t>
            </a:r>
            <a:r>
              <a:rPr lang="ja-JP" sz="2000" b="1" dirty="0">
                <a:solidFill>
                  <a:schemeClr val="bg1"/>
                </a:solidFill>
                <a:latin typeface="游ゴシック"/>
                <a:ea typeface="游ゴシック"/>
              </a:rPr>
              <a:t>】投球</a:t>
            </a:r>
            <a:r>
              <a:rPr lang="ja-JP" altLang="en-US" sz="2000" b="1" dirty="0">
                <a:solidFill>
                  <a:schemeClr val="bg1"/>
                </a:solidFill>
                <a:latin typeface="游ゴシック"/>
                <a:ea typeface="游ゴシック"/>
              </a:rPr>
              <a:t>傾</a:t>
            </a:r>
            <a:r>
              <a:rPr lang="ja-JP" sz="2000" b="1" dirty="0">
                <a:solidFill>
                  <a:schemeClr val="bg1"/>
                </a:solidFill>
                <a:latin typeface="游ゴシック"/>
                <a:ea typeface="游ゴシック"/>
              </a:rPr>
              <a:t>向</a:t>
            </a:r>
            <a:r>
              <a:rPr lang="ja-JP" altLang="en-US" sz="2000" b="1" dirty="0">
                <a:solidFill>
                  <a:schemeClr val="bg1"/>
                </a:solidFill>
                <a:latin typeface="游ゴシック"/>
                <a:ea typeface="游ゴシック"/>
              </a:rPr>
              <a:t>追加後の予測結果（</a:t>
            </a:r>
            <a:r>
              <a:rPr lang="en-US" altLang="ja-JP" sz="2000" b="1" dirty="0" err="1">
                <a:solidFill>
                  <a:schemeClr val="bg1"/>
                </a:solidFill>
                <a:latin typeface="游ゴシック"/>
                <a:ea typeface="游ゴシック"/>
              </a:rPr>
              <a:t>LightGBM</a:t>
            </a:r>
            <a:r>
              <a:rPr lang="ja-JP" altLang="en-US" sz="2000" b="1" dirty="0">
                <a:solidFill>
                  <a:schemeClr val="bg1"/>
                </a:solidFill>
                <a:latin typeface="游ゴシック"/>
                <a:ea typeface="游ゴシック"/>
              </a:rPr>
              <a:t>）</a:t>
            </a:r>
          </a:p>
        </p:txBody>
      </p:sp>
      <p:graphicFrame>
        <p:nvGraphicFramePr>
          <p:cNvPr id="7" name="表 6"/>
          <p:cNvGraphicFramePr>
            <a:graphicFrameLocks noGrp="1"/>
          </p:cNvGraphicFramePr>
          <p:nvPr>
            <p:extLst>
              <p:ext uri="{D42A27DB-BD31-4B8C-83A1-F6EECF244321}">
                <p14:modId xmlns:p14="http://schemas.microsoft.com/office/powerpoint/2010/main" val="3157937435"/>
              </p:ext>
            </p:extLst>
          </p:nvPr>
        </p:nvGraphicFramePr>
        <p:xfrm>
          <a:off x="427738" y="1830924"/>
          <a:ext cx="2592000" cy="2052000"/>
        </p:xfrm>
        <a:graphic>
          <a:graphicData uri="http://schemas.openxmlformats.org/drawingml/2006/table">
            <a:tbl>
              <a:tblPr firstRow="1" bandRow="1">
                <a:tableStyleId>{073A0DAA-6AF3-43AB-8588-CEC1D06C72B9}</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0001"/>
                    </a:ext>
                  </a:extLst>
                </a:gridCol>
              </a:tblGrid>
              <a:tr h="1026000">
                <a:tc>
                  <a:txBody>
                    <a:bodyPr/>
                    <a:lstStyle/>
                    <a:p>
                      <a:pPr algn="ctr"/>
                      <a:r>
                        <a:rPr kumimoji="1" lang="ja-JP" altLang="en-US" sz="1600" b="1" dirty="0">
                          <a:solidFill>
                            <a:schemeClr val="tx1">
                              <a:lumMod val="75000"/>
                              <a:lumOff val="25000"/>
                            </a:schemeClr>
                          </a:solidFill>
                          <a:latin typeface="游ゴシック" panose="020B0400000000000000" pitchFamily="50" charset="-128"/>
                          <a:ea typeface="游ゴシック" panose="020B0400000000000000" pitchFamily="50" charset="-128"/>
                        </a:rPr>
                        <a:t>正解率</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ja-JP" altLang="en-US" sz="1600" b="1">
                          <a:solidFill>
                            <a:schemeClr val="tx1">
                              <a:lumMod val="75000"/>
                              <a:lumOff val="25000"/>
                            </a:schemeClr>
                          </a:solidFill>
                          <a:latin typeface="游ゴシック"/>
                          <a:ea typeface="游ゴシック"/>
                        </a:rPr>
                        <a:t>51.2</a:t>
                      </a:r>
                      <a:r>
                        <a:rPr kumimoji="1" lang="ja-JP" altLang="en-US" sz="1600" b="1">
                          <a:solidFill>
                            <a:schemeClr val="tx1">
                              <a:lumMod val="75000"/>
                              <a:lumOff val="25000"/>
                            </a:schemeClr>
                          </a:solidFill>
                          <a:latin typeface="游ゴシック"/>
                          <a:ea typeface="游ゴシック"/>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26000">
                <a:tc>
                  <a:txBody>
                    <a:bodyPr/>
                    <a:lstStyle/>
                    <a:p>
                      <a:pPr algn="ctr"/>
                      <a:r>
                        <a:rPr kumimoji="1" lang="en-US" altLang="ja-JP" sz="1600" b="1" dirty="0">
                          <a:solidFill>
                            <a:schemeClr val="tx1">
                              <a:lumMod val="75000"/>
                              <a:lumOff val="25000"/>
                            </a:schemeClr>
                          </a:solidFill>
                          <a:latin typeface="游ゴシック" panose="020B0400000000000000" pitchFamily="50" charset="-128"/>
                          <a:ea typeface="游ゴシック" panose="020B0400000000000000" pitchFamily="50" charset="-128"/>
                        </a:rPr>
                        <a:t>Log Loss</a:t>
                      </a:r>
                      <a:endParaRPr kumimoji="1" lang="ja-JP" altLang="en-US" sz="1600" b="1" dirty="0">
                        <a:solidFill>
                          <a:schemeClr val="tx1">
                            <a:lumMod val="75000"/>
                            <a:lumOff val="25000"/>
                          </a:schemeClr>
                        </a:solidFill>
                        <a:latin typeface="游ゴシック" panose="020B0400000000000000" pitchFamily="50" charset="-128"/>
                        <a:ea typeface="游ゴシック" panose="020B0400000000000000" pitchFamily="50"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ja-JP" sz="1600" b="1" dirty="0">
                          <a:solidFill>
                            <a:schemeClr val="tx1">
                              <a:lumMod val="75000"/>
                              <a:lumOff val="25000"/>
                            </a:schemeClr>
                          </a:solidFill>
                          <a:latin typeface="游ゴシック"/>
                          <a:ea typeface="游ゴシック"/>
                        </a:rPr>
                        <a:t>1.12</a:t>
                      </a:r>
                      <a:endParaRPr kumimoji="1" lang="en-US" altLang="ja-JP" sz="1600" b="1" dirty="0">
                        <a:solidFill>
                          <a:schemeClr val="tx1">
                            <a:lumMod val="75000"/>
                            <a:lumOff val="25000"/>
                          </a:schemeClr>
                        </a:solidFill>
                        <a:latin typeface="游ゴシック"/>
                        <a:ea typeface="游ゴシック"/>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8" name="テキスト ボックス 7"/>
          <p:cNvSpPr txBox="1"/>
          <p:nvPr/>
        </p:nvSpPr>
        <p:spPr>
          <a:xfrm>
            <a:off x="5544838" y="1523147"/>
            <a:ext cx="1120462" cy="307777"/>
          </a:xfrm>
          <a:prstGeom prst="rect">
            <a:avLst/>
          </a:prstGeom>
          <a:noFill/>
        </p:spPr>
        <p:txBody>
          <a:bodyPr wrap="square" rtlCol="0">
            <a:spAutoFit/>
          </a:bodyPr>
          <a:lstStyle/>
          <a:p>
            <a:pPr algn="ctr"/>
            <a:r>
              <a:rPr kumimoji="1" lang="ja-JP" altLang="en-US" b="1" dirty="0">
                <a:latin typeface="游ゴシック" panose="020B0400000000000000" pitchFamily="50" charset="-128"/>
                <a:ea typeface="游ゴシック" panose="020B0400000000000000" pitchFamily="50" charset="-128"/>
              </a:rPr>
              <a:t>予測結果</a:t>
            </a:r>
          </a:p>
        </p:txBody>
      </p:sp>
      <p:sp>
        <p:nvSpPr>
          <p:cNvPr id="9" name="テキスト ボックス 8"/>
          <p:cNvSpPr txBox="1"/>
          <p:nvPr/>
        </p:nvSpPr>
        <p:spPr>
          <a:xfrm>
            <a:off x="3256960" y="2749277"/>
            <a:ext cx="400110" cy="912043"/>
          </a:xfrm>
          <a:prstGeom prst="rect">
            <a:avLst/>
          </a:prstGeom>
          <a:noFill/>
        </p:spPr>
        <p:txBody>
          <a:bodyPr vert="eaVert" wrap="square" rtlCol="0">
            <a:spAutoFit/>
          </a:bodyPr>
          <a:lstStyle/>
          <a:p>
            <a:pPr algn="ctr"/>
            <a:r>
              <a:rPr kumimoji="1" lang="ja-JP" altLang="en-US" b="1" dirty="0">
                <a:latin typeface="游ゴシック" panose="020B0400000000000000" pitchFamily="50" charset="-128"/>
                <a:ea typeface="游ゴシック" panose="020B0400000000000000" pitchFamily="50" charset="-128"/>
              </a:rPr>
              <a:t>実際</a:t>
            </a:r>
          </a:p>
        </p:txBody>
      </p:sp>
      <p:graphicFrame>
        <p:nvGraphicFramePr>
          <p:cNvPr id="4" name="表 3">
            <a:extLst>
              <a:ext uri="{FF2B5EF4-FFF2-40B4-BE49-F238E27FC236}">
                <a16:creationId xmlns:a16="http://schemas.microsoft.com/office/drawing/2014/main" id="{C5C65E4A-86FE-40C1-8CEF-153F484962C3}"/>
              </a:ext>
            </a:extLst>
          </p:cNvPr>
          <p:cNvGraphicFramePr>
            <a:graphicFrameLocks noGrp="1"/>
          </p:cNvGraphicFramePr>
          <p:nvPr>
            <p:extLst>
              <p:ext uri="{D42A27DB-BD31-4B8C-83A1-F6EECF244321}">
                <p14:modId xmlns:p14="http://schemas.microsoft.com/office/powerpoint/2010/main" val="2932838883"/>
              </p:ext>
            </p:extLst>
          </p:nvPr>
        </p:nvGraphicFramePr>
        <p:xfrm>
          <a:off x="3657070" y="1830924"/>
          <a:ext cx="5049846" cy="2635198"/>
        </p:xfrm>
        <a:graphic>
          <a:graphicData uri="http://schemas.openxmlformats.org/drawingml/2006/table">
            <a:tbl>
              <a:tblPr firstRow="1" bandRow="1">
                <a:tableStyleId>{5FD0F851-EC5A-4D38-B0AD-8093EC10F338}</a:tableStyleId>
              </a:tblPr>
              <a:tblGrid>
                <a:gridCol w="666750">
                  <a:extLst>
                    <a:ext uri="{9D8B030D-6E8A-4147-A177-3AD203B41FA5}">
                      <a16:colId xmlns:a16="http://schemas.microsoft.com/office/drawing/2014/main" val="20000"/>
                    </a:ext>
                  </a:extLst>
                </a:gridCol>
                <a:gridCol w="547887">
                  <a:extLst>
                    <a:ext uri="{9D8B030D-6E8A-4147-A177-3AD203B41FA5}">
                      <a16:colId xmlns:a16="http://schemas.microsoft.com/office/drawing/2014/main" val="20001"/>
                    </a:ext>
                  </a:extLst>
                </a:gridCol>
                <a:gridCol w="547887">
                  <a:extLst>
                    <a:ext uri="{9D8B030D-6E8A-4147-A177-3AD203B41FA5}">
                      <a16:colId xmlns:a16="http://schemas.microsoft.com/office/drawing/2014/main" val="20002"/>
                    </a:ext>
                  </a:extLst>
                </a:gridCol>
                <a:gridCol w="547887">
                  <a:extLst>
                    <a:ext uri="{9D8B030D-6E8A-4147-A177-3AD203B41FA5}">
                      <a16:colId xmlns:a16="http://schemas.microsoft.com/office/drawing/2014/main" val="20003"/>
                    </a:ext>
                  </a:extLst>
                </a:gridCol>
                <a:gridCol w="547887">
                  <a:extLst>
                    <a:ext uri="{9D8B030D-6E8A-4147-A177-3AD203B41FA5}">
                      <a16:colId xmlns:a16="http://schemas.microsoft.com/office/drawing/2014/main" val="20004"/>
                    </a:ext>
                  </a:extLst>
                </a:gridCol>
                <a:gridCol w="547887">
                  <a:extLst>
                    <a:ext uri="{9D8B030D-6E8A-4147-A177-3AD203B41FA5}">
                      <a16:colId xmlns:a16="http://schemas.microsoft.com/office/drawing/2014/main" val="20005"/>
                    </a:ext>
                  </a:extLst>
                </a:gridCol>
                <a:gridCol w="547887">
                  <a:extLst>
                    <a:ext uri="{9D8B030D-6E8A-4147-A177-3AD203B41FA5}">
                      <a16:colId xmlns:a16="http://schemas.microsoft.com/office/drawing/2014/main" val="20006"/>
                    </a:ext>
                  </a:extLst>
                </a:gridCol>
                <a:gridCol w="547887">
                  <a:extLst>
                    <a:ext uri="{9D8B030D-6E8A-4147-A177-3AD203B41FA5}">
                      <a16:colId xmlns:a16="http://schemas.microsoft.com/office/drawing/2014/main" val="20007"/>
                    </a:ext>
                  </a:extLst>
                </a:gridCol>
                <a:gridCol w="547887">
                  <a:extLst>
                    <a:ext uri="{9D8B030D-6E8A-4147-A177-3AD203B41FA5}">
                      <a16:colId xmlns:a16="http://schemas.microsoft.com/office/drawing/2014/main" val="20008"/>
                    </a:ext>
                  </a:extLst>
                </a:gridCol>
              </a:tblGrid>
              <a:tr h="312742">
                <a:tc>
                  <a:txBody>
                    <a:bodyPr/>
                    <a:lstStyle/>
                    <a:p>
                      <a:pPr algn="ctr" fontAlgn="b"/>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ストレート</a:t>
                      </a:r>
                    </a:p>
                  </a:txBody>
                  <a:tcPr marL="9525" marR="9525" marT="9525" marB="0" anchor="ctr"/>
                </a:tc>
                <a:tc>
                  <a:txBody>
                    <a:bodyPr/>
                    <a:lstStyle/>
                    <a:p>
                      <a:pPr algn="ctr" fontAlgn="b"/>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カーブ</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スライダー</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シュート</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フォーク</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チェンジ</a:t>
                      </a:r>
                      <a:endParaRPr lang="en-US" altLang="ja-JP" sz="800" b="1" i="0" u="none" strike="noStrike">
                        <a:solidFill>
                          <a:srgbClr val="000000"/>
                        </a:solidFill>
                        <a:effectLst/>
                        <a:latin typeface="游ゴシック" panose="020B0400000000000000" pitchFamily="50" charset="-128"/>
                        <a:ea typeface="游ゴシック" panose="020B0400000000000000" pitchFamily="50" charset="-128"/>
                      </a:endParaRPr>
                    </a:p>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アップ</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シンカー</a:t>
                      </a:r>
                    </a:p>
                  </a:txBody>
                  <a:tcPr marL="9525" marR="9525" marT="9525" marB="0" anchor="ctr"/>
                </a:tc>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カット</a:t>
                      </a:r>
                      <a:endParaRPr lang="en-US" altLang="ja-JP" sz="800" b="1" i="0" u="none" strike="noStrike">
                        <a:solidFill>
                          <a:srgbClr val="000000"/>
                        </a:solidFill>
                        <a:effectLst/>
                        <a:latin typeface="游ゴシック" panose="020B0400000000000000" pitchFamily="50" charset="-128"/>
                        <a:ea typeface="游ゴシック" panose="020B0400000000000000" pitchFamily="50" charset="-128"/>
                      </a:endParaRPr>
                    </a:p>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ボール</a:t>
                      </a:r>
                    </a:p>
                  </a:txBody>
                  <a:tcPr marL="9525" marR="9525" marT="9525" marB="0" anchor="ctr"/>
                </a:tc>
                <a:extLst>
                  <a:ext uri="{0D108BD9-81ED-4DB2-BD59-A6C34878D82A}">
                    <a16:rowId xmlns:a16="http://schemas.microsoft.com/office/drawing/2014/main" val="10000"/>
                  </a:ext>
                </a:extLst>
              </a:tr>
              <a:tr h="290307">
                <a:tc>
                  <a:txBody>
                    <a:bodyPr/>
                    <a:lstStyle/>
                    <a:p>
                      <a:pPr algn="ctr" fontAlgn="b"/>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ストレート</a:t>
                      </a:r>
                    </a:p>
                  </a:txBody>
                  <a:tcPr marL="9525" marR="9525" marT="9525" marB="0" anchor="ctr"/>
                </a:tc>
                <a:tc>
                  <a:txBody>
                    <a:bodyPr/>
                    <a:lstStyle/>
                    <a:p>
                      <a:pPr lvl="0" algn="r">
                        <a:buNone/>
                      </a:pPr>
                      <a:r>
                        <a:rPr lang="en-US" altLang="ja-JP" sz="1100" b="1" dirty="0">
                          <a:solidFill>
                            <a:srgbClr val="FF0000"/>
                          </a:solidFill>
                          <a:latin typeface="游ゴシック" panose="020B0400000000000000" pitchFamily="50" charset="-128"/>
                          <a:ea typeface="游ゴシック" panose="020B0400000000000000" pitchFamily="50" charset="-128"/>
                        </a:rPr>
                        <a:t>29929</a:t>
                      </a:r>
                      <a:endParaRPr lang="ja-JP" altLang="en-US" sz="1100" b="1" dirty="0">
                        <a:solidFill>
                          <a:srgbClr val="FF0000"/>
                        </a:solidFill>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348</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2484</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842</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1152</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478</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198</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620</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1"/>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カーブ</a:t>
                      </a:r>
                    </a:p>
                  </a:txBody>
                  <a:tcPr marL="9525" marR="9525" marT="9525" marB="0" anchor="ctr"/>
                </a:tc>
                <a:tc>
                  <a:txBody>
                    <a:bodyPr/>
                    <a:lstStyle/>
                    <a:p>
                      <a:pPr lvl="0" algn="r">
                        <a:buNone/>
                      </a:pPr>
                      <a:r>
                        <a:rPr lang="en-US" altLang="ja-JP" sz="1100" b="1" dirty="0">
                          <a:latin typeface="游ゴシック" panose="020B0400000000000000" pitchFamily="50" charset="-128"/>
                          <a:ea typeface="游ゴシック" panose="020B0400000000000000" pitchFamily="50" charset="-128"/>
                        </a:rPr>
                        <a:t>4160</a:t>
                      </a:r>
                      <a:endParaRPr lang="ja-JP" altLang="en-US" sz="1100" b="1"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solidFill>
                            <a:srgbClr val="FF0000"/>
                          </a:solidFill>
                          <a:latin typeface="游ゴシック" panose="020B0400000000000000" pitchFamily="50" charset="-128"/>
                          <a:ea typeface="游ゴシック" panose="020B0400000000000000" pitchFamily="50" charset="-128"/>
                        </a:rPr>
                        <a:t>434</a:t>
                      </a:r>
                      <a:endParaRPr lang="ja-JP" altLang="en-US" sz="1100" b="1">
                        <a:solidFill>
                          <a:srgbClr val="FF0000"/>
                        </a:solidFill>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335</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317</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118</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125</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42</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238</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2"/>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スライダー</a:t>
                      </a: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9173</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120</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solidFill>
                            <a:srgbClr val="FF0000"/>
                          </a:solidFill>
                          <a:latin typeface="游ゴシック" panose="020B0400000000000000" pitchFamily="50" charset="-128"/>
                          <a:ea typeface="游ゴシック" panose="020B0400000000000000" pitchFamily="50" charset="-128"/>
                        </a:rPr>
                        <a:t>3722</a:t>
                      </a:r>
                      <a:endParaRPr lang="ja-JP" altLang="en-US" sz="1100" b="1">
                        <a:solidFill>
                          <a:srgbClr val="FF0000"/>
                        </a:solidFill>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596</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345</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155</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60</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156</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3"/>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シュート</a:t>
                      </a: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2002</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93</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698</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solidFill>
                            <a:srgbClr val="FF0000"/>
                          </a:solidFill>
                          <a:latin typeface="游ゴシック" panose="020B0400000000000000" pitchFamily="50" charset="-128"/>
                          <a:ea typeface="游ゴシック" panose="020B0400000000000000" pitchFamily="50" charset="-128"/>
                        </a:rPr>
                        <a:t>2147</a:t>
                      </a:r>
                      <a:endParaRPr lang="ja-JP" altLang="en-US" sz="1100" b="1">
                        <a:solidFill>
                          <a:srgbClr val="FF0000"/>
                        </a:solidFill>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103</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158</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37</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242</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4"/>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フォーク</a:t>
                      </a: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4434</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34</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281</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110</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solidFill>
                            <a:srgbClr val="FF0000"/>
                          </a:solidFill>
                          <a:latin typeface="游ゴシック" panose="020B0400000000000000" pitchFamily="50" charset="-128"/>
                          <a:ea typeface="游ゴシック" panose="020B0400000000000000" pitchFamily="50" charset="-128"/>
                        </a:rPr>
                        <a:t>1503</a:t>
                      </a:r>
                      <a:endParaRPr lang="ja-JP" altLang="en-US" sz="1100" b="1">
                        <a:solidFill>
                          <a:srgbClr val="FF0000"/>
                        </a:solidFill>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17</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5</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55</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5"/>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チェンジ</a:t>
                      </a:r>
                      <a:endParaRPr lang="en-US" altLang="ja-JP" sz="800" b="1" i="0" u="none" strike="noStrike">
                        <a:solidFill>
                          <a:srgbClr val="000000"/>
                        </a:solidFill>
                        <a:effectLst/>
                        <a:latin typeface="游ゴシック" panose="020B0400000000000000" pitchFamily="50" charset="-128"/>
                        <a:ea typeface="游ゴシック" panose="020B0400000000000000" pitchFamily="50" charset="-128"/>
                      </a:endParaRPr>
                    </a:p>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アップ</a:t>
                      </a: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2731</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82</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258</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251</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44</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solidFill>
                            <a:srgbClr val="FF0000"/>
                          </a:solidFill>
                          <a:latin typeface="游ゴシック" panose="020B0400000000000000" pitchFamily="50" charset="-128"/>
                          <a:ea typeface="游ゴシック" panose="020B0400000000000000" pitchFamily="50" charset="-128"/>
                        </a:rPr>
                        <a:t>581</a:t>
                      </a:r>
                      <a:endParaRPr lang="ja-JP" altLang="en-US" sz="1100" b="1">
                        <a:solidFill>
                          <a:srgbClr val="FF0000"/>
                        </a:solidFill>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22</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210</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6"/>
                  </a:ext>
                </a:extLst>
              </a:tr>
              <a:tr h="290307">
                <a:tc>
                  <a:txBody>
                    <a:bodyPr/>
                    <a:lstStyle/>
                    <a:p>
                      <a:pPr algn="ctr" fontAlgn="b"/>
                      <a:r>
                        <a:rPr lang="ja-JP" altLang="en-US" sz="800" b="1" i="0" u="none" strike="noStrike">
                          <a:solidFill>
                            <a:srgbClr val="000000"/>
                          </a:solidFill>
                          <a:effectLst/>
                          <a:latin typeface="游ゴシック" panose="020B0400000000000000" pitchFamily="50" charset="-128"/>
                          <a:ea typeface="游ゴシック" panose="020B0400000000000000" pitchFamily="50" charset="-128"/>
                        </a:rPr>
                        <a:t>シンカー</a:t>
                      </a: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488</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11</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69</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27</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4</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solidFill>
                            <a:srgbClr val="FF0000"/>
                          </a:solidFill>
                          <a:latin typeface="游ゴシック" panose="020B0400000000000000" pitchFamily="50" charset="-128"/>
                          <a:ea typeface="游ゴシック" panose="020B0400000000000000" pitchFamily="50" charset="-128"/>
                        </a:rPr>
                        <a:t>251</a:t>
                      </a:r>
                      <a:endParaRPr lang="ja-JP" altLang="en-US" sz="1100" b="1">
                        <a:solidFill>
                          <a:srgbClr val="FF0000"/>
                        </a:solidFill>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21</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7"/>
                  </a:ext>
                </a:extLst>
              </a:tr>
              <a:tr h="290307">
                <a:tc>
                  <a:txBody>
                    <a:bodyPr/>
                    <a:lstStyle/>
                    <a:p>
                      <a:pPr algn="ctr" fontAlgn="b"/>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カットボール</a:t>
                      </a:r>
                    </a:p>
                  </a:txBody>
                  <a:tcPr marL="9525" marR="9525" marT="9525" marB="0" anchor="ctr"/>
                </a:tc>
                <a:tc>
                  <a:txBody>
                    <a:bodyPr/>
                    <a:lstStyle/>
                    <a:p>
                      <a:pPr lvl="0" algn="r">
                        <a:buNone/>
                      </a:pPr>
                      <a:r>
                        <a:rPr lang="en-US" altLang="ja-JP" sz="1100" b="1" dirty="0">
                          <a:latin typeface="游ゴシック" panose="020B0400000000000000" pitchFamily="50" charset="-128"/>
                          <a:ea typeface="游ゴシック" panose="020B0400000000000000" pitchFamily="50" charset="-128"/>
                        </a:rPr>
                        <a:t>2240</a:t>
                      </a:r>
                      <a:endParaRPr lang="ja-JP" altLang="en-US" sz="1100" b="1"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86</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dirty="0">
                          <a:latin typeface="游ゴシック" panose="020B0400000000000000" pitchFamily="50" charset="-128"/>
                          <a:ea typeface="游ゴシック" panose="020B0400000000000000" pitchFamily="50" charset="-128"/>
                        </a:rPr>
                        <a:t>181</a:t>
                      </a:r>
                      <a:endParaRPr lang="ja-JP" altLang="en-US" sz="1100" b="1" dirty="0">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339</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49</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105</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a:latin typeface="游ゴシック" panose="020B0400000000000000" pitchFamily="50" charset="-128"/>
                          <a:ea typeface="游ゴシック" panose="020B0400000000000000" pitchFamily="50" charset="-128"/>
                        </a:rPr>
                        <a:t>69</a:t>
                      </a:r>
                      <a:endParaRPr lang="ja-JP" altLang="en-US" sz="1100" b="1">
                        <a:latin typeface="游ゴシック" panose="020B0400000000000000" pitchFamily="50" charset="-128"/>
                        <a:ea typeface="游ゴシック" panose="020B0400000000000000" pitchFamily="50" charset="-128"/>
                      </a:endParaRPr>
                    </a:p>
                  </a:txBody>
                  <a:tcPr marL="9525" marR="9525" marT="9525" marB="0" anchor="ctr"/>
                </a:tc>
                <a:tc>
                  <a:txBody>
                    <a:bodyPr/>
                    <a:lstStyle/>
                    <a:p>
                      <a:pPr lvl="0" algn="r">
                        <a:buNone/>
                      </a:pPr>
                      <a:r>
                        <a:rPr lang="en-US" altLang="ja-JP" sz="1100" b="1" dirty="0">
                          <a:solidFill>
                            <a:srgbClr val="FF0000"/>
                          </a:solidFill>
                          <a:latin typeface="游ゴシック" panose="020B0400000000000000" pitchFamily="50" charset="-128"/>
                          <a:ea typeface="游ゴシック" panose="020B0400000000000000" pitchFamily="50" charset="-128"/>
                        </a:rPr>
                        <a:t>949</a:t>
                      </a:r>
                      <a:endParaRPr lang="ja-JP" altLang="en-US" sz="1100" b="1" dirty="0">
                        <a:solidFill>
                          <a:srgbClr val="FF0000"/>
                        </a:solidFill>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77400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a:solidFill>
                  <a:schemeClr val="bg1"/>
                </a:solidFill>
                <a:latin typeface="游ゴシック"/>
                <a:ea typeface="游ゴシック"/>
              </a:rPr>
              <a:t>　</a:t>
            </a:r>
            <a:r>
              <a:rPr lang="ja-JP" sz="2000" b="1">
                <a:solidFill>
                  <a:schemeClr val="bg1"/>
                </a:solidFill>
                <a:latin typeface="游ゴシック"/>
                <a:ea typeface="游ゴシック"/>
              </a:rPr>
              <a:t>【参考</a:t>
            </a:r>
            <a:r>
              <a:rPr lang="en-US" altLang="ja-JP" sz="2000" b="1" dirty="0">
                <a:solidFill>
                  <a:schemeClr val="bg1"/>
                </a:solidFill>
                <a:latin typeface="游ゴシック"/>
                <a:ea typeface="游ゴシック"/>
              </a:rPr>
              <a:t>2</a:t>
            </a:r>
            <a:r>
              <a:rPr lang="ja-JP" sz="2000" b="1">
                <a:solidFill>
                  <a:schemeClr val="bg1"/>
                </a:solidFill>
                <a:latin typeface="游ゴシック"/>
                <a:ea typeface="游ゴシック"/>
              </a:rPr>
              <a:t>】</a:t>
            </a:r>
            <a:r>
              <a:rPr lang="ja-JP" altLang="en-US" sz="2000" b="1">
                <a:solidFill>
                  <a:schemeClr val="bg1"/>
                </a:solidFill>
                <a:latin typeface="游ゴシック"/>
                <a:ea typeface="游ゴシック"/>
              </a:rPr>
              <a:t>投球傾向追加後の予測結果の考察</a:t>
            </a:r>
          </a:p>
        </p:txBody>
      </p:sp>
      <p:sp>
        <p:nvSpPr>
          <p:cNvPr id="2" name="Google Shape;66;p15">
            <a:extLst>
              <a:ext uri="{FF2B5EF4-FFF2-40B4-BE49-F238E27FC236}">
                <a16:creationId xmlns:a16="http://schemas.microsoft.com/office/drawing/2014/main" id="{E00E6701-14C8-4E8C-BA42-6FA1B42AD275}"/>
              </a:ext>
            </a:extLst>
          </p:cNvPr>
          <p:cNvSpPr txBox="1">
            <a:spLocks/>
          </p:cNvSpPr>
          <p:nvPr/>
        </p:nvSpPr>
        <p:spPr>
          <a:xfrm>
            <a:off x="473625" y="640825"/>
            <a:ext cx="8251300" cy="12481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 altLang="en-US" sz="1600" dirty="0">
                <a:solidFill>
                  <a:srgbClr val="3F3F3F"/>
                </a:solidFill>
                <a:ea typeface="游ゴシック"/>
              </a:rPr>
              <a:t>●投手IDと球種の投球割合、投球割合をもとにしてクラスター分析をした結果を追加</a:t>
            </a:r>
            <a:endParaRPr lang="en-US" altLang="ja" sz="1600" dirty="0">
              <a:solidFill>
                <a:srgbClr val="3F3F3F"/>
              </a:solidFill>
              <a:ea typeface="游ゴシック"/>
            </a:endParaRPr>
          </a:p>
          <a:p>
            <a:pPr algn="l"/>
            <a:r>
              <a:rPr lang="ja-JP" altLang="en-US" sz="1600" dirty="0">
                <a:solidFill>
                  <a:srgbClr val="3F3F3F"/>
                </a:solidFill>
                <a:ea typeface="游ゴシック"/>
              </a:rPr>
              <a:t>　</a:t>
            </a:r>
            <a:r>
              <a:rPr lang="ja" altLang="en-US" sz="1600">
                <a:solidFill>
                  <a:srgbClr val="3F3F3F"/>
                </a:solidFill>
                <a:ea typeface="游ゴシック"/>
              </a:rPr>
              <a:t>し</a:t>
            </a:r>
            <a:r>
              <a:rPr lang="ja-JP" altLang="en-US" sz="1600">
                <a:solidFill>
                  <a:srgbClr val="3F3F3F"/>
                </a:solidFill>
                <a:ea typeface="游ゴシック"/>
              </a:rPr>
              <a:t>た</a:t>
            </a:r>
            <a:r>
              <a:rPr lang="ja" altLang="en-US" sz="1600">
                <a:solidFill>
                  <a:srgbClr val="3F3F3F"/>
                </a:solidFill>
                <a:ea typeface="游ゴシック"/>
              </a:rPr>
              <a:t>モデルを</a:t>
            </a:r>
            <a:r>
              <a:rPr lang="ja-JP" altLang="en-US" sz="1600">
                <a:solidFill>
                  <a:srgbClr val="3F3F3F"/>
                </a:solidFill>
                <a:ea typeface="游ゴシック"/>
              </a:rPr>
              <a:t>作成し</a:t>
            </a:r>
            <a:r>
              <a:rPr lang="ja" altLang="en-US" sz="1600">
                <a:solidFill>
                  <a:srgbClr val="3F3F3F"/>
                </a:solidFill>
                <a:ea typeface="游ゴシック"/>
              </a:rPr>
              <a:t>たところ、</a:t>
            </a:r>
            <a:r>
              <a:rPr lang="ja-JP" altLang="en-US" sz="1600">
                <a:solidFill>
                  <a:srgbClr val="3F3F3F"/>
                </a:solidFill>
                <a:ea typeface="游ゴシック"/>
              </a:rPr>
              <a:t>正解</a:t>
            </a:r>
            <a:r>
              <a:rPr lang="ja" altLang="en-US" sz="1600">
                <a:solidFill>
                  <a:srgbClr val="3F3F3F"/>
                </a:solidFill>
                <a:ea typeface="游ゴシック"/>
              </a:rPr>
              <a:t>率は51.2%、Log Lossは1.12となり、大きな</a:t>
            </a:r>
            <a:endParaRPr lang="en-US" altLang="ja" sz="1600">
              <a:solidFill>
                <a:srgbClr val="3F3F3F"/>
              </a:solidFill>
              <a:ea typeface="游ゴシック"/>
            </a:endParaRPr>
          </a:p>
          <a:p>
            <a:pPr algn="l"/>
            <a:r>
              <a:rPr lang="ja" altLang="en-US" sz="1600">
                <a:solidFill>
                  <a:srgbClr val="3F3F3F"/>
                </a:solidFill>
                <a:ea typeface="游ゴシック"/>
              </a:rPr>
              <a:t>　精度の上昇はみられなかった</a:t>
            </a:r>
            <a:endParaRPr lang="ja-JP" altLang="en-US" sz="1600">
              <a:solidFill>
                <a:srgbClr val="3F3F3F"/>
              </a:solidFill>
            </a:endParaRPr>
          </a:p>
        </p:txBody>
      </p:sp>
      <p:sp>
        <p:nvSpPr>
          <p:cNvPr id="4" name="Google Shape;66;p15">
            <a:extLst>
              <a:ext uri="{FF2B5EF4-FFF2-40B4-BE49-F238E27FC236}">
                <a16:creationId xmlns:a16="http://schemas.microsoft.com/office/drawing/2014/main" id="{E00E6701-14C8-4E8C-BA42-6FA1B42AD275}"/>
              </a:ext>
            </a:extLst>
          </p:cNvPr>
          <p:cNvSpPr txBox="1">
            <a:spLocks/>
          </p:cNvSpPr>
          <p:nvPr/>
        </p:nvSpPr>
        <p:spPr>
          <a:xfrm>
            <a:off x="473625" y="2567190"/>
            <a:ext cx="8251300" cy="14929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 altLang="en-US" sz="1600" b="1" dirty="0">
                <a:solidFill>
                  <a:schemeClr val="accent1"/>
                </a:solidFill>
                <a:ea typeface="游ゴシック"/>
              </a:rPr>
              <a:t>混同行列を見る限り、予測モデルが「ストレート」と「ストレート以外（</a:t>
            </a:r>
            <a:r>
              <a:rPr lang="ja-JP" altLang="en-US" sz="1600" b="1" dirty="0">
                <a:solidFill>
                  <a:schemeClr val="accent1"/>
                </a:solidFill>
                <a:ea typeface="游ゴシック"/>
              </a:rPr>
              <a:t>変化</a:t>
            </a:r>
            <a:r>
              <a:rPr lang="ja" altLang="en-US" sz="1600" b="1" dirty="0">
                <a:solidFill>
                  <a:schemeClr val="accent1"/>
                </a:solidFill>
                <a:ea typeface="游ゴシック"/>
              </a:rPr>
              <a:t>球）」をうまく予測できていないことが原因であると考えられる</a:t>
            </a:r>
            <a:endParaRPr lang="en-US" altLang="ja" sz="1600" b="1" dirty="0">
              <a:solidFill>
                <a:schemeClr val="accent1"/>
              </a:solidFill>
              <a:ea typeface="游ゴシック"/>
            </a:endParaRPr>
          </a:p>
          <a:p>
            <a:pPr algn="l"/>
            <a:r>
              <a:rPr lang="ja" altLang="en-US" sz="1600" b="1" dirty="0">
                <a:solidFill>
                  <a:schemeClr val="accent1"/>
                </a:solidFill>
                <a:ea typeface="游ゴシック"/>
              </a:rPr>
              <a:t>（「ストレート」と「ストレート以外</a:t>
            </a:r>
            <a:r>
              <a:rPr lang="ja-JP" altLang="en-US" sz="1600" b="1" dirty="0">
                <a:solidFill>
                  <a:schemeClr val="accent1"/>
                </a:solidFill>
                <a:ea typeface="游ゴシック"/>
              </a:rPr>
              <a:t>（変化球）</a:t>
            </a:r>
            <a:r>
              <a:rPr lang="ja" altLang="en-US" sz="1600" b="1" dirty="0">
                <a:solidFill>
                  <a:schemeClr val="accent1"/>
                </a:solidFill>
                <a:ea typeface="游ゴシック"/>
              </a:rPr>
              <a:t>」の2値分類で考えたときに、投手間</a:t>
            </a:r>
            <a:endParaRPr lang="en-US" altLang="ja" sz="1600" b="1" dirty="0">
              <a:solidFill>
                <a:schemeClr val="accent1"/>
              </a:solidFill>
              <a:ea typeface="游ゴシック"/>
            </a:endParaRPr>
          </a:p>
          <a:p>
            <a:pPr algn="l"/>
            <a:r>
              <a:rPr lang="ja" altLang="en-US" sz="1600" b="1">
                <a:solidFill>
                  <a:schemeClr val="accent1"/>
                </a:solidFill>
                <a:ea typeface="游ゴシック"/>
              </a:rPr>
              <a:t>の投球割合に大きな違いがないため、精度に影響を与えてない）</a:t>
            </a:r>
            <a:endParaRPr lang="ja" sz="1600" b="1" dirty="0">
              <a:solidFill>
                <a:schemeClr val="accent1"/>
              </a:solidFill>
              <a:ea typeface="游ゴシック"/>
            </a:endParaRPr>
          </a:p>
        </p:txBody>
      </p:sp>
      <p:sp>
        <p:nvSpPr>
          <p:cNvPr id="5" name="下矢印 4"/>
          <p:cNvSpPr/>
          <p:nvPr/>
        </p:nvSpPr>
        <p:spPr>
          <a:xfrm>
            <a:off x="4010891" y="1888959"/>
            <a:ext cx="1122218" cy="633846"/>
          </a:xfrm>
          <a:prstGeom prst="down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2888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dirty="0">
                <a:solidFill>
                  <a:schemeClr val="bg1"/>
                </a:solidFill>
                <a:latin typeface="游ゴシック" panose="020B0400000000000000" pitchFamily="50" charset="-128"/>
                <a:ea typeface="游ゴシック" panose="020B0400000000000000" pitchFamily="50" charset="-128"/>
              </a:rPr>
              <a:t>　予測モデルの比較②</a:t>
            </a:r>
          </a:p>
        </p:txBody>
      </p:sp>
      <p:graphicFrame>
        <p:nvGraphicFramePr>
          <p:cNvPr id="2" name="表 1"/>
          <p:cNvGraphicFramePr>
            <a:graphicFrameLocks noGrp="1"/>
          </p:cNvGraphicFramePr>
          <p:nvPr>
            <p:extLst>
              <p:ext uri="{D42A27DB-BD31-4B8C-83A1-F6EECF244321}">
                <p14:modId xmlns:p14="http://schemas.microsoft.com/office/powerpoint/2010/main" val="4152714859"/>
              </p:ext>
            </p:extLst>
          </p:nvPr>
        </p:nvGraphicFramePr>
        <p:xfrm>
          <a:off x="1149607" y="1321294"/>
          <a:ext cx="6844786" cy="3392424"/>
        </p:xfrm>
        <a:graphic>
          <a:graphicData uri="http://schemas.openxmlformats.org/drawingml/2006/table">
            <a:tbl>
              <a:tblPr firstRow="1" bandRow="1">
                <a:tableStyleId>{5C22544A-7EE6-4342-B048-85BDC9FD1C3A}</a:tableStyleId>
              </a:tblPr>
              <a:tblGrid>
                <a:gridCol w="3716998">
                  <a:extLst>
                    <a:ext uri="{9D8B030D-6E8A-4147-A177-3AD203B41FA5}">
                      <a16:colId xmlns:a16="http://schemas.microsoft.com/office/drawing/2014/main" val="20000"/>
                    </a:ext>
                  </a:extLst>
                </a:gridCol>
                <a:gridCol w="1563894">
                  <a:extLst>
                    <a:ext uri="{9D8B030D-6E8A-4147-A177-3AD203B41FA5}">
                      <a16:colId xmlns:a16="http://schemas.microsoft.com/office/drawing/2014/main" val="20001"/>
                    </a:ext>
                  </a:extLst>
                </a:gridCol>
                <a:gridCol w="1563894">
                  <a:extLst>
                    <a:ext uri="{9D8B030D-6E8A-4147-A177-3AD203B41FA5}">
                      <a16:colId xmlns:a16="http://schemas.microsoft.com/office/drawing/2014/main" val="20002"/>
                    </a:ext>
                  </a:extLst>
                </a:gridCol>
              </a:tblGrid>
              <a:tr h="484632">
                <a:tc>
                  <a:txBody>
                    <a:bodyPr/>
                    <a:lstStyle/>
                    <a:p>
                      <a:endParaRPr kumimoji="1" lang="ja-JP" altLang="en-US" sz="1400" dirty="0">
                        <a:solidFill>
                          <a:schemeClr val="tx1">
                            <a:lumMod val="75000"/>
                            <a:lumOff val="25000"/>
                          </a:schemeClr>
                        </a:solidFill>
                        <a:latin typeface="游ゴシック" panose="020B0400000000000000" pitchFamily="50" charset="-128"/>
                        <a:ea typeface="游ゴシック" panose="020B0400000000000000" pitchFamily="50" charset="-128"/>
                      </a:endParaRP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chemeClr val="tx1">
                              <a:lumMod val="75000"/>
                              <a:lumOff val="25000"/>
                            </a:schemeClr>
                          </a:solidFill>
                          <a:latin typeface="游ゴシック" panose="020B0400000000000000" pitchFamily="50" charset="-128"/>
                          <a:ea typeface="游ゴシック" panose="020B0400000000000000" pitchFamily="50" charset="-128"/>
                        </a:rPr>
                        <a:t>正解率（％）</a:t>
                      </a: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lumMod val="75000"/>
                              <a:lumOff val="25000"/>
                            </a:schemeClr>
                          </a:solidFill>
                          <a:latin typeface="游ゴシック" panose="020B0400000000000000" pitchFamily="50" charset="-128"/>
                          <a:ea typeface="游ゴシック" panose="020B0400000000000000" pitchFamily="50" charset="-128"/>
                        </a:rPr>
                        <a:t>Log Loss</a:t>
                      </a:r>
                      <a:endParaRPr kumimoji="1" lang="ja-JP" altLang="en-US" sz="1400" dirty="0">
                        <a:solidFill>
                          <a:schemeClr val="tx1">
                            <a:lumMod val="75000"/>
                            <a:lumOff val="25000"/>
                          </a:schemeClr>
                        </a:solidFill>
                        <a:latin typeface="游ゴシック" panose="020B0400000000000000" pitchFamily="50" charset="-128"/>
                        <a:ea typeface="游ゴシック" panose="020B0400000000000000" pitchFamily="50" charset="-128"/>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84632">
                <a:tc>
                  <a:txBody>
                    <a:bodyPr/>
                    <a:lstStyle/>
                    <a:p>
                      <a:r>
                        <a:rPr kumimoji="1" lang="ja-JP" altLang="en-US" sz="1400" b="1" dirty="0">
                          <a:solidFill>
                            <a:schemeClr val="tx1">
                              <a:lumMod val="75000"/>
                              <a:lumOff val="25000"/>
                            </a:schemeClr>
                          </a:solidFill>
                          <a:latin typeface="游ゴシック" panose="020B0400000000000000" pitchFamily="50" charset="-128"/>
                          <a:ea typeface="游ゴシック" panose="020B0400000000000000" pitchFamily="50" charset="-128"/>
                        </a:rPr>
                        <a:t>ランダムフォレスト</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b="1" dirty="0">
                          <a:solidFill>
                            <a:schemeClr val="tx1">
                              <a:lumMod val="75000"/>
                              <a:lumOff val="25000"/>
                            </a:schemeClr>
                          </a:solidFill>
                          <a:latin typeface="游ゴシック"/>
                          <a:ea typeface="游ゴシック"/>
                        </a:rPr>
                        <a:t>49.4</a:t>
                      </a:r>
                      <a:endParaRPr kumimoji="1" lang="ja-JP" altLang="en-US" sz="1400" b="1" dirty="0">
                        <a:solidFill>
                          <a:schemeClr val="tx1">
                            <a:lumMod val="75000"/>
                            <a:lumOff val="25000"/>
                          </a:schemeClr>
                        </a:solidFill>
                        <a:latin typeface="游ゴシック"/>
                        <a:ea typeface="游ゴシック"/>
                      </a:endParaRP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b="1" dirty="0">
                          <a:solidFill>
                            <a:schemeClr val="tx1">
                              <a:lumMod val="75000"/>
                              <a:lumOff val="25000"/>
                            </a:schemeClr>
                          </a:solidFill>
                          <a:latin typeface="游ゴシック"/>
                          <a:ea typeface="游ゴシック"/>
                        </a:rPr>
                        <a:t>1.26</a:t>
                      </a:r>
                      <a:endParaRPr kumimoji="1" lang="ja-JP" altLang="en-US" sz="1400" b="1" dirty="0">
                        <a:solidFill>
                          <a:schemeClr val="tx1">
                            <a:lumMod val="75000"/>
                            <a:lumOff val="25000"/>
                          </a:schemeClr>
                        </a:solidFill>
                        <a:latin typeface="游ゴシック"/>
                        <a:ea typeface="游ゴシック"/>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84632">
                <a:tc>
                  <a:txBody>
                    <a:bodyPr/>
                    <a:lstStyle/>
                    <a:p>
                      <a:r>
                        <a:rPr kumimoji="1" lang="en-US" altLang="ja-JP" sz="1400" b="1" dirty="0" err="1">
                          <a:solidFill>
                            <a:schemeClr val="tx1">
                              <a:lumMod val="75000"/>
                              <a:lumOff val="25000"/>
                            </a:schemeClr>
                          </a:solidFill>
                          <a:latin typeface="游ゴシック" panose="020B0400000000000000" pitchFamily="50" charset="-128"/>
                          <a:ea typeface="游ゴシック" panose="020B0400000000000000" pitchFamily="50" charset="-128"/>
                        </a:rPr>
                        <a:t>XGBoost</a:t>
                      </a:r>
                      <a:endParaRPr kumimoji="1" lang="ja-JP" altLang="en-US" sz="1400" b="1" dirty="0">
                        <a:solidFill>
                          <a:schemeClr val="tx1">
                            <a:lumMod val="75000"/>
                            <a:lumOff val="25000"/>
                          </a:schemeClr>
                        </a:solidFill>
                        <a:latin typeface="游ゴシック" panose="020B0400000000000000" pitchFamily="50" charset="-128"/>
                        <a:ea typeface="游ゴシック" panose="020B0400000000000000" pitchFamily="50" charset="-128"/>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b="1" dirty="0">
                          <a:solidFill>
                            <a:schemeClr val="tx1">
                              <a:lumMod val="75000"/>
                              <a:lumOff val="25000"/>
                            </a:schemeClr>
                          </a:solidFill>
                          <a:latin typeface="游ゴシック"/>
                          <a:ea typeface="游ゴシック"/>
                        </a:rPr>
                        <a:t>50.2</a:t>
                      </a:r>
                      <a:endParaRPr kumimoji="1" lang="ja-JP" altLang="en-US" sz="1400" dirty="0">
                        <a:solidFill>
                          <a:schemeClr val="tx1">
                            <a:lumMod val="75000"/>
                            <a:lumOff val="25000"/>
                          </a:schemeClr>
                        </a:solidFill>
                        <a:latin typeface="游ゴシック"/>
                        <a:ea typeface="游ゴシック"/>
                      </a:endParaRP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b="1" dirty="0">
                          <a:solidFill>
                            <a:schemeClr val="tx1">
                              <a:lumMod val="75000"/>
                              <a:lumOff val="25000"/>
                            </a:schemeClr>
                          </a:solidFill>
                          <a:latin typeface="游ゴシック"/>
                          <a:ea typeface="游ゴシック"/>
                        </a:rPr>
                        <a:t>1.19</a:t>
                      </a:r>
                      <a:endParaRPr kumimoji="1" lang="ja-JP" altLang="en-US" sz="1400" b="1" dirty="0">
                        <a:solidFill>
                          <a:schemeClr val="tx1">
                            <a:lumMod val="75000"/>
                            <a:lumOff val="25000"/>
                          </a:schemeClr>
                        </a:solidFill>
                        <a:latin typeface="游ゴシック"/>
                        <a:ea typeface="游ゴシック"/>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84632">
                <a:tc>
                  <a:txBody>
                    <a:bodyPr/>
                    <a:lstStyle/>
                    <a:p>
                      <a:r>
                        <a:rPr kumimoji="1" lang="en-US" altLang="ja-JP" sz="1400" b="1" dirty="0" err="1">
                          <a:solidFill>
                            <a:schemeClr val="tx1">
                              <a:lumMod val="75000"/>
                              <a:lumOff val="25000"/>
                            </a:schemeClr>
                          </a:solidFill>
                          <a:latin typeface="游ゴシック" panose="020B0400000000000000" pitchFamily="50" charset="-128"/>
                          <a:ea typeface="游ゴシック" panose="020B0400000000000000" pitchFamily="50" charset="-128"/>
                        </a:rPr>
                        <a:t>LightGBM</a:t>
                      </a:r>
                      <a:endParaRPr kumimoji="1" lang="ja-JP" altLang="en-US" sz="1400" b="1" dirty="0">
                        <a:solidFill>
                          <a:schemeClr val="tx1">
                            <a:lumMod val="75000"/>
                            <a:lumOff val="25000"/>
                          </a:schemeClr>
                        </a:solidFill>
                        <a:latin typeface="游ゴシック" panose="020B0400000000000000" pitchFamily="50" charset="-128"/>
                        <a:ea typeface="游ゴシック" panose="020B0400000000000000" pitchFamily="50" charset="-128"/>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b="1" dirty="0">
                          <a:solidFill>
                            <a:schemeClr val="tx1">
                              <a:lumMod val="75000"/>
                              <a:lumOff val="25000"/>
                            </a:schemeClr>
                          </a:solidFill>
                          <a:latin typeface="游ゴシック"/>
                          <a:ea typeface="游ゴシック"/>
                        </a:rPr>
                        <a:t>50.6</a:t>
                      </a:r>
                      <a:endParaRPr kumimoji="1" lang="ja-JP" altLang="en-US" sz="1400" b="1" dirty="0">
                        <a:solidFill>
                          <a:schemeClr val="tx1">
                            <a:lumMod val="75000"/>
                            <a:lumOff val="25000"/>
                          </a:schemeClr>
                        </a:solidFill>
                        <a:latin typeface="游ゴシック"/>
                        <a:ea typeface="游ゴシック"/>
                      </a:endParaRP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b="1" dirty="0">
                          <a:solidFill>
                            <a:schemeClr val="tx1">
                              <a:lumMod val="75000"/>
                              <a:lumOff val="25000"/>
                            </a:schemeClr>
                          </a:solidFill>
                          <a:latin typeface="游ゴシック"/>
                          <a:ea typeface="游ゴシック"/>
                        </a:rPr>
                        <a:t>1.16</a:t>
                      </a:r>
                      <a:endParaRPr kumimoji="1" lang="ja-JP" altLang="en-US" sz="1400" b="1" dirty="0">
                        <a:solidFill>
                          <a:schemeClr val="tx1">
                            <a:lumMod val="75000"/>
                            <a:lumOff val="25000"/>
                          </a:schemeClr>
                        </a:solidFill>
                        <a:latin typeface="游ゴシック"/>
                        <a:ea typeface="游ゴシック"/>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84632">
                <a:tc>
                  <a:txBody>
                    <a:bodyPr/>
                    <a:lstStyle/>
                    <a:p>
                      <a:pPr lvl="0">
                        <a:buNone/>
                      </a:pPr>
                      <a:r>
                        <a:rPr lang="en-US" altLang="ja-JP" sz="1400" b="1" dirty="0" err="1">
                          <a:solidFill>
                            <a:schemeClr val="tx1">
                              <a:lumMod val="75000"/>
                              <a:lumOff val="25000"/>
                            </a:schemeClr>
                          </a:solidFill>
                          <a:latin typeface="游ゴシック"/>
                          <a:ea typeface="游ゴシック"/>
                        </a:rPr>
                        <a:t>LightGBM（特徴量絞り込み</a:t>
                      </a:r>
                      <a:r>
                        <a:rPr lang="en-US" altLang="ja-JP" sz="1400" b="1" dirty="0">
                          <a:solidFill>
                            <a:schemeClr val="tx1">
                              <a:lumMod val="75000"/>
                              <a:lumOff val="25000"/>
                            </a:schemeClr>
                          </a:solidFill>
                          <a:latin typeface="游ゴシック"/>
                          <a:ea typeface="游ゴシック"/>
                        </a:rPr>
                        <a:t>）</a:t>
                      </a:r>
                      <a:endParaRPr kumimoji="1" lang="en-US" altLang="ja-JP" sz="1400" b="1" dirty="0">
                        <a:solidFill>
                          <a:schemeClr val="tx1">
                            <a:lumMod val="75000"/>
                            <a:lumOff val="25000"/>
                          </a:schemeClr>
                        </a:solidFill>
                        <a:latin typeface="游ゴシック"/>
                        <a:ea typeface="游ゴシック"/>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ctr" defTabSz="914400">
                        <a:lnSpc>
                          <a:spcPct val="100000"/>
                        </a:lnSpc>
                        <a:spcBef>
                          <a:spcPts val="0"/>
                        </a:spcBef>
                        <a:spcAft>
                          <a:spcPts val="0"/>
                        </a:spcAft>
                        <a:buNone/>
                        <a:tabLst/>
                        <a:defRPr/>
                      </a:pPr>
                      <a:r>
                        <a:rPr lang="en-US" altLang="ja-JP" sz="1400" b="1" dirty="0">
                          <a:solidFill>
                            <a:schemeClr val="tx1">
                              <a:lumMod val="75000"/>
                              <a:lumOff val="25000"/>
                            </a:schemeClr>
                          </a:solidFill>
                          <a:latin typeface="游ゴシック"/>
                          <a:ea typeface="游ゴシック"/>
                        </a:rPr>
                        <a:t>49.6</a:t>
                      </a:r>
                      <a:endParaRPr kumimoji="1" lang="en-US" altLang="ja-JP" sz="1400" b="1" dirty="0">
                        <a:solidFill>
                          <a:schemeClr val="tx1">
                            <a:lumMod val="75000"/>
                            <a:lumOff val="25000"/>
                          </a:schemeClr>
                        </a:solidFill>
                        <a:latin typeface="游ゴシック"/>
                        <a:ea typeface="游ゴシック"/>
                      </a:endParaRP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altLang="ja-JP" sz="1400" b="1" dirty="0">
                          <a:solidFill>
                            <a:schemeClr val="tx1">
                              <a:lumMod val="75000"/>
                              <a:lumOff val="25000"/>
                            </a:schemeClr>
                          </a:solidFill>
                          <a:latin typeface="游ゴシック"/>
                          <a:ea typeface="游ゴシック"/>
                        </a:rPr>
                        <a:t>1.19</a:t>
                      </a:r>
                      <a:endParaRPr kumimoji="1" lang="en-US" altLang="ja-JP" sz="1400" b="1" dirty="0">
                        <a:solidFill>
                          <a:schemeClr val="tx1">
                            <a:lumMod val="75000"/>
                            <a:lumOff val="25000"/>
                          </a:schemeClr>
                        </a:solidFill>
                        <a:latin typeface="游ゴシック"/>
                        <a:ea typeface="游ゴシック"/>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3123530"/>
                  </a:ext>
                </a:extLst>
              </a:tr>
              <a:tr h="484632">
                <a:tc>
                  <a:txBody>
                    <a:bodyPr/>
                    <a:lstStyle/>
                    <a:p>
                      <a:pPr lvl="0">
                        <a:buNone/>
                      </a:pPr>
                      <a:r>
                        <a:rPr lang="en-US" altLang="ja-JP" sz="1400" b="1" dirty="0">
                          <a:solidFill>
                            <a:schemeClr val="tx1">
                              <a:lumMod val="75000"/>
                              <a:lumOff val="25000"/>
                            </a:schemeClr>
                          </a:solidFill>
                          <a:latin typeface="游ゴシック"/>
                          <a:ea typeface="游ゴシック"/>
                        </a:rPr>
                        <a:t>【参考1】LightGBM（2値分類）</a:t>
                      </a:r>
                      <a:endParaRPr kumimoji="1" lang="en-US" altLang="ja-JP" sz="1400" b="1" dirty="0">
                        <a:solidFill>
                          <a:schemeClr val="tx1">
                            <a:lumMod val="75000"/>
                            <a:lumOff val="25000"/>
                          </a:schemeClr>
                        </a:solidFill>
                        <a:latin typeface="游ゴシック"/>
                        <a:ea typeface="游ゴシック"/>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ctr" defTabSz="914400">
                        <a:lnSpc>
                          <a:spcPct val="100000"/>
                        </a:lnSpc>
                        <a:spcBef>
                          <a:spcPts val="0"/>
                        </a:spcBef>
                        <a:spcAft>
                          <a:spcPts val="0"/>
                        </a:spcAft>
                        <a:buNone/>
                        <a:tabLst/>
                        <a:defRPr/>
                      </a:pPr>
                      <a:r>
                        <a:rPr lang="en-US" altLang="ja-JP" sz="1400" b="1" dirty="0">
                          <a:solidFill>
                            <a:schemeClr val="tx1">
                              <a:lumMod val="75000"/>
                              <a:lumOff val="25000"/>
                            </a:schemeClr>
                          </a:solidFill>
                          <a:latin typeface="游ゴシック"/>
                          <a:ea typeface="游ゴシック"/>
                        </a:rPr>
                        <a:t>64.4</a:t>
                      </a:r>
                      <a:endParaRPr kumimoji="1" lang="en-US" altLang="ja-JP" sz="1400" b="1" dirty="0">
                        <a:solidFill>
                          <a:schemeClr val="tx1">
                            <a:lumMod val="75000"/>
                            <a:lumOff val="25000"/>
                          </a:schemeClr>
                        </a:solidFill>
                        <a:latin typeface="游ゴシック"/>
                        <a:ea typeface="游ゴシック"/>
                      </a:endParaRP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altLang="ja-JP" sz="1400" b="1" dirty="0">
                          <a:solidFill>
                            <a:schemeClr val="tx1">
                              <a:lumMod val="75000"/>
                              <a:lumOff val="25000"/>
                            </a:schemeClr>
                          </a:solidFill>
                          <a:latin typeface="游ゴシック"/>
                          <a:ea typeface="游ゴシック"/>
                        </a:rPr>
                        <a:t>-</a:t>
                      </a:r>
                      <a:endParaRPr kumimoji="1" lang="en-US" altLang="ja-JP" sz="1400" b="1" dirty="0">
                        <a:solidFill>
                          <a:schemeClr val="tx1">
                            <a:lumMod val="75000"/>
                            <a:lumOff val="25000"/>
                          </a:schemeClr>
                        </a:solidFill>
                        <a:latin typeface="游ゴシック"/>
                        <a:ea typeface="游ゴシック"/>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9397856"/>
                  </a:ext>
                </a:extLst>
              </a:tr>
              <a:tr h="484632">
                <a:tc>
                  <a:txBody>
                    <a:bodyPr/>
                    <a:lstStyle/>
                    <a:p>
                      <a:pPr lvl="0">
                        <a:buNone/>
                      </a:pPr>
                      <a:r>
                        <a:rPr lang="en-US" sz="1400" b="1" i="0" u="none" strike="noStrike" noProof="0" dirty="0">
                          <a:solidFill>
                            <a:schemeClr val="tx1">
                              <a:lumMod val="75000"/>
                              <a:lumOff val="25000"/>
                            </a:schemeClr>
                          </a:solidFill>
                          <a:latin typeface="游ゴシック"/>
                          <a:ea typeface="游ゴシック"/>
                        </a:rPr>
                        <a:t>【</a:t>
                      </a:r>
                      <a:r>
                        <a:rPr lang="ja-JP" altLang="en-US" sz="1400" b="1" i="0" u="none" strike="noStrike" noProof="0">
                          <a:solidFill>
                            <a:schemeClr val="tx1">
                              <a:lumMod val="75000"/>
                              <a:lumOff val="25000"/>
                            </a:schemeClr>
                          </a:solidFill>
                          <a:latin typeface="游ゴシック"/>
                          <a:ea typeface="游ゴシック"/>
                        </a:rPr>
                        <a:t>参考2</a:t>
                      </a:r>
                      <a:r>
                        <a:rPr lang="en-US" sz="1400" b="1" i="0" u="none" strike="noStrike" noProof="0" dirty="0">
                          <a:solidFill>
                            <a:schemeClr val="tx1">
                              <a:lumMod val="75000"/>
                              <a:lumOff val="25000"/>
                            </a:schemeClr>
                          </a:solidFill>
                          <a:latin typeface="游ゴシック"/>
                          <a:ea typeface="游ゴシック"/>
                        </a:rPr>
                        <a:t>】</a:t>
                      </a:r>
                      <a:r>
                        <a:rPr lang="en-US" sz="1400" b="1" i="0" u="none" strike="noStrike" noProof="0" dirty="0" err="1">
                          <a:solidFill>
                            <a:schemeClr val="tx1">
                              <a:lumMod val="75000"/>
                              <a:lumOff val="25000"/>
                            </a:schemeClr>
                          </a:solidFill>
                          <a:latin typeface="游ゴシック"/>
                          <a:ea typeface="游ゴシック"/>
                        </a:rPr>
                        <a:t>LightGBM</a:t>
                      </a:r>
                      <a:r>
                        <a:rPr lang="en-US" sz="1400" b="1" i="0" u="none" strike="noStrike" noProof="0" dirty="0">
                          <a:solidFill>
                            <a:schemeClr val="tx1">
                              <a:lumMod val="75000"/>
                              <a:lumOff val="25000"/>
                            </a:schemeClr>
                          </a:solidFill>
                          <a:latin typeface="游ゴシック"/>
                          <a:ea typeface="游ゴシック"/>
                        </a:rPr>
                        <a:t>（</a:t>
                      </a:r>
                      <a:r>
                        <a:rPr lang="ja-JP" altLang="en-US" sz="1400" b="1" i="0" u="none" strike="noStrike" noProof="0">
                          <a:solidFill>
                            <a:schemeClr val="tx1">
                              <a:lumMod val="75000"/>
                              <a:lumOff val="25000"/>
                            </a:schemeClr>
                          </a:solidFill>
                          <a:latin typeface="游ゴシック"/>
                          <a:ea typeface="游ゴシック"/>
                        </a:rPr>
                        <a:t>投手傾向追加</a:t>
                      </a:r>
                      <a:r>
                        <a:rPr lang="en-US" sz="1400" b="1" i="0" u="none" strike="noStrike" noProof="0" dirty="0">
                          <a:solidFill>
                            <a:schemeClr val="tx1">
                              <a:lumMod val="75000"/>
                              <a:lumOff val="25000"/>
                            </a:schemeClr>
                          </a:solidFill>
                          <a:latin typeface="游ゴシック"/>
                          <a:ea typeface="游ゴシック"/>
                        </a:rPr>
                        <a:t>）</a:t>
                      </a:r>
                      <a:endParaRPr kumimoji="1" lang="ja-JP" altLang="en-US" sz="1200" b="1" dirty="0">
                        <a:solidFill>
                          <a:schemeClr val="tx1">
                            <a:lumMod val="75000"/>
                            <a:lumOff val="25000"/>
                          </a:schemeClr>
                        </a:solidFill>
                        <a:latin typeface="游ゴシック"/>
                        <a:ea typeface="游ゴシック"/>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ctr" defTabSz="914400">
                        <a:lnSpc>
                          <a:spcPct val="100000"/>
                        </a:lnSpc>
                        <a:spcBef>
                          <a:spcPts val="0"/>
                        </a:spcBef>
                        <a:spcAft>
                          <a:spcPts val="0"/>
                        </a:spcAft>
                        <a:buNone/>
                        <a:tabLst/>
                        <a:defRPr/>
                      </a:pPr>
                      <a:r>
                        <a:rPr lang="en-US" altLang="ja-JP" sz="1400" b="1" dirty="0">
                          <a:solidFill>
                            <a:schemeClr val="tx1">
                              <a:lumMod val="75000"/>
                              <a:lumOff val="25000"/>
                            </a:schemeClr>
                          </a:solidFill>
                          <a:latin typeface="游ゴシック"/>
                          <a:ea typeface="游ゴシック"/>
                        </a:rPr>
                        <a:t>51.2</a:t>
                      </a:r>
                      <a:endParaRPr kumimoji="1" lang="en-US" altLang="ja-JP" sz="1400" b="1" dirty="0">
                        <a:solidFill>
                          <a:schemeClr val="tx1">
                            <a:lumMod val="75000"/>
                            <a:lumOff val="25000"/>
                          </a:schemeClr>
                        </a:solidFill>
                        <a:latin typeface="游ゴシック"/>
                        <a:ea typeface="游ゴシック"/>
                      </a:endParaRP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a:buNone/>
                      </a:pPr>
                      <a:r>
                        <a:rPr lang="en-US" altLang="ja-JP" sz="1400" b="1" dirty="0">
                          <a:solidFill>
                            <a:schemeClr val="tx1">
                              <a:lumMod val="75000"/>
                              <a:lumOff val="25000"/>
                            </a:schemeClr>
                          </a:solidFill>
                          <a:latin typeface="游ゴシック" panose="020B0400000000000000" pitchFamily="50" charset="-128"/>
                          <a:ea typeface="游ゴシック" panose="020B0400000000000000" pitchFamily="50" charset="-128"/>
                        </a:rPr>
                        <a:t>1.12</a:t>
                      </a:r>
                      <a:endParaRPr kumimoji="1" lang="en-US" altLang="ja-JP" sz="1400" b="1" dirty="0">
                        <a:solidFill>
                          <a:schemeClr val="tx1">
                            <a:lumMod val="75000"/>
                            <a:lumOff val="25000"/>
                          </a:schemeClr>
                        </a:solidFill>
                        <a:latin typeface="游ゴシック" panose="020B0400000000000000" pitchFamily="50" charset="-128"/>
                        <a:ea typeface="游ゴシック" panose="020B0400000000000000" pitchFamily="50" charset="-128"/>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1365653"/>
                  </a:ext>
                </a:extLst>
              </a:tr>
            </a:tbl>
          </a:graphicData>
        </a:graphic>
      </p:graphicFrame>
      <p:sp>
        <p:nvSpPr>
          <p:cNvPr id="5" name="Google Shape;66;p15">
            <a:extLst>
              <a:ext uri="{FF2B5EF4-FFF2-40B4-BE49-F238E27FC236}">
                <a16:creationId xmlns:a16="http://schemas.microsoft.com/office/drawing/2014/main" id="{5DE1AF07-C0A2-4126-8150-4A8B8E5F33BD}"/>
              </a:ext>
            </a:extLst>
          </p:cNvPr>
          <p:cNvSpPr txBox="1">
            <a:spLocks/>
          </p:cNvSpPr>
          <p:nvPr/>
        </p:nvSpPr>
        <p:spPr>
          <a:xfrm>
            <a:off x="473625" y="640824"/>
            <a:ext cx="8251300" cy="6152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 altLang="en-US" sz="1400">
                <a:solidFill>
                  <a:schemeClr val="tx1">
                    <a:lumMod val="75000"/>
                    <a:lumOff val="25000"/>
                  </a:schemeClr>
                </a:solidFill>
                <a:latin typeface="游ゴシック"/>
                <a:ea typeface="游ゴシック"/>
              </a:rPr>
              <a:t>●これまで作成した6つ</a:t>
            </a:r>
            <a:r>
              <a:rPr lang="ja-JP" altLang="en-US" sz="1400">
                <a:solidFill>
                  <a:schemeClr val="tx1">
                    <a:lumMod val="75000"/>
                    <a:lumOff val="25000"/>
                  </a:schemeClr>
                </a:solidFill>
                <a:latin typeface="游ゴシック"/>
                <a:ea typeface="游ゴシック"/>
              </a:rPr>
              <a:t>の</a:t>
            </a:r>
            <a:r>
              <a:rPr lang="ja" altLang="en-US" sz="1400">
                <a:solidFill>
                  <a:schemeClr val="tx1">
                    <a:lumMod val="75000"/>
                    <a:lumOff val="25000"/>
                  </a:schemeClr>
                </a:solidFill>
                <a:latin typeface="游ゴシック"/>
                <a:ea typeface="游ゴシック"/>
              </a:rPr>
              <a:t>モデルを比較すると、下記の通りとなっている。</a:t>
            </a:r>
            <a:endParaRPr lang="ja" sz="1400">
              <a:solidFill>
                <a:schemeClr val="tx1">
                  <a:lumMod val="75000"/>
                  <a:lumOff val="25000"/>
                </a:schemeClr>
              </a:solidFill>
              <a:ea typeface="游ゴシック"/>
            </a:endParaRPr>
          </a:p>
        </p:txBody>
      </p:sp>
    </p:spTree>
    <p:extLst>
      <p:ext uri="{BB962C8B-B14F-4D97-AF65-F5344CB8AC3E}">
        <p14:creationId xmlns:p14="http://schemas.microsoft.com/office/powerpoint/2010/main" val="3764445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a:solidFill>
                  <a:schemeClr val="bg1"/>
                </a:solidFill>
                <a:latin typeface="游ゴシック"/>
                <a:ea typeface="游ゴシック"/>
              </a:rPr>
              <a:t>　試してみて効果が出たこと</a:t>
            </a:r>
          </a:p>
        </p:txBody>
      </p:sp>
      <p:sp>
        <p:nvSpPr>
          <p:cNvPr id="2" name="Google Shape;66;p15">
            <a:extLst>
              <a:ext uri="{FF2B5EF4-FFF2-40B4-BE49-F238E27FC236}">
                <a16:creationId xmlns:a16="http://schemas.microsoft.com/office/drawing/2014/main" id="{F71E0B6D-C9D9-4C85-99FE-1DAE38E0BADE}"/>
              </a:ext>
            </a:extLst>
          </p:cNvPr>
          <p:cNvSpPr txBox="1">
            <a:spLocks noGrp="1"/>
          </p:cNvSpPr>
          <p:nvPr>
            <p:ph type="ctrTitle"/>
          </p:nvPr>
        </p:nvSpPr>
        <p:spPr>
          <a:xfrm>
            <a:off x="473625" y="745599"/>
            <a:ext cx="8197300" cy="4286267"/>
          </a:xfrm>
          <a:prstGeom prst="rect">
            <a:avLst/>
          </a:prstGeom>
        </p:spPr>
        <p:txBody>
          <a:bodyPr spcFirstLastPara="1" wrap="square" lIns="91425" tIns="91425" rIns="91425" bIns="91425" anchor="t" anchorCtr="0">
            <a:noAutofit/>
          </a:bodyPr>
          <a:lstStyle/>
          <a:p>
            <a:pPr algn="l"/>
            <a:r>
              <a:rPr lang="ja" altLang="en-US" sz="1400" b="1">
                <a:solidFill>
                  <a:schemeClr val="accent1"/>
                </a:solidFill>
                <a:latin typeface="游ゴシック"/>
                <a:ea typeface="游ゴシック"/>
              </a:rPr>
              <a:t>●直前に投げた球種を特徴量に追加</a:t>
            </a:r>
            <a:br>
              <a:rPr lang="ja" altLang="en-US" sz="1400" b="1" dirty="0">
                <a:solidFill>
                  <a:schemeClr val="tx1">
                    <a:lumMod val="75000"/>
                    <a:lumOff val="25000"/>
                  </a:schemeClr>
                </a:solidFill>
                <a:latin typeface="游ゴシック"/>
                <a:ea typeface="游ゴシック"/>
              </a:rPr>
            </a:br>
            <a:br>
              <a:rPr lang="ja" altLang="en-US" sz="1200" dirty="0">
                <a:solidFill>
                  <a:schemeClr val="tx1">
                    <a:lumMod val="75000"/>
                    <a:lumOff val="25000"/>
                  </a:schemeClr>
                </a:solidFill>
                <a:latin typeface="游ゴシック"/>
                <a:ea typeface="游ゴシック"/>
              </a:rPr>
            </a:br>
            <a:r>
              <a:rPr lang="ja" altLang="en-US" sz="1200">
                <a:solidFill>
                  <a:schemeClr val="tx1">
                    <a:lumMod val="75000"/>
                    <a:lumOff val="25000"/>
                  </a:schemeClr>
                </a:solidFill>
                <a:latin typeface="游ゴシック"/>
                <a:ea typeface="游ゴシック"/>
              </a:rPr>
              <a:t>直前に投げた球種は次に投げる球種に大きく影響を与えると考え、特徴量として追加した（球種のデータを一列下</a:t>
            </a:r>
            <a:br>
              <a:rPr lang="en-US" altLang="ja" sz="1200" dirty="0">
                <a:solidFill>
                  <a:schemeClr val="tx1">
                    <a:lumMod val="75000"/>
                    <a:lumOff val="25000"/>
                  </a:schemeClr>
                </a:solidFill>
                <a:latin typeface="游ゴシック"/>
                <a:ea typeface="游ゴシック"/>
              </a:rPr>
            </a:br>
            <a:r>
              <a:rPr lang="ja" altLang="en-US" sz="1200">
                <a:solidFill>
                  <a:schemeClr val="tx1">
                    <a:lumMod val="75000"/>
                    <a:lumOff val="25000"/>
                  </a:schemeClr>
                </a:solidFill>
                <a:latin typeface="游ゴシック"/>
                <a:ea typeface="游ゴシック"/>
              </a:rPr>
              <a:t>にずらしたデータを作成してmerge</a:t>
            </a:r>
            <a:r>
              <a:rPr lang="ja-JP" altLang="en-US" sz="1200">
                <a:solidFill>
                  <a:schemeClr val="tx1">
                    <a:lumMod val="75000"/>
                    <a:lumOff val="25000"/>
                  </a:schemeClr>
                </a:solidFill>
                <a:latin typeface="游ゴシック"/>
                <a:ea typeface="游ゴシック"/>
              </a:rPr>
              <a:t>を行った</a:t>
            </a:r>
            <a:r>
              <a:rPr lang="ja" altLang="en-US" sz="1200">
                <a:solidFill>
                  <a:schemeClr val="tx1">
                    <a:lumMod val="75000"/>
                    <a:lumOff val="25000"/>
                  </a:schemeClr>
                </a:solidFill>
                <a:latin typeface="游ゴシック"/>
                <a:ea typeface="游ゴシック"/>
              </a:rPr>
              <a:t>）。その際、</a:t>
            </a:r>
            <a:r>
              <a:rPr lang="ja-JP" altLang="en-US" sz="1200">
                <a:solidFill>
                  <a:schemeClr val="tx1">
                    <a:lumMod val="75000"/>
                    <a:lumOff val="25000"/>
                  </a:schemeClr>
                </a:solidFill>
                <a:latin typeface="游ゴシック"/>
                <a:ea typeface="游ゴシック"/>
              </a:rPr>
              <a:t>そのまま一列下にずらしてしまうと、</a:t>
            </a:r>
            <a:r>
              <a:rPr lang="ja" altLang="en-US" sz="1200">
                <a:solidFill>
                  <a:schemeClr val="tx1">
                    <a:lumMod val="75000"/>
                    <a:lumOff val="25000"/>
                  </a:schemeClr>
                </a:solidFill>
                <a:latin typeface="游ゴシック"/>
                <a:ea typeface="游ゴシック"/>
              </a:rPr>
              <a:t>例えば2人目の打者の初球が1人目の打者の最後の投球に影響されていることになってしまうので、対戦打者の初球には別途初球と分かるように</a:t>
            </a:r>
            <a:r>
              <a:rPr lang="en-US" altLang="ja-JP" sz="1200" dirty="0">
                <a:solidFill>
                  <a:schemeClr val="tx1">
                    <a:lumMod val="75000"/>
                    <a:lumOff val="25000"/>
                  </a:schemeClr>
                </a:solidFill>
                <a:latin typeface="游ゴシック"/>
                <a:ea typeface="游ゴシック"/>
              </a:rPr>
              <a:t>0</a:t>
            </a:r>
            <a:r>
              <a:rPr lang="ja-JP" altLang="en-US" sz="1200">
                <a:solidFill>
                  <a:schemeClr val="tx1">
                    <a:lumMod val="75000"/>
                    <a:lumOff val="25000"/>
                  </a:schemeClr>
                </a:solidFill>
                <a:latin typeface="游ゴシック"/>
                <a:ea typeface="游ゴシック"/>
              </a:rPr>
              <a:t>～</a:t>
            </a:r>
            <a:r>
              <a:rPr lang="en-US" altLang="ja-JP" sz="1200" dirty="0">
                <a:solidFill>
                  <a:schemeClr val="tx1">
                    <a:lumMod val="75000"/>
                    <a:lumOff val="25000"/>
                  </a:schemeClr>
                </a:solidFill>
                <a:latin typeface="游ゴシック"/>
                <a:ea typeface="游ゴシック"/>
              </a:rPr>
              <a:t>7</a:t>
            </a:r>
            <a:r>
              <a:rPr lang="ja-JP" altLang="en-US" sz="1200">
                <a:solidFill>
                  <a:schemeClr val="tx1">
                    <a:lumMod val="75000"/>
                    <a:lumOff val="25000"/>
                  </a:schemeClr>
                </a:solidFill>
                <a:latin typeface="游ゴシック"/>
                <a:ea typeface="游ゴシック"/>
              </a:rPr>
              <a:t>以外の</a:t>
            </a:r>
            <a:r>
              <a:rPr lang="ja" altLang="en-US" sz="1200">
                <a:solidFill>
                  <a:schemeClr val="tx1">
                    <a:lumMod val="75000"/>
                    <a:lumOff val="25000"/>
                  </a:schemeClr>
                </a:solidFill>
                <a:latin typeface="游ゴシック"/>
                <a:ea typeface="游ゴシック"/>
              </a:rPr>
              <a:t>数値を代入した。</a:t>
            </a:r>
            <a:r>
              <a:rPr lang="ja-JP" altLang="en-US" sz="1200">
                <a:solidFill>
                  <a:schemeClr val="tx1">
                    <a:lumMod val="75000"/>
                    <a:lumOff val="25000"/>
                  </a:schemeClr>
                </a:solidFill>
                <a:latin typeface="游ゴシック"/>
                <a:ea typeface="游ゴシック"/>
              </a:rPr>
              <a:t>その結果、</a:t>
            </a:r>
            <a:r>
              <a:rPr lang="ja" altLang="en-US" sz="1200">
                <a:solidFill>
                  <a:schemeClr val="tx1">
                    <a:lumMod val="75000"/>
                    <a:lumOff val="25000"/>
                  </a:schemeClr>
                </a:solidFill>
                <a:latin typeface="游ゴシック"/>
                <a:ea typeface="游ゴシック"/>
              </a:rPr>
              <a:t>feature importanceでも上位に含まれ</a:t>
            </a:r>
            <a:r>
              <a:rPr lang="ja-JP" altLang="en-US" sz="1200">
                <a:solidFill>
                  <a:schemeClr val="tx1">
                    <a:lumMod val="75000"/>
                    <a:lumOff val="25000"/>
                  </a:schemeClr>
                </a:solidFill>
                <a:latin typeface="游ゴシック"/>
                <a:ea typeface="游ゴシック"/>
              </a:rPr>
              <a:t>る特徴量となった</a:t>
            </a:r>
            <a:br>
              <a:rPr lang="ja-JP" altLang="en-US" sz="1200" dirty="0">
                <a:solidFill>
                  <a:schemeClr val="tx1">
                    <a:lumMod val="75000"/>
                    <a:lumOff val="25000"/>
                  </a:schemeClr>
                </a:solidFill>
                <a:latin typeface="游ゴシック"/>
                <a:ea typeface="游ゴシック"/>
              </a:rPr>
            </a:br>
            <a:br>
              <a:rPr lang="ja-JP" altLang="en-US" sz="1200" dirty="0">
                <a:solidFill>
                  <a:schemeClr val="tx1">
                    <a:lumMod val="75000"/>
                    <a:lumOff val="25000"/>
                  </a:schemeClr>
                </a:solidFill>
                <a:latin typeface="游ゴシック"/>
                <a:ea typeface="游ゴシック"/>
              </a:rPr>
            </a:br>
            <a:br>
              <a:rPr lang="ja-JP" altLang="en-US" sz="1200" dirty="0">
                <a:solidFill>
                  <a:schemeClr val="tx1">
                    <a:lumMod val="75000"/>
                    <a:lumOff val="25000"/>
                  </a:schemeClr>
                </a:solidFill>
                <a:latin typeface="游ゴシック"/>
                <a:ea typeface="游ゴシック"/>
              </a:rPr>
            </a:br>
            <a:br>
              <a:rPr lang="ja-JP" altLang="en-US" sz="1200" dirty="0">
                <a:solidFill>
                  <a:schemeClr val="tx1">
                    <a:lumMod val="75000"/>
                    <a:lumOff val="25000"/>
                  </a:schemeClr>
                </a:solidFill>
                <a:latin typeface="游ゴシック"/>
                <a:ea typeface="游ゴシック"/>
              </a:rPr>
            </a:br>
            <a:br>
              <a:rPr lang="ja-JP" altLang="en-US" sz="1200" dirty="0">
                <a:latin typeface="游ゴシック"/>
                <a:ea typeface="游ゴシック"/>
              </a:rPr>
            </a:br>
            <a:br>
              <a:rPr lang="ja-JP" altLang="en-US" sz="1200" dirty="0">
                <a:latin typeface="游ゴシック"/>
                <a:ea typeface="游ゴシック"/>
              </a:rPr>
            </a:br>
            <a:br>
              <a:rPr lang="ja-JP" altLang="en-US" sz="1200" dirty="0">
                <a:latin typeface="游ゴシック"/>
                <a:ea typeface="游ゴシック"/>
              </a:rPr>
            </a:br>
            <a:br>
              <a:rPr lang="ja-JP" altLang="en-US" sz="1200" dirty="0">
                <a:latin typeface="游ゴシック"/>
                <a:ea typeface="游ゴシック"/>
              </a:rPr>
            </a:br>
            <a:br>
              <a:rPr lang="ja" altLang="en-US" sz="1200" dirty="0">
                <a:latin typeface="游ゴシック"/>
                <a:ea typeface="游ゴシック"/>
              </a:rPr>
            </a:br>
            <a:br>
              <a:rPr lang="ja" altLang="en-US" sz="1200" dirty="0">
                <a:latin typeface="游ゴシック"/>
                <a:ea typeface="游ゴシック"/>
              </a:rPr>
            </a:br>
            <a:br>
              <a:rPr lang="ja" altLang="en-US" sz="1200" dirty="0">
                <a:latin typeface="游ゴシック"/>
                <a:ea typeface="游ゴシック"/>
              </a:rPr>
            </a:br>
            <a:br>
              <a:rPr lang="ja" altLang="en-US" sz="1200" dirty="0">
                <a:latin typeface="游ゴシック"/>
                <a:ea typeface="游ゴシック"/>
              </a:rPr>
            </a:br>
            <a:r>
              <a:rPr lang="ja" altLang="en-US" sz="1200">
                <a:solidFill>
                  <a:schemeClr val="accent1"/>
                </a:solidFill>
                <a:latin typeface="游ゴシック"/>
                <a:ea typeface="游ゴシック"/>
              </a:rPr>
              <a:t>●</a:t>
            </a:r>
            <a:r>
              <a:rPr lang="ja" altLang="en-US" sz="1400" b="1">
                <a:solidFill>
                  <a:schemeClr val="accent1"/>
                </a:solidFill>
                <a:latin typeface="游ゴシック"/>
                <a:ea typeface="游ゴシック"/>
              </a:rPr>
              <a:t>カウントを組み合わせて特徴量を作成</a:t>
            </a:r>
            <a:br>
              <a:rPr lang="ja" altLang="en-US" sz="1400" b="1" dirty="0">
                <a:solidFill>
                  <a:schemeClr val="tx1">
                    <a:lumMod val="75000"/>
                    <a:lumOff val="25000"/>
                  </a:schemeClr>
                </a:solidFill>
                <a:latin typeface="游ゴシック"/>
                <a:ea typeface="游ゴシック"/>
              </a:rPr>
            </a:br>
            <a:br>
              <a:rPr lang="ja" altLang="en-US" sz="1200" dirty="0">
                <a:solidFill>
                  <a:schemeClr val="tx1">
                    <a:lumMod val="75000"/>
                    <a:lumOff val="25000"/>
                  </a:schemeClr>
                </a:solidFill>
                <a:latin typeface="游ゴシック"/>
                <a:ea typeface="游ゴシック"/>
              </a:rPr>
            </a:br>
            <a:r>
              <a:rPr lang="ja" altLang="en-US" sz="1200">
                <a:solidFill>
                  <a:schemeClr val="tx1">
                    <a:lumMod val="75000"/>
                    <a:lumOff val="25000"/>
                  </a:schemeClr>
                </a:solidFill>
                <a:latin typeface="游ゴシック"/>
                <a:ea typeface="游ゴシック"/>
              </a:rPr>
              <a:t>プレイ前ストライク、ボール、アウトについてはそれぞれ列があったが、同じ3ボールであっても3−2と3−0では配球に違いがあると考え、組み合わせて36通り作成したところ、</a:t>
            </a:r>
            <a:r>
              <a:rPr lang="ja" sz="1200">
                <a:solidFill>
                  <a:schemeClr val="tx1">
                    <a:lumMod val="75000"/>
                    <a:lumOff val="25000"/>
                  </a:schemeClr>
                </a:solidFill>
                <a:ea typeface="游ゴシック"/>
              </a:rPr>
              <a:t>featur</a:t>
            </a:r>
            <a:r>
              <a:rPr lang="en-US" altLang="ja" sz="1200" dirty="0">
                <a:solidFill>
                  <a:schemeClr val="tx1">
                    <a:lumMod val="75000"/>
                    <a:lumOff val="25000"/>
                  </a:schemeClr>
                </a:solidFill>
                <a:ea typeface="游ゴシック"/>
              </a:rPr>
              <a:t>e</a:t>
            </a:r>
            <a:r>
              <a:rPr lang="ja" altLang="en-US" sz="1200">
                <a:solidFill>
                  <a:schemeClr val="tx1">
                    <a:lumMod val="75000"/>
                    <a:lumOff val="25000"/>
                  </a:schemeClr>
                </a:solidFill>
                <a:ea typeface="游ゴシック"/>
              </a:rPr>
              <a:t> </a:t>
            </a:r>
            <a:r>
              <a:rPr lang="ja" sz="1200">
                <a:solidFill>
                  <a:schemeClr val="tx1">
                    <a:lumMod val="75000"/>
                    <a:lumOff val="25000"/>
                  </a:schemeClr>
                </a:solidFill>
                <a:ea typeface="游ゴシック"/>
              </a:rPr>
              <a:t>importanceでも上位に含まれ</a:t>
            </a:r>
            <a:r>
              <a:rPr lang="ja-JP" altLang="en-US" sz="1200">
                <a:solidFill>
                  <a:schemeClr val="tx1">
                    <a:lumMod val="75000"/>
                    <a:lumOff val="25000"/>
                  </a:schemeClr>
                </a:solidFill>
                <a:ea typeface="游ゴシック"/>
              </a:rPr>
              <a:t>る特徴量となった</a:t>
            </a:r>
            <a:endParaRPr lang="ja" altLang="en-US" sz="1200" dirty="0">
              <a:solidFill>
                <a:schemeClr val="tx1">
                  <a:lumMod val="75000"/>
                  <a:lumOff val="25000"/>
                </a:schemeClr>
              </a:solidFill>
              <a:latin typeface="游ゴシック"/>
              <a:ea typeface="游ゴシック"/>
            </a:endParaRPr>
          </a:p>
        </p:txBody>
      </p:sp>
      <p:graphicFrame>
        <p:nvGraphicFramePr>
          <p:cNvPr id="3" name="表 2">
            <a:extLst>
              <a:ext uri="{FF2B5EF4-FFF2-40B4-BE49-F238E27FC236}">
                <a16:creationId xmlns:a16="http://schemas.microsoft.com/office/drawing/2014/main" id="{50A6B004-D9D5-4695-BEF2-F73534EB2160}"/>
              </a:ext>
            </a:extLst>
          </p:cNvPr>
          <p:cNvGraphicFramePr>
            <a:graphicFrameLocks noGrp="1"/>
          </p:cNvGraphicFramePr>
          <p:nvPr>
            <p:extLst>
              <p:ext uri="{D42A27DB-BD31-4B8C-83A1-F6EECF244321}">
                <p14:modId xmlns:p14="http://schemas.microsoft.com/office/powerpoint/2010/main" val="349898460"/>
              </p:ext>
            </p:extLst>
          </p:nvPr>
        </p:nvGraphicFramePr>
        <p:xfrm>
          <a:off x="2293675" y="2047394"/>
          <a:ext cx="4249008" cy="1828800"/>
        </p:xfrm>
        <a:graphic>
          <a:graphicData uri="http://schemas.openxmlformats.org/drawingml/2006/table">
            <a:tbl>
              <a:tblPr firstRow="1" bandRow="1">
                <a:tableStyleId>{5FD0F851-EC5A-4D38-B0AD-8093EC10F338}</a:tableStyleId>
              </a:tblPr>
              <a:tblGrid>
                <a:gridCol w="1416336">
                  <a:extLst>
                    <a:ext uri="{9D8B030D-6E8A-4147-A177-3AD203B41FA5}">
                      <a16:colId xmlns:a16="http://schemas.microsoft.com/office/drawing/2014/main" val="20000"/>
                    </a:ext>
                  </a:extLst>
                </a:gridCol>
                <a:gridCol w="1416336">
                  <a:extLst>
                    <a:ext uri="{9D8B030D-6E8A-4147-A177-3AD203B41FA5}">
                      <a16:colId xmlns:a16="http://schemas.microsoft.com/office/drawing/2014/main" val="20001"/>
                    </a:ext>
                  </a:extLst>
                </a:gridCol>
                <a:gridCol w="1416336">
                  <a:extLst>
                    <a:ext uri="{9D8B030D-6E8A-4147-A177-3AD203B41FA5}">
                      <a16:colId xmlns:a16="http://schemas.microsoft.com/office/drawing/2014/main" val="20002"/>
                    </a:ext>
                  </a:extLst>
                </a:gridCol>
              </a:tblGrid>
              <a:tr h="203200">
                <a:tc>
                  <a:txBody>
                    <a:bodyPr/>
                    <a:lstStyle/>
                    <a:p>
                      <a:pPr algn="ctr" fontAlgn="b"/>
                      <a:r>
                        <a:rPr lang="ja-JP" altLang="en-US" sz="1000" b="1" i="0" u="none" strike="noStrike">
                          <a:solidFill>
                            <a:schemeClr val="tx1">
                              <a:lumMod val="75000"/>
                              <a:lumOff val="25000"/>
                            </a:schemeClr>
                          </a:solidFill>
                          <a:effectLst/>
                          <a:latin typeface="游ゴシック"/>
                          <a:ea typeface="游ゴシック"/>
                        </a:rPr>
                        <a:t>球種</a:t>
                      </a:r>
                      <a:endParaRPr lang="ja-JP" altLang="en-US" sz="1000" b="1" i="0" u="none" strike="noStrike" dirty="0">
                        <a:solidFill>
                          <a:schemeClr val="tx1">
                            <a:lumMod val="75000"/>
                            <a:lumOff val="25000"/>
                          </a:schemeClr>
                        </a:solidFill>
                        <a:effectLst/>
                        <a:latin typeface="游ゴシック"/>
                        <a:ea typeface="游ゴシック"/>
                      </a:endParaRPr>
                    </a:p>
                  </a:txBody>
                  <a:tcPr marL="9525" marR="9525" marT="9525" marB="0" anchor="ctr"/>
                </a:tc>
                <a:tc>
                  <a:txBody>
                    <a:bodyPr/>
                    <a:lstStyle/>
                    <a:p>
                      <a:pPr algn="ctr" fontAlgn="b"/>
                      <a:r>
                        <a:rPr lang="ja-JP" altLang="en-US" sz="1000" b="1" i="0" u="none" strike="noStrike">
                          <a:solidFill>
                            <a:schemeClr val="tx1">
                              <a:lumMod val="75000"/>
                              <a:lumOff val="25000"/>
                            </a:schemeClr>
                          </a:solidFill>
                          <a:effectLst/>
                          <a:latin typeface="游ゴシック"/>
                          <a:ea typeface="游ゴシック"/>
                        </a:rPr>
                        <a:t>打席内投球数</a:t>
                      </a:r>
                      <a:endParaRPr lang="ja-JP" altLang="en-US" sz="1000" b="1" i="0" u="none" strike="noStrike" dirty="0">
                        <a:solidFill>
                          <a:schemeClr val="tx1">
                            <a:lumMod val="75000"/>
                            <a:lumOff val="25000"/>
                          </a:schemeClr>
                        </a:solidFill>
                        <a:effectLst/>
                        <a:latin typeface="游ゴシック"/>
                        <a:ea typeface="游ゴシック"/>
                      </a:endParaRPr>
                    </a:p>
                  </a:txBody>
                  <a:tcPr marL="9525" marR="9525" marT="9525" marB="0" anchor="ctr"/>
                </a:tc>
                <a:tc>
                  <a:txBody>
                    <a:bodyPr/>
                    <a:lstStyle/>
                    <a:p>
                      <a:pPr algn="ctr" fontAlgn="b"/>
                      <a:r>
                        <a:rPr lang="en-US" altLang="ja-JP" sz="1000" b="1" i="0" u="none" strike="noStrike" dirty="0" err="1">
                          <a:solidFill>
                            <a:schemeClr val="tx1">
                              <a:lumMod val="75000"/>
                              <a:lumOff val="25000"/>
                            </a:schemeClr>
                          </a:solidFill>
                          <a:effectLst/>
                          <a:latin typeface="游ゴシック"/>
                          <a:ea typeface="游ゴシック"/>
                        </a:rPr>
                        <a:t>直前に投げた球種</a:t>
                      </a:r>
                    </a:p>
                  </a:txBody>
                  <a:tcPr marL="9525" marR="9525" marT="9525" marB="0" anchor="ctr"/>
                </a:tc>
                <a:extLst>
                  <a:ext uri="{0D108BD9-81ED-4DB2-BD59-A6C34878D82A}">
                    <a16:rowId xmlns:a16="http://schemas.microsoft.com/office/drawing/2014/main" val="10000"/>
                  </a:ext>
                </a:extLst>
              </a:tr>
              <a:tr h="203200">
                <a:tc>
                  <a:txBody>
                    <a:bodyPr/>
                    <a:lstStyle/>
                    <a:p>
                      <a:pPr lvl="0" algn="ctr">
                        <a:buNone/>
                      </a:pPr>
                      <a:r>
                        <a:rPr lang="ja-JP" altLang="en-US" sz="1100" b="1" i="0" u="none" strike="noStrike" dirty="0">
                          <a:solidFill>
                            <a:schemeClr val="tx1">
                              <a:lumMod val="75000"/>
                              <a:lumOff val="25000"/>
                            </a:schemeClr>
                          </a:solidFill>
                          <a:effectLst/>
                          <a:latin typeface="游ゴシック"/>
                          <a:ea typeface="游ゴシック"/>
                        </a:rPr>
                        <a:t>0</a:t>
                      </a:r>
                    </a:p>
                  </a:txBody>
                  <a:tcPr marL="9525" marR="9525" marT="9525" marB="0" anchor="ctr"/>
                </a:tc>
                <a:tc>
                  <a:txBody>
                    <a:bodyPr/>
                    <a:lstStyle/>
                    <a:p>
                      <a:pPr algn="ctr" fontAlgn="b"/>
                      <a:r>
                        <a:rPr lang="en-US" altLang="ja-JP" sz="1100" b="1" i="0" u="none" strike="noStrike" dirty="0">
                          <a:solidFill>
                            <a:schemeClr val="tx1"/>
                          </a:solidFill>
                          <a:effectLst/>
                          <a:latin typeface="游ゴシック"/>
                          <a:ea typeface="游ゴシック"/>
                        </a:rPr>
                        <a:t>１</a:t>
                      </a:r>
                    </a:p>
                  </a:txBody>
                  <a:tcPr marL="9525" marR="9525" marT="9525" marB="0" anchor="ctr"/>
                </a:tc>
                <a:tc>
                  <a:txBody>
                    <a:bodyPr/>
                    <a:lstStyle/>
                    <a:p>
                      <a:pPr algn="ctr" fontAlgn="b"/>
                      <a:r>
                        <a:rPr lang="en-US" altLang="ja-JP" sz="1200" b="1" i="0" u="none" strike="noStrike" dirty="0">
                          <a:solidFill>
                            <a:srgbClr val="FF0000"/>
                          </a:solidFill>
                          <a:effectLst/>
                          <a:latin typeface="游ゴシック"/>
                          <a:ea typeface="游ゴシック"/>
                        </a:rPr>
                        <a:t>8</a:t>
                      </a:r>
                    </a:p>
                  </a:txBody>
                  <a:tcPr marL="9525" marR="9525" marT="9525" marB="0" anchor="ctr"/>
                </a:tc>
                <a:extLst>
                  <a:ext uri="{0D108BD9-81ED-4DB2-BD59-A6C34878D82A}">
                    <a16:rowId xmlns:a16="http://schemas.microsoft.com/office/drawing/2014/main" val="10001"/>
                  </a:ext>
                </a:extLst>
              </a:tr>
              <a:tr h="203200">
                <a:tc>
                  <a:txBody>
                    <a:bodyPr/>
                    <a:lstStyle/>
                    <a:p>
                      <a:pPr algn="ctr" fontAlgn="b"/>
                      <a:r>
                        <a:rPr lang="en-US" altLang="ja-JP" sz="1100" b="1" i="0" u="none" strike="noStrike" dirty="0">
                          <a:solidFill>
                            <a:schemeClr val="tx1">
                              <a:lumMod val="75000"/>
                              <a:lumOff val="25000"/>
                            </a:schemeClr>
                          </a:solidFill>
                          <a:effectLst/>
                          <a:latin typeface="游ゴシック"/>
                          <a:ea typeface="游ゴシック"/>
                        </a:rPr>
                        <a:t>1</a:t>
                      </a:r>
                      <a:endParaRPr lang="ja-JP" altLang="en-US" sz="1100" b="1" i="0" u="none" strike="noStrike" dirty="0">
                        <a:solidFill>
                          <a:schemeClr val="tx1">
                            <a:lumMod val="75000"/>
                            <a:lumOff val="25000"/>
                          </a:schemeClr>
                        </a:solidFill>
                        <a:effectLst/>
                        <a:latin typeface="游ゴシック"/>
                        <a:ea typeface="游ゴシック"/>
                      </a:endParaRPr>
                    </a:p>
                  </a:txBody>
                  <a:tcPr marL="9525" marR="9525" marT="9525" marB="0" anchor="ctr"/>
                </a:tc>
                <a:tc>
                  <a:txBody>
                    <a:bodyPr/>
                    <a:lstStyle/>
                    <a:p>
                      <a:pPr algn="ctr" fontAlgn="b"/>
                      <a:r>
                        <a:rPr lang="en-US" altLang="ja-JP" sz="1100" b="1" i="0" u="none" strike="noStrike" dirty="0">
                          <a:solidFill>
                            <a:schemeClr val="tx1">
                              <a:lumMod val="75000"/>
                              <a:lumOff val="25000"/>
                            </a:schemeClr>
                          </a:solidFill>
                          <a:effectLst/>
                          <a:latin typeface="游ゴシック"/>
                          <a:ea typeface="游ゴシック"/>
                        </a:rPr>
                        <a:t>2</a:t>
                      </a:r>
                    </a:p>
                  </a:txBody>
                  <a:tcPr marL="9525" marR="9525" marT="9525" marB="0" anchor="ctr"/>
                </a:tc>
                <a:tc>
                  <a:txBody>
                    <a:bodyPr/>
                    <a:lstStyle/>
                    <a:p>
                      <a:pPr algn="ctr" fontAlgn="b"/>
                      <a:r>
                        <a:rPr lang="en-US" altLang="ja-JP" sz="1100" b="1" i="0" u="none" strike="noStrike" dirty="0">
                          <a:solidFill>
                            <a:schemeClr val="tx1">
                              <a:lumMod val="75000"/>
                              <a:lumOff val="25000"/>
                            </a:schemeClr>
                          </a:solidFill>
                          <a:effectLst/>
                          <a:latin typeface="游ゴシック"/>
                          <a:ea typeface="游ゴシック"/>
                        </a:rPr>
                        <a:t>0</a:t>
                      </a:r>
                    </a:p>
                  </a:txBody>
                  <a:tcPr marL="9525" marR="9525" marT="9525" marB="0" anchor="ctr"/>
                </a:tc>
                <a:extLst>
                  <a:ext uri="{0D108BD9-81ED-4DB2-BD59-A6C34878D82A}">
                    <a16:rowId xmlns:a16="http://schemas.microsoft.com/office/drawing/2014/main" val="10002"/>
                  </a:ext>
                </a:extLst>
              </a:tr>
              <a:tr h="203200">
                <a:tc>
                  <a:txBody>
                    <a:bodyPr/>
                    <a:lstStyle/>
                    <a:p>
                      <a:pPr algn="ctr" fontAlgn="b"/>
                      <a:r>
                        <a:rPr lang="en-US" altLang="ja-JP" sz="1100" b="1" i="0" u="none" strike="noStrike" dirty="0">
                          <a:solidFill>
                            <a:schemeClr val="tx1">
                              <a:lumMod val="75000"/>
                              <a:lumOff val="25000"/>
                            </a:schemeClr>
                          </a:solidFill>
                          <a:effectLst/>
                          <a:latin typeface="游ゴシック"/>
                          <a:ea typeface="游ゴシック"/>
                        </a:rPr>
                        <a:t>2</a:t>
                      </a:r>
                      <a:endParaRPr lang="ja-JP" altLang="en-US" sz="1100" b="1" i="0" u="none" strike="noStrike" dirty="0">
                        <a:solidFill>
                          <a:schemeClr val="tx1">
                            <a:lumMod val="75000"/>
                            <a:lumOff val="25000"/>
                          </a:schemeClr>
                        </a:solidFill>
                        <a:effectLst/>
                        <a:latin typeface="游ゴシック"/>
                        <a:ea typeface="游ゴシック"/>
                      </a:endParaRPr>
                    </a:p>
                  </a:txBody>
                  <a:tcPr marL="9525" marR="9525" marT="9525" marB="0" anchor="ctr"/>
                </a:tc>
                <a:tc>
                  <a:txBody>
                    <a:bodyPr/>
                    <a:lstStyle/>
                    <a:p>
                      <a:pPr algn="ctr" fontAlgn="b"/>
                      <a:r>
                        <a:rPr lang="en-US" altLang="ja-JP" sz="1100" b="1" i="0" u="none" strike="noStrike" dirty="0">
                          <a:solidFill>
                            <a:schemeClr val="tx1">
                              <a:lumMod val="75000"/>
                              <a:lumOff val="25000"/>
                            </a:schemeClr>
                          </a:solidFill>
                          <a:effectLst/>
                          <a:latin typeface="游ゴシック"/>
                          <a:ea typeface="游ゴシック"/>
                        </a:rPr>
                        <a:t>3</a:t>
                      </a:r>
                    </a:p>
                  </a:txBody>
                  <a:tcPr marL="9525" marR="9525" marT="9525" marB="0" anchor="ctr"/>
                </a:tc>
                <a:tc>
                  <a:txBody>
                    <a:bodyPr/>
                    <a:lstStyle/>
                    <a:p>
                      <a:pPr algn="ctr" fontAlgn="b"/>
                      <a:r>
                        <a:rPr lang="en-US" altLang="ja-JP" sz="1100" b="1" i="0" u="none" strike="noStrike" dirty="0">
                          <a:solidFill>
                            <a:schemeClr val="tx1">
                              <a:lumMod val="75000"/>
                              <a:lumOff val="25000"/>
                            </a:schemeClr>
                          </a:solidFill>
                          <a:effectLst/>
                          <a:latin typeface="游ゴシック"/>
                          <a:ea typeface="游ゴシック"/>
                        </a:rPr>
                        <a:t>1</a:t>
                      </a:r>
                    </a:p>
                  </a:txBody>
                  <a:tcPr marL="9525" marR="9525" marT="9525" marB="0" anchor="ctr"/>
                </a:tc>
                <a:extLst>
                  <a:ext uri="{0D108BD9-81ED-4DB2-BD59-A6C34878D82A}">
                    <a16:rowId xmlns:a16="http://schemas.microsoft.com/office/drawing/2014/main" val="10003"/>
                  </a:ext>
                </a:extLst>
              </a:tr>
              <a:tr h="203200">
                <a:tc>
                  <a:txBody>
                    <a:bodyPr/>
                    <a:lstStyle/>
                    <a:p>
                      <a:pPr algn="ctr" fontAlgn="b"/>
                      <a:r>
                        <a:rPr lang="en-US" altLang="ja-JP" sz="1100" b="1" i="0" u="none" strike="noStrike" dirty="0">
                          <a:solidFill>
                            <a:schemeClr val="tx1">
                              <a:lumMod val="75000"/>
                              <a:lumOff val="25000"/>
                            </a:schemeClr>
                          </a:solidFill>
                          <a:effectLst/>
                          <a:latin typeface="游ゴシック"/>
                          <a:ea typeface="游ゴシック"/>
                        </a:rPr>
                        <a:t>3</a:t>
                      </a:r>
                      <a:endParaRPr lang="ja-JP" altLang="en-US" sz="1100" b="1" i="0" u="none" strike="noStrike" dirty="0">
                        <a:solidFill>
                          <a:schemeClr val="tx1">
                            <a:lumMod val="75000"/>
                            <a:lumOff val="25000"/>
                          </a:schemeClr>
                        </a:solidFill>
                        <a:effectLst/>
                        <a:latin typeface="游ゴシック"/>
                        <a:ea typeface="游ゴシック"/>
                      </a:endParaRPr>
                    </a:p>
                  </a:txBody>
                  <a:tcPr marL="9525" marR="9525" marT="9525" marB="0" anchor="ctr"/>
                </a:tc>
                <a:tc>
                  <a:txBody>
                    <a:bodyPr/>
                    <a:lstStyle/>
                    <a:p>
                      <a:pPr algn="ctr" fontAlgn="b"/>
                      <a:r>
                        <a:rPr lang="en-US" altLang="ja-JP" sz="1100" b="1" i="0" u="none" strike="noStrike" dirty="0">
                          <a:solidFill>
                            <a:schemeClr val="tx1">
                              <a:lumMod val="75000"/>
                              <a:lumOff val="25000"/>
                            </a:schemeClr>
                          </a:solidFill>
                          <a:effectLst/>
                          <a:latin typeface="游ゴシック"/>
                          <a:ea typeface="游ゴシック"/>
                        </a:rPr>
                        <a:t>4</a:t>
                      </a:r>
                    </a:p>
                  </a:txBody>
                  <a:tcPr marL="9525" marR="9525" marT="9525" marB="0" anchor="ctr"/>
                </a:tc>
                <a:tc>
                  <a:txBody>
                    <a:bodyPr/>
                    <a:lstStyle/>
                    <a:p>
                      <a:pPr algn="ctr" fontAlgn="b"/>
                      <a:r>
                        <a:rPr lang="en-US" altLang="ja-JP" sz="1100" b="1" i="0" u="none" strike="noStrike" dirty="0">
                          <a:solidFill>
                            <a:schemeClr val="tx1">
                              <a:lumMod val="75000"/>
                              <a:lumOff val="25000"/>
                            </a:schemeClr>
                          </a:solidFill>
                          <a:effectLst/>
                          <a:latin typeface="游ゴシック"/>
                          <a:ea typeface="游ゴシック"/>
                        </a:rPr>
                        <a:t>2</a:t>
                      </a:r>
                    </a:p>
                  </a:txBody>
                  <a:tcPr marL="9525" marR="9525" marT="9525" marB="0" anchor="ctr"/>
                </a:tc>
                <a:extLst>
                  <a:ext uri="{0D108BD9-81ED-4DB2-BD59-A6C34878D82A}">
                    <a16:rowId xmlns:a16="http://schemas.microsoft.com/office/drawing/2014/main" val="10004"/>
                  </a:ext>
                </a:extLst>
              </a:tr>
              <a:tr h="203200">
                <a:tc>
                  <a:txBody>
                    <a:bodyPr/>
                    <a:lstStyle/>
                    <a:p>
                      <a:pPr algn="ctr" fontAlgn="b"/>
                      <a:r>
                        <a:rPr lang="en-US" altLang="ja-JP" sz="1100" b="1" i="0" u="none" strike="noStrike" dirty="0">
                          <a:solidFill>
                            <a:schemeClr val="tx1">
                              <a:lumMod val="75000"/>
                              <a:lumOff val="25000"/>
                            </a:schemeClr>
                          </a:solidFill>
                          <a:effectLst/>
                          <a:latin typeface="游ゴシック"/>
                          <a:ea typeface="游ゴシック"/>
                        </a:rPr>
                        <a:t>0</a:t>
                      </a:r>
                    </a:p>
                  </a:txBody>
                  <a:tcPr marL="9525" marR="9525" marT="9525" marB="0" anchor="ctr"/>
                </a:tc>
                <a:tc>
                  <a:txBody>
                    <a:bodyPr/>
                    <a:lstStyle/>
                    <a:p>
                      <a:pPr algn="ctr" fontAlgn="b"/>
                      <a:r>
                        <a:rPr lang="en-US" altLang="ja-JP" sz="1100" b="1" i="0" u="none" strike="noStrike" dirty="0">
                          <a:solidFill>
                            <a:schemeClr val="tx1">
                              <a:lumMod val="75000"/>
                              <a:lumOff val="25000"/>
                            </a:schemeClr>
                          </a:solidFill>
                          <a:effectLst/>
                          <a:latin typeface="游ゴシック"/>
                          <a:ea typeface="游ゴシック"/>
                        </a:rPr>
                        <a:t>5</a:t>
                      </a:r>
                    </a:p>
                  </a:txBody>
                  <a:tcPr marL="9525" marR="9525" marT="9525" marB="0" anchor="ctr"/>
                </a:tc>
                <a:tc>
                  <a:txBody>
                    <a:bodyPr/>
                    <a:lstStyle/>
                    <a:p>
                      <a:pPr algn="ctr" fontAlgn="b"/>
                      <a:r>
                        <a:rPr lang="en-US" altLang="ja-JP" sz="1100" b="1" i="0" u="none" strike="noStrike" dirty="0">
                          <a:solidFill>
                            <a:schemeClr val="tx1">
                              <a:lumMod val="75000"/>
                              <a:lumOff val="25000"/>
                            </a:schemeClr>
                          </a:solidFill>
                          <a:effectLst/>
                          <a:latin typeface="游ゴシック"/>
                          <a:ea typeface="游ゴシック"/>
                        </a:rPr>
                        <a:t>3</a:t>
                      </a:r>
                    </a:p>
                  </a:txBody>
                  <a:tcPr marL="9525" marR="9525" marT="9525" marB="0" anchor="ctr"/>
                </a:tc>
                <a:extLst>
                  <a:ext uri="{0D108BD9-81ED-4DB2-BD59-A6C34878D82A}">
                    <a16:rowId xmlns:a16="http://schemas.microsoft.com/office/drawing/2014/main" val="10005"/>
                  </a:ext>
                </a:extLst>
              </a:tr>
              <a:tr h="203200">
                <a:tc>
                  <a:txBody>
                    <a:bodyPr/>
                    <a:lstStyle/>
                    <a:p>
                      <a:pPr algn="ctr" fontAlgn="b"/>
                      <a:r>
                        <a:rPr lang="en-US" altLang="ja-JP" sz="1100" b="1" i="0" u="none" strike="noStrike" dirty="0">
                          <a:solidFill>
                            <a:schemeClr val="tx1">
                              <a:lumMod val="75000"/>
                              <a:lumOff val="25000"/>
                            </a:schemeClr>
                          </a:solidFill>
                          <a:effectLst/>
                          <a:latin typeface="游ゴシック"/>
                          <a:ea typeface="游ゴシック"/>
                        </a:rPr>
                        <a:t>3</a:t>
                      </a:r>
                      <a:endParaRPr lang="ja-JP" altLang="en-US" sz="1100" b="1" i="0" u="none" strike="noStrike" dirty="0">
                        <a:solidFill>
                          <a:schemeClr val="tx1">
                            <a:lumMod val="75000"/>
                            <a:lumOff val="25000"/>
                          </a:schemeClr>
                        </a:solidFill>
                        <a:effectLst/>
                        <a:latin typeface="游ゴシック"/>
                        <a:ea typeface="游ゴシック"/>
                      </a:endParaRPr>
                    </a:p>
                  </a:txBody>
                  <a:tcPr marL="9525" marR="9525" marT="9525" marB="0" anchor="ctr"/>
                </a:tc>
                <a:tc>
                  <a:txBody>
                    <a:bodyPr/>
                    <a:lstStyle/>
                    <a:p>
                      <a:pPr algn="ctr" fontAlgn="b"/>
                      <a:r>
                        <a:rPr lang="en-US" altLang="ja-JP" sz="1100" b="1" i="0" u="none" strike="noStrike" dirty="0">
                          <a:solidFill>
                            <a:schemeClr val="tx1">
                              <a:lumMod val="85000"/>
                              <a:lumOff val="15000"/>
                            </a:schemeClr>
                          </a:solidFill>
                          <a:effectLst/>
                          <a:latin typeface="游ゴシック"/>
                          <a:ea typeface="游ゴシック"/>
                        </a:rPr>
                        <a:t>1</a:t>
                      </a:r>
                    </a:p>
                  </a:txBody>
                  <a:tcPr marL="9525" marR="9525" marT="9525" marB="0" anchor="ctr"/>
                </a:tc>
                <a:tc>
                  <a:txBody>
                    <a:bodyPr/>
                    <a:lstStyle/>
                    <a:p>
                      <a:pPr algn="ctr" fontAlgn="b"/>
                      <a:r>
                        <a:rPr lang="en-US" altLang="ja-JP" sz="1200" b="1" i="0" u="none" strike="noStrike" dirty="0">
                          <a:solidFill>
                            <a:srgbClr val="FF0000"/>
                          </a:solidFill>
                          <a:effectLst/>
                          <a:latin typeface="游ゴシック"/>
                          <a:ea typeface="游ゴシック"/>
                        </a:rPr>
                        <a:t>8</a:t>
                      </a:r>
                    </a:p>
                  </a:txBody>
                  <a:tcPr marL="9525" marR="9525" marT="9525" marB="0" anchor="ctr"/>
                </a:tc>
                <a:extLst>
                  <a:ext uri="{0D108BD9-81ED-4DB2-BD59-A6C34878D82A}">
                    <a16:rowId xmlns:a16="http://schemas.microsoft.com/office/drawing/2014/main" val="10006"/>
                  </a:ext>
                </a:extLst>
              </a:tr>
              <a:tr h="203200">
                <a:tc>
                  <a:txBody>
                    <a:bodyPr/>
                    <a:lstStyle/>
                    <a:p>
                      <a:pPr algn="ctr" fontAlgn="b"/>
                      <a:r>
                        <a:rPr lang="en-US" altLang="ja-JP" sz="1100" b="1" i="0" u="none" strike="noStrike" dirty="0">
                          <a:solidFill>
                            <a:schemeClr val="tx1">
                              <a:lumMod val="75000"/>
                              <a:lumOff val="25000"/>
                            </a:schemeClr>
                          </a:solidFill>
                          <a:effectLst/>
                          <a:latin typeface="游ゴシック"/>
                          <a:ea typeface="游ゴシック"/>
                        </a:rPr>
                        <a:t>2</a:t>
                      </a:r>
                      <a:endParaRPr lang="ja-JP" altLang="en-US" sz="1100" b="1" i="0" u="none" strike="noStrike" dirty="0">
                        <a:solidFill>
                          <a:schemeClr val="tx1">
                            <a:lumMod val="75000"/>
                            <a:lumOff val="25000"/>
                          </a:schemeClr>
                        </a:solidFill>
                        <a:effectLst/>
                        <a:latin typeface="游ゴシック"/>
                        <a:ea typeface="游ゴシック"/>
                      </a:endParaRPr>
                    </a:p>
                  </a:txBody>
                  <a:tcPr marL="9525" marR="9525" marT="9525" marB="0" anchor="ctr"/>
                </a:tc>
                <a:tc>
                  <a:txBody>
                    <a:bodyPr/>
                    <a:lstStyle/>
                    <a:p>
                      <a:pPr algn="ctr" fontAlgn="b"/>
                      <a:r>
                        <a:rPr lang="en-US" altLang="ja-JP" sz="1100" b="1" i="0" u="none" strike="noStrike" dirty="0">
                          <a:solidFill>
                            <a:schemeClr val="tx1">
                              <a:lumMod val="75000"/>
                              <a:lumOff val="25000"/>
                            </a:schemeClr>
                          </a:solidFill>
                          <a:effectLst/>
                          <a:latin typeface="游ゴシック"/>
                          <a:ea typeface="游ゴシック"/>
                        </a:rPr>
                        <a:t>2</a:t>
                      </a:r>
                    </a:p>
                  </a:txBody>
                  <a:tcPr marL="9525" marR="9525" marT="9525" marB="0" anchor="ctr"/>
                </a:tc>
                <a:tc>
                  <a:txBody>
                    <a:bodyPr/>
                    <a:lstStyle/>
                    <a:p>
                      <a:pPr algn="ctr" fontAlgn="b"/>
                      <a:r>
                        <a:rPr lang="en-US" altLang="ja-JP" sz="1100" b="1" i="0" u="none" strike="noStrike" dirty="0">
                          <a:solidFill>
                            <a:schemeClr val="tx1">
                              <a:lumMod val="75000"/>
                              <a:lumOff val="25000"/>
                            </a:schemeClr>
                          </a:solidFill>
                          <a:effectLst/>
                          <a:latin typeface="游ゴシック"/>
                          <a:ea typeface="游ゴシック"/>
                        </a:rPr>
                        <a:t>3</a:t>
                      </a:r>
                    </a:p>
                  </a:txBody>
                  <a:tcPr marL="9525" marR="9525" marT="9525" marB="0" anchor="ctr"/>
                </a:tc>
                <a:extLst>
                  <a:ext uri="{0D108BD9-81ED-4DB2-BD59-A6C34878D82A}">
                    <a16:rowId xmlns:a16="http://schemas.microsoft.com/office/drawing/2014/main" val="10007"/>
                  </a:ext>
                </a:extLst>
              </a:tr>
              <a:tr h="203200">
                <a:tc>
                  <a:txBody>
                    <a:bodyPr/>
                    <a:lstStyle/>
                    <a:p>
                      <a:pPr algn="ctr" fontAlgn="b"/>
                      <a:r>
                        <a:rPr lang="ja-JP" altLang="en-US" sz="1100" b="1" i="0" u="none" strike="noStrike" dirty="0">
                          <a:solidFill>
                            <a:schemeClr val="tx1">
                              <a:lumMod val="75000"/>
                              <a:lumOff val="25000"/>
                            </a:schemeClr>
                          </a:solidFill>
                          <a:effectLst/>
                          <a:latin typeface="游ゴシック"/>
                          <a:ea typeface="游ゴシック"/>
                        </a:rPr>
                        <a:t>0</a:t>
                      </a:r>
                    </a:p>
                  </a:txBody>
                  <a:tcPr marL="9525" marR="9525" marT="9525" marB="0" anchor="ctr"/>
                </a:tc>
                <a:tc>
                  <a:txBody>
                    <a:bodyPr/>
                    <a:lstStyle/>
                    <a:p>
                      <a:pPr algn="ctr" fontAlgn="b"/>
                      <a:r>
                        <a:rPr lang="en-US" altLang="ja-JP" sz="1100" b="1" i="0" u="none" strike="noStrike" dirty="0">
                          <a:solidFill>
                            <a:schemeClr val="tx1">
                              <a:lumMod val="75000"/>
                              <a:lumOff val="25000"/>
                            </a:schemeClr>
                          </a:solidFill>
                          <a:effectLst/>
                          <a:latin typeface="游ゴシック"/>
                          <a:ea typeface="游ゴシック"/>
                        </a:rPr>
                        <a:t>3</a:t>
                      </a:r>
                    </a:p>
                  </a:txBody>
                  <a:tcPr marL="9525" marR="9525" marT="9525" marB="0" anchor="ctr"/>
                </a:tc>
                <a:tc>
                  <a:txBody>
                    <a:bodyPr/>
                    <a:lstStyle/>
                    <a:p>
                      <a:pPr algn="ctr" fontAlgn="b"/>
                      <a:r>
                        <a:rPr lang="en-US" altLang="ja-JP" sz="1100" b="1" i="0" u="none" strike="noStrike" dirty="0">
                          <a:solidFill>
                            <a:schemeClr val="tx1">
                              <a:lumMod val="75000"/>
                              <a:lumOff val="25000"/>
                            </a:schemeClr>
                          </a:solidFill>
                          <a:effectLst/>
                          <a:latin typeface="游ゴシック"/>
                          <a:ea typeface="游ゴシック"/>
                        </a:rPr>
                        <a:t>2</a:t>
                      </a:r>
                    </a:p>
                  </a:txBody>
                  <a:tcPr marL="9525" marR="9525" marT="9525"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008985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a:solidFill>
                  <a:schemeClr val="bg1"/>
                </a:solidFill>
                <a:latin typeface="游ゴシック"/>
                <a:ea typeface="游ゴシック"/>
              </a:rPr>
              <a:t>　試してみたが効果の出なかったこと</a:t>
            </a:r>
          </a:p>
        </p:txBody>
      </p:sp>
      <p:sp>
        <p:nvSpPr>
          <p:cNvPr id="2" name="Google Shape;66;p15">
            <a:extLst>
              <a:ext uri="{FF2B5EF4-FFF2-40B4-BE49-F238E27FC236}">
                <a16:creationId xmlns:a16="http://schemas.microsoft.com/office/drawing/2014/main" id="{F71E0B6D-C9D9-4C85-99FE-1DAE38E0BADE}"/>
              </a:ext>
            </a:extLst>
          </p:cNvPr>
          <p:cNvSpPr txBox="1">
            <a:spLocks noGrp="1"/>
          </p:cNvSpPr>
          <p:nvPr>
            <p:ph type="ctrTitle"/>
          </p:nvPr>
        </p:nvSpPr>
        <p:spPr>
          <a:xfrm>
            <a:off x="473625" y="745599"/>
            <a:ext cx="8197300" cy="2569589"/>
          </a:xfrm>
          <a:prstGeom prst="rect">
            <a:avLst/>
          </a:prstGeom>
        </p:spPr>
        <p:txBody>
          <a:bodyPr spcFirstLastPara="1" wrap="square" lIns="91425" tIns="91425" rIns="91425" bIns="91425" anchor="t" anchorCtr="0">
            <a:noAutofit/>
          </a:bodyPr>
          <a:lstStyle/>
          <a:p>
            <a:pPr algn="l"/>
            <a:r>
              <a:rPr lang="ja" altLang="en-US" sz="1400" b="1">
                <a:solidFill>
                  <a:schemeClr val="accent1"/>
                </a:solidFill>
                <a:latin typeface="游ゴシック"/>
                <a:ea typeface="游ゴシック"/>
              </a:rPr>
              <a:t>●年齢や身長、体重といった連続数値をカテゴリーに分類</a:t>
            </a:r>
            <a:br>
              <a:rPr lang="ja" altLang="en-US" sz="1400" b="1" dirty="0">
                <a:solidFill>
                  <a:schemeClr val="tx1">
                    <a:lumMod val="75000"/>
                    <a:lumOff val="25000"/>
                  </a:schemeClr>
                </a:solidFill>
                <a:latin typeface="游ゴシック"/>
                <a:ea typeface="游ゴシック"/>
              </a:rPr>
            </a:br>
            <a:br>
              <a:rPr lang="ja" altLang="en-US" sz="1200" dirty="0">
                <a:solidFill>
                  <a:schemeClr val="tx1">
                    <a:lumMod val="75000"/>
                    <a:lumOff val="25000"/>
                  </a:schemeClr>
                </a:solidFill>
                <a:latin typeface="游ゴシック"/>
                <a:ea typeface="游ゴシック"/>
              </a:rPr>
            </a:br>
            <a:r>
              <a:rPr lang="ja" altLang="en-US" sz="1200">
                <a:solidFill>
                  <a:schemeClr val="tx1">
                    <a:lumMod val="75000"/>
                    <a:lumOff val="25000"/>
                  </a:schemeClr>
                </a:solidFill>
                <a:latin typeface="游ゴシック"/>
                <a:ea typeface="游ゴシック"/>
              </a:rPr>
              <a:t>連続数値の代わりに特徴量に入れると精度が落ちてしまった。両方入れた場合も精度がほとんど変わらなかっため、作成はしたが特徴量として使用しなかった</a:t>
            </a:r>
            <a:br>
              <a:rPr lang="ja" altLang="en-US" sz="1200" dirty="0">
                <a:solidFill>
                  <a:schemeClr val="tx1">
                    <a:lumMod val="75000"/>
                    <a:lumOff val="25000"/>
                  </a:schemeClr>
                </a:solidFill>
                <a:latin typeface="游ゴシック"/>
                <a:ea typeface="游ゴシック"/>
              </a:rPr>
            </a:br>
            <a:br>
              <a:rPr lang="ja" altLang="en-US" sz="1200" dirty="0">
                <a:solidFill>
                  <a:schemeClr val="tx1">
                    <a:lumMod val="75000"/>
                    <a:lumOff val="25000"/>
                  </a:schemeClr>
                </a:solidFill>
                <a:latin typeface="游ゴシック"/>
                <a:ea typeface="游ゴシック"/>
              </a:rPr>
            </a:br>
            <a:br>
              <a:rPr lang="ja" altLang="en-US" sz="1200" dirty="0">
                <a:latin typeface="游ゴシック"/>
                <a:ea typeface="游ゴシック"/>
              </a:rPr>
            </a:br>
            <a:r>
              <a:rPr lang="ja" altLang="en-US" sz="1200">
                <a:solidFill>
                  <a:schemeClr val="accent1"/>
                </a:solidFill>
                <a:latin typeface="游ゴシック"/>
                <a:ea typeface="游ゴシック"/>
              </a:rPr>
              <a:t>●</a:t>
            </a:r>
            <a:r>
              <a:rPr lang="ja" altLang="en-US" sz="1400" b="1">
                <a:solidFill>
                  <a:schemeClr val="accent1"/>
                </a:solidFill>
                <a:latin typeface="游ゴシック"/>
                <a:ea typeface="游ゴシック"/>
              </a:rPr>
              <a:t>前月の月間成績の追加</a:t>
            </a:r>
            <a:br>
              <a:rPr lang="ja" altLang="en-US" sz="1400" b="1" dirty="0">
                <a:solidFill>
                  <a:schemeClr val="accent1"/>
                </a:solidFill>
                <a:latin typeface="游ゴシック"/>
                <a:ea typeface="游ゴシック"/>
              </a:rPr>
            </a:br>
            <a:br>
              <a:rPr lang="ja" altLang="en-US" sz="1200" dirty="0">
                <a:solidFill>
                  <a:schemeClr val="tx1">
                    <a:lumMod val="75000"/>
                    <a:lumOff val="25000"/>
                  </a:schemeClr>
                </a:solidFill>
                <a:latin typeface="游ゴシック"/>
                <a:ea typeface="游ゴシック"/>
              </a:rPr>
            </a:br>
            <a:r>
              <a:rPr lang="ja" altLang="en-US" sz="1200">
                <a:solidFill>
                  <a:schemeClr val="tx1">
                    <a:lumMod val="75000"/>
                    <a:lumOff val="25000"/>
                  </a:schemeClr>
                </a:solidFill>
                <a:latin typeface="游ゴシック"/>
                <a:ea typeface="游ゴシック"/>
              </a:rPr>
              <a:t>前月の安打数とOPSを特徴量に加えたが、規定打席到達打者のみしかデータを取得できなかったこと、また、3・4月は前月成績がないことからNULLの行が増えてしまい、精度が逆に落ちてしまっため、特徴量として使用しなかった</a:t>
            </a:r>
          </a:p>
        </p:txBody>
      </p:sp>
    </p:spTree>
    <p:extLst>
      <p:ext uri="{BB962C8B-B14F-4D97-AF65-F5344CB8AC3E}">
        <p14:creationId xmlns:p14="http://schemas.microsoft.com/office/powerpoint/2010/main" val="2935382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a:solidFill>
                  <a:schemeClr val="bg1"/>
                </a:solidFill>
                <a:latin typeface="游ゴシック"/>
                <a:ea typeface="游ゴシック"/>
              </a:rPr>
              <a:t>　今後の課題</a:t>
            </a:r>
          </a:p>
        </p:txBody>
      </p:sp>
      <p:sp>
        <p:nvSpPr>
          <p:cNvPr id="2" name="Google Shape;66;p15">
            <a:extLst>
              <a:ext uri="{FF2B5EF4-FFF2-40B4-BE49-F238E27FC236}">
                <a16:creationId xmlns:a16="http://schemas.microsoft.com/office/drawing/2014/main" id="{F71E0B6D-C9D9-4C85-99FE-1DAE38E0BADE}"/>
              </a:ext>
            </a:extLst>
          </p:cNvPr>
          <p:cNvSpPr txBox="1">
            <a:spLocks noGrp="1"/>
          </p:cNvSpPr>
          <p:nvPr>
            <p:ph type="ctrTitle"/>
          </p:nvPr>
        </p:nvSpPr>
        <p:spPr>
          <a:xfrm>
            <a:off x="437625" y="592161"/>
            <a:ext cx="8197300" cy="4448348"/>
          </a:xfrm>
          <a:prstGeom prst="rect">
            <a:avLst/>
          </a:prstGeom>
        </p:spPr>
        <p:txBody>
          <a:bodyPr spcFirstLastPara="1" wrap="square" lIns="91425" tIns="91425" rIns="91425" bIns="91425" anchor="t" anchorCtr="0">
            <a:noAutofit/>
          </a:bodyPr>
          <a:lstStyle/>
          <a:p>
            <a:pPr algn="l"/>
            <a:r>
              <a:rPr lang="ja" altLang="en-US" sz="1400" b="1">
                <a:solidFill>
                  <a:schemeClr val="accent1"/>
                </a:solidFill>
                <a:latin typeface="游ゴシック"/>
                <a:ea typeface="游ゴシック"/>
              </a:rPr>
              <a:t>●各種データの追加</a:t>
            </a:r>
            <a:br>
              <a:rPr lang="ja" altLang="en-US" sz="1100" b="1" dirty="0">
                <a:latin typeface="游ゴシック"/>
                <a:ea typeface="游ゴシック"/>
              </a:rPr>
            </a:br>
            <a:r>
              <a:rPr lang="ja" altLang="en-US" sz="1200">
                <a:solidFill>
                  <a:schemeClr val="tx1">
                    <a:lumMod val="75000"/>
                    <a:lumOff val="25000"/>
                  </a:schemeClr>
                </a:solidFill>
                <a:latin typeface="游ゴシック"/>
                <a:ea typeface="游ゴシック"/>
              </a:rPr>
              <a:t>対戦打者の成績は配球に大きく影響を与えると考えられるが、取得することができなかった</a:t>
            </a:r>
            <a:br>
              <a:rPr lang="ja" altLang="en-US" sz="1200" dirty="0">
                <a:latin typeface="游ゴシック"/>
                <a:ea typeface="游ゴシック"/>
              </a:rPr>
            </a:br>
            <a:r>
              <a:rPr lang="ja" altLang="en-US" sz="1200">
                <a:solidFill>
                  <a:schemeClr val="tx1">
                    <a:lumMod val="75000"/>
                    <a:lumOff val="25000"/>
                  </a:schemeClr>
                </a:solidFill>
                <a:latin typeface="游ゴシック"/>
                <a:ea typeface="游ゴシック"/>
              </a:rPr>
              <a:t>（feature importanceで年俸が上位にきたのは成績と関連があるからと考えられる）</a:t>
            </a:r>
            <a:br>
              <a:rPr lang="ja" altLang="en-US" sz="1200" dirty="0">
                <a:latin typeface="游ゴシック"/>
                <a:ea typeface="游ゴシック"/>
              </a:rPr>
            </a:br>
            <a:r>
              <a:rPr lang="ja" altLang="en-US" sz="1200" dirty="0">
                <a:solidFill>
                  <a:schemeClr val="tx1">
                    <a:lumMod val="75000"/>
                    <a:lumOff val="25000"/>
                  </a:schemeClr>
                </a:solidFill>
                <a:latin typeface="游ゴシック"/>
                <a:ea typeface="游ゴシック"/>
              </a:rPr>
              <a:t>また、PITCHf/xやスタットキャストで観測できる投球データも配球に影響を与えると考えられる</a:t>
            </a:r>
            <a:br>
              <a:rPr lang="ja" altLang="en-US" sz="1200" dirty="0">
                <a:latin typeface="游ゴシック"/>
                <a:ea typeface="游ゴシック"/>
              </a:rPr>
            </a:br>
            <a:r>
              <a:rPr lang="ja" altLang="en-US" sz="1200" dirty="0">
                <a:solidFill>
                  <a:schemeClr val="tx1">
                    <a:lumMod val="75000"/>
                    <a:lumOff val="25000"/>
                  </a:schemeClr>
                </a:solidFill>
                <a:latin typeface="游ゴシック"/>
                <a:ea typeface="游ゴシック"/>
              </a:rPr>
              <a:t>　（例）・対戦打者の直前の打席結果、対戦時点でのシーズン成績</a:t>
            </a:r>
            <a:br>
              <a:rPr lang="ja" altLang="en-US" sz="1200" dirty="0">
                <a:latin typeface="游ゴシック"/>
                <a:ea typeface="游ゴシック"/>
              </a:rPr>
            </a:br>
            <a:r>
              <a:rPr lang="ja" altLang="en-US" sz="1200" dirty="0">
                <a:solidFill>
                  <a:schemeClr val="tx1">
                    <a:lumMod val="75000"/>
                    <a:lumOff val="25000"/>
                  </a:schemeClr>
                </a:solidFill>
                <a:latin typeface="游ゴシック"/>
                <a:ea typeface="游ゴシック"/>
              </a:rPr>
              <a:t>　　　　・対戦打者の球種別打率、OPS</a:t>
            </a:r>
            <a:r>
              <a:rPr lang="ja-JP" altLang="en-US" sz="1200" dirty="0">
                <a:solidFill>
                  <a:schemeClr val="tx1">
                    <a:lumMod val="75000"/>
                    <a:lumOff val="25000"/>
                  </a:schemeClr>
                </a:solidFill>
                <a:latin typeface="游ゴシック"/>
                <a:ea typeface="游ゴシック"/>
              </a:rPr>
              <a:t>（前年度データ、もしくは対戦時の今年度データ）</a:t>
            </a:r>
            <a:br>
              <a:rPr lang="ja" altLang="en-US" sz="1200" dirty="0">
                <a:latin typeface="游ゴシック"/>
                <a:ea typeface="游ゴシック"/>
              </a:rPr>
            </a:br>
            <a:r>
              <a:rPr lang="ja" altLang="en-US" sz="1200" dirty="0">
                <a:solidFill>
                  <a:schemeClr val="tx1">
                    <a:lumMod val="75000"/>
                    <a:lumOff val="25000"/>
                  </a:schemeClr>
                </a:solidFill>
                <a:latin typeface="游ゴシック"/>
                <a:ea typeface="游ゴシック"/>
              </a:rPr>
              <a:t>　　　　・投手の球種別被打率、被OPS、ストライク率</a:t>
            </a:r>
            <a:r>
              <a:rPr lang="ja-JP" altLang="en-US" sz="1200" dirty="0">
                <a:solidFill>
                  <a:schemeClr val="tx1">
                    <a:lumMod val="75000"/>
                    <a:lumOff val="25000"/>
                  </a:schemeClr>
                </a:solidFill>
                <a:latin typeface="游ゴシック"/>
                <a:ea typeface="游ゴシック"/>
              </a:rPr>
              <a:t>（同上）</a:t>
            </a:r>
            <a:br>
              <a:rPr lang="ja-JP" altLang="en-US" sz="1200" dirty="0">
                <a:latin typeface="游ゴシック"/>
                <a:ea typeface="游ゴシック"/>
              </a:rPr>
            </a:br>
            <a:r>
              <a:rPr lang="ja-JP" altLang="en-US" sz="1200" dirty="0">
                <a:solidFill>
                  <a:schemeClr val="tx1">
                    <a:lumMod val="75000"/>
                    <a:lumOff val="25000"/>
                  </a:schemeClr>
                </a:solidFill>
                <a:latin typeface="游ゴシック"/>
                <a:ea typeface="游ゴシック"/>
              </a:rPr>
              <a:t>　　　　・投球の球速／変化量データ、回転数</a:t>
            </a:r>
            <a:br>
              <a:rPr lang="ja-JP" altLang="en-US" sz="1200" dirty="0">
                <a:solidFill>
                  <a:schemeClr val="tx1">
                    <a:lumMod val="75000"/>
                    <a:lumOff val="25000"/>
                  </a:schemeClr>
                </a:solidFill>
                <a:latin typeface="游ゴシック"/>
                <a:ea typeface="游ゴシック"/>
              </a:rPr>
            </a:br>
            <a:r>
              <a:rPr lang="ja-JP" altLang="en-US" sz="1200" dirty="0">
                <a:solidFill>
                  <a:schemeClr val="tx1">
                    <a:lumMod val="75000"/>
                    <a:lumOff val="25000"/>
                  </a:schemeClr>
                </a:solidFill>
                <a:latin typeface="游ゴシック"/>
                <a:ea typeface="游ゴシック"/>
              </a:rPr>
              <a:t>これらのデータを追加することで、60％程度の精度を目指していきたい</a:t>
            </a:r>
            <a:br>
              <a:rPr lang="ja-JP" altLang="en-US" sz="1200" dirty="0">
                <a:solidFill>
                  <a:schemeClr val="tx1">
                    <a:lumMod val="75000"/>
                    <a:lumOff val="25000"/>
                  </a:schemeClr>
                </a:solidFill>
                <a:latin typeface="游ゴシック"/>
                <a:ea typeface="游ゴシック"/>
              </a:rPr>
            </a:br>
            <a:r>
              <a:rPr lang="ja-JP" altLang="en-US" sz="1200" dirty="0">
                <a:solidFill>
                  <a:schemeClr val="tx1">
                    <a:lumMod val="75000"/>
                    <a:lumOff val="25000"/>
                  </a:schemeClr>
                </a:solidFill>
                <a:latin typeface="游ゴシック"/>
                <a:ea typeface="游ゴシック"/>
              </a:rPr>
              <a:t>（参考：</a:t>
            </a:r>
            <a:r>
              <a:rPr lang="ja-JP" sz="1200" dirty="0">
                <a:solidFill>
                  <a:schemeClr val="tx1">
                    <a:lumMod val="75000"/>
                    <a:lumOff val="25000"/>
                  </a:schemeClr>
                </a:solidFill>
                <a:ea typeface="游ゴシック"/>
              </a:rPr>
              <a:t>Using multi-class classification methods to predict baseball pitch types</a:t>
            </a:r>
            <a:r>
              <a:rPr lang="ja-JP" altLang="en-US" sz="1200" dirty="0">
                <a:solidFill>
                  <a:schemeClr val="tx1">
                    <a:lumMod val="75000"/>
                    <a:lumOff val="25000"/>
                  </a:schemeClr>
                </a:solidFill>
                <a:ea typeface="游ゴシック"/>
              </a:rPr>
              <a:t>）</a:t>
            </a:r>
            <a:br>
              <a:rPr lang="ja-JP" altLang="en-US" sz="1200" dirty="0">
                <a:solidFill>
                  <a:srgbClr val="000000"/>
                </a:solidFill>
                <a:ea typeface="游ゴシック"/>
              </a:rPr>
            </a:br>
            <a:br>
              <a:rPr lang="ja" altLang="en-US" sz="1100" dirty="0">
                <a:latin typeface="游ゴシック"/>
                <a:ea typeface="游ゴシック"/>
              </a:rPr>
            </a:br>
            <a:r>
              <a:rPr lang="ja" altLang="en-US" sz="1400" b="1" dirty="0">
                <a:solidFill>
                  <a:schemeClr val="accent1"/>
                </a:solidFill>
                <a:latin typeface="游ゴシック"/>
                <a:ea typeface="游ゴシック"/>
              </a:rPr>
              <a:t>●勾配ブースティングのハイパーパラメータのチューニング</a:t>
            </a:r>
            <a:r>
              <a:rPr lang="ja" altLang="en-US" sz="1400" dirty="0">
                <a:solidFill>
                  <a:schemeClr val="tx1">
                    <a:lumMod val="75000"/>
                    <a:lumOff val="25000"/>
                  </a:schemeClr>
                </a:solidFill>
                <a:ea typeface="游ゴシック"/>
              </a:rPr>
              <a:t> </a:t>
            </a:r>
            <a:br>
              <a:rPr lang="ja" altLang="en-US" sz="1100" dirty="0">
                <a:solidFill>
                  <a:schemeClr val="tx1">
                    <a:lumMod val="75000"/>
                    <a:lumOff val="25000"/>
                  </a:schemeClr>
                </a:solidFill>
                <a:ea typeface="游ゴシック"/>
              </a:rPr>
            </a:br>
            <a:r>
              <a:rPr lang="ja" altLang="en-US" sz="1200" dirty="0">
                <a:solidFill>
                  <a:schemeClr val="tx1">
                    <a:lumMod val="75000"/>
                    <a:lumOff val="25000"/>
                  </a:schemeClr>
                </a:solidFill>
                <a:ea typeface="游ゴシック"/>
              </a:rPr>
              <a:t>時間の都合上、XGBoost、LightG</a:t>
            </a:r>
            <a:r>
              <a:rPr lang="en-US" altLang="en-US" sz="1200" dirty="0">
                <a:solidFill>
                  <a:schemeClr val="tx1">
                    <a:lumMod val="75000"/>
                    <a:lumOff val="25000"/>
                  </a:schemeClr>
                </a:solidFill>
                <a:ea typeface="游ゴシック"/>
              </a:rPr>
              <a:t>BM</a:t>
            </a:r>
            <a:r>
              <a:rPr lang="ja" sz="1200" dirty="0">
                <a:solidFill>
                  <a:schemeClr val="tx1">
                    <a:lumMod val="75000"/>
                    <a:lumOff val="25000"/>
                  </a:schemeClr>
                </a:solidFill>
                <a:ea typeface="游ゴシック"/>
              </a:rPr>
              <a:t>のハイパーパラメータのチューニング</a:t>
            </a:r>
            <a:r>
              <a:rPr lang="ja" altLang="en-US" sz="1200" dirty="0">
                <a:solidFill>
                  <a:schemeClr val="tx1">
                    <a:lumMod val="75000"/>
                    <a:lumOff val="25000"/>
                  </a:schemeClr>
                </a:solidFill>
                <a:ea typeface="游ゴシック"/>
              </a:rPr>
              <a:t>に手をつけることができなかったため、ハイパーパラメータをチューニングして最適化した上で分析を行いたい</a:t>
            </a:r>
            <a:br>
              <a:rPr lang="ja" altLang="en-US" sz="1100" dirty="0">
                <a:solidFill>
                  <a:schemeClr val="tx1">
                    <a:lumMod val="75000"/>
                    <a:lumOff val="25000"/>
                  </a:schemeClr>
                </a:solidFill>
                <a:ea typeface="游ゴシック"/>
              </a:rPr>
            </a:br>
            <a:endParaRPr lang="ja" altLang="en-US" sz="1100" dirty="0">
              <a:solidFill>
                <a:schemeClr val="tx1">
                  <a:lumMod val="75000"/>
                  <a:lumOff val="25000"/>
                </a:schemeClr>
              </a:solidFill>
              <a:ea typeface="游ゴシック"/>
            </a:endParaRPr>
          </a:p>
          <a:p>
            <a:pPr algn="l"/>
            <a:r>
              <a:rPr lang="ja" altLang="en-US" sz="1400" b="1">
                <a:solidFill>
                  <a:schemeClr val="accent1"/>
                </a:solidFill>
                <a:ea typeface="游ゴシック"/>
              </a:rPr>
              <a:t>●</a:t>
            </a:r>
            <a:r>
              <a:rPr lang="ja" sz="1400" b="1">
                <a:solidFill>
                  <a:schemeClr val="accent1"/>
                </a:solidFill>
                <a:ea typeface="游ゴシック"/>
              </a:rPr>
              <a:t>特徴量の</a:t>
            </a:r>
            <a:r>
              <a:rPr lang="ja" altLang="en-US" sz="1400" b="1">
                <a:solidFill>
                  <a:schemeClr val="accent1"/>
                </a:solidFill>
                <a:ea typeface="游ゴシック"/>
              </a:rPr>
              <a:t>選定方法</a:t>
            </a:r>
            <a:br>
              <a:rPr lang="en-US" altLang="ja" sz="1100" dirty="0">
                <a:ea typeface="游ゴシック"/>
              </a:rPr>
            </a:br>
            <a:r>
              <a:rPr lang="ja" altLang="en-US" sz="1200">
                <a:solidFill>
                  <a:schemeClr val="tx1">
                    <a:lumMod val="75000"/>
                    <a:lumOff val="25000"/>
                  </a:schemeClr>
                </a:solidFill>
                <a:ea typeface="游ゴシック"/>
              </a:rPr>
              <a:t>feature importanceをもとに特徴量を選定して再度予測を行った際、多重共線性があると考える特徴量は自身で判断して除いたが、Rのstep関数等で機械的に特徴量を選定する方法も試してみたい</a:t>
            </a:r>
            <a:br>
              <a:rPr lang="ja" altLang="en-US" sz="1200" dirty="0">
                <a:solidFill>
                  <a:schemeClr val="tx1">
                    <a:lumMod val="75000"/>
                    <a:lumOff val="25000"/>
                  </a:schemeClr>
                </a:solidFill>
                <a:ea typeface="游ゴシック"/>
              </a:rPr>
            </a:br>
            <a:br>
              <a:rPr lang="ja" altLang="en-US" sz="1200" dirty="0">
                <a:solidFill>
                  <a:schemeClr val="tx1">
                    <a:lumMod val="75000"/>
                    <a:lumOff val="25000"/>
                  </a:schemeClr>
                </a:solidFill>
                <a:ea typeface="游ゴシック"/>
              </a:rPr>
            </a:br>
            <a:r>
              <a:rPr lang="ja" altLang="en-US" sz="1400" b="1">
                <a:solidFill>
                  <a:schemeClr val="accent4"/>
                </a:solidFill>
                <a:ea typeface="游ゴシック"/>
              </a:rPr>
              <a:t>●現場への適用方法</a:t>
            </a:r>
            <a:br>
              <a:rPr lang="ja" altLang="en-US" sz="1400" b="1" dirty="0">
                <a:solidFill>
                  <a:schemeClr val="accent4"/>
                </a:solidFill>
                <a:ea typeface="游ゴシック"/>
              </a:rPr>
            </a:br>
            <a:r>
              <a:rPr lang="ja" altLang="en-US" sz="1200">
                <a:solidFill>
                  <a:schemeClr val="tx1">
                    <a:lumMod val="75000"/>
                    <a:lumOff val="25000"/>
                  </a:schemeClr>
                </a:solidFill>
                <a:ea typeface="游ゴシック"/>
              </a:rPr>
              <a:t>現状のルールにおいては、試合中の電子機器の持込が不可のため、シミュレーションとして使用することになると思われるが、ビジネスインパクトとしてはそこまで大きくないというのが現状となっている</a:t>
            </a:r>
          </a:p>
        </p:txBody>
      </p:sp>
    </p:spTree>
    <p:extLst>
      <p:ext uri="{BB962C8B-B14F-4D97-AF65-F5344CB8AC3E}">
        <p14:creationId xmlns:p14="http://schemas.microsoft.com/office/powerpoint/2010/main" val="855147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3"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dirty="0">
                <a:solidFill>
                  <a:schemeClr val="bg1"/>
                </a:solidFill>
                <a:latin typeface="游ゴシック"/>
                <a:ea typeface="游ゴシック"/>
              </a:rPr>
              <a:t>　</a:t>
            </a:r>
          </a:p>
        </p:txBody>
      </p:sp>
      <p:sp>
        <p:nvSpPr>
          <p:cNvPr id="2" name="Google Shape;66;p15">
            <a:extLst>
              <a:ext uri="{FF2B5EF4-FFF2-40B4-BE49-F238E27FC236}">
                <a16:creationId xmlns:a16="http://schemas.microsoft.com/office/drawing/2014/main" id="{F71E0B6D-C9D9-4C85-99FE-1DAE38E0BADE}"/>
              </a:ext>
            </a:extLst>
          </p:cNvPr>
          <p:cNvSpPr txBox="1">
            <a:spLocks noGrp="1"/>
          </p:cNvSpPr>
          <p:nvPr>
            <p:ph type="ctrTitle"/>
          </p:nvPr>
        </p:nvSpPr>
        <p:spPr>
          <a:xfrm>
            <a:off x="473625" y="2192208"/>
            <a:ext cx="8197300" cy="1122980"/>
          </a:xfrm>
          <a:prstGeom prst="rect">
            <a:avLst/>
          </a:prstGeom>
        </p:spPr>
        <p:txBody>
          <a:bodyPr spcFirstLastPara="1" wrap="square" lIns="91425" tIns="91425" rIns="91425" bIns="91425" anchor="ctr" anchorCtr="0">
            <a:noAutofit/>
          </a:bodyPr>
          <a:lstStyle/>
          <a:p>
            <a:r>
              <a:rPr lang="ja" altLang="en-US" sz="2400">
                <a:solidFill>
                  <a:schemeClr val="tx1">
                    <a:lumMod val="75000"/>
                    <a:lumOff val="25000"/>
                  </a:schemeClr>
                </a:solidFill>
                <a:latin typeface="游ゴシック"/>
                <a:ea typeface="游ゴシック"/>
              </a:rPr>
              <a:t>〜ご清聴ありがとうございました〜</a:t>
            </a:r>
            <a:endParaRPr lang="ja" altLang="en-US" sz="2400" dirty="0">
              <a:solidFill>
                <a:schemeClr val="tx1">
                  <a:lumMod val="75000"/>
                  <a:lumOff val="25000"/>
                </a:schemeClr>
              </a:solidFill>
              <a:latin typeface="游ゴシック"/>
              <a:ea typeface="游ゴシック"/>
            </a:endParaRPr>
          </a:p>
        </p:txBody>
      </p:sp>
    </p:spTree>
    <p:extLst>
      <p:ext uri="{BB962C8B-B14F-4D97-AF65-F5344CB8AC3E}">
        <p14:creationId xmlns:p14="http://schemas.microsoft.com/office/powerpoint/2010/main" val="39818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sz="2000" b="1">
                <a:solidFill>
                  <a:schemeClr val="bg1"/>
                </a:solidFill>
                <a:latin typeface="游ゴシック"/>
                <a:ea typeface="游ゴシック"/>
              </a:rPr>
              <a:t>　使用データ詳細　～投球データ①～</a:t>
            </a:r>
            <a:endParaRPr sz="1100" b="1">
              <a:solidFill>
                <a:schemeClr val="bg1"/>
              </a:solidFill>
              <a:latin typeface="游ゴシック"/>
              <a:ea typeface="游ゴシック"/>
            </a:endParaRPr>
          </a:p>
        </p:txBody>
      </p:sp>
      <p:graphicFrame>
        <p:nvGraphicFramePr>
          <p:cNvPr id="7" name="表 6"/>
          <p:cNvGraphicFramePr>
            <a:graphicFrameLocks noGrp="1"/>
          </p:cNvGraphicFramePr>
          <p:nvPr>
            <p:extLst>
              <p:ext uri="{D42A27DB-BD31-4B8C-83A1-F6EECF244321}">
                <p14:modId xmlns:p14="http://schemas.microsoft.com/office/powerpoint/2010/main" val="2830765904"/>
              </p:ext>
            </p:extLst>
          </p:nvPr>
        </p:nvGraphicFramePr>
        <p:xfrm>
          <a:off x="533784" y="770020"/>
          <a:ext cx="8095189" cy="4212000"/>
        </p:xfrm>
        <a:graphic>
          <a:graphicData uri="http://schemas.openxmlformats.org/drawingml/2006/table">
            <a:tbl>
              <a:tblPr firstRow="1" bandRow="1">
                <a:tableStyleId>{5FD0F851-EC5A-4D38-B0AD-8093EC10F338}</a:tableStyleId>
              </a:tblPr>
              <a:tblGrid>
                <a:gridCol w="2771775">
                  <a:extLst>
                    <a:ext uri="{9D8B030D-6E8A-4147-A177-3AD203B41FA5}">
                      <a16:colId xmlns:a16="http://schemas.microsoft.com/office/drawing/2014/main" val="20000"/>
                    </a:ext>
                  </a:extLst>
                </a:gridCol>
                <a:gridCol w="5323414">
                  <a:extLst>
                    <a:ext uri="{9D8B030D-6E8A-4147-A177-3AD203B41FA5}">
                      <a16:colId xmlns:a16="http://schemas.microsoft.com/office/drawing/2014/main" val="20001"/>
                    </a:ext>
                  </a:extLst>
                </a:gridCol>
              </a:tblGrid>
              <a:tr h="263250">
                <a:tc>
                  <a:txBody>
                    <a:bodyPr/>
                    <a:lstStyle/>
                    <a:p>
                      <a:pPr algn="ctr" fontAlgn="b"/>
                      <a:r>
                        <a:rPr lang="ja-JP" altLang="en-US" sz="1100" b="0" i="0" u="none" strike="noStrike" dirty="0">
                          <a:solidFill>
                            <a:schemeClr val="tx1">
                              <a:lumMod val="85000"/>
                              <a:lumOff val="15000"/>
                            </a:schemeClr>
                          </a:solidFill>
                          <a:effectLst/>
                          <a:latin typeface="游ゴシック"/>
                          <a:ea typeface="游ゴシック"/>
                        </a:rPr>
                        <a:t>列名</a:t>
                      </a:r>
                    </a:p>
                  </a:txBody>
                  <a:tcPr marL="9525" marR="9525" marT="9525" marB="0" anchor="ctr"/>
                </a:tc>
                <a:tc>
                  <a:txBody>
                    <a:bodyPr/>
                    <a:lstStyle/>
                    <a:p>
                      <a:pPr algn="ctr" fontAlgn="b"/>
                      <a:r>
                        <a:rPr lang="ja-JP" altLang="en-US" sz="1100" b="0" i="0" u="none" strike="noStrike">
                          <a:solidFill>
                            <a:schemeClr val="tx1">
                              <a:lumMod val="85000"/>
                              <a:lumOff val="15000"/>
                            </a:schemeClr>
                          </a:solidFill>
                          <a:effectLst/>
                          <a:latin typeface="游ゴシック"/>
                          <a:ea typeface="游ゴシック"/>
                        </a:rPr>
                        <a:t>要素</a:t>
                      </a:r>
                    </a:p>
                  </a:txBody>
                  <a:tcPr marL="9525" marR="9525" marT="9525" marB="0" anchor="ctr"/>
                </a:tc>
                <a:extLst>
                  <a:ext uri="{0D108BD9-81ED-4DB2-BD59-A6C34878D82A}">
                    <a16:rowId xmlns:a16="http://schemas.microsoft.com/office/drawing/2014/main" val="10000"/>
                  </a:ext>
                </a:extLst>
              </a:tr>
              <a:tr h="263250">
                <a:tc>
                  <a:txBody>
                    <a:bodyPr/>
                    <a:lstStyle/>
                    <a:p>
                      <a:pPr algn="ctr"/>
                      <a:r>
                        <a:rPr kumimoji="1" lang="ja-JP" altLang="en-US" sz="1100" b="1" dirty="0">
                          <a:solidFill>
                            <a:schemeClr val="tx1">
                              <a:lumMod val="85000"/>
                              <a:lumOff val="15000"/>
                            </a:schemeClr>
                          </a:solidFill>
                          <a:latin typeface="游ゴシック"/>
                          <a:ea typeface="游ゴシック"/>
                        </a:rPr>
                        <a:t>球種</a:t>
                      </a:r>
                      <a:endParaRPr kumimoji="1" lang="en-US" altLang="ja-JP"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dirty="0">
                          <a:solidFill>
                            <a:schemeClr val="tx1">
                              <a:lumMod val="85000"/>
                              <a:lumOff val="15000"/>
                            </a:schemeClr>
                          </a:solidFill>
                          <a:latin typeface="游ゴシック"/>
                          <a:ea typeface="游ゴシック"/>
                        </a:rPr>
                        <a:t>0</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1</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2</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3</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4</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5</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6</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7</a:t>
                      </a:r>
                      <a:endParaRPr sz="1100" b="0" i="0" u="none" strike="noStrike" cap="none" dirty="0">
                        <a:solidFill>
                          <a:schemeClr val="tx1">
                            <a:lumMod val="85000"/>
                            <a:lumOff val="15000"/>
                          </a:schemeClr>
                        </a:solidFill>
                        <a:latin typeface="游ゴシック"/>
                        <a:ea typeface="游ゴシック"/>
                      </a:endParaRPr>
                    </a:p>
                  </a:txBody>
                  <a:tcPr marL="9525" marR="9525" marT="9525" marB="0" anchor="ctr"/>
                </a:tc>
                <a:extLst>
                  <a:ext uri="{0D108BD9-81ED-4DB2-BD59-A6C34878D82A}">
                    <a16:rowId xmlns:a16="http://schemas.microsoft.com/office/drawing/2014/main" val="10001"/>
                  </a:ext>
                </a:extLst>
              </a:tr>
              <a:tr h="263250">
                <a:tc>
                  <a:txBody>
                    <a:bodyPr/>
                    <a:lstStyle/>
                    <a:p>
                      <a:pPr algn="ctr"/>
                      <a:r>
                        <a:rPr lang="en-US" altLang="ja"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投球位置区域</a:t>
                      </a:r>
                      <a:r>
                        <a:rPr lang="en-US" altLang="ja"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lvl="0" indent="0" algn="l" rtl="0">
                        <a:lnSpc>
                          <a:spcPct val="115000"/>
                        </a:lnSpc>
                        <a:spcBef>
                          <a:spcPts val="0"/>
                        </a:spcBef>
                        <a:spcAft>
                          <a:spcPts val="0"/>
                        </a:spcAft>
                        <a:buSzPts val="1100"/>
                        <a:buNone/>
                      </a:pPr>
                      <a:r>
                        <a:rPr lang="ja" sz="1100" b="0" dirty="0">
                          <a:solidFill>
                            <a:schemeClr val="tx1">
                              <a:lumMod val="85000"/>
                              <a:lumOff val="15000"/>
                            </a:schemeClr>
                          </a:solidFill>
                          <a:latin typeface="游ゴシック"/>
                          <a:ea typeface="游ゴシック"/>
                        </a:rPr>
                        <a:t>0</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1</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2</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3</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4</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5</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6</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7</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8</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9</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10</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11</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12</a:t>
                      </a:r>
                      <a:endParaRPr sz="1100" b="0" dirty="0">
                        <a:solidFill>
                          <a:schemeClr val="tx1">
                            <a:lumMod val="85000"/>
                            <a:lumOff val="15000"/>
                          </a:schemeClr>
                        </a:solidFill>
                        <a:latin typeface="游ゴシック"/>
                        <a:ea typeface="游ゴシック"/>
                      </a:endParaRPr>
                    </a:p>
                  </a:txBody>
                  <a:tcPr marL="9525" marR="9525" marT="9525" marB="0" anchor="ctr"/>
                </a:tc>
                <a:extLst>
                  <a:ext uri="{0D108BD9-81ED-4DB2-BD59-A6C34878D82A}">
                    <a16:rowId xmlns:a16="http://schemas.microsoft.com/office/drawing/2014/main" val="10002"/>
                  </a:ext>
                </a:extLst>
              </a:tr>
              <a:tr h="263250">
                <a:tc>
                  <a:txBody>
                    <a:bodyPr/>
                    <a:lstStyle/>
                    <a:p>
                      <a:pPr algn="ctr"/>
                      <a:r>
                        <a:rPr lang="ja-JP"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年度</a:t>
                      </a:r>
                      <a:r>
                        <a:rPr lang="ja-JP" altLang="en-US"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2017</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3"/>
                  </a:ext>
                </a:extLst>
              </a:tr>
              <a:tr h="263250">
                <a:tc>
                  <a:txBody>
                    <a:bodyPr/>
                    <a:lstStyle/>
                    <a:p>
                      <a:pPr algn="ctr"/>
                      <a:r>
                        <a:rPr lang="ja-JP"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試合ID</a:t>
                      </a:r>
                      <a:r>
                        <a:rPr lang="ja-JP" altLang="en-US"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dirty="0">
                          <a:solidFill>
                            <a:schemeClr val="tx1">
                              <a:lumMod val="85000"/>
                              <a:lumOff val="15000"/>
                            </a:schemeClr>
                          </a:solidFill>
                          <a:latin typeface="游ゴシック"/>
                          <a:ea typeface="游ゴシック"/>
                        </a:rPr>
                        <a:t>2017033101</a:t>
                      </a:r>
                      <a:r>
                        <a:rPr lang="ja"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a:t>
                      </a:r>
                      <a:endParaRPr sz="1100" b="0" i="0" u="none" strike="noStrike" cap="none" dirty="0">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4"/>
                  </a:ext>
                </a:extLst>
              </a:tr>
              <a:tr h="263250">
                <a:tc>
                  <a:txBody>
                    <a:bodyPr/>
                    <a:lstStyle/>
                    <a:p>
                      <a:pPr algn="ctr"/>
                      <a:r>
                        <a:rPr lang="ja-JP"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試合内連番</a:t>
                      </a:r>
                      <a:r>
                        <a:rPr lang="ja-JP" altLang="en-US"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dirty="0">
                          <a:solidFill>
                            <a:schemeClr val="tx1">
                              <a:lumMod val="85000"/>
                              <a:lumOff val="15000"/>
                            </a:schemeClr>
                          </a:solidFill>
                          <a:latin typeface="游ゴシック"/>
                          <a:ea typeface="游ゴシック"/>
                        </a:rPr>
                        <a:t>1</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2</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3</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a:t>
                      </a:r>
                      <a:endParaRPr sz="1100" b="0" i="0" u="none" strike="noStrike" cap="none" dirty="0">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5"/>
                  </a:ext>
                </a:extLst>
              </a:tr>
              <a:tr h="263250">
                <a:tc>
                  <a:txBody>
                    <a:bodyPr/>
                    <a:lstStyle/>
                    <a:p>
                      <a:pPr algn="ctr"/>
                      <a:r>
                        <a:rPr lang="ja" altLang="ja-JP" sz="1100" b="1" dirty="0">
                          <a:solidFill>
                            <a:schemeClr val="tx1">
                              <a:lumMod val="85000"/>
                              <a:lumOff val="15000"/>
                            </a:schemeClr>
                          </a:solidFill>
                          <a:latin typeface="游ゴシック"/>
                          <a:ea typeface="游ゴシック"/>
                        </a:rPr>
                        <a:t>試合内投球数</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lvl="0" indent="0" algn="l" rtl="0">
                        <a:lnSpc>
                          <a:spcPct val="115000"/>
                        </a:lnSpc>
                        <a:spcBef>
                          <a:spcPts val="0"/>
                        </a:spcBef>
                        <a:spcAft>
                          <a:spcPts val="0"/>
                        </a:spcAft>
                        <a:buSzPts val="1100"/>
                        <a:buNone/>
                      </a:pPr>
                      <a:r>
                        <a:rPr lang="ja" sz="1100" b="0" dirty="0">
                          <a:solidFill>
                            <a:schemeClr val="tx1">
                              <a:lumMod val="85000"/>
                              <a:lumOff val="15000"/>
                            </a:schemeClr>
                          </a:solidFill>
                          <a:latin typeface="游ゴシック"/>
                          <a:ea typeface="游ゴシック"/>
                        </a:rPr>
                        <a:t>1</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2</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3</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a:t>
                      </a:r>
                      <a:endParaRPr sz="1100" b="0" dirty="0">
                        <a:solidFill>
                          <a:schemeClr val="tx1">
                            <a:lumMod val="85000"/>
                            <a:lumOff val="15000"/>
                          </a:schemeClr>
                        </a:solidFill>
                        <a:latin typeface="游ゴシック"/>
                        <a:ea typeface="游ゴシック"/>
                      </a:endParaRPr>
                    </a:p>
                  </a:txBody>
                  <a:tcPr marL="9525" marR="9525" marT="9525" marB="0" anchor="ctr"/>
                </a:tc>
                <a:extLst>
                  <a:ext uri="{0D108BD9-81ED-4DB2-BD59-A6C34878D82A}">
                    <a16:rowId xmlns:a16="http://schemas.microsoft.com/office/drawing/2014/main" val="10006"/>
                  </a:ext>
                </a:extLst>
              </a:tr>
              <a:tr h="263250">
                <a:tc>
                  <a:txBody>
                    <a:bodyPr/>
                    <a:lstStyle/>
                    <a:p>
                      <a:pPr algn="ctr"/>
                      <a:r>
                        <a:rPr lang="ja-JP"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日付</a:t>
                      </a:r>
                      <a:r>
                        <a:rPr lang="ja-JP" altLang="en-US"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dirty="0">
                          <a:solidFill>
                            <a:schemeClr val="tx1">
                              <a:lumMod val="85000"/>
                              <a:lumOff val="15000"/>
                            </a:schemeClr>
                          </a:solidFill>
                          <a:latin typeface="游ゴシック"/>
                          <a:ea typeface="游ゴシック"/>
                        </a:rPr>
                        <a:t>2017-03-31</a:t>
                      </a:r>
                      <a:endParaRPr sz="1100" b="0" i="0" u="none" strike="noStrike" cap="none" dirty="0">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7"/>
                  </a:ext>
                </a:extLst>
              </a:tr>
              <a:tr h="263250">
                <a:tc>
                  <a:txBody>
                    <a:bodyPr/>
                    <a:lstStyle/>
                    <a:p>
                      <a:pPr algn="ctr"/>
                      <a:r>
                        <a:rPr lang="ja" altLang="ja-JP" sz="1100" b="1" dirty="0">
                          <a:solidFill>
                            <a:schemeClr val="tx1">
                              <a:lumMod val="85000"/>
                              <a:lumOff val="15000"/>
                            </a:schemeClr>
                          </a:solidFill>
                          <a:latin typeface="游ゴシック"/>
                          <a:ea typeface="游ゴシック"/>
                        </a:rPr>
                        <a:t>種別詳細</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セ・リーグ公式戦、パ・リーグ公式戦、セ・パ交流戦</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8"/>
                  </a:ext>
                </a:extLst>
              </a:tr>
              <a:tr h="263250">
                <a:tc>
                  <a:txBody>
                    <a:bodyPr/>
                    <a:lstStyle/>
                    <a:p>
                      <a:pPr algn="ctr"/>
                      <a:r>
                        <a:rPr lang="ja" altLang="ja-JP" sz="1100" b="1" dirty="0">
                          <a:solidFill>
                            <a:schemeClr val="tx1">
                              <a:lumMod val="85000"/>
                              <a:lumOff val="15000"/>
                            </a:schemeClr>
                          </a:solidFill>
                          <a:latin typeface="游ゴシック"/>
                          <a:ea typeface="游ゴシック"/>
                        </a:rPr>
                        <a:t>イニング</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2</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3</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12</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9"/>
                  </a:ext>
                </a:extLst>
              </a:tr>
              <a:tr h="263250">
                <a:tc>
                  <a:txBody>
                    <a:bodyPr/>
                    <a:lstStyle/>
                    <a:p>
                      <a:pPr algn="ctr"/>
                      <a:r>
                        <a:rPr lang="ja" altLang="ja-JP" sz="1100" b="1" dirty="0">
                          <a:solidFill>
                            <a:schemeClr val="tx1">
                              <a:lumMod val="85000"/>
                              <a:lumOff val="15000"/>
                            </a:schemeClr>
                          </a:solidFill>
                          <a:latin typeface="游ゴシック"/>
                          <a:ea typeface="游ゴシック"/>
                        </a:rPr>
                        <a:t>表裏</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dirty="0">
                          <a:solidFill>
                            <a:schemeClr val="tx1">
                              <a:lumMod val="85000"/>
                              <a:lumOff val="15000"/>
                            </a:schemeClr>
                          </a:solidFill>
                          <a:latin typeface="游ゴシック"/>
                          <a:ea typeface="游ゴシック"/>
                        </a:rPr>
                        <a:t>表、裏</a:t>
                      </a:r>
                      <a:endParaRPr sz="1100" b="0" i="0" u="none" strike="noStrike" cap="none" dirty="0">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0"/>
                  </a:ext>
                </a:extLst>
              </a:tr>
              <a:tr h="263250">
                <a:tc>
                  <a:txBody>
                    <a:bodyPr/>
                    <a:lstStyle/>
                    <a:p>
                      <a:pPr algn="ctr"/>
                      <a:r>
                        <a:rPr lang="ja" altLang="ja-JP" sz="1100" b="1" dirty="0">
                          <a:solidFill>
                            <a:schemeClr val="tx1">
                              <a:lumMod val="85000"/>
                              <a:lumOff val="15000"/>
                            </a:schemeClr>
                          </a:solidFill>
                          <a:latin typeface="游ゴシック"/>
                          <a:ea typeface="游ゴシック"/>
                        </a:rPr>
                        <a:t>イニング内打席数</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2</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3</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1"/>
                  </a:ext>
                </a:extLst>
              </a:tr>
              <a:tr h="263250">
                <a:tc>
                  <a:txBody>
                    <a:bodyPr/>
                    <a:lstStyle/>
                    <a:p>
                      <a:pPr algn="ctr"/>
                      <a:r>
                        <a:rPr lang="ja" altLang="ja-JP" sz="1100" b="1" dirty="0">
                          <a:solidFill>
                            <a:schemeClr val="tx1">
                              <a:lumMod val="85000"/>
                              <a:lumOff val="15000"/>
                            </a:schemeClr>
                          </a:solidFill>
                          <a:latin typeface="游ゴシック"/>
                          <a:ea typeface="游ゴシック"/>
                        </a:rPr>
                        <a:t>打席内投球数</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2</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3</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2"/>
                  </a:ext>
                </a:extLst>
              </a:tr>
              <a:tr h="263250">
                <a:tc>
                  <a:txBody>
                    <a:bodyPr/>
                    <a:lstStyle/>
                    <a:p>
                      <a:pPr algn="ctr"/>
                      <a:r>
                        <a:rPr lang="ja-JP"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投手ID</a:t>
                      </a:r>
                      <a:r>
                        <a:rPr lang="ja-JP" altLang="en-US"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18:03:00</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a:solidFill>
                          <a:schemeClr val="tx1">
                            <a:lumMod val="85000"/>
                            <a:lumOff val="15000"/>
                          </a:schemeClr>
                        </a:solidFill>
                        <a:latin typeface="游ゴシック"/>
                        <a:ea typeface="游ゴシック"/>
                      </a:endParaRPr>
                    </a:p>
                  </a:txBody>
                  <a:tcPr marL="9525" marR="9525" marT="9525" marB="0" anchor="ctr"/>
                </a:tc>
                <a:extLst>
                  <a:ext uri="{0D108BD9-81ED-4DB2-BD59-A6C34878D82A}">
                    <a16:rowId xmlns:a16="http://schemas.microsoft.com/office/drawing/2014/main" val="10013"/>
                  </a:ext>
                </a:extLst>
              </a:tr>
              <a:tr h="263250">
                <a:tc>
                  <a:txBody>
                    <a:bodyPr/>
                    <a:lstStyle/>
                    <a:p>
                      <a:pPr algn="ctr"/>
                      <a:r>
                        <a:rPr lang="ja" altLang="ja-JP" sz="1100" b="1" dirty="0">
                          <a:solidFill>
                            <a:schemeClr val="tx1">
                              <a:lumMod val="85000"/>
                              <a:lumOff val="15000"/>
                            </a:schemeClr>
                          </a:solidFill>
                          <a:latin typeface="游ゴシック"/>
                          <a:ea typeface="游ゴシック"/>
                        </a:rPr>
                        <a:t>投手チームID</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11606</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a:solidFill>
                          <a:schemeClr val="tx1">
                            <a:lumMod val="85000"/>
                            <a:lumOff val="15000"/>
                          </a:schemeClr>
                        </a:solidFill>
                        <a:latin typeface="游ゴシック"/>
                        <a:ea typeface="游ゴシック"/>
                      </a:endParaRPr>
                    </a:p>
                  </a:txBody>
                  <a:tcPr marL="9525" marR="9525" marT="9525" marB="0" anchor="ctr"/>
                </a:tc>
                <a:extLst>
                  <a:ext uri="{0D108BD9-81ED-4DB2-BD59-A6C34878D82A}">
                    <a16:rowId xmlns:a16="http://schemas.microsoft.com/office/drawing/2014/main" val="10014"/>
                  </a:ext>
                </a:extLst>
              </a:tr>
              <a:tr h="263250">
                <a:tc>
                  <a:txBody>
                    <a:bodyPr/>
                    <a:lstStyle/>
                    <a:p>
                      <a:pPr algn="ctr"/>
                      <a:r>
                        <a:rPr kumimoji="1" lang="ja-JP" altLang="en-US" sz="1100" b="1" dirty="0">
                          <a:solidFill>
                            <a:schemeClr val="tx1">
                              <a:lumMod val="85000"/>
                              <a:lumOff val="15000"/>
                            </a:schemeClr>
                          </a:solidFill>
                          <a:latin typeface="游ゴシック"/>
                          <a:ea typeface="游ゴシック"/>
                        </a:rPr>
                        <a:t>投手投球左右</a:t>
                      </a:r>
                    </a:p>
                  </a:txBody>
                  <a:tcPr/>
                </a:tc>
                <a:tc>
                  <a:txBody>
                    <a:bodyPr/>
                    <a:lstStyle/>
                    <a:p>
                      <a:pPr marL="0" lvl="0" indent="0" algn="l" rtl="0">
                        <a:lnSpc>
                          <a:spcPct val="115000"/>
                        </a:lnSpc>
                        <a:spcBef>
                          <a:spcPts val="0"/>
                        </a:spcBef>
                        <a:spcAft>
                          <a:spcPts val="0"/>
                        </a:spcAft>
                        <a:buSzPts val="1100"/>
                        <a:buNone/>
                      </a:pPr>
                      <a:r>
                        <a:rPr lang="ja" sz="1100" b="0" dirty="0">
                          <a:solidFill>
                            <a:schemeClr val="tx1">
                              <a:lumMod val="85000"/>
                              <a:lumOff val="15000"/>
                            </a:schemeClr>
                          </a:solidFill>
                          <a:latin typeface="游ゴシック"/>
                          <a:ea typeface="游ゴシック"/>
                        </a:rPr>
                        <a:t>右、左</a:t>
                      </a:r>
                      <a:endParaRPr sz="1100" b="0" dirty="0">
                        <a:solidFill>
                          <a:schemeClr val="tx1">
                            <a:lumMod val="85000"/>
                            <a:lumOff val="15000"/>
                          </a:schemeClr>
                        </a:solidFill>
                        <a:latin typeface="游ゴシック"/>
                        <a:ea typeface="游ゴシック"/>
                      </a:endParaRPr>
                    </a:p>
                  </a:txBody>
                  <a:tcPr marL="9525" marR="9525" marT="9525" marB="0" anchor="ctr"/>
                </a:tc>
                <a:extLst>
                  <a:ext uri="{0D108BD9-81ED-4DB2-BD59-A6C34878D82A}">
                    <a16:rowId xmlns:a16="http://schemas.microsoft.com/office/drawing/2014/main" val="10015"/>
                  </a:ext>
                </a:extLst>
              </a:tr>
            </a:tbl>
          </a:graphicData>
        </a:graphic>
      </p:graphicFrame>
      <p:sp>
        <p:nvSpPr>
          <p:cNvPr id="4" name="Google Shape;66;p15">
            <a:extLst>
              <a:ext uri="{FF2B5EF4-FFF2-40B4-BE49-F238E27FC236}">
                <a16:creationId xmlns:a16="http://schemas.microsoft.com/office/drawing/2014/main" id="{A2306C36-EAEC-4932-B1B9-6ECFA70DF20C}"/>
              </a:ext>
            </a:extLst>
          </p:cNvPr>
          <p:cNvSpPr txBox="1">
            <a:spLocks/>
          </p:cNvSpPr>
          <p:nvPr/>
        </p:nvSpPr>
        <p:spPr>
          <a:xfrm>
            <a:off x="473624" y="501594"/>
            <a:ext cx="8444950" cy="2924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ja" altLang="en-US" sz="1100" b="1" dirty="0">
                <a:solidFill>
                  <a:schemeClr val="accent1"/>
                </a:solidFill>
                <a:latin typeface="游ゴシック"/>
                <a:ea typeface="游ゴシック"/>
              </a:rPr>
              <a:t>※</a:t>
            </a:r>
            <a:r>
              <a:rPr lang="ja-JP" altLang="en-US" sz="1100" b="1" dirty="0">
                <a:solidFill>
                  <a:schemeClr val="accent1"/>
                </a:solidFill>
                <a:latin typeface="游ゴシック"/>
                <a:ea typeface="游ゴシック"/>
              </a:rPr>
              <a:t>（）で囲われているカラムは特徴量として使用していません</a:t>
            </a:r>
            <a:endParaRPr lang="ja" altLang="en-US" sz="1100" b="1" dirty="0">
              <a:solidFill>
                <a:schemeClr val="accent1"/>
              </a:solidFill>
              <a:latin typeface="游ゴシック"/>
              <a:ea typeface="游ゴシック"/>
            </a:endParaRPr>
          </a:p>
        </p:txBody>
      </p:sp>
    </p:spTree>
    <p:extLst>
      <p:ext uri="{BB962C8B-B14F-4D97-AF65-F5344CB8AC3E}">
        <p14:creationId xmlns:p14="http://schemas.microsoft.com/office/powerpoint/2010/main" val="36641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a:solidFill>
                  <a:schemeClr val="bg1"/>
                </a:solidFill>
                <a:latin typeface="游ゴシック"/>
                <a:ea typeface="游ゴシック"/>
              </a:rPr>
              <a:t>　使用データ詳細　～投球データ②～</a:t>
            </a:r>
          </a:p>
        </p:txBody>
      </p:sp>
      <p:graphicFrame>
        <p:nvGraphicFramePr>
          <p:cNvPr id="7" name="表 6"/>
          <p:cNvGraphicFramePr>
            <a:graphicFrameLocks noGrp="1"/>
          </p:cNvGraphicFramePr>
          <p:nvPr>
            <p:extLst>
              <p:ext uri="{D42A27DB-BD31-4B8C-83A1-F6EECF244321}">
                <p14:modId xmlns:p14="http://schemas.microsoft.com/office/powerpoint/2010/main" val="2361944392"/>
              </p:ext>
            </p:extLst>
          </p:nvPr>
        </p:nvGraphicFramePr>
        <p:xfrm>
          <a:off x="524402" y="762000"/>
          <a:ext cx="8095194" cy="4212000"/>
        </p:xfrm>
        <a:graphic>
          <a:graphicData uri="http://schemas.openxmlformats.org/drawingml/2006/table">
            <a:tbl>
              <a:tblPr firstRow="1" bandRow="1">
                <a:tableStyleId>{5FD0F851-EC5A-4D38-B0AD-8093EC10F338}</a:tableStyleId>
              </a:tblPr>
              <a:tblGrid>
                <a:gridCol w="2781300">
                  <a:extLst>
                    <a:ext uri="{9D8B030D-6E8A-4147-A177-3AD203B41FA5}">
                      <a16:colId xmlns:a16="http://schemas.microsoft.com/office/drawing/2014/main" val="20000"/>
                    </a:ext>
                  </a:extLst>
                </a:gridCol>
                <a:gridCol w="5313894">
                  <a:extLst>
                    <a:ext uri="{9D8B030D-6E8A-4147-A177-3AD203B41FA5}">
                      <a16:colId xmlns:a16="http://schemas.microsoft.com/office/drawing/2014/main" val="20001"/>
                    </a:ext>
                  </a:extLst>
                </a:gridCol>
              </a:tblGrid>
              <a:tr h="263250">
                <a:tc>
                  <a:txBody>
                    <a:bodyPr/>
                    <a:lstStyle/>
                    <a:p>
                      <a:pPr algn="ctr" fontAlgn="b"/>
                      <a:r>
                        <a:rPr lang="ja-JP" altLang="en-US" sz="1100" b="0" i="0" u="none" strike="noStrike" dirty="0">
                          <a:solidFill>
                            <a:schemeClr val="tx1">
                              <a:lumMod val="85000"/>
                              <a:lumOff val="15000"/>
                            </a:schemeClr>
                          </a:solidFill>
                          <a:effectLst/>
                          <a:latin typeface="游ゴシック"/>
                          <a:ea typeface="游ゴシック"/>
                        </a:rPr>
                        <a:t>列名</a:t>
                      </a:r>
                    </a:p>
                  </a:txBody>
                  <a:tcPr marL="9525" marR="9525" marT="9525" marB="0" anchor="ctr"/>
                </a:tc>
                <a:tc>
                  <a:txBody>
                    <a:bodyPr/>
                    <a:lstStyle/>
                    <a:p>
                      <a:pPr algn="ctr" fontAlgn="b"/>
                      <a:r>
                        <a:rPr lang="ja-JP" altLang="en-US" sz="1100" b="0" i="0" u="none" strike="noStrike">
                          <a:solidFill>
                            <a:schemeClr val="tx1">
                              <a:lumMod val="85000"/>
                              <a:lumOff val="15000"/>
                            </a:schemeClr>
                          </a:solidFill>
                          <a:effectLst/>
                          <a:latin typeface="游ゴシック"/>
                          <a:ea typeface="游ゴシック"/>
                        </a:rPr>
                        <a:t>要素</a:t>
                      </a:r>
                    </a:p>
                  </a:txBody>
                  <a:tcPr marL="9525" marR="9525" marT="9525" marB="0" anchor="ctr"/>
                </a:tc>
                <a:extLst>
                  <a:ext uri="{0D108BD9-81ED-4DB2-BD59-A6C34878D82A}">
                    <a16:rowId xmlns:a16="http://schemas.microsoft.com/office/drawing/2014/main" val="10000"/>
                  </a:ext>
                </a:extLst>
              </a:tr>
              <a:tr h="263250">
                <a:tc>
                  <a:txBody>
                    <a:bodyPr/>
                    <a:lstStyle/>
                    <a:p>
                      <a:pPr algn="ctr"/>
                      <a:r>
                        <a:rPr kumimoji="1" lang="ja-JP" altLang="en-US" sz="1100" b="1" dirty="0">
                          <a:solidFill>
                            <a:schemeClr val="tx1">
                              <a:lumMod val="85000"/>
                              <a:lumOff val="15000"/>
                            </a:schemeClr>
                          </a:solidFill>
                          <a:latin typeface="游ゴシック"/>
                          <a:ea typeface="游ゴシック"/>
                        </a:rPr>
                        <a:t>投手役割</a:t>
                      </a: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先発、救援</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1"/>
                  </a:ext>
                </a:extLst>
              </a:tr>
              <a:tr h="263250">
                <a:tc>
                  <a:txBody>
                    <a:bodyPr/>
                    <a:lstStyle/>
                    <a:p>
                      <a:pPr algn="ctr"/>
                      <a:r>
                        <a:rPr kumimoji="1" lang="ja-JP" altLang="en-US" sz="1100" b="1" dirty="0">
                          <a:solidFill>
                            <a:schemeClr val="tx1">
                              <a:lumMod val="85000"/>
                              <a:lumOff val="15000"/>
                            </a:schemeClr>
                          </a:solidFill>
                          <a:latin typeface="游ゴシック"/>
                          <a:ea typeface="游ゴシック"/>
                        </a:rPr>
                        <a:t>投手登板順</a:t>
                      </a: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2</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3</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2"/>
                  </a:ext>
                </a:extLst>
              </a:tr>
              <a:tr h="263250">
                <a:tc>
                  <a:txBody>
                    <a:bodyPr/>
                    <a:lstStyle/>
                    <a:p>
                      <a:pPr algn="ctr"/>
                      <a:r>
                        <a:rPr lang="ja" altLang="ja-JP" sz="1100" b="1" dirty="0">
                          <a:solidFill>
                            <a:schemeClr val="tx1">
                              <a:lumMod val="85000"/>
                              <a:lumOff val="15000"/>
                            </a:schemeClr>
                          </a:solidFill>
                          <a:latin typeface="游ゴシック"/>
                          <a:ea typeface="游ゴシック"/>
                        </a:rPr>
                        <a:t>投手試合内対戦打者数</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2</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3</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3"/>
                  </a:ext>
                </a:extLst>
              </a:tr>
              <a:tr h="263250">
                <a:tc>
                  <a:txBody>
                    <a:bodyPr/>
                    <a:lstStyle/>
                    <a:p>
                      <a:pPr algn="ctr"/>
                      <a:r>
                        <a:rPr lang="ja" altLang="ja-JP" sz="1100" b="1" dirty="0">
                          <a:solidFill>
                            <a:schemeClr val="tx1">
                              <a:lumMod val="85000"/>
                              <a:lumOff val="15000"/>
                            </a:schemeClr>
                          </a:solidFill>
                          <a:latin typeface="游ゴシック"/>
                          <a:ea typeface="游ゴシック"/>
                        </a:rPr>
                        <a:t>投手試合内投球数</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2</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3</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4"/>
                  </a:ext>
                </a:extLst>
              </a:tr>
              <a:tr h="263250">
                <a:tc>
                  <a:txBody>
                    <a:bodyPr/>
                    <a:lstStyle/>
                    <a:p>
                      <a:pPr algn="ctr"/>
                      <a:r>
                        <a:rPr lang="ja" altLang="ja-JP" sz="1100" b="1" dirty="0">
                          <a:solidFill>
                            <a:schemeClr val="tx1">
                              <a:lumMod val="85000"/>
                              <a:lumOff val="15000"/>
                            </a:schemeClr>
                          </a:solidFill>
                          <a:latin typeface="游ゴシック"/>
                          <a:ea typeface="游ゴシック"/>
                        </a:rPr>
                        <a:t>投手イニング内投球数</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2</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3</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5"/>
                  </a:ext>
                </a:extLst>
              </a:tr>
              <a:tr h="263250">
                <a:tc>
                  <a:txBody>
                    <a:bodyPr/>
                    <a:lstStyle/>
                    <a:p>
                      <a:pPr algn="ctr"/>
                      <a:r>
                        <a:rPr lang="ja-JP"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打者ID</a:t>
                      </a:r>
                      <a:r>
                        <a:rPr lang="ja-JP" altLang="en-US"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11270</a:t>
                      </a:r>
                      <a:r>
                        <a:rPr lang="ja" altLang="en-US"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6"/>
                  </a:ext>
                </a:extLst>
              </a:tr>
              <a:tr h="263250">
                <a:tc>
                  <a:txBody>
                    <a:bodyPr/>
                    <a:lstStyle/>
                    <a:p>
                      <a:pPr algn="ctr"/>
                      <a:r>
                        <a:rPr lang="ja" altLang="ja-JP" sz="1100" b="1" dirty="0">
                          <a:solidFill>
                            <a:schemeClr val="tx1">
                              <a:lumMod val="85000"/>
                              <a:lumOff val="15000"/>
                            </a:schemeClr>
                          </a:solidFill>
                          <a:latin typeface="游ゴシック"/>
                          <a:ea typeface="游ゴシック"/>
                        </a:rPr>
                        <a:t>打者チームID</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2</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3</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7"/>
                  </a:ext>
                </a:extLst>
              </a:tr>
              <a:tr h="263250">
                <a:tc>
                  <a:txBody>
                    <a:bodyPr/>
                    <a:lstStyle/>
                    <a:p>
                      <a:pPr algn="ctr"/>
                      <a:r>
                        <a:rPr lang="ja" altLang="ja-JP" sz="1100" b="1" dirty="0">
                          <a:solidFill>
                            <a:schemeClr val="tx1">
                              <a:lumMod val="85000"/>
                              <a:lumOff val="15000"/>
                            </a:schemeClr>
                          </a:solidFill>
                          <a:latin typeface="游ゴシック"/>
                          <a:ea typeface="游ゴシック"/>
                        </a:rPr>
                        <a:t>打者打席左右</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右、左</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8"/>
                  </a:ext>
                </a:extLst>
              </a:tr>
              <a:tr h="263250">
                <a:tc>
                  <a:txBody>
                    <a:bodyPr/>
                    <a:lstStyle/>
                    <a:p>
                      <a:pPr algn="ctr"/>
                      <a:r>
                        <a:rPr lang="ja" altLang="ja-JP" sz="1100" b="1" dirty="0">
                          <a:solidFill>
                            <a:schemeClr val="tx1">
                              <a:lumMod val="85000"/>
                              <a:lumOff val="15000"/>
                            </a:schemeClr>
                          </a:solidFill>
                          <a:latin typeface="游ゴシック"/>
                          <a:ea typeface="游ゴシック"/>
                        </a:rPr>
                        <a:t>打者打順</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2</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3</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4</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5</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6</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7</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8</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9</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9"/>
                  </a:ext>
                </a:extLst>
              </a:tr>
              <a:tr h="263250">
                <a:tc>
                  <a:txBody>
                    <a:bodyPr/>
                    <a:lstStyle/>
                    <a:p>
                      <a:pPr algn="ctr"/>
                      <a:r>
                        <a:rPr lang="ja-JP"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打者守備位置</a:t>
                      </a:r>
                      <a:r>
                        <a:rPr lang="ja-JP" altLang="en-US"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投</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捕</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一</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二</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三</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遊</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左</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中</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右</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指</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打</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0"/>
                  </a:ext>
                </a:extLst>
              </a:tr>
              <a:tr h="263250">
                <a:tc>
                  <a:txBody>
                    <a:bodyPr/>
                    <a:lstStyle/>
                    <a:p>
                      <a:pPr algn="ctr"/>
                      <a:r>
                        <a:rPr lang="ja" altLang="ja-JP" sz="1100" b="1" dirty="0">
                          <a:solidFill>
                            <a:schemeClr val="tx1">
                              <a:lumMod val="85000"/>
                              <a:lumOff val="15000"/>
                            </a:schemeClr>
                          </a:solidFill>
                          <a:latin typeface="游ゴシック"/>
                          <a:ea typeface="游ゴシック"/>
                        </a:rPr>
                        <a:t>打者試合内打席数</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2</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3</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1"/>
                  </a:ext>
                </a:extLst>
              </a:tr>
              <a:tr h="263250">
                <a:tc>
                  <a:txBody>
                    <a:bodyPr/>
                    <a:lstStyle/>
                    <a:p>
                      <a:pPr algn="ctr"/>
                      <a:r>
                        <a:rPr lang="ja" altLang="ja-JP" sz="1100" b="1" dirty="0">
                          <a:solidFill>
                            <a:schemeClr val="tx1">
                              <a:lumMod val="85000"/>
                              <a:lumOff val="15000"/>
                            </a:schemeClr>
                          </a:solidFill>
                          <a:latin typeface="游ゴシック"/>
                          <a:ea typeface="游ゴシック"/>
                        </a:rPr>
                        <a:t>プレイ前ホームチーム得点数</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2</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3</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2"/>
                  </a:ext>
                </a:extLst>
              </a:tr>
              <a:tr h="263250">
                <a:tc>
                  <a:txBody>
                    <a:bodyPr/>
                    <a:lstStyle/>
                    <a:p>
                      <a:pPr algn="ctr"/>
                      <a:r>
                        <a:rPr lang="ja" altLang="ja-JP" sz="1100" b="1" dirty="0">
                          <a:solidFill>
                            <a:schemeClr val="tx1">
                              <a:lumMod val="85000"/>
                              <a:lumOff val="15000"/>
                            </a:schemeClr>
                          </a:solidFill>
                          <a:latin typeface="游ゴシック"/>
                          <a:ea typeface="游ゴシック"/>
                        </a:rPr>
                        <a:t>プレイ前アウェイチーム得点数</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2</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3</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3"/>
                  </a:ext>
                </a:extLst>
              </a:tr>
              <a:tr h="263250">
                <a:tc>
                  <a:txBody>
                    <a:bodyPr/>
                    <a:lstStyle/>
                    <a:p>
                      <a:pPr algn="ctr"/>
                      <a:r>
                        <a:rPr lang="ja" altLang="ja-JP" sz="1100" b="1" dirty="0">
                          <a:solidFill>
                            <a:schemeClr val="tx1">
                              <a:lumMod val="85000"/>
                              <a:lumOff val="15000"/>
                            </a:schemeClr>
                          </a:solidFill>
                          <a:latin typeface="游ゴシック"/>
                          <a:ea typeface="游ゴシック"/>
                        </a:rPr>
                        <a:t>プレイ前アウト数</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0</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1</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2</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4"/>
                  </a:ext>
                </a:extLst>
              </a:tr>
              <a:tr h="263250">
                <a:tc>
                  <a:txBody>
                    <a:bodyPr/>
                    <a:lstStyle/>
                    <a:p>
                      <a:pPr algn="ctr"/>
                      <a:r>
                        <a:rPr lang="ja" altLang="ja-JP" sz="1100" b="1" dirty="0">
                          <a:solidFill>
                            <a:schemeClr val="tx1">
                              <a:lumMod val="85000"/>
                              <a:lumOff val="15000"/>
                            </a:schemeClr>
                          </a:solidFill>
                          <a:latin typeface="游ゴシック"/>
                          <a:ea typeface="游ゴシック"/>
                        </a:rPr>
                        <a:t>プレイ前ボール数</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dirty="0">
                          <a:solidFill>
                            <a:schemeClr val="tx1">
                              <a:lumMod val="85000"/>
                              <a:lumOff val="15000"/>
                            </a:schemeClr>
                          </a:solidFill>
                          <a:latin typeface="游ゴシック"/>
                          <a:ea typeface="游ゴシック"/>
                        </a:rPr>
                        <a:t>0</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1</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2</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3</a:t>
                      </a:r>
                      <a:endParaRPr sz="1100" b="0" i="0" u="none" strike="noStrike" cap="none" dirty="0">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57343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a:solidFill>
                  <a:schemeClr val="bg1"/>
                </a:solidFill>
                <a:latin typeface="游ゴシック"/>
                <a:ea typeface="游ゴシック"/>
              </a:rPr>
              <a:t>　使用データ詳細　～投球データ③～</a:t>
            </a:r>
          </a:p>
        </p:txBody>
      </p:sp>
      <p:graphicFrame>
        <p:nvGraphicFramePr>
          <p:cNvPr id="7" name="表 6"/>
          <p:cNvGraphicFramePr>
            <a:graphicFrameLocks noGrp="1"/>
          </p:cNvGraphicFramePr>
          <p:nvPr>
            <p:extLst>
              <p:ext uri="{D42A27DB-BD31-4B8C-83A1-F6EECF244321}">
                <p14:modId xmlns:p14="http://schemas.microsoft.com/office/powerpoint/2010/main" val="4284275697"/>
              </p:ext>
            </p:extLst>
          </p:nvPr>
        </p:nvGraphicFramePr>
        <p:xfrm>
          <a:off x="524402" y="762000"/>
          <a:ext cx="8095193" cy="4212000"/>
        </p:xfrm>
        <a:graphic>
          <a:graphicData uri="http://schemas.openxmlformats.org/drawingml/2006/table">
            <a:tbl>
              <a:tblPr firstRow="1" bandRow="1">
                <a:tableStyleId>{5FD0F851-EC5A-4D38-B0AD-8093EC10F338}</a:tableStyleId>
              </a:tblPr>
              <a:tblGrid>
                <a:gridCol w="2790824">
                  <a:extLst>
                    <a:ext uri="{9D8B030D-6E8A-4147-A177-3AD203B41FA5}">
                      <a16:colId xmlns:a16="http://schemas.microsoft.com/office/drawing/2014/main" val="20000"/>
                    </a:ext>
                  </a:extLst>
                </a:gridCol>
                <a:gridCol w="5304369">
                  <a:extLst>
                    <a:ext uri="{9D8B030D-6E8A-4147-A177-3AD203B41FA5}">
                      <a16:colId xmlns:a16="http://schemas.microsoft.com/office/drawing/2014/main" val="20001"/>
                    </a:ext>
                  </a:extLst>
                </a:gridCol>
              </a:tblGrid>
              <a:tr h="263250">
                <a:tc>
                  <a:txBody>
                    <a:bodyPr/>
                    <a:lstStyle/>
                    <a:p>
                      <a:pPr algn="ctr" fontAlgn="b"/>
                      <a:r>
                        <a:rPr lang="ja-JP" altLang="en-US" sz="1100" b="0" i="0" u="none" strike="noStrike" dirty="0">
                          <a:solidFill>
                            <a:schemeClr val="tx1">
                              <a:lumMod val="85000"/>
                              <a:lumOff val="15000"/>
                            </a:schemeClr>
                          </a:solidFill>
                          <a:effectLst/>
                          <a:latin typeface="游ゴシック"/>
                          <a:ea typeface="游ゴシック"/>
                        </a:rPr>
                        <a:t>列名</a:t>
                      </a:r>
                      <a:endParaRPr lang="ja-JP" altLang="en-US" sz="1100" b="0"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b"/>
                      <a:r>
                        <a:rPr lang="ja-JP" altLang="en-US" sz="1100" b="0" i="0" u="none" strike="noStrike">
                          <a:solidFill>
                            <a:schemeClr val="tx1">
                              <a:lumMod val="85000"/>
                              <a:lumOff val="15000"/>
                            </a:schemeClr>
                          </a:solidFill>
                          <a:effectLst/>
                          <a:latin typeface="游ゴシック"/>
                          <a:ea typeface="游ゴシック"/>
                        </a:rPr>
                        <a:t>要素</a:t>
                      </a:r>
                      <a:endParaRPr lang="ja-JP" altLang="en-US" sz="1100" b="0"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0"/>
                  </a:ext>
                </a:extLst>
              </a:tr>
              <a:tr h="263250">
                <a:tc>
                  <a:txBody>
                    <a:bodyPr/>
                    <a:lstStyle/>
                    <a:p>
                      <a:pPr algn="ctr"/>
                      <a:r>
                        <a:rPr lang="ja" altLang="ja-JP" sz="1100" b="1" dirty="0">
                          <a:solidFill>
                            <a:schemeClr val="tx1">
                              <a:lumMod val="85000"/>
                              <a:lumOff val="15000"/>
                            </a:schemeClr>
                          </a:solidFill>
                          <a:latin typeface="游ゴシック"/>
                          <a:ea typeface="游ゴシック"/>
                        </a:rPr>
                        <a:t>プレイ前ストライク数</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0</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1</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2</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1"/>
                  </a:ext>
                </a:extLst>
              </a:tr>
              <a:tr h="263250">
                <a:tc>
                  <a:txBody>
                    <a:bodyPr/>
                    <a:lstStyle/>
                    <a:p>
                      <a:pPr algn="ctr"/>
                      <a:r>
                        <a:rPr lang="ja" altLang="ja-JP" sz="1100" b="1" dirty="0">
                          <a:solidFill>
                            <a:schemeClr val="tx1">
                              <a:lumMod val="85000"/>
                              <a:lumOff val="15000"/>
                            </a:schemeClr>
                          </a:solidFill>
                          <a:latin typeface="游ゴシック"/>
                          <a:ea typeface="游ゴシック"/>
                        </a:rPr>
                        <a:t>プレイ前走者状況</a:t>
                      </a:r>
                      <a:endParaRPr kumimoji="1" lang="ja-JP" altLang="en-US" sz="1100" b="1"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__</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1__</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_2_</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__3</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12_</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1_3</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_23</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123</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2"/>
                  </a:ext>
                </a:extLst>
              </a:tr>
              <a:tr h="263250">
                <a:tc>
                  <a:txBody>
                    <a:bodyPr/>
                    <a:lstStyle/>
                    <a:p>
                      <a:pPr algn="ctr"/>
                      <a:r>
                        <a:rPr lang="ja-JP"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一塁走者ID</a:t>
                      </a:r>
                      <a:r>
                        <a:rPr lang="ja-JP" altLang="en-US"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11270</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3"/>
                  </a:ext>
                </a:extLst>
              </a:tr>
              <a:tr h="2632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二塁走者ID</a:t>
                      </a:r>
                      <a:r>
                        <a:rPr lang="ja-JP" altLang="en-US"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11270</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4"/>
                  </a:ext>
                </a:extLst>
              </a:tr>
              <a:tr h="263250">
                <a:tc>
                  <a:txBody>
                    <a:bodyPr/>
                    <a:lstStyle/>
                    <a:p>
                      <a:pPr algn="ctr"/>
                      <a:r>
                        <a:rPr lang="ja-JP"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三塁走者ID</a:t>
                      </a:r>
                      <a:r>
                        <a:rPr lang="ja-JP" altLang="en-US"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11270</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5"/>
                  </a:ext>
                </a:extLst>
              </a:tr>
              <a:tr h="263250">
                <a:tc>
                  <a:txBody>
                    <a:bodyPr/>
                    <a:lstStyle/>
                    <a:p>
                      <a:pPr algn="ctr"/>
                      <a:r>
                        <a:rPr lang="ja-JP"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捕手ID</a:t>
                      </a:r>
                      <a:r>
                        <a:rPr lang="ja-JP" altLang="en-US"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11343</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6"/>
                  </a:ext>
                </a:extLst>
              </a:tr>
              <a:tr h="263250">
                <a:tc>
                  <a:txBody>
                    <a:bodyPr/>
                    <a:lstStyle/>
                    <a:p>
                      <a:pPr algn="ctr"/>
                      <a:r>
                        <a:rPr lang="ja-JP"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一塁手ID</a:t>
                      </a:r>
                      <a:r>
                        <a:rPr lang="ja-JP" altLang="en-US"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11302</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7"/>
                  </a:ext>
                </a:extLst>
              </a:tr>
              <a:tr h="263250">
                <a:tc>
                  <a:txBody>
                    <a:bodyPr/>
                    <a:lstStyle/>
                    <a:p>
                      <a:pPr algn="ctr"/>
                      <a:r>
                        <a:rPr lang="ja-JP"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二塁手ID</a:t>
                      </a:r>
                      <a:r>
                        <a:rPr lang="ja-JP" altLang="en-US"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11436</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8"/>
                  </a:ext>
                </a:extLst>
              </a:tr>
              <a:tr h="263250">
                <a:tc>
                  <a:txBody>
                    <a:bodyPr/>
                    <a:lstStyle/>
                    <a:p>
                      <a:pPr algn="ctr"/>
                      <a:r>
                        <a:rPr lang="ja-JP"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三塁手ID</a:t>
                      </a:r>
                      <a:r>
                        <a:rPr lang="ja-JP" altLang="en-US"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11686</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9"/>
                  </a:ext>
                </a:extLst>
              </a:tr>
              <a:tr h="263250">
                <a:tc>
                  <a:txBody>
                    <a:bodyPr/>
                    <a:lstStyle/>
                    <a:p>
                      <a:pPr algn="ctr"/>
                      <a:r>
                        <a:rPr lang="ja-JP"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遊撃手ID</a:t>
                      </a:r>
                      <a:r>
                        <a:rPr lang="ja-JP" altLang="en-US"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11270</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0"/>
                  </a:ext>
                </a:extLst>
              </a:tr>
              <a:tr h="263250">
                <a:tc>
                  <a:txBody>
                    <a:bodyPr/>
                    <a:lstStyle/>
                    <a:p>
                      <a:pPr algn="ctr"/>
                      <a:r>
                        <a:rPr lang="ja-JP"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左翼手ID</a:t>
                      </a:r>
                      <a:r>
                        <a:rPr lang="ja-JP" altLang="en-US"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11270</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1"/>
                  </a:ext>
                </a:extLst>
              </a:tr>
              <a:tr h="263250">
                <a:tc>
                  <a:txBody>
                    <a:bodyPr/>
                    <a:lstStyle/>
                    <a:p>
                      <a:pPr algn="ctr"/>
                      <a:r>
                        <a:rPr lang="ja-JP"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中堅手ID</a:t>
                      </a:r>
                      <a:r>
                        <a:rPr lang="ja-JP" altLang="en-US"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20127</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2"/>
                  </a:ext>
                </a:extLst>
              </a:tr>
              <a:tr h="263250">
                <a:tc>
                  <a:txBody>
                    <a:bodyPr/>
                    <a:lstStyle/>
                    <a:p>
                      <a:pPr algn="ctr"/>
                      <a:r>
                        <a:rPr lang="ja-JP"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右翼手ID</a:t>
                      </a:r>
                      <a:r>
                        <a:rPr lang="ja-JP" altLang="en-US"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11771</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3"/>
                  </a:ext>
                </a:extLst>
              </a:tr>
              <a:tr h="263250">
                <a:tc>
                  <a:txBody>
                    <a:bodyPr/>
                    <a:lstStyle/>
                    <a:p>
                      <a:pPr algn="ctr"/>
                      <a:r>
                        <a:rPr lang="ja-JP" altLang="en-US" sz="1100" b="0" dirty="0">
                          <a:solidFill>
                            <a:schemeClr val="tx1">
                              <a:lumMod val="85000"/>
                              <a:lumOff val="15000"/>
                            </a:schemeClr>
                          </a:solidFill>
                          <a:latin typeface="游ゴシック"/>
                          <a:ea typeface="游ゴシック"/>
                        </a:rPr>
                        <a:t>（</a:t>
                      </a:r>
                      <a:r>
                        <a:rPr lang="ja" altLang="ja-JP" sz="1100" b="0" dirty="0">
                          <a:solidFill>
                            <a:schemeClr val="tx1">
                              <a:lumMod val="85000"/>
                              <a:lumOff val="15000"/>
                            </a:schemeClr>
                          </a:solidFill>
                          <a:latin typeface="游ゴシック"/>
                          <a:ea typeface="游ゴシック"/>
                        </a:rPr>
                        <a:t>成績対象投手ID</a:t>
                      </a:r>
                      <a:r>
                        <a:rPr lang="ja-JP" altLang="en-US" sz="1100" b="0" dirty="0">
                          <a:solidFill>
                            <a:schemeClr val="tx1">
                              <a:lumMod val="85000"/>
                              <a:lumOff val="15000"/>
                            </a:schemeClr>
                          </a:solidFill>
                          <a:latin typeface="游ゴシック"/>
                          <a:ea typeface="游ゴシック"/>
                        </a:rPr>
                        <a:t>）</a:t>
                      </a:r>
                      <a:endParaRPr kumimoji="1" lang="ja-JP"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11606</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4"/>
                  </a:ext>
                </a:extLst>
              </a:tr>
              <a:tr h="263250">
                <a:tc>
                  <a:txBody>
                    <a:bodyPr/>
                    <a:lstStyle/>
                    <a:p>
                      <a:pPr marL="0" lvl="0" indent="0" algn="ctr" rtl="0">
                        <a:spcBef>
                          <a:spcPts val="0"/>
                        </a:spcBef>
                        <a:spcAft>
                          <a:spcPts val="0"/>
                        </a:spcAft>
                        <a:buNone/>
                      </a:pPr>
                      <a:r>
                        <a:rPr lang="ja-JP" altLang="en-US" sz="1100" b="0" dirty="0">
                          <a:solidFill>
                            <a:schemeClr val="tx1">
                              <a:lumMod val="85000"/>
                              <a:lumOff val="15000"/>
                            </a:schemeClr>
                          </a:solidFill>
                          <a:latin typeface="游ゴシック"/>
                          <a:ea typeface="游ゴシック"/>
                        </a:rPr>
                        <a:t>（</a:t>
                      </a:r>
                      <a:r>
                        <a:rPr lang="zh-TW" altLang="en-US" sz="1100" b="0" dirty="0">
                          <a:solidFill>
                            <a:schemeClr val="tx1">
                              <a:lumMod val="85000"/>
                              <a:lumOff val="15000"/>
                            </a:schemeClr>
                          </a:solidFill>
                          <a:latin typeface="游ゴシック"/>
                          <a:ea typeface="游ゴシック"/>
                        </a:rPr>
                        <a:t>成績対象打者</a:t>
                      </a:r>
                      <a:r>
                        <a:rPr lang="en-US" altLang="zh-TW" sz="1100" b="0" dirty="0">
                          <a:solidFill>
                            <a:schemeClr val="tx1">
                              <a:lumMod val="85000"/>
                              <a:lumOff val="15000"/>
                            </a:schemeClr>
                          </a:solidFill>
                          <a:latin typeface="游ゴシック"/>
                          <a:ea typeface="游ゴシック"/>
                        </a:rPr>
                        <a:t>ID</a:t>
                      </a:r>
                      <a:r>
                        <a:rPr lang="ja-JP" altLang="en-US" sz="1100" b="0" dirty="0">
                          <a:solidFill>
                            <a:schemeClr val="tx1">
                              <a:lumMod val="85000"/>
                              <a:lumOff val="15000"/>
                            </a:schemeClr>
                          </a:solidFill>
                          <a:latin typeface="游ゴシック"/>
                          <a:ea typeface="游ゴシック"/>
                        </a:rPr>
                        <a:t>）</a:t>
                      </a:r>
                      <a:endParaRPr lang="zh-TW" altLang="en-US" sz="1100" b="0" dirty="0">
                        <a:solidFill>
                          <a:schemeClr val="tx1">
                            <a:lumMod val="85000"/>
                            <a:lumOff val="15000"/>
                          </a:schemeClr>
                        </a:solidFill>
                        <a:latin typeface="游ゴシック"/>
                        <a:ea typeface="游ゴシック"/>
                      </a:endParaRPr>
                    </a:p>
                  </a:txBody>
                  <a:tcPr/>
                </a:tc>
                <a:tc>
                  <a:txBody>
                    <a:bodyPr/>
                    <a:lstStyle/>
                    <a:p>
                      <a:pPr marL="0" marR="0" lvl="0" indent="0" algn="l" rtl="0">
                        <a:lnSpc>
                          <a:spcPct val="100000"/>
                        </a:lnSpc>
                        <a:spcBef>
                          <a:spcPts val="0"/>
                        </a:spcBef>
                        <a:spcAft>
                          <a:spcPts val="0"/>
                        </a:spcAft>
                        <a:buSzPts val="1100"/>
                        <a:buNone/>
                      </a:pPr>
                      <a:r>
                        <a:rPr lang="ja" sz="1100" b="0" dirty="0">
                          <a:solidFill>
                            <a:schemeClr val="tx1">
                              <a:lumMod val="85000"/>
                              <a:lumOff val="15000"/>
                            </a:schemeClr>
                          </a:solidFill>
                          <a:latin typeface="游ゴシック"/>
                          <a:ea typeface="游ゴシック"/>
                        </a:rPr>
                        <a:t>11270</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a:t>
                      </a:r>
                      <a:endParaRPr sz="1100" b="0" dirty="0">
                        <a:solidFill>
                          <a:schemeClr val="tx1">
                            <a:lumMod val="85000"/>
                            <a:lumOff val="15000"/>
                          </a:schemeClr>
                        </a:solidFill>
                        <a:latin typeface="游ゴシック"/>
                        <a:ea typeface="游ゴシック"/>
                      </a:endParaRPr>
                    </a:p>
                  </a:txBody>
                  <a:tcPr marL="9525" marR="9525" marT="9525" marB="0" anchor="ct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0620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lvl="0"/>
            <a:r>
              <a:rPr lang="ja-JP" altLang="en-US" sz="2000" b="1">
                <a:solidFill>
                  <a:schemeClr val="bg1"/>
                </a:solidFill>
                <a:latin typeface="游ゴシック"/>
                <a:ea typeface="游ゴシック"/>
              </a:rPr>
              <a:t>　使用データ詳細　～選手データ①～</a:t>
            </a:r>
          </a:p>
        </p:txBody>
      </p:sp>
      <p:graphicFrame>
        <p:nvGraphicFramePr>
          <p:cNvPr id="7" name="表 6"/>
          <p:cNvGraphicFramePr>
            <a:graphicFrameLocks noGrp="1"/>
          </p:cNvGraphicFramePr>
          <p:nvPr>
            <p:extLst>
              <p:ext uri="{D42A27DB-BD31-4B8C-83A1-F6EECF244321}">
                <p14:modId xmlns:p14="http://schemas.microsoft.com/office/powerpoint/2010/main" val="1325939518"/>
              </p:ext>
            </p:extLst>
          </p:nvPr>
        </p:nvGraphicFramePr>
        <p:xfrm>
          <a:off x="524402" y="762000"/>
          <a:ext cx="8095191" cy="4224160"/>
        </p:xfrm>
        <a:graphic>
          <a:graphicData uri="http://schemas.openxmlformats.org/drawingml/2006/table">
            <a:tbl>
              <a:tblPr firstRow="1" bandRow="1">
                <a:tableStyleId>{5FD0F851-EC5A-4D38-B0AD-8093EC10F338}</a:tableStyleId>
              </a:tblPr>
              <a:tblGrid>
                <a:gridCol w="2819399">
                  <a:extLst>
                    <a:ext uri="{9D8B030D-6E8A-4147-A177-3AD203B41FA5}">
                      <a16:colId xmlns:a16="http://schemas.microsoft.com/office/drawing/2014/main" val="20000"/>
                    </a:ext>
                  </a:extLst>
                </a:gridCol>
                <a:gridCol w="5275792">
                  <a:extLst>
                    <a:ext uri="{9D8B030D-6E8A-4147-A177-3AD203B41FA5}">
                      <a16:colId xmlns:a16="http://schemas.microsoft.com/office/drawing/2014/main" val="20001"/>
                    </a:ext>
                  </a:extLst>
                </a:gridCol>
              </a:tblGrid>
              <a:tr h="263250">
                <a:tc>
                  <a:txBody>
                    <a:bodyPr/>
                    <a:lstStyle/>
                    <a:p>
                      <a:pPr algn="ctr" fontAlgn="b"/>
                      <a:r>
                        <a:rPr lang="ja-JP" altLang="en-US" sz="1100" b="0" i="0" u="none" strike="noStrike" dirty="0">
                          <a:solidFill>
                            <a:schemeClr val="tx1">
                              <a:lumMod val="85000"/>
                              <a:lumOff val="15000"/>
                            </a:schemeClr>
                          </a:solidFill>
                          <a:effectLst/>
                          <a:latin typeface="游ゴシック"/>
                          <a:ea typeface="游ゴシック"/>
                        </a:rPr>
                        <a:t>列名</a:t>
                      </a:r>
                      <a:endParaRPr lang="ja-JP" altLang="en-US" sz="1100" b="0"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b"/>
                      <a:r>
                        <a:rPr lang="ja-JP" altLang="en-US" sz="1100" b="0" i="0" u="none" strike="noStrike">
                          <a:solidFill>
                            <a:schemeClr val="tx1">
                              <a:lumMod val="85000"/>
                              <a:lumOff val="15000"/>
                            </a:schemeClr>
                          </a:solidFill>
                          <a:effectLst/>
                          <a:latin typeface="游ゴシック"/>
                          <a:ea typeface="游ゴシック"/>
                        </a:rPr>
                        <a:t>要素</a:t>
                      </a:r>
                      <a:endParaRPr lang="ja-JP" altLang="en-US" sz="1100" b="0"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0"/>
                  </a:ext>
                </a:extLst>
              </a:tr>
              <a:tr h="263250">
                <a:tc>
                  <a:txBody>
                    <a:bodyPr/>
                    <a:lstStyle/>
                    <a:p>
                      <a:pPr marL="0" marR="0" lvl="0" indent="0" algn="ctr" rtl="0">
                        <a:lnSpc>
                          <a:spcPct val="100000"/>
                        </a:lnSpc>
                        <a:spcBef>
                          <a:spcPts val="0"/>
                        </a:spcBef>
                        <a:spcAft>
                          <a:spcPts val="0"/>
                        </a:spcAft>
                        <a:buNone/>
                      </a:pPr>
                      <a:r>
                        <a:rPr lang="ja-JP"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年度</a:t>
                      </a:r>
                      <a:r>
                        <a:rPr lang="ja-JP" altLang="en-US" sz="1100" b="0" dirty="0">
                          <a:solidFill>
                            <a:schemeClr val="tx1">
                              <a:lumMod val="85000"/>
                              <a:lumOff val="15000"/>
                            </a:schemeClr>
                          </a:solidFill>
                          <a:latin typeface="游ゴシック"/>
                          <a:ea typeface="游ゴシック"/>
                        </a:rPr>
                        <a:t>）</a:t>
                      </a:r>
                      <a:endParaRPr sz="1100" b="0"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2017</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1"/>
                  </a:ext>
                </a:extLst>
              </a:tr>
              <a:tr h="263250">
                <a:tc>
                  <a:txBody>
                    <a:bodyPr/>
                    <a:lstStyle/>
                    <a:p>
                      <a:pPr marL="0" marR="0" lvl="0" indent="0" algn="ctr" rtl="0">
                        <a:lnSpc>
                          <a:spcPct val="100000"/>
                        </a:lnSpc>
                        <a:spcBef>
                          <a:spcPts val="0"/>
                        </a:spcBef>
                        <a:spcAft>
                          <a:spcPts val="0"/>
                        </a:spcAft>
                        <a:buNone/>
                      </a:pPr>
                      <a:r>
                        <a:rPr lang="ja" sz="1100" b="1" dirty="0">
                          <a:solidFill>
                            <a:schemeClr val="tx1">
                              <a:lumMod val="85000"/>
                              <a:lumOff val="15000"/>
                            </a:schemeClr>
                          </a:solidFill>
                          <a:latin typeface="游ゴシック"/>
                          <a:ea typeface="游ゴシック"/>
                        </a:rPr>
                        <a:t>チームID</a:t>
                      </a:r>
                      <a:endParaRPr sz="1100" b="1"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lvl="0" indent="0" algn="l" rtl="0">
                        <a:lnSpc>
                          <a:spcPct val="115000"/>
                        </a:lnSpc>
                        <a:spcBef>
                          <a:spcPts val="0"/>
                        </a:spcBef>
                        <a:spcAft>
                          <a:spcPts val="0"/>
                        </a:spcAft>
                        <a:buSzPts val="1100"/>
                        <a:buNone/>
                      </a:pPr>
                      <a:r>
                        <a:rPr lang="ja" sz="1100" b="0">
                          <a:solidFill>
                            <a:schemeClr val="tx1">
                              <a:lumMod val="85000"/>
                              <a:lumOff val="15000"/>
                            </a:schemeClr>
                          </a:solidFill>
                          <a:latin typeface="游ゴシック"/>
                          <a:ea typeface="游ゴシック"/>
                        </a:rPr>
                        <a:t>1</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2</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3</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a:solidFill>
                          <a:schemeClr val="tx1">
                            <a:lumMod val="85000"/>
                            <a:lumOff val="15000"/>
                          </a:schemeClr>
                        </a:solidFill>
                        <a:latin typeface="游ゴシック"/>
                        <a:ea typeface="游ゴシック"/>
                      </a:endParaRPr>
                    </a:p>
                  </a:txBody>
                  <a:tcPr marL="9525" marR="9525" marT="9525" marB="0" anchor="ctr"/>
                </a:tc>
                <a:extLst>
                  <a:ext uri="{0D108BD9-81ED-4DB2-BD59-A6C34878D82A}">
                    <a16:rowId xmlns:a16="http://schemas.microsoft.com/office/drawing/2014/main" val="10002"/>
                  </a:ext>
                </a:extLst>
              </a:tr>
              <a:tr h="2632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チーム名</a:t>
                      </a:r>
                      <a:r>
                        <a:rPr lang="ja-JP" altLang="en-US" sz="1100" b="0" dirty="0">
                          <a:solidFill>
                            <a:schemeClr val="tx1">
                              <a:lumMod val="85000"/>
                              <a:lumOff val="15000"/>
                            </a:schemeClr>
                          </a:solidFill>
                          <a:latin typeface="游ゴシック"/>
                          <a:ea typeface="游ゴシック"/>
                        </a:rPr>
                        <a:t>）</a:t>
                      </a:r>
                      <a:endParaRPr lang="ja-JP" altLang="en-US" sz="1100" b="0"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巨人、ヤクルト、DeNA、…</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3"/>
                  </a:ext>
                </a:extLst>
              </a:tr>
              <a:tr h="263250">
                <a:tc>
                  <a:txBody>
                    <a:bodyPr/>
                    <a:lstStyle/>
                    <a:p>
                      <a:pPr marL="0" marR="0" lvl="0" indent="0" algn="ctr" rtl="0">
                        <a:lnSpc>
                          <a:spcPct val="100000"/>
                        </a:lnSpc>
                        <a:spcBef>
                          <a:spcPts val="0"/>
                        </a:spcBef>
                        <a:spcAft>
                          <a:spcPts val="0"/>
                        </a:spcAft>
                        <a:buNone/>
                      </a:pPr>
                      <a:r>
                        <a:rPr lang="ja-JP"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選手ID</a:t>
                      </a:r>
                      <a:r>
                        <a:rPr lang="ja-JP" altLang="en-US" sz="1100" b="0" dirty="0">
                          <a:solidFill>
                            <a:schemeClr val="tx1">
                              <a:lumMod val="85000"/>
                              <a:lumOff val="15000"/>
                            </a:schemeClr>
                          </a:solidFill>
                          <a:latin typeface="游ゴシック"/>
                          <a:ea typeface="游ゴシック"/>
                        </a:rPr>
                        <a:t>）</a:t>
                      </a:r>
                      <a:endParaRPr sz="1100" b="0"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11270</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4"/>
                  </a:ext>
                </a:extLst>
              </a:tr>
              <a:tr h="263250">
                <a:tc>
                  <a:txBody>
                    <a:bodyPr/>
                    <a:lstStyle/>
                    <a:p>
                      <a:pPr marL="0" marR="0" lvl="0" indent="0" algn="ctr" rtl="0">
                        <a:lnSpc>
                          <a:spcPct val="100000"/>
                        </a:lnSpc>
                        <a:spcBef>
                          <a:spcPts val="0"/>
                        </a:spcBef>
                        <a:spcAft>
                          <a:spcPts val="0"/>
                        </a:spcAft>
                        <a:buNone/>
                      </a:pPr>
                      <a:r>
                        <a:rPr lang="ja-JP"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選手名</a:t>
                      </a:r>
                      <a:r>
                        <a:rPr lang="ja-JP" altLang="en-US" sz="1100" b="0" dirty="0">
                          <a:solidFill>
                            <a:schemeClr val="tx1">
                              <a:lumMod val="85000"/>
                              <a:lumOff val="15000"/>
                            </a:schemeClr>
                          </a:solidFill>
                          <a:latin typeface="游ゴシック"/>
                          <a:ea typeface="游ゴシック"/>
                        </a:rPr>
                        <a:t>）</a:t>
                      </a:r>
                      <a:endParaRPr sz="1100" b="0"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相川　亮二、實松　一成、…</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5"/>
                  </a:ext>
                </a:extLst>
              </a:tr>
              <a:tr h="263250">
                <a:tc>
                  <a:txBody>
                    <a:bodyPr/>
                    <a:lstStyle/>
                    <a:p>
                      <a:pPr marL="0" lvl="0" indent="0" algn="ctr" rtl="0">
                        <a:lnSpc>
                          <a:spcPct val="115000"/>
                        </a:lnSpc>
                        <a:spcBef>
                          <a:spcPts val="0"/>
                        </a:spcBef>
                        <a:spcAft>
                          <a:spcPts val="0"/>
                        </a:spcAft>
                        <a:buSzPts val="1100"/>
                        <a:buNone/>
                      </a:pPr>
                      <a:r>
                        <a:rPr lang="ja-JP"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育成選手F</a:t>
                      </a:r>
                      <a:r>
                        <a:rPr lang="ja-JP" altLang="en-US" sz="1100" b="0" dirty="0">
                          <a:solidFill>
                            <a:schemeClr val="tx1">
                              <a:lumMod val="85000"/>
                              <a:lumOff val="15000"/>
                            </a:schemeClr>
                          </a:solidFill>
                          <a:latin typeface="游ゴシック"/>
                          <a:ea typeface="游ゴシック"/>
                        </a:rPr>
                        <a:t>）</a:t>
                      </a:r>
                      <a:endParaRPr sz="1100" b="0" dirty="0">
                        <a:solidFill>
                          <a:schemeClr val="tx1">
                            <a:lumMod val="85000"/>
                            <a:lumOff val="15000"/>
                          </a:schemeClr>
                        </a:solidFill>
                        <a:latin typeface="游ゴシック"/>
                        <a:ea typeface="游ゴシック"/>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0</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1</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6"/>
                  </a:ext>
                </a:extLst>
              </a:tr>
              <a:tr h="263250">
                <a:tc>
                  <a:txBody>
                    <a:bodyPr/>
                    <a:lstStyle/>
                    <a:p>
                      <a:pPr marL="0" marR="0" lvl="0" indent="0" algn="ctr" rtl="0">
                        <a:lnSpc>
                          <a:spcPct val="100000"/>
                        </a:lnSpc>
                        <a:spcBef>
                          <a:spcPts val="0"/>
                        </a:spcBef>
                        <a:spcAft>
                          <a:spcPts val="0"/>
                        </a:spcAft>
                        <a:buNone/>
                      </a:pPr>
                      <a:r>
                        <a:rPr lang="ja-JP"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背番号</a:t>
                      </a:r>
                      <a:r>
                        <a:rPr lang="ja-JP" altLang="en-US" sz="1100" b="0" dirty="0">
                          <a:solidFill>
                            <a:schemeClr val="tx1">
                              <a:lumMod val="85000"/>
                              <a:lumOff val="15000"/>
                            </a:schemeClr>
                          </a:solidFill>
                          <a:latin typeface="游ゴシック"/>
                          <a:ea typeface="游ゴシック"/>
                        </a:rPr>
                        <a:t>）</a:t>
                      </a:r>
                      <a:endParaRPr sz="1100" b="0"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lvl="0" indent="0" algn="l" rtl="0">
                        <a:lnSpc>
                          <a:spcPct val="115000"/>
                        </a:lnSpc>
                        <a:spcBef>
                          <a:spcPts val="0"/>
                        </a:spcBef>
                        <a:spcAft>
                          <a:spcPts val="0"/>
                        </a:spcAft>
                        <a:buSzPts val="1100"/>
                        <a:buNone/>
                      </a:pPr>
                      <a:r>
                        <a:rPr lang="ja" sz="1100" b="0">
                          <a:solidFill>
                            <a:schemeClr val="tx1">
                              <a:lumMod val="85000"/>
                              <a:lumOff val="15000"/>
                            </a:schemeClr>
                          </a:solidFill>
                          <a:latin typeface="游ゴシック"/>
                          <a:ea typeface="游ゴシック"/>
                        </a:rPr>
                        <a:t>1</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2</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3</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a:solidFill>
                          <a:schemeClr val="tx1">
                            <a:lumMod val="85000"/>
                            <a:lumOff val="15000"/>
                          </a:schemeClr>
                        </a:solidFill>
                        <a:latin typeface="游ゴシック"/>
                        <a:ea typeface="游ゴシック"/>
                      </a:endParaRPr>
                    </a:p>
                  </a:txBody>
                  <a:tcPr marL="9525" marR="9525" marT="9525" marB="0" anchor="ctr"/>
                </a:tc>
                <a:extLst>
                  <a:ext uri="{0D108BD9-81ED-4DB2-BD59-A6C34878D82A}">
                    <a16:rowId xmlns:a16="http://schemas.microsoft.com/office/drawing/2014/main" val="10007"/>
                  </a:ext>
                </a:extLst>
              </a:tr>
              <a:tr h="263250">
                <a:tc>
                  <a:txBody>
                    <a:bodyPr/>
                    <a:lstStyle/>
                    <a:p>
                      <a:pPr marL="0" marR="0" lvl="0" indent="0" algn="ctr" rtl="0">
                        <a:lnSpc>
                          <a:spcPct val="100000"/>
                        </a:lnSpc>
                        <a:spcBef>
                          <a:spcPts val="0"/>
                        </a:spcBef>
                        <a:spcAft>
                          <a:spcPts val="0"/>
                        </a:spcAft>
                        <a:buNone/>
                      </a:pPr>
                      <a:r>
                        <a:rPr lang="ja-JP"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位置</a:t>
                      </a:r>
                      <a:r>
                        <a:rPr lang="ja-JP" altLang="en-US" sz="1100" b="0" dirty="0">
                          <a:solidFill>
                            <a:schemeClr val="tx1">
                              <a:lumMod val="85000"/>
                              <a:lumOff val="15000"/>
                            </a:schemeClr>
                          </a:solidFill>
                          <a:latin typeface="游ゴシック"/>
                          <a:ea typeface="游ゴシック"/>
                        </a:rPr>
                        <a:t>）</a:t>
                      </a:r>
                      <a:endParaRPr sz="1100" b="0"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投手、内野手、外野手、捕手</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8"/>
                  </a:ext>
                </a:extLst>
              </a:tr>
              <a:tr h="263250">
                <a:tc>
                  <a:txBody>
                    <a:bodyPr/>
                    <a:lstStyle/>
                    <a:p>
                      <a:pPr marL="0" marR="0" lvl="0" indent="0" algn="ctr" rtl="0">
                        <a:lnSpc>
                          <a:spcPct val="100000"/>
                        </a:lnSpc>
                        <a:spcBef>
                          <a:spcPts val="0"/>
                        </a:spcBef>
                        <a:spcAft>
                          <a:spcPts val="0"/>
                        </a:spcAft>
                        <a:buNone/>
                      </a:pPr>
                      <a:r>
                        <a:rPr lang="ja" sz="1100" b="1" dirty="0">
                          <a:solidFill>
                            <a:schemeClr val="tx1">
                              <a:lumMod val="85000"/>
                              <a:lumOff val="15000"/>
                            </a:schemeClr>
                          </a:solidFill>
                          <a:latin typeface="游ゴシック"/>
                          <a:ea typeface="游ゴシック"/>
                        </a:rPr>
                        <a:t>投</a:t>
                      </a:r>
                      <a:endParaRPr sz="1100" b="1"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右、左</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9"/>
                  </a:ext>
                </a:extLst>
              </a:tr>
              <a:tr h="263250">
                <a:tc>
                  <a:txBody>
                    <a:bodyPr/>
                    <a:lstStyle/>
                    <a:p>
                      <a:pPr marL="0" marR="0" lvl="0" indent="0" algn="ctr" rtl="0">
                        <a:lnSpc>
                          <a:spcPct val="100000"/>
                        </a:lnSpc>
                        <a:spcBef>
                          <a:spcPts val="0"/>
                        </a:spcBef>
                        <a:spcAft>
                          <a:spcPts val="0"/>
                        </a:spcAft>
                        <a:buNone/>
                      </a:pPr>
                      <a:r>
                        <a:rPr lang="ja" sz="1100" b="1" dirty="0">
                          <a:solidFill>
                            <a:schemeClr val="tx1">
                              <a:lumMod val="85000"/>
                              <a:lumOff val="15000"/>
                            </a:schemeClr>
                          </a:solidFill>
                          <a:latin typeface="游ゴシック"/>
                          <a:ea typeface="游ゴシック"/>
                        </a:rPr>
                        <a:t>打</a:t>
                      </a:r>
                      <a:endParaRPr sz="1100" b="1"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右、左</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0"/>
                  </a:ext>
                </a:extLst>
              </a:tr>
              <a:tr h="263250">
                <a:tc>
                  <a:txBody>
                    <a:bodyPr/>
                    <a:lstStyle/>
                    <a:p>
                      <a:pPr marL="0" marR="0" lvl="0" indent="0" algn="ctr" rtl="0">
                        <a:lnSpc>
                          <a:spcPct val="100000"/>
                        </a:lnSpc>
                        <a:spcBef>
                          <a:spcPts val="0"/>
                        </a:spcBef>
                        <a:spcAft>
                          <a:spcPts val="0"/>
                        </a:spcAft>
                        <a:buNone/>
                      </a:pPr>
                      <a:r>
                        <a:rPr lang="ja" sz="1100" b="1" dirty="0">
                          <a:solidFill>
                            <a:schemeClr val="tx1">
                              <a:lumMod val="85000"/>
                              <a:lumOff val="15000"/>
                            </a:schemeClr>
                          </a:solidFill>
                          <a:latin typeface="游ゴシック"/>
                          <a:ea typeface="游ゴシック"/>
                        </a:rPr>
                        <a:t>身長</a:t>
                      </a:r>
                      <a:endParaRPr sz="1100" b="1"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162</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1"/>
                  </a:ext>
                </a:extLst>
              </a:tr>
              <a:tr h="263250">
                <a:tc>
                  <a:txBody>
                    <a:bodyPr/>
                    <a:lstStyle/>
                    <a:p>
                      <a:pPr marL="0" marR="0" lvl="0" indent="0" algn="ctr" rtl="0">
                        <a:lnSpc>
                          <a:spcPct val="100000"/>
                        </a:lnSpc>
                        <a:spcBef>
                          <a:spcPts val="0"/>
                        </a:spcBef>
                        <a:spcAft>
                          <a:spcPts val="0"/>
                        </a:spcAft>
                        <a:buNone/>
                      </a:pPr>
                      <a:r>
                        <a:rPr lang="ja" sz="1100" b="1" dirty="0">
                          <a:solidFill>
                            <a:schemeClr val="tx1">
                              <a:lumMod val="85000"/>
                              <a:lumOff val="15000"/>
                            </a:schemeClr>
                          </a:solidFill>
                          <a:latin typeface="游ゴシック"/>
                          <a:ea typeface="游ゴシック"/>
                        </a:rPr>
                        <a:t>体重</a:t>
                      </a:r>
                      <a:endParaRPr sz="1100" b="1"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60</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2"/>
                  </a:ext>
                </a:extLst>
              </a:tr>
              <a:tr h="263250">
                <a:tc>
                  <a:txBody>
                    <a:bodyPr/>
                    <a:lstStyle/>
                    <a:p>
                      <a:pPr marL="0" marR="0" lvl="0" indent="0" algn="ctr" rtl="0">
                        <a:lnSpc>
                          <a:spcPct val="100000"/>
                        </a:lnSpc>
                        <a:spcBef>
                          <a:spcPts val="0"/>
                        </a:spcBef>
                        <a:spcAft>
                          <a:spcPts val="0"/>
                        </a:spcAft>
                        <a:buNone/>
                      </a:pPr>
                      <a:r>
                        <a:rPr lang="ja" sz="1100" b="1" dirty="0">
                          <a:solidFill>
                            <a:schemeClr val="tx1">
                              <a:lumMod val="85000"/>
                              <a:lumOff val="15000"/>
                            </a:schemeClr>
                          </a:solidFill>
                          <a:latin typeface="游ゴシック"/>
                          <a:ea typeface="游ゴシック"/>
                        </a:rPr>
                        <a:t>生年月日</a:t>
                      </a:r>
                      <a:endParaRPr sz="1100" b="1"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1976/7/11、1981/1/18、…</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3"/>
                  </a:ext>
                </a:extLst>
              </a:tr>
              <a:tr h="263250">
                <a:tc>
                  <a:txBody>
                    <a:bodyPr/>
                    <a:lstStyle/>
                    <a:p>
                      <a:pPr marL="0" marR="0" lvl="0" indent="0" algn="ctr" rtl="0">
                        <a:lnSpc>
                          <a:spcPct val="100000"/>
                        </a:lnSpc>
                        <a:spcBef>
                          <a:spcPts val="0"/>
                        </a:spcBef>
                        <a:spcAft>
                          <a:spcPts val="0"/>
                        </a:spcAft>
                        <a:buNone/>
                      </a:pPr>
                      <a:r>
                        <a:rPr lang="ja-JP"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出身高校ID</a:t>
                      </a:r>
                      <a:r>
                        <a:rPr lang="ja-JP" altLang="en-US" sz="1100" b="0" dirty="0">
                          <a:solidFill>
                            <a:schemeClr val="tx1">
                              <a:lumMod val="85000"/>
                              <a:lumOff val="15000"/>
                            </a:schemeClr>
                          </a:solidFill>
                          <a:latin typeface="游ゴシック"/>
                          <a:ea typeface="游ゴシック"/>
                        </a:rPr>
                        <a:t>）</a:t>
                      </a:r>
                      <a:endParaRPr sz="1100" b="0"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30227、674、…</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4"/>
                  </a:ext>
                </a:extLst>
              </a:tr>
              <a:tr h="263250">
                <a:tc>
                  <a:txBody>
                    <a:bodyPr/>
                    <a:lstStyle/>
                    <a:p>
                      <a:pPr marL="0" marR="0" lvl="0" indent="0" algn="ctr" rtl="0">
                        <a:lnSpc>
                          <a:spcPct val="100000"/>
                        </a:lnSpc>
                        <a:spcBef>
                          <a:spcPts val="0"/>
                        </a:spcBef>
                        <a:spcAft>
                          <a:spcPts val="0"/>
                        </a:spcAft>
                        <a:buClr>
                          <a:srgbClr val="000000"/>
                        </a:buClr>
                        <a:buSzPts val="1100"/>
                        <a:buFont typeface="Arial"/>
                        <a:buNone/>
                      </a:pPr>
                      <a:r>
                        <a:rPr lang="ja-JP"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出身高校名</a:t>
                      </a:r>
                      <a:r>
                        <a:rPr lang="ja-JP" altLang="en-US" sz="1100" b="0" dirty="0">
                          <a:solidFill>
                            <a:schemeClr val="tx1">
                              <a:lumMod val="85000"/>
                              <a:lumOff val="15000"/>
                            </a:schemeClr>
                          </a:solidFill>
                          <a:latin typeface="游ゴシック"/>
                          <a:ea typeface="游ゴシック"/>
                        </a:rPr>
                        <a:t>）</a:t>
                      </a:r>
                      <a:endParaRPr sz="1100" b="0"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dirty="0">
                          <a:solidFill>
                            <a:schemeClr val="tx1">
                              <a:lumMod val="85000"/>
                              <a:lumOff val="15000"/>
                            </a:schemeClr>
                          </a:solidFill>
                          <a:latin typeface="游ゴシック"/>
                          <a:ea typeface="游ゴシック"/>
                        </a:rPr>
                        <a:t>東京学館、佐賀学園、…</a:t>
                      </a:r>
                      <a:endParaRPr sz="1100" b="0" i="0" u="none" strike="noStrike" cap="none" dirty="0">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55020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r>
              <a:rPr lang="ja-JP" altLang="en-US" sz="2000" b="1" dirty="0">
                <a:solidFill>
                  <a:schemeClr val="bg1"/>
                </a:solidFill>
                <a:latin typeface="游ゴシック"/>
                <a:ea typeface="游ゴシック"/>
              </a:rPr>
              <a:t>　使用データ詳細　〜選手データ②〜</a:t>
            </a:r>
            <a:endParaRPr sz="1100" b="1" dirty="0">
              <a:solidFill>
                <a:schemeClr val="bg1"/>
              </a:solidFill>
              <a:latin typeface="游ゴシック" panose="020B0400000000000000" pitchFamily="50" charset="-128"/>
              <a:ea typeface="游ゴシック" panose="020B04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3924779746"/>
              </p:ext>
            </p:extLst>
          </p:nvPr>
        </p:nvGraphicFramePr>
        <p:xfrm>
          <a:off x="524402" y="762000"/>
          <a:ext cx="8095195" cy="2919625"/>
        </p:xfrm>
        <a:graphic>
          <a:graphicData uri="http://schemas.openxmlformats.org/drawingml/2006/table">
            <a:tbl>
              <a:tblPr firstRow="1" bandRow="1">
                <a:tableStyleId>{5FD0F851-EC5A-4D38-B0AD-8093EC10F338}</a:tableStyleId>
              </a:tblPr>
              <a:tblGrid>
                <a:gridCol w="2800350">
                  <a:extLst>
                    <a:ext uri="{9D8B030D-6E8A-4147-A177-3AD203B41FA5}">
                      <a16:colId xmlns:a16="http://schemas.microsoft.com/office/drawing/2014/main" val="20000"/>
                    </a:ext>
                  </a:extLst>
                </a:gridCol>
                <a:gridCol w="5294845">
                  <a:extLst>
                    <a:ext uri="{9D8B030D-6E8A-4147-A177-3AD203B41FA5}">
                      <a16:colId xmlns:a16="http://schemas.microsoft.com/office/drawing/2014/main" val="20001"/>
                    </a:ext>
                  </a:extLst>
                </a:gridCol>
              </a:tblGrid>
              <a:tr h="263250">
                <a:tc>
                  <a:txBody>
                    <a:bodyPr/>
                    <a:lstStyle/>
                    <a:p>
                      <a:pPr algn="ctr" fontAlgn="b"/>
                      <a:r>
                        <a:rPr lang="ja-JP" altLang="en-US" sz="1100" b="0" i="0" u="none" strike="noStrike" dirty="0">
                          <a:solidFill>
                            <a:schemeClr val="tx1">
                              <a:lumMod val="85000"/>
                              <a:lumOff val="15000"/>
                            </a:schemeClr>
                          </a:solidFill>
                          <a:effectLst/>
                          <a:latin typeface="游ゴシック"/>
                          <a:ea typeface="游ゴシック"/>
                        </a:rPr>
                        <a:t>列名</a:t>
                      </a:r>
                      <a:endParaRPr lang="ja-JP" altLang="en-US" sz="1100" b="0" i="0" u="none" strike="noStrike" dirty="0">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b"/>
                      <a:r>
                        <a:rPr lang="ja-JP" altLang="en-US" sz="1100" b="0" i="0" u="none" strike="noStrike">
                          <a:solidFill>
                            <a:schemeClr val="tx1">
                              <a:lumMod val="85000"/>
                              <a:lumOff val="15000"/>
                            </a:schemeClr>
                          </a:solidFill>
                          <a:effectLst/>
                          <a:latin typeface="游ゴシック"/>
                          <a:ea typeface="游ゴシック"/>
                        </a:rPr>
                        <a:t>要素</a:t>
                      </a:r>
                      <a:endParaRPr lang="ja-JP" altLang="en-US" sz="1100" b="0" i="0" u="none" strike="noStrike">
                        <a:solidFill>
                          <a:schemeClr val="tx1">
                            <a:lumMod val="85000"/>
                            <a:lumOff val="15000"/>
                          </a:schemeClr>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0"/>
                  </a:ext>
                </a:extLst>
              </a:tr>
              <a:tr h="263250">
                <a:tc>
                  <a:txBody>
                    <a:bodyPr/>
                    <a:lstStyle/>
                    <a:p>
                      <a:pPr marL="0" marR="0" lvl="0" indent="0" algn="ctr" rtl="0">
                        <a:lnSpc>
                          <a:spcPct val="100000"/>
                        </a:lnSpc>
                        <a:spcBef>
                          <a:spcPts val="0"/>
                        </a:spcBef>
                        <a:spcAft>
                          <a:spcPts val="0"/>
                        </a:spcAft>
                        <a:buNone/>
                      </a:pPr>
                      <a:r>
                        <a:rPr lang="ja-JP"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出身大学ID</a:t>
                      </a:r>
                      <a:r>
                        <a:rPr lang="ja-JP" altLang="en-US" sz="1100" b="0" dirty="0">
                          <a:solidFill>
                            <a:schemeClr val="tx1">
                              <a:lumMod val="85000"/>
                              <a:lumOff val="15000"/>
                            </a:schemeClr>
                          </a:solidFill>
                          <a:latin typeface="游ゴシック"/>
                          <a:ea typeface="游ゴシック"/>
                        </a:rPr>
                        <a:t>）</a:t>
                      </a:r>
                      <a:endParaRPr sz="1100" b="0"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883、895、…</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1"/>
                  </a:ext>
                </a:extLst>
              </a:tr>
              <a:tr h="263250">
                <a:tc>
                  <a:txBody>
                    <a:bodyPr/>
                    <a:lstStyle/>
                    <a:p>
                      <a:pPr marL="0" marR="0" lvl="0" indent="0" algn="ctr" rtl="0">
                        <a:lnSpc>
                          <a:spcPct val="100000"/>
                        </a:lnSpc>
                        <a:spcBef>
                          <a:spcPts val="0"/>
                        </a:spcBef>
                        <a:spcAft>
                          <a:spcPts val="0"/>
                        </a:spcAft>
                        <a:buNone/>
                      </a:pPr>
                      <a:r>
                        <a:rPr lang="ja-JP"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出身大学名</a:t>
                      </a:r>
                      <a:r>
                        <a:rPr lang="ja-JP" altLang="en-US" sz="1100" b="0" dirty="0">
                          <a:solidFill>
                            <a:schemeClr val="tx1">
                              <a:lumMod val="85000"/>
                              <a:lumOff val="15000"/>
                            </a:schemeClr>
                          </a:solidFill>
                          <a:latin typeface="游ゴシック"/>
                          <a:ea typeface="游ゴシック"/>
                        </a:rPr>
                        <a:t>）</a:t>
                      </a:r>
                      <a:endParaRPr sz="1100" b="0"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日本大、中央大、…</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2"/>
                  </a:ext>
                </a:extLst>
              </a:tr>
              <a:tr h="263250">
                <a:tc>
                  <a:txBody>
                    <a:bodyPr/>
                    <a:lstStyle/>
                    <a:p>
                      <a:pPr marL="0" marR="0" lvl="0" indent="0" algn="ctr" rtl="0">
                        <a:lnSpc>
                          <a:spcPct val="100000"/>
                        </a:lnSpc>
                        <a:spcBef>
                          <a:spcPts val="0"/>
                        </a:spcBef>
                        <a:spcAft>
                          <a:spcPts val="0"/>
                        </a:spcAft>
                        <a:buNone/>
                      </a:pPr>
                      <a:r>
                        <a:rPr lang="ja-JP"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社会人</a:t>
                      </a:r>
                      <a:r>
                        <a:rPr lang="ja-JP" altLang="en-US" sz="1100" b="0" dirty="0">
                          <a:solidFill>
                            <a:schemeClr val="tx1">
                              <a:lumMod val="85000"/>
                              <a:lumOff val="15000"/>
                            </a:schemeClr>
                          </a:solidFill>
                          <a:latin typeface="游ゴシック"/>
                          <a:ea typeface="游ゴシック"/>
                        </a:rPr>
                        <a:t>）</a:t>
                      </a:r>
                      <a:endParaRPr sz="1100" b="0"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東京ガス、NTT西日本、…</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3"/>
                  </a:ext>
                </a:extLst>
              </a:tr>
              <a:tr h="263250">
                <a:tc>
                  <a:txBody>
                    <a:bodyPr/>
                    <a:lstStyle/>
                    <a:p>
                      <a:pPr marL="0" marR="0" lvl="0" indent="0" algn="ctr" rtl="0">
                        <a:lnSpc>
                          <a:spcPct val="100000"/>
                        </a:lnSpc>
                        <a:spcBef>
                          <a:spcPts val="0"/>
                        </a:spcBef>
                        <a:spcAft>
                          <a:spcPts val="0"/>
                        </a:spcAft>
                        <a:buNone/>
                      </a:pPr>
                      <a:r>
                        <a:rPr lang="ja-JP"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ドラフト年</a:t>
                      </a:r>
                      <a:r>
                        <a:rPr lang="ja-JP" altLang="en-US" sz="1100" b="0" dirty="0">
                          <a:solidFill>
                            <a:schemeClr val="tx1">
                              <a:lumMod val="85000"/>
                              <a:lumOff val="15000"/>
                            </a:schemeClr>
                          </a:solidFill>
                          <a:latin typeface="游ゴシック"/>
                          <a:ea typeface="游ゴシック"/>
                        </a:rPr>
                        <a:t>）</a:t>
                      </a:r>
                      <a:endParaRPr sz="1100" b="0"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1993、…</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4"/>
                  </a:ext>
                </a:extLst>
              </a:tr>
              <a:tr h="263250">
                <a:tc>
                  <a:txBody>
                    <a:bodyPr/>
                    <a:lstStyle/>
                    <a:p>
                      <a:pPr marL="0" marR="0" lvl="0" indent="0" algn="ctr" rtl="0">
                        <a:lnSpc>
                          <a:spcPct val="100000"/>
                        </a:lnSpc>
                        <a:spcBef>
                          <a:spcPts val="0"/>
                        </a:spcBef>
                        <a:spcAft>
                          <a:spcPts val="0"/>
                        </a:spcAft>
                        <a:buNone/>
                      </a:pPr>
                      <a:r>
                        <a:rPr lang="ja-JP"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ドラフト種別</a:t>
                      </a:r>
                      <a:r>
                        <a:rPr lang="ja-JP" altLang="en-US" sz="1100" b="0" dirty="0">
                          <a:solidFill>
                            <a:schemeClr val="tx1">
                              <a:lumMod val="85000"/>
                              <a:lumOff val="15000"/>
                            </a:schemeClr>
                          </a:solidFill>
                          <a:latin typeface="游ゴシック"/>
                          <a:ea typeface="游ゴシック"/>
                        </a:rPr>
                        <a:t>）</a:t>
                      </a:r>
                      <a:endParaRPr sz="1100" b="0"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高校生、大学・社会人、育成選手</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5"/>
                  </a:ext>
                </a:extLst>
              </a:tr>
              <a:tr h="263250">
                <a:tc>
                  <a:txBody>
                    <a:bodyPr/>
                    <a:lstStyle/>
                    <a:p>
                      <a:pPr marL="0" lvl="0" indent="0" algn="ctr" rtl="0">
                        <a:lnSpc>
                          <a:spcPct val="115000"/>
                        </a:lnSpc>
                        <a:spcBef>
                          <a:spcPts val="0"/>
                        </a:spcBef>
                        <a:spcAft>
                          <a:spcPts val="0"/>
                        </a:spcAft>
                        <a:buSzPts val="1100"/>
                        <a:buNone/>
                      </a:pPr>
                      <a:r>
                        <a:rPr lang="ja-JP"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ドラフト順位</a:t>
                      </a:r>
                      <a:r>
                        <a:rPr lang="ja-JP" altLang="en-US" sz="1100" b="0" dirty="0">
                          <a:solidFill>
                            <a:schemeClr val="tx1">
                              <a:lumMod val="85000"/>
                              <a:lumOff val="15000"/>
                            </a:schemeClr>
                          </a:solidFill>
                          <a:latin typeface="游ゴシック"/>
                          <a:ea typeface="游ゴシック"/>
                        </a:rPr>
                        <a:t>）</a:t>
                      </a:r>
                      <a:endParaRPr sz="1100" b="0" dirty="0">
                        <a:solidFill>
                          <a:schemeClr val="tx1">
                            <a:lumMod val="85000"/>
                            <a:lumOff val="15000"/>
                          </a:schemeClr>
                        </a:solidFill>
                        <a:latin typeface="游ゴシック"/>
                        <a:ea typeface="游ゴシック"/>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1</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2</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3</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6"/>
                  </a:ext>
                </a:extLst>
              </a:tr>
              <a:tr h="263250">
                <a:tc>
                  <a:txBody>
                    <a:bodyPr/>
                    <a:lstStyle/>
                    <a:p>
                      <a:pPr marL="0" lvl="0" indent="0" algn="ctr" rtl="0">
                        <a:lnSpc>
                          <a:spcPct val="115000"/>
                        </a:lnSpc>
                        <a:spcBef>
                          <a:spcPts val="0"/>
                        </a:spcBef>
                        <a:spcAft>
                          <a:spcPts val="0"/>
                        </a:spcAft>
                        <a:buSzPts val="1100"/>
                        <a:buNone/>
                      </a:pPr>
                      <a:r>
                        <a:rPr lang="ja" sz="1100" b="1" dirty="0">
                          <a:solidFill>
                            <a:schemeClr val="tx1">
                              <a:lumMod val="85000"/>
                              <a:lumOff val="15000"/>
                            </a:schemeClr>
                          </a:solidFill>
                          <a:latin typeface="游ゴシック"/>
                          <a:ea typeface="游ゴシック"/>
                        </a:rPr>
                        <a:t>年俸</a:t>
                      </a:r>
                      <a:endParaRPr sz="1100" b="1" dirty="0">
                        <a:solidFill>
                          <a:schemeClr val="tx1">
                            <a:lumMod val="85000"/>
                            <a:lumOff val="15000"/>
                          </a:schemeClr>
                        </a:solidFill>
                        <a:latin typeface="游ゴシック"/>
                        <a:ea typeface="游ゴシック"/>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220</a:t>
                      </a:r>
                      <a:r>
                        <a:rPr lang="ja" altLang="en-US" sz="1100" b="0">
                          <a:solidFill>
                            <a:schemeClr val="tx1">
                              <a:lumMod val="85000"/>
                              <a:lumOff val="15000"/>
                            </a:schemeClr>
                          </a:solidFill>
                          <a:latin typeface="游ゴシック"/>
                          <a:ea typeface="游ゴシック"/>
                        </a:rPr>
                        <a:t>、</a:t>
                      </a:r>
                      <a:r>
                        <a:rPr lang="ja" sz="1100" b="0">
                          <a:solidFill>
                            <a:schemeClr val="tx1">
                              <a:lumMod val="85000"/>
                              <a:lumOff val="15000"/>
                            </a:schemeClr>
                          </a:solidFill>
                          <a:latin typeface="游ゴシック"/>
                          <a:ea typeface="游ゴシック"/>
                        </a:rPr>
                        <a:t>…</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7"/>
                  </a:ext>
                </a:extLst>
              </a:tr>
              <a:tr h="263250">
                <a:tc>
                  <a:txBody>
                    <a:bodyPr/>
                    <a:lstStyle/>
                    <a:p>
                      <a:pPr marL="0" marR="0" lvl="0" indent="0" algn="ctr" rtl="0">
                        <a:lnSpc>
                          <a:spcPct val="100000"/>
                        </a:lnSpc>
                        <a:spcBef>
                          <a:spcPts val="0"/>
                        </a:spcBef>
                        <a:spcAft>
                          <a:spcPts val="0"/>
                        </a:spcAft>
                        <a:buNone/>
                      </a:pPr>
                      <a:r>
                        <a:rPr lang="ja-JP"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出身国</a:t>
                      </a:r>
                      <a:r>
                        <a:rPr lang="ja-JP" altLang="en-US" sz="1100" b="0" dirty="0">
                          <a:solidFill>
                            <a:schemeClr val="tx1">
                              <a:lumMod val="85000"/>
                              <a:lumOff val="15000"/>
                            </a:schemeClr>
                          </a:solidFill>
                          <a:latin typeface="游ゴシック"/>
                          <a:ea typeface="游ゴシック"/>
                        </a:rPr>
                        <a:t>）</a:t>
                      </a:r>
                      <a:endParaRPr sz="1100" b="0"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日本、アメリカ、ドミニカ共和国、台湾、…</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8"/>
                  </a:ext>
                </a:extLst>
              </a:tr>
              <a:tr h="263250">
                <a:tc>
                  <a:txBody>
                    <a:bodyPr/>
                    <a:lstStyle/>
                    <a:p>
                      <a:pPr marL="0" marR="0" lvl="0" indent="0" algn="ctr" rtl="0">
                        <a:lnSpc>
                          <a:spcPct val="100000"/>
                        </a:lnSpc>
                        <a:spcBef>
                          <a:spcPts val="0"/>
                        </a:spcBef>
                        <a:spcAft>
                          <a:spcPts val="0"/>
                        </a:spcAft>
                        <a:buNone/>
                      </a:pPr>
                      <a:r>
                        <a:rPr lang="ja-JP"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出身地</a:t>
                      </a:r>
                      <a:r>
                        <a:rPr lang="ja-JP" altLang="en-US" sz="1100" b="0" dirty="0">
                          <a:solidFill>
                            <a:schemeClr val="tx1">
                              <a:lumMod val="85000"/>
                              <a:lumOff val="15000"/>
                            </a:schemeClr>
                          </a:solidFill>
                          <a:latin typeface="游ゴシック"/>
                          <a:ea typeface="游ゴシック"/>
                        </a:rPr>
                        <a:t>）</a:t>
                      </a:r>
                      <a:endParaRPr sz="1100" b="0"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a:solidFill>
                            <a:schemeClr val="tx1">
                              <a:lumMod val="85000"/>
                              <a:lumOff val="15000"/>
                            </a:schemeClr>
                          </a:solidFill>
                          <a:latin typeface="游ゴシック"/>
                          <a:ea typeface="游ゴシック"/>
                        </a:rPr>
                        <a:t>北海道、青森、岩手、…</a:t>
                      </a:r>
                      <a:endParaRPr sz="1100" b="0" i="0" u="none" strike="noStrike" cap="none">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09"/>
                  </a:ext>
                </a:extLst>
              </a:tr>
              <a:tr h="263250">
                <a:tc>
                  <a:txBody>
                    <a:bodyPr/>
                    <a:lstStyle/>
                    <a:p>
                      <a:pPr marL="0" marR="0" lvl="0" indent="0" algn="ctr" rtl="0">
                        <a:lnSpc>
                          <a:spcPct val="100000"/>
                        </a:lnSpc>
                        <a:spcBef>
                          <a:spcPts val="0"/>
                        </a:spcBef>
                        <a:spcAft>
                          <a:spcPts val="0"/>
                        </a:spcAft>
                        <a:buNone/>
                      </a:pPr>
                      <a:r>
                        <a:rPr lang="ja-JP"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血液型</a:t>
                      </a:r>
                      <a:r>
                        <a:rPr lang="ja-JP" altLang="en-US" sz="1100" b="0" dirty="0">
                          <a:solidFill>
                            <a:schemeClr val="tx1">
                              <a:lumMod val="85000"/>
                              <a:lumOff val="15000"/>
                            </a:schemeClr>
                          </a:solidFill>
                          <a:latin typeface="游ゴシック"/>
                          <a:ea typeface="游ゴシック"/>
                        </a:rPr>
                        <a:t>）</a:t>
                      </a:r>
                      <a:endParaRPr sz="1100" b="0" u="none" strike="noStrike" cap="none" dirty="0">
                        <a:solidFill>
                          <a:schemeClr val="tx1">
                            <a:lumMod val="85000"/>
                            <a:lumOff val="15000"/>
                          </a:schemeClr>
                        </a:solidFill>
                        <a:latin typeface="游ゴシック"/>
                        <a:ea typeface="游ゴシック"/>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ja" sz="1100" b="0" dirty="0">
                          <a:solidFill>
                            <a:schemeClr val="tx1">
                              <a:lumMod val="85000"/>
                              <a:lumOff val="15000"/>
                            </a:schemeClr>
                          </a:solidFill>
                          <a:latin typeface="游ゴシック"/>
                          <a:ea typeface="游ゴシック"/>
                        </a:rPr>
                        <a:t>A</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B</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O</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AB</a:t>
                      </a:r>
                      <a:r>
                        <a:rPr lang="ja" altLang="en-US" sz="1100" b="0" dirty="0">
                          <a:solidFill>
                            <a:schemeClr val="tx1">
                              <a:lumMod val="85000"/>
                              <a:lumOff val="15000"/>
                            </a:schemeClr>
                          </a:solidFill>
                          <a:latin typeface="游ゴシック"/>
                          <a:ea typeface="游ゴシック"/>
                        </a:rPr>
                        <a:t>、</a:t>
                      </a:r>
                      <a:r>
                        <a:rPr lang="ja" sz="1100" b="0" dirty="0">
                          <a:solidFill>
                            <a:schemeClr val="tx1">
                              <a:lumMod val="85000"/>
                              <a:lumOff val="15000"/>
                            </a:schemeClr>
                          </a:solidFill>
                          <a:latin typeface="游ゴシック"/>
                          <a:ea typeface="游ゴシック"/>
                        </a:rPr>
                        <a:t>不明</a:t>
                      </a:r>
                      <a:endParaRPr sz="1100" b="0" i="0" u="none" strike="noStrike" cap="none" dirty="0">
                        <a:solidFill>
                          <a:schemeClr val="tx1">
                            <a:lumMod val="85000"/>
                            <a:lumOff val="15000"/>
                          </a:schemeClr>
                        </a:solidFill>
                        <a:latin typeface="游ゴシック"/>
                        <a:ea typeface="游ゴシック"/>
                        <a:cs typeface="Arial"/>
                        <a:sym typeface="Arial"/>
                      </a:endParaRPr>
                    </a:p>
                  </a:txBody>
                  <a:tcPr marL="9525" marR="9525" marT="9525"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23675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6" name="Google Shape;66;p15"/>
          <p:cNvSpPr txBox="1">
            <a:spLocks/>
          </p:cNvSpPr>
          <p:nvPr/>
        </p:nvSpPr>
        <p:spPr>
          <a:xfrm>
            <a:off x="2824200" y="3855703"/>
            <a:ext cx="3501949" cy="8355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ja-JP" altLang="en-US" sz="2800" b="1">
                <a:solidFill>
                  <a:schemeClr val="accent1"/>
                </a:solidFill>
                <a:latin typeface="游ゴシック"/>
                <a:ea typeface="游ゴシック"/>
              </a:rPr>
              <a:t>球種を予測</a:t>
            </a:r>
            <a:endParaRPr lang="ja-JP" sz="2800">
              <a:solidFill>
                <a:schemeClr val="accent1"/>
              </a:solidFill>
            </a:endParaRPr>
          </a:p>
        </p:txBody>
      </p:sp>
      <p:sp>
        <p:nvSpPr>
          <p:cNvPr id="91" name="Google Shape;91;p18"/>
          <p:cNvSpPr txBox="1"/>
          <p:nvPr/>
        </p:nvSpPr>
        <p:spPr>
          <a:xfrm>
            <a:off x="0" y="0"/>
            <a:ext cx="9144000" cy="50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JP" altLang="en-US" sz="2000" b="1">
                <a:solidFill>
                  <a:schemeClr val="bg1"/>
                </a:solidFill>
                <a:latin typeface="游ゴシック"/>
                <a:ea typeface="游ゴシック"/>
              </a:rPr>
              <a:t>　予測方法</a:t>
            </a:r>
            <a:endParaRPr sz="1100" b="1">
              <a:solidFill>
                <a:schemeClr val="bg1"/>
              </a:solidFill>
              <a:latin typeface="游ゴシック"/>
              <a:ea typeface="游ゴシック"/>
            </a:endParaRPr>
          </a:p>
        </p:txBody>
      </p:sp>
      <p:sp>
        <p:nvSpPr>
          <p:cNvPr id="2" name="下矢印 1"/>
          <p:cNvSpPr/>
          <p:nvPr/>
        </p:nvSpPr>
        <p:spPr>
          <a:xfrm>
            <a:off x="4010891" y="3223774"/>
            <a:ext cx="1122218" cy="633846"/>
          </a:xfrm>
          <a:prstGeom prst="down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C69C1F9F-CF3D-4B6C-99A1-D16735BF772D}"/>
              </a:ext>
            </a:extLst>
          </p:cNvPr>
          <p:cNvSpPr/>
          <p:nvPr/>
        </p:nvSpPr>
        <p:spPr>
          <a:xfrm>
            <a:off x="1083723" y="1171101"/>
            <a:ext cx="3211734" cy="1827854"/>
          </a:xfrm>
          <a:prstGeom prst="roundRect">
            <a:avLst/>
          </a:prstGeom>
          <a:ln w="57150"/>
        </p:spPr>
        <p:style>
          <a:lnRef idx="2">
            <a:schemeClr val="accent5"/>
          </a:lnRef>
          <a:fillRef idx="1">
            <a:schemeClr val="lt1"/>
          </a:fillRef>
          <a:effectRef idx="0">
            <a:schemeClr val="accent5"/>
          </a:effectRef>
          <a:fontRef idx="minor">
            <a:schemeClr val="dk1"/>
          </a:fontRef>
        </p:style>
        <p:txBody>
          <a:bodyPr rtlCol="0" anchor="ctr"/>
          <a:lstStyle/>
          <a:p>
            <a:r>
              <a:rPr lang="ja-JP" altLang="en-US">
                <a:solidFill>
                  <a:srgbClr val="262626"/>
                </a:solidFill>
                <a:latin typeface="游ゴシック"/>
                <a:ea typeface="游ゴシック"/>
              </a:rPr>
              <a:t>　　　・試合内投球数</a:t>
            </a:r>
            <a:endParaRPr lang="ja-JP"/>
          </a:p>
          <a:p>
            <a:r>
              <a:rPr lang="ja-JP" altLang="en-US">
                <a:solidFill>
                  <a:srgbClr val="262626"/>
                </a:solidFill>
                <a:latin typeface="游ゴシック"/>
                <a:ea typeface="游ゴシック"/>
              </a:rPr>
              <a:t>　　　・イニング</a:t>
            </a:r>
            <a:endParaRPr lang="ja-JP"/>
          </a:p>
          <a:p>
            <a:r>
              <a:rPr lang="ja-JP" altLang="en-US">
                <a:solidFill>
                  <a:srgbClr val="262626"/>
                </a:solidFill>
                <a:latin typeface="游ゴシック"/>
                <a:ea typeface="游ゴシック"/>
              </a:rPr>
              <a:t>　　　・プレイ前ストライク数</a:t>
            </a:r>
          </a:p>
          <a:p>
            <a:r>
              <a:rPr lang="ja-JP" altLang="en-US">
                <a:solidFill>
                  <a:srgbClr val="262626"/>
                </a:solidFill>
                <a:latin typeface="游ゴシック"/>
                <a:ea typeface="游ゴシック"/>
              </a:rPr>
              <a:t>　　　・プレイ前ボール数</a:t>
            </a:r>
            <a:endParaRPr lang="ja-JP" altLang="en-US" dirty="0">
              <a:solidFill>
                <a:srgbClr val="262626"/>
              </a:solidFill>
              <a:latin typeface="游ゴシック"/>
              <a:ea typeface="游ゴシック"/>
            </a:endParaRPr>
          </a:p>
          <a:p>
            <a:r>
              <a:rPr lang="ja-JP" altLang="en-US">
                <a:solidFill>
                  <a:srgbClr val="262626"/>
                </a:solidFill>
                <a:latin typeface="游ゴシック"/>
                <a:ea typeface="游ゴシック"/>
              </a:rPr>
              <a:t>　　　・プレイ前アウト数</a:t>
            </a:r>
          </a:p>
          <a:p>
            <a:r>
              <a:rPr lang="ja-JP" altLang="en-US">
                <a:solidFill>
                  <a:srgbClr val="262626"/>
                </a:solidFill>
                <a:latin typeface="游ゴシック"/>
                <a:ea typeface="游ゴシック"/>
              </a:rPr>
              <a:t>　　　・プレイ前走者状況</a:t>
            </a:r>
            <a:endParaRPr lang="ja-JP" altLang="en-US" dirty="0">
              <a:solidFill>
                <a:srgbClr val="262626"/>
              </a:solidFill>
              <a:latin typeface="游ゴシック"/>
              <a:ea typeface="游ゴシック"/>
            </a:endParaRPr>
          </a:p>
        </p:txBody>
      </p:sp>
      <p:sp>
        <p:nvSpPr>
          <p:cNvPr id="14" name="Google Shape;119;p22">
            <a:extLst>
              <a:ext uri="{FF2B5EF4-FFF2-40B4-BE49-F238E27FC236}">
                <a16:creationId xmlns:a16="http://schemas.microsoft.com/office/drawing/2014/main" id="{BC673BF4-B99B-4FF1-B246-0ACCCC8535E8}"/>
              </a:ext>
            </a:extLst>
          </p:cNvPr>
          <p:cNvSpPr txBox="1"/>
          <p:nvPr/>
        </p:nvSpPr>
        <p:spPr>
          <a:xfrm>
            <a:off x="2038832" y="966609"/>
            <a:ext cx="1306716" cy="416566"/>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ltLang="en-US" sz="1600" b="1">
                <a:solidFill>
                  <a:schemeClr val="tx1">
                    <a:lumMod val="85000"/>
                    <a:lumOff val="15000"/>
                  </a:schemeClr>
                </a:solidFill>
                <a:latin typeface="游ゴシック"/>
                <a:ea typeface="游ゴシック"/>
              </a:rPr>
              <a:t>投球データ</a:t>
            </a:r>
            <a:endParaRPr lang="ja-JP" sz="1600" b="1" dirty="0">
              <a:solidFill>
                <a:schemeClr val="tx1">
                  <a:lumMod val="85000"/>
                  <a:lumOff val="15000"/>
                </a:schemeClr>
              </a:solidFill>
              <a:latin typeface="游ゴシック" panose="020B0400000000000000" pitchFamily="50" charset="-128"/>
              <a:ea typeface="游ゴシック" panose="020B0400000000000000" pitchFamily="50" charset="-128"/>
            </a:endParaRPr>
          </a:p>
        </p:txBody>
      </p:sp>
      <p:sp>
        <p:nvSpPr>
          <p:cNvPr id="17" name="四角形: 角を丸くする 16">
            <a:extLst>
              <a:ext uri="{FF2B5EF4-FFF2-40B4-BE49-F238E27FC236}">
                <a16:creationId xmlns:a16="http://schemas.microsoft.com/office/drawing/2014/main" id="{17B83193-0BFD-427A-8B5F-0E77772CB42A}"/>
              </a:ext>
            </a:extLst>
          </p:cNvPr>
          <p:cNvSpPr/>
          <p:nvPr/>
        </p:nvSpPr>
        <p:spPr>
          <a:xfrm>
            <a:off x="4862235" y="1175824"/>
            <a:ext cx="3211734" cy="1823130"/>
          </a:xfrm>
          <a:prstGeom prst="roundRect">
            <a:avLst/>
          </a:prstGeom>
          <a:ln w="57150">
            <a:solidFill>
              <a:srgbClr val="92D050"/>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r>
              <a:rPr lang="ja-JP" altLang="en-US">
                <a:solidFill>
                  <a:srgbClr val="262626"/>
                </a:solidFill>
                <a:latin typeface="游ゴシック"/>
                <a:ea typeface="游ゴシック"/>
              </a:rPr>
              <a:t>　　　　　・チーム</a:t>
            </a:r>
          </a:p>
          <a:p>
            <a:r>
              <a:rPr lang="ja-JP" altLang="en-US">
                <a:solidFill>
                  <a:srgbClr val="262626"/>
                </a:solidFill>
                <a:latin typeface="游ゴシック"/>
                <a:ea typeface="游ゴシック"/>
              </a:rPr>
              <a:t>　　　　　・身長</a:t>
            </a:r>
          </a:p>
          <a:p>
            <a:r>
              <a:rPr lang="ja-JP" altLang="en-US">
                <a:solidFill>
                  <a:srgbClr val="262626"/>
                </a:solidFill>
                <a:latin typeface="游ゴシック"/>
                <a:ea typeface="游ゴシック"/>
              </a:rPr>
              <a:t>　　　　　・体重</a:t>
            </a:r>
            <a:endParaRPr lang="ja-JP" altLang="en-US" dirty="0">
              <a:solidFill>
                <a:srgbClr val="262626"/>
              </a:solidFill>
              <a:latin typeface="游ゴシック"/>
              <a:ea typeface="游ゴシック"/>
            </a:endParaRPr>
          </a:p>
          <a:p>
            <a:r>
              <a:rPr lang="ja-JP" altLang="en-US">
                <a:solidFill>
                  <a:srgbClr val="262626"/>
                </a:solidFill>
                <a:latin typeface="游ゴシック"/>
                <a:ea typeface="游ゴシック"/>
              </a:rPr>
              <a:t>　　　　　・生年月日</a:t>
            </a:r>
            <a:endParaRPr lang="ja-JP" altLang="en-US" dirty="0">
              <a:solidFill>
                <a:srgbClr val="262626"/>
              </a:solidFill>
              <a:latin typeface="游ゴシック"/>
              <a:ea typeface="游ゴシック"/>
            </a:endParaRPr>
          </a:p>
          <a:p>
            <a:r>
              <a:rPr lang="ja-JP" altLang="en-US">
                <a:solidFill>
                  <a:srgbClr val="262626"/>
                </a:solidFill>
                <a:latin typeface="游ゴシック"/>
                <a:ea typeface="游ゴシック"/>
              </a:rPr>
              <a:t>　　　　　・年俸</a:t>
            </a:r>
          </a:p>
        </p:txBody>
      </p:sp>
      <p:sp>
        <p:nvSpPr>
          <p:cNvPr id="18" name="Google Shape;119;p22">
            <a:extLst>
              <a:ext uri="{FF2B5EF4-FFF2-40B4-BE49-F238E27FC236}">
                <a16:creationId xmlns:a16="http://schemas.microsoft.com/office/drawing/2014/main" id="{F79D8B18-E477-49DD-AB99-F78D9C6BBC26}"/>
              </a:ext>
            </a:extLst>
          </p:cNvPr>
          <p:cNvSpPr txBox="1"/>
          <p:nvPr/>
        </p:nvSpPr>
        <p:spPr>
          <a:xfrm>
            <a:off x="5817344" y="971331"/>
            <a:ext cx="1306716" cy="411843"/>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ltLang="en-US" sz="1600" b="1">
                <a:solidFill>
                  <a:schemeClr val="tx1">
                    <a:lumMod val="85000"/>
                    <a:lumOff val="15000"/>
                  </a:schemeClr>
                </a:solidFill>
                <a:latin typeface="游ゴシック"/>
                <a:ea typeface="游ゴシック"/>
              </a:rPr>
              <a:t>選手データ</a:t>
            </a:r>
            <a:endParaRPr lang="ja-JP" sz="1600" b="1" dirty="0">
              <a:solidFill>
                <a:schemeClr val="tx1">
                  <a:lumMod val="85000"/>
                  <a:lumOff val="15000"/>
                </a:schemeClr>
              </a:solidFill>
              <a:latin typeface="游ゴシック" panose="020B0400000000000000" pitchFamily="50" charset="-128"/>
              <a:ea typeface="游ゴシック" panose="020B0400000000000000" pitchFamily="50" charset="-128"/>
            </a:endParaRPr>
          </a:p>
        </p:txBody>
      </p:sp>
      <p:sp>
        <p:nvSpPr>
          <p:cNvPr id="20" name="Google Shape;119;p22">
            <a:extLst>
              <a:ext uri="{FF2B5EF4-FFF2-40B4-BE49-F238E27FC236}">
                <a16:creationId xmlns:a16="http://schemas.microsoft.com/office/drawing/2014/main" id="{ED1FFBD9-DAA8-4C76-98D5-1FEB5D1A66AE}"/>
              </a:ext>
            </a:extLst>
          </p:cNvPr>
          <p:cNvSpPr txBox="1"/>
          <p:nvPr/>
        </p:nvSpPr>
        <p:spPr>
          <a:xfrm>
            <a:off x="3162939" y="2629154"/>
            <a:ext cx="796617" cy="31738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ltLang="en-US" b="1">
                <a:solidFill>
                  <a:schemeClr val="tx1">
                    <a:lumMod val="85000"/>
                    <a:lumOff val="15000"/>
                  </a:schemeClr>
                </a:solidFill>
                <a:latin typeface="游ゴシック"/>
                <a:ea typeface="游ゴシック"/>
              </a:rPr>
              <a:t>…etc</a:t>
            </a:r>
            <a:endParaRPr lang="ja" altLang="en-US" b="1" dirty="0">
              <a:solidFill>
                <a:schemeClr val="tx1">
                  <a:lumMod val="85000"/>
                  <a:lumOff val="15000"/>
                </a:schemeClr>
              </a:solidFill>
              <a:latin typeface="游ゴシック"/>
              <a:ea typeface="游ゴシック"/>
            </a:endParaRPr>
          </a:p>
        </p:txBody>
      </p:sp>
      <p:sp>
        <p:nvSpPr>
          <p:cNvPr id="21" name="Google Shape;119;p22">
            <a:extLst>
              <a:ext uri="{FF2B5EF4-FFF2-40B4-BE49-F238E27FC236}">
                <a16:creationId xmlns:a16="http://schemas.microsoft.com/office/drawing/2014/main" id="{83B6C080-EF11-47F3-A189-9C81A49E60FF}"/>
              </a:ext>
            </a:extLst>
          </p:cNvPr>
          <p:cNvSpPr txBox="1"/>
          <p:nvPr/>
        </p:nvSpPr>
        <p:spPr>
          <a:xfrm>
            <a:off x="6894220" y="2629154"/>
            <a:ext cx="796617" cy="31738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ltLang="en-US" b="1">
                <a:solidFill>
                  <a:schemeClr val="tx1">
                    <a:lumMod val="85000"/>
                    <a:lumOff val="15000"/>
                  </a:schemeClr>
                </a:solidFill>
                <a:latin typeface="游ゴシック"/>
                <a:ea typeface="游ゴシック"/>
              </a:rPr>
              <a:t>…etc</a:t>
            </a:r>
            <a:endParaRPr lang="ja" altLang="en-US" b="1" dirty="0">
              <a:solidFill>
                <a:schemeClr val="tx1">
                  <a:lumMod val="85000"/>
                  <a:lumOff val="15000"/>
                </a:schemeClr>
              </a:solidFill>
              <a:latin typeface="游ゴシック"/>
              <a:ea typeface="游ゴシック"/>
            </a:endParaRPr>
          </a:p>
        </p:txBody>
      </p:sp>
    </p:spTree>
    <p:extLst>
      <p:ext uri="{BB962C8B-B14F-4D97-AF65-F5344CB8AC3E}">
        <p14:creationId xmlns:p14="http://schemas.microsoft.com/office/powerpoint/2010/main" val="29656856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1633</TotalTime>
  <Words>4675</Words>
  <Application>Microsoft Office PowerPoint</Application>
  <PresentationFormat>On-screen Show (16:9)</PresentationFormat>
  <Paragraphs>1245</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Simple Light</vt:lpstr>
      <vt:lpstr>PowerPoint Presentation</vt:lpstr>
      <vt:lpstr>●プロ野球球団の目的は大きく下記の2つに分けることができる 　①親会社の広告の役割　②チケットやグッズの売上による収益  ●どちらにおいても勝率（順位）を上げることは重要な要素となる。勝率の上昇は 　「新規ファンの増加」、「観客数の増加」に繋がり、チケットやグッズの売上増加に 　寄与する。さらに、ファンの増加により広告として果たす役割も大きくなることから、 　勝率は収益面において重要な役割を果たす</vt:lpstr>
      <vt:lpstr>※データの詳細は次ページ以降に記載</vt:lpstr>
      <vt:lpstr>PowerPoint Presentation</vt:lpstr>
      <vt:lpstr>PowerPoint Presentation</vt:lpstr>
      <vt:lpstr>PowerPoint Presentation</vt:lpstr>
      <vt:lpstr>PowerPoint Presentation</vt:lpstr>
      <vt:lpstr>PowerPoint Presentation</vt:lpstr>
      <vt:lpstr>PowerPoint Presentation</vt:lpstr>
      <vt:lpstr>●下図に記載の８種類の球種を分類する</vt:lpstr>
      <vt:lpstr>●各球種の投球割合をみると、ストレートの割合が50％弱を占めている</vt:lpstr>
      <vt:lpstr>①ストライク／ボール／アウト別のストレート投球割合 　0ストライク時・3ボール時のストレートの割合が高い／2アウト時のストレートの割合が低い</vt:lpstr>
      <vt:lpstr>③打者の打席左右／投手の利き腕左右でみたストレートの投球割合 　打者が左打席／投手が左投げのとき、ストレートを投げる割合が高い</vt:lpstr>
      <vt:lpstr>クロス集計結果をもとに作成</vt:lpstr>
      <vt:lpstr>①次に投げる球種と直前に投げた球種の関係性 　直前に投げた球種と次に投げる球種の関係性をみると、連続して同じ球種を投げるか、もしくはストレートを 　 投げる確率が高くなっている</vt:lpstr>
      <vt:lpstr>③投手左右×打者左右でみたストレート（左）とスライダー（右）の投球割合 　左投手×左打者の時にストレートの割合が多い／右投手×右打者、左投手×左打者のときにスライダーの割合が 　多い（外に逃げていく変化球が多い）</vt:lpstr>
      <vt:lpstr>④イニング別にみたストレートの投球割合 　中盤でのストレートの割合が低くなる／延長はストレートの割合が高くなり、特に裏のストレートの割合が多い（サヨナラ負けする可能性があるため、不用意な四球やワイルドピッチを警戒していると考えられる）</vt:lpstr>
      <vt:lpstr>⑥カウント別（ボール・ストライク組合せ12通り）のストレート投球割合 　投手不利のカウント（3-0、3-1）では四球を警戒してストレートの割合が高くなっている 　※特徴量はアウトも含めて作成しているが36パターンになるため、グラフはボール×ストライクの12パターンで作成している</vt:lpstr>
      <vt:lpstr>⑧打者が投手の場合のストレート投球割合 　打者が投手の場合はストレートの割合が高い（投手は投球に集中するため、打席に立っても打たないことが多く、 　打撃が得意な投手も少ないため、四球をださないようにストレートの割合が高い）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●直前に投げた球種を特徴量に追加  直前に投げた球種は次に投げる球種に大きく影響を与えると考え、特徴量として追加した（球種のデータを一列下 にずらしたデータを作成してmergeを行った）。その際、そのまま一列下にずらしてしまうと、例えば2人目の打者の初球が1人目の打者の最後の投球に影響されていることになってしまうので、対戦打者の初球には別途初球と分かるように0～7以外の数値を代入した。その結果、feature importanceでも上位に含まれる特徴量となった            ●カウントを組み合わせて特徴量を作成  プレイ前ストライク、ボール、アウトについてはそれぞれ列があったが、同じ3ボールであっても3−2と3−0では配球に違いがあると考え、組み合わせて36通り作成したところ、feature importanceでも上位に含まれる特徴量となった</vt:lpstr>
      <vt:lpstr>●年齢や身長、体重といった連続数値をカテゴリーに分類  連続数値の代わりに特徴量に入れると精度が落ちてしまった。両方入れた場合も精度がほとんど変わらなかっため、作成はしたが特徴量として使用しなかった   ●前月の月間成績の追加  前月の安打数とOPSを特徴量に加えたが、規定打席到達打者のみしかデータを取得できなかったこと、また、3・4月は前月成績がないことからNULLの行が増えてしまい、精度が逆に落ちてしまっため、特徴量として使用しなかった</vt:lpstr>
      <vt:lpstr>●各種データの追加 対戦打者の成績は配球に大きく影響を与えると考えられるが、取得することができなかった （feature importanceで年俸が上位にきたのは成績と関連があるからと考えられる） また、PITCHf/xやスタットキャストで観測できる投球データも配球に影響を与えると考えられる 　（例）・対戦打者の直前の打席結果、対戦時点でのシーズン成績 　　　　・対戦打者の球種別打率、OPS（前年度データ、もしくは対戦時の今年度データ） 　　　　・投手の球種別被打率、被OPS、ストライク率（同上） 　　　　・投球の球速／変化量データ、回転数 これらのデータを追加することで、60％程度の精度を目指していきたい （参考：Using multi-class classification methods to predict baseball pitch types）  ●勾配ブースティングのハイパーパラメータのチューニング  時間の都合上、XGBoost、LightGBMのハイパーパラメータのチューニングに手をつけることができなかったため、ハイパーパラメータをチューニングして最適化した上で分析を行いたい  ●特徴量の選定方法 feature importanceをもとに特徴量を選定して再度予測を行った際、多重共線性があると考える特徴量は自身で判断して除いたが、Rのstep関数等で機械的に特徴量を選定する方法も試してみたい  ●現場への適用方法 現状のルールにおいては、試合中の電子機器の持込が不可のため、シミュレーションとして使用することになると思われるが、ビジネスインパクトとしてはそこまで大きくないというのが現状となっている</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プロ野球における球種予測モデルの構築</dc:title>
  <cp:lastModifiedBy>松本 光由</cp:lastModifiedBy>
  <cp:revision>1642</cp:revision>
  <cp:lastPrinted>2020-10-30T12:19:32Z</cp:lastPrinted>
  <dcterms:modified xsi:type="dcterms:W3CDTF">2020-11-15T03:12:14Z</dcterms:modified>
</cp:coreProperties>
</file>