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49" r:id="rId3"/>
    <p:sldId id="350" r:id="rId4"/>
    <p:sldId id="351" r:id="rId5"/>
    <p:sldId id="386" r:id="rId6"/>
    <p:sldId id="387" r:id="rId7"/>
    <p:sldId id="381" r:id="rId8"/>
    <p:sldId id="380" r:id="rId9"/>
    <p:sldId id="383" r:id="rId10"/>
    <p:sldId id="384" r:id="rId11"/>
    <p:sldId id="385" r:id="rId12"/>
    <p:sldId id="388" r:id="rId13"/>
    <p:sldId id="389" r:id="rId14"/>
    <p:sldId id="392" r:id="rId15"/>
    <p:sldId id="393" r:id="rId16"/>
    <p:sldId id="390" r:id="rId17"/>
    <p:sldId id="391" r:id="rId18"/>
    <p:sldId id="394" r:id="rId19"/>
    <p:sldId id="396" r:id="rId20"/>
    <p:sldId id="395" r:id="rId21"/>
    <p:sldId id="397" r:id="rId22"/>
    <p:sldId id="375" r:id="rId23"/>
    <p:sldId id="372" r:id="rId24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河村光晶" initials="河村光晶" lastIdx="3" clrIdx="0">
    <p:extLst>
      <p:ext uri="{19B8F6BF-5375-455C-9EA6-DF929625EA0E}">
        <p15:presenceInfo xmlns:p15="http://schemas.microsoft.com/office/powerpoint/2012/main" userId="3c978fa6c4c521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D4BA"/>
    <a:srgbClr val="F1E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669" autoAdjust="0"/>
  </p:normalViewPr>
  <p:slideViewPr>
    <p:cSldViewPr snapToGrid="0">
      <p:cViewPr varScale="1">
        <p:scale>
          <a:sx n="87" d="100"/>
          <a:sy n="87" d="100"/>
        </p:scale>
        <p:origin x="768" y="72"/>
      </p:cViewPr>
      <p:guideLst/>
    </p:cSldViewPr>
  </p:slideViewPr>
  <p:outlineViewPr>
    <p:cViewPr>
      <p:scale>
        <a:sx n="33" d="100"/>
        <a:sy n="33" d="100"/>
      </p:scale>
      <p:origin x="0" y="-2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79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47768-2D31-46CE-88ED-E2F6B8D68026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A021D-0C5E-4A8F-8B00-0F3F58060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8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837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96043" y="0"/>
            <a:ext cx="7287259" cy="8778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5">
              <a:lumMod val="20000"/>
              <a:lumOff val="80000"/>
            </a:schemeClr>
          </a:fgClr>
          <a:bgClr>
            <a:schemeClr val="accent3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560" y="427444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err="1">
                <a:latin typeface="TakaoPGothic"/>
              </a:rPr>
              <a:t>タイトルテキストの書式を編集するにはクリックします</a:t>
            </a:r>
            <a:r>
              <a:rPr lang="en-US" sz="4400" dirty="0">
                <a:latin typeface="TakaoPGothic"/>
              </a:rPr>
              <a:t>。</a:t>
            </a:r>
            <a:endParaRPr dirty="0"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560" y="1767960"/>
            <a:ext cx="9069480" cy="4453200"/>
          </a:xfrm>
          <a:prstGeom prst="rect">
            <a:avLst/>
          </a:prstGeom>
        </p:spPr>
        <p:txBody>
          <a:bodyPr lIns="0" tIns="68400" rIns="0" bIns="0"/>
          <a:lstStyle/>
          <a:p>
            <a:r>
              <a:rPr lang="en-US" sz="3200" dirty="0" err="1">
                <a:latin typeface="ＭＳ Ｐゴシック"/>
              </a:rPr>
              <a:t>アウトラインテキストの書式を編集するにはクリックします</a:t>
            </a:r>
            <a:r>
              <a:rPr lang="en-US" sz="3200" dirty="0">
                <a:latin typeface="ＭＳ Ｐゴシック"/>
              </a:rPr>
              <a:t>。</a:t>
            </a:r>
            <a:endParaRPr dirty="0"/>
          </a:p>
          <a:p>
            <a:pPr lvl="1">
              <a:buFont typeface="Times New Roman"/>
              <a:buChar char="–"/>
            </a:pPr>
            <a:r>
              <a:rPr lang="en-US" sz="2800" dirty="0">
                <a:latin typeface="ＭＳ Ｐゴシック"/>
              </a:rPr>
              <a:t>2レベル目のアウトライン</a:t>
            </a:r>
            <a:endParaRPr dirty="0"/>
          </a:p>
          <a:p>
            <a:pPr lvl="2">
              <a:buFont typeface="Times New Roman"/>
              <a:buChar char="•"/>
            </a:pPr>
            <a:r>
              <a:rPr lang="en-US" sz="2400" dirty="0">
                <a:latin typeface="ＭＳ Ｐゴシック"/>
              </a:rPr>
              <a:t>3レベル目のアウトライン</a:t>
            </a:r>
            <a:endParaRPr dirty="0"/>
          </a:p>
          <a:p>
            <a:pPr lvl="3">
              <a:buFont typeface="Times New Roman"/>
              <a:buChar char="–"/>
            </a:pPr>
            <a:r>
              <a:rPr lang="en-US" sz="2000" dirty="0">
                <a:latin typeface="ＭＳ Ｐゴシック"/>
              </a:rPr>
              <a:t>4レベル目のアウトライン</a:t>
            </a:r>
            <a:endParaRPr dirty="0"/>
          </a:p>
          <a:p>
            <a:pPr lvl="4">
              <a:buFont typeface="Times New Roman"/>
              <a:buChar char="»"/>
            </a:pPr>
            <a:r>
              <a:rPr lang="en-US" sz="2000" dirty="0">
                <a:latin typeface="ＭＳ Ｐゴシック"/>
              </a:rPr>
              <a:t>5レベル目のアウトライン</a:t>
            </a:r>
            <a:endParaRPr dirty="0"/>
          </a:p>
          <a:p>
            <a:pPr lvl="5">
              <a:buFont typeface="Times New Roman"/>
              <a:buChar char="»"/>
            </a:pPr>
            <a:r>
              <a:rPr lang="en-US" sz="2000" dirty="0">
                <a:latin typeface="ＭＳ Ｐゴシック"/>
              </a:rPr>
              <a:t>6レベル目のアウトライン</a:t>
            </a:r>
            <a:endParaRPr dirty="0"/>
          </a:p>
          <a:p>
            <a:pPr lvl="6">
              <a:buFont typeface="Times New Roman"/>
              <a:buChar char="»"/>
            </a:pPr>
            <a:r>
              <a:rPr lang="en-US" sz="2000" dirty="0">
                <a:latin typeface="ＭＳ Ｐゴシック"/>
              </a:rPr>
              <a:t>7レベル目のアウトライン</a:t>
            </a:r>
            <a:endParaRPr dirty="0"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560" y="6886080"/>
            <a:ext cx="2346120" cy="51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720" y="6886080"/>
            <a:ext cx="3193920" cy="51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5920" y="6886080"/>
            <a:ext cx="2346480" cy="519480"/>
          </a:xfrm>
          <a:prstGeom prst="rect">
            <a:avLst/>
          </a:prstGeom>
        </p:spPr>
        <p:txBody>
          <a:bodyPr lIns="0" tIns="0" rIns="0" bIns="0"/>
          <a:lstStyle/>
          <a:p>
            <a:fld id="{D78B4C9E-547F-485C-B548-FF8AA7A1C035}" type="slidenum">
              <a:rPr lang="en-US" sz="2400">
                <a:latin typeface="ＭＳ Ｐゴシック"/>
              </a:rPr>
              <a:t>‹#›</a:t>
            </a:fld>
            <a:endParaRPr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0" y="-7075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09E5FB-4A8F-4A34-BF5E-C96F275B1634}" type="slidenum">
              <a:rPr kumimoji="1" lang="ja-JP" altLang="en-US" sz="2000" kern="120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‹#›</a:t>
            </a:fld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/23</a:t>
            </a:r>
            <a:endParaRPr kumimoji="1" lang="ja-JP" altLang="en-US" sz="20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3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41.png"/><Relationship Id="rId12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6.png"/><Relationship Id="rId5" Type="http://schemas.openxmlformats.org/officeDocument/2006/relationships/image" Target="../media/image32.png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47.png"/><Relationship Id="rId3" Type="http://schemas.openxmlformats.org/officeDocument/2006/relationships/image" Target="../media/image300.png"/><Relationship Id="rId7" Type="http://schemas.openxmlformats.org/officeDocument/2006/relationships/image" Target="../media/image55.png"/><Relationship Id="rId12" Type="http://schemas.openxmlformats.org/officeDocument/2006/relationships/image" Target="../media/image6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crysden.org/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xcrysden.org/doc/XSF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jp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2558143" y="5606622"/>
            <a:ext cx="5410200" cy="58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Lecturer: Mitsuaki Kawamura (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河村光晶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sp>
        <p:nvSpPr>
          <p:cNvPr id="84" name="TextShape 5"/>
          <p:cNvSpPr txBox="1"/>
          <p:nvPr/>
        </p:nvSpPr>
        <p:spPr>
          <a:xfrm>
            <a:off x="48986" y="618975"/>
            <a:ext cx="9878785" cy="16071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ja-JP" altLang="en-US" sz="4800" dirty="0">
                <a:solidFill>
                  <a:srgbClr val="000000"/>
                </a:solidFill>
                <a:latin typeface="+mn-ea"/>
              </a:rPr>
              <a:t>物質科学のための計算</a:t>
            </a:r>
            <a:r>
              <a:rPr lang="ja-JP" altLang="en-US" sz="4800" dirty="0" smtClean="0">
                <a:solidFill>
                  <a:srgbClr val="000000"/>
                </a:solidFill>
                <a:latin typeface="+mn-ea"/>
              </a:rPr>
              <a:t>数理 </a:t>
            </a:r>
            <a:r>
              <a:rPr lang="en-US" altLang="ja-JP" sz="4800" dirty="0" smtClean="0">
                <a:solidFill>
                  <a:srgbClr val="000000"/>
                </a:solidFill>
                <a:latin typeface="+mn-ea"/>
              </a:rPr>
              <a:t>II</a:t>
            </a:r>
          </a:p>
          <a:p>
            <a:pPr algn="ctr"/>
            <a:r>
              <a:rPr lang="en-US" altLang="ja-JP" sz="4400" dirty="0">
                <a:latin typeface="+mn-ea"/>
              </a:rPr>
              <a:t>Numerical Analysis for Material Science II</a:t>
            </a:r>
            <a:endParaRPr lang="en-US" sz="44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2775858" y="3134800"/>
            <a:ext cx="4827814" cy="8874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10th: Density Functional Theory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(3)</a:t>
            </a:r>
          </a:p>
          <a:p>
            <a:pPr algn="ctr">
              <a:lnSpc>
                <a:spcPct val="100000"/>
              </a:lnSpc>
            </a:pP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Dec. 14 (Fri)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59872"/>
            <a:ext cx="9084582" cy="1322614"/>
          </a:xfrm>
        </p:spPr>
        <p:txBody>
          <a:bodyPr/>
          <a:lstStyle/>
          <a:p>
            <a:r>
              <a:rPr kumimoji="1" lang="en-US" altLang="ja-JP" dirty="0" smtClean="0"/>
              <a:t>Exchange-correlation potential in LDA</a:t>
            </a:r>
            <a:br>
              <a:rPr kumimoji="1" lang="en-US" altLang="ja-JP" dirty="0" smtClean="0"/>
            </a:br>
            <a:r>
              <a:rPr lang="en-US" altLang="ja-JP" dirty="0"/>
              <a:t>(</a:t>
            </a:r>
            <a:r>
              <a:rPr lang="en-US" altLang="ja-JP" dirty="0" smtClean="0"/>
              <a:t>xc_pot</a:t>
            </a:r>
            <a:r>
              <a:rPr lang="en-US" altLang="ja-JP" dirty="0" smtClean="0">
                <a:latin typeface="Consolas" panose="020B0609020204030204" pitchFamily="49" charset="0"/>
              </a:rPr>
              <a:t>@rho_v.F90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0" y="2020466"/>
                <a:ext cx="10058202" cy="779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𝐿𝐷𝐴</m:t>
                          </m:r>
                        </m:sup>
                      </m:sSub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20466"/>
                <a:ext cx="10058202" cy="779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58909" y="4494612"/>
                <a:ext cx="90454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−0.0480+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031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func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−0.0116 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+0.0020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fun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≤1)</m:t>
                      </m:r>
                    </m:oMath>
                  </m:oMathPara>
                </a14:m>
                <a:endParaRPr lang="ja-JP" altLang="en-US" sz="2400" dirty="0">
                  <a:latin typeface="+mj-ea"/>
                </a:endParaRP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9" y="4494612"/>
                <a:ext cx="9045490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58909" y="2959021"/>
                <a:ext cx="33771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9" y="2959021"/>
                <a:ext cx="3377143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58909" y="3631735"/>
                <a:ext cx="3464410" cy="1010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 dirty="0">
                  <a:latin typeface="+mj-ea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9" y="3631735"/>
                <a:ext cx="3464410" cy="10100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2201398" y="6336585"/>
            <a:ext cx="7856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+mj-ea"/>
              </a:rPr>
              <a:t>J</a:t>
            </a:r>
            <a:r>
              <a:rPr lang="en-US" altLang="ja-JP" sz="2400" dirty="0">
                <a:latin typeface="+mj-ea"/>
              </a:rPr>
              <a:t>. P. </a:t>
            </a:r>
            <a:r>
              <a:rPr lang="en-US" altLang="ja-JP" sz="2400" dirty="0" err="1">
                <a:latin typeface="+mj-ea"/>
              </a:rPr>
              <a:t>Perdew</a:t>
            </a:r>
            <a:r>
              <a:rPr lang="en-US" altLang="ja-JP" sz="2400" dirty="0">
                <a:latin typeface="+mj-ea"/>
              </a:rPr>
              <a:t> and A. </a:t>
            </a:r>
            <a:r>
              <a:rPr lang="en-US" altLang="ja-JP" sz="2400" dirty="0" err="1">
                <a:latin typeface="+mj-ea"/>
              </a:rPr>
              <a:t>Zunger</a:t>
            </a:r>
            <a:r>
              <a:rPr lang="en-US" altLang="ja-JP" sz="2400" dirty="0">
                <a:latin typeface="+mj-ea"/>
              </a:rPr>
              <a:t>, Phys. Rev. B 23, 5048 (1981).</a:t>
            </a:r>
            <a:endParaRPr lang="ja-JP" altLang="en-US" sz="2400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022419" y="5069000"/>
                <a:ext cx="5413085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0.1423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1+1.0529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+0.3334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ja-JP" altLang="en-US" sz="2400" dirty="0">
                  <a:latin typeface="+mj-ea"/>
                </a:endParaRPr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19" y="5069000"/>
                <a:ext cx="5413085" cy="871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235269" y="2943997"/>
                <a:ext cx="1385699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4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sup>
                      </m:sSubSup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269" y="2943997"/>
                <a:ext cx="1385699" cy="7564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7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042626" y="1392348"/>
            <a:ext cx="5802085" cy="4245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𝐾𝑆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599" t="-13194"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665387" y="6244209"/>
                <a:ext cx="6756593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𝐾𝑆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𝑛𝑒𝑤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𝐾𝑆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𝛽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</m:d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𝐾𝑆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387" y="6244209"/>
                <a:ext cx="6756593" cy="552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035852" y="1553048"/>
                <a:ext cx="5815631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𝛁</m:t>
                                      </m:r>
                                      <m:r>
                                        <a:rPr kumimoji="1" lang="en-US" altLang="ja-JP" sz="2400" b="0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+</m:t>
                                      </m:r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𝜀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52" y="1553048"/>
                <a:ext cx="5815631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538697" y="3932783"/>
                <a:ext cx="4891403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0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𝑍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0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0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0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𝜃</m:t>
                      </m:r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0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F</m:t>
                          </m:r>
                        </m:sub>
                      </m:sSub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𝑛𝑘</m:t>
                          </m:r>
                        </m:sub>
                      </m:sSub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697" y="3932783"/>
                <a:ext cx="4891403" cy="839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948357" y="2668304"/>
                <a:ext cx="4270656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𝑁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𝑍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∞</m:t>
                          </m:r>
                        </m:sup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357" y="2668304"/>
                <a:ext cx="4270656" cy="10070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237812" y="5029460"/>
                <a:ext cx="13730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𝐾𝑆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812" y="5029460"/>
                <a:ext cx="1373005" cy="369332"/>
              </a:xfrm>
              <a:prstGeom prst="rect">
                <a:avLst/>
              </a:prstGeom>
              <a:blipFill>
                <a:blip r:embed="rId7"/>
                <a:stretch>
                  <a:fillRect l="-1778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-45012" y="3240512"/>
                <a:ext cx="1428211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012" y="3240512"/>
                <a:ext cx="1428211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8573856" y="3308006"/>
                <a:ext cx="1584280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856" y="3308006"/>
                <a:ext cx="1584280" cy="477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矢印 11"/>
          <p:cNvSpPr/>
          <p:nvPr/>
        </p:nvSpPr>
        <p:spPr>
          <a:xfrm>
            <a:off x="1293692" y="3343612"/>
            <a:ext cx="66184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7985187" y="3375500"/>
            <a:ext cx="66184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3992938" y="6936342"/>
                <a:ext cx="16178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938" y="6936342"/>
                <a:ext cx="1617879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フリーフォーム 14"/>
          <p:cNvSpPr/>
          <p:nvPr/>
        </p:nvSpPr>
        <p:spPr>
          <a:xfrm>
            <a:off x="2664454" y="2435839"/>
            <a:ext cx="277131" cy="704557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  <a:gd name="connsiteX0" fmla="*/ 878278 w 878278"/>
              <a:gd name="connsiteY0" fmla="*/ 0 h 1253388"/>
              <a:gd name="connsiteX1" fmla="*/ 26861 w 878278"/>
              <a:gd name="connsiteY1" fmla="*/ 1253388 h 1253388"/>
              <a:gd name="connsiteX0" fmla="*/ 1068844 w 1068844"/>
              <a:gd name="connsiteY0" fmla="*/ 0 h 1320946"/>
              <a:gd name="connsiteX1" fmla="*/ 0 w 1068844"/>
              <a:gd name="connsiteY1" fmla="*/ 1320946 h 1320946"/>
              <a:gd name="connsiteX0" fmla="*/ 628005 w 628005"/>
              <a:gd name="connsiteY0" fmla="*/ 0 h 895331"/>
              <a:gd name="connsiteX1" fmla="*/ 235590 w 628005"/>
              <a:gd name="connsiteY1" fmla="*/ 895331 h 895331"/>
              <a:gd name="connsiteX0" fmla="*/ 996795 w 996795"/>
              <a:gd name="connsiteY0" fmla="*/ 0 h 895331"/>
              <a:gd name="connsiteX1" fmla="*/ 604380 w 996795"/>
              <a:gd name="connsiteY1" fmla="*/ 895331 h 895331"/>
              <a:gd name="connsiteX0" fmla="*/ 1119834 w 1119834"/>
              <a:gd name="connsiteY0" fmla="*/ 0 h 895331"/>
              <a:gd name="connsiteX1" fmla="*/ 727419 w 1119834"/>
              <a:gd name="connsiteY1" fmla="*/ 895331 h 895331"/>
              <a:gd name="connsiteX0" fmla="*/ 1259341 w 1259341"/>
              <a:gd name="connsiteY0" fmla="*/ 0 h 895331"/>
              <a:gd name="connsiteX1" fmla="*/ 866926 w 1259341"/>
              <a:gd name="connsiteY1" fmla="*/ 895331 h 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9341" h="895331">
                <a:moveTo>
                  <a:pt x="1259341" y="0"/>
                </a:moveTo>
                <a:cubicBezTo>
                  <a:pt x="-311728" y="123389"/>
                  <a:pt x="-378297" y="731892"/>
                  <a:pt x="866926" y="89533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2739554" y="3408010"/>
            <a:ext cx="277131" cy="704557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  <a:gd name="connsiteX0" fmla="*/ 878278 w 878278"/>
              <a:gd name="connsiteY0" fmla="*/ 0 h 1253388"/>
              <a:gd name="connsiteX1" fmla="*/ 26861 w 878278"/>
              <a:gd name="connsiteY1" fmla="*/ 1253388 h 1253388"/>
              <a:gd name="connsiteX0" fmla="*/ 1068844 w 1068844"/>
              <a:gd name="connsiteY0" fmla="*/ 0 h 1320946"/>
              <a:gd name="connsiteX1" fmla="*/ 0 w 1068844"/>
              <a:gd name="connsiteY1" fmla="*/ 1320946 h 1320946"/>
              <a:gd name="connsiteX0" fmla="*/ 628005 w 628005"/>
              <a:gd name="connsiteY0" fmla="*/ 0 h 895331"/>
              <a:gd name="connsiteX1" fmla="*/ 235590 w 628005"/>
              <a:gd name="connsiteY1" fmla="*/ 895331 h 895331"/>
              <a:gd name="connsiteX0" fmla="*/ 996795 w 996795"/>
              <a:gd name="connsiteY0" fmla="*/ 0 h 895331"/>
              <a:gd name="connsiteX1" fmla="*/ 604380 w 996795"/>
              <a:gd name="connsiteY1" fmla="*/ 895331 h 895331"/>
              <a:gd name="connsiteX0" fmla="*/ 1119834 w 1119834"/>
              <a:gd name="connsiteY0" fmla="*/ 0 h 895331"/>
              <a:gd name="connsiteX1" fmla="*/ 727419 w 1119834"/>
              <a:gd name="connsiteY1" fmla="*/ 895331 h 895331"/>
              <a:gd name="connsiteX0" fmla="*/ 1259341 w 1259341"/>
              <a:gd name="connsiteY0" fmla="*/ 0 h 895331"/>
              <a:gd name="connsiteX1" fmla="*/ 866926 w 1259341"/>
              <a:gd name="connsiteY1" fmla="*/ 895331 h 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9341" h="895331">
                <a:moveTo>
                  <a:pt x="1259341" y="0"/>
                </a:moveTo>
                <a:cubicBezTo>
                  <a:pt x="-311728" y="123389"/>
                  <a:pt x="-378297" y="731892"/>
                  <a:pt x="866926" y="89533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3327177" y="4694236"/>
            <a:ext cx="833640" cy="701165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  <a:gd name="connsiteX0" fmla="*/ 878278 w 878278"/>
              <a:gd name="connsiteY0" fmla="*/ 0 h 1253388"/>
              <a:gd name="connsiteX1" fmla="*/ 26861 w 878278"/>
              <a:gd name="connsiteY1" fmla="*/ 1253388 h 1253388"/>
              <a:gd name="connsiteX0" fmla="*/ 1068844 w 1068844"/>
              <a:gd name="connsiteY0" fmla="*/ 0 h 1320946"/>
              <a:gd name="connsiteX1" fmla="*/ 0 w 1068844"/>
              <a:gd name="connsiteY1" fmla="*/ 1320946 h 1320946"/>
              <a:gd name="connsiteX0" fmla="*/ 628005 w 628005"/>
              <a:gd name="connsiteY0" fmla="*/ 0 h 895331"/>
              <a:gd name="connsiteX1" fmla="*/ 235590 w 628005"/>
              <a:gd name="connsiteY1" fmla="*/ 895331 h 895331"/>
              <a:gd name="connsiteX0" fmla="*/ 996795 w 996795"/>
              <a:gd name="connsiteY0" fmla="*/ 0 h 895331"/>
              <a:gd name="connsiteX1" fmla="*/ 604380 w 996795"/>
              <a:gd name="connsiteY1" fmla="*/ 895331 h 895331"/>
              <a:gd name="connsiteX0" fmla="*/ 1119834 w 1119834"/>
              <a:gd name="connsiteY0" fmla="*/ 0 h 895331"/>
              <a:gd name="connsiteX1" fmla="*/ 727419 w 1119834"/>
              <a:gd name="connsiteY1" fmla="*/ 895331 h 895331"/>
              <a:gd name="connsiteX0" fmla="*/ 1259341 w 1259341"/>
              <a:gd name="connsiteY0" fmla="*/ 0 h 895331"/>
              <a:gd name="connsiteX1" fmla="*/ 866926 w 1259341"/>
              <a:gd name="connsiteY1" fmla="*/ 895331 h 895331"/>
              <a:gd name="connsiteX0" fmla="*/ 364268 w 3982126"/>
              <a:gd name="connsiteY0" fmla="*/ 0 h 800750"/>
              <a:gd name="connsiteX1" fmla="*/ 3982126 w 3982126"/>
              <a:gd name="connsiteY1" fmla="*/ 800750 h 800750"/>
              <a:gd name="connsiteX0" fmla="*/ 450940 w 4068798"/>
              <a:gd name="connsiteY0" fmla="*/ 0 h 816935"/>
              <a:gd name="connsiteX1" fmla="*/ 4068798 w 4068798"/>
              <a:gd name="connsiteY1" fmla="*/ 800750 h 816935"/>
              <a:gd name="connsiteX0" fmla="*/ 599449 w 4217307"/>
              <a:gd name="connsiteY0" fmla="*/ 0 h 858491"/>
              <a:gd name="connsiteX1" fmla="*/ 4217307 w 4217307"/>
              <a:gd name="connsiteY1" fmla="*/ 800750 h 858491"/>
              <a:gd name="connsiteX0" fmla="*/ 170376 w 3788234"/>
              <a:gd name="connsiteY0" fmla="*/ 0 h 891022"/>
              <a:gd name="connsiteX1" fmla="*/ 3788234 w 3788234"/>
              <a:gd name="connsiteY1" fmla="*/ 800750 h 89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88234" h="891022">
                <a:moveTo>
                  <a:pt x="170376" y="0"/>
                </a:moveTo>
                <a:cubicBezTo>
                  <a:pt x="-361887" y="596295"/>
                  <a:pt x="223811" y="1103460"/>
                  <a:pt x="3788234" y="80075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2722" y="5798476"/>
            <a:ext cx="19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Plane mixing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425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  <p:bldP spid="11" grpId="0"/>
      <p:bldP spid="12" grpId="0" animBg="1"/>
      <p:bldP spid="13" grpId="0" animBg="1"/>
      <p:bldP spid="1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124893" y="1275907"/>
            <a:ext cx="4465674" cy="28548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Broyden's</a:t>
            </a:r>
            <a:r>
              <a:rPr kumimoji="1" lang="en-US" altLang="ja-JP" dirty="0" smtClean="0"/>
              <a:t> method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97180" y="1165860"/>
                <a:ext cx="4498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)−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" y="1165860"/>
                <a:ext cx="4498539" cy="369332"/>
              </a:xfrm>
              <a:prstGeom prst="rect">
                <a:avLst/>
              </a:prstGeom>
              <a:blipFill>
                <a:blip r:embed="rId2"/>
                <a:stretch>
                  <a:fillRect l="-1220" r="-2033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5534188" y="5879102"/>
            <a:ext cx="454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C. G. </a:t>
            </a:r>
            <a:r>
              <a:rPr lang="en-US" altLang="ja-JP" dirty="0" err="1" smtClean="0"/>
              <a:t>Broyden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Marh</a:t>
            </a:r>
            <a:r>
              <a:rPr lang="en-US" altLang="ja-JP" dirty="0"/>
              <a:t>. </a:t>
            </a:r>
            <a:r>
              <a:rPr lang="en-US" altLang="ja-JP" dirty="0" err="1"/>
              <a:t>Compur</a:t>
            </a:r>
            <a:r>
              <a:rPr lang="en-US" altLang="ja-JP" dirty="0"/>
              <a:t>. </a:t>
            </a:r>
            <a:r>
              <a:rPr lang="en-US" altLang="ja-JP" b="1" dirty="0" smtClean="0"/>
              <a:t>19</a:t>
            </a:r>
            <a:r>
              <a:rPr lang="en-US" altLang="ja-JP" dirty="0" smtClean="0"/>
              <a:t>, </a:t>
            </a:r>
            <a:r>
              <a:rPr lang="en-US" altLang="ja-JP" dirty="0"/>
              <a:t>577 </a:t>
            </a:r>
            <a:r>
              <a:rPr lang="en-US" altLang="ja-JP" dirty="0" smtClean="0"/>
              <a:t>(1965).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212086" y="3230933"/>
                <a:ext cx="312758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𝒗</m:t>
                          </m:r>
                        </m:e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+1)</m:t>
                          </m:r>
                        </m:sup>
                      </m:sSup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𝒗</m:t>
                          </m:r>
                        </m:e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Δ</m:t>
                      </m:r>
                      <m:sSup>
                        <m:s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𝒗</m:t>
                          </m:r>
                        </m:e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6" y="3230933"/>
                <a:ext cx="3127587" cy="384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329072" y="1878568"/>
                <a:ext cx="26968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𝑭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𝒗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𝒗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)−</m:t>
                      </m:r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𝒗</m:t>
                      </m:r>
                    </m:oMath>
                  </m:oMathPara>
                </a14:m>
                <a:endParaRPr kumimoji="1" lang="ja-JP" altLang="en-US" sz="2400" b="1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72" y="1878568"/>
                <a:ext cx="2696829" cy="369332"/>
              </a:xfrm>
              <a:prstGeom prst="rect">
                <a:avLst/>
              </a:prstGeom>
              <a:blipFill>
                <a:blip r:embed="rId4"/>
                <a:stretch>
                  <a:fillRect l="-2036" r="-905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254414" y="1625482"/>
                <a:ext cx="2143087" cy="379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𝑭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𝐽</m:t>
                          </m:r>
                        </m:e>
                      </m:acc>
                      <m:r>
                        <m:rPr>
                          <m:sty m:val="p"/>
                        </m:rPr>
                        <a:rPr kumimoji="1" lang="en-US" altLang="ja-JP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Δ</m:t>
                      </m:r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𝒗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kumimoji="1" lang="ja-JP" altLang="en-US" sz="2400" b="1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414" y="1625482"/>
                <a:ext cx="2143087" cy="379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303653" y="2369512"/>
                <a:ext cx="3298852" cy="506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Δ</m:t>
                      </m:r>
                      <m:sSup>
                        <m:sSupPr>
                          <m:ctrlP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𝒗</m:t>
                          </m:r>
                        </m:e>
                        <m:sup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sSup>
                        <m:s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sSup>
                        <m:sSupPr>
                          <m:ctrlP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𝑭</m:t>
                          </m:r>
                        </m:e>
                        <m:sup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653" y="2369512"/>
                <a:ext cx="3298852" cy="5062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 flipH="1">
                <a:off x="7548821" y="1430653"/>
                <a:ext cx="1947672" cy="8065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≡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48821" y="1430653"/>
                <a:ext cx="1947672" cy="8065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3875" y="2674264"/>
                <a:ext cx="20272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b="0" kern="1200" dirty="0" smtClean="0">
                    <a:solidFill>
                      <a:schemeClr val="tx1"/>
                    </a:solidFill>
                    <a:ea typeface="+mj-ea"/>
                  </a:rPr>
                  <a:t>Solve </a:t>
                </a:r>
                <a14:m>
                  <m:oMath xmlns:m="http://schemas.openxmlformats.org/officeDocument/2006/math">
                    <m:r>
                      <a:rPr kumimoji="1" lang="en-US" altLang="ja-JP" sz="24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𝑭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kumimoji="1" lang="en-US" altLang="ja-JP" sz="24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𝒗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)=</m:t>
                    </m:r>
                    <m:r>
                      <a:rPr kumimoji="1" lang="en-US" altLang="ja-JP" sz="24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𝟎</m:t>
                    </m:r>
                  </m:oMath>
                </a14:m>
                <a:endParaRPr kumimoji="1" lang="ja-JP" altLang="en-US" sz="2400" b="1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75" y="2674264"/>
                <a:ext cx="2027222" cy="369332"/>
              </a:xfrm>
              <a:prstGeom prst="rect">
                <a:avLst/>
              </a:prstGeom>
              <a:blipFill>
                <a:blip r:embed="rId8"/>
                <a:stretch>
                  <a:fillRect l="-9337" t="-31667" r="-4217" b="-4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6687385" y="3611486"/>
            <a:ext cx="2488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Newton's method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26183" y="4308399"/>
                <a:ext cx="9339072" cy="471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rPr>
                  <a:t>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rPr>
                  <a:t>, and update it iteratively </a:t>
                </a:r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rPr>
                  <a:t>→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rPr>
                  <a:t>Quasi  Newton's method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  <a:cs typeface="+mn-cs"/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3" y="4308399"/>
                <a:ext cx="9339072" cy="471732"/>
              </a:xfrm>
              <a:prstGeom prst="rect">
                <a:avLst/>
              </a:prstGeom>
              <a:blipFill>
                <a:blip r:embed="rId9"/>
                <a:stretch>
                  <a:fillRect l="-1044" t="-11688" b="-25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919716" y="5094888"/>
                <a:ext cx="6088246" cy="523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𝑭</m:t>
                          </m:r>
                        </m:e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𝑭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𝑚</m:t>
                              </m:r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16" y="5094888"/>
                <a:ext cx="6088246" cy="5233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995235" y="5665960"/>
                <a:ext cx="4252061" cy="639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0" dirty="0" smtClean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𝑎𝑝𝑝𝑟𝑜𝑥</m:t>
                                        </m:r>
                                      </m:sub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𝑎𝑝𝑝𝑟𝑜𝑥</m:t>
                                        </m:r>
                                      </m:sub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35" y="5665960"/>
                <a:ext cx="4252061" cy="639983"/>
              </a:xfrm>
              <a:prstGeom prst="rect">
                <a:avLst/>
              </a:prstGeom>
              <a:blipFill>
                <a:blip r:embed="rId11"/>
                <a:stretch>
                  <a:fillRect l="-11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0" y="6509300"/>
                <a:ext cx="10226325" cy="1024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𝑎𝑝𝑝𝑟𝑜𝑥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09300"/>
                <a:ext cx="10226325" cy="10246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4374494" y="722381"/>
            <a:ext cx="5552514" cy="188574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958" y="-11127"/>
            <a:ext cx="8969828" cy="703404"/>
          </a:xfrm>
        </p:spPr>
        <p:txBody>
          <a:bodyPr/>
          <a:lstStyle/>
          <a:p>
            <a:r>
              <a:rPr kumimoji="1" lang="en-US" altLang="ja-JP" sz="4000" dirty="0" smtClean="0"/>
              <a:t>Practical algorithm (</a:t>
            </a:r>
            <a:r>
              <a:rPr kumimoji="1" lang="en-US" altLang="ja-JP" sz="4000" dirty="0" smtClean="0">
                <a:latin typeface="Consolas" panose="020B0609020204030204" pitchFamily="49" charset="0"/>
              </a:rPr>
              <a:t>scf_loop@scf.F90</a:t>
            </a:r>
            <a:r>
              <a:rPr kumimoji="1" lang="en-US" altLang="ja-JP" sz="4000" dirty="0" smtClean="0"/>
              <a:t>)</a:t>
            </a:r>
            <a:endParaRPr kumimoji="1" lang="ja-JP" altLang="en-US" sz="4000" dirty="0"/>
          </a:p>
        </p:txBody>
      </p:sp>
      <p:sp>
        <p:nvSpPr>
          <p:cNvPr id="3" name="正方形/長方形 2"/>
          <p:cNvSpPr/>
          <p:nvPr/>
        </p:nvSpPr>
        <p:spPr>
          <a:xfrm>
            <a:off x="4374494" y="722381"/>
            <a:ext cx="5552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G. P. </a:t>
            </a:r>
            <a:r>
              <a:rPr lang="en-US" altLang="ja-JP" dirty="0">
                <a:solidFill>
                  <a:srgbClr val="000000"/>
                </a:solidFill>
              </a:rPr>
              <a:t>Srivastava, J. Phys. A: Math. Gen. </a:t>
            </a:r>
            <a:r>
              <a:rPr lang="en-US" altLang="ja-JP" b="1" dirty="0">
                <a:solidFill>
                  <a:srgbClr val="000000"/>
                </a:solidFill>
              </a:rPr>
              <a:t>17</a:t>
            </a:r>
            <a:r>
              <a:rPr lang="en-US" altLang="ja-JP" dirty="0">
                <a:solidFill>
                  <a:srgbClr val="000000"/>
                </a:solidFill>
              </a:rPr>
              <a:t>, L317 (1984</a:t>
            </a:r>
            <a:r>
              <a:rPr lang="en-US" altLang="ja-JP" dirty="0" smtClean="0">
                <a:solidFill>
                  <a:srgbClr val="000000"/>
                </a:solidFill>
              </a:rPr>
              <a:t>).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401238" y="1072389"/>
            <a:ext cx="5525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G. P. </a:t>
            </a:r>
            <a:r>
              <a:rPr lang="en-US" altLang="ja-JP" dirty="0"/>
              <a:t>Srivastava </a:t>
            </a:r>
            <a:r>
              <a:rPr lang="en-US" altLang="ja-JP" dirty="0" smtClean="0"/>
              <a:t>J</a:t>
            </a:r>
            <a:r>
              <a:rPr lang="en-US" altLang="ja-JP" dirty="0"/>
              <a:t>. Phys. A: Math. Gen. </a:t>
            </a:r>
            <a:r>
              <a:rPr lang="en-US" altLang="ja-JP" b="1" dirty="0" smtClean="0"/>
              <a:t>17</a:t>
            </a:r>
            <a:r>
              <a:rPr lang="en-US" altLang="ja-JP" dirty="0" smtClean="0"/>
              <a:t>, 2737 (1984).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83326" y="6740520"/>
                <a:ext cx="15965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6" y="6740520"/>
                <a:ext cx="1596591" cy="369332"/>
              </a:xfrm>
              <a:prstGeom prst="rect">
                <a:avLst/>
              </a:prstGeom>
              <a:blipFill>
                <a:blip r:embed="rId2"/>
                <a:stretch>
                  <a:fillRect l="-1908" r="-152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470865" y="5128044"/>
                <a:ext cx="4241930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ja-JP" altLang="en-US" sz="2400" b="1" i="1">
                                      <a:latin typeface="Cambria Math" panose="02040503050406030204" pitchFamily="18" charset="0"/>
                                    </a:rPr>
                                    <m:t>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sz="2400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65" y="5128044"/>
                <a:ext cx="4241930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832595" y="2870458"/>
                <a:ext cx="5656933" cy="1129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b="1" i="1">
                              <a:latin typeface="Cambria Math" panose="02040503050406030204" pitchFamily="18" charset="0"/>
                            </a:rPr>
                            <m:t>𝓙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ja-JP" altLang="en-US" sz="2400" b="1" i="1">
                                      <a:latin typeface="Cambria Math" panose="02040503050406030204" pitchFamily="18" charset="0"/>
                                    </a:rPr>
                                    <m:t>𝓙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sz="2400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95" y="2870458"/>
                <a:ext cx="5656933" cy="1129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869171" y="3936547"/>
                <a:ext cx="22819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b="1" i="1">
                              <a:latin typeface="Cambria Math" panose="02040503050406030204" pitchFamily="18" charset="0"/>
                            </a:rPr>
                            <m:t>𝓙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71" y="3936547"/>
                <a:ext cx="2281971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94454" y="6190282"/>
                <a:ext cx="14494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54" y="6190282"/>
                <a:ext cx="1449499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0" y="687629"/>
                <a:ext cx="3986785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do iteration : </a:t>
                </a:r>
                <a14:m>
                  <m:oMath xmlns:m="http://schemas.openxmlformats.org/officeDocument/2006/math">
                    <m:r>
                      <a:rPr kumimoji="1" lang="en-US" altLang="ja-JP" sz="24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kumimoji="1" lang="en-US" altLang="ja-JP" sz="24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 = 1, 2, 3, ⋯</m:t>
                    </m:r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7629"/>
                <a:ext cx="3986785" cy="461664"/>
              </a:xfrm>
              <a:prstGeom prst="rect">
                <a:avLst/>
              </a:prstGeom>
              <a:blipFill>
                <a:blip r:embed="rId7"/>
                <a:stretch>
                  <a:fillRect l="-2294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41326" y="1149292"/>
                <a:ext cx="18837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ja-JP" sz="2400" dirty="0">
                    <a:ea typeface="+mj-ea"/>
                  </a:rPr>
                  <a:t>C</a:t>
                </a:r>
                <a:r>
                  <a:rPr kumimoji="1" lang="en-US" altLang="ja-JP" sz="2400" b="0" kern="1200" dirty="0" smtClean="0">
                    <a:solidFill>
                      <a:schemeClr val="tx1"/>
                    </a:solidFill>
                    <a:ea typeface="+mj-ea"/>
                  </a:rPr>
                  <a:t>ompute</a:t>
                </a:r>
                <a:r>
                  <a:rPr kumimoji="1" lang="en-US" altLang="ja-JP" sz="2400" b="1" kern="1200" dirty="0" smtClean="0">
                    <a:solidFill>
                      <a:schemeClr val="tx1"/>
                    </a:solidFill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𝑭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kumimoji="1" lang="en-US" altLang="ja-JP" sz="24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𝒗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" y="1149292"/>
                <a:ext cx="1883785" cy="369332"/>
              </a:xfrm>
              <a:prstGeom prst="rect">
                <a:avLst/>
              </a:prstGeom>
              <a:blipFill>
                <a:blip r:embed="rId8"/>
                <a:stretch>
                  <a:fillRect l="-10032" t="-31667" r="-6796" b="-4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41326" y="1961962"/>
                <a:ext cx="10899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b="0" kern="1200" dirty="0" smtClean="0">
                    <a:solidFill>
                      <a:schemeClr val="tx1"/>
                    </a:solidFill>
                    <a:ea typeface="+mj-ea"/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&gt;1</m:t>
                    </m:r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" y="1961962"/>
                <a:ext cx="1089914" cy="369332"/>
              </a:xfrm>
              <a:prstGeom prst="rect">
                <a:avLst/>
              </a:prstGeom>
              <a:blipFill>
                <a:blip r:embed="rId9"/>
                <a:stretch>
                  <a:fillRect l="-17318" t="-31667" r="-8380" b="-4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541326" y="1535809"/>
                <a:ext cx="2805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b="0" kern="1200" dirty="0" smtClean="0">
                    <a:solidFill>
                      <a:schemeClr val="tx1"/>
                    </a:solidFill>
                    <a:ea typeface="+mj-ea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𝐹</m:t>
                            </m:r>
                          </m:e>
                        </m:d>
                      </m:e>
                      <m:sup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is small </a:t>
                </a:r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→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exit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" y="1535809"/>
                <a:ext cx="2805255" cy="369332"/>
              </a:xfrm>
              <a:prstGeom prst="rect">
                <a:avLst/>
              </a:prstGeom>
              <a:blipFill>
                <a:blip r:embed="rId10"/>
                <a:stretch>
                  <a:fillRect l="-6739" t="-31148" r="-5652" b="-426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541326" y="4729052"/>
            <a:ext cx="972922" cy="46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end if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0" y="7046538"/>
            <a:ext cx="1111910" cy="47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end do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860637" y="2505714"/>
                <a:ext cx="21954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37" y="2505714"/>
                <a:ext cx="2195473" cy="46166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4896582" y="1514603"/>
                <a:ext cx="4079450" cy="932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sz="2000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ja-JP" altLang="en-US" sz="2000" b="1" i="1">
                                      <a:latin typeface="Cambria Math" panose="02040503050406030204" pitchFamily="18" charset="0"/>
                                    </a:rPr>
                                    <m:t>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82" y="1514603"/>
                <a:ext cx="4079450" cy="9325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>
          <a:xfrm>
            <a:off x="5615821" y="6875325"/>
            <a:ext cx="4386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W(001</a:t>
            </a:r>
            <a:r>
              <a:rPr lang="en-US" altLang="ja-JP" dirty="0"/>
              <a:t>) surface </a:t>
            </a:r>
            <a:endParaRPr lang="en-US" altLang="ja-JP" dirty="0" smtClean="0"/>
          </a:p>
          <a:p>
            <a:r>
              <a:rPr lang="en-US" altLang="ja-JP" dirty="0" smtClean="0">
                <a:latin typeface="+mj-lt"/>
              </a:rPr>
              <a:t>D. </a:t>
            </a:r>
            <a:r>
              <a:rPr lang="en-US" altLang="ja-JP" dirty="0">
                <a:latin typeface="+mj-lt"/>
              </a:rPr>
              <a:t>Singh, </a:t>
            </a:r>
            <a:r>
              <a:rPr lang="en-US" altLang="ja-JP" i="1" dirty="0" smtClean="0">
                <a:latin typeface="+mj-lt"/>
              </a:rPr>
              <a:t>et al</a:t>
            </a:r>
            <a:r>
              <a:rPr lang="en-US" altLang="ja-JP" dirty="0" smtClean="0">
                <a:latin typeface="+mj-lt"/>
              </a:rPr>
              <a:t>, Phys</a:t>
            </a:r>
            <a:r>
              <a:rPr lang="en-US" altLang="ja-JP" dirty="0">
                <a:latin typeface="+mj-lt"/>
              </a:rPr>
              <a:t>. Rev. B </a:t>
            </a:r>
            <a:r>
              <a:rPr lang="en-US" altLang="ja-JP" b="1" dirty="0">
                <a:latin typeface="+mj-lt"/>
              </a:rPr>
              <a:t>34</a:t>
            </a:r>
            <a:r>
              <a:rPr lang="en-US" altLang="ja-JP" dirty="0">
                <a:latin typeface="+mj-lt"/>
              </a:rPr>
              <a:t>, </a:t>
            </a:r>
            <a:r>
              <a:rPr lang="en-US" altLang="ja-JP" dirty="0" smtClean="0">
                <a:latin typeface="+mj-lt"/>
              </a:rPr>
              <a:t>8391, (198).</a:t>
            </a:r>
            <a:endParaRPr lang="en-US" altLang="ja-JP" b="0" i="0" u="none" strike="noStrike" dirty="0">
              <a:effectLst/>
              <a:latin typeface="+mj-lt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1943" y="3451229"/>
            <a:ext cx="3586843" cy="3473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8320243" y="3573748"/>
                <a:ext cx="1311578" cy="58477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ja-JP" sz="16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Plane mixing </a:t>
                </a:r>
              </a:p>
              <a:p>
                <a:pPr algn="r"/>
                <a:r>
                  <a:rPr kumimoji="1" lang="en-US" altLang="ja-JP" sz="16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𝛽</m:t>
                    </m:r>
                    <m: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=0.1</m:t>
                    </m:r>
                  </m:oMath>
                </a14:m>
                <a:r>
                  <a:rPr kumimoji="1" lang="en-US" altLang="ja-JP" sz="16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) </a:t>
                </a:r>
                <a:endParaRPr kumimoji="1" lang="ja-JP" altLang="en-US" sz="16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243" y="3573748"/>
                <a:ext cx="1311578" cy="584775"/>
              </a:xfrm>
              <a:prstGeom prst="rect">
                <a:avLst/>
              </a:prstGeom>
              <a:blipFill>
                <a:blip r:embed="rId14"/>
                <a:stretch>
                  <a:fillRect l="-1860" t="-3125" r="-2326" b="-114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0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4" y="0"/>
            <a:ext cx="2220686" cy="767443"/>
          </a:xfrm>
        </p:spPr>
        <p:txBody>
          <a:bodyPr/>
          <a:lstStyle/>
          <a:p>
            <a:r>
              <a:rPr kumimoji="1" lang="en-US" altLang="ja-JP" dirty="0" smtClean="0"/>
              <a:t>Tutorial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0629" y="707571"/>
            <a:ext cx="4942379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cd ~/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pwdft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/</a:t>
            </a:r>
          </a:p>
          <a:p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400" dirty="0" err="1" smtClean="0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 checkout master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pull</a:t>
            </a:r>
          </a:p>
          <a:p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$ make clean; make</a:t>
            </a:r>
          </a:p>
          <a:p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$ cd sample/Al/</a:t>
            </a:r>
          </a:p>
          <a:p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$ ../../</a:t>
            </a:r>
            <a:r>
              <a:rPr lang="en-US" altLang="ja-JP" sz="2400" dirty="0" err="1" smtClean="0">
                <a:latin typeface="Consolas" panose="020B0609020204030204" pitchFamily="49" charset="0"/>
                <a:ea typeface="+mj-ea"/>
              </a:rPr>
              <a:t>src</a:t>
            </a:r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/</a:t>
            </a:r>
            <a:r>
              <a:rPr lang="en-US" altLang="ja-JP" sz="2400" dirty="0" err="1" smtClean="0">
                <a:latin typeface="Consolas" panose="020B0609020204030204" pitchFamily="49" charset="0"/>
                <a:ea typeface="+mj-ea"/>
              </a:rPr>
              <a:t>pwdft.x</a:t>
            </a:r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 &lt; scf.in</a:t>
            </a:r>
            <a:endParaRPr kumimoji="1" lang="ja-JP" altLang="en-US" sz="24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823857" y="108856"/>
            <a:ext cx="4141561" cy="70000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&amp;CONTROL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calculation = 'scf'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/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&amp;SYSTEM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nbnd = 5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      nat = 1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     ntyp = 1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  ecutwfc =30.000000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  ecutrho = 120.000000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/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&amp;ELECTRONS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mixing_beta = 0.3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conv_thr = 1.000000e-5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electron_maxstep = 100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/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CELL_PARAMETERS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0.000000 2.024700 2.024700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2.024700 0.000000 2.024700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2.024700 2.024700 0.000000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ATOMIC_SPECIES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Al al.lda.lps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ATOMIC_POSITIONS 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Al 0.000000 0.000000 0.000000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K_POINTS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8 8 8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0629" y="3233610"/>
            <a:ext cx="5543542" cy="42780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1600" dirty="0" smtClean="0">
                <a:latin typeface="Consolas" panose="020B0609020204030204" pitchFamily="49" charset="0"/>
                <a:ea typeface="+mj-ea"/>
              </a:rPr>
              <a:t>  Iteration            </a:t>
            </a:r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1</a:t>
            </a:r>
          </a:p>
          <a:p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    Average LOBPCG steps :           20</a:t>
            </a:r>
          </a:p>
          <a:p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    delta </a:t>
            </a:r>
            <a:r>
              <a:rPr lang="en-US" altLang="ja-JP" sz="1600" dirty="0" err="1">
                <a:latin typeface="Consolas" panose="020B0609020204030204" pitchFamily="49" charset="0"/>
                <a:ea typeface="+mj-ea"/>
              </a:rPr>
              <a:t>Vks</a:t>
            </a:r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[eV] :    2.7895180896787383E-003</a:t>
            </a:r>
          </a:p>
          <a:p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  Iteration            2</a:t>
            </a:r>
          </a:p>
          <a:p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    Average LOBPCG steps :            8</a:t>
            </a:r>
          </a:p>
          <a:p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    delta </a:t>
            </a:r>
            <a:r>
              <a:rPr lang="en-US" altLang="ja-JP" sz="1600" dirty="0" err="1">
                <a:latin typeface="Consolas" panose="020B0609020204030204" pitchFamily="49" charset="0"/>
                <a:ea typeface="+mj-ea"/>
              </a:rPr>
              <a:t>Vks</a:t>
            </a:r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[eV] :    1.9722767387705393E-003</a:t>
            </a:r>
          </a:p>
          <a:p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  Iteration            3</a:t>
            </a:r>
          </a:p>
          <a:p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    Average LOBPCG steps :            9</a:t>
            </a:r>
          </a:p>
          <a:p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    delta </a:t>
            </a:r>
            <a:r>
              <a:rPr lang="en-US" altLang="ja-JP" sz="1600" dirty="0" err="1">
                <a:latin typeface="Consolas" panose="020B0609020204030204" pitchFamily="49" charset="0"/>
                <a:ea typeface="+mj-ea"/>
              </a:rPr>
              <a:t>Vks</a:t>
            </a:r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[eV] :    3.3737045076316851E-005</a:t>
            </a:r>
          </a:p>
          <a:p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  Iteration            4</a:t>
            </a:r>
          </a:p>
          <a:p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    Average LOBPCG steps :            1</a:t>
            </a:r>
          </a:p>
          <a:p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    delta </a:t>
            </a:r>
            <a:r>
              <a:rPr lang="en-US" altLang="ja-JP" sz="1600" dirty="0" err="1">
                <a:latin typeface="Consolas" panose="020B0609020204030204" pitchFamily="49" charset="0"/>
                <a:ea typeface="+mj-ea"/>
              </a:rPr>
              <a:t>Vks</a:t>
            </a:r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[eV] :    2.3594012412709303E-005</a:t>
            </a:r>
          </a:p>
          <a:p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  Iteration            5</a:t>
            </a:r>
          </a:p>
          <a:p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    Average LOBPCG steps :            2</a:t>
            </a:r>
          </a:p>
          <a:p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    delta </a:t>
            </a:r>
            <a:r>
              <a:rPr lang="en-US" altLang="ja-JP" sz="1600" dirty="0" err="1">
                <a:latin typeface="Consolas" panose="020B0609020204030204" pitchFamily="49" charset="0"/>
                <a:ea typeface="+mj-ea"/>
              </a:rPr>
              <a:t>Vks</a:t>
            </a:r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[eV] :    1.0001898370361127E-006</a:t>
            </a:r>
          </a:p>
          <a:p>
            <a:endParaRPr lang="en-US" altLang="ja-JP" sz="1600" dirty="0">
              <a:latin typeface="Consolas" panose="020B0609020204030204" pitchFamily="49" charset="0"/>
              <a:ea typeface="+mj-ea"/>
            </a:endParaRPr>
          </a:p>
          <a:p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      Converged ! </a:t>
            </a:r>
            <a:r>
              <a:rPr lang="en-US" altLang="ja-JP" sz="1600" dirty="0" err="1">
                <a:latin typeface="Consolas" panose="020B0609020204030204" pitchFamily="49" charset="0"/>
                <a:ea typeface="+mj-ea"/>
              </a:rPr>
              <a:t>iter</a:t>
            </a:r>
            <a:r>
              <a:rPr lang="en-US" altLang="ja-JP" sz="1600" dirty="0">
                <a:latin typeface="Consolas" panose="020B0609020204030204" pitchFamily="49" charset="0"/>
                <a:ea typeface="+mj-ea"/>
              </a:rPr>
              <a:t> = 5</a:t>
            </a:r>
            <a:endParaRPr kumimoji="1" lang="ja-JP" altLang="en-US" sz="16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402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9972" y="59872"/>
            <a:ext cx="4680858" cy="647699"/>
          </a:xfrm>
        </p:spPr>
        <p:txBody>
          <a:bodyPr/>
          <a:lstStyle/>
          <a:p>
            <a:r>
              <a:rPr kumimoji="1" lang="en-US" altLang="ja-JP" dirty="0" smtClean="0"/>
              <a:t>Band structure plot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2401" y="1237203"/>
            <a:ext cx="8366393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$ ../../</a:t>
            </a:r>
            <a:r>
              <a:rPr lang="en-US" altLang="ja-JP" sz="2000" dirty="0" err="1" smtClean="0">
                <a:latin typeface="Consolas" panose="020B0609020204030204" pitchFamily="49" charset="0"/>
                <a:ea typeface="+mj-ea"/>
              </a:rPr>
              <a:t>src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/</a:t>
            </a:r>
            <a:r>
              <a:rPr lang="en-US" altLang="ja-JP" sz="2000" dirty="0" err="1" smtClean="0">
                <a:latin typeface="Consolas" panose="020B0609020204030204" pitchFamily="49" charset="0"/>
                <a:ea typeface="+mj-ea"/>
              </a:rPr>
              <a:t>pwdft.x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 &lt; band.in</a:t>
            </a:r>
          </a:p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kumimoji="1" lang="en-US" altLang="ja-JP" sz="20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gnuplot</a:t>
            </a:r>
            <a:endParaRPr kumimoji="1" lang="en-US" altLang="ja-JP" sz="20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kumimoji="1" lang="en-US" altLang="ja-JP" sz="20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gnuplot</a:t>
            </a:r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&gt; set </a:t>
            </a:r>
            <a:r>
              <a:rPr kumimoji="1" lang="en-US" altLang="ja-JP" sz="20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ylabel</a:t>
            </a:r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"Energy from E_F [eV]"</a:t>
            </a:r>
          </a:p>
          <a:p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gnuplot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&gt; unset 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xlabel</a:t>
            </a:r>
            <a:endParaRPr lang="en-US" altLang="ja-JP" sz="20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kumimoji="1" lang="en-US" altLang="ja-JP" sz="20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gnuplot</a:t>
            </a:r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&gt; plot [][:40] "band.dat", 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\</a:t>
            </a:r>
          </a:p>
          <a:p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x</a:t>
            </a:r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**2*0.5*27.21138456-11.514956871425214 tit "k^2/2-E_F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", \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(x-1.42)**2*0.5*27.2-11.5 tit "(k-G)^2/2-E_F"</a:t>
            </a:r>
            <a:endParaRPr kumimoji="1" lang="ja-JP" altLang="en-US" sz="20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775942"/>
            <a:ext cx="60960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2401" y="614334"/>
                <a:ext cx="74545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One-shot calculation with previously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𝐾𝑆</m:t>
                        </m:r>
                      </m:sub>
                    </m:sSub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kumimoji="1" lang="en-US" altLang="ja-JP" sz="24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𝒓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614334"/>
                <a:ext cx="7454513" cy="461665"/>
              </a:xfrm>
              <a:prstGeom prst="rect">
                <a:avLst/>
              </a:prstGeom>
              <a:blipFill>
                <a:blip r:embed="rId3"/>
                <a:stretch>
                  <a:fillRect l="-122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6194503" y="4309946"/>
            <a:ext cx="39324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Band structure of Aluminum</a:t>
            </a:r>
          </a:p>
          <a:p>
            <a:r>
              <a:rPr lang="ja-JP" altLang="en-US" sz="2400" dirty="0" smtClean="0">
                <a:latin typeface="+mj-ea"/>
                <a:ea typeface="+mj-ea"/>
              </a:rPr>
              <a:t>→ </a:t>
            </a:r>
            <a:r>
              <a:rPr lang="en-US" altLang="ja-JP" sz="2400" dirty="0" smtClean="0">
                <a:latin typeface="+mj-ea"/>
                <a:ea typeface="+mj-ea"/>
              </a:rPr>
              <a:t>Free electron </a:t>
            </a:r>
          </a:p>
          <a:p>
            <a:r>
              <a:rPr lang="en-US" altLang="ja-JP" sz="2400" dirty="0">
                <a:latin typeface="+mj-ea"/>
                <a:ea typeface="+mj-ea"/>
              </a:rPr>
              <a:t> </a:t>
            </a:r>
            <a:r>
              <a:rPr lang="en-US" altLang="ja-JP" sz="2400" dirty="0" smtClean="0">
                <a:latin typeface="+mj-ea"/>
                <a:ea typeface="+mj-ea"/>
              </a:rPr>
              <a:t>  + Brillouin-zone periodicity</a:t>
            </a:r>
          </a:p>
          <a:p>
            <a:r>
              <a:rPr kumimoji="1" lang="en-US" altLang="ja-JP" sz="2400" kern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    (folding) </a:t>
            </a:r>
          </a:p>
          <a:p>
            <a:r>
              <a:rPr lang="en-US" altLang="ja-JP" sz="2400" dirty="0">
                <a:latin typeface="+mj-ea"/>
                <a:ea typeface="+mj-ea"/>
              </a:rPr>
              <a:t> </a:t>
            </a:r>
            <a:r>
              <a:rPr lang="en-US" altLang="ja-JP" sz="2400" dirty="0" smtClean="0">
                <a:latin typeface="+mj-ea"/>
                <a:ea typeface="+mj-ea"/>
              </a:rPr>
              <a:t>  + small potential effect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64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Visualization of grid data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23158" y="877824"/>
                <a:ext cx="5216493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Real-space grid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𝐾𝑆</m:t>
                        </m:r>
                      </m:sub>
                    </m:sSub>
                    <m:d>
                      <m:d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1" lang="en-US" altLang="ja-JP" sz="24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𝒓</m:t>
                        </m:r>
                      </m:e>
                    </m:d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𝑣</m:t>
                    </m:r>
                    <m:d>
                      <m:d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1" lang="en-US" altLang="ja-JP" sz="24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𝒓</m:t>
                        </m:r>
                      </m:e>
                    </m:d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1" lang="en-US" altLang="ja-JP" sz="24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𝒓</m:t>
                        </m:r>
                      </m:e>
                    </m:d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𝑋𝐶</m:t>
                        </m:r>
                      </m:sub>
                    </m:sSub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kumimoji="1" lang="en-US" altLang="ja-JP" sz="24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𝒓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kumimoji="1" lang="en-US" altLang="ja-JP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400" dirty="0" smtClean="0">
                    <a:latin typeface="+mj-ea"/>
                    <a:ea typeface="+mj-ea"/>
                  </a:rPr>
                  <a:t>Charge density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+mj-ea"/>
                      </a:rPr>
                      <m:t>𝜌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+mj-ea"/>
                      </a:rPr>
                      <m:t>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kumimoji="1" lang="en-US" altLang="ja-JP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400" dirty="0" smtClean="0">
                    <a:latin typeface="+mj-ea"/>
                    <a:ea typeface="+mj-ea"/>
                  </a:rPr>
                  <a:t>Kohn-Sham orbital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𝑛𝑘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+mj-ea"/>
                      </a:rPr>
                      <m:t>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kumimoji="1" lang="en-US" altLang="ja-JP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400" dirty="0" smtClean="0">
                    <a:latin typeface="+mj-ea"/>
                    <a:ea typeface="+mj-ea"/>
                  </a:rPr>
                  <a:t>Etc.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58" y="877824"/>
                <a:ext cx="5216493" cy="1938992"/>
              </a:xfrm>
              <a:prstGeom prst="rect">
                <a:avLst/>
              </a:prstGeom>
              <a:blipFill>
                <a:blip r:embed="rId2"/>
                <a:stretch>
                  <a:fillRect l="-1871" t="-2516" r="-1170" b="-6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23158" y="3184073"/>
                <a:ext cx="5116337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Reciprocal-space grid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Kohn-Sham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𝜀</m:t>
                        </m:r>
                      </m:e>
                      <m:sub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  <m:r>
                          <a:rPr kumimoji="1" lang="en-US" altLang="ja-JP" sz="24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400" dirty="0" smtClean="0">
                    <a:latin typeface="+mj-ea"/>
                  </a:rPr>
                  <a:t>Fermi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ja-JP" sz="2400" dirty="0">
                    <a:latin typeface="+mj-ea"/>
                  </a:rPr>
                  <a:t> </a:t>
                </a:r>
                <a:endParaRPr kumimoji="1" lang="en-US" altLang="ja-JP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400" dirty="0" smtClean="0">
                    <a:latin typeface="+mj-ea"/>
                  </a:rPr>
                  <a:t>Berry connection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sz="2400" dirty="0" smtClean="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400" dirty="0" smtClean="0">
                    <a:latin typeface="+mj-ea"/>
                    <a:ea typeface="+mj-ea"/>
                  </a:rPr>
                  <a:t>Berry curvature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400" dirty="0" smtClean="0">
                    <a:latin typeface="+mj-ea"/>
                    <a:ea typeface="+mj-ea"/>
                  </a:rPr>
                  <a:t>Etc.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58" y="3184073"/>
                <a:ext cx="5116337" cy="2308324"/>
              </a:xfrm>
              <a:prstGeom prst="rect">
                <a:avLst/>
              </a:prstGeom>
              <a:blipFill>
                <a:blip r:embed="rId3"/>
                <a:stretch>
                  <a:fillRect l="-1907" t="-2111" b="-5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7826829" y="3641272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Isosurface</a:t>
            </a:r>
            <a:endParaRPr lang="en-US" altLang="ja-JP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Section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フリーフォーム 5"/>
          <p:cNvSpPr/>
          <p:nvPr/>
        </p:nvSpPr>
        <p:spPr>
          <a:xfrm>
            <a:off x="5676901" y="2721429"/>
            <a:ext cx="1404257" cy="1110343"/>
          </a:xfrm>
          <a:custGeom>
            <a:avLst/>
            <a:gdLst>
              <a:gd name="connsiteX0" fmla="*/ 244928 w 1404257"/>
              <a:gd name="connsiteY0" fmla="*/ 0 h 1110343"/>
              <a:gd name="connsiteX1" fmla="*/ 963385 w 1404257"/>
              <a:gd name="connsiteY1" fmla="*/ 511628 h 1110343"/>
              <a:gd name="connsiteX2" fmla="*/ 1045028 w 1404257"/>
              <a:gd name="connsiteY2" fmla="*/ 152400 h 1110343"/>
              <a:gd name="connsiteX3" fmla="*/ 1404257 w 1404257"/>
              <a:gd name="connsiteY3" fmla="*/ 1050471 h 1110343"/>
              <a:gd name="connsiteX4" fmla="*/ 598714 w 1404257"/>
              <a:gd name="connsiteY4" fmla="*/ 1110343 h 1110343"/>
              <a:gd name="connsiteX5" fmla="*/ 941614 w 1404257"/>
              <a:gd name="connsiteY5" fmla="*/ 936171 h 1110343"/>
              <a:gd name="connsiteX6" fmla="*/ 0 w 1404257"/>
              <a:gd name="connsiteY6" fmla="*/ 625928 h 1110343"/>
              <a:gd name="connsiteX7" fmla="*/ 244928 w 1404257"/>
              <a:gd name="connsiteY7" fmla="*/ 0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4257" h="1110343">
                <a:moveTo>
                  <a:pt x="244928" y="0"/>
                </a:moveTo>
                <a:lnTo>
                  <a:pt x="963385" y="511628"/>
                </a:lnTo>
                <a:lnTo>
                  <a:pt x="1045028" y="152400"/>
                </a:lnTo>
                <a:lnTo>
                  <a:pt x="1404257" y="1050471"/>
                </a:lnTo>
                <a:lnTo>
                  <a:pt x="598714" y="1110343"/>
                </a:lnTo>
                <a:lnTo>
                  <a:pt x="941614" y="936171"/>
                </a:lnTo>
                <a:lnTo>
                  <a:pt x="0" y="625928"/>
                </a:lnTo>
                <a:lnTo>
                  <a:pt x="24492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4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507057"/>
            <a:ext cx="2499360" cy="34339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Real space : XSF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2400" y="876847"/>
            <a:ext cx="6979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XCrysDen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: Crystalline structure viewer (like VESTA)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54351" y="854812"/>
            <a:ext cx="267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http://www.xcrysden.org/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0722" y="1523838"/>
            <a:ext cx="507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XCrysden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Structure File (XSF) format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9796" y="2074127"/>
            <a:ext cx="776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</a:rPr>
              <a:t>Unit cell + 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Atomic position (structure) + Volume (grid) data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468967" y="1591951"/>
            <a:ext cx="4004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4"/>
              </a:rPr>
              <a:t>http://www.xcrysden.org/doc/XSF.html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6578" y="7030263"/>
            <a:ext cx="8784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We need additional data at these points : copy from original points 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フリーフォーム 9"/>
          <p:cNvSpPr/>
          <p:nvPr/>
        </p:nvSpPr>
        <p:spPr>
          <a:xfrm>
            <a:off x="2651760" y="4466063"/>
            <a:ext cx="816935" cy="2636480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058" h="2447693">
                <a:moveTo>
                  <a:pt x="345688" y="2447693"/>
                </a:moveTo>
                <a:cubicBezTo>
                  <a:pt x="591944" y="1954716"/>
                  <a:pt x="838201" y="1461740"/>
                  <a:pt x="780586" y="1053791"/>
                </a:cubicBezTo>
                <a:cubicBezTo>
                  <a:pt x="722971" y="645842"/>
                  <a:pt x="361485" y="32292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55039" y="3686998"/>
            <a:ext cx="6219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The grid data should include data at </a:t>
            </a:r>
            <a:r>
              <a:rPr kumimoji="1" lang="en-US" altLang="ja-JP" sz="2400" kern="1200" dirty="0" smtClean="0">
                <a:solidFill>
                  <a:srgbClr val="FF0000"/>
                </a:solidFill>
                <a:latin typeface="+mj-ea"/>
                <a:ea typeface="+mj-ea"/>
              </a:rPr>
              <a:t>all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edge of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the unit cell.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フリーフォーム 12"/>
          <p:cNvSpPr/>
          <p:nvPr/>
        </p:nvSpPr>
        <p:spPr>
          <a:xfrm flipV="1">
            <a:off x="7250337" y="2535792"/>
            <a:ext cx="441882" cy="1299211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058" h="2447693">
                <a:moveTo>
                  <a:pt x="345688" y="2447693"/>
                </a:moveTo>
                <a:cubicBezTo>
                  <a:pt x="591944" y="1954716"/>
                  <a:pt x="838201" y="1461740"/>
                  <a:pt x="780586" y="1053791"/>
                </a:cubicBezTo>
                <a:cubicBezTo>
                  <a:pt x="722971" y="645842"/>
                  <a:pt x="361485" y="32292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94020" y="2836447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Unit : Angstrom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フリーフォーム 14"/>
          <p:cNvSpPr/>
          <p:nvPr/>
        </p:nvSpPr>
        <p:spPr>
          <a:xfrm flipV="1">
            <a:off x="3790455" y="2472641"/>
            <a:ext cx="304179" cy="664068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058" h="2447693">
                <a:moveTo>
                  <a:pt x="345688" y="2447693"/>
                </a:moveTo>
                <a:cubicBezTo>
                  <a:pt x="591944" y="1954716"/>
                  <a:pt x="838201" y="1461740"/>
                  <a:pt x="780586" y="1053791"/>
                </a:cubicBezTo>
                <a:cubicBezTo>
                  <a:pt x="722971" y="645842"/>
                  <a:pt x="361485" y="32292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 flipH="1" flipV="1">
            <a:off x="1358300" y="2466350"/>
            <a:ext cx="265733" cy="664068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058" h="2447693">
                <a:moveTo>
                  <a:pt x="345688" y="2447693"/>
                </a:moveTo>
                <a:cubicBezTo>
                  <a:pt x="591944" y="1954716"/>
                  <a:pt x="838201" y="1461740"/>
                  <a:pt x="780586" y="1053791"/>
                </a:cubicBezTo>
                <a:cubicBezTo>
                  <a:pt x="722971" y="645842"/>
                  <a:pt x="361485" y="32292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6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 animBg="1"/>
      <p:bldP spid="12" grpId="0"/>
      <p:bldP spid="13" grpId="0" animBg="1"/>
      <p:bldP spid="14" grpId="0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7186" y="97971"/>
            <a:ext cx="2906486" cy="707571"/>
          </a:xfrm>
        </p:spPr>
        <p:txBody>
          <a:bodyPr/>
          <a:lstStyle/>
          <a:p>
            <a:r>
              <a:rPr kumimoji="1" lang="en-US" altLang="ja-JP" dirty="0" smtClean="0"/>
              <a:t>XSF format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8985" y="919842"/>
            <a:ext cx="9911443" cy="60016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600" dirty="0">
                <a:latin typeface="Consolas" panose="020B0609020204030204" pitchFamily="49" charset="0"/>
              </a:rPr>
              <a:t>CRYSTAL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PRIMVEC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00000E</a:t>
            </a:r>
            <a:r>
              <a:rPr lang="ja-JP" altLang="en-US" sz="1600" dirty="0">
                <a:latin typeface="Consolas" panose="020B0609020204030204" pitchFamily="49" charset="0"/>
              </a:rPr>
              <a:t>+00    0.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20247E</a:t>
            </a:r>
            <a:r>
              <a:rPr lang="ja-JP" altLang="en-US" sz="1600" dirty="0">
                <a:latin typeface="Consolas" panose="020B0609020204030204" pitchFamily="49" charset="0"/>
              </a:rPr>
              <a:t>+01    0.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20247E</a:t>
            </a:r>
            <a:r>
              <a:rPr lang="ja-JP" altLang="en-US" sz="1600" dirty="0">
                <a:latin typeface="Consolas" panose="020B0609020204030204" pitchFamily="49" charset="0"/>
              </a:rPr>
              <a:t>+01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20247E</a:t>
            </a:r>
            <a:r>
              <a:rPr lang="ja-JP" altLang="en-US" sz="1600" dirty="0">
                <a:latin typeface="Consolas" panose="020B0609020204030204" pitchFamily="49" charset="0"/>
              </a:rPr>
              <a:t>+01    0.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00000E</a:t>
            </a:r>
            <a:r>
              <a:rPr lang="ja-JP" altLang="en-US" sz="1600" dirty="0">
                <a:latin typeface="Consolas" panose="020B0609020204030204" pitchFamily="49" charset="0"/>
              </a:rPr>
              <a:t>+00    0.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20247E</a:t>
            </a:r>
            <a:r>
              <a:rPr lang="ja-JP" altLang="en-US" sz="1600" dirty="0">
                <a:latin typeface="Consolas" panose="020B0609020204030204" pitchFamily="49" charset="0"/>
              </a:rPr>
              <a:t>+01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20247E</a:t>
            </a:r>
            <a:r>
              <a:rPr lang="ja-JP" altLang="en-US" sz="1600" dirty="0">
                <a:latin typeface="Consolas" panose="020B0609020204030204" pitchFamily="49" charset="0"/>
              </a:rPr>
              <a:t>+01    0.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20247E</a:t>
            </a:r>
            <a:r>
              <a:rPr lang="ja-JP" altLang="en-US" sz="1600" dirty="0">
                <a:latin typeface="Consolas" panose="020B0609020204030204" pitchFamily="49" charset="0"/>
              </a:rPr>
              <a:t>+01    0.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00000E</a:t>
            </a:r>
            <a:r>
              <a:rPr lang="ja-JP" altLang="en-US" sz="1600" dirty="0">
                <a:latin typeface="Consolas" panose="020B0609020204030204" pitchFamily="49" charset="0"/>
              </a:rPr>
              <a:t>+00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PRIMCOORD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 1  1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Al  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00000E</a:t>
            </a:r>
            <a:r>
              <a:rPr lang="ja-JP" altLang="en-US" sz="1600" dirty="0">
                <a:latin typeface="Consolas" panose="020B0609020204030204" pitchFamily="49" charset="0"/>
              </a:rPr>
              <a:t>+00    0.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00000E</a:t>
            </a:r>
            <a:r>
              <a:rPr lang="ja-JP" altLang="en-US" sz="1600" dirty="0">
                <a:latin typeface="Consolas" panose="020B0609020204030204" pitchFamily="49" charset="0"/>
              </a:rPr>
              <a:t>+00    0.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00000E</a:t>
            </a:r>
            <a:r>
              <a:rPr lang="ja-JP" altLang="en-US" sz="1600" dirty="0">
                <a:latin typeface="Consolas" panose="020B0609020204030204" pitchFamily="49" charset="0"/>
              </a:rPr>
              <a:t>+00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BEGIN_BLOCK_DATAGRID_3D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3D_PWSCF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DATAGRID_3D_UNKNOWN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 21  21  21</a:t>
            </a:r>
          </a:p>
          <a:p>
            <a:r>
              <a:rPr lang="ja-JP" altLang="en-US" sz="1600" dirty="0" smtClean="0">
                <a:latin typeface="Consolas" panose="020B0609020204030204" pitchFamily="49" charset="0"/>
              </a:rPr>
              <a:t> </a:t>
            </a:r>
            <a:r>
              <a:rPr lang="ja-JP" altLang="en-US" sz="1600" dirty="0">
                <a:latin typeface="Consolas" panose="020B0609020204030204" pitchFamily="49" charset="0"/>
              </a:rPr>
              <a:t>0.</a:t>
            </a:r>
            <a:r>
              <a:rPr lang="ja-JP" altLang="en-US" sz="1600" dirty="0" smtClean="0">
                <a:latin typeface="Consolas" panose="020B0609020204030204" pitchFamily="49" charset="0"/>
              </a:rPr>
              <a:t>00000E</a:t>
            </a:r>
            <a:r>
              <a:rPr lang="ja-JP" altLang="en-US" sz="1600" dirty="0">
                <a:latin typeface="Consolas" panose="020B0609020204030204" pitchFamily="49" charset="0"/>
              </a:rPr>
              <a:t>+00    0.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00000E</a:t>
            </a:r>
            <a:r>
              <a:rPr lang="ja-JP" altLang="en-US" sz="1600" dirty="0">
                <a:latin typeface="Consolas" panose="020B0609020204030204" pitchFamily="49" charset="0"/>
              </a:rPr>
              <a:t>+00    0.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00000E</a:t>
            </a:r>
            <a:r>
              <a:rPr lang="ja-JP" altLang="en-US" sz="1600" dirty="0">
                <a:latin typeface="Consolas" panose="020B0609020204030204" pitchFamily="49" charset="0"/>
              </a:rPr>
              <a:t>+00</a:t>
            </a:r>
          </a:p>
          <a:p>
            <a:r>
              <a:rPr lang="ja-JP" altLang="en-US" sz="1600" dirty="0" smtClean="0">
                <a:latin typeface="Consolas" panose="020B0609020204030204" pitchFamily="49" charset="0"/>
              </a:rPr>
              <a:t> </a:t>
            </a:r>
            <a:r>
              <a:rPr lang="ja-JP" altLang="en-US" sz="1600" dirty="0">
                <a:latin typeface="Consolas" panose="020B0609020204030204" pitchFamily="49" charset="0"/>
              </a:rPr>
              <a:t>0.</a:t>
            </a:r>
            <a:r>
              <a:rPr lang="ja-JP" altLang="en-US" sz="1600" dirty="0" smtClean="0">
                <a:latin typeface="Consolas" panose="020B0609020204030204" pitchFamily="49" charset="0"/>
              </a:rPr>
              <a:t>00000E</a:t>
            </a:r>
            <a:r>
              <a:rPr lang="ja-JP" altLang="en-US" sz="1600" dirty="0">
                <a:latin typeface="Consolas" panose="020B0609020204030204" pitchFamily="49" charset="0"/>
              </a:rPr>
              <a:t>+00    0.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20247E</a:t>
            </a:r>
            <a:r>
              <a:rPr lang="ja-JP" altLang="en-US" sz="1600" dirty="0">
                <a:latin typeface="Consolas" panose="020B0609020204030204" pitchFamily="49" charset="0"/>
              </a:rPr>
              <a:t>+01    0.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20247E</a:t>
            </a:r>
            <a:r>
              <a:rPr lang="ja-JP" altLang="en-US" sz="1600" dirty="0">
                <a:latin typeface="Consolas" panose="020B0609020204030204" pitchFamily="49" charset="0"/>
              </a:rPr>
              <a:t>+01</a:t>
            </a:r>
          </a:p>
          <a:p>
            <a:r>
              <a:rPr lang="ja-JP" altLang="en-US" sz="1600" dirty="0" smtClean="0">
                <a:latin typeface="Consolas" panose="020B0609020204030204" pitchFamily="49" charset="0"/>
              </a:rPr>
              <a:t> </a:t>
            </a:r>
            <a:r>
              <a:rPr lang="ja-JP" altLang="en-US" sz="1600" dirty="0">
                <a:latin typeface="Consolas" panose="020B0609020204030204" pitchFamily="49" charset="0"/>
              </a:rPr>
              <a:t>0.</a:t>
            </a:r>
            <a:r>
              <a:rPr lang="ja-JP" altLang="en-US" sz="1600" dirty="0" smtClean="0">
                <a:latin typeface="Consolas" panose="020B0609020204030204" pitchFamily="49" charset="0"/>
              </a:rPr>
              <a:t>20247E</a:t>
            </a:r>
            <a:r>
              <a:rPr lang="ja-JP" altLang="en-US" sz="1600" dirty="0">
                <a:latin typeface="Consolas" panose="020B0609020204030204" pitchFamily="49" charset="0"/>
              </a:rPr>
              <a:t>+01    0.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00000E</a:t>
            </a:r>
            <a:r>
              <a:rPr lang="ja-JP" altLang="en-US" sz="1600" dirty="0">
                <a:latin typeface="Consolas" panose="020B0609020204030204" pitchFamily="49" charset="0"/>
              </a:rPr>
              <a:t>+00    0.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20247E</a:t>
            </a:r>
            <a:r>
              <a:rPr lang="ja-JP" altLang="en-US" sz="1600" dirty="0">
                <a:latin typeface="Consolas" panose="020B0609020204030204" pitchFamily="49" charset="0"/>
              </a:rPr>
              <a:t>+01</a:t>
            </a:r>
          </a:p>
          <a:p>
            <a:r>
              <a:rPr lang="ja-JP" altLang="en-US" sz="1600" dirty="0" smtClean="0">
                <a:latin typeface="Consolas" panose="020B0609020204030204" pitchFamily="49" charset="0"/>
              </a:rPr>
              <a:t> </a:t>
            </a:r>
            <a:r>
              <a:rPr lang="ja-JP" altLang="en-US" sz="1600" dirty="0">
                <a:latin typeface="Consolas" panose="020B0609020204030204" pitchFamily="49" charset="0"/>
              </a:rPr>
              <a:t>0.</a:t>
            </a:r>
            <a:r>
              <a:rPr lang="ja-JP" altLang="en-US" sz="1600" dirty="0" smtClean="0">
                <a:latin typeface="Consolas" panose="020B0609020204030204" pitchFamily="49" charset="0"/>
              </a:rPr>
              <a:t>20247E</a:t>
            </a:r>
            <a:r>
              <a:rPr lang="ja-JP" altLang="en-US" sz="1600" dirty="0">
                <a:latin typeface="Consolas" panose="020B0609020204030204" pitchFamily="49" charset="0"/>
              </a:rPr>
              <a:t>+01    0.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20247E</a:t>
            </a:r>
            <a:r>
              <a:rPr lang="ja-JP" altLang="en-US" sz="1600" dirty="0">
                <a:latin typeface="Consolas" panose="020B0609020204030204" pitchFamily="49" charset="0"/>
              </a:rPr>
              <a:t>+01    0.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00000E</a:t>
            </a:r>
            <a:r>
              <a:rPr lang="ja-JP" altLang="en-US" sz="1600" dirty="0">
                <a:latin typeface="Consolas" panose="020B0609020204030204" pitchFamily="49" charset="0"/>
              </a:rPr>
              <a:t>+00</a:t>
            </a:r>
          </a:p>
          <a:p>
            <a:r>
              <a:rPr lang="ja-JP" altLang="en-US" sz="1600" dirty="0" smtClean="0">
                <a:latin typeface="Consolas" panose="020B0609020204030204" pitchFamily="49" charset="0"/>
              </a:rPr>
              <a:t> </a:t>
            </a:r>
            <a:r>
              <a:rPr lang="ja-JP" altLang="en-US" sz="1600" dirty="0">
                <a:latin typeface="Consolas" panose="020B0609020204030204" pitchFamily="49" charset="0"/>
              </a:rPr>
              <a:t>0.</a:t>
            </a:r>
            <a:r>
              <a:rPr lang="ja-JP" altLang="en-US" sz="1600" dirty="0" smtClean="0">
                <a:latin typeface="Consolas" panose="020B0609020204030204" pitchFamily="49" charset="0"/>
              </a:rPr>
              <a:t>76311E</a:t>
            </a:r>
            <a:r>
              <a:rPr lang="ja-JP" altLang="en-US" sz="1600" dirty="0">
                <a:latin typeface="Consolas" panose="020B0609020204030204" pitchFamily="49" charset="0"/>
              </a:rPr>
              <a:t>+02    0.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67851E</a:t>
            </a:r>
            <a:r>
              <a:rPr lang="ja-JP" altLang="en-US" sz="1600" dirty="0">
                <a:latin typeface="Consolas" panose="020B0609020204030204" pitchFamily="49" charset="0"/>
              </a:rPr>
              <a:t>+02    0.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45909E</a:t>
            </a:r>
            <a:r>
              <a:rPr lang="ja-JP" altLang="en-US" sz="1600" dirty="0">
                <a:latin typeface="Consolas" panose="020B0609020204030204" pitchFamily="49" charset="0"/>
              </a:rPr>
              <a:t>+02    0.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18866E</a:t>
            </a:r>
            <a:r>
              <a:rPr lang="ja-JP" altLang="en-US" sz="1600" dirty="0">
                <a:latin typeface="Consolas" panose="020B0609020204030204" pitchFamily="49" charset="0"/>
              </a:rPr>
              <a:t>+02   -0.</a:t>
            </a:r>
            <a:r>
              <a:rPr lang="ja-JP" altLang="en-US" sz="1600" dirty="0" smtClean="0">
                <a:latin typeface="Consolas" panose="020B0609020204030204" pitchFamily="49" charset="0"/>
              </a:rPr>
              <a:t>39980E</a:t>
            </a:r>
            <a:r>
              <a:rPr lang="ja-JP" altLang="en-US" sz="1600" dirty="0">
                <a:latin typeface="Consolas" panose="020B0609020204030204" pitchFamily="49" charset="0"/>
              </a:rPr>
              <a:t>+01   -0.</a:t>
            </a:r>
            <a:r>
              <a:rPr lang="ja-JP" altLang="en-US" sz="1600" dirty="0" smtClean="0">
                <a:latin typeface="Consolas" panose="020B0609020204030204" pitchFamily="49" charset="0"/>
              </a:rPr>
              <a:t>16986E</a:t>
            </a:r>
            <a:r>
              <a:rPr lang="ja-JP" altLang="en-US" sz="1600" dirty="0">
                <a:latin typeface="Consolas" panose="020B0609020204030204" pitchFamily="49" charset="0"/>
              </a:rPr>
              <a:t>+02</a:t>
            </a:r>
          </a:p>
          <a:p>
            <a:r>
              <a:rPr lang="ja-JP" altLang="en-US" sz="1600" dirty="0" smtClean="0">
                <a:latin typeface="Consolas" panose="020B0609020204030204" pitchFamily="49" charset="0"/>
              </a:rPr>
              <a:t>-0</a:t>
            </a:r>
            <a:r>
              <a:rPr lang="ja-JP" altLang="en-US" sz="1600" dirty="0">
                <a:latin typeface="Consolas" panose="020B0609020204030204" pitchFamily="49" charset="0"/>
              </a:rPr>
              <a:t>.</a:t>
            </a:r>
            <a:r>
              <a:rPr lang="ja-JP" altLang="en-US" sz="1600" dirty="0" smtClean="0">
                <a:latin typeface="Consolas" panose="020B0609020204030204" pitchFamily="49" charset="0"/>
              </a:rPr>
              <a:t>20120E</a:t>
            </a:r>
            <a:r>
              <a:rPr lang="ja-JP" altLang="en-US" sz="1600" dirty="0">
                <a:latin typeface="Consolas" panose="020B0609020204030204" pitchFamily="49" charset="0"/>
              </a:rPr>
              <a:t>+02   -0.</a:t>
            </a:r>
            <a:r>
              <a:rPr lang="ja-JP" altLang="en-US" sz="1600" dirty="0" smtClean="0">
                <a:latin typeface="Consolas" panose="020B0609020204030204" pitchFamily="49" charset="0"/>
              </a:rPr>
              <a:t>17490E</a:t>
            </a:r>
            <a:r>
              <a:rPr lang="ja-JP" altLang="en-US" sz="1600" dirty="0">
                <a:latin typeface="Consolas" panose="020B0609020204030204" pitchFamily="49" charset="0"/>
              </a:rPr>
              <a:t>+02   -0.</a:t>
            </a:r>
            <a:r>
              <a:rPr lang="ja-JP" altLang="en-US" sz="1600" dirty="0" smtClean="0">
                <a:latin typeface="Consolas" panose="020B0609020204030204" pitchFamily="49" charset="0"/>
              </a:rPr>
              <a:t>13890E</a:t>
            </a:r>
            <a:r>
              <a:rPr lang="ja-JP" altLang="en-US" sz="1600" dirty="0">
                <a:latin typeface="Consolas" panose="020B0609020204030204" pitchFamily="49" charset="0"/>
              </a:rPr>
              <a:t>+02   -0.</a:t>
            </a:r>
            <a:r>
              <a:rPr lang="ja-JP" altLang="en-US" sz="1600" dirty="0" smtClean="0">
                <a:latin typeface="Consolas" panose="020B0609020204030204" pitchFamily="49" charset="0"/>
              </a:rPr>
              <a:t>11749E</a:t>
            </a:r>
            <a:r>
              <a:rPr lang="ja-JP" altLang="en-US" sz="1600" dirty="0">
                <a:latin typeface="Consolas" panose="020B0609020204030204" pitchFamily="49" charset="0"/>
              </a:rPr>
              <a:t>+02   -0.</a:t>
            </a:r>
            <a:r>
              <a:rPr lang="ja-JP" altLang="en-US" sz="1600" dirty="0" smtClean="0">
                <a:latin typeface="Consolas" panose="020B0609020204030204" pitchFamily="49" charset="0"/>
              </a:rPr>
              <a:t>11130E</a:t>
            </a:r>
            <a:r>
              <a:rPr lang="ja-JP" altLang="en-US" sz="1600" dirty="0">
                <a:latin typeface="Consolas" panose="020B0609020204030204" pitchFamily="49" charset="0"/>
              </a:rPr>
              <a:t>+02   -0.</a:t>
            </a:r>
            <a:r>
              <a:rPr lang="ja-JP" altLang="en-US" sz="1600" dirty="0" smtClean="0">
                <a:latin typeface="Consolas" panose="020B0609020204030204" pitchFamily="49" charset="0"/>
              </a:rPr>
              <a:t>11749E</a:t>
            </a:r>
            <a:r>
              <a:rPr lang="ja-JP" altLang="en-US" sz="1600" dirty="0">
                <a:latin typeface="Consolas" panose="020B0609020204030204" pitchFamily="49" charset="0"/>
              </a:rPr>
              <a:t>+02</a:t>
            </a:r>
          </a:p>
          <a:p>
            <a:r>
              <a:rPr lang="ja-JP" altLang="en-US" sz="1600" dirty="0" smtClean="0">
                <a:latin typeface="Consolas" panose="020B0609020204030204" pitchFamily="49" charset="0"/>
              </a:rPr>
              <a:t>-0</a:t>
            </a:r>
            <a:r>
              <a:rPr lang="ja-JP" altLang="en-US" sz="1600" dirty="0">
                <a:latin typeface="Consolas" panose="020B0609020204030204" pitchFamily="49" charset="0"/>
              </a:rPr>
              <a:t>.</a:t>
            </a:r>
            <a:r>
              <a:rPr lang="ja-JP" altLang="en-US" sz="1600" dirty="0" smtClean="0">
                <a:latin typeface="Consolas" panose="020B0609020204030204" pitchFamily="49" charset="0"/>
              </a:rPr>
              <a:t>13890E</a:t>
            </a:r>
            <a:r>
              <a:rPr lang="ja-JP" altLang="en-US" sz="1600" dirty="0">
                <a:latin typeface="Consolas" panose="020B0609020204030204" pitchFamily="49" charset="0"/>
              </a:rPr>
              <a:t>+02   -0.</a:t>
            </a:r>
            <a:r>
              <a:rPr lang="ja-JP" altLang="en-US" sz="1600" dirty="0" smtClean="0">
                <a:latin typeface="Consolas" panose="020B0609020204030204" pitchFamily="49" charset="0"/>
              </a:rPr>
              <a:t>17490E</a:t>
            </a:r>
            <a:r>
              <a:rPr lang="ja-JP" altLang="en-US" sz="1600" dirty="0">
                <a:latin typeface="Consolas" panose="020B0609020204030204" pitchFamily="49" charset="0"/>
              </a:rPr>
              <a:t>+02   -0.</a:t>
            </a:r>
            <a:r>
              <a:rPr lang="ja-JP" altLang="en-US" sz="1600" dirty="0" smtClean="0">
                <a:latin typeface="Consolas" panose="020B0609020204030204" pitchFamily="49" charset="0"/>
              </a:rPr>
              <a:t>20120E</a:t>
            </a:r>
            <a:r>
              <a:rPr lang="ja-JP" altLang="en-US" sz="1600" dirty="0">
                <a:latin typeface="Consolas" panose="020B0609020204030204" pitchFamily="49" charset="0"/>
              </a:rPr>
              <a:t>+02   -0.</a:t>
            </a:r>
            <a:r>
              <a:rPr lang="ja-JP" altLang="en-US" sz="1600" dirty="0" smtClean="0">
                <a:latin typeface="Consolas" panose="020B0609020204030204" pitchFamily="49" charset="0"/>
              </a:rPr>
              <a:t>16986E</a:t>
            </a:r>
            <a:r>
              <a:rPr lang="ja-JP" altLang="en-US" sz="1600" dirty="0">
                <a:latin typeface="Consolas" panose="020B0609020204030204" pitchFamily="49" charset="0"/>
              </a:rPr>
              <a:t>+02   -0.</a:t>
            </a:r>
            <a:r>
              <a:rPr lang="ja-JP" altLang="en-US" sz="1600" dirty="0" smtClean="0">
                <a:latin typeface="Consolas" panose="020B0609020204030204" pitchFamily="49" charset="0"/>
              </a:rPr>
              <a:t>39980E</a:t>
            </a:r>
            <a:r>
              <a:rPr lang="ja-JP" altLang="en-US" sz="1600" dirty="0">
                <a:latin typeface="Consolas" panose="020B0609020204030204" pitchFamily="49" charset="0"/>
              </a:rPr>
              <a:t>+01    0.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18866E</a:t>
            </a:r>
            <a:r>
              <a:rPr lang="ja-JP" altLang="en-US" sz="1600" dirty="0">
                <a:latin typeface="Consolas" panose="020B0609020204030204" pitchFamily="49" charset="0"/>
              </a:rPr>
              <a:t>+02</a:t>
            </a:r>
          </a:p>
          <a:p>
            <a:r>
              <a:rPr lang="ja-JP" altLang="en-US" sz="1600" dirty="0" smtClean="0">
                <a:latin typeface="Consolas" panose="020B0609020204030204" pitchFamily="49" charset="0"/>
              </a:rPr>
              <a:t> </a:t>
            </a:r>
            <a:r>
              <a:rPr lang="ja-JP" altLang="en-US" sz="1600" dirty="0">
                <a:latin typeface="Consolas" panose="020B0609020204030204" pitchFamily="49" charset="0"/>
              </a:rPr>
              <a:t>0.</a:t>
            </a:r>
            <a:r>
              <a:rPr lang="ja-JP" altLang="en-US" sz="1600" dirty="0" smtClean="0">
                <a:latin typeface="Consolas" panose="020B0609020204030204" pitchFamily="49" charset="0"/>
              </a:rPr>
              <a:t>45909E</a:t>
            </a:r>
            <a:r>
              <a:rPr lang="ja-JP" altLang="en-US" sz="1600" dirty="0">
                <a:latin typeface="Consolas" panose="020B0609020204030204" pitchFamily="49" charset="0"/>
              </a:rPr>
              <a:t>+02    0.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67851E</a:t>
            </a:r>
            <a:r>
              <a:rPr lang="ja-JP" altLang="en-US" sz="1600" dirty="0">
                <a:latin typeface="Consolas" panose="020B0609020204030204" pitchFamily="49" charset="0"/>
              </a:rPr>
              <a:t>+02    0.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76311E</a:t>
            </a:r>
            <a:r>
              <a:rPr lang="ja-JP" altLang="en-US" sz="1600" dirty="0">
                <a:latin typeface="Consolas" panose="020B0609020204030204" pitchFamily="49" charset="0"/>
              </a:rPr>
              <a:t>+02    0.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67851E</a:t>
            </a:r>
            <a:r>
              <a:rPr lang="ja-JP" altLang="en-US" sz="1600" dirty="0">
                <a:latin typeface="Consolas" panose="020B0609020204030204" pitchFamily="49" charset="0"/>
              </a:rPr>
              <a:t>+02    0.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52697E</a:t>
            </a:r>
            <a:r>
              <a:rPr lang="ja-JP" altLang="en-US" sz="1600" dirty="0">
                <a:latin typeface="Consolas" panose="020B0609020204030204" pitchFamily="49" charset="0"/>
              </a:rPr>
              <a:t>+02    0.</a:t>
            </a:r>
            <a:r>
              <a:rPr lang="ja-JP" altLang="en-US" sz="1600" dirty="0" smtClean="0">
                <a:latin typeface="Consolas" panose="020B0609020204030204" pitchFamily="49" charset="0"/>
              </a:rPr>
              <a:t>28399E</a:t>
            </a:r>
            <a:r>
              <a:rPr lang="ja-JP" altLang="en-US" sz="1600" dirty="0">
                <a:latin typeface="Consolas" panose="020B0609020204030204" pitchFamily="49" charset="0"/>
              </a:rPr>
              <a:t>+02</a:t>
            </a:r>
          </a:p>
          <a:p>
            <a:r>
              <a:rPr lang="ja-JP" altLang="en-US" sz="1600" dirty="0" smtClean="0">
                <a:latin typeface="Consolas" panose="020B0609020204030204" pitchFamily="49" charset="0"/>
              </a:rPr>
              <a:t> </a:t>
            </a:r>
            <a:r>
              <a:rPr lang="ja-JP" altLang="en-US" sz="1600" dirty="0">
                <a:latin typeface="Consolas" panose="020B0609020204030204" pitchFamily="49" charset="0"/>
              </a:rPr>
              <a:t>0.</a:t>
            </a:r>
            <a:r>
              <a:rPr lang="ja-JP" altLang="en-US" sz="1600" dirty="0" smtClean="0">
                <a:latin typeface="Consolas" panose="020B0609020204030204" pitchFamily="49" charset="0"/>
              </a:rPr>
              <a:t>40345E</a:t>
            </a:r>
            <a:r>
              <a:rPr lang="ja-JP" altLang="en-US" sz="1600" dirty="0">
                <a:latin typeface="Consolas" panose="020B0609020204030204" pitchFamily="49" charset="0"/>
              </a:rPr>
              <a:t>+01   -0.</a:t>
            </a:r>
            <a:r>
              <a:rPr lang="ja-JP" altLang="en-US" sz="1600" dirty="0" smtClean="0">
                <a:latin typeface="Consolas" panose="020B0609020204030204" pitchFamily="49" charset="0"/>
              </a:rPr>
              <a:t>12896E</a:t>
            </a:r>
            <a:r>
              <a:rPr lang="ja-JP" altLang="en-US" sz="1600" dirty="0">
                <a:latin typeface="Consolas" panose="020B0609020204030204" pitchFamily="49" charset="0"/>
              </a:rPr>
              <a:t>+02   -0.</a:t>
            </a:r>
            <a:r>
              <a:rPr lang="ja-JP" altLang="en-US" sz="1600" dirty="0" smtClean="0">
                <a:latin typeface="Consolas" panose="020B0609020204030204" pitchFamily="49" charset="0"/>
              </a:rPr>
              <a:t>1977</a:t>
            </a:r>
            <a:r>
              <a:rPr lang="en-US" altLang="ja-JP" sz="1600" dirty="0" smtClean="0">
                <a:latin typeface="Consolas" panose="020B0609020204030204" pitchFamily="49" charset="0"/>
              </a:rPr>
              <a:t>3</a:t>
            </a:r>
            <a:r>
              <a:rPr lang="ja-JP" altLang="en-US" sz="1600" dirty="0" smtClean="0">
                <a:latin typeface="Consolas" panose="020B0609020204030204" pitchFamily="49" charset="0"/>
              </a:rPr>
              <a:t>E</a:t>
            </a:r>
            <a:r>
              <a:rPr lang="ja-JP" altLang="en-US" sz="1600" dirty="0">
                <a:latin typeface="Consolas" panose="020B0609020204030204" pitchFamily="49" charset="0"/>
              </a:rPr>
              <a:t>+02   -0.</a:t>
            </a:r>
            <a:r>
              <a:rPr lang="ja-JP" altLang="en-US" sz="1600" dirty="0" smtClean="0">
                <a:latin typeface="Consolas" panose="020B0609020204030204" pitchFamily="49" charset="0"/>
              </a:rPr>
              <a:t>19031E</a:t>
            </a:r>
            <a:r>
              <a:rPr lang="ja-JP" altLang="en-US" sz="1600" dirty="0">
                <a:latin typeface="Consolas" panose="020B0609020204030204" pitchFamily="49" charset="0"/>
              </a:rPr>
              <a:t>+02   -0.</a:t>
            </a:r>
            <a:r>
              <a:rPr lang="ja-JP" altLang="en-US" sz="1600" dirty="0" smtClean="0">
                <a:latin typeface="Consolas" panose="020B0609020204030204" pitchFamily="49" charset="0"/>
              </a:rPr>
              <a:t>15398E</a:t>
            </a:r>
            <a:r>
              <a:rPr lang="ja-JP" altLang="en-US" sz="1600" dirty="0">
                <a:latin typeface="Consolas" panose="020B0609020204030204" pitchFamily="49" charset="0"/>
              </a:rPr>
              <a:t>+02   -0.</a:t>
            </a:r>
            <a:r>
              <a:rPr lang="ja-JP" altLang="en-US" sz="1600" dirty="0" smtClean="0">
                <a:latin typeface="Consolas" panose="020B0609020204030204" pitchFamily="49" charset="0"/>
              </a:rPr>
              <a:t>12470E</a:t>
            </a:r>
            <a:r>
              <a:rPr lang="ja-JP" altLang="en-US" sz="1600" dirty="0">
                <a:latin typeface="Consolas" panose="020B0609020204030204" pitchFamily="49" charset="0"/>
              </a:rPr>
              <a:t>+02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</a:rPr>
              <a:t>  :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END_DATAGRID_3D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END_BLOCK_DATAGRID_3D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51680" y="311848"/>
            <a:ext cx="328647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Unit lattice vectors [Å]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7841" y="1022638"/>
            <a:ext cx="379783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</a:rPr>
              <a:t>Number of atoms in unit cell</a:t>
            </a:r>
          </a:p>
          <a:p>
            <a:r>
              <a:rPr lang="en-US" altLang="ja-JP" sz="2000" dirty="0" smtClean="0">
                <a:latin typeface="+mj-ea"/>
                <a:ea typeface="+mj-ea"/>
              </a:rPr>
              <a:t>The second number is always "1"</a:t>
            </a:r>
            <a:endParaRPr kumimoji="1" lang="ja-JP" altLang="en-US" sz="20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92322" y="2178935"/>
            <a:ext cx="285046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</a:rPr>
              <a:t>Atomic position in </a:t>
            </a:r>
            <a:r>
              <a:rPr lang="en-US" altLang="ja-JP" sz="2000" dirty="0">
                <a:solidFill>
                  <a:schemeClr val="tx1"/>
                </a:solidFill>
                <a:latin typeface="+mj-ea"/>
              </a:rPr>
              <a:t>[Å]</a:t>
            </a:r>
            <a:endParaRPr lang="ja-JP" altLang="en-US" sz="2000" dirty="0">
              <a:solidFill>
                <a:schemeClr val="tx1"/>
              </a:solidFill>
              <a:latin typeface="+mj-ea"/>
            </a:endParaRPr>
          </a:p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</a:rPr>
              <a:t>Not fractional coordinate</a:t>
            </a:r>
            <a:endParaRPr kumimoji="1" lang="ja-JP" altLang="en-US" sz="20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20319" y="3108939"/>
            <a:ext cx="346761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</a:rPr>
              <a:t>Data grid number. FFT grid + 1</a:t>
            </a:r>
          </a:p>
          <a:p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(Including all edge of unit cell)</a:t>
            </a:r>
            <a:endParaRPr kumimoji="1" lang="ja-JP" altLang="en-US" sz="20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27835" y="3942163"/>
            <a:ext cx="461697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</a:rPr>
              <a:t>Grid shift from atomic position (usually 0)</a:t>
            </a:r>
            <a:endParaRPr kumimoji="1" lang="ja-JP" altLang="en-US" sz="20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27835" y="4438489"/>
            <a:ext cx="459132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</a:rPr>
              <a:t>Cell of grid data (usually the same as </a:t>
            </a:r>
            <a:r>
              <a:rPr kumimoji="1" lang="en-US" altLang="ja-JP" sz="20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u.c</a:t>
            </a:r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kumimoji="1" lang="ja-JP" altLang="en-US" sz="20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56019" y="7072528"/>
            <a:ext cx="151515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</a:rPr>
              <a:t>Volume data</a:t>
            </a:r>
            <a:endParaRPr kumimoji="1" lang="ja-JP" altLang="en-US" sz="20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フリーフォーム 10"/>
          <p:cNvSpPr/>
          <p:nvPr/>
        </p:nvSpPr>
        <p:spPr>
          <a:xfrm>
            <a:off x="5595234" y="6106885"/>
            <a:ext cx="478266" cy="1209654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476" h="2415179">
                <a:moveTo>
                  <a:pt x="0" y="2415093"/>
                </a:moveTo>
                <a:cubicBezTo>
                  <a:pt x="884492" y="2428722"/>
                  <a:pt x="939246" y="844878"/>
                  <a:pt x="45812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5644243" y="2532835"/>
            <a:ext cx="1099434" cy="233429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5877" h="466061">
                <a:moveTo>
                  <a:pt x="1745876" y="0"/>
                </a:moveTo>
                <a:cubicBezTo>
                  <a:pt x="1117819" y="24496"/>
                  <a:pt x="800917" y="494541"/>
                  <a:pt x="0" y="46469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1524000" y="3510975"/>
            <a:ext cx="3396319" cy="272475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4572183 w 4677276"/>
              <a:gd name="connsiteY0" fmla="*/ 0 h 1024760"/>
              <a:gd name="connsiteX1" fmla="*/ 0 w 4677276"/>
              <a:gd name="connsiteY1" fmla="*/ 779845 h 1024760"/>
              <a:gd name="connsiteX0" fmla="*/ 4572183 w 4683255"/>
              <a:gd name="connsiteY0" fmla="*/ 0 h 779845"/>
              <a:gd name="connsiteX1" fmla="*/ 0 w 4683255"/>
              <a:gd name="connsiteY1" fmla="*/ 779845 h 779845"/>
              <a:gd name="connsiteX0" fmla="*/ 4572183 w 4572182"/>
              <a:gd name="connsiteY0" fmla="*/ 3025 h 782870"/>
              <a:gd name="connsiteX1" fmla="*/ 0 w 4572182"/>
              <a:gd name="connsiteY1" fmla="*/ 782870 h 782870"/>
              <a:gd name="connsiteX0" fmla="*/ 5350066 w 5350066"/>
              <a:gd name="connsiteY0" fmla="*/ 3843 h 642416"/>
              <a:gd name="connsiteX1" fmla="*/ 0 w 5350066"/>
              <a:gd name="connsiteY1" fmla="*/ 642416 h 642416"/>
              <a:gd name="connsiteX0" fmla="*/ 5393281 w 5393281"/>
              <a:gd name="connsiteY0" fmla="*/ 4725 h 545494"/>
              <a:gd name="connsiteX1" fmla="*/ 0 w 5393281"/>
              <a:gd name="connsiteY1" fmla="*/ 545493 h 545494"/>
              <a:gd name="connsiteX0" fmla="*/ 5393281 w 5393281"/>
              <a:gd name="connsiteY0" fmla="*/ 3254 h 544021"/>
              <a:gd name="connsiteX1" fmla="*/ 0 w 5393281"/>
              <a:gd name="connsiteY1" fmla="*/ 544022 h 54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3281" h="544021">
                <a:moveTo>
                  <a:pt x="5393281" y="3254"/>
                </a:moveTo>
                <a:cubicBezTo>
                  <a:pt x="4384925" y="-48320"/>
                  <a:pt x="878708" y="530396"/>
                  <a:pt x="0" y="54402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855029" y="4526006"/>
            <a:ext cx="315662" cy="126773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501264 w 874052"/>
              <a:gd name="connsiteY0" fmla="*/ 241667 h 454413"/>
              <a:gd name="connsiteX1" fmla="*/ 0 w 874052"/>
              <a:gd name="connsiteY1" fmla="*/ 0 h 454413"/>
              <a:gd name="connsiteX0" fmla="*/ 501264 w 859439"/>
              <a:gd name="connsiteY0" fmla="*/ 251069 h 251488"/>
              <a:gd name="connsiteX1" fmla="*/ 0 w 859439"/>
              <a:gd name="connsiteY1" fmla="*/ 9402 h 251488"/>
              <a:gd name="connsiteX0" fmla="*/ 501264 w 501264"/>
              <a:gd name="connsiteY0" fmla="*/ 250562 h 253113"/>
              <a:gd name="connsiteX1" fmla="*/ 0 w 501264"/>
              <a:gd name="connsiteY1" fmla="*/ 8895 h 25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264" h="253113">
                <a:moveTo>
                  <a:pt x="501264" y="250562"/>
                </a:moveTo>
                <a:cubicBezTo>
                  <a:pt x="383154" y="285925"/>
                  <a:pt x="403334" y="-59067"/>
                  <a:pt x="0" y="889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4806043" y="4043435"/>
            <a:ext cx="421792" cy="126773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501264 w 874052"/>
              <a:gd name="connsiteY0" fmla="*/ 241667 h 454413"/>
              <a:gd name="connsiteX1" fmla="*/ 0 w 874052"/>
              <a:gd name="connsiteY1" fmla="*/ 0 h 454413"/>
              <a:gd name="connsiteX0" fmla="*/ 501264 w 859439"/>
              <a:gd name="connsiteY0" fmla="*/ 251069 h 251488"/>
              <a:gd name="connsiteX1" fmla="*/ 0 w 859439"/>
              <a:gd name="connsiteY1" fmla="*/ 9402 h 251488"/>
              <a:gd name="connsiteX0" fmla="*/ 501264 w 501264"/>
              <a:gd name="connsiteY0" fmla="*/ 250562 h 253113"/>
              <a:gd name="connsiteX1" fmla="*/ 0 w 501264"/>
              <a:gd name="connsiteY1" fmla="*/ 8895 h 25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264" h="253113">
                <a:moveTo>
                  <a:pt x="501264" y="250562"/>
                </a:moveTo>
                <a:cubicBezTo>
                  <a:pt x="383154" y="285925"/>
                  <a:pt x="403334" y="-59067"/>
                  <a:pt x="0" y="889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/>
          <p:cNvSpPr/>
          <p:nvPr/>
        </p:nvSpPr>
        <p:spPr>
          <a:xfrm>
            <a:off x="5170691" y="554646"/>
            <a:ext cx="1180988" cy="1270482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1745876 w 1745876"/>
              <a:gd name="connsiteY0" fmla="*/ 0 h 466060"/>
              <a:gd name="connsiteX1" fmla="*/ 0 w 1745876"/>
              <a:gd name="connsiteY1" fmla="*/ 464698 h 466060"/>
              <a:gd name="connsiteX0" fmla="*/ 1745876 w 1745876"/>
              <a:gd name="connsiteY0" fmla="*/ 0 h 466044"/>
              <a:gd name="connsiteX1" fmla="*/ 0 w 1745876"/>
              <a:gd name="connsiteY1" fmla="*/ 464698 h 466044"/>
              <a:gd name="connsiteX0" fmla="*/ 1745876 w 1745876"/>
              <a:gd name="connsiteY0" fmla="*/ 0 h 464698"/>
              <a:gd name="connsiteX1" fmla="*/ 0 w 1745876"/>
              <a:gd name="connsiteY1" fmla="*/ 464698 h 46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5876" h="464698">
                <a:moveTo>
                  <a:pt x="1745876" y="0"/>
                </a:moveTo>
                <a:cubicBezTo>
                  <a:pt x="449978" y="18523"/>
                  <a:pt x="961843" y="460697"/>
                  <a:pt x="0" y="46469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495300" y="1763574"/>
            <a:ext cx="5783529" cy="902539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1745876 w 1745876"/>
              <a:gd name="connsiteY0" fmla="*/ 0 h 466060"/>
              <a:gd name="connsiteX1" fmla="*/ 0 w 1745876"/>
              <a:gd name="connsiteY1" fmla="*/ 464698 h 466060"/>
              <a:gd name="connsiteX0" fmla="*/ 1745876 w 1745876"/>
              <a:gd name="connsiteY0" fmla="*/ 0 h 466044"/>
              <a:gd name="connsiteX1" fmla="*/ 0 w 1745876"/>
              <a:gd name="connsiteY1" fmla="*/ 464698 h 466044"/>
              <a:gd name="connsiteX0" fmla="*/ 1745876 w 1745876"/>
              <a:gd name="connsiteY0" fmla="*/ 0 h 464698"/>
              <a:gd name="connsiteX1" fmla="*/ 0 w 1745876"/>
              <a:gd name="connsiteY1" fmla="*/ 464698 h 464698"/>
              <a:gd name="connsiteX0" fmla="*/ 1852311 w 1852311"/>
              <a:gd name="connsiteY0" fmla="*/ 0 h 396431"/>
              <a:gd name="connsiteX1" fmla="*/ 0 w 1852311"/>
              <a:gd name="connsiteY1" fmla="*/ 396431 h 396431"/>
              <a:gd name="connsiteX0" fmla="*/ 1852311 w 1852311"/>
              <a:gd name="connsiteY0" fmla="*/ 0 h 396431"/>
              <a:gd name="connsiteX1" fmla="*/ 0 w 1852311"/>
              <a:gd name="connsiteY1" fmla="*/ 396431 h 396431"/>
              <a:gd name="connsiteX0" fmla="*/ 1854056 w 1854056"/>
              <a:gd name="connsiteY0" fmla="*/ 0 h 425313"/>
              <a:gd name="connsiteX1" fmla="*/ 0 w 1854056"/>
              <a:gd name="connsiteY1" fmla="*/ 425313 h 425313"/>
              <a:gd name="connsiteX0" fmla="*/ 1854056 w 1854056"/>
              <a:gd name="connsiteY0" fmla="*/ 0 h 431618"/>
              <a:gd name="connsiteX1" fmla="*/ 0 w 1854056"/>
              <a:gd name="connsiteY1" fmla="*/ 425313 h 431618"/>
              <a:gd name="connsiteX0" fmla="*/ 1854056 w 1854056"/>
              <a:gd name="connsiteY0" fmla="*/ 0 h 431940"/>
              <a:gd name="connsiteX1" fmla="*/ 193678 w 1854056"/>
              <a:gd name="connsiteY1" fmla="*/ 420062 h 431940"/>
              <a:gd name="connsiteX2" fmla="*/ 0 w 1854056"/>
              <a:gd name="connsiteY2" fmla="*/ 425313 h 431940"/>
              <a:gd name="connsiteX0" fmla="*/ 1854056 w 1854056"/>
              <a:gd name="connsiteY0" fmla="*/ 0 h 431940"/>
              <a:gd name="connsiteX1" fmla="*/ 193678 w 1854056"/>
              <a:gd name="connsiteY1" fmla="*/ 420062 h 431940"/>
              <a:gd name="connsiteX2" fmla="*/ 0 w 1854056"/>
              <a:gd name="connsiteY2" fmla="*/ 425313 h 431940"/>
              <a:gd name="connsiteX0" fmla="*/ 1854056 w 1854056"/>
              <a:gd name="connsiteY0" fmla="*/ 0 h 430042"/>
              <a:gd name="connsiteX1" fmla="*/ 1005031 w 1854056"/>
              <a:gd name="connsiteY1" fmla="*/ 315036 h 430042"/>
              <a:gd name="connsiteX2" fmla="*/ 0 w 1854056"/>
              <a:gd name="connsiteY2" fmla="*/ 425313 h 430042"/>
              <a:gd name="connsiteX0" fmla="*/ 1854056 w 1854056"/>
              <a:gd name="connsiteY0" fmla="*/ 0 h 438341"/>
              <a:gd name="connsiteX1" fmla="*/ 1005031 w 1854056"/>
              <a:gd name="connsiteY1" fmla="*/ 315036 h 438341"/>
              <a:gd name="connsiteX2" fmla="*/ 0 w 1854056"/>
              <a:gd name="connsiteY2" fmla="*/ 425313 h 438341"/>
              <a:gd name="connsiteX0" fmla="*/ 1854056 w 1854056"/>
              <a:gd name="connsiteY0" fmla="*/ 0 h 438341"/>
              <a:gd name="connsiteX1" fmla="*/ 1005031 w 1854056"/>
              <a:gd name="connsiteY1" fmla="*/ 315036 h 438341"/>
              <a:gd name="connsiteX2" fmla="*/ 0 w 1854056"/>
              <a:gd name="connsiteY2" fmla="*/ 425313 h 438341"/>
              <a:gd name="connsiteX0" fmla="*/ 1854056 w 1854056"/>
              <a:gd name="connsiteY0" fmla="*/ 0 h 439382"/>
              <a:gd name="connsiteX1" fmla="*/ 1207433 w 1854056"/>
              <a:gd name="connsiteY1" fmla="*/ 325538 h 439382"/>
              <a:gd name="connsiteX2" fmla="*/ 0 w 1854056"/>
              <a:gd name="connsiteY2" fmla="*/ 425313 h 439382"/>
              <a:gd name="connsiteX0" fmla="*/ 1854056 w 1854056"/>
              <a:gd name="connsiteY0" fmla="*/ 0 h 437756"/>
              <a:gd name="connsiteX1" fmla="*/ 1207433 w 1854056"/>
              <a:gd name="connsiteY1" fmla="*/ 325538 h 437756"/>
              <a:gd name="connsiteX2" fmla="*/ 0 w 1854056"/>
              <a:gd name="connsiteY2" fmla="*/ 425313 h 437756"/>
              <a:gd name="connsiteX0" fmla="*/ 1854056 w 1854056"/>
              <a:gd name="connsiteY0" fmla="*/ 0 h 438982"/>
              <a:gd name="connsiteX1" fmla="*/ 1388897 w 1854056"/>
              <a:gd name="connsiteY1" fmla="*/ 338666 h 438982"/>
              <a:gd name="connsiteX2" fmla="*/ 0 w 1854056"/>
              <a:gd name="connsiteY2" fmla="*/ 425313 h 438982"/>
              <a:gd name="connsiteX0" fmla="*/ 1854056 w 1854056"/>
              <a:gd name="connsiteY0" fmla="*/ 0 h 435388"/>
              <a:gd name="connsiteX1" fmla="*/ 1388897 w 1854056"/>
              <a:gd name="connsiteY1" fmla="*/ 338666 h 435388"/>
              <a:gd name="connsiteX2" fmla="*/ 0 w 1854056"/>
              <a:gd name="connsiteY2" fmla="*/ 425313 h 43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056" h="435388">
                <a:moveTo>
                  <a:pt x="1854056" y="0"/>
                </a:moveTo>
                <a:cubicBezTo>
                  <a:pt x="1300597" y="140021"/>
                  <a:pt x="1811342" y="346356"/>
                  <a:pt x="1388897" y="338666"/>
                </a:cubicBezTo>
                <a:cubicBezTo>
                  <a:pt x="966452" y="330976"/>
                  <a:pt x="98145" y="473825"/>
                  <a:pt x="0" y="42531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76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0"/>
            <a:ext cx="8773886" cy="843643"/>
          </a:xfrm>
        </p:spPr>
        <p:txBody>
          <a:bodyPr/>
          <a:lstStyle/>
          <a:p>
            <a:r>
              <a:rPr kumimoji="1" lang="en-US" altLang="ja-JP" sz="4000" dirty="0" err="1" smtClean="0"/>
              <a:t>Input/Output</a:t>
            </a:r>
            <a:r>
              <a:rPr kumimoji="1" lang="en-US" altLang="ja-JP" sz="4000" dirty="0" smtClean="0"/>
              <a:t> grid data (</a:t>
            </a:r>
            <a:r>
              <a:rPr kumimoji="1" lang="en-US" altLang="ja-JP" sz="4000" dirty="0" smtClean="0">
                <a:latin typeface="Consolas" panose="020B0609020204030204" pitchFamily="49" charset="0"/>
              </a:rPr>
              <a:t>griddata.F90</a:t>
            </a:r>
            <a:r>
              <a:rPr kumimoji="1" lang="en-US" altLang="ja-JP" sz="4000" dirty="0" smtClean="0"/>
              <a:t>)</a:t>
            </a:r>
            <a:endParaRPr kumimoji="1" lang="ja-JP" altLang="en-US" sz="4000" dirty="0"/>
          </a:p>
        </p:txBody>
      </p:sp>
      <p:sp>
        <p:nvSpPr>
          <p:cNvPr id="3" name="正方形/長方形 2"/>
          <p:cNvSpPr/>
          <p:nvPr/>
        </p:nvSpPr>
        <p:spPr>
          <a:xfrm>
            <a:off x="299358" y="758730"/>
            <a:ext cx="9383485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module</a:t>
            </a:r>
            <a:r>
              <a:rPr lang="ja-JP" altLang="en-US" dirty="0">
                <a:latin typeface="Consolas" panose="020B0609020204030204" pitchFamily="49" charset="0"/>
              </a:rPr>
              <a:t> </a:t>
            </a:r>
            <a:r>
              <a:rPr lang="ja-JP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griddata</a:t>
            </a:r>
          </a:p>
          <a:p>
            <a:r>
              <a:rPr lang="ja-JP" alt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contains</a:t>
            </a:r>
            <a:endParaRPr lang="ja-JP" alt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ja-JP" altLang="en-US" dirty="0" smtClean="0">
                <a:latin typeface="Consolas" panose="020B0609020204030204" pitchFamily="49" charset="0"/>
              </a:rPr>
              <a:t>  </a:t>
            </a:r>
            <a:r>
              <a:rPr lang="ja-JP" alt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subroutine</a:t>
            </a:r>
            <a:r>
              <a:rPr lang="ja-JP" altLang="en-US" dirty="0" smtClean="0">
                <a:latin typeface="Consolas" panose="020B0609020204030204" pitchFamily="49" charset="0"/>
              </a:rPr>
              <a:t> </a:t>
            </a:r>
            <a:r>
              <a:rPr lang="ja-JP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read_griddata</a:t>
            </a:r>
            <a:r>
              <a:rPr lang="ja-JP" altLang="en-US" dirty="0">
                <a:latin typeface="Consolas" panose="020B0609020204030204" pitchFamily="49" charset="0"/>
              </a:rPr>
              <a:t>(filename, gdata</a:t>
            </a:r>
            <a:r>
              <a:rPr lang="ja-JP" altLang="en-US" dirty="0" smtClean="0">
                <a:latin typeface="Consolas" panose="020B0609020204030204" pitchFamily="49" charset="0"/>
              </a:rPr>
              <a:t>)</a:t>
            </a:r>
            <a:endParaRPr lang="en-US" altLang="ja-JP" dirty="0" smtClean="0">
              <a:latin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B0F0"/>
                </a:solidFill>
                <a:latin typeface="Consolas" panose="020B0609020204030204" pitchFamily="49" charset="0"/>
              </a:rPr>
              <a:t>use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2060"/>
                </a:solidFill>
                <a:latin typeface="Consolas" panose="020B0609020204030204" pitchFamily="49" charset="0"/>
              </a:rPr>
              <a:t>gvec</a:t>
            </a:r>
            <a:r>
              <a:rPr lang="en-US" altLang="ja-JP" dirty="0"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0B0F0"/>
                </a:solidFill>
                <a:latin typeface="Consolas" panose="020B0609020204030204" pitchFamily="49" charset="0"/>
              </a:rPr>
              <a:t>only</a:t>
            </a:r>
            <a:r>
              <a:rPr lang="en-US" altLang="ja-JP" dirty="0"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</a:rPr>
              <a:t>g_rh</a:t>
            </a:r>
            <a:endParaRPr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ja-JP" altLang="en-US" dirty="0" smtClean="0">
                <a:latin typeface="Consolas" panose="020B0609020204030204" pitchFamily="49" charset="0"/>
              </a:rPr>
              <a:t>    </a:t>
            </a:r>
            <a:r>
              <a:rPr lang="ja-JP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character</a:t>
            </a:r>
            <a:r>
              <a:rPr lang="ja-JP" altLang="en-US" dirty="0">
                <a:latin typeface="Consolas" panose="020B0609020204030204" pitchFamily="49" charset="0"/>
              </a:rPr>
              <a:t>(*),</a:t>
            </a:r>
            <a:r>
              <a:rPr lang="ja-JP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intent</a:t>
            </a:r>
            <a:r>
              <a:rPr lang="ja-JP" altLang="en-US" dirty="0">
                <a:latin typeface="Consolas" panose="020B0609020204030204" pitchFamily="49" charset="0"/>
              </a:rPr>
              <a:t>(in) :: 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filename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 </a:t>
            </a:r>
            <a:r>
              <a:rPr lang="ja-JP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real</a:t>
            </a:r>
            <a:r>
              <a:rPr lang="ja-JP" altLang="en-US" dirty="0">
                <a:latin typeface="Consolas" panose="020B0609020204030204" pitchFamily="49" charset="0"/>
              </a:rPr>
              <a:t>(8),</a:t>
            </a:r>
            <a:r>
              <a:rPr lang="ja-JP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intent</a:t>
            </a:r>
            <a:r>
              <a:rPr lang="ja-JP" altLang="en-US" dirty="0">
                <a:latin typeface="Consolas" panose="020B0609020204030204" pitchFamily="49" charset="0"/>
              </a:rPr>
              <a:t>(out) :: 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gdata(g_rh%nft(1),g_rh%nft(2),g_rh%nft(3)</a:t>
            </a:r>
            <a:r>
              <a:rPr lang="ja-JP" alt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altLang="ja-JP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B0F0"/>
                </a:solidFill>
                <a:latin typeface="Consolas" panose="020B0609020204030204" pitchFamily="49" charset="0"/>
              </a:rPr>
              <a:t>end</a:t>
            </a:r>
            <a:r>
              <a:rPr lang="en-US" altLang="ja-JP" dirty="0" smtClean="0"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B0F0"/>
                </a:solidFill>
                <a:latin typeface="Consolas" panose="020B0609020204030204" pitchFamily="49" charset="0"/>
              </a:rPr>
              <a:t>subroutine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read_griddata</a:t>
            </a:r>
            <a:endParaRPr lang="en-US" altLang="ja-JP" dirty="0" smtClean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subroutine</a:t>
            </a:r>
            <a:r>
              <a:rPr lang="en-US" altLang="ja-JP" dirty="0" smtClean="0"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2060"/>
                </a:solidFill>
                <a:latin typeface="Consolas" panose="020B0609020204030204" pitchFamily="49" charset="0"/>
              </a:rPr>
              <a:t>write_griddata</a:t>
            </a:r>
            <a:r>
              <a:rPr lang="en-US" altLang="ja-JP" dirty="0">
                <a:latin typeface="Consolas" panose="020B0609020204030204" pitchFamily="49" charset="0"/>
              </a:rPr>
              <a:t>(filename, </a:t>
            </a:r>
            <a:r>
              <a:rPr lang="en-US" altLang="ja-JP" dirty="0" err="1">
                <a:latin typeface="Consolas" panose="020B0609020204030204" pitchFamily="49" charset="0"/>
              </a:rPr>
              <a:t>gdata</a:t>
            </a:r>
            <a:r>
              <a:rPr lang="en-US" altLang="ja-JP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 smtClean="0">
                <a:latin typeface="Consolas" panose="020B0609020204030204" pitchFamily="49" charset="0"/>
              </a:rPr>
              <a:t>    </a:t>
            </a:r>
            <a:r>
              <a:rPr lang="en-US" altLang="ja-JP" dirty="0" smtClean="0">
                <a:solidFill>
                  <a:srgbClr val="00B0F0"/>
                </a:solidFill>
                <a:latin typeface="Consolas" panose="020B0609020204030204" pitchFamily="49" charset="0"/>
              </a:rPr>
              <a:t>use</a:t>
            </a:r>
            <a:r>
              <a:rPr lang="en-US" altLang="ja-JP" dirty="0" smtClean="0"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2060"/>
                </a:solidFill>
                <a:latin typeface="Consolas" panose="020B0609020204030204" pitchFamily="49" charset="0"/>
              </a:rPr>
              <a:t>gvec</a:t>
            </a:r>
            <a:r>
              <a:rPr lang="en-US" altLang="ja-JP" dirty="0"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0B0F0"/>
                </a:solidFill>
                <a:latin typeface="Consolas" panose="020B0609020204030204" pitchFamily="49" charset="0"/>
              </a:rPr>
              <a:t>only</a:t>
            </a:r>
            <a:r>
              <a:rPr lang="en-US" altLang="ja-JP" dirty="0"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</a:rPr>
              <a:t>g_rh</a:t>
            </a:r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</a:rPr>
              <a:t>    </a:t>
            </a:r>
            <a:r>
              <a:rPr lang="en-US" altLang="ja-JP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character</a:t>
            </a:r>
            <a:r>
              <a:rPr lang="en-US" altLang="ja-JP" dirty="0">
                <a:latin typeface="Consolas" panose="020B0609020204030204" pitchFamily="49" charset="0"/>
              </a:rPr>
              <a:t>(*),</a:t>
            </a:r>
            <a:r>
              <a:rPr lang="en-US" altLang="ja-JP" dirty="0">
                <a:solidFill>
                  <a:srgbClr val="00B0F0"/>
                </a:solidFill>
                <a:latin typeface="Consolas" panose="020B0609020204030204" pitchFamily="49" charset="0"/>
              </a:rPr>
              <a:t>intent</a:t>
            </a:r>
            <a:r>
              <a:rPr lang="en-US" altLang="ja-JP" dirty="0">
                <a:latin typeface="Consolas" panose="020B0609020204030204" pitchFamily="49" charset="0"/>
              </a:rPr>
              <a:t>(in) :: 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filename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real</a:t>
            </a:r>
            <a:r>
              <a:rPr lang="en-US" altLang="ja-JP" dirty="0">
                <a:latin typeface="Consolas" panose="020B0609020204030204" pitchFamily="49" charset="0"/>
              </a:rPr>
              <a:t>(8),</a:t>
            </a:r>
            <a:r>
              <a:rPr lang="en-US" altLang="ja-JP" dirty="0">
                <a:solidFill>
                  <a:srgbClr val="00B0F0"/>
                </a:solidFill>
                <a:latin typeface="Consolas" panose="020B0609020204030204" pitchFamily="49" charset="0"/>
              </a:rPr>
              <a:t>intent</a:t>
            </a:r>
            <a:r>
              <a:rPr lang="en-US" altLang="ja-JP" dirty="0">
                <a:latin typeface="Consolas" panose="020B0609020204030204" pitchFamily="49" charset="0"/>
              </a:rPr>
              <a:t>(in) :: </a:t>
            </a:r>
            <a:r>
              <a:rPr lang="en-US" altLang="ja-JP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gdata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g_rh%nft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(1),</a:t>
            </a:r>
            <a:r>
              <a:rPr lang="en-US" altLang="ja-JP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g_rh%nft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(2),</a:t>
            </a:r>
            <a:r>
              <a:rPr lang="en-US" altLang="ja-JP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g_rh%nft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(3</a:t>
            </a:r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B0F0"/>
                </a:solidFill>
                <a:latin typeface="Consolas" panose="020B0609020204030204" pitchFamily="49" charset="0"/>
              </a:rPr>
              <a:t>end</a:t>
            </a:r>
            <a:r>
              <a:rPr lang="en-US" altLang="ja-JP" dirty="0" smtClean="0"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B0F0"/>
                </a:solidFill>
                <a:latin typeface="Consolas" panose="020B0609020204030204" pitchFamily="49" charset="0"/>
              </a:rPr>
              <a:t>subroutine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write_griddata</a:t>
            </a:r>
            <a:endParaRPr lang="en-US" altLang="ja-JP" dirty="0" smtClean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B0F0"/>
                </a:solidFill>
                <a:latin typeface="Consolas" panose="020B0609020204030204" pitchFamily="49" charset="0"/>
              </a:rPr>
              <a:t>end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B0F0"/>
                </a:solidFill>
                <a:latin typeface="Consolas" panose="020B0609020204030204" pitchFamily="49" charset="0"/>
              </a:rPr>
              <a:t>module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griddata</a:t>
            </a:r>
            <a:endParaRPr lang="en-US" altLang="ja-JP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4543465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In 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pwdft.F90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6444" y="5005130"/>
            <a:ext cx="8028214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program</a:t>
            </a:r>
            <a:r>
              <a:rPr lang="en-US" altLang="ja-JP" sz="20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2000" dirty="0" err="1">
                <a:solidFill>
                  <a:srgbClr val="002060"/>
                </a:solidFill>
                <a:latin typeface="Consolas" panose="020B0609020204030204" pitchFamily="49" charset="0"/>
                <a:ea typeface="+mj-ea"/>
              </a:rPr>
              <a:t>pwdft</a:t>
            </a:r>
            <a:endParaRPr lang="en-US" altLang="ja-JP" sz="2000" dirty="0">
              <a:solidFill>
                <a:srgbClr val="00206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  </a:t>
            </a:r>
            <a:r>
              <a:rPr lang="en-US" altLang="ja-JP" sz="2000" dirty="0" smtClean="0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use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2000" dirty="0" err="1">
                <a:solidFill>
                  <a:srgbClr val="002060"/>
                </a:solidFill>
                <a:latin typeface="Consolas" panose="020B0609020204030204" pitchFamily="49" charset="0"/>
                <a:ea typeface="+mj-ea"/>
              </a:rPr>
              <a:t>griddata</a:t>
            </a:r>
            <a:r>
              <a:rPr lang="en-US" altLang="ja-JP" sz="2000" dirty="0">
                <a:latin typeface="Consolas" panose="020B0609020204030204" pitchFamily="49" charset="0"/>
                <a:ea typeface="+mj-ea"/>
              </a:rPr>
              <a:t>, </a:t>
            </a:r>
            <a:r>
              <a:rPr lang="en-US" altLang="ja-JP" sz="2000" dirty="0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only</a:t>
            </a:r>
            <a:r>
              <a:rPr lang="en-US" altLang="ja-JP" sz="2000" dirty="0">
                <a:latin typeface="Consolas" panose="020B0609020204030204" pitchFamily="49" charset="0"/>
                <a:ea typeface="+mj-ea"/>
              </a:rPr>
              <a:t> : </a:t>
            </a:r>
            <a:r>
              <a:rPr lang="en-US" altLang="ja-JP" sz="2000" dirty="0" err="1">
                <a:latin typeface="Consolas" panose="020B0609020204030204" pitchFamily="49" charset="0"/>
                <a:ea typeface="+mj-ea"/>
              </a:rPr>
              <a:t>read_griddata</a:t>
            </a:r>
            <a:r>
              <a:rPr lang="en-US" altLang="ja-JP" sz="2000" dirty="0">
                <a:latin typeface="Consolas" panose="020B0609020204030204" pitchFamily="49" charset="0"/>
                <a:ea typeface="+mj-ea"/>
              </a:rPr>
              <a:t>, </a:t>
            </a:r>
            <a:r>
              <a:rPr lang="en-US" altLang="ja-JP" sz="2000" dirty="0" err="1">
                <a:latin typeface="Consolas" panose="020B0609020204030204" pitchFamily="49" charset="0"/>
                <a:ea typeface="+mj-ea"/>
              </a:rPr>
              <a:t>write_griddata</a:t>
            </a:r>
            <a:endParaRPr lang="en-US" altLang="ja-JP" sz="2000" dirty="0"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0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2000" dirty="0" smtClean="0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if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(calculation </a:t>
            </a:r>
            <a:r>
              <a:rPr lang="en-US" altLang="ja-JP" sz="2000" dirty="0">
                <a:latin typeface="Consolas" panose="020B0609020204030204" pitchFamily="49" charset="0"/>
                <a:ea typeface="+mj-ea"/>
              </a:rPr>
              <a:t>== 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"</a:t>
            </a:r>
            <a:r>
              <a:rPr lang="en-US" altLang="ja-JP" sz="2000" dirty="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scf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"</a:t>
            </a:r>
            <a:r>
              <a:rPr lang="en-US" altLang="ja-JP" sz="2000" dirty="0">
                <a:latin typeface="Consolas" panose="020B0609020204030204" pitchFamily="49" charset="0"/>
                <a:ea typeface="+mj-ea"/>
              </a:rPr>
              <a:t>) </a:t>
            </a:r>
            <a:r>
              <a:rPr lang="en-US" altLang="ja-JP" sz="2000" dirty="0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then</a:t>
            </a:r>
          </a:p>
          <a:p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    </a:t>
            </a:r>
            <a:r>
              <a:rPr lang="en-US" altLang="ja-JP" sz="2000" dirty="0" smtClean="0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call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2000" dirty="0" err="1">
                <a:solidFill>
                  <a:srgbClr val="002060"/>
                </a:solidFill>
                <a:latin typeface="Consolas" panose="020B0609020204030204" pitchFamily="49" charset="0"/>
                <a:ea typeface="+mj-ea"/>
              </a:rPr>
              <a:t>write_griddata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("vks.xsf", </a:t>
            </a:r>
            <a:r>
              <a:rPr lang="en-US" altLang="ja-JP" sz="2000" dirty="0" err="1">
                <a:latin typeface="Consolas" panose="020B0609020204030204" pitchFamily="49" charset="0"/>
                <a:ea typeface="+mj-ea"/>
              </a:rPr>
              <a:t>Vks</a:t>
            </a:r>
            <a:r>
              <a:rPr lang="en-US" altLang="ja-JP" sz="20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  </a:t>
            </a:r>
            <a:r>
              <a:rPr lang="en-US" altLang="ja-JP" sz="2000" dirty="0" smtClean="0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else</a:t>
            </a:r>
            <a:endParaRPr lang="en-US" altLang="ja-JP" sz="2000" dirty="0">
              <a:solidFill>
                <a:srgbClr val="00B0F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    </a:t>
            </a:r>
            <a:r>
              <a:rPr lang="en-US" altLang="ja-JP" sz="2000" dirty="0" smtClean="0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call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2000" dirty="0" err="1">
                <a:solidFill>
                  <a:srgbClr val="002060"/>
                </a:solidFill>
                <a:latin typeface="Consolas" panose="020B0609020204030204" pitchFamily="49" charset="0"/>
                <a:ea typeface="+mj-ea"/>
              </a:rPr>
              <a:t>read_griddata</a:t>
            </a:r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"vks.xsf"</a:t>
            </a:r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,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2000" dirty="0" err="1">
                <a:latin typeface="Consolas" panose="020B0609020204030204" pitchFamily="49" charset="0"/>
                <a:ea typeface="+mj-ea"/>
              </a:rPr>
              <a:t>Vks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kumimoji="1" lang="en-US" altLang="ja-JP" sz="2000" kern="12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kumimoji="1" lang="en-US" altLang="ja-JP" sz="2000" kern="1200" dirty="0" smtClean="0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end if</a:t>
            </a:r>
          </a:p>
          <a:p>
            <a:r>
              <a:rPr lang="en-US" altLang="ja-JP" sz="2000" dirty="0" smtClean="0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end program </a:t>
            </a:r>
            <a:r>
              <a:rPr lang="en-US" altLang="ja-JP" sz="2000" dirty="0" err="1" smtClean="0">
                <a:solidFill>
                  <a:srgbClr val="002060"/>
                </a:solidFill>
                <a:latin typeface="Consolas" panose="020B0609020204030204" pitchFamily="49" charset="0"/>
                <a:ea typeface="+mj-ea"/>
              </a:rPr>
              <a:t>pwdft</a:t>
            </a:r>
            <a:endParaRPr kumimoji="1" lang="ja-JP" altLang="en-US" sz="2000" kern="1200" dirty="0" smtClean="0">
              <a:solidFill>
                <a:srgbClr val="002060"/>
              </a:solidFill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10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0"/>
            <a:ext cx="8033657" cy="914400"/>
          </a:xfrm>
        </p:spPr>
        <p:txBody>
          <a:bodyPr/>
          <a:lstStyle/>
          <a:p>
            <a:r>
              <a:rPr lang="en-US" altLang="ja-JP" dirty="0"/>
              <a:t>Schedule (This semester W1, W2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1109" y="914400"/>
            <a:ext cx="982352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Sep</a:t>
            </a:r>
            <a:r>
              <a:rPr lang="en-US" altLang="ja-JP" sz="2200" dirty="0">
                <a:latin typeface="+mj-ea"/>
                <a:ea typeface="+mj-ea"/>
              </a:rPr>
              <a:t>. 28  (Fri)    Guidance 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Oct</a:t>
            </a:r>
            <a:r>
              <a:rPr lang="en-US" altLang="ja-JP" sz="2200" dirty="0">
                <a:latin typeface="+mj-ea"/>
                <a:ea typeface="+mj-ea"/>
              </a:rPr>
              <a:t>. 5    (Fri)    Monte Carlo method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Oct</a:t>
            </a:r>
            <a:r>
              <a:rPr lang="en-US" altLang="ja-JP" sz="2200" dirty="0">
                <a:latin typeface="+mj-ea"/>
                <a:ea typeface="+mj-ea"/>
              </a:rPr>
              <a:t>. 12  (Fri)    Monte Carlo method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Oct</a:t>
            </a:r>
            <a:r>
              <a:rPr lang="en-US" altLang="ja-JP" sz="2200" dirty="0">
                <a:latin typeface="+mj-ea"/>
                <a:ea typeface="+mj-ea"/>
              </a:rPr>
              <a:t>. 19  (Fri)    Monte Carlo method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Oct</a:t>
            </a:r>
            <a:r>
              <a:rPr lang="en-US" altLang="ja-JP" sz="2200" dirty="0">
                <a:latin typeface="+mj-ea"/>
                <a:ea typeface="+mj-ea"/>
              </a:rPr>
              <a:t>. 26  (Fri)    Exact diagonalization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Nov</a:t>
            </a:r>
            <a:r>
              <a:rPr lang="en-US" altLang="ja-JP" sz="2200" dirty="0">
                <a:latin typeface="+mj-ea"/>
                <a:ea typeface="+mj-ea"/>
              </a:rPr>
              <a:t>. 2    (Fri)    Exact diagonalization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Nov</a:t>
            </a:r>
            <a:r>
              <a:rPr lang="en-US" altLang="ja-JP" sz="2200" dirty="0">
                <a:latin typeface="+mj-ea"/>
                <a:ea typeface="+mj-ea"/>
              </a:rPr>
              <a:t>. 9    (Fri)    Molecular dynamics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O</a:t>
            </a:r>
            <a:r>
              <a:rPr lang="en-US" altLang="ja-JP" sz="2200" dirty="0">
                <a:latin typeface="+mj-ea"/>
                <a:ea typeface="+mj-ea"/>
              </a:rPr>
              <a:t>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(1st report problem will be announced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Nov</a:t>
            </a:r>
            <a:r>
              <a:rPr lang="en-US" altLang="ja-JP" sz="2200" dirty="0">
                <a:latin typeface="+mj-ea"/>
                <a:ea typeface="+mj-ea"/>
              </a:rPr>
              <a:t>. 30  (Fri)    Standard DFT code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7    (Fri)    Density functional theory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14  (Fri)    Density functional theory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21  (Fri)    Density functional theory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25  (</a:t>
            </a:r>
            <a:r>
              <a:rPr lang="en-US" altLang="ja-JP" sz="2200" u="sng" dirty="0">
                <a:solidFill>
                  <a:srgbClr val="0070C0"/>
                </a:solidFill>
                <a:latin typeface="+mj-ea"/>
                <a:ea typeface="+mj-ea"/>
              </a:rPr>
              <a:t>Tue</a:t>
            </a:r>
            <a:r>
              <a:rPr lang="en-US" altLang="ja-JP" sz="2200" dirty="0">
                <a:latin typeface="+mj-ea"/>
                <a:ea typeface="+mj-ea"/>
              </a:rPr>
              <a:t>) </a:t>
            </a:r>
            <a:r>
              <a:rPr lang="en-US" altLang="ja-JP" sz="2200" dirty="0">
                <a:latin typeface="+mj-ea"/>
              </a:rPr>
              <a:t>Density functional theory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  <a:r>
              <a:rPr lang="en-US" altLang="ja-JP" sz="2200" dirty="0" smtClean="0">
                <a:latin typeface="+mj-ea"/>
                <a:ea typeface="+mj-ea"/>
              </a:rPr>
              <a:t> </a:t>
            </a:r>
            <a:r>
              <a:rPr lang="en-US" altLang="ja-JP" sz="2200" u="sng" dirty="0" smtClean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ja-JP" altLang="en-US" sz="2200" u="sng" dirty="0" smtClean="0">
                <a:solidFill>
                  <a:srgbClr val="0070C0"/>
                </a:solidFill>
                <a:latin typeface="+mj-ea"/>
                <a:ea typeface="+mj-ea"/>
              </a:rPr>
              <a:t>遠隔講義室</a:t>
            </a:r>
            <a:r>
              <a:rPr lang="en-US" altLang="ja-JP" sz="2200" u="sng" dirty="0" smtClean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endParaRPr lang="en-US" altLang="ja-JP" sz="2200" u="sng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Jan</a:t>
            </a:r>
            <a:r>
              <a:rPr lang="en-US" altLang="ja-JP" sz="2200" dirty="0">
                <a:latin typeface="+mj-ea"/>
                <a:ea typeface="+mj-ea"/>
              </a:rPr>
              <a:t>. 11   (Fri) </a:t>
            </a:r>
            <a:r>
              <a:rPr lang="en-US" altLang="ja-JP" sz="2200" dirty="0" smtClean="0">
                <a:latin typeface="+mj-ea"/>
                <a:ea typeface="+mj-ea"/>
              </a:rPr>
              <a:t> </a:t>
            </a:r>
            <a:r>
              <a:rPr lang="en-US" altLang="ja-JP" sz="2200" dirty="0" smtClean="0">
                <a:latin typeface="+mj-ea"/>
              </a:rPr>
              <a:t>(</a:t>
            </a:r>
            <a:r>
              <a:rPr lang="en-US" altLang="ja-JP" sz="2200" dirty="0">
                <a:latin typeface="+mj-ea"/>
              </a:rPr>
              <a:t>2nd)Report problem</a:t>
            </a:r>
            <a:r>
              <a:rPr lang="en-US" altLang="ja-JP" sz="2200" dirty="0" smtClean="0">
                <a:latin typeface="+mj-ea"/>
                <a:ea typeface="+mj-ea"/>
              </a:rPr>
              <a:t>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  <a:endParaRPr lang="en-US" altLang="ja-JP" sz="2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263650" y="6374047"/>
            <a:ext cx="7455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※ </a:t>
            </a:r>
            <a:r>
              <a:rPr lang="ja-JP" altLang="en-US" sz="2400" dirty="0" smtClean="0"/>
              <a:t>Lecturers</a:t>
            </a:r>
            <a:r>
              <a:rPr lang="ja-JP" altLang="en-US" sz="2400" dirty="0"/>
              <a:t>: </a:t>
            </a:r>
            <a:r>
              <a:rPr lang="ja-JP" altLang="en-US" sz="2400" dirty="0">
                <a:solidFill>
                  <a:srgbClr val="FF0000"/>
                </a:solidFill>
              </a:rPr>
              <a:t>Y</a:t>
            </a:r>
            <a:r>
              <a:rPr lang="ja-JP" altLang="en-US" sz="2400" dirty="0"/>
              <a:t> … Yamaji, </a:t>
            </a:r>
            <a:r>
              <a:rPr lang="ja-JP" altLang="en-US" sz="2400" dirty="0">
                <a:solidFill>
                  <a:srgbClr val="FF0000"/>
                </a:solidFill>
              </a:rPr>
              <a:t>K</a:t>
            </a:r>
            <a:r>
              <a:rPr lang="ja-JP" altLang="en-US" sz="2400" dirty="0"/>
              <a:t> … Kawamura, </a:t>
            </a:r>
            <a:r>
              <a:rPr lang="ja-JP" altLang="en-US" sz="2400" dirty="0">
                <a:solidFill>
                  <a:srgbClr val="FF0000"/>
                </a:solidFill>
              </a:rPr>
              <a:t>O</a:t>
            </a:r>
            <a:r>
              <a:rPr lang="ja-JP" altLang="en-US" sz="2400" dirty="0"/>
              <a:t>… Ohgoe</a:t>
            </a:r>
          </a:p>
        </p:txBody>
      </p:sp>
    </p:spTree>
    <p:extLst>
      <p:ext uri="{BB962C8B-B14F-4D97-AF65-F5344CB8AC3E}">
        <p14:creationId xmlns:p14="http://schemas.microsoft.com/office/powerpoint/2010/main" val="457936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84" y="3720665"/>
            <a:ext cx="4874475" cy="370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996044" y="0"/>
                <a:ext cx="6602186" cy="800100"/>
              </a:xfrm>
            </p:spPr>
            <p:txBody>
              <a:bodyPr/>
              <a:lstStyle/>
              <a:p>
                <a:r>
                  <a:rPr kumimoji="1" lang="en-US" altLang="ja-JP" dirty="0" smtClean="0"/>
                  <a:t>Display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𝐾𝑆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with VESTA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96044" y="0"/>
                <a:ext cx="6602186" cy="800100"/>
              </a:xfrm>
              <a:blipFill>
                <a:blip r:embed="rId3"/>
                <a:stretch>
                  <a:fillRect l="-5078" t="-19847" r="-2585" b="-282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97972" y="979714"/>
            <a:ext cx="494237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cd ~/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pwdft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/sample/Si/</a:t>
            </a:r>
          </a:p>
          <a:p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$ ../../</a:t>
            </a:r>
            <a:r>
              <a:rPr lang="en-US" altLang="ja-JP" sz="2400" dirty="0" err="1" smtClean="0">
                <a:latin typeface="Consolas" panose="020B0609020204030204" pitchFamily="49" charset="0"/>
                <a:ea typeface="+mj-ea"/>
              </a:rPr>
              <a:t>src</a:t>
            </a:r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/</a:t>
            </a:r>
            <a:r>
              <a:rPr lang="en-US" altLang="ja-JP" sz="2400" dirty="0" err="1" smtClean="0">
                <a:latin typeface="Consolas" panose="020B0609020204030204" pitchFamily="49" charset="0"/>
                <a:ea typeface="+mj-ea"/>
              </a:rPr>
              <a:t>pwdft.x</a:t>
            </a:r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 &lt; scf.in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vesta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vks.xsf</a:t>
            </a:r>
            <a:endParaRPr kumimoji="1" lang="ja-JP" altLang="en-US" sz="24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402" y="858695"/>
            <a:ext cx="4235910" cy="284789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50371" y="2282640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Semiconductor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Diamond structure (lattice is FCC)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E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ach Si atom has 4 bonds. 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972" y="3482969"/>
            <a:ext cx="655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"Objects" </a:t>
            </a:r>
            <a:r>
              <a:rPr kumimoji="1" lang="ja-JP" altLang="en-US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→ 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"Properties" </a:t>
            </a:r>
            <a:r>
              <a:rPr kumimoji="1" lang="ja-JP" altLang="en-US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→ 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"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Isosurfaces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..."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3903682"/>
            <a:ext cx="3426463" cy="36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8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Cross section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8" y="958757"/>
            <a:ext cx="4451579" cy="3067208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 flipH="1">
            <a:off x="1609345" y="958757"/>
            <a:ext cx="299922" cy="3726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1694080" y="1192090"/>
            <a:ext cx="299922" cy="3726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374005" y="911729"/>
            <a:ext cx="299922" cy="3726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969196" y="924852"/>
            <a:ext cx="299922" cy="3726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1018127" y="2241356"/>
            <a:ext cx="299922" cy="3726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4066033" y="1937775"/>
            <a:ext cx="299922" cy="3726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07898" y="4106898"/>
            <a:ext cx="384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"Edit" </a:t>
            </a:r>
            <a:r>
              <a:rPr kumimoji="1" lang="ja-JP" altLang="en-US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→ 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"Lattice Planes..."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178" y="1586243"/>
            <a:ext cx="4242018" cy="1682836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4854746" y="1031978"/>
            <a:ext cx="490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"Objects" </a:t>
            </a:r>
            <a:r>
              <a:rPr kumimoji="1" lang="ja-JP" altLang="en-US" sz="20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→ </a:t>
            </a:r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"Properties" </a:t>
            </a:r>
            <a:r>
              <a:rPr kumimoji="1" lang="ja-JP" altLang="en-US" sz="20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→ </a:t>
            </a:r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"Sections..."</a:t>
            </a:r>
            <a:endParaRPr kumimoji="1" lang="ja-JP" altLang="en-US" sz="20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345" y="3540557"/>
            <a:ext cx="5414635" cy="39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Report problem 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34932" y="683123"/>
                <a:ext cx="849681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Modify pwdft.F90 to output the grid data of charge density </a:t>
                </a:r>
                <a14:m>
                  <m:oMath xmlns:m="http://schemas.openxmlformats.org/officeDocument/2006/math"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𝜌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kumimoji="1" lang="en-US" altLang="ja-JP" sz="24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𝒓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endParaRPr kumimoji="1" lang="en-US" altLang="ja-JP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r>
                  <a:rPr lang="en-US" altLang="ja-JP" sz="2400" dirty="0" smtClean="0">
                    <a:latin typeface="+mj-ea"/>
                    <a:ea typeface="+mj-ea"/>
                  </a:rPr>
                  <a:t>as a file "</a:t>
                </a:r>
                <a:r>
                  <a:rPr lang="en-US" altLang="ja-JP" sz="2400" dirty="0" smtClean="0">
                    <a:latin typeface="Consolas" panose="020B0609020204030204" pitchFamily="49" charset="0"/>
                    <a:ea typeface="+mj-ea"/>
                  </a:rPr>
                  <a:t>rho.xsf</a:t>
                </a:r>
                <a:r>
                  <a:rPr lang="en-US" altLang="ja-JP" sz="2400" dirty="0" smtClean="0">
                    <a:latin typeface="+mj-ea"/>
                    <a:ea typeface="+mj-ea"/>
                  </a:rPr>
                  <a:t>".</a:t>
                </a:r>
              </a:p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Then plot the charge density of Si.</a:t>
                </a:r>
              </a:p>
              <a:p>
                <a:r>
                  <a:rPr lang="en-US" altLang="ja-JP" sz="2400" dirty="0" smtClean="0">
                    <a:latin typeface="+mj-ea"/>
                    <a:ea typeface="+mj-ea"/>
                  </a:rPr>
                  <a:t>Explain the shape of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>
                    <a:latin typeface="+mj-ea"/>
                  </a:rPr>
                  <a:t> </a:t>
                </a:r>
                <a:r>
                  <a:rPr lang="en-US" altLang="ja-JP" sz="2400" dirty="0" smtClean="0">
                    <a:latin typeface="+mj-ea"/>
                  </a:rPr>
                  <a:t>(where do the electrons locate ?). 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2" y="683123"/>
                <a:ext cx="8496813" cy="1569660"/>
              </a:xfrm>
              <a:prstGeom prst="rect">
                <a:avLst/>
              </a:prstGeom>
              <a:blipFill>
                <a:blip r:embed="rId2"/>
                <a:stretch>
                  <a:fillRect l="-1076" t="-4264" b="-6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17252" y="2320575"/>
                <a:ext cx="7161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Hint :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>
                    <a:latin typeface="+mj-ea"/>
                  </a:rPr>
                  <a:t> </a:t>
                </a:r>
                <a:r>
                  <a:rPr lang="en-US" altLang="ja-JP" sz="2400" dirty="0" smtClean="0">
                    <a:latin typeface="+mj-ea"/>
                  </a:rPr>
                  <a:t>is stored in the following variable</a:t>
                </a: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2" y="2320575"/>
                <a:ext cx="7161582" cy="461665"/>
              </a:xfrm>
              <a:prstGeom prst="rect">
                <a:avLst/>
              </a:prstGeom>
              <a:blipFill>
                <a:blip r:embed="rId3"/>
                <a:stretch>
                  <a:fillRect l="-1362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948196" y="2935906"/>
            <a:ext cx="7811911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module rho_v</a:t>
            </a:r>
          </a:p>
          <a:p>
            <a:r>
              <a:rPr lang="ja-JP" altLang="en-US" sz="2000" dirty="0">
                <a:latin typeface="Consolas" panose="020B0609020204030204" pitchFamily="49" charset="0"/>
              </a:rPr>
              <a:t>  !</a:t>
            </a:r>
          </a:p>
          <a:p>
            <a:r>
              <a:rPr lang="ja-JP" altLang="en-US" sz="2000" dirty="0">
                <a:latin typeface="Consolas" panose="020B0609020204030204" pitchFamily="49" charset="0"/>
              </a:rPr>
              <a:t>  implicit none</a:t>
            </a:r>
          </a:p>
          <a:p>
            <a:r>
              <a:rPr lang="ja-JP" altLang="en-US" sz="2000" dirty="0">
                <a:latin typeface="Consolas" panose="020B0609020204030204" pitchFamily="49" charset="0"/>
              </a:rPr>
              <a:t>  !</a:t>
            </a:r>
          </a:p>
          <a:p>
            <a:r>
              <a:rPr lang="ja-JP" altLang="en-US" sz="2000" dirty="0">
                <a:latin typeface="Consolas" panose="020B0609020204030204" pitchFamily="49" charset="0"/>
              </a:rPr>
              <a:t>  real(8),allocatable :: &amp;</a:t>
            </a:r>
          </a:p>
          <a:p>
            <a:r>
              <a:rPr lang="ja-JP" altLang="en-US" sz="2000" dirty="0">
                <a:latin typeface="Consolas" panose="020B0609020204030204" pitchFamily="49" charset="0"/>
              </a:rPr>
              <a:t>  &amp; Vks(:), &amp; !&lt; (g_rh%nr) Kohn-Sham potential [Htr]</a:t>
            </a:r>
          </a:p>
          <a:p>
            <a:r>
              <a:rPr lang="ja-JP" altLang="en-US" sz="2000" dirty="0">
                <a:latin typeface="Consolas" panose="020B0609020204030204" pitchFamily="49" charset="0"/>
              </a:rPr>
              <a:t>  &amp; Vps(:), &amp; !&lt; (g_rh%nr) Pseudopotential [Htr]</a:t>
            </a:r>
          </a:p>
          <a:p>
            <a:r>
              <a:rPr lang="ja-JP" altLang="en-US" sz="2000" dirty="0">
                <a:latin typeface="Consolas" panose="020B0609020204030204" pitchFamily="49" charset="0"/>
              </a:rPr>
              <a:t>  &amp; </a:t>
            </a:r>
            <a:r>
              <a:rPr lang="ja-JP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rho</a:t>
            </a:r>
            <a:r>
              <a:rPr lang="ja-JP" altLang="en-US" sz="2000" dirty="0">
                <a:latin typeface="Consolas" panose="020B0609020204030204" pitchFamily="49" charset="0"/>
              </a:rPr>
              <a:t>(:) !&lt; (g_rh%nr) Charge density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0696" y="5582092"/>
            <a:ext cx="8013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Modified code should be submitted as a diff file generated by</a:t>
            </a:r>
          </a:p>
          <a:p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$ cd ~/</a:t>
            </a:r>
            <a:r>
              <a:rPr lang="en-US" altLang="ja-JP" sz="2400" dirty="0" err="1" smtClean="0">
                <a:latin typeface="Consolas" panose="020B0609020204030204" pitchFamily="49" charset="0"/>
                <a:ea typeface="+mj-ea"/>
              </a:rPr>
              <a:t>pwdft</a:t>
            </a:r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/</a:t>
            </a:r>
          </a:p>
          <a:p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400" dirty="0" err="1" smtClean="0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 add </a:t>
            </a:r>
            <a:r>
              <a:rPr lang="en-US" altLang="ja-JP" sz="2400" dirty="0" err="1" smtClean="0">
                <a:latin typeface="Consolas" panose="020B0609020204030204" pitchFamily="49" charset="0"/>
                <a:ea typeface="+mj-ea"/>
              </a:rPr>
              <a:t>src</a:t>
            </a:r>
            <a:endParaRPr lang="en-US" altLang="ja-JP" sz="2400" dirty="0" smtClean="0"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400" dirty="0" err="1" smtClean="0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 commit</a:t>
            </a:r>
          </a:p>
          <a:p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400" dirty="0" err="1" smtClean="0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 show &gt; 12142018.diff</a:t>
            </a:r>
            <a:endParaRPr kumimoji="1" lang="ja-JP" altLang="en-US" sz="24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02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Today's summary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9748" y="1083564"/>
            <a:ext cx="87109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Kohn-Sham potential 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400" dirty="0" err="1" smtClean="0">
                <a:latin typeface="+mj-ea"/>
                <a:ea typeface="+mj-ea"/>
              </a:rPr>
              <a:t>Hartree</a:t>
            </a:r>
            <a:r>
              <a:rPr lang="en-US" altLang="ja-JP" sz="2400" dirty="0" smtClean="0">
                <a:latin typeface="+mj-ea"/>
                <a:ea typeface="+mj-ea"/>
              </a:rPr>
              <a:t> potential is computed with FFT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Charge compensation of 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Hartree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and ionic potential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Exchange correlation potential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SCF loop = Solving non-linear equation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Broyden's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method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Visualize grid data (Potential, charge density Kohn-Sham orbital) as a XSF data.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5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Schedule in this section (DFT)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4652" y="702129"/>
            <a:ext cx="8821646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latin typeface="+mj-ea"/>
                <a:ea typeface="+mj-ea"/>
              </a:rPr>
              <a:t>Nov</a:t>
            </a:r>
            <a:r>
              <a:rPr lang="en-US" altLang="ja-JP" sz="2000" dirty="0">
                <a:latin typeface="+mj-ea"/>
                <a:ea typeface="+mj-ea"/>
              </a:rPr>
              <a:t>. 30  (Fri)    Standard DFT </a:t>
            </a:r>
            <a:r>
              <a:rPr lang="en-US" altLang="ja-JP" sz="2000" dirty="0" smtClean="0">
                <a:latin typeface="+mj-ea"/>
                <a:ea typeface="+mj-ea"/>
              </a:rPr>
              <a:t>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+mj-ea"/>
                <a:ea typeface="+mj-ea"/>
              </a:rPr>
              <a:t>First-principles calculation and Density functional theory (Lecture)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One-body </a:t>
            </a:r>
            <a:r>
              <a:rPr lang="en-US" altLang="ja-JP" sz="2000" dirty="0" smtClean="0">
                <a:latin typeface="+mj-ea"/>
                <a:ea typeface="+mj-ea"/>
              </a:rPr>
              <a:t>Schrödinger</a:t>
            </a:r>
            <a:r>
              <a:rPr lang="ja-JP" altLang="en-US" sz="2000" dirty="0">
                <a:latin typeface="+mj-ea"/>
                <a:ea typeface="+mj-ea"/>
              </a:rPr>
              <a:t> </a:t>
            </a:r>
            <a:r>
              <a:rPr lang="en-US" altLang="ja-JP" sz="2000" dirty="0" smtClean="0">
                <a:latin typeface="+mj-ea"/>
                <a:ea typeface="+mj-ea"/>
              </a:rPr>
              <a:t>eq. for periodic system and Bloch theorem (L)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+mj-ea"/>
                <a:ea typeface="+mj-ea"/>
              </a:rPr>
              <a:t>Numerical solution of Kohn-Sham (o</a:t>
            </a:r>
            <a:r>
              <a:rPr lang="en-US" altLang="ja-JP" sz="2000" dirty="0" smtClean="0">
                <a:latin typeface="+mj-ea"/>
              </a:rPr>
              <a:t>ne-body Schrödinger</a:t>
            </a:r>
            <a:r>
              <a:rPr lang="en-US" altLang="ja-JP" sz="2000" dirty="0" smtClean="0">
                <a:latin typeface="+mj-ea"/>
                <a:ea typeface="+mj-ea"/>
              </a:rPr>
              <a:t>) eq. (L)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+mj-ea"/>
                <a:ea typeface="+mj-ea"/>
              </a:rPr>
              <a:t>Hands-on DFT code (Tutorial)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+mj-ea"/>
                <a:ea typeface="+mj-ea"/>
              </a:rPr>
              <a:t>Version control system : </a:t>
            </a:r>
            <a:r>
              <a:rPr lang="en-US" altLang="ja-JP" sz="2000" dirty="0" err="1" smtClean="0">
                <a:latin typeface="+mj-ea"/>
                <a:ea typeface="+mj-ea"/>
              </a:rPr>
              <a:t>Git</a:t>
            </a:r>
            <a:r>
              <a:rPr lang="en-US" altLang="ja-JP" sz="2000" dirty="0" smtClean="0">
                <a:latin typeface="+mj-ea"/>
                <a:ea typeface="+mj-ea"/>
              </a:rPr>
              <a:t> (T)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latin typeface="+mj-ea"/>
                <a:ea typeface="+mj-ea"/>
              </a:rPr>
              <a:t>Dec</a:t>
            </a:r>
            <a:r>
              <a:rPr lang="en-US" altLang="ja-JP" sz="2000" dirty="0">
                <a:latin typeface="+mj-ea"/>
                <a:ea typeface="+mj-ea"/>
              </a:rPr>
              <a:t>. 7    (Fri) </a:t>
            </a:r>
            <a:r>
              <a:rPr lang="en-US" altLang="ja-JP" sz="2000" dirty="0" smtClean="0">
                <a:latin typeface="+mj-ea"/>
                <a:ea typeface="+mj-ea"/>
              </a:rPr>
              <a:t> Kohn-Sham eq.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+mj-ea"/>
                <a:ea typeface="+mj-ea"/>
              </a:rPr>
              <a:t>Plane-wave basis and Pseudopotentials (L)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+mj-ea"/>
                <a:ea typeface="+mj-ea"/>
              </a:rPr>
              <a:t>Iterative eigenvalue solution method (L &amp; T)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latin typeface="+mj-ea"/>
                <a:ea typeface="+mj-ea"/>
              </a:rPr>
              <a:t>Dec</a:t>
            </a:r>
            <a:r>
              <a:rPr lang="en-US" altLang="ja-JP" sz="2000" dirty="0">
                <a:latin typeface="+mj-ea"/>
                <a:ea typeface="+mj-ea"/>
              </a:rPr>
              <a:t>. 14  (Fri)  </a:t>
            </a:r>
            <a:r>
              <a:rPr lang="en-US" altLang="ja-JP" sz="2000" dirty="0" smtClean="0">
                <a:latin typeface="+mj-ea"/>
                <a:ea typeface="+mj-ea"/>
              </a:rPr>
              <a:t>Self-Consistent loop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 err="1" smtClean="0">
                <a:latin typeface="+mj-ea"/>
                <a:ea typeface="+mj-ea"/>
              </a:rPr>
              <a:t>Hartree</a:t>
            </a:r>
            <a:r>
              <a:rPr lang="en-US" altLang="ja-JP" sz="2000" dirty="0" smtClean="0">
                <a:latin typeface="+mj-ea"/>
                <a:ea typeface="+mj-ea"/>
              </a:rPr>
              <a:t> potential (Poisson eq.), Atomic potential, XC potential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+mj-ea"/>
                <a:ea typeface="+mj-ea"/>
              </a:rPr>
              <a:t>Update (</a:t>
            </a:r>
            <a:r>
              <a:rPr lang="en-US" altLang="ja-JP" sz="2000" dirty="0" err="1" smtClean="0">
                <a:latin typeface="+mj-ea"/>
                <a:ea typeface="+mj-ea"/>
              </a:rPr>
              <a:t>Broyden's</a:t>
            </a:r>
            <a:r>
              <a:rPr lang="en-US" altLang="ja-JP" sz="2000" dirty="0" smtClean="0">
                <a:latin typeface="+mj-ea"/>
                <a:ea typeface="+mj-ea"/>
              </a:rPr>
              <a:t> method)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+mj-ea"/>
              </a:rPr>
              <a:t>Visualization of grid data </a:t>
            </a:r>
            <a:r>
              <a:rPr lang="en-US" altLang="ja-JP" sz="2000" dirty="0">
                <a:latin typeface="+mj-ea"/>
              </a:rPr>
              <a:t>(T</a:t>
            </a:r>
            <a:r>
              <a:rPr lang="en-US" altLang="ja-JP" sz="2000" dirty="0" smtClean="0">
                <a:latin typeface="+mj-ea"/>
              </a:rPr>
              <a:t>)</a:t>
            </a:r>
            <a:endParaRPr lang="en-US" altLang="ja-JP" sz="20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latin typeface="+mj-ea"/>
                <a:ea typeface="+mj-ea"/>
              </a:rPr>
              <a:t>Dec</a:t>
            </a:r>
            <a:r>
              <a:rPr lang="en-US" altLang="ja-JP" sz="2000" dirty="0">
                <a:latin typeface="+mj-ea"/>
                <a:ea typeface="+mj-ea"/>
              </a:rPr>
              <a:t>. 21  (Fri)  </a:t>
            </a:r>
            <a:r>
              <a:rPr lang="en-US" altLang="ja-JP" sz="2000" dirty="0" smtClean="0">
                <a:latin typeface="+mj-ea"/>
                <a:ea typeface="+mj-ea"/>
              </a:rPr>
              <a:t>Total Energy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+mj-ea"/>
                <a:ea typeface="+mj-ea"/>
              </a:rPr>
              <a:t>Total energy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</a:rPr>
              <a:t>Brillouin-zone integral (Tetrahedron method</a:t>
            </a:r>
            <a:r>
              <a:rPr lang="en-US" altLang="ja-JP" sz="2000" dirty="0" smtClean="0">
                <a:latin typeface="+mj-ea"/>
              </a:rPr>
              <a:t>)</a:t>
            </a:r>
            <a:endParaRPr lang="en-US" altLang="ja-JP" sz="2000" dirty="0" smtClean="0">
              <a:latin typeface="+mj-ea"/>
              <a:ea typeface="+mj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+mj-ea"/>
                <a:ea typeface="+mj-ea"/>
              </a:rPr>
              <a:t>Coulomb potential for periodic point charge (Ewald sum)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latin typeface="+mj-ea"/>
                <a:ea typeface="+mj-ea"/>
              </a:rPr>
              <a:t>Dec</a:t>
            </a:r>
            <a:r>
              <a:rPr lang="en-US" altLang="ja-JP" sz="2000" dirty="0">
                <a:latin typeface="+mj-ea"/>
                <a:ea typeface="+mj-ea"/>
              </a:rPr>
              <a:t>. 25  (</a:t>
            </a:r>
            <a:r>
              <a:rPr lang="en-US" altLang="ja-JP" sz="2000" u="sng" dirty="0">
                <a:solidFill>
                  <a:srgbClr val="0070C0"/>
                </a:solidFill>
                <a:latin typeface="+mj-ea"/>
                <a:ea typeface="+mj-ea"/>
              </a:rPr>
              <a:t>Tue</a:t>
            </a:r>
            <a:r>
              <a:rPr lang="en-US" altLang="ja-JP" sz="2000" dirty="0" smtClean="0">
                <a:latin typeface="+mj-ea"/>
                <a:ea typeface="+mj-ea"/>
              </a:rPr>
              <a:t>) Advanced subjects for productive calculation </a:t>
            </a:r>
            <a:r>
              <a:rPr lang="en-US" altLang="ja-JP" sz="2000" u="sng" dirty="0" smtClean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ja-JP" altLang="en-US" sz="2000" u="sng" dirty="0" smtClean="0">
                <a:solidFill>
                  <a:srgbClr val="0070C0"/>
                </a:solidFill>
                <a:latin typeface="+mj-ea"/>
                <a:ea typeface="+mj-ea"/>
              </a:rPr>
              <a:t>遠隔講義室</a:t>
            </a:r>
            <a:r>
              <a:rPr lang="en-US" altLang="ja-JP" sz="2000" u="sng" dirty="0" smtClean="0">
                <a:solidFill>
                  <a:srgbClr val="0070C0"/>
                </a:solidFill>
                <a:latin typeface="+mj-ea"/>
                <a:ea typeface="+mj-ea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+mj-ea"/>
                <a:ea typeface="+mj-ea"/>
              </a:rPr>
              <a:t>Generalized gradient correction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+mj-ea"/>
                <a:ea typeface="+mj-ea"/>
              </a:rPr>
              <a:t>Non-local pseudopotentials (Norm-conserving, </a:t>
            </a:r>
            <a:r>
              <a:rPr lang="en-US" altLang="ja-JP" sz="2000" dirty="0" err="1" smtClean="0">
                <a:latin typeface="+mj-ea"/>
                <a:ea typeface="+mj-ea"/>
              </a:rPr>
              <a:t>ultrasoft</a:t>
            </a:r>
            <a:r>
              <a:rPr lang="en-US" altLang="ja-JP" sz="2000" dirty="0" smtClean="0">
                <a:latin typeface="+mj-ea"/>
                <a:ea typeface="+mj-ea"/>
              </a:rPr>
              <a:t>, PAW)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+mj-ea"/>
                <a:ea typeface="+mj-ea"/>
              </a:rPr>
              <a:t>Procedure</a:t>
            </a:r>
            <a:endParaRPr lang="en-US" altLang="ja-JP" sz="20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latin typeface="+mj-ea"/>
                <a:ea typeface="+mj-ea"/>
              </a:rPr>
              <a:t>Jan</a:t>
            </a:r>
            <a:r>
              <a:rPr lang="en-US" altLang="ja-JP" sz="2000" dirty="0">
                <a:latin typeface="+mj-ea"/>
                <a:ea typeface="+mj-ea"/>
              </a:rPr>
              <a:t>. 11   (Fri) </a:t>
            </a:r>
            <a:r>
              <a:rPr lang="en-US" altLang="ja-JP" sz="2000" dirty="0">
                <a:latin typeface="+mj-ea"/>
              </a:rPr>
              <a:t>(2nd</a:t>
            </a:r>
            <a:r>
              <a:rPr lang="en-US" altLang="ja-JP" sz="2000" dirty="0" smtClean="0">
                <a:latin typeface="+mj-ea"/>
              </a:rPr>
              <a:t>) Report problem, Question time</a:t>
            </a:r>
            <a:endParaRPr lang="en-US" altLang="ja-JP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4781" y="3491310"/>
            <a:ext cx="7840019" cy="1260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5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Schedule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2900" y="1088571"/>
            <a:ext cx="56460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Kohn-Sham </a:t>
            </a:r>
            <a:r>
              <a:rPr lang="en-US" altLang="ja-JP" sz="2400" dirty="0" smtClean="0">
                <a:latin typeface="+mj-ea"/>
                <a:ea typeface="+mj-ea"/>
              </a:rPr>
              <a:t>potential</a:t>
            </a:r>
          </a:p>
          <a:p>
            <a:pPr lvl="1"/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Hartree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term</a:t>
            </a:r>
          </a:p>
          <a:p>
            <a:pPr lvl="1"/>
            <a:r>
              <a:rPr lang="en-US" altLang="ja-JP" sz="2400" dirty="0" smtClean="0">
                <a:latin typeface="+mj-ea"/>
                <a:ea typeface="+mj-ea"/>
              </a:rPr>
              <a:t>(Pseudo) atomic potential</a:t>
            </a:r>
          </a:p>
          <a:p>
            <a:pPr lvl="1"/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Exchange-correlation term</a:t>
            </a:r>
            <a:endParaRPr lang="en-US" altLang="ja-JP" sz="2400" dirty="0">
              <a:latin typeface="+mj-ea"/>
              <a:ea typeface="+mj-ea"/>
            </a:endParaRPr>
          </a:p>
          <a:p>
            <a:r>
              <a:rPr lang="en-US" altLang="ja-JP" sz="2400" dirty="0" smtClean="0">
                <a:latin typeface="+mj-ea"/>
                <a:ea typeface="+mj-ea"/>
              </a:rPr>
              <a:t>SCF loop (Solution of non-linear equation)</a:t>
            </a:r>
          </a:p>
          <a:p>
            <a:pPr lvl="1"/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(Quasi) newton method</a:t>
            </a:r>
          </a:p>
          <a:p>
            <a:pPr lvl="1"/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Broyden's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method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Visualization of grid data</a:t>
            </a:r>
          </a:p>
          <a:p>
            <a:pPr lvl="1"/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Xcrysden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structure format (XSF)</a:t>
            </a:r>
          </a:p>
        </p:txBody>
      </p:sp>
    </p:spTree>
    <p:extLst>
      <p:ext uri="{BB962C8B-B14F-4D97-AF65-F5344CB8AC3E}">
        <p14:creationId xmlns:p14="http://schemas.microsoft.com/office/powerpoint/2010/main" val="19927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DFT loop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436590" y="2923620"/>
                <a:ext cx="5492273" cy="95455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𝛁</m:t>
                                      </m:r>
                                      <m:r>
                                        <a:rPr kumimoji="1" lang="en-US" altLang="ja-JP" sz="2400" b="0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+</m:t>
                                      </m:r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𝜀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90" y="2923620"/>
                <a:ext cx="5492273" cy="9545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037459" y="5392575"/>
                <a:ext cx="4891404" cy="8392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0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𝑍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0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0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0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𝜃</m:t>
                      </m:r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0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F</m:t>
                          </m:r>
                        </m:sub>
                      </m:sSub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𝑛𝑘</m:t>
                          </m:r>
                        </m:sub>
                      </m:sSub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459" y="5392575"/>
                <a:ext cx="4891404" cy="839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608045" y="4211836"/>
                <a:ext cx="3560590" cy="8392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𝑁</m:t>
                      </m:r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𝑍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∞</m:t>
                          </m:r>
                        </m:sup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20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045" y="4211836"/>
                <a:ext cx="3560590" cy="839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996043" y="809057"/>
            <a:ext cx="268535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Unit lattice vector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atomic position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pseudopotential file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907858" y="1122049"/>
                <a:ext cx="1479508" cy="75386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𝑢𝑐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58" y="1122049"/>
                <a:ext cx="1479508" cy="753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6707756" y="1028106"/>
            <a:ext cx="2190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Initial density is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uniform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3525065" y="2225545"/>
                <a:ext cx="1557670" cy="46166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65" y="2225545"/>
                <a:ext cx="1557670" cy="461665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2166244" y="6693753"/>
                <a:ext cx="4633833" cy="58214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𝐾𝑆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𝐾𝑆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sz="2400" dirty="0" smtClean="0"/>
                  <a:t> </a:t>
                </a:r>
                <a:r>
                  <a:rPr lang="en-US" altLang="ja-JP" sz="2400" dirty="0" smtClean="0"/>
                  <a:t>is small ?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44" y="6693753"/>
                <a:ext cx="4633833" cy="582147"/>
              </a:xfrm>
              <a:prstGeom prst="rect">
                <a:avLst/>
              </a:prstGeom>
              <a:blipFill>
                <a:blip r:embed="rId7"/>
                <a:stretch>
                  <a:fillRect r="-1178"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フリーフォーム 13"/>
          <p:cNvSpPr/>
          <p:nvPr/>
        </p:nvSpPr>
        <p:spPr>
          <a:xfrm>
            <a:off x="5110919" y="1859103"/>
            <a:ext cx="521533" cy="657477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183" h="1312709">
                <a:moveTo>
                  <a:pt x="828183" y="0"/>
                </a:moveTo>
                <a:cubicBezTo>
                  <a:pt x="827410" y="623318"/>
                  <a:pt x="800917" y="1341654"/>
                  <a:pt x="0" y="131181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2166244" y="2002222"/>
            <a:ext cx="1365789" cy="503408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2 w 2305911"/>
              <a:gd name="connsiteY0" fmla="*/ 0 h 1006618"/>
              <a:gd name="connsiteX1" fmla="*/ 2168845 w 2305911"/>
              <a:gd name="connsiteY1" fmla="*/ 1005097 h 1006618"/>
              <a:gd name="connsiteX0" fmla="*/ 0 w 2168843"/>
              <a:gd name="connsiteY0" fmla="*/ 0 h 1005097"/>
              <a:gd name="connsiteX1" fmla="*/ 2168843 w 2168843"/>
              <a:gd name="connsiteY1" fmla="*/ 1005097 h 100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8843" h="1005097">
                <a:moveTo>
                  <a:pt x="0" y="0"/>
                </a:moveTo>
                <a:cubicBezTo>
                  <a:pt x="-773" y="623318"/>
                  <a:pt x="1145989" y="991125"/>
                  <a:pt x="2168843" y="100509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3767736" y="2687210"/>
            <a:ext cx="536164" cy="627766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1417" h="1253389">
                <a:moveTo>
                  <a:pt x="851417" y="0"/>
                </a:moveTo>
                <a:cubicBezTo>
                  <a:pt x="850644" y="623318"/>
                  <a:pt x="11005" y="596777"/>
                  <a:pt x="0" y="125338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5713170" y="3556418"/>
            <a:ext cx="187363" cy="986321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1417" h="1253389">
                <a:moveTo>
                  <a:pt x="851417" y="0"/>
                </a:moveTo>
                <a:cubicBezTo>
                  <a:pt x="850644" y="623318"/>
                  <a:pt x="11005" y="596777"/>
                  <a:pt x="0" y="125338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/>
          <p:cNvSpPr/>
          <p:nvPr/>
        </p:nvSpPr>
        <p:spPr>
          <a:xfrm flipH="1">
            <a:off x="5176416" y="4788867"/>
            <a:ext cx="778157" cy="953565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1417" h="1253389">
                <a:moveTo>
                  <a:pt x="851417" y="0"/>
                </a:moveTo>
                <a:cubicBezTo>
                  <a:pt x="850644" y="623318"/>
                  <a:pt x="11005" y="596777"/>
                  <a:pt x="0" y="125338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 flipH="1">
            <a:off x="4789855" y="3664534"/>
            <a:ext cx="118001" cy="2077896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  <a:gd name="connsiteX0" fmla="*/ 851417 w 1604059"/>
              <a:gd name="connsiteY0" fmla="*/ 0 h 1253388"/>
              <a:gd name="connsiteX1" fmla="*/ 0 w 1604059"/>
              <a:gd name="connsiteY1" fmla="*/ 1253388 h 1253388"/>
              <a:gd name="connsiteX0" fmla="*/ 851417 w 1604059"/>
              <a:gd name="connsiteY0" fmla="*/ 0 h 1253388"/>
              <a:gd name="connsiteX1" fmla="*/ 0 w 1604059"/>
              <a:gd name="connsiteY1" fmla="*/ 1253388 h 1253388"/>
              <a:gd name="connsiteX0" fmla="*/ 851417 w 1875699"/>
              <a:gd name="connsiteY0" fmla="*/ 0 h 1253388"/>
              <a:gd name="connsiteX1" fmla="*/ 0 w 1875699"/>
              <a:gd name="connsiteY1" fmla="*/ 1253388 h 125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5699" h="1253388">
                <a:moveTo>
                  <a:pt x="851417" y="0"/>
                </a:moveTo>
                <a:cubicBezTo>
                  <a:pt x="2943678" y="548305"/>
                  <a:pt x="1406365" y="901242"/>
                  <a:pt x="0" y="125338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 flipH="1">
            <a:off x="592042" y="2658689"/>
            <a:ext cx="2962567" cy="4357900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  <a:gd name="connsiteX0" fmla="*/ 3756830 w 3756830"/>
              <a:gd name="connsiteY0" fmla="*/ 2724679 h 2791953"/>
              <a:gd name="connsiteX1" fmla="*/ 0 w 3756830"/>
              <a:gd name="connsiteY1" fmla="*/ 74265 h 2791953"/>
              <a:gd name="connsiteX0" fmla="*/ 3756830 w 3756830"/>
              <a:gd name="connsiteY0" fmla="*/ 2651228 h 2728913"/>
              <a:gd name="connsiteX1" fmla="*/ 0 w 3756830"/>
              <a:gd name="connsiteY1" fmla="*/ 814 h 2728913"/>
              <a:gd name="connsiteX0" fmla="*/ 1523744 w 1658921"/>
              <a:gd name="connsiteY0" fmla="*/ 5689269 h 5732191"/>
              <a:gd name="connsiteX1" fmla="*/ 0 w 1658921"/>
              <a:gd name="connsiteY1" fmla="*/ 428 h 5732191"/>
              <a:gd name="connsiteX0" fmla="*/ 1523744 w 2326211"/>
              <a:gd name="connsiteY0" fmla="*/ 5689315 h 5689314"/>
              <a:gd name="connsiteX1" fmla="*/ 0 w 2326211"/>
              <a:gd name="connsiteY1" fmla="*/ 474 h 5689314"/>
              <a:gd name="connsiteX0" fmla="*/ 1523744 w 2594414"/>
              <a:gd name="connsiteY0" fmla="*/ 5689315 h 5689315"/>
              <a:gd name="connsiteX1" fmla="*/ 2328503 w 2594414"/>
              <a:gd name="connsiteY1" fmla="*/ 4237659 h 5689315"/>
              <a:gd name="connsiteX2" fmla="*/ 0 w 2594414"/>
              <a:gd name="connsiteY2" fmla="*/ 474 h 5689315"/>
              <a:gd name="connsiteX0" fmla="*/ 1523744 w 3285310"/>
              <a:gd name="connsiteY0" fmla="*/ 5689276 h 5689276"/>
              <a:gd name="connsiteX1" fmla="*/ 3104881 w 3285310"/>
              <a:gd name="connsiteY1" fmla="*/ 4785691 h 5689276"/>
              <a:gd name="connsiteX2" fmla="*/ 0 w 3285310"/>
              <a:gd name="connsiteY2" fmla="*/ 435 h 5689276"/>
              <a:gd name="connsiteX0" fmla="*/ 1523744 w 3221425"/>
              <a:gd name="connsiteY0" fmla="*/ 5689438 h 5689438"/>
              <a:gd name="connsiteX1" fmla="*/ 3104881 w 3221425"/>
              <a:gd name="connsiteY1" fmla="*/ 4785853 h 5689438"/>
              <a:gd name="connsiteX2" fmla="*/ 0 w 3221425"/>
              <a:gd name="connsiteY2" fmla="*/ 597 h 5689438"/>
              <a:gd name="connsiteX0" fmla="*/ 1523744 w 3259086"/>
              <a:gd name="connsiteY0" fmla="*/ 5690024 h 5690024"/>
              <a:gd name="connsiteX1" fmla="*/ 3144900 w 3259086"/>
              <a:gd name="connsiteY1" fmla="*/ 2517234 h 5690024"/>
              <a:gd name="connsiteX2" fmla="*/ 0 w 3259086"/>
              <a:gd name="connsiteY2" fmla="*/ 1183 h 5690024"/>
              <a:gd name="connsiteX0" fmla="*/ 1523744 w 3263367"/>
              <a:gd name="connsiteY0" fmla="*/ 5690591 h 5690591"/>
              <a:gd name="connsiteX1" fmla="*/ 3144900 w 3263367"/>
              <a:gd name="connsiteY1" fmla="*/ 2517801 h 5690591"/>
              <a:gd name="connsiteX2" fmla="*/ 0 w 3263367"/>
              <a:gd name="connsiteY2" fmla="*/ 1750 h 5690591"/>
              <a:gd name="connsiteX0" fmla="*/ 1523744 w 3148547"/>
              <a:gd name="connsiteY0" fmla="*/ 5718111 h 5718111"/>
              <a:gd name="connsiteX1" fmla="*/ 3144900 w 3148547"/>
              <a:gd name="connsiteY1" fmla="*/ 2545321 h 5718111"/>
              <a:gd name="connsiteX2" fmla="*/ 0 w 3148547"/>
              <a:gd name="connsiteY2" fmla="*/ 29270 h 5718111"/>
              <a:gd name="connsiteX0" fmla="*/ 1523744 w 3176688"/>
              <a:gd name="connsiteY0" fmla="*/ 5690479 h 5690479"/>
              <a:gd name="connsiteX1" fmla="*/ 3144900 w 3176688"/>
              <a:gd name="connsiteY1" fmla="*/ 2517689 h 5690479"/>
              <a:gd name="connsiteX2" fmla="*/ 0 w 3176688"/>
              <a:gd name="connsiteY2" fmla="*/ 1638 h 5690479"/>
              <a:gd name="connsiteX0" fmla="*/ 1523744 w 3180825"/>
              <a:gd name="connsiteY0" fmla="*/ 5690479 h 5690754"/>
              <a:gd name="connsiteX1" fmla="*/ 3144900 w 3180825"/>
              <a:gd name="connsiteY1" fmla="*/ 2517689 h 5690754"/>
              <a:gd name="connsiteX2" fmla="*/ 0 w 3180825"/>
              <a:gd name="connsiteY2" fmla="*/ 1638 h 5690754"/>
              <a:gd name="connsiteX0" fmla="*/ 1523744 w 3274524"/>
              <a:gd name="connsiteY0" fmla="*/ 5690442 h 5690722"/>
              <a:gd name="connsiteX1" fmla="*/ 3240947 w 3274524"/>
              <a:gd name="connsiteY1" fmla="*/ 2556113 h 5690722"/>
              <a:gd name="connsiteX2" fmla="*/ 0 w 3274524"/>
              <a:gd name="connsiteY2" fmla="*/ 1601 h 5690722"/>
              <a:gd name="connsiteX0" fmla="*/ 1523744 w 3241480"/>
              <a:gd name="connsiteY0" fmla="*/ 5726154 h 5728129"/>
              <a:gd name="connsiteX1" fmla="*/ 3240947 w 3241480"/>
              <a:gd name="connsiteY1" fmla="*/ 2591825 h 5728129"/>
              <a:gd name="connsiteX2" fmla="*/ 0 w 3241480"/>
              <a:gd name="connsiteY2" fmla="*/ 37313 h 572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1480" h="5728129">
                <a:moveTo>
                  <a:pt x="1523744" y="5726154"/>
                </a:moveTo>
                <a:cubicBezTo>
                  <a:pt x="2248218" y="5755083"/>
                  <a:pt x="3214768" y="5501481"/>
                  <a:pt x="3240947" y="2591825"/>
                </a:cubicBezTo>
                <a:cubicBezTo>
                  <a:pt x="3267126" y="-317831"/>
                  <a:pt x="2332134" y="-23152"/>
                  <a:pt x="0" y="3731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30451" y="6961964"/>
            <a:ext cx="60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No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フリーフォーム 20"/>
          <p:cNvSpPr/>
          <p:nvPr/>
        </p:nvSpPr>
        <p:spPr>
          <a:xfrm flipH="1">
            <a:off x="6806487" y="6071616"/>
            <a:ext cx="823267" cy="862212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  <a:gd name="connsiteX0" fmla="*/ 1299635 w 1299635"/>
              <a:gd name="connsiteY0" fmla="*/ 89719 h 280480"/>
              <a:gd name="connsiteX1" fmla="*/ 0 w 1299635"/>
              <a:gd name="connsiteY1" fmla="*/ 208505 h 280480"/>
              <a:gd name="connsiteX0" fmla="*/ 1299635 w 1299635"/>
              <a:gd name="connsiteY0" fmla="*/ 200214 h 318999"/>
              <a:gd name="connsiteX1" fmla="*/ 0 w 1299635"/>
              <a:gd name="connsiteY1" fmla="*/ 319000 h 318999"/>
              <a:gd name="connsiteX0" fmla="*/ 1019499 w 1019499"/>
              <a:gd name="connsiteY0" fmla="*/ 1546712 h 1546973"/>
              <a:gd name="connsiteX1" fmla="*/ 0 w 1019499"/>
              <a:gd name="connsiteY1" fmla="*/ 127054 h 1546973"/>
              <a:gd name="connsiteX0" fmla="*/ 1019499 w 1019499"/>
              <a:gd name="connsiteY0" fmla="*/ 1419658 h 1420047"/>
              <a:gd name="connsiteX1" fmla="*/ 0 w 1019499"/>
              <a:gd name="connsiteY1" fmla="*/ 0 h 142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9499" h="1420047">
                <a:moveTo>
                  <a:pt x="1019499" y="1419658"/>
                </a:moveTo>
                <a:cubicBezTo>
                  <a:pt x="466458" y="1446827"/>
                  <a:pt x="747363" y="45304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7691037" y="5581344"/>
                <a:ext cx="2303836" cy="12003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2400" dirty="0" smtClean="0">
                    <a:latin typeface="+mj-ea"/>
                    <a:ea typeface="+mj-ea"/>
                  </a:rPr>
                  <a:t>End</a:t>
                </a:r>
              </a:p>
              <a:p>
                <a:r>
                  <a:rPr lang="en-US" altLang="ja-JP" sz="2400" dirty="0" smtClean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𝐾𝑆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en-US" altLang="ja-JP" sz="2400" dirty="0" smtClean="0"/>
              </a:p>
              <a:p>
                <a:r>
                  <a:rPr lang="en-US" altLang="ja-JP" sz="2400" dirty="0" smtClean="0"/>
                  <a:t>for post process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037" y="5581344"/>
                <a:ext cx="2303836" cy="1200329"/>
              </a:xfrm>
              <a:prstGeom prst="rect">
                <a:avLst/>
              </a:prstGeom>
              <a:blipFill>
                <a:blip r:embed="rId8"/>
                <a:stretch>
                  <a:fillRect l="-3665" t="-3000" r="-2094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6800077" y="6933829"/>
            <a:ext cx="898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Yes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フリーフォーム 23"/>
          <p:cNvSpPr/>
          <p:nvPr/>
        </p:nvSpPr>
        <p:spPr>
          <a:xfrm flipH="1">
            <a:off x="2373253" y="5956570"/>
            <a:ext cx="778157" cy="953565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1417" h="1253389">
                <a:moveTo>
                  <a:pt x="851417" y="0"/>
                </a:moveTo>
                <a:cubicBezTo>
                  <a:pt x="850644" y="623318"/>
                  <a:pt x="11005" y="596777"/>
                  <a:pt x="0" y="125338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2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1" grpId="0" animBg="1"/>
      <p:bldP spid="12" grpId="0"/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1" animBg="1"/>
      <p:bldP spid="8" grpId="0"/>
      <p:bldP spid="21" grpId="0" animBg="1"/>
      <p:bldP spid="22" grpId="0" animBg="1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Kohn-Sham potential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33761" y="1041138"/>
                <a:ext cx="5492273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𝛁</m:t>
                                      </m:r>
                                      <m:r>
                                        <a:rPr kumimoji="1" lang="en-US" altLang="ja-JP" sz="2400" b="0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+</m:t>
                                      </m:r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𝜀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61" y="1041138"/>
                <a:ext cx="5492273" cy="9545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924756" y="2243400"/>
                <a:ext cx="515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𝐾𝑆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56" y="2243400"/>
                <a:ext cx="5156925" cy="369332"/>
              </a:xfrm>
              <a:prstGeom prst="rect">
                <a:avLst/>
              </a:prstGeom>
              <a:blipFill>
                <a:blip r:embed="rId3"/>
                <a:stretch>
                  <a:fillRect l="-118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387200" y="5863110"/>
                <a:ext cx="2831353" cy="780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𝛿𝜌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00" y="5863110"/>
                <a:ext cx="2831353" cy="780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509007" y="4528051"/>
                <a:ext cx="3185038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007" y="4528051"/>
                <a:ext cx="3185038" cy="968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364886" y="3179143"/>
                <a:ext cx="5126147" cy="10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𝐿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𝐶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𝑠</m:t>
                              </m:r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𝑎</m:t>
                                  </m:r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𝑠</m:t>
                                      </m:r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,</m:t>
                                      </m:r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ja-JP" sz="24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886" y="3179143"/>
                <a:ext cx="5126147" cy="10539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609252" y="3475283"/>
            <a:ext cx="367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Atomic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(pseudo) potential :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21161" y="4671853"/>
            <a:ext cx="256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 smtClean="0">
                <a:latin typeface="+mj-ea"/>
                <a:ea typeface="+mj-ea"/>
              </a:rPr>
              <a:t>Hartree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potential :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0" y="6022321"/>
            <a:ext cx="454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Exchange-correlation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potential :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359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0779" y="109208"/>
            <a:ext cx="9127207" cy="674563"/>
          </a:xfrm>
        </p:spPr>
        <p:txBody>
          <a:bodyPr/>
          <a:lstStyle/>
          <a:p>
            <a:r>
              <a:rPr kumimoji="1" lang="en-US" altLang="ja-JP" sz="3600" dirty="0" err="1" smtClean="0"/>
              <a:t>Hartree</a:t>
            </a:r>
            <a:r>
              <a:rPr kumimoji="1" lang="en-US" altLang="ja-JP" sz="3600" dirty="0" smtClean="0"/>
              <a:t> potential (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hartree_pot</a:t>
            </a:r>
            <a:r>
              <a:rPr lang="en-US" altLang="ja-JP" sz="3600" dirty="0" smtClean="0">
                <a:latin typeface="Consolas" panose="020B0609020204030204" pitchFamily="49" charset="0"/>
              </a:rPr>
              <a:t>@rho_v.F90</a:t>
            </a:r>
            <a:r>
              <a:rPr lang="en-US" altLang="ja-JP" sz="3600" dirty="0" smtClean="0"/>
              <a:t>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13063" y="967665"/>
                <a:ext cx="6988003" cy="10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3" y="967665"/>
                <a:ext cx="6988003" cy="10738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-106534" y="2131326"/>
                <a:ext cx="9954520" cy="1128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𝑢𝑐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𝑒</m:t>
                      </m:r>
                      <m:f>
                        <m:f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𝑢𝑐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𝑒</m:t>
                      </m:r>
                      <m:f>
                        <m:f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2400" dirty="0">
                  <a:latin typeface="+mj-ea"/>
                </a:endParaRP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534" y="2131326"/>
                <a:ext cx="9954520" cy="1128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720780" y="3350002"/>
                <a:ext cx="6874639" cy="1128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𝑢𝑐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𝑒</m:t>
                      </m:r>
                      <m:f>
                        <m:f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2400" dirty="0">
                  <a:latin typeface="+mj-ea"/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80" y="3350002"/>
                <a:ext cx="6874639" cy="1128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720779" y="4568678"/>
                <a:ext cx="6674007" cy="1106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𝑢𝑐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𝑒</m:t>
                      </m:r>
                      <m:f>
                        <m:f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dirty="0">
                  <a:latin typeface="+mj-ea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79" y="4568678"/>
                <a:ext cx="6674007" cy="1106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13063" y="5854029"/>
                <a:ext cx="3184846" cy="896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𝐺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3" y="5854029"/>
                <a:ext cx="3184846" cy="896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31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1771" y="64722"/>
            <a:ext cx="7287259" cy="877824"/>
          </a:xfrm>
        </p:spPr>
        <p:txBody>
          <a:bodyPr/>
          <a:lstStyle/>
          <a:p>
            <a:r>
              <a:rPr kumimoji="1" lang="en-US" altLang="ja-JP" sz="3600" dirty="0" smtClean="0"/>
              <a:t>Periodic atomic potential </a:t>
            </a:r>
            <a:r>
              <a:rPr lang="en-US" altLang="ja-JP" sz="3600" dirty="0"/>
              <a:t>(generate_vps</a:t>
            </a:r>
            <a:r>
              <a:rPr lang="en-US" altLang="ja-JP" sz="3600" dirty="0" smtClean="0">
                <a:latin typeface="Consolas" panose="020B0609020204030204" pitchFamily="49" charset="0"/>
              </a:rPr>
              <a:t>@rho_v.F90</a:t>
            </a:r>
            <a:r>
              <a:rPr lang="en-US" altLang="ja-JP" sz="3600" dirty="0"/>
              <a:t>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51342" y="2215574"/>
                <a:ext cx="10183237" cy="10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𝑮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𝑢𝑐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𝑒</m:t>
                      </m:r>
                      <m:f>
                        <m:f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𝑢𝑐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𝑒</m:t>
                      </m:r>
                      <m:f>
                        <m:f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2" y="2215574"/>
                <a:ext cx="10183237" cy="10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04825" y="1052646"/>
                <a:ext cx="5126147" cy="10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𝐿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𝐶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𝑠</m:t>
                              </m:r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𝑎</m:t>
                                  </m:r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𝑠</m:t>
                                      </m:r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,</m:t>
                                      </m:r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ja-JP" sz="24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25" y="1052646"/>
                <a:ext cx="5126147" cy="10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710213" y="3444339"/>
                <a:ext cx="8444940" cy="10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ja-JP" altLang="en-US" sz="2400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𝑢𝑐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3" y="3444339"/>
                <a:ext cx="8444940" cy="10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01771" y="4676554"/>
                <a:ext cx="237430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71" y="4676554"/>
                <a:ext cx="2374304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4144364" y="4450031"/>
                <a:ext cx="2903039" cy="11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ja-JP" altLang="en-US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𝑢𝑐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64" y="4450031"/>
                <a:ext cx="2903039" cy="11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246686" y="5596307"/>
                <a:ext cx="7833939" cy="894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86" y="5596307"/>
                <a:ext cx="7833939" cy="8942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34949" y="6575813"/>
                <a:ext cx="2941126" cy="896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𝐺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e>
                      </m:nary>
                      <m:acc>
                        <m:accPr>
                          <m:chr m:val="̃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49" y="6575813"/>
                <a:ext cx="2941126" cy="8965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34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461" y="2181146"/>
            <a:ext cx="2603595" cy="24637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9899" y="57629"/>
            <a:ext cx="8709787" cy="582385"/>
          </a:xfrm>
        </p:spPr>
        <p:txBody>
          <a:bodyPr/>
          <a:lstStyle/>
          <a:p>
            <a:r>
              <a:rPr kumimoji="1" lang="en-US" altLang="ja-JP" sz="3600" dirty="0" smtClean="0"/>
              <a:t>Pseudopotential (</a:t>
            </a:r>
            <a:r>
              <a:rPr lang="en-US" altLang="ja-JP" sz="3600" dirty="0" smtClean="0"/>
              <a:t>generate_vps</a:t>
            </a:r>
            <a:r>
              <a:rPr lang="en-US" altLang="ja-JP" sz="3600" dirty="0" smtClean="0">
                <a:latin typeface="Consolas" panose="020B0609020204030204" pitchFamily="49" charset="0"/>
              </a:rPr>
              <a:t>@rho_v.F90)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4684239" y="682997"/>
                <a:ext cx="5616474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ja-JP" sz="24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 sz="2400" dirty="0"/>
                                <m:t>Pseudopotential</m:t>
                              </m:r>
                              <m:r>
                                <m:rPr>
                                  <m:nor/>
                                </m:rPr>
                                <a:rPr lang="en-US" altLang="ja-JP" sz="2400" dirty="0"/>
                                <m:t> </m:t>
                              </m:r>
                              <m: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ja-JP" altLang="en-US" sz="2400" dirty="0">
                                  <a:latin typeface="+mj-ea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ja-JP" altLang="en-US" sz="2400" dirty="0">
                                  <a:latin typeface="+mj-ea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239" y="682997"/>
                <a:ext cx="5616474" cy="1271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0" y="716366"/>
                <a:ext cx="4893867" cy="894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6366"/>
                <a:ext cx="4893867" cy="8942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05310" y="3991608"/>
                <a:ext cx="5703164" cy="46166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ja-JP" sz="2400" dirty="0"/>
                  <a:t>Conpensation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ja-JP" altLang="en-US" sz="2400" dirty="0"/>
                  <a:t> </a:t>
                </a:r>
                <a:r>
                  <a:rPr lang="en-US" altLang="ja-JP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0" y="3991608"/>
                <a:ext cx="5703164" cy="461665"/>
              </a:xfrm>
              <a:prstGeom prst="rect">
                <a:avLst/>
              </a:prstGeom>
              <a:blipFill>
                <a:blip r:embed="rId5"/>
                <a:stretch>
                  <a:fillRect l="-1383" t="-11250" b="-2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143856" y="1925504"/>
                <a:ext cx="7617150" cy="1046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𝑮</m:t>
                                          </m:r>
                                        </m:e>
                                      </m:d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𝑮</m:t>
                                          </m:r>
                                        </m:e>
                                      </m:d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6" y="1925504"/>
                <a:ext cx="7617150" cy="10468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4219986" y="3033558"/>
                <a:ext cx="2234843" cy="858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986" y="3033558"/>
                <a:ext cx="2234843" cy="858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6003" y="4677323"/>
                <a:ext cx="2751138" cy="507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" y="4677323"/>
                <a:ext cx="2751138" cy="5075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184847" y="5094844"/>
                <a:ext cx="8302205" cy="1266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𝜋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e>
                              </m:nary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𝑑𝑟</m:t>
                                      </m:r>
                                    </m:e>
                                  </m:nary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ja-JP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𝑮</m:t>
                                                  </m:r>
                                                </m:e>
                                              </m:d>
                                              <m:sSub>
                                                <m:sSubPr>
                                                  <m:ctrlP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𝑮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̃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𝑮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7" y="5094844"/>
                <a:ext cx="8302205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340105" y="4340983"/>
                <a:ext cx="494366" cy="75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𝑢𝑐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105" y="4340983"/>
                <a:ext cx="494366" cy="7538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386489" y="4512973"/>
                <a:ext cx="614464" cy="75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𝑠</m:t>
                              </m:r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𝑢𝑐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489" y="4512973"/>
                <a:ext cx="614464" cy="7538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243714" y="6350292"/>
                <a:ext cx="5426357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nary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14" y="6350292"/>
                <a:ext cx="5426357" cy="113082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/>
          <p:cNvSpPr/>
          <p:nvPr/>
        </p:nvSpPr>
        <p:spPr>
          <a:xfrm>
            <a:off x="1820201" y="5215817"/>
            <a:ext cx="402004" cy="1058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277356" y="5266834"/>
            <a:ext cx="396443" cy="461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575113" y="4615313"/>
            <a:ext cx="150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Al (Z</a:t>
            </a:r>
            <a:r>
              <a:rPr kumimoji="1" lang="en-US" altLang="ja-JP" sz="2400" kern="1200" baseline="-25000" dirty="0" smtClean="0">
                <a:solidFill>
                  <a:schemeClr val="tx1"/>
                </a:solidFill>
                <a:latin typeface="+mj-ea"/>
                <a:ea typeface="+mj-ea"/>
              </a:rPr>
              <a:t>ion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=3)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フリーフォーム 17"/>
          <p:cNvSpPr/>
          <p:nvPr/>
        </p:nvSpPr>
        <p:spPr>
          <a:xfrm>
            <a:off x="4347497" y="2591104"/>
            <a:ext cx="277131" cy="704557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  <a:gd name="connsiteX0" fmla="*/ 878278 w 878278"/>
              <a:gd name="connsiteY0" fmla="*/ 0 h 1253388"/>
              <a:gd name="connsiteX1" fmla="*/ 26861 w 878278"/>
              <a:gd name="connsiteY1" fmla="*/ 1253388 h 1253388"/>
              <a:gd name="connsiteX0" fmla="*/ 1068844 w 1068844"/>
              <a:gd name="connsiteY0" fmla="*/ 0 h 1320946"/>
              <a:gd name="connsiteX1" fmla="*/ 0 w 1068844"/>
              <a:gd name="connsiteY1" fmla="*/ 1320946 h 1320946"/>
              <a:gd name="connsiteX0" fmla="*/ 628005 w 628005"/>
              <a:gd name="connsiteY0" fmla="*/ 0 h 895331"/>
              <a:gd name="connsiteX1" fmla="*/ 235590 w 628005"/>
              <a:gd name="connsiteY1" fmla="*/ 895331 h 895331"/>
              <a:gd name="connsiteX0" fmla="*/ 996795 w 996795"/>
              <a:gd name="connsiteY0" fmla="*/ 0 h 895331"/>
              <a:gd name="connsiteX1" fmla="*/ 604380 w 996795"/>
              <a:gd name="connsiteY1" fmla="*/ 895331 h 895331"/>
              <a:gd name="connsiteX0" fmla="*/ 1119834 w 1119834"/>
              <a:gd name="connsiteY0" fmla="*/ 0 h 895331"/>
              <a:gd name="connsiteX1" fmla="*/ 727419 w 1119834"/>
              <a:gd name="connsiteY1" fmla="*/ 895331 h 895331"/>
              <a:gd name="connsiteX0" fmla="*/ 1259341 w 1259341"/>
              <a:gd name="connsiteY0" fmla="*/ 0 h 895331"/>
              <a:gd name="connsiteX1" fmla="*/ 866926 w 1259341"/>
              <a:gd name="connsiteY1" fmla="*/ 895331 h 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9341" h="895331">
                <a:moveTo>
                  <a:pt x="1259341" y="0"/>
                </a:moveTo>
                <a:cubicBezTo>
                  <a:pt x="-311728" y="123389"/>
                  <a:pt x="-378297" y="731892"/>
                  <a:pt x="866926" y="89533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>
            <a:off x="2549268" y="4912320"/>
            <a:ext cx="811455" cy="613879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  <a:gd name="connsiteX0" fmla="*/ 878278 w 878278"/>
              <a:gd name="connsiteY0" fmla="*/ 0 h 1253388"/>
              <a:gd name="connsiteX1" fmla="*/ 26861 w 878278"/>
              <a:gd name="connsiteY1" fmla="*/ 1253388 h 1253388"/>
              <a:gd name="connsiteX0" fmla="*/ 1068844 w 1068844"/>
              <a:gd name="connsiteY0" fmla="*/ 0 h 1320946"/>
              <a:gd name="connsiteX1" fmla="*/ 0 w 1068844"/>
              <a:gd name="connsiteY1" fmla="*/ 1320946 h 1320946"/>
              <a:gd name="connsiteX0" fmla="*/ 628005 w 628005"/>
              <a:gd name="connsiteY0" fmla="*/ 0 h 895331"/>
              <a:gd name="connsiteX1" fmla="*/ 235590 w 628005"/>
              <a:gd name="connsiteY1" fmla="*/ 895331 h 895331"/>
              <a:gd name="connsiteX0" fmla="*/ 996795 w 996795"/>
              <a:gd name="connsiteY0" fmla="*/ 0 h 895331"/>
              <a:gd name="connsiteX1" fmla="*/ 604380 w 996795"/>
              <a:gd name="connsiteY1" fmla="*/ 895331 h 895331"/>
              <a:gd name="connsiteX0" fmla="*/ 1119834 w 1119834"/>
              <a:gd name="connsiteY0" fmla="*/ 0 h 895331"/>
              <a:gd name="connsiteX1" fmla="*/ 727419 w 1119834"/>
              <a:gd name="connsiteY1" fmla="*/ 895331 h 895331"/>
              <a:gd name="connsiteX0" fmla="*/ 1259341 w 1259341"/>
              <a:gd name="connsiteY0" fmla="*/ 0 h 895331"/>
              <a:gd name="connsiteX1" fmla="*/ 866926 w 1259341"/>
              <a:gd name="connsiteY1" fmla="*/ 895331 h 895331"/>
              <a:gd name="connsiteX0" fmla="*/ 903689 w 1284339"/>
              <a:gd name="connsiteY0" fmla="*/ 1930476 h 1935463"/>
              <a:gd name="connsiteX1" fmla="*/ 1284339 w 1284339"/>
              <a:gd name="connsiteY1" fmla="*/ 8649 h 1935463"/>
              <a:gd name="connsiteX0" fmla="*/ 362787 w 743437"/>
              <a:gd name="connsiteY0" fmla="*/ 1932242 h 1932243"/>
              <a:gd name="connsiteX1" fmla="*/ 743437 w 743437"/>
              <a:gd name="connsiteY1" fmla="*/ 10415 h 1932243"/>
              <a:gd name="connsiteX0" fmla="*/ 12747 w 3678923"/>
              <a:gd name="connsiteY0" fmla="*/ 805496 h 805495"/>
              <a:gd name="connsiteX1" fmla="*/ 3678923 w 3678923"/>
              <a:gd name="connsiteY1" fmla="*/ 25396 h 805495"/>
              <a:gd name="connsiteX0" fmla="*/ 21245 w 3687421"/>
              <a:gd name="connsiteY0" fmla="*/ 780100 h 780100"/>
              <a:gd name="connsiteX1" fmla="*/ 3687421 w 3687421"/>
              <a:gd name="connsiteY1" fmla="*/ 0 h 78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87421" h="780100">
                <a:moveTo>
                  <a:pt x="21245" y="780100"/>
                </a:moveTo>
                <a:cubicBezTo>
                  <a:pt x="-196959" y="504898"/>
                  <a:pt x="1282599" y="100037"/>
                  <a:pt x="368742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6871060" y="4732170"/>
            <a:ext cx="591401" cy="839480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  <a:gd name="connsiteX0" fmla="*/ 878278 w 878278"/>
              <a:gd name="connsiteY0" fmla="*/ 0 h 1253388"/>
              <a:gd name="connsiteX1" fmla="*/ 26861 w 878278"/>
              <a:gd name="connsiteY1" fmla="*/ 1253388 h 1253388"/>
              <a:gd name="connsiteX0" fmla="*/ 1068844 w 1068844"/>
              <a:gd name="connsiteY0" fmla="*/ 0 h 1320946"/>
              <a:gd name="connsiteX1" fmla="*/ 0 w 1068844"/>
              <a:gd name="connsiteY1" fmla="*/ 1320946 h 1320946"/>
              <a:gd name="connsiteX0" fmla="*/ 628005 w 628005"/>
              <a:gd name="connsiteY0" fmla="*/ 0 h 895331"/>
              <a:gd name="connsiteX1" fmla="*/ 235590 w 628005"/>
              <a:gd name="connsiteY1" fmla="*/ 895331 h 895331"/>
              <a:gd name="connsiteX0" fmla="*/ 996795 w 996795"/>
              <a:gd name="connsiteY0" fmla="*/ 0 h 895331"/>
              <a:gd name="connsiteX1" fmla="*/ 604380 w 996795"/>
              <a:gd name="connsiteY1" fmla="*/ 895331 h 895331"/>
              <a:gd name="connsiteX0" fmla="*/ 1119834 w 1119834"/>
              <a:gd name="connsiteY0" fmla="*/ 0 h 895331"/>
              <a:gd name="connsiteX1" fmla="*/ 727419 w 1119834"/>
              <a:gd name="connsiteY1" fmla="*/ 895331 h 895331"/>
              <a:gd name="connsiteX0" fmla="*/ 1259341 w 1259341"/>
              <a:gd name="connsiteY0" fmla="*/ 0 h 895331"/>
              <a:gd name="connsiteX1" fmla="*/ 866926 w 1259341"/>
              <a:gd name="connsiteY1" fmla="*/ 895331 h 895331"/>
              <a:gd name="connsiteX0" fmla="*/ 903689 w 1284339"/>
              <a:gd name="connsiteY0" fmla="*/ 1930476 h 1935463"/>
              <a:gd name="connsiteX1" fmla="*/ 1284339 w 1284339"/>
              <a:gd name="connsiteY1" fmla="*/ 8649 h 1935463"/>
              <a:gd name="connsiteX0" fmla="*/ 362787 w 743437"/>
              <a:gd name="connsiteY0" fmla="*/ 1932242 h 1932243"/>
              <a:gd name="connsiteX1" fmla="*/ 743437 w 743437"/>
              <a:gd name="connsiteY1" fmla="*/ 10415 h 1932243"/>
              <a:gd name="connsiteX0" fmla="*/ 12747 w 3678923"/>
              <a:gd name="connsiteY0" fmla="*/ 805496 h 805495"/>
              <a:gd name="connsiteX1" fmla="*/ 3678923 w 3678923"/>
              <a:gd name="connsiteY1" fmla="*/ 25396 h 805495"/>
              <a:gd name="connsiteX0" fmla="*/ 21245 w 3687421"/>
              <a:gd name="connsiteY0" fmla="*/ 780100 h 780100"/>
              <a:gd name="connsiteX1" fmla="*/ 3687421 w 3687421"/>
              <a:gd name="connsiteY1" fmla="*/ 0 h 780100"/>
              <a:gd name="connsiteX0" fmla="*/ 5713 w 4163259"/>
              <a:gd name="connsiteY0" fmla="*/ 780103 h 780103"/>
              <a:gd name="connsiteX1" fmla="*/ 3671889 w 4163259"/>
              <a:gd name="connsiteY1" fmla="*/ 3 h 780103"/>
              <a:gd name="connsiteX0" fmla="*/ 2397552 w 2397552"/>
              <a:gd name="connsiteY0" fmla="*/ 1063844 h 1063844"/>
              <a:gd name="connsiteX1" fmla="*/ 0 w 2397552"/>
              <a:gd name="connsiteY1" fmla="*/ 2 h 1063844"/>
              <a:gd name="connsiteX0" fmla="*/ 2397552 w 2397552"/>
              <a:gd name="connsiteY0" fmla="*/ 1063844 h 1064403"/>
              <a:gd name="connsiteX1" fmla="*/ 0 w 2397552"/>
              <a:gd name="connsiteY1" fmla="*/ 2 h 1064403"/>
              <a:gd name="connsiteX0" fmla="*/ 2687450 w 2687450"/>
              <a:gd name="connsiteY0" fmla="*/ 1063843 h 1064402"/>
              <a:gd name="connsiteX1" fmla="*/ 0 w 2687450"/>
              <a:gd name="connsiteY1" fmla="*/ 2 h 1064402"/>
              <a:gd name="connsiteX0" fmla="*/ 2687450 w 2687450"/>
              <a:gd name="connsiteY0" fmla="*/ 1066259 h 1066789"/>
              <a:gd name="connsiteX1" fmla="*/ 0 w 2687450"/>
              <a:gd name="connsiteY1" fmla="*/ 2418 h 106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87450" h="1066789">
                <a:moveTo>
                  <a:pt x="2687450" y="1066259"/>
                </a:moveTo>
                <a:cubicBezTo>
                  <a:pt x="222526" y="1095066"/>
                  <a:pt x="4262859" y="-59683"/>
                  <a:pt x="0" y="241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0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5" grpId="0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2400" kern="1200" dirty="0" smtClean="0">
            <a:solidFill>
              <a:schemeClr val="tx1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28838</TotalTime>
  <Words>1877</Words>
  <Application>Microsoft Office PowerPoint</Application>
  <PresentationFormat>ユーザー設定</PresentationFormat>
  <Paragraphs>341</Paragraphs>
  <Slides>23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2" baseType="lpstr">
      <vt:lpstr>ＭＳ Ｐゴシック</vt:lpstr>
      <vt:lpstr>TakaoPGothic</vt:lpstr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PowerPoint プレゼンテーション</vt:lpstr>
      <vt:lpstr>Schedule (This semester W1, W2)</vt:lpstr>
      <vt:lpstr>Schedule in this section (DFT)</vt:lpstr>
      <vt:lpstr>Today’s Schedule</vt:lpstr>
      <vt:lpstr>DFT loop</vt:lpstr>
      <vt:lpstr>Kohn-Sham potential</vt:lpstr>
      <vt:lpstr>Hartree potential (hartree_pot@rho_v.F90)</vt:lpstr>
      <vt:lpstr>Periodic atomic potential (generate_vps@rho_v.F90)</vt:lpstr>
      <vt:lpstr>Pseudopotential (generate_vps@rho_v.F90)</vt:lpstr>
      <vt:lpstr>Exchange-correlation potential in LDA (xc_pot@rho_v.F90)</vt:lpstr>
      <vt:lpstr>Update v_KS (r)</vt:lpstr>
      <vt:lpstr>Broyden's method</vt:lpstr>
      <vt:lpstr>Practical algorithm (scf_loop@scf.F90)</vt:lpstr>
      <vt:lpstr>Tutorial</vt:lpstr>
      <vt:lpstr>Band structure plot</vt:lpstr>
      <vt:lpstr>Visualization of grid data</vt:lpstr>
      <vt:lpstr>Real space : XSF</vt:lpstr>
      <vt:lpstr>XSF format</vt:lpstr>
      <vt:lpstr>Input/Output grid data (griddata.F90)</vt:lpstr>
      <vt:lpstr>Display v_KS (r) with VESTA</vt:lpstr>
      <vt:lpstr>Cross section</vt:lpstr>
      <vt:lpstr>Report problem 2</vt:lpstr>
      <vt:lpstr>Today's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kawamura</dc:creator>
  <cp:lastModifiedBy>河村 光晶</cp:lastModifiedBy>
  <cp:revision>843</cp:revision>
  <dcterms:modified xsi:type="dcterms:W3CDTF">2018-12-15T15:49:26Z</dcterms:modified>
</cp:coreProperties>
</file>