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0" r:id="rId6"/>
    <p:sldId id="286" r:id="rId7"/>
    <p:sldId id="287" r:id="rId8"/>
    <p:sldId id="288" r:id="rId9"/>
    <p:sldId id="281" r:id="rId10"/>
    <p:sldId id="289" r:id="rId11"/>
    <p:sldId id="291" r:id="rId12"/>
    <p:sldId id="290" r:id="rId13"/>
    <p:sldId id="294" r:id="rId14"/>
    <p:sldId id="282" r:id="rId15"/>
    <p:sldId id="293" r:id="rId16"/>
    <p:sldId id="283" r:id="rId17"/>
    <p:sldId id="284" r:id="rId18"/>
    <p:sldId id="285" r:id="rId19"/>
    <p:sldId id="292" r:id="rId20"/>
    <p:sldId id="274" r:id="rId21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河村光晶" initials="河村光晶" lastIdx="3" clrIdx="0">
    <p:extLst>
      <p:ext uri="{19B8F6BF-5375-455C-9EA6-DF929625EA0E}">
        <p15:presenceInfo xmlns:p15="http://schemas.microsoft.com/office/powerpoint/2012/main" userId="3c978fa6c4c521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D4BA"/>
    <a:srgbClr val="F1E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5669" autoAdjust="0"/>
  </p:normalViewPr>
  <p:slideViewPr>
    <p:cSldViewPr snapToGrid="0">
      <p:cViewPr varScale="1">
        <p:scale>
          <a:sx n="87" d="100"/>
          <a:sy n="87" d="100"/>
        </p:scale>
        <p:origin x="768" y="100"/>
      </p:cViewPr>
      <p:guideLst/>
    </p:cSldViewPr>
  </p:slideViewPr>
  <p:outlineViewPr>
    <p:cViewPr>
      <p:scale>
        <a:sx n="33" d="100"/>
        <a:sy n="33" d="100"/>
      </p:scale>
      <p:origin x="0" y="-2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79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47768-2D31-46CE-88ED-E2F6B8D68026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A021D-0C5E-4A8F-8B00-0F3F58060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92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35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82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79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32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96043" y="0"/>
            <a:ext cx="7287259" cy="8778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20000"/>
              <a:lumOff val="80000"/>
            </a:schemeClr>
          </a:fgClr>
          <a:bgClr>
            <a:schemeClr val="accent3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560" y="427444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err="1">
                <a:latin typeface="TakaoPGothic"/>
              </a:rPr>
              <a:t>タイトルテキストの書式を編集するにはクリックします</a:t>
            </a:r>
            <a:r>
              <a:rPr lang="en-US" sz="4400" dirty="0">
                <a:latin typeface="TakaoPGothic"/>
              </a:rPr>
              <a:t>。</a:t>
            </a:r>
            <a:endParaRPr dirty="0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560" y="1767960"/>
            <a:ext cx="9069480" cy="4453200"/>
          </a:xfrm>
          <a:prstGeom prst="rect">
            <a:avLst/>
          </a:prstGeom>
        </p:spPr>
        <p:txBody>
          <a:bodyPr lIns="0" tIns="68400" rIns="0" bIns="0"/>
          <a:lstStyle/>
          <a:p>
            <a:r>
              <a:rPr lang="en-US" sz="3200" dirty="0" err="1">
                <a:latin typeface="ＭＳ Ｐゴシック"/>
              </a:rPr>
              <a:t>アウトラインテキストの書式を編集するにはクリックします</a:t>
            </a:r>
            <a:r>
              <a:rPr lang="en-US" sz="3200" dirty="0">
                <a:latin typeface="ＭＳ Ｐゴシック"/>
              </a:rPr>
              <a:t>。</a:t>
            </a:r>
            <a:endParaRPr dirty="0"/>
          </a:p>
          <a:p>
            <a:pPr lvl="1">
              <a:buFont typeface="Times New Roman"/>
              <a:buChar char="–"/>
            </a:pPr>
            <a:r>
              <a:rPr lang="en-US" sz="2800" dirty="0">
                <a:latin typeface="ＭＳ Ｐゴシック"/>
              </a:rPr>
              <a:t>2レベル目のアウトライン</a:t>
            </a:r>
            <a:endParaRPr dirty="0"/>
          </a:p>
          <a:p>
            <a:pPr lvl="2">
              <a:buFont typeface="Times New Roman"/>
              <a:buChar char="•"/>
            </a:pPr>
            <a:r>
              <a:rPr lang="en-US" sz="2400" dirty="0">
                <a:latin typeface="ＭＳ Ｐゴシック"/>
              </a:rPr>
              <a:t>3レベル目のアウトライン</a:t>
            </a:r>
            <a:endParaRPr dirty="0"/>
          </a:p>
          <a:p>
            <a:pPr lvl="3">
              <a:buFont typeface="Times New Roman"/>
              <a:buChar char="–"/>
            </a:pPr>
            <a:r>
              <a:rPr lang="en-US" sz="2000" dirty="0">
                <a:latin typeface="ＭＳ Ｐゴシック"/>
              </a:rPr>
              <a:t>4レベル目のアウトライン</a:t>
            </a:r>
            <a:endParaRPr dirty="0"/>
          </a:p>
          <a:p>
            <a:pPr lvl="4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5レベル目のアウトライン</a:t>
            </a:r>
            <a:endParaRPr dirty="0"/>
          </a:p>
          <a:p>
            <a:pPr lvl="5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6レベル目のアウトライン</a:t>
            </a:r>
            <a:endParaRPr dirty="0"/>
          </a:p>
          <a:p>
            <a:pPr lvl="6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7レベル目のアウトライン</a:t>
            </a:r>
            <a:endParaRPr dirty="0"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560" y="6886080"/>
            <a:ext cx="23461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6886080"/>
            <a:ext cx="31939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6886080"/>
            <a:ext cx="2346480" cy="519480"/>
          </a:xfrm>
          <a:prstGeom prst="rect">
            <a:avLst/>
          </a:prstGeom>
        </p:spPr>
        <p:txBody>
          <a:bodyPr lIns="0" tIns="0" rIns="0" bIns="0"/>
          <a:lstStyle/>
          <a:p>
            <a:fld id="{D78B4C9E-547F-485C-B548-FF8AA7A1C035}" type="slidenum">
              <a:rPr lang="en-US" sz="2400">
                <a:latin typeface="ＭＳ Ｐゴシック"/>
              </a:rPr>
              <a:t>‹#›</a:t>
            </a:fld>
            <a:endParaRPr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0" y="-707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09E5FB-4A8F-4A34-BF5E-C96F275B1634}" type="slidenum">
              <a:rPr kumimoji="1" lang="ja-JP" altLang="en-US" sz="200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‹#›</a:t>
            </a:fld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/20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20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scloud.org/discover/sssp/table/efficiency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2558404" y="5606431"/>
            <a:ext cx="5409632" cy="5818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Lecturer: Mitsuaki Kawamura (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河村光晶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84" name="TextShape 5"/>
          <p:cNvSpPr txBox="1"/>
          <p:nvPr/>
        </p:nvSpPr>
        <p:spPr>
          <a:xfrm>
            <a:off x="49510" y="619307"/>
            <a:ext cx="9877748" cy="16069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ja-JP" altLang="en-US" sz="4799" dirty="0">
                <a:solidFill>
                  <a:srgbClr val="000000"/>
                </a:solidFill>
                <a:latin typeface="+mn-ea"/>
              </a:rPr>
              <a:t>物質科学のための計算数理 </a:t>
            </a:r>
            <a:r>
              <a:rPr lang="en-US" altLang="ja-JP" sz="4799" dirty="0">
                <a:solidFill>
                  <a:srgbClr val="000000"/>
                </a:solidFill>
                <a:latin typeface="+mn-ea"/>
              </a:rPr>
              <a:t>II</a:t>
            </a:r>
          </a:p>
          <a:p>
            <a:pPr algn="ctr"/>
            <a:r>
              <a:rPr lang="en-US" altLang="ja-JP" sz="4399" dirty="0">
                <a:latin typeface="+mn-ea"/>
              </a:rPr>
              <a:t>Numerical Analysis for Material Science II</a:t>
            </a:r>
            <a:endParaRPr lang="en-US" sz="4399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2776096" y="3134869"/>
            <a:ext cx="4827307" cy="8873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12th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Density Functional Theory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(5)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Dec. 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25 (Tue)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5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GGA functional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5837" y="877824"/>
                <a:ext cx="6144310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𝐺𝐺𝐴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" y="877824"/>
                <a:ext cx="6144310" cy="968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405326" y="1627383"/>
                <a:ext cx="3609641" cy="873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26" y="1627383"/>
                <a:ext cx="3609641" cy="873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 flipH="1">
            <a:off x="404162" y="6759245"/>
            <a:ext cx="339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kern="1200" dirty="0" smtClean="0">
                <a:solidFill>
                  <a:schemeClr val="tx1"/>
                </a:solidFill>
                <a:latin typeface="+mj-ea"/>
                <a:ea typeface="+mj-ea"/>
              </a:rPr>
              <a:t>Fig. 8.1 of "Electronic Structure" </a:t>
            </a:r>
          </a:p>
          <a:p>
            <a:r>
              <a:rPr kumimoji="1" lang="en-US" altLang="ja-JP" kern="1200" dirty="0" smtClean="0">
                <a:solidFill>
                  <a:schemeClr val="tx1"/>
                </a:solidFill>
                <a:latin typeface="+mj-ea"/>
                <a:ea typeface="+mj-ea"/>
              </a:rPr>
              <a:t>by R. M. Martin</a:t>
            </a:r>
            <a:endParaRPr kumimoji="1" lang="ja-JP" altLang="en-US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6107733" y="6913344"/>
            <a:ext cx="339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kern="1200" dirty="0" smtClean="0">
                <a:solidFill>
                  <a:schemeClr val="tx1"/>
                </a:solidFill>
                <a:latin typeface="+mj-ea"/>
                <a:ea typeface="+mj-ea"/>
              </a:rPr>
              <a:t>Fig. 8.2 of "Electronic Structure" </a:t>
            </a:r>
          </a:p>
          <a:p>
            <a:r>
              <a:rPr kumimoji="1" lang="en-US" altLang="ja-JP" kern="1200" dirty="0" smtClean="0">
                <a:solidFill>
                  <a:schemeClr val="tx1"/>
                </a:solidFill>
                <a:latin typeface="+mj-ea"/>
                <a:ea typeface="+mj-ea"/>
              </a:rPr>
              <a:t>by R. M. Martin</a:t>
            </a:r>
            <a:endParaRPr kumimoji="1" lang="ja-JP" altLang="en-US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79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GGA XC potential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63308" y="948813"/>
                <a:ext cx="2806666" cy="780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" y="948813"/>
                <a:ext cx="2806666" cy="780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63308" y="1799887"/>
                <a:ext cx="4939494" cy="779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𝐿𝐷𝐴</m:t>
                          </m:r>
                        </m:sup>
                      </m:sSub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" y="1799887"/>
                <a:ext cx="4939494" cy="779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2116" y="2623532"/>
                <a:ext cx="10161371" cy="932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𝛿</m:t>
                      </m:r>
                      <m:sSubSup>
                        <m:sSubSupPr>
                          <m:ctrlPr>
                            <a:rPr kumimoji="1" lang="en-US" altLang="ja-JP" sz="2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  <m:sup>
                          <m:r>
                            <a:rPr kumimoji="1" lang="en-US" altLang="ja-JP" sz="2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𝐺𝐺𝐴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kumimoji="1" lang="en-US" altLang="ja-JP" sz="2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nary>
                      <m:d>
                        <m:dPr>
                          <m:ctrlPr>
                            <a:rPr kumimoji="1" lang="en-US" altLang="ja-JP" sz="2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𝑋𝐶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200" b="1" i="1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𝛿𝜌</m:t>
                          </m:r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𝑋𝐶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200" b="1" i="1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2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200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2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6" y="2623532"/>
                <a:ext cx="10161371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086413" y="760171"/>
                <a:ext cx="5678670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𝐿𝐷𝐴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𝐺𝐺𝐴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kumimoji="1" lang="en-US" altLang="ja-JP" sz="2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𝛁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13" y="760171"/>
                <a:ext cx="5678670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559987" y="3576131"/>
                <a:ext cx="9085629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𝐺𝐺𝐴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𝜕𝜌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87" y="3576131"/>
                <a:ext cx="9085629" cy="8745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559987" y="4540518"/>
                <a:ext cx="9669519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𝐺𝐺𝐴</m:t>
                          </m:r>
                        </m:sup>
                      </m:sSubSup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𝜕𝜌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𝛁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𝑋𝐶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87" y="4540518"/>
                <a:ext cx="9669519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559987" y="5552483"/>
                <a:ext cx="7890902" cy="1053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𝐺𝐺𝐴</m:t>
                          </m:r>
                        </m:sup>
                      </m:sSubSup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𝑋𝐶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87" y="5552483"/>
                <a:ext cx="7890902" cy="1053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3133547" y="6529328"/>
                <a:ext cx="3152851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47" y="6529328"/>
                <a:ext cx="3152851" cy="1030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36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7584687" cy="724205"/>
          </a:xfrm>
        </p:spPr>
        <p:txBody>
          <a:bodyPr/>
          <a:lstStyle/>
          <a:p>
            <a:r>
              <a:rPr lang="en-US" altLang="ja-JP" dirty="0"/>
              <a:t>Beyond LDA 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Hybrid functional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 flipH="1">
            <a:off x="0" y="724205"/>
            <a:ext cx="710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Coupling constant integral (adiabatic connection) form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48132" y="1220271"/>
                <a:ext cx="7389331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p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𝜆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𝒓</m:t>
                                                      </m:r>
                                                    </m:e>
                                                    <m:sub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ja-JP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ja-JP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ja-JP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nary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" y="1220271"/>
                <a:ext cx="7389331" cy="1379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66337" y="3179699"/>
                <a:ext cx="8286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𝜆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7" y="3179699"/>
                <a:ext cx="828625" cy="369332"/>
              </a:xfrm>
              <a:prstGeom prst="rect">
                <a:avLst/>
              </a:prstGeom>
              <a:blipFill>
                <a:blip r:embed="rId3"/>
                <a:stretch>
                  <a:fillRect l="-7353" r="-661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605271" y="2768002"/>
                <a:ext cx="7457619" cy="1186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𝐹𝑜𝑐𝑘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71" y="2768002"/>
                <a:ext cx="7457619" cy="1186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67164" y="4026438"/>
                <a:ext cx="8286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𝜆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4" y="4026438"/>
                <a:ext cx="828625" cy="369332"/>
              </a:xfrm>
              <a:prstGeom prst="rect">
                <a:avLst/>
              </a:prstGeom>
              <a:blipFill>
                <a:blip r:embed="rId5"/>
                <a:stretch>
                  <a:fillRect l="-7353" r="-7353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722314" y="4026438"/>
                <a:ext cx="1334981" cy="476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𝐺𝐺𝐴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14" y="4026438"/>
                <a:ext cx="1334981" cy="4760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48132" y="4609728"/>
                <a:ext cx="2575064" cy="75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𝐹𝑜𝑐𝑘</m:t>
                              </m:r>
                            </m:sup>
                          </m:sSub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𝑋𝐶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" y="4609728"/>
                <a:ext cx="2575064" cy="75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148132" y="5558880"/>
                <a:ext cx="6631944" cy="1180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𝐹𝑜𝑐𝑘</m:t>
                          </m:r>
                        </m:sup>
                      </m:sSubSup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" y="5558880"/>
                <a:ext cx="6631944" cy="11808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97433" y="6863619"/>
                <a:ext cx="818570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For PW basis, it can be done with FFT. 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d>
                      <m:d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𝑏</m:t>
                            </m:r>
                          </m:sub>
                          <m:sup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𝑃𝑊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400" b="0" i="0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ja-JP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ja-JP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𝑃𝑊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3" y="6863619"/>
                <a:ext cx="8185709" cy="509178"/>
              </a:xfrm>
              <a:prstGeom prst="rect">
                <a:avLst/>
              </a:prstGeom>
              <a:blipFill>
                <a:blip r:embed="rId9"/>
                <a:stretch>
                  <a:fillRect l="-1192" t="-9639" b="-18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6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Beyond LDA : Other functional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5293" y="994870"/>
            <a:ext cx="522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j-ea"/>
                <a:ea typeface="+mj-ea"/>
              </a:rPr>
              <a:t>v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an der Waals functional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164292" y="1712570"/>
                <a:ext cx="5351978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92" y="1712570"/>
                <a:ext cx="5351978" cy="968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6137454" y="2450592"/>
            <a:ext cx="380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Organic solid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Graphite (layer distance)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Mirror potential for surface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5292" y="3650921"/>
            <a:ext cx="522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DFT+U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382529" y="4112586"/>
                <a:ext cx="505439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𝐺𝐺𝐴</m:t>
                          </m:r>
                        </m:sup>
                      </m:sSub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𝜏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𝜏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29" y="4112586"/>
                <a:ext cx="5054396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85292" y="5239625"/>
            <a:ext cx="522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meta-GGA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111910" y="5955718"/>
                <a:ext cx="579485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1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𝛁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10" y="5955718"/>
                <a:ext cx="5794856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840281" y="6717208"/>
                <a:ext cx="6101077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Kinetic energy density (Relates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ja-JP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)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281" y="6717208"/>
                <a:ext cx="6101077" cy="470000"/>
              </a:xfrm>
              <a:prstGeom prst="rect">
                <a:avLst/>
              </a:prstGeom>
              <a:blipFill>
                <a:blip r:embed="rId5"/>
                <a:stretch>
                  <a:fillRect l="-1598" t="-12987" b="-24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4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Modern pseudopotential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746" y="819302"/>
            <a:ext cx="969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Concept of modern pseudopotential : 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Orthogonalized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Plane Wave (OPW)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60935" y="1481281"/>
                <a:ext cx="3767634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5" y="1481281"/>
                <a:ext cx="3767634" cy="837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874113" y="2387267"/>
                <a:ext cx="418781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|"/>
                          <m:endChr m:val="〉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〈"/>
                              <m:endChr m:val="〉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3" y="2387267"/>
                <a:ext cx="4187813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426660" y="1527871"/>
                <a:ext cx="2095061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𝜙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60" y="1527871"/>
                <a:ext cx="2095061" cy="373820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426660" y="2177669"/>
                <a:ext cx="1673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60" y="2177669"/>
                <a:ext cx="1673856" cy="369332"/>
              </a:xfrm>
              <a:prstGeom prst="rect">
                <a:avLst/>
              </a:prstGeom>
              <a:blipFill>
                <a:blip r:embed="rId5"/>
                <a:stretch>
                  <a:fillRect r="-3273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25553" y="3644762"/>
                <a:ext cx="9215023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3" y="3644762"/>
                <a:ext cx="9215023" cy="981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426660" y="2734548"/>
                <a:ext cx="3767634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60" y="2734548"/>
                <a:ext cx="3767634" cy="8373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25552" y="4823996"/>
                <a:ext cx="8144089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2" y="4823996"/>
                <a:ext cx="8144089" cy="9819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972247" y="6126975"/>
                <a:ext cx="4650697" cy="1432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〉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〈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247" y="6126975"/>
                <a:ext cx="4650697" cy="14327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7957762" cy="804672"/>
          </a:xfrm>
        </p:spPr>
        <p:txBody>
          <a:bodyPr/>
          <a:lstStyle/>
          <a:p>
            <a:r>
              <a:rPr kumimoji="1" lang="en-US" altLang="ja-JP" dirty="0" smtClean="0"/>
              <a:t>Norm conserving pseudopotential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 flipH="1">
            <a:off x="345642" y="1126541"/>
            <a:ext cx="8783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What is the good pseudopotential (PS)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Only requires small cutoff for plane wave. </a:t>
            </a:r>
            <a:r>
              <a:rPr lang="ja-JP" altLang="en-US" sz="2400" dirty="0" smtClean="0">
                <a:latin typeface="+mj-ea"/>
                <a:ea typeface="+mj-ea"/>
              </a:rPr>
              <a:t>↔ </a:t>
            </a:r>
            <a:r>
              <a:rPr lang="en-US" altLang="ja-JP" sz="2400" dirty="0" smtClean="0">
                <a:latin typeface="+mj-ea"/>
                <a:ea typeface="+mj-ea"/>
              </a:rPr>
              <a:t>Shallow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Reproduce the result of the 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all-electron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(AE) calculation at various cases (atoms, molecule, solid, ...) </a:t>
            </a:r>
            <a:r>
              <a: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→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Transferability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フリーフォーム 4"/>
          <p:cNvSpPr/>
          <p:nvPr/>
        </p:nvSpPr>
        <p:spPr>
          <a:xfrm>
            <a:off x="6033847" y="2947074"/>
            <a:ext cx="3540864" cy="2332381"/>
          </a:xfrm>
          <a:custGeom>
            <a:avLst/>
            <a:gdLst>
              <a:gd name="connsiteX0" fmla="*/ 0 w 3131801"/>
              <a:gd name="connsiteY0" fmla="*/ 1011435 h 2316452"/>
              <a:gd name="connsiteX1" fmla="*/ 1633491 w 3131801"/>
              <a:gd name="connsiteY1" fmla="*/ 17136 h 2316452"/>
              <a:gd name="connsiteX2" fmla="*/ 1562470 w 3131801"/>
              <a:gd name="connsiteY2" fmla="*/ 1748281 h 2316452"/>
              <a:gd name="connsiteX3" fmla="*/ 2894120 w 3131801"/>
              <a:gd name="connsiteY3" fmla="*/ 176934 h 2316452"/>
              <a:gd name="connsiteX4" fmla="*/ 3124940 w 3131801"/>
              <a:gd name="connsiteY4" fmla="*/ 2316452 h 2316452"/>
              <a:gd name="connsiteX0" fmla="*/ 0 w 3889073"/>
              <a:gd name="connsiteY0" fmla="*/ 875726 h 2328270"/>
              <a:gd name="connsiteX1" fmla="*/ 2390763 w 3889073"/>
              <a:gd name="connsiteY1" fmla="*/ 28954 h 2328270"/>
              <a:gd name="connsiteX2" fmla="*/ 2319742 w 3889073"/>
              <a:gd name="connsiteY2" fmla="*/ 1760099 h 2328270"/>
              <a:gd name="connsiteX3" fmla="*/ 3651392 w 3889073"/>
              <a:gd name="connsiteY3" fmla="*/ 188752 h 2328270"/>
              <a:gd name="connsiteX4" fmla="*/ 3882212 w 3889073"/>
              <a:gd name="connsiteY4" fmla="*/ 2328270 h 2328270"/>
              <a:gd name="connsiteX0" fmla="*/ 0 w 3889073"/>
              <a:gd name="connsiteY0" fmla="*/ 1442640 h 2895184"/>
              <a:gd name="connsiteX1" fmla="*/ 840583 w 3889073"/>
              <a:gd name="connsiteY1" fmla="*/ 14434 h 2895184"/>
              <a:gd name="connsiteX2" fmla="*/ 2319742 w 3889073"/>
              <a:gd name="connsiteY2" fmla="*/ 2327013 h 2895184"/>
              <a:gd name="connsiteX3" fmla="*/ 3651392 w 3889073"/>
              <a:gd name="connsiteY3" fmla="*/ 755666 h 2895184"/>
              <a:gd name="connsiteX4" fmla="*/ 3882212 w 3889073"/>
              <a:gd name="connsiteY4" fmla="*/ 2895184 h 2895184"/>
              <a:gd name="connsiteX0" fmla="*/ 0 w 3889073"/>
              <a:gd name="connsiteY0" fmla="*/ 1443669 h 2896213"/>
              <a:gd name="connsiteX1" fmla="*/ 840583 w 3889073"/>
              <a:gd name="connsiteY1" fmla="*/ 15463 h 2896213"/>
              <a:gd name="connsiteX2" fmla="*/ 2319742 w 3889073"/>
              <a:gd name="connsiteY2" fmla="*/ 2328042 h 2896213"/>
              <a:gd name="connsiteX3" fmla="*/ 3651392 w 3889073"/>
              <a:gd name="connsiteY3" fmla="*/ 756695 h 2896213"/>
              <a:gd name="connsiteX4" fmla="*/ 3882212 w 3889073"/>
              <a:gd name="connsiteY4" fmla="*/ 2896213 h 2896213"/>
              <a:gd name="connsiteX0" fmla="*/ 0 w 3889073"/>
              <a:gd name="connsiteY0" fmla="*/ 1512151 h 2964695"/>
              <a:gd name="connsiteX1" fmla="*/ 421855 w 3889073"/>
              <a:gd name="connsiteY1" fmla="*/ 14521 h 2964695"/>
              <a:gd name="connsiteX2" fmla="*/ 2319742 w 3889073"/>
              <a:gd name="connsiteY2" fmla="*/ 2396524 h 2964695"/>
              <a:gd name="connsiteX3" fmla="*/ 3651392 w 3889073"/>
              <a:gd name="connsiteY3" fmla="*/ 825177 h 2964695"/>
              <a:gd name="connsiteX4" fmla="*/ 3882212 w 3889073"/>
              <a:gd name="connsiteY4" fmla="*/ 2964695 h 2964695"/>
              <a:gd name="connsiteX0" fmla="*/ 0 w 3952416"/>
              <a:gd name="connsiteY0" fmla="*/ 1508790 h 2961334"/>
              <a:gd name="connsiteX1" fmla="*/ 421855 w 3952416"/>
              <a:gd name="connsiteY1" fmla="*/ 11160 h 2961334"/>
              <a:gd name="connsiteX2" fmla="*/ 1001198 w 3952416"/>
              <a:gd name="connsiteY2" fmla="*/ 2271670 h 2961334"/>
              <a:gd name="connsiteX3" fmla="*/ 3651392 w 3952416"/>
              <a:gd name="connsiteY3" fmla="*/ 821816 h 2961334"/>
              <a:gd name="connsiteX4" fmla="*/ 3882212 w 3952416"/>
              <a:gd name="connsiteY4" fmla="*/ 2961334 h 2961334"/>
              <a:gd name="connsiteX0" fmla="*/ 0 w 3882304"/>
              <a:gd name="connsiteY0" fmla="*/ 1508790 h 2961334"/>
              <a:gd name="connsiteX1" fmla="*/ 421855 w 3882304"/>
              <a:gd name="connsiteY1" fmla="*/ 11160 h 2961334"/>
              <a:gd name="connsiteX2" fmla="*/ 1001198 w 3882304"/>
              <a:gd name="connsiteY2" fmla="*/ 2271670 h 2961334"/>
              <a:gd name="connsiteX3" fmla="*/ 1655758 w 3882304"/>
              <a:gd name="connsiteY3" fmla="*/ 1047447 h 2961334"/>
              <a:gd name="connsiteX4" fmla="*/ 3882212 w 3882304"/>
              <a:gd name="connsiteY4" fmla="*/ 2961334 h 2961334"/>
              <a:gd name="connsiteX0" fmla="*/ 0 w 3882306"/>
              <a:gd name="connsiteY0" fmla="*/ 1510188 h 2962732"/>
              <a:gd name="connsiteX1" fmla="*/ 421855 w 3882306"/>
              <a:gd name="connsiteY1" fmla="*/ 12558 h 2962732"/>
              <a:gd name="connsiteX2" fmla="*/ 760653 w 3882306"/>
              <a:gd name="connsiteY2" fmla="*/ 2325137 h 2962732"/>
              <a:gd name="connsiteX3" fmla="*/ 1655758 w 3882306"/>
              <a:gd name="connsiteY3" fmla="*/ 1048845 h 2962732"/>
              <a:gd name="connsiteX4" fmla="*/ 3882212 w 3882306"/>
              <a:gd name="connsiteY4" fmla="*/ 2962732 h 2962732"/>
              <a:gd name="connsiteX0" fmla="*/ 0 w 3677408"/>
              <a:gd name="connsiteY0" fmla="*/ 1510188 h 2342018"/>
              <a:gd name="connsiteX1" fmla="*/ 421855 w 3677408"/>
              <a:gd name="connsiteY1" fmla="*/ 12558 h 2342018"/>
              <a:gd name="connsiteX2" fmla="*/ 760653 w 3677408"/>
              <a:gd name="connsiteY2" fmla="*/ 2325137 h 2342018"/>
              <a:gd name="connsiteX3" fmla="*/ 1655758 w 3677408"/>
              <a:gd name="connsiteY3" fmla="*/ 1048845 h 2342018"/>
              <a:gd name="connsiteX4" fmla="*/ 3677303 w 3677408"/>
              <a:gd name="connsiteY4" fmla="*/ 853949 h 2342018"/>
              <a:gd name="connsiteX0" fmla="*/ 0 w 1655758"/>
              <a:gd name="connsiteY0" fmla="*/ 1510188 h 2342018"/>
              <a:gd name="connsiteX1" fmla="*/ 421855 w 1655758"/>
              <a:gd name="connsiteY1" fmla="*/ 12558 h 2342018"/>
              <a:gd name="connsiteX2" fmla="*/ 760653 w 1655758"/>
              <a:gd name="connsiteY2" fmla="*/ 2325137 h 2342018"/>
              <a:gd name="connsiteX3" fmla="*/ 1655758 w 1655758"/>
              <a:gd name="connsiteY3" fmla="*/ 1048845 h 2342018"/>
              <a:gd name="connsiteX0" fmla="*/ 0 w 3589028"/>
              <a:gd name="connsiteY0" fmla="*/ 1510188 h 2365569"/>
              <a:gd name="connsiteX1" fmla="*/ 421855 w 3589028"/>
              <a:gd name="connsiteY1" fmla="*/ 12558 h 2365569"/>
              <a:gd name="connsiteX2" fmla="*/ 760653 w 3589028"/>
              <a:gd name="connsiteY2" fmla="*/ 2325137 h 2365569"/>
              <a:gd name="connsiteX3" fmla="*/ 3589028 w 3589028"/>
              <a:gd name="connsiteY3" fmla="*/ 1439361 h 2365569"/>
              <a:gd name="connsiteX0" fmla="*/ 0 w 3589028"/>
              <a:gd name="connsiteY0" fmla="*/ 1510188 h 2353893"/>
              <a:gd name="connsiteX1" fmla="*/ 421855 w 3589028"/>
              <a:gd name="connsiteY1" fmla="*/ 12558 h 2353893"/>
              <a:gd name="connsiteX2" fmla="*/ 760653 w 3589028"/>
              <a:gd name="connsiteY2" fmla="*/ 2325137 h 2353893"/>
              <a:gd name="connsiteX3" fmla="*/ 3589028 w 3589028"/>
              <a:gd name="connsiteY3" fmla="*/ 1439361 h 2353893"/>
              <a:gd name="connsiteX0" fmla="*/ 0 w 3589028"/>
              <a:gd name="connsiteY0" fmla="*/ 1510428 h 2362644"/>
              <a:gd name="connsiteX1" fmla="*/ 421855 w 3589028"/>
              <a:gd name="connsiteY1" fmla="*/ 12798 h 2362644"/>
              <a:gd name="connsiteX2" fmla="*/ 867562 w 3589028"/>
              <a:gd name="connsiteY2" fmla="*/ 2334055 h 2362644"/>
              <a:gd name="connsiteX3" fmla="*/ 3589028 w 3589028"/>
              <a:gd name="connsiteY3" fmla="*/ 1439601 h 2362644"/>
              <a:gd name="connsiteX0" fmla="*/ 0 w 3589028"/>
              <a:gd name="connsiteY0" fmla="*/ 1510428 h 2550528"/>
              <a:gd name="connsiteX1" fmla="*/ 421855 w 3589028"/>
              <a:gd name="connsiteY1" fmla="*/ 12798 h 2550528"/>
              <a:gd name="connsiteX2" fmla="*/ 867562 w 3589028"/>
              <a:gd name="connsiteY2" fmla="*/ 2334055 h 2550528"/>
              <a:gd name="connsiteX3" fmla="*/ 851489 w 3589028"/>
              <a:gd name="connsiteY3" fmla="*/ 2348827 h 2550528"/>
              <a:gd name="connsiteX4" fmla="*/ 3589028 w 3589028"/>
              <a:gd name="connsiteY4" fmla="*/ 1439601 h 2550528"/>
              <a:gd name="connsiteX0" fmla="*/ 0 w 3589028"/>
              <a:gd name="connsiteY0" fmla="*/ 1510428 h 2445110"/>
              <a:gd name="connsiteX1" fmla="*/ 421855 w 3589028"/>
              <a:gd name="connsiteY1" fmla="*/ 12798 h 2445110"/>
              <a:gd name="connsiteX2" fmla="*/ 867562 w 3589028"/>
              <a:gd name="connsiteY2" fmla="*/ 2334055 h 2445110"/>
              <a:gd name="connsiteX3" fmla="*/ 227853 w 3589028"/>
              <a:gd name="connsiteY3" fmla="*/ 2010381 h 2445110"/>
              <a:gd name="connsiteX4" fmla="*/ 3589028 w 3589028"/>
              <a:gd name="connsiteY4" fmla="*/ 1439601 h 2445110"/>
              <a:gd name="connsiteX0" fmla="*/ 0 w 3589028"/>
              <a:gd name="connsiteY0" fmla="*/ 1510428 h 2339422"/>
              <a:gd name="connsiteX1" fmla="*/ 421855 w 3589028"/>
              <a:gd name="connsiteY1" fmla="*/ 12798 h 2339422"/>
              <a:gd name="connsiteX2" fmla="*/ 867562 w 3589028"/>
              <a:gd name="connsiteY2" fmla="*/ 2334055 h 2339422"/>
              <a:gd name="connsiteX3" fmla="*/ 1528579 w 3589028"/>
              <a:gd name="connsiteY3" fmla="*/ 673951 h 2339422"/>
              <a:gd name="connsiteX4" fmla="*/ 3589028 w 3589028"/>
              <a:gd name="connsiteY4" fmla="*/ 1439601 h 2339422"/>
              <a:gd name="connsiteX0" fmla="*/ 0 w 3589028"/>
              <a:gd name="connsiteY0" fmla="*/ 1511650 h 2383903"/>
              <a:gd name="connsiteX1" fmla="*/ 421855 w 3589028"/>
              <a:gd name="connsiteY1" fmla="*/ 14020 h 2383903"/>
              <a:gd name="connsiteX2" fmla="*/ 591380 w 3589028"/>
              <a:gd name="connsiteY2" fmla="*/ 2378669 h 2383903"/>
              <a:gd name="connsiteX3" fmla="*/ 1528579 w 3589028"/>
              <a:gd name="connsiteY3" fmla="*/ 675173 h 2383903"/>
              <a:gd name="connsiteX4" fmla="*/ 3589028 w 3589028"/>
              <a:gd name="connsiteY4" fmla="*/ 1440823 h 2383903"/>
              <a:gd name="connsiteX0" fmla="*/ 0 w 3589028"/>
              <a:gd name="connsiteY0" fmla="*/ 1528796 h 2401312"/>
              <a:gd name="connsiteX1" fmla="*/ 234765 w 3589028"/>
              <a:gd name="connsiteY1" fmla="*/ 13809 h 2401312"/>
              <a:gd name="connsiteX2" fmla="*/ 591380 w 3589028"/>
              <a:gd name="connsiteY2" fmla="*/ 2395815 h 2401312"/>
              <a:gd name="connsiteX3" fmla="*/ 1528579 w 3589028"/>
              <a:gd name="connsiteY3" fmla="*/ 692319 h 2401312"/>
              <a:gd name="connsiteX4" fmla="*/ 3589028 w 3589028"/>
              <a:gd name="connsiteY4" fmla="*/ 1457969 h 2401312"/>
              <a:gd name="connsiteX0" fmla="*/ 0 w 3589028"/>
              <a:gd name="connsiteY0" fmla="*/ 1525974 h 2294701"/>
              <a:gd name="connsiteX1" fmla="*/ 234765 w 3589028"/>
              <a:gd name="connsiteY1" fmla="*/ 10987 h 2294701"/>
              <a:gd name="connsiteX2" fmla="*/ 751743 w 3589028"/>
              <a:gd name="connsiteY2" fmla="*/ 2288856 h 2294701"/>
              <a:gd name="connsiteX3" fmla="*/ 1528579 w 3589028"/>
              <a:gd name="connsiteY3" fmla="*/ 689497 h 2294701"/>
              <a:gd name="connsiteX4" fmla="*/ 3589028 w 3589028"/>
              <a:gd name="connsiteY4" fmla="*/ 1455147 h 2294701"/>
              <a:gd name="connsiteX0" fmla="*/ 0 w 3589028"/>
              <a:gd name="connsiteY0" fmla="*/ 1525974 h 2311584"/>
              <a:gd name="connsiteX1" fmla="*/ 234765 w 3589028"/>
              <a:gd name="connsiteY1" fmla="*/ 10987 h 2311584"/>
              <a:gd name="connsiteX2" fmla="*/ 751743 w 3589028"/>
              <a:gd name="connsiteY2" fmla="*/ 2288856 h 2311584"/>
              <a:gd name="connsiteX3" fmla="*/ 1688943 w 3589028"/>
              <a:gd name="connsiteY3" fmla="*/ 1192828 h 2311584"/>
              <a:gd name="connsiteX4" fmla="*/ 3589028 w 3589028"/>
              <a:gd name="connsiteY4" fmla="*/ 1455147 h 2311584"/>
              <a:gd name="connsiteX0" fmla="*/ 0 w 3589028"/>
              <a:gd name="connsiteY0" fmla="*/ 1525974 h 2311584"/>
              <a:gd name="connsiteX1" fmla="*/ 234765 w 3589028"/>
              <a:gd name="connsiteY1" fmla="*/ 10987 h 2311584"/>
              <a:gd name="connsiteX2" fmla="*/ 751743 w 3589028"/>
              <a:gd name="connsiteY2" fmla="*/ 2288856 h 2311584"/>
              <a:gd name="connsiteX3" fmla="*/ 1688943 w 3589028"/>
              <a:gd name="connsiteY3" fmla="*/ 1192828 h 2311584"/>
              <a:gd name="connsiteX4" fmla="*/ 3589028 w 3589028"/>
              <a:gd name="connsiteY4" fmla="*/ 1455147 h 2311584"/>
              <a:gd name="connsiteX0" fmla="*/ 0 w 3589028"/>
              <a:gd name="connsiteY0" fmla="*/ 1525974 h 2311584"/>
              <a:gd name="connsiteX1" fmla="*/ 234765 w 3589028"/>
              <a:gd name="connsiteY1" fmla="*/ 10987 h 2311584"/>
              <a:gd name="connsiteX2" fmla="*/ 751743 w 3589028"/>
              <a:gd name="connsiteY2" fmla="*/ 2288856 h 2311584"/>
              <a:gd name="connsiteX3" fmla="*/ 1688943 w 3589028"/>
              <a:gd name="connsiteY3" fmla="*/ 1192828 h 2311584"/>
              <a:gd name="connsiteX4" fmla="*/ 3589028 w 3589028"/>
              <a:gd name="connsiteY4" fmla="*/ 1455147 h 2311584"/>
              <a:gd name="connsiteX0" fmla="*/ 0 w 3553392"/>
              <a:gd name="connsiteY0" fmla="*/ 1525974 h 2311584"/>
              <a:gd name="connsiteX1" fmla="*/ 234765 w 3553392"/>
              <a:gd name="connsiteY1" fmla="*/ 10987 h 2311584"/>
              <a:gd name="connsiteX2" fmla="*/ 751743 w 3553392"/>
              <a:gd name="connsiteY2" fmla="*/ 2288856 h 2311584"/>
              <a:gd name="connsiteX3" fmla="*/ 1688943 w 3553392"/>
              <a:gd name="connsiteY3" fmla="*/ 1192828 h 2311584"/>
              <a:gd name="connsiteX4" fmla="*/ 3553392 w 3553392"/>
              <a:gd name="connsiteY4" fmla="*/ 1489860 h 2311584"/>
              <a:gd name="connsiteX0" fmla="*/ 0 w 3553392"/>
              <a:gd name="connsiteY0" fmla="*/ 1525974 h 2311584"/>
              <a:gd name="connsiteX1" fmla="*/ 234765 w 3553392"/>
              <a:gd name="connsiteY1" fmla="*/ 10987 h 2311584"/>
              <a:gd name="connsiteX2" fmla="*/ 751743 w 3553392"/>
              <a:gd name="connsiteY2" fmla="*/ 2288856 h 2311584"/>
              <a:gd name="connsiteX3" fmla="*/ 1688943 w 3553392"/>
              <a:gd name="connsiteY3" fmla="*/ 1192828 h 2311584"/>
              <a:gd name="connsiteX4" fmla="*/ 3553392 w 3553392"/>
              <a:gd name="connsiteY4" fmla="*/ 1489860 h 2311584"/>
              <a:gd name="connsiteX0" fmla="*/ 0 w 3553392"/>
              <a:gd name="connsiteY0" fmla="*/ 1525974 h 2304939"/>
              <a:gd name="connsiteX1" fmla="*/ 234765 w 3553392"/>
              <a:gd name="connsiteY1" fmla="*/ 10987 h 2304939"/>
              <a:gd name="connsiteX2" fmla="*/ 751743 w 3553392"/>
              <a:gd name="connsiteY2" fmla="*/ 2288856 h 2304939"/>
              <a:gd name="connsiteX3" fmla="*/ 1564216 w 3553392"/>
              <a:gd name="connsiteY3" fmla="*/ 1045299 h 2304939"/>
              <a:gd name="connsiteX4" fmla="*/ 3553392 w 3553392"/>
              <a:gd name="connsiteY4" fmla="*/ 1489860 h 2304939"/>
              <a:gd name="connsiteX0" fmla="*/ 0 w 3553392"/>
              <a:gd name="connsiteY0" fmla="*/ 1525974 h 2301145"/>
              <a:gd name="connsiteX1" fmla="*/ 234765 w 3553392"/>
              <a:gd name="connsiteY1" fmla="*/ 10987 h 2301145"/>
              <a:gd name="connsiteX2" fmla="*/ 751743 w 3553392"/>
              <a:gd name="connsiteY2" fmla="*/ 2288856 h 2301145"/>
              <a:gd name="connsiteX3" fmla="*/ 1564216 w 3553392"/>
              <a:gd name="connsiteY3" fmla="*/ 1045299 h 2301145"/>
              <a:gd name="connsiteX4" fmla="*/ 3553392 w 3553392"/>
              <a:gd name="connsiteY4" fmla="*/ 1489860 h 2301145"/>
              <a:gd name="connsiteX0" fmla="*/ 0 w 3553392"/>
              <a:gd name="connsiteY0" fmla="*/ 1525974 h 2303164"/>
              <a:gd name="connsiteX1" fmla="*/ 234765 w 3553392"/>
              <a:gd name="connsiteY1" fmla="*/ 10987 h 2303164"/>
              <a:gd name="connsiteX2" fmla="*/ 751743 w 3553392"/>
              <a:gd name="connsiteY2" fmla="*/ 2288856 h 2303164"/>
              <a:gd name="connsiteX3" fmla="*/ 1564216 w 3553392"/>
              <a:gd name="connsiteY3" fmla="*/ 1045299 h 2303164"/>
              <a:gd name="connsiteX4" fmla="*/ 3553392 w 3553392"/>
              <a:gd name="connsiteY4" fmla="*/ 1489860 h 2303164"/>
              <a:gd name="connsiteX0" fmla="*/ 0 w 3553392"/>
              <a:gd name="connsiteY0" fmla="*/ 1525750 h 2295942"/>
              <a:gd name="connsiteX1" fmla="*/ 234765 w 3553392"/>
              <a:gd name="connsiteY1" fmla="*/ 10763 h 2295942"/>
              <a:gd name="connsiteX2" fmla="*/ 760653 w 3553392"/>
              <a:gd name="connsiteY2" fmla="*/ 2279954 h 2295942"/>
              <a:gd name="connsiteX3" fmla="*/ 1564216 w 3553392"/>
              <a:gd name="connsiteY3" fmla="*/ 1045075 h 2295942"/>
              <a:gd name="connsiteX4" fmla="*/ 3553392 w 3553392"/>
              <a:gd name="connsiteY4" fmla="*/ 1489636 h 2295942"/>
              <a:gd name="connsiteX0" fmla="*/ 0 w 3553392"/>
              <a:gd name="connsiteY0" fmla="*/ 1525750 h 2279954"/>
              <a:gd name="connsiteX1" fmla="*/ 234765 w 3553392"/>
              <a:gd name="connsiteY1" fmla="*/ 10763 h 2279954"/>
              <a:gd name="connsiteX2" fmla="*/ 760653 w 3553392"/>
              <a:gd name="connsiteY2" fmla="*/ 2279954 h 2279954"/>
              <a:gd name="connsiteX3" fmla="*/ 1564216 w 3553392"/>
              <a:gd name="connsiteY3" fmla="*/ 1045075 h 2279954"/>
              <a:gd name="connsiteX4" fmla="*/ 3553392 w 3553392"/>
              <a:gd name="connsiteY4" fmla="*/ 1489636 h 2279954"/>
              <a:gd name="connsiteX0" fmla="*/ 0 w 3553392"/>
              <a:gd name="connsiteY0" fmla="*/ 1525750 h 2279954"/>
              <a:gd name="connsiteX1" fmla="*/ 234765 w 3553392"/>
              <a:gd name="connsiteY1" fmla="*/ 10763 h 2279954"/>
              <a:gd name="connsiteX2" fmla="*/ 760653 w 3553392"/>
              <a:gd name="connsiteY2" fmla="*/ 2279954 h 2279954"/>
              <a:gd name="connsiteX3" fmla="*/ 1564216 w 3553392"/>
              <a:gd name="connsiteY3" fmla="*/ 1045075 h 2279954"/>
              <a:gd name="connsiteX4" fmla="*/ 3553392 w 3553392"/>
              <a:gd name="connsiteY4" fmla="*/ 1489636 h 227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392" h="2279954">
                <a:moveTo>
                  <a:pt x="0" y="1525750"/>
                </a:moveTo>
                <a:cubicBezTo>
                  <a:pt x="125266" y="889093"/>
                  <a:pt x="107990" y="-114938"/>
                  <a:pt x="234765" y="10763"/>
                </a:cubicBezTo>
                <a:cubicBezTo>
                  <a:pt x="361541" y="136464"/>
                  <a:pt x="387623" y="2281132"/>
                  <a:pt x="760653" y="2279954"/>
                </a:cubicBezTo>
                <a:cubicBezTo>
                  <a:pt x="1133683" y="2278776"/>
                  <a:pt x="1143304" y="968520"/>
                  <a:pt x="1564216" y="1045075"/>
                </a:cubicBezTo>
                <a:cubicBezTo>
                  <a:pt x="1985128" y="1121630"/>
                  <a:pt x="2554758" y="1445588"/>
                  <a:pt x="3553392" y="148963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6465085" y="4610986"/>
            <a:ext cx="3190926" cy="2876364"/>
          </a:xfrm>
          <a:custGeom>
            <a:avLst/>
            <a:gdLst>
              <a:gd name="connsiteX0" fmla="*/ 0 w 2929631"/>
              <a:gd name="connsiteY0" fmla="*/ 2592279 h 2592279"/>
              <a:gd name="connsiteX1" fmla="*/ 1038687 w 2929631"/>
              <a:gd name="connsiteY1" fmla="*/ 701336 h 2592279"/>
              <a:gd name="connsiteX2" fmla="*/ 2929631 w 2929631"/>
              <a:gd name="connsiteY2" fmla="*/ 0 h 2592279"/>
              <a:gd name="connsiteX0" fmla="*/ 0 w 2929631"/>
              <a:gd name="connsiteY0" fmla="*/ 2592279 h 2592279"/>
              <a:gd name="connsiteX1" fmla="*/ 2929631 w 2929631"/>
              <a:gd name="connsiteY1" fmla="*/ 0 h 2592279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186749"/>
              <a:gd name="connsiteY0" fmla="*/ 2876364 h 2876364"/>
              <a:gd name="connsiteX1" fmla="*/ 3186749 w 3186749"/>
              <a:gd name="connsiteY1" fmla="*/ 0 h 287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6749" h="2876364">
                <a:moveTo>
                  <a:pt x="0" y="2876364"/>
                </a:moveTo>
                <a:cubicBezTo>
                  <a:pt x="388430" y="988380"/>
                  <a:pt x="14382" y="139084"/>
                  <a:pt x="3186749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6042313" y="4613592"/>
            <a:ext cx="3608177" cy="2006352"/>
          </a:xfrm>
          <a:custGeom>
            <a:avLst/>
            <a:gdLst>
              <a:gd name="connsiteX0" fmla="*/ 0 w 2929631"/>
              <a:gd name="connsiteY0" fmla="*/ 2592279 h 2592279"/>
              <a:gd name="connsiteX1" fmla="*/ 1038687 w 2929631"/>
              <a:gd name="connsiteY1" fmla="*/ 701336 h 2592279"/>
              <a:gd name="connsiteX2" fmla="*/ 2929631 w 2929631"/>
              <a:gd name="connsiteY2" fmla="*/ 0 h 2592279"/>
              <a:gd name="connsiteX0" fmla="*/ 0 w 2929631"/>
              <a:gd name="connsiteY0" fmla="*/ 2592279 h 2592279"/>
              <a:gd name="connsiteX1" fmla="*/ 2929631 w 2929631"/>
              <a:gd name="connsiteY1" fmla="*/ 0 h 2592279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638917"/>
              <a:gd name="connsiteY0" fmla="*/ 1353069 h 1353069"/>
              <a:gd name="connsiteX1" fmla="*/ 3638917 w 3638917"/>
              <a:gd name="connsiteY1" fmla="*/ 12542 h 1353069"/>
              <a:gd name="connsiteX0" fmla="*/ 0 w 3638917"/>
              <a:gd name="connsiteY0" fmla="*/ 1340527 h 1340527"/>
              <a:gd name="connsiteX1" fmla="*/ 3638917 w 3638917"/>
              <a:gd name="connsiteY1" fmla="*/ 0 h 1340527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65516"/>
              <a:gd name="connsiteY0" fmla="*/ 2032985 h 2032985"/>
              <a:gd name="connsiteX1" fmla="*/ 3665516 w 3665516"/>
              <a:gd name="connsiteY1" fmla="*/ 0 h 2032985"/>
              <a:gd name="connsiteX0" fmla="*/ 0 w 3603453"/>
              <a:gd name="connsiteY0" fmla="*/ 2006352 h 2006352"/>
              <a:gd name="connsiteX1" fmla="*/ 3603453 w 3603453"/>
              <a:gd name="connsiteY1" fmla="*/ 0 h 2006352"/>
              <a:gd name="connsiteX0" fmla="*/ 0 w 3603453"/>
              <a:gd name="connsiteY0" fmla="*/ 2006352 h 2006352"/>
              <a:gd name="connsiteX1" fmla="*/ 3603453 w 3603453"/>
              <a:gd name="connsiteY1" fmla="*/ 0 h 200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3453" h="2006352">
                <a:moveTo>
                  <a:pt x="0" y="2006352"/>
                </a:moveTo>
                <a:cubicBezTo>
                  <a:pt x="574617" y="970623"/>
                  <a:pt x="918718" y="94696"/>
                  <a:pt x="3603453" y="0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6058127" y="3801869"/>
            <a:ext cx="3528278" cy="705279"/>
          </a:xfrm>
          <a:custGeom>
            <a:avLst/>
            <a:gdLst>
              <a:gd name="connsiteX0" fmla="*/ 0 w 2929631"/>
              <a:gd name="connsiteY0" fmla="*/ 2592279 h 2592279"/>
              <a:gd name="connsiteX1" fmla="*/ 1038687 w 2929631"/>
              <a:gd name="connsiteY1" fmla="*/ 701336 h 2592279"/>
              <a:gd name="connsiteX2" fmla="*/ 2929631 w 2929631"/>
              <a:gd name="connsiteY2" fmla="*/ 0 h 2592279"/>
              <a:gd name="connsiteX0" fmla="*/ 0 w 2929631"/>
              <a:gd name="connsiteY0" fmla="*/ 2592279 h 2592279"/>
              <a:gd name="connsiteX1" fmla="*/ 2929631 w 2929631"/>
              <a:gd name="connsiteY1" fmla="*/ 0 h 2592279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638917"/>
              <a:gd name="connsiteY0" fmla="*/ 1353069 h 1353069"/>
              <a:gd name="connsiteX1" fmla="*/ 3638917 w 3638917"/>
              <a:gd name="connsiteY1" fmla="*/ 12542 h 1353069"/>
              <a:gd name="connsiteX0" fmla="*/ 0 w 3638917"/>
              <a:gd name="connsiteY0" fmla="*/ 1340527 h 1340527"/>
              <a:gd name="connsiteX1" fmla="*/ 3638917 w 3638917"/>
              <a:gd name="connsiteY1" fmla="*/ 0 h 1340527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523659"/>
              <a:gd name="connsiteY0" fmla="*/ 510755 h 510755"/>
              <a:gd name="connsiteX1" fmla="*/ 3523659 w 3523659"/>
              <a:gd name="connsiteY1" fmla="*/ 466368 h 510755"/>
              <a:gd name="connsiteX0" fmla="*/ 0 w 3523659"/>
              <a:gd name="connsiteY0" fmla="*/ 629114 h 629114"/>
              <a:gd name="connsiteX1" fmla="*/ 3523659 w 3523659"/>
              <a:gd name="connsiteY1" fmla="*/ 584727 h 629114"/>
              <a:gd name="connsiteX0" fmla="*/ 0 w 3523659"/>
              <a:gd name="connsiteY0" fmla="*/ 595649 h 595649"/>
              <a:gd name="connsiteX1" fmla="*/ 3523659 w 3523659"/>
              <a:gd name="connsiteY1" fmla="*/ 551262 h 595649"/>
              <a:gd name="connsiteX0" fmla="*/ 0 w 3523659"/>
              <a:gd name="connsiteY0" fmla="*/ 705279 h 705279"/>
              <a:gd name="connsiteX1" fmla="*/ 3523659 w 3523659"/>
              <a:gd name="connsiteY1" fmla="*/ 660892 h 70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3659" h="705279">
                <a:moveTo>
                  <a:pt x="0" y="705279"/>
                </a:moveTo>
                <a:cubicBezTo>
                  <a:pt x="556885" y="-747700"/>
                  <a:pt x="1193565" y="462625"/>
                  <a:pt x="3523659" y="660892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5371996" y="3018070"/>
            <a:ext cx="4803072" cy="4371625"/>
            <a:chOff x="3923587" y="2103830"/>
            <a:chExt cx="4803072" cy="4371625"/>
          </a:xfrm>
        </p:grpSpPr>
        <p:cxnSp>
          <p:nvCxnSpPr>
            <p:cNvPr id="10" name="直線矢印コネクタ 9"/>
            <p:cNvCxnSpPr/>
            <p:nvPr/>
          </p:nvCxnSpPr>
          <p:spPr>
            <a:xfrm flipH="1" flipV="1">
              <a:off x="4570234" y="2103830"/>
              <a:ext cx="2557" cy="4371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3923587" y="3609711"/>
              <a:ext cx="44715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8479475" y="3406552"/>
                  <a:ext cx="247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475" y="3406552"/>
                  <a:ext cx="24718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195" r="-7317"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351897" y="2871439"/>
                <a:ext cx="1044325" cy="386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𝐴𝐸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897" y="2871439"/>
                <a:ext cx="1044325" cy="386003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6637446" y="3389276"/>
                <a:ext cx="1007071" cy="388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𝑃𝑆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446" y="3389276"/>
                <a:ext cx="1007071" cy="388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67847" y="6285798"/>
                <a:ext cx="1011110" cy="386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𝐴𝐸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47" y="6285798"/>
                <a:ext cx="1011110" cy="386003"/>
              </a:xfrm>
              <a:prstGeom prst="rect">
                <a:avLst/>
              </a:prstGeom>
              <a:blipFill>
                <a:blip r:embed="rId7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984878" y="6477126"/>
                <a:ext cx="973856" cy="388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𝑃𝑆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78" y="6477126"/>
                <a:ext cx="973856" cy="3886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7783" y="2878892"/>
                <a:ext cx="5486975" cy="3721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Required conditions for PS atomic orbital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𝑙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𝑃𝑆</m:t>
                        </m:r>
                      </m:sup>
                    </m:sSub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sup>
                    </m:sSubSup>
                  </m:oMath>
                </a14:m>
                <a:r>
                  <a:rPr lang="en-US" altLang="ja-JP" sz="2400" dirty="0" smtClean="0">
                    <a:latin typeface="+mj-ea"/>
                    <a:ea typeface="+mj-ea"/>
                  </a:rPr>
                  <a:t> at the atomic case.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𝜑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𝑙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𝑃𝑆</m:t>
                        </m:r>
                      </m:sup>
                    </m:sSubSup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sup>
                    </m:sSubSup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2400" dirty="0" smtClean="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𝑃𝑆</m:t>
                        </m:r>
                      </m:sup>
                    </m:sSubSup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𝐴𝐸</m:t>
                        </m:r>
                      </m:sup>
                    </m:sSubSup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altLang="ja-JP" sz="2400" dirty="0" smtClean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+mj-ea"/>
                        </a:rPr>
                        <m:t>≡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𝑑𝑟</m:t>
                          </m:r>
                        </m:den>
                      </m:f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 smtClean="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𝑃𝑆</m:t>
                        </m:r>
                      </m:sup>
                    </m:sSubSup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𝐴𝐸</m:t>
                        </m:r>
                      </m:sup>
                    </m:sSubSup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altLang="ja-JP" sz="2400" dirty="0" smtClean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𝑑𝑟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p>
                      </m:sSubSup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𝑑𝑟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</m:sup>
                      </m:sSubSup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ja-JP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3" y="2878892"/>
                <a:ext cx="5486975" cy="3721532"/>
              </a:xfrm>
              <a:prstGeom prst="rect">
                <a:avLst/>
              </a:prstGeom>
              <a:blipFill>
                <a:blip r:embed="rId9"/>
                <a:stretch>
                  <a:fillRect l="-1667" t="-1309" r="-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5856" y="7001062"/>
                <a:ext cx="4391650" cy="388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𝑃𝑆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𝐴𝐸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𝐻𝑋𝐶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𝑃𝑆</m:t>
                          </m:r>
                        </m:sup>
                      </m:s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](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6" y="7001062"/>
                <a:ext cx="4391650" cy="3886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err="1" smtClean="0"/>
              <a:t>Ultrasoft</a:t>
            </a:r>
            <a:r>
              <a:rPr kumimoji="1" lang="en-US" altLang="ja-JP" sz="3600" dirty="0" smtClean="0"/>
              <a:t> pseudopotential and </a:t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partial core correction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936346"/>
            <a:ext cx="9791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Problem : Norm-conserving condition for 1s (H), 2p (B,C,..), 3d(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Ti,V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,..), 4f, ...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フリーフォーム 3"/>
          <p:cNvSpPr/>
          <p:nvPr/>
        </p:nvSpPr>
        <p:spPr>
          <a:xfrm>
            <a:off x="1147292" y="1638238"/>
            <a:ext cx="3913940" cy="3283564"/>
          </a:xfrm>
          <a:custGeom>
            <a:avLst/>
            <a:gdLst>
              <a:gd name="connsiteX0" fmla="*/ 0 w 3131801"/>
              <a:gd name="connsiteY0" fmla="*/ 1011435 h 2316452"/>
              <a:gd name="connsiteX1" fmla="*/ 1633491 w 3131801"/>
              <a:gd name="connsiteY1" fmla="*/ 17136 h 2316452"/>
              <a:gd name="connsiteX2" fmla="*/ 1562470 w 3131801"/>
              <a:gd name="connsiteY2" fmla="*/ 1748281 h 2316452"/>
              <a:gd name="connsiteX3" fmla="*/ 2894120 w 3131801"/>
              <a:gd name="connsiteY3" fmla="*/ 176934 h 2316452"/>
              <a:gd name="connsiteX4" fmla="*/ 3124940 w 3131801"/>
              <a:gd name="connsiteY4" fmla="*/ 2316452 h 2316452"/>
              <a:gd name="connsiteX0" fmla="*/ 0 w 3889073"/>
              <a:gd name="connsiteY0" fmla="*/ 875726 h 2328270"/>
              <a:gd name="connsiteX1" fmla="*/ 2390763 w 3889073"/>
              <a:gd name="connsiteY1" fmla="*/ 28954 h 2328270"/>
              <a:gd name="connsiteX2" fmla="*/ 2319742 w 3889073"/>
              <a:gd name="connsiteY2" fmla="*/ 1760099 h 2328270"/>
              <a:gd name="connsiteX3" fmla="*/ 3651392 w 3889073"/>
              <a:gd name="connsiteY3" fmla="*/ 188752 h 2328270"/>
              <a:gd name="connsiteX4" fmla="*/ 3882212 w 3889073"/>
              <a:gd name="connsiteY4" fmla="*/ 2328270 h 2328270"/>
              <a:gd name="connsiteX0" fmla="*/ 0 w 3889073"/>
              <a:gd name="connsiteY0" fmla="*/ 1442640 h 2895184"/>
              <a:gd name="connsiteX1" fmla="*/ 840583 w 3889073"/>
              <a:gd name="connsiteY1" fmla="*/ 14434 h 2895184"/>
              <a:gd name="connsiteX2" fmla="*/ 2319742 w 3889073"/>
              <a:gd name="connsiteY2" fmla="*/ 2327013 h 2895184"/>
              <a:gd name="connsiteX3" fmla="*/ 3651392 w 3889073"/>
              <a:gd name="connsiteY3" fmla="*/ 755666 h 2895184"/>
              <a:gd name="connsiteX4" fmla="*/ 3882212 w 3889073"/>
              <a:gd name="connsiteY4" fmla="*/ 2895184 h 2895184"/>
              <a:gd name="connsiteX0" fmla="*/ 0 w 3889073"/>
              <a:gd name="connsiteY0" fmla="*/ 1443669 h 2896213"/>
              <a:gd name="connsiteX1" fmla="*/ 840583 w 3889073"/>
              <a:gd name="connsiteY1" fmla="*/ 15463 h 2896213"/>
              <a:gd name="connsiteX2" fmla="*/ 2319742 w 3889073"/>
              <a:gd name="connsiteY2" fmla="*/ 2328042 h 2896213"/>
              <a:gd name="connsiteX3" fmla="*/ 3651392 w 3889073"/>
              <a:gd name="connsiteY3" fmla="*/ 756695 h 2896213"/>
              <a:gd name="connsiteX4" fmla="*/ 3882212 w 3889073"/>
              <a:gd name="connsiteY4" fmla="*/ 2896213 h 2896213"/>
              <a:gd name="connsiteX0" fmla="*/ 0 w 3889073"/>
              <a:gd name="connsiteY0" fmla="*/ 1512151 h 2964695"/>
              <a:gd name="connsiteX1" fmla="*/ 421855 w 3889073"/>
              <a:gd name="connsiteY1" fmla="*/ 14521 h 2964695"/>
              <a:gd name="connsiteX2" fmla="*/ 2319742 w 3889073"/>
              <a:gd name="connsiteY2" fmla="*/ 2396524 h 2964695"/>
              <a:gd name="connsiteX3" fmla="*/ 3651392 w 3889073"/>
              <a:gd name="connsiteY3" fmla="*/ 825177 h 2964695"/>
              <a:gd name="connsiteX4" fmla="*/ 3882212 w 3889073"/>
              <a:gd name="connsiteY4" fmla="*/ 2964695 h 2964695"/>
              <a:gd name="connsiteX0" fmla="*/ 0 w 3952416"/>
              <a:gd name="connsiteY0" fmla="*/ 1508790 h 2961334"/>
              <a:gd name="connsiteX1" fmla="*/ 421855 w 3952416"/>
              <a:gd name="connsiteY1" fmla="*/ 11160 h 2961334"/>
              <a:gd name="connsiteX2" fmla="*/ 1001198 w 3952416"/>
              <a:gd name="connsiteY2" fmla="*/ 2271670 h 2961334"/>
              <a:gd name="connsiteX3" fmla="*/ 3651392 w 3952416"/>
              <a:gd name="connsiteY3" fmla="*/ 821816 h 2961334"/>
              <a:gd name="connsiteX4" fmla="*/ 3882212 w 3952416"/>
              <a:gd name="connsiteY4" fmla="*/ 2961334 h 2961334"/>
              <a:gd name="connsiteX0" fmla="*/ 0 w 3882304"/>
              <a:gd name="connsiteY0" fmla="*/ 1508790 h 2961334"/>
              <a:gd name="connsiteX1" fmla="*/ 421855 w 3882304"/>
              <a:gd name="connsiteY1" fmla="*/ 11160 h 2961334"/>
              <a:gd name="connsiteX2" fmla="*/ 1001198 w 3882304"/>
              <a:gd name="connsiteY2" fmla="*/ 2271670 h 2961334"/>
              <a:gd name="connsiteX3" fmla="*/ 1655758 w 3882304"/>
              <a:gd name="connsiteY3" fmla="*/ 1047447 h 2961334"/>
              <a:gd name="connsiteX4" fmla="*/ 3882212 w 3882304"/>
              <a:gd name="connsiteY4" fmla="*/ 2961334 h 2961334"/>
              <a:gd name="connsiteX0" fmla="*/ 0 w 3882306"/>
              <a:gd name="connsiteY0" fmla="*/ 1510188 h 2962732"/>
              <a:gd name="connsiteX1" fmla="*/ 421855 w 3882306"/>
              <a:gd name="connsiteY1" fmla="*/ 12558 h 2962732"/>
              <a:gd name="connsiteX2" fmla="*/ 760653 w 3882306"/>
              <a:gd name="connsiteY2" fmla="*/ 2325137 h 2962732"/>
              <a:gd name="connsiteX3" fmla="*/ 1655758 w 3882306"/>
              <a:gd name="connsiteY3" fmla="*/ 1048845 h 2962732"/>
              <a:gd name="connsiteX4" fmla="*/ 3882212 w 3882306"/>
              <a:gd name="connsiteY4" fmla="*/ 2962732 h 2962732"/>
              <a:gd name="connsiteX0" fmla="*/ 0 w 3677408"/>
              <a:gd name="connsiteY0" fmla="*/ 1510188 h 2342018"/>
              <a:gd name="connsiteX1" fmla="*/ 421855 w 3677408"/>
              <a:gd name="connsiteY1" fmla="*/ 12558 h 2342018"/>
              <a:gd name="connsiteX2" fmla="*/ 760653 w 3677408"/>
              <a:gd name="connsiteY2" fmla="*/ 2325137 h 2342018"/>
              <a:gd name="connsiteX3" fmla="*/ 1655758 w 3677408"/>
              <a:gd name="connsiteY3" fmla="*/ 1048845 h 2342018"/>
              <a:gd name="connsiteX4" fmla="*/ 3677303 w 3677408"/>
              <a:gd name="connsiteY4" fmla="*/ 853949 h 2342018"/>
              <a:gd name="connsiteX0" fmla="*/ 0 w 1655758"/>
              <a:gd name="connsiteY0" fmla="*/ 1510188 h 2342018"/>
              <a:gd name="connsiteX1" fmla="*/ 421855 w 1655758"/>
              <a:gd name="connsiteY1" fmla="*/ 12558 h 2342018"/>
              <a:gd name="connsiteX2" fmla="*/ 760653 w 1655758"/>
              <a:gd name="connsiteY2" fmla="*/ 2325137 h 2342018"/>
              <a:gd name="connsiteX3" fmla="*/ 1655758 w 1655758"/>
              <a:gd name="connsiteY3" fmla="*/ 1048845 h 2342018"/>
              <a:gd name="connsiteX0" fmla="*/ 0 w 3589028"/>
              <a:gd name="connsiteY0" fmla="*/ 1510188 h 2365569"/>
              <a:gd name="connsiteX1" fmla="*/ 421855 w 3589028"/>
              <a:gd name="connsiteY1" fmla="*/ 12558 h 2365569"/>
              <a:gd name="connsiteX2" fmla="*/ 760653 w 3589028"/>
              <a:gd name="connsiteY2" fmla="*/ 2325137 h 2365569"/>
              <a:gd name="connsiteX3" fmla="*/ 3589028 w 3589028"/>
              <a:gd name="connsiteY3" fmla="*/ 1439361 h 2365569"/>
              <a:gd name="connsiteX0" fmla="*/ 0 w 3589028"/>
              <a:gd name="connsiteY0" fmla="*/ 1510188 h 2353893"/>
              <a:gd name="connsiteX1" fmla="*/ 421855 w 3589028"/>
              <a:gd name="connsiteY1" fmla="*/ 12558 h 2353893"/>
              <a:gd name="connsiteX2" fmla="*/ 760653 w 3589028"/>
              <a:gd name="connsiteY2" fmla="*/ 2325137 h 2353893"/>
              <a:gd name="connsiteX3" fmla="*/ 3589028 w 3589028"/>
              <a:gd name="connsiteY3" fmla="*/ 1439361 h 2353893"/>
              <a:gd name="connsiteX0" fmla="*/ 0 w 3589028"/>
              <a:gd name="connsiteY0" fmla="*/ 1510428 h 2362644"/>
              <a:gd name="connsiteX1" fmla="*/ 421855 w 3589028"/>
              <a:gd name="connsiteY1" fmla="*/ 12798 h 2362644"/>
              <a:gd name="connsiteX2" fmla="*/ 867562 w 3589028"/>
              <a:gd name="connsiteY2" fmla="*/ 2334055 h 2362644"/>
              <a:gd name="connsiteX3" fmla="*/ 3589028 w 3589028"/>
              <a:gd name="connsiteY3" fmla="*/ 1439601 h 2362644"/>
              <a:gd name="connsiteX0" fmla="*/ 0 w 3589028"/>
              <a:gd name="connsiteY0" fmla="*/ 1510428 h 2550528"/>
              <a:gd name="connsiteX1" fmla="*/ 421855 w 3589028"/>
              <a:gd name="connsiteY1" fmla="*/ 12798 h 2550528"/>
              <a:gd name="connsiteX2" fmla="*/ 867562 w 3589028"/>
              <a:gd name="connsiteY2" fmla="*/ 2334055 h 2550528"/>
              <a:gd name="connsiteX3" fmla="*/ 851489 w 3589028"/>
              <a:gd name="connsiteY3" fmla="*/ 2348827 h 2550528"/>
              <a:gd name="connsiteX4" fmla="*/ 3589028 w 3589028"/>
              <a:gd name="connsiteY4" fmla="*/ 1439601 h 2550528"/>
              <a:gd name="connsiteX0" fmla="*/ 0 w 3589028"/>
              <a:gd name="connsiteY0" fmla="*/ 1510428 h 2445110"/>
              <a:gd name="connsiteX1" fmla="*/ 421855 w 3589028"/>
              <a:gd name="connsiteY1" fmla="*/ 12798 h 2445110"/>
              <a:gd name="connsiteX2" fmla="*/ 867562 w 3589028"/>
              <a:gd name="connsiteY2" fmla="*/ 2334055 h 2445110"/>
              <a:gd name="connsiteX3" fmla="*/ 227853 w 3589028"/>
              <a:gd name="connsiteY3" fmla="*/ 2010381 h 2445110"/>
              <a:gd name="connsiteX4" fmla="*/ 3589028 w 3589028"/>
              <a:gd name="connsiteY4" fmla="*/ 1439601 h 2445110"/>
              <a:gd name="connsiteX0" fmla="*/ 0 w 3589028"/>
              <a:gd name="connsiteY0" fmla="*/ 1510428 h 2339422"/>
              <a:gd name="connsiteX1" fmla="*/ 421855 w 3589028"/>
              <a:gd name="connsiteY1" fmla="*/ 12798 h 2339422"/>
              <a:gd name="connsiteX2" fmla="*/ 867562 w 3589028"/>
              <a:gd name="connsiteY2" fmla="*/ 2334055 h 2339422"/>
              <a:gd name="connsiteX3" fmla="*/ 1528579 w 3589028"/>
              <a:gd name="connsiteY3" fmla="*/ 673951 h 2339422"/>
              <a:gd name="connsiteX4" fmla="*/ 3589028 w 3589028"/>
              <a:gd name="connsiteY4" fmla="*/ 1439601 h 2339422"/>
              <a:gd name="connsiteX0" fmla="*/ 0 w 3589028"/>
              <a:gd name="connsiteY0" fmla="*/ 1511650 h 2383903"/>
              <a:gd name="connsiteX1" fmla="*/ 421855 w 3589028"/>
              <a:gd name="connsiteY1" fmla="*/ 14020 h 2383903"/>
              <a:gd name="connsiteX2" fmla="*/ 591380 w 3589028"/>
              <a:gd name="connsiteY2" fmla="*/ 2378669 h 2383903"/>
              <a:gd name="connsiteX3" fmla="*/ 1528579 w 3589028"/>
              <a:gd name="connsiteY3" fmla="*/ 675173 h 2383903"/>
              <a:gd name="connsiteX4" fmla="*/ 3589028 w 3589028"/>
              <a:gd name="connsiteY4" fmla="*/ 1440823 h 2383903"/>
              <a:gd name="connsiteX0" fmla="*/ 0 w 3589028"/>
              <a:gd name="connsiteY0" fmla="*/ 1528796 h 2401312"/>
              <a:gd name="connsiteX1" fmla="*/ 234765 w 3589028"/>
              <a:gd name="connsiteY1" fmla="*/ 13809 h 2401312"/>
              <a:gd name="connsiteX2" fmla="*/ 591380 w 3589028"/>
              <a:gd name="connsiteY2" fmla="*/ 2395815 h 2401312"/>
              <a:gd name="connsiteX3" fmla="*/ 1528579 w 3589028"/>
              <a:gd name="connsiteY3" fmla="*/ 692319 h 2401312"/>
              <a:gd name="connsiteX4" fmla="*/ 3589028 w 3589028"/>
              <a:gd name="connsiteY4" fmla="*/ 1457969 h 2401312"/>
              <a:gd name="connsiteX0" fmla="*/ 0 w 3589028"/>
              <a:gd name="connsiteY0" fmla="*/ 1525974 h 2294701"/>
              <a:gd name="connsiteX1" fmla="*/ 234765 w 3589028"/>
              <a:gd name="connsiteY1" fmla="*/ 10987 h 2294701"/>
              <a:gd name="connsiteX2" fmla="*/ 751743 w 3589028"/>
              <a:gd name="connsiteY2" fmla="*/ 2288856 h 2294701"/>
              <a:gd name="connsiteX3" fmla="*/ 1528579 w 3589028"/>
              <a:gd name="connsiteY3" fmla="*/ 689497 h 2294701"/>
              <a:gd name="connsiteX4" fmla="*/ 3589028 w 3589028"/>
              <a:gd name="connsiteY4" fmla="*/ 1455147 h 2294701"/>
              <a:gd name="connsiteX0" fmla="*/ 0 w 3589028"/>
              <a:gd name="connsiteY0" fmla="*/ 1525974 h 2311584"/>
              <a:gd name="connsiteX1" fmla="*/ 234765 w 3589028"/>
              <a:gd name="connsiteY1" fmla="*/ 10987 h 2311584"/>
              <a:gd name="connsiteX2" fmla="*/ 751743 w 3589028"/>
              <a:gd name="connsiteY2" fmla="*/ 2288856 h 2311584"/>
              <a:gd name="connsiteX3" fmla="*/ 1688943 w 3589028"/>
              <a:gd name="connsiteY3" fmla="*/ 1192828 h 2311584"/>
              <a:gd name="connsiteX4" fmla="*/ 3589028 w 3589028"/>
              <a:gd name="connsiteY4" fmla="*/ 1455147 h 2311584"/>
              <a:gd name="connsiteX0" fmla="*/ 0 w 3589028"/>
              <a:gd name="connsiteY0" fmla="*/ 1525974 h 2311584"/>
              <a:gd name="connsiteX1" fmla="*/ 234765 w 3589028"/>
              <a:gd name="connsiteY1" fmla="*/ 10987 h 2311584"/>
              <a:gd name="connsiteX2" fmla="*/ 751743 w 3589028"/>
              <a:gd name="connsiteY2" fmla="*/ 2288856 h 2311584"/>
              <a:gd name="connsiteX3" fmla="*/ 1688943 w 3589028"/>
              <a:gd name="connsiteY3" fmla="*/ 1192828 h 2311584"/>
              <a:gd name="connsiteX4" fmla="*/ 3589028 w 3589028"/>
              <a:gd name="connsiteY4" fmla="*/ 1455147 h 2311584"/>
              <a:gd name="connsiteX0" fmla="*/ 0 w 3589028"/>
              <a:gd name="connsiteY0" fmla="*/ 1525974 h 2311584"/>
              <a:gd name="connsiteX1" fmla="*/ 234765 w 3589028"/>
              <a:gd name="connsiteY1" fmla="*/ 10987 h 2311584"/>
              <a:gd name="connsiteX2" fmla="*/ 751743 w 3589028"/>
              <a:gd name="connsiteY2" fmla="*/ 2288856 h 2311584"/>
              <a:gd name="connsiteX3" fmla="*/ 1688943 w 3589028"/>
              <a:gd name="connsiteY3" fmla="*/ 1192828 h 2311584"/>
              <a:gd name="connsiteX4" fmla="*/ 3589028 w 3589028"/>
              <a:gd name="connsiteY4" fmla="*/ 1455147 h 2311584"/>
              <a:gd name="connsiteX0" fmla="*/ 0 w 3553392"/>
              <a:gd name="connsiteY0" fmla="*/ 1525974 h 2311584"/>
              <a:gd name="connsiteX1" fmla="*/ 234765 w 3553392"/>
              <a:gd name="connsiteY1" fmla="*/ 10987 h 2311584"/>
              <a:gd name="connsiteX2" fmla="*/ 751743 w 3553392"/>
              <a:gd name="connsiteY2" fmla="*/ 2288856 h 2311584"/>
              <a:gd name="connsiteX3" fmla="*/ 1688943 w 3553392"/>
              <a:gd name="connsiteY3" fmla="*/ 1192828 h 2311584"/>
              <a:gd name="connsiteX4" fmla="*/ 3553392 w 3553392"/>
              <a:gd name="connsiteY4" fmla="*/ 1489860 h 2311584"/>
              <a:gd name="connsiteX0" fmla="*/ 0 w 3553392"/>
              <a:gd name="connsiteY0" fmla="*/ 1525974 h 2311584"/>
              <a:gd name="connsiteX1" fmla="*/ 234765 w 3553392"/>
              <a:gd name="connsiteY1" fmla="*/ 10987 h 2311584"/>
              <a:gd name="connsiteX2" fmla="*/ 751743 w 3553392"/>
              <a:gd name="connsiteY2" fmla="*/ 2288856 h 2311584"/>
              <a:gd name="connsiteX3" fmla="*/ 1688943 w 3553392"/>
              <a:gd name="connsiteY3" fmla="*/ 1192828 h 2311584"/>
              <a:gd name="connsiteX4" fmla="*/ 3553392 w 3553392"/>
              <a:gd name="connsiteY4" fmla="*/ 1489860 h 2311584"/>
              <a:gd name="connsiteX0" fmla="*/ 0 w 3553392"/>
              <a:gd name="connsiteY0" fmla="*/ 1525974 h 2304939"/>
              <a:gd name="connsiteX1" fmla="*/ 234765 w 3553392"/>
              <a:gd name="connsiteY1" fmla="*/ 10987 h 2304939"/>
              <a:gd name="connsiteX2" fmla="*/ 751743 w 3553392"/>
              <a:gd name="connsiteY2" fmla="*/ 2288856 h 2304939"/>
              <a:gd name="connsiteX3" fmla="*/ 1564216 w 3553392"/>
              <a:gd name="connsiteY3" fmla="*/ 1045299 h 2304939"/>
              <a:gd name="connsiteX4" fmla="*/ 3553392 w 3553392"/>
              <a:gd name="connsiteY4" fmla="*/ 1489860 h 2304939"/>
              <a:gd name="connsiteX0" fmla="*/ 0 w 3553392"/>
              <a:gd name="connsiteY0" fmla="*/ 1525974 h 2301145"/>
              <a:gd name="connsiteX1" fmla="*/ 234765 w 3553392"/>
              <a:gd name="connsiteY1" fmla="*/ 10987 h 2301145"/>
              <a:gd name="connsiteX2" fmla="*/ 751743 w 3553392"/>
              <a:gd name="connsiteY2" fmla="*/ 2288856 h 2301145"/>
              <a:gd name="connsiteX3" fmla="*/ 1564216 w 3553392"/>
              <a:gd name="connsiteY3" fmla="*/ 1045299 h 2301145"/>
              <a:gd name="connsiteX4" fmla="*/ 3553392 w 3553392"/>
              <a:gd name="connsiteY4" fmla="*/ 1489860 h 2301145"/>
              <a:gd name="connsiteX0" fmla="*/ 0 w 3553392"/>
              <a:gd name="connsiteY0" fmla="*/ 1525974 h 2303164"/>
              <a:gd name="connsiteX1" fmla="*/ 234765 w 3553392"/>
              <a:gd name="connsiteY1" fmla="*/ 10987 h 2303164"/>
              <a:gd name="connsiteX2" fmla="*/ 751743 w 3553392"/>
              <a:gd name="connsiteY2" fmla="*/ 2288856 h 2303164"/>
              <a:gd name="connsiteX3" fmla="*/ 1564216 w 3553392"/>
              <a:gd name="connsiteY3" fmla="*/ 1045299 h 2303164"/>
              <a:gd name="connsiteX4" fmla="*/ 3553392 w 3553392"/>
              <a:gd name="connsiteY4" fmla="*/ 1489860 h 2303164"/>
              <a:gd name="connsiteX0" fmla="*/ 0 w 3553392"/>
              <a:gd name="connsiteY0" fmla="*/ 1525750 h 2295942"/>
              <a:gd name="connsiteX1" fmla="*/ 234765 w 3553392"/>
              <a:gd name="connsiteY1" fmla="*/ 10763 h 2295942"/>
              <a:gd name="connsiteX2" fmla="*/ 760653 w 3553392"/>
              <a:gd name="connsiteY2" fmla="*/ 2279954 h 2295942"/>
              <a:gd name="connsiteX3" fmla="*/ 1564216 w 3553392"/>
              <a:gd name="connsiteY3" fmla="*/ 1045075 h 2295942"/>
              <a:gd name="connsiteX4" fmla="*/ 3553392 w 3553392"/>
              <a:gd name="connsiteY4" fmla="*/ 1489636 h 2295942"/>
              <a:gd name="connsiteX0" fmla="*/ 0 w 3553392"/>
              <a:gd name="connsiteY0" fmla="*/ 1525750 h 2279954"/>
              <a:gd name="connsiteX1" fmla="*/ 234765 w 3553392"/>
              <a:gd name="connsiteY1" fmla="*/ 10763 h 2279954"/>
              <a:gd name="connsiteX2" fmla="*/ 760653 w 3553392"/>
              <a:gd name="connsiteY2" fmla="*/ 2279954 h 2279954"/>
              <a:gd name="connsiteX3" fmla="*/ 1564216 w 3553392"/>
              <a:gd name="connsiteY3" fmla="*/ 1045075 h 2279954"/>
              <a:gd name="connsiteX4" fmla="*/ 3553392 w 3553392"/>
              <a:gd name="connsiteY4" fmla="*/ 1489636 h 2279954"/>
              <a:gd name="connsiteX0" fmla="*/ 0 w 3553392"/>
              <a:gd name="connsiteY0" fmla="*/ 1525750 h 2279954"/>
              <a:gd name="connsiteX1" fmla="*/ 234765 w 3553392"/>
              <a:gd name="connsiteY1" fmla="*/ 10763 h 2279954"/>
              <a:gd name="connsiteX2" fmla="*/ 760653 w 3553392"/>
              <a:gd name="connsiteY2" fmla="*/ 2279954 h 2279954"/>
              <a:gd name="connsiteX3" fmla="*/ 1564216 w 3553392"/>
              <a:gd name="connsiteY3" fmla="*/ 1045075 h 2279954"/>
              <a:gd name="connsiteX4" fmla="*/ 3553392 w 3553392"/>
              <a:gd name="connsiteY4" fmla="*/ 1489636 h 2279954"/>
              <a:gd name="connsiteX0" fmla="*/ 0 w 3553392"/>
              <a:gd name="connsiteY0" fmla="*/ 1525750 h 2279954"/>
              <a:gd name="connsiteX1" fmla="*/ 234765 w 3553392"/>
              <a:gd name="connsiteY1" fmla="*/ 10763 h 2279954"/>
              <a:gd name="connsiteX2" fmla="*/ 760653 w 3553392"/>
              <a:gd name="connsiteY2" fmla="*/ 2279954 h 2279954"/>
              <a:gd name="connsiteX3" fmla="*/ 1564216 w 3553392"/>
              <a:gd name="connsiteY3" fmla="*/ 1045075 h 2279954"/>
              <a:gd name="connsiteX4" fmla="*/ 3553392 w 3553392"/>
              <a:gd name="connsiteY4" fmla="*/ 1489636 h 2279954"/>
              <a:gd name="connsiteX0" fmla="*/ 0 w 3553392"/>
              <a:gd name="connsiteY0" fmla="*/ 1520190 h 1520190"/>
              <a:gd name="connsiteX1" fmla="*/ 234765 w 3553392"/>
              <a:gd name="connsiteY1" fmla="*/ 5203 h 1520190"/>
              <a:gd name="connsiteX2" fmla="*/ 1564216 w 3553392"/>
              <a:gd name="connsiteY2" fmla="*/ 1039515 h 1520190"/>
              <a:gd name="connsiteX3" fmla="*/ 3553392 w 3553392"/>
              <a:gd name="connsiteY3" fmla="*/ 1484076 h 1520190"/>
              <a:gd name="connsiteX0" fmla="*/ 0 w 3553392"/>
              <a:gd name="connsiteY0" fmla="*/ 1520190 h 1520190"/>
              <a:gd name="connsiteX1" fmla="*/ 234765 w 3553392"/>
              <a:gd name="connsiteY1" fmla="*/ 5203 h 1520190"/>
              <a:gd name="connsiteX2" fmla="*/ 1564216 w 3553392"/>
              <a:gd name="connsiteY2" fmla="*/ 1039515 h 1520190"/>
              <a:gd name="connsiteX3" fmla="*/ 3553392 w 3553392"/>
              <a:gd name="connsiteY3" fmla="*/ 1484076 h 1520190"/>
              <a:gd name="connsiteX0" fmla="*/ 67644 w 3621036"/>
              <a:gd name="connsiteY0" fmla="*/ 1515011 h 1515011"/>
              <a:gd name="connsiteX1" fmla="*/ 302409 w 3621036"/>
              <a:gd name="connsiteY1" fmla="*/ 24 h 1515011"/>
              <a:gd name="connsiteX2" fmla="*/ 3621036 w 3621036"/>
              <a:gd name="connsiteY2" fmla="*/ 1478897 h 1515011"/>
              <a:gd name="connsiteX0" fmla="*/ 67644 w 3621036"/>
              <a:gd name="connsiteY0" fmla="*/ 3343704 h 3343704"/>
              <a:gd name="connsiteX1" fmla="*/ 302409 w 3621036"/>
              <a:gd name="connsiteY1" fmla="*/ 41024 h 3343704"/>
              <a:gd name="connsiteX2" fmla="*/ 3621036 w 3621036"/>
              <a:gd name="connsiteY2" fmla="*/ 1519897 h 3343704"/>
              <a:gd name="connsiteX0" fmla="*/ 94654 w 4022441"/>
              <a:gd name="connsiteY0" fmla="*/ 3302717 h 3302717"/>
              <a:gd name="connsiteX1" fmla="*/ 329419 w 4022441"/>
              <a:gd name="connsiteY1" fmla="*/ 37 h 3302717"/>
              <a:gd name="connsiteX2" fmla="*/ 4022441 w 4022441"/>
              <a:gd name="connsiteY2" fmla="*/ 3230849 h 3302717"/>
              <a:gd name="connsiteX0" fmla="*/ 94654 w 4022441"/>
              <a:gd name="connsiteY0" fmla="*/ 3302717 h 3302717"/>
              <a:gd name="connsiteX1" fmla="*/ 329419 w 4022441"/>
              <a:gd name="connsiteY1" fmla="*/ 37 h 3302717"/>
              <a:gd name="connsiteX2" fmla="*/ 4022441 w 4022441"/>
              <a:gd name="connsiteY2" fmla="*/ 3230849 h 3302717"/>
              <a:gd name="connsiteX0" fmla="*/ 0 w 3927787"/>
              <a:gd name="connsiteY0" fmla="*/ 3209757 h 3209757"/>
              <a:gd name="connsiteX1" fmla="*/ 704594 w 3927787"/>
              <a:gd name="connsiteY1" fmla="*/ 38 h 3209757"/>
              <a:gd name="connsiteX2" fmla="*/ 3927787 w 3927787"/>
              <a:gd name="connsiteY2" fmla="*/ 3137889 h 3209757"/>
              <a:gd name="connsiteX0" fmla="*/ 0 w 3927787"/>
              <a:gd name="connsiteY0" fmla="*/ 3209757 h 3209757"/>
              <a:gd name="connsiteX1" fmla="*/ 704594 w 3927787"/>
              <a:gd name="connsiteY1" fmla="*/ 38 h 3209757"/>
              <a:gd name="connsiteX2" fmla="*/ 3927787 w 3927787"/>
              <a:gd name="connsiteY2" fmla="*/ 3137889 h 320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7787" h="3209757">
                <a:moveTo>
                  <a:pt x="0" y="3209757"/>
                </a:moveTo>
                <a:cubicBezTo>
                  <a:pt x="125266" y="2573100"/>
                  <a:pt x="292218" y="12016"/>
                  <a:pt x="704594" y="38"/>
                </a:cubicBezTo>
                <a:cubicBezTo>
                  <a:pt x="1116970" y="-11940"/>
                  <a:pt x="2047153" y="2844092"/>
                  <a:pt x="3927787" y="313788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1147292" y="1631229"/>
            <a:ext cx="3923299" cy="3332281"/>
          </a:xfrm>
          <a:custGeom>
            <a:avLst/>
            <a:gdLst>
              <a:gd name="connsiteX0" fmla="*/ 0 w 2929631"/>
              <a:gd name="connsiteY0" fmla="*/ 2592279 h 2592279"/>
              <a:gd name="connsiteX1" fmla="*/ 1038687 w 2929631"/>
              <a:gd name="connsiteY1" fmla="*/ 701336 h 2592279"/>
              <a:gd name="connsiteX2" fmla="*/ 2929631 w 2929631"/>
              <a:gd name="connsiteY2" fmla="*/ 0 h 2592279"/>
              <a:gd name="connsiteX0" fmla="*/ 0 w 2929631"/>
              <a:gd name="connsiteY0" fmla="*/ 2592279 h 2592279"/>
              <a:gd name="connsiteX1" fmla="*/ 2929631 w 2929631"/>
              <a:gd name="connsiteY1" fmla="*/ 0 h 2592279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638917"/>
              <a:gd name="connsiteY0" fmla="*/ 1353069 h 1353069"/>
              <a:gd name="connsiteX1" fmla="*/ 3638917 w 3638917"/>
              <a:gd name="connsiteY1" fmla="*/ 12542 h 1353069"/>
              <a:gd name="connsiteX0" fmla="*/ 0 w 3638917"/>
              <a:gd name="connsiteY0" fmla="*/ 1340527 h 1340527"/>
              <a:gd name="connsiteX1" fmla="*/ 3638917 w 3638917"/>
              <a:gd name="connsiteY1" fmla="*/ 0 h 1340527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523659"/>
              <a:gd name="connsiteY0" fmla="*/ 510755 h 510755"/>
              <a:gd name="connsiteX1" fmla="*/ 3523659 w 3523659"/>
              <a:gd name="connsiteY1" fmla="*/ 466368 h 510755"/>
              <a:gd name="connsiteX0" fmla="*/ 0 w 3523659"/>
              <a:gd name="connsiteY0" fmla="*/ 629114 h 629114"/>
              <a:gd name="connsiteX1" fmla="*/ 3523659 w 3523659"/>
              <a:gd name="connsiteY1" fmla="*/ 584727 h 629114"/>
              <a:gd name="connsiteX0" fmla="*/ 0 w 3523659"/>
              <a:gd name="connsiteY0" fmla="*/ 595649 h 595649"/>
              <a:gd name="connsiteX1" fmla="*/ 3523659 w 3523659"/>
              <a:gd name="connsiteY1" fmla="*/ 551262 h 595649"/>
              <a:gd name="connsiteX0" fmla="*/ 0 w 3523659"/>
              <a:gd name="connsiteY0" fmla="*/ 705279 h 705279"/>
              <a:gd name="connsiteX1" fmla="*/ 3523659 w 3523659"/>
              <a:gd name="connsiteY1" fmla="*/ 660892 h 705279"/>
              <a:gd name="connsiteX0" fmla="*/ 0 w 3918163"/>
              <a:gd name="connsiteY0" fmla="*/ 721047 h 721047"/>
              <a:gd name="connsiteX1" fmla="*/ 3918163 w 3918163"/>
              <a:gd name="connsiteY1" fmla="*/ 625454 h 721047"/>
              <a:gd name="connsiteX0" fmla="*/ 0 w 3918163"/>
              <a:gd name="connsiteY0" fmla="*/ 1062038 h 1062038"/>
              <a:gd name="connsiteX1" fmla="*/ 3918163 w 3918163"/>
              <a:gd name="connsiteY1" fmla="*/ 966445 h 1062038"/>
              <a:gd name="connsiteX0" fmla="*/ 0 w 3918163"/>
              <a:gd name="connsiteY0" fmla="*/ 1217660 h 1217660"/>
              <a:gd name="connsiteX1" fmla="*/ 468753 w 3918163"/>
              <a:gd name="connsiteY1" fmla="*/ 321402 h 1217660"/>
              <a:gd name="connsiteX2" fmla="*/ 3918163 w 3918163"/>
              <a:gd name="connsiteY2" fmla="*/ 1122067 h 1217660"/>
              <a:gd name="connsiteX0" fmla="*/ 0 w 3918163"/>
              <a:gd name="connsiteY0" fmla="*/ 1217660 h 1217660"/>
              <a:gd name="connsiteX1" fmla="*/ 468753 w 3918163"/>
              <a:gd name="connsiteY1" fmla="*/ 321402 h 1217660"/>
              <a:gd name="connsiteX2" fmla="*/ 3918163 w 3918163"/>
              <a:gd name="connsiteY2" fmla="*/ 1122067 h 1217660"/>
              <a:gd name="connsiteX0" fmla="*/ 0 w 3918163"/>
              <a:gd name="connsiteY0" fmla="*/ 1104413 h 1104413"/>
              <a:gd name="connsiteX1" fmla="*/ 468753 w 3918163"/>
              <a:gd name="connsiteY1" fmla="*/ 208155 h 1104413"/>
              <a:gd name="connsiteX2" fmla="*/ 3918163 w 3918163"/>
              <a:gd name="connsiteY2" fmla="*/ 1008820 h 1104413"/>
              <a:gd name="connsiteX0" fmla="*/ 0 w 3918163"/>
              <a:gd name="connsiteY0" fmla="*/ 3170847 h 3170847"/>
              <a:gd name="connsiteX1" fmla="*/ 980146 w 3918163"/>
              <a:gd name="connsiteY1" fmla="*/ 28823 h 3170847"/>
              <a:gd name="connsiteX2" fmla="*/ 3918163 w 3918163"/>
              <a:gd name="connsiteY2" fmla="*/ 3075254 h 3170847"/>
              <a:gd name="connsiteX0" fmla="*/ 0 w 3918163"/>
              <a:gd name="connsiteY0" fmla="*/ 3143887 h 3143887"/>
              <a:gd name="connsiteX1" fmla="*/ 980146 w 3918163"/>
              <a:gd name="connsiteY1" fmla="*/ 1863 h 3143887"/>
              <a:gd name="connsiteX2" fmla="*/ 3918163 w 3918163"/>
              <a:gd name="connsiteY2" fmla="*/ 3048294 h 3143887"/>
              <a:gd name="connsiteX0" fmla="*/ 0 w 3918163"/>
              <a:gd name="connsiteY0" fmla="*/ 3275455 h 3275455"/>
              <a:gd name="connsiteX1" fmla="*/ 834034 w 3918163"/>
              <a:gd name="connsiteY1" fmla="*/ 1758 h 3275455"/>
              <a:gd name="connsiteX2" fmla="*/ 3918163 w 3918163"/>
              <a:gd name="connsiteY2" fmla="*/ 3179862 h 3275455"/>
              <a:gd name="connsiteX0" fmla="*/ 0 w 3918163"/>
              <a:gd name="connsiteY0" fmla="*/ 3333933 h 3333933"/>
              <a:gd name="connsiteX1" fmla="*/ 899785 w 3918163"/>
              <a:gd name="connsiteY1" fmla="*/ 1715 h 3333933"/>
              <a:gd name="connsiteX2" fmla="*/ 3918163 w 3918163"/>
              <a:gd name="connsiteY2" fmla="*/ 3238340 h 3333933"/>
              <a:gd name="connsiteX0" fmla="*/ 0 w 3918163"/>
              <a:gd name="connsiteY0" fmla="*/ 3332233 h 3332233"/>
              <a:gd name="connsiteX1" fmla="*/ 899785 w 3918163"/>
              <a:gd name="connsiteY1" fmla="*/ 15 h 3332233"/>
              <a:gd name="connsiteX2" fmla="*/ 3918163 w 3918163"/>
              <a:gd name="connsiteY2" fmla="*/ 3236640 h 3332233"/>
              <a:gd name="connsiteX0" fmla="*/ 0 w 3918163"/>
              <a:gd name="connsiteY0" fmla="*/ 3332312 h 3332312"/>
              <a:gd name="connsiteX1" fmla="*/ 899785 w 3918163"/>
              <a:gd name="connsiteY1" fmla="*/ 94 h 3332312"/>
              <a:gd name="connsiteX2" fmla="*/ 3918163 w 3918163"/>
              <a:gd name="connsiteY2" fmla="*/ 3236719 h 3332312"/>
              <a:gd name="connsiteX0" fmla="*/ 0 w 3918163"/>
              <a:gd name="connsiteY0" fmla="*/ 3332303 h 3332303"/>
              <a:gd name="connsiteX1" fmla="*/ 899785 w 3918163"/>
              <a:gd name="connsiteY1" fmla="*/ 85 h 3332303"/>
              <a:gd name="connsiteX2" fmla="*/ 3918163 w 3918163"/>
              <a:gd name="connsiteY2" fmla="*/ 3236710 h 3332303"/>
              <a:gd name="connsiteX0" fmla="*/ 0 w 3918163"/>
              <a:gd name="connsiteY0" fmla="*/ 3332302 h 3332302"/>
              <a:gd name="connsiteX1" fmla="*/ 899785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899785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876 h 3332876"/>
              <a:gd name="connsiteX1" fmla="*/ 899785 w 3918163"/>
              <a:gd name="connsiteY1" fmla="*/ 658 h 3332876"/>
              <a:gd name="connsiteX2" fmla="*/ 3918163 w 3918163"/>
              <a:gd name="connsiteY2" fmla="*/ 3237283 h 3332876"/>
              <a:gd name="connsiteX0" fmla="*/ 0 w 3918163"/>
              <a:gd name="connsiteY0" fmla="*/ 3332876 h 3332876"/>
              <a:gd name="connsiteX1" fmla="*/ 834034 w 3918163"/>
              <a:gd name="connsiteY1" fmla="*/ 658 h 3332876"/>
              <a:gd name="connsiteX2" fmla="*/ 3918163 w 3918163"/>
              <a:gd name="connsiteY2" fmla="*/ 3237283 h 3332876"/>
              <a:gd name="connsiteX0" fmla="*/ 0 w 3918163"/>
              <a:gd name="connsiteY0" fmla="*/ 3332302 h 3332302"/>
              <a:gd name="connsiteX1" fmla="*/ 834034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834034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834034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834034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724449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3966 h 3333966"/>
              <a:gd name="connsiteX1" fmla="*/ 724449 w 3918163"/>
              <a:gd name="connsiteY1" fmla="*/ 1748 h 3333966"/>
              <a:gd name="connsiteX2" fmla="*/ 3918163 w 3918163"/>
              <a:gd name="connsiteY2" fmla="*/ 3238373 h 3333966"/>
              <a:gd name="connsiteX0" fmla="*/ 0 w 3918163"/>
              <a:gd name="connsiteY0" fmla="*/ 3332302 h 3332302"/>
              <a:gd name="connsiteX1" fmla="*/ 724449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281 h 3332281"/>
              <a:gd name="connsiteX1" fmla="*/ 724449 w 3918163"/>
              <a:gd name="connsiteY1" fmla="*/ 63 h 3332281"/>
              <a:gd name="connsiteX2" fmla="*/ 3918163 w 3918163"/>
              <a:gd name="connsiteY2" fmla="*/ 3236688 h 333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163" h="3332281">
                <a:moveTo>
                  <a:pt x="0" y="3332281"/>
                </a:moveTo>
                <a:cubicBezTo>
                  <a:pt x="187908" y="2197158"/>
                  <a:pt x="71422" y="15995"/>
                  <a:pt x="724449" y="63"/>
                </a:cubicBezTo>
                <a:cubicBezTo>
                  <a:pt x="1377476" y="-15869"/>
                  <a:pt x="1975268" y="3009161"/>
                  <a:pt x="3918163" y="3236688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763420" y="1603165"/>
            <a:ext cx="4819415" cy="3656464"/>
            <a:chOff x="4201565" y="2103831"/>
            <a:chExt cx="4819415" cy="3656464"/>
          </a:xfrm>
        </p:grpSpPr>
        <p:cxnSp>
          <p:nvCxnSpPr>
            <p:cNvPr id="9" name="直線矢印コネクタ 8"/>
            <p:cNvCxnSpPr/>
            <p:nvPr/>
          </p:nvCxnSpPr>
          <p:spPr>
            <a:xfrm flipV="1">
              <a:off x="4570234" y="2103831"/>
              <a:ext cx="1" cy="3656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4201565" y="5445827"/>
              <a:ext cx="44715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8773796" y="5261161"/>
                  <a:ext cx="247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796" y="5261161"/>
                  <a:ext cx="24718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756" r="-97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668661" y="2592581"/>
                <a:ext cx="1044325" cy="386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𝐴𝐸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661" y="2592581"/>
                <a:ext cx="1044325" cy="386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95651" y="1786670"/>
                <a:ext cx="1313245" cy="388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𝑁𝐶𝑃𝑆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51" y="1786670"/>
                <a:ext cx="1313245" cy="388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 14"/>
          <p:cNvSpPr/>
          <p:nvPr/>
        </p:nvSpPr>
        <p:spPr>
          <a:xfrm>
            <a:off x="1124126" y="3233212"/>
            <a:ext cx="3959875" cy="1714448"/>
          </a:xfrm>
          <a:custGeom>
            <a:avLst/>
            <a:gdLst>
              <a:gd name="connsiteX0" fmla="*/ 0 w 2929631"/>
              <a:gd name="connsiteY0" fmla="*/ 2592279 h 2592279"/>
              <a:gd name="connsiteX1" fmla="*/ 1038687 w 2929631"/>
              <a:gd name="connsiteY1" fmla="*/ 701336 h 2592279"/>
              <a:gd name="connsiteX2" fmla="*/ 2929631 w 2929631"/>
              <a:gd name="connsiteY2" fmla="*/ 0 h 2592279"/>
              <a:gd name="connsiteX0" fmla="*/ 0 w 2929631"/>
              <a:gd name="connsiteY0" fmla="*/ 2592279 h 2592279"/>
              <a:gd name="connsiteX1" fmla="*/ 2929631 w 2929631"/>
              <a:gd name="connsiteY1" fmla="*/ 0 h 2592279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638917"/>
              <a:gd name="connsiteY0" fmla="*/ 1353069 h 1353069"/>
              <a:gd name="connsiteX1" fmla="*/ 3638917 w 3638917"/>
              <a:gd name="connsiteY1" fmla="*/ 12542 h 1353069"/>
              <a:gd name="connsiteX0" fmla="*/ 0 w 3638917"/>
              <a:gd name="connsiteY0" fmla="*/ 1340527 h 1340527"/>
              <a:gd name="connsiteX1" fmla="*/ 3638917 w 3638917"/>
              <a:gd name="connsiteY1" fmla="*/ 0 h 1340527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523659"/>
              <a:gd name="connsiteY0" fmla="*/ 510755 h 510755"/>
              <a:gd name="connsiteX1" fmla="*/ 3523659 w 3523659"/>
              <a:gd name="connsiteY1" fmla="*/ 466368 h 510755"/>
              <a:gd name="connsiteX0" fmla="*/ 0 w 3523659"/>
              <a:gd name="connsiteY0" fmla="*/ 629114 h 629114"/>
              <a:gd name="connsiteX1" fmla="*/ 3523659 w 3523659"/>
              <a:gd name="connsiteY1" fmla="*/ 584727 h 629114"/>
              <a:gd name="connsiteX0" fmla="*/ 0 w 3523659"/>
              <a:gd name="connsiteY0" fmla="*/ 595649 h 595649"/>
              <a:gd name="connsiteX1" fmla="*/ 3523659 w 3523659"/>
              <a:gd name="connsiteY1" fmla="*/ 551262 h 595649"/>
              <a:gd name="connsiteX0" fmla="*/ 0 w 3523659"/>
              <a:gd name="connsiteY0" fmla="*/ 705279 h 705279"/>
              <a:gd name="connsiteX1" fmla="*/ 3523659 w 3523659"/>
              <a:gd name="connsiteY1" fmla="*/ 660892 h 705279"/>
              <a:gd name="connsiteX0" fmla="*/ 0 w 3918163"/>
              <a:gd name="connsiteY0" fmla="*/ 721047 h 721047"/>
              <a:gd name="connsiteX1" fmla="*/ 3918163 w 3918163"/>
              <a:gd name="connsiteY1" fmla="*/ 625454 h 721047"/>
              <a:gd name="connsiteX0" fmla="*/ 0 w 3918163"/>
              <a:gd name="connsiteY0" fmla="*/ 1062038 h 1062038"/>
              <a:gd name="connsiteX1" fmla="*/ 3918163 w 3918163"/>
              <a:gd name="connsiteY1" fmla="*/ 966445 h 1062038"/>
              <a:gd name="connsiteX0" fmla="*/ 0 w 3918163"/>
              <a:gd name="connsiteY0" fmla="*/ 1217660 h 1217660"/>
              <a:gd name="connsiteX1" fmla="*/ 468753 w 3918163"/>
              <a:gd name="connsiteY1" fmla="*/ 321402 h 1217660"/>
              <a:gd name="connsiteX2" fmla="*/ 3918163 w 3918163"/>
              <a:gd name="connsiteY2" fmla="*/ 1122067 h 1217660"/>
              <a:gd name="connsiteX0" fmla="*/ 0 w 3918163"/>
              <a:gd name="connsiteY0" fmla="*/ 1217660 h 1217660"/>
              <a:gd name="connsiteX1" fmla="*/ 468753 w 3918163"/>
              <a:gd name="connsiteY1" fmla="*/ 321402 h 1217660"/>
              <a:gd name="connsiteX2" fmla="*/ 3918163 w 3918163"/>
              <a:gd name="connsiteY2" fmla="*/ 1122067 h 1217660"/>
              <a:gd name="connsiteX0" fmla="*/ 0 w 3918163"/>
              <a:gd name="connsiteY0" fmla="*/ 1104413 h 1104413"/>
              <a:gd name="connsiteX1" fmla="*/ 468753 w 3918163"/>
              <a:gd name="connsiteY1" fmla="*/ 208155 h 1104413"/>
              <a:gd name="connsiteX2" fmla="*/ 3918163 w 3918163"/>
              <a:gd name="connsiteY2" fmla="*/ 1008820 h 1104413"/>
              <a:gd name="connsiteX0" fmla="*/ 0 w 3918163"/>
              <a:gd name="connsiteY0" fmla="*/ 3170847 h 3170847"/>
              <a:gd name="connsiteX1" fmla="*/ 980146 w 3918163"/>
              <a:gd name="connsiteY1" fmla="*/ 28823 h 3170847"/>
              <a:gd name="connsiteX2" fmla="*/ 3918163 w 3918163"/>
              <a:gd name="connsiteY2" fmla="*/ 3075254 h 3170847"/>
              <a:gd name="connsiteX0" fmla="*/ 0 w 3918163"/>
              <a:gd name="connsiteY0" fmla="*/ 3143887 h 3143887"/>
              <a:gd name="connsiteX1" fmla="*/ 980146 w 3918163"/>
              <a:gd name="connsiteY1" fmla="*/ 1863 h 3143887"/>
              <a:gd name="connsiteX2" fmla="*/ 3918163 w 3918163"/>
              <a:gd name="connsiteY2" fmla="*/ 3048294 h 3143887"/>
              <a:gd name="connsiteX0" fmla="*/ 0 w 3918163"/>
              <a:gd name="connsiteY0" fmla="*/ 3275455 h 3275455"/>
              <a:gd name="connsiteX1" fmla="*/ 834034 w 3918163"/>
              <a:gd name="connsiteY1" fmla="*/ 1758 h 3275455"/>
              <a:gd name="connsiteX2" fmla="*/ 3918163 w 3918163"/>
              <a:gd name="connsiteY2" fmla="*/ 3179862 h 3275455"/>
              <a:gd name="connsiteX0" fmla="*/ 0 w 3918163"/>
              <a:gd name="connsiteY0" fmla="*/ 3333933 h 3333933"/>
              <a:gd name="connsiteX1" fmla="*/ 899785 w 3918163"/>
              <a:gd name="connsiteY1" fmla="*/ 1715 h 3333933"/>
              <a:gd name="connsiteX2" fmla="*/ 3918163 w 3918163"/>
              <a:gd name="connsiteY2" fmla="*/ 3238340 h 3333933"/>
              <a:gd name="connsiteX0" fmla="*/ 0 w 3918163"/>
              <a:gd name="connsiteY0" fmla="*/ 3332233 h 3332233"/>
              <a:gd name="connsiteX1" fmla="*/ 899785 w 3918163"/>
              <a:gd name="connsiteY1" fmla="*/ 15 h 3332233"/>
              <a:gd name="connsiteX2" fmla="*/ 3918163 w 3918163"/>
              <a:gd name="connsiteY2" fmla="*/ 3236640 h 3332233"/>
              <a:gd name="connsiteX0" fmla="*/ 0 w 3918163"/>
              <a:gd name="connsiteY0" fmla="*/ 3332312 h 3332312"/>
              <a:gd name="connsiteX1" fmla="*/ 899785 w 3918163"/>
              <a:gd name="connsiteY1" fmla="*/ 94 h 3332312"/>
              <a:gd name="connsiteX2" fmla="*/ 3918163 w 3918163"/>
              <a:gd name="connsiteY2" fmla="*/ 3236719 h 3332312"/>
              <a:gd name="connsiteX0" fmla="*/ 0 w 3918163"/>
              <a:gd name="connsiteY0" fmla="*/ 3332303 h 3332303"/>
              <a:gd name="connsiteX1" fmla="*/ 899785 w 3918163"/>
              <a:gd name="connsiteY1" fmla="*/ 85 h 3332303"/>
              <a:gd name="connsiteX2" fmla="*/ 3918163 w 3918163"/>
              <a:gd name="connsiteY2" fmla="*/ 3236710 h 3332303"/>
              <a:gd name="connsiteX0" fmla="*/ 0 w 3918163"/>
              <a:gd name="connsiteY0" fmla="*/ 3332302 h 3332302"/>
              <a:gd name="connsiteX1" fmla="*/ 899785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899785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876 h 3332876"/>
              <a:gd name="connsiteX1" fmla="*/ 899785 w 3918163"/>
              <a:gd name="connsiteY1" fmla="*/ 658 h 3332876"/>
              <a:gd name="connsiteX2" fmla="*/ 3918163 w 3918163"/>
              <a:gd name="connsiteY2" fmla="*/ 3237283 h 3332876"/>
              <a:gd name="connsiteX0" fmla="*/ 0 w 3918163"/>
              <a:gd name="connsiteY0" fmla="*/ 3332876 h 3332876"/>
              <a:gd name="connsiteX1" fmla="*/ 834034 w 3918163"/>
              <a:gd name="connsiteY1" fmla="*/ 658 h 3332876"/>
              <a:gd name="connsiteX2" fmla="*/ 3918163 w 3918163"/>
              <a:gd name="connsiteY2" fmla="*/ 3237283 h 3332876"/>
              <a:gd name="connsiteX0" fmla="*/ 0 w 3918163"/>
              <a:gd name="connsiteY0" fmla="*/ 3332302 h 3332302"/>
              <a:gd name="connsiteX1" fmla="*/ 834034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834034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834034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834034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302 h 3332302"/>
              <a:gd name="connsiteX1" fmla="*/ 724449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3966 h 3333966"/>
              <a:gd name="connsiteX1" fmla="*/ 724449 w 3918163"/>
              <a:gd name="connsiteY1" fmla="*/ 1748 h 3333966"/>
              <a:gd name="connsiteX2" fmla="*/ 3918163 w 3918163"/>
              <a:gd name="connsiteY2" fmla="*/ 3238373 h 3333966"/>
              <a:gd name="connsiteX0" fmla="*/ 0 w 3918163"/>
              <a:gd name="connsiteY0" fmla="*/ 3332302 h 3332302"/>
              <a:gd name="connsiteX1" fmla="*/ 724449 w 3918163"/>
              <a:gd name="connsiteY1" fmla="*/ 84 h 3332302"/>
              <a:gd name="connsiteX2" fmla="*/ 3918163 w 3918163"/>
              <a:gd name="connsiteY2" fmla="*/ 3236709 h 3332302"/>
              <a:gd name="connsiteX0" fmla="*/ 0 w 3918163"/>
              <a:gd name="connsiteY0" fmla="*/ 3332281 h 3332281"/>
              <a:gd name="connsiteX1" fmla="*/ 724449 w 3918163"/>
              <a:gd name="connsiteY1" fmla="*/ 63 h 3332281"/>
              <a:gd name="connsiteX2" fmla="*/ 3918163 w 3918163"/>
              <a:gd name="connsiteY2" fmla="*/ 3236688 h 3332281"/>
              <a:gd name="connsiteX0" fmla="*/ 0 w 4093498"/>
              <a:gd name="connsiteY0" fmla="*/ 3164022 h 3236679"/>
              <a:gd name="connsiteX1" fmla="*/ 899784 w 4093498"/>
              <a:gd name="connsiteY1" fmla="*/ 54 h 3236679"/>
              <a:gd name="connsiteX2" fmla="*/ 4093498 w 4093498"/>
              <a:gd name="connsiteY2" fmla="*/ 3236679 h 3236679"/>
              <a:gd name="connsiteX0" fmla="*/ 0 w 4093498"/>
              <a:gd name="connsiteY0" fmla="*/ 3164016 h 3236673"/>
              <a:gd name="connsiteX1" fmla="*/ 899784 w 4093498"/>
              <a:gd name="connsiteY1" fmla="*/ 48 h 3236673"/>
              <a:gd name="connsiteX2" fmla="*/ 4093498 w 4093498"/>
              <a:gd name="connsiteY2" fmla="*/ 3236673 h 3236673"/>
              <a:gd name="connsiteX0" fmla="*/ 0 w 3954691"/>
              <a:gd name="connsiteY0" fmla="*/ 3164024 h 3164024"/>
              <a:gd name="connsiteX1" fmla="*/ 899784 w 3954691"/>
              <a:gd name="connsiteY1" fmla="*/ 56 h 3164024"/>
              <a:gd name="connsiteX2" fmla="*/ 3954691 w 3954691"/>
              <a:gd name="connsiteY2" fmla="*/ 3075747 h 3164024"/>
              <a:gd name="connsiteX0" fmla="*/ 0 w 3954691"/>
              <a:gd name="connsiteY0" fmla="*/ 2542249 h 2542249"/>
              <a:gd name="connsiteX1" fmla="*/ 958229 w 3954691"/>
              <a:gd name="connsiteY1" fmla="*/ 73 h 2542249"/>
              <a:gd name="connsiteX2" fmla="*/ 3954691 w 3954691"/>
              <a:gd name="connsiteY2" fmla="*/ 2453972 h 2542249"/>
              <a:gd name="connsiteX0" fmla="*/ 0 w 3954691"/>
              <a:gd name="connsiteY0" fmla="*/ 88277 h 88277"/>
              <a:gd name="connsiteX1" fmla="*/ 3954691 w 3954691"/>
              <a:gd name="connsiteY1" fmla="*/ 0 h 88277"/>
              <a:gd name="connsiteX0" fmla="*/ 0 w 3954691"/>
              <a:gd name="connsiteY0" fmla="*/ 88277 h 88277"/>
              <a:gd name="connsiteX1" fmla="*/ 3954691 w 3954691"/>
              <a:gd name="connsiteY1" fmla="*/ 0 h 88277"/>
              <a:gd name="connsiteX0" fmla="*/ 0 w 3954691"/>
              <a:gd name="connsiteY0" fmla="*/ 547115 h 547115"/>
              <a:gd name="connsiteX1" fmla="*/ 3954691 w 3954691"/>
              <a:gd name="connsiteY1" fmla="*/ 458838 h 547115"/>
              <a:gd name="connsiteX0" fmla="*/ 0 w 3954691"/>
              <a:gd name="connsiteY0" fmla="*/ 547115 h 547115"/>
              <a:gd name="connsiteX1" fmla="*/ 3954691 w 3954691"/>
              <a:gd name="connsiteY1" fmla="*/ 458838 h 547115"/>
              <a:gd name="connsiteX0" fmla="*/ 0 w 3954691"/>
              <a:gd name="connsiteY0" fmla="*/ 1271049 h 1271049"/>
              <a:gd name="connsiteX1" fmla="*/ 3954691 w 3954691"/>
              <a:gd name="connsiteY1" fmla="*/ 1182772 h 1271049"/>
              <a:gd name="connsiteX0" fmla="*/ 0 w 3954691"/>
              <a:gd name="connsiteY0" fmla="*/ 1271049 h 1271049"/>
              <a:gd name="connsiteX1" fmla="*/ 3954691 w 3954691"/>
              <a:gd name="connsiteY1" fmla="*/ 1182772 h 1271049"/>
              <a:gd name="connsiteX0" fmla="*/ 0 w 3954691"/>
              <a:gd name="connsiteY0" fmla="*/ 1146644 h 1146644"/>
              <a:gd name="connsiteX1" fmla="*/ 3954691 w 3954691"/>
              <a:gd name="connsiteY1" fmla="*/ 1058367 h 1146644"/>
              <a:gd name="connsiteX0" fmla="*/ 0 w 3954691"/>
              <a:gd name="connsiteY0" fmla="*/ 1439887 h 1439887"/>
              <a:gd name="connsiteX1" fmla="*/ 1748456 w 3954691"/>
              <a:gd name="connsiteY1" fmla="*/ 427804 h 1439887"/>
              <a:gd name="connsiteX2" fmla="*/ 3954691 w 3954691"/>
              <a:gd name="connsiteY2" fmla="*/ 1351610 h 1439887"/>
              <a:gd name="connsiteX0" fmla="*/ 0 w 3954691"/>
              <a:gd name="connsiteY0" fmla="*/ 1108753 h 1108753"/>
              <a:gd name="connsiteX1" fmla="*/ 1748456 w 3954691"/>
              <a:gd name="connsiteY1" fmla="*/ 96670 h 1108753"/>
              <a:gd name="connsiteX2" fmla="*/ 3954691 w 3954691"/>
              <a:gd name="connsiteY2" fmla="*/ 1020476 h 1108753"/>
              <a:gd name="connsiteX0" fmla="*/ 0 w 3954691"/>
              <a:gd name="connsiteY0" fmla="*/ 1572336 h 1572336"/>
              <a:gd name="connsiteX1" fmla="*/ 1164006 w 3954691"/>
              <a:gd name="connsiteY1" fmla="*/ 62820 h 1572336"/>
              <a:gd name="connsiteX2" fmla="*/ 3954691 w 3954691"/>
              <a:gd name="connsiteY2" fmla="*/ 1484059 h 1572336"/>
              <a:gd name="connsiteX0" fmla="*/ 0 w 3954691"/>
              <a:gd name="connsiteY0" fmla="*/ 1509654 h 1509654"/>
              <a:gd name="connsiteX1" fmla="*/ 1164006 w 3954691"/>
              <a:gd name="connsiteY1" fmla="*/ 138 h 1509654"/>
              <a:gd name="connsiteX2" fmla="*/ 3954691 w 3954691"/>
              <a:gd name="connsiteY2" fmla="*/ 1421377 h 1509654"/>
              <a:gd name="connsiteX0" fmla="*/ 0 w 3954691"/>
              <a:gd name="connsiteY0" fmla="*/ 1509721 h 1509721"/>
              <a:gd name="connsiteX1" fmla="*/ 1164006 w 3954691"/>
              <a:gd name="connsiteY1" fmla="*/ 205 h 1509721"/>
              <a:gd name="connsiteX2" fmla="*/ 3954691 w 3954691"/>
              <a:gd name="connsiteY2" fmla="*/ 1421444 h 1509721"/>
              <a:gd name="connsiteX0" fmla="*/ 0 w 3954691"/>
              <a:gd name="connsiteY0" fmla="*/ 1509840 h 1509840"/>
              <a:gd name="connsiteX1" fmla="*/ 1164006 w 3954691"/>
              <a:gd name="connsiteY1" fmla="*/ 324 h 1509840"/>
              <a:gd name="connsiteX2" fmla="*/ 3954691 w 3954691"/>
              <a:gd name="connsiteY2" fmla="*/ 1421563 h 1509840"/>
              <a:gd name="connsiteX0" fmla="*/ 0 w 3954691"/>
              <a:gd name="connsiteY0" fmla="*/ 1509702 h 1509702"/>
              <a:gd name="connsiteX1" fmla="*/ 1164006 w 3954691"/>
              <a:gd name="connsiteY1" fmla="*/ 186 h 1509702"/>
              <a:gd name="connsiteX2" fmla="*/ 3954691 w 3954691"/>
              <a:gd name="connsiteY2" fmla="*/ 1421425 h 1509702"/>
              <a:gd name="connsiteX0" fmla="*/ 0 w 3954691"/>
              <a:gd name="connsiteY0" fmla="*/ 1714491 h 1714491"/>
              <a:gd name="connsiteX1" fmla="*/ 1120173 w 3954691"/>
              <a:gd name="connsiteY1" fmla="*/ 150 h 1714491"/>
              <a:gd name="connsiteX2" fmla="*/ 3954691 w 3954691"/>
              <a:gd name="connsiteY2" fmla="*/ 1626214 h 1714491"/>
              <a:gd name="connsiteX0" fmla="*/ 0 w 3954691"/>
              <a:gd name="connsiteY0" fmla="*/ 1714470 h 1714470"/>
              <a:gd name="connsiteX1" fmla="*/ 1120173 w 3954691"/>
              <a:gd name="connsiteY1" fmla="*/ 129 h 1714470"/>
              <a:gd name="connsiteX2" fmla="*/ 3954691 w 3954691"/>
              <a:gd name="connsiteY2" fmla="*/ 1626193 h 1714470"/>
              <a:gd name="connsiteX0" fmla="*/ 0 w 3954691"/>
              <a:gd name="connsiteY0" fmla="*/ 1923152 h 1923152"/>
              <a:gd name="connsiteX1" fmla="*/ 1120173 w 3954691"/>
              <a:gd name="connsiteY1" fmla="*/ 208811 h 1923152"/>
              <a:gd name="connsiteX2" fmla="*/ 1375868 w 3954691"/>
              <a:gd name="connsiteY2" fmla="*/ 208811 h 1923152"/>
              <a:gd name="connsiteX3" fmla="*/ 3954691 w 3954691"/>
              <a:gd name="connsiteY3" fmla="*/ 1834875 h 1923152"/>
              <a:gd name="connsiteX0" fmla="*/ 0 w 3954691"/>
              <a:gd name="connsiteY0" fmla="*/ 1923152 h 1923152"/>
              <a:gd name="connsiteX1" fmla="*/ 1120173 w 3954691"/>
              <a:gd name="connsiteY1" fmla="*/ 208811 h 1923152"/>
              <a:gd name="connsiteX2" fmla="*/ 1375868 w 3954691"/>
              <a:gd name="connsiteY2" fmla="*/ 208811 h 1923152"/>
              <a:gd name="connsiteX3" fmla="*/ 3954691 w 3954691"/>
              <a:gd name="connsiteY3" fmla="*/ 1834875 h 1923152"/>
              <a:gd name="connsiteX0" fmla="*/ 0 w 3954691"/>
              <a:gd name="connsiteY0" fmla="*/ 1843050 h 1843050"/>
              <a:gd name="connsiteX1" fmla="*/ 1120173 w 3954691"/>
              <a:gd name="connsiteY1" fmla="*/ 128709 h 1843050"/>
              <a:gd name="connsiteX2" fmla="*/ 1375868 w 3954691"/>
              <a:gd name="connsiteY2" fmla="*/ 128709 h 1843050"/>
              <a:gd name="connsiteX3" fmla="*/ 3954691 w 3954691"/>
              <a:gd name="connsiteY3" fmla="*/ 1754773 h 1843050"/>
              <a:gd name="connsiteX0" fmla="*/ 0 w 3954691"/>
              <a:gd name="connsiteY0" fmla="*/ 1714465 h 1714465"/>
              <a:gd name="connsiteX1" fmla="*/ 1120173 w 3954691"/>
              <a:gd name="connsiteY1" fmla="*/ 124 h 1714465"/>
              <a:gd name="connsiteX2" fmla="*/ 3954691 w 3954691"/>
              <a:gd name="connsiteY2" fmla="*/ 1626188 h 1714465"/>
              <a:gd name="connsiteX0" fmla="*/ 0 w 3954691"/>
              <a:gd name="connsiteY0" fmla="*/ 1714465 h 1714465"/>
              <a:gd name="connsiteX1" fmla="*/ 1120173 w 3954691"/>
              <a:gd name="connsiteY1" fmla="*/ 124 h 1714465"/>
              <a:gd name="connsiteX2" fmla="*/ 3954691 w 3954691"/>
              <a:gd name="connsiteY2" fmla="*/ 1626188 h 1714465"/>
              <a:gd name="connsiteX0" fmla="*/ 0 w 3954691"/>
              <a:gd name="connsiteY0" fmla="*/ 1714465 h 1714465"/>
              <a:gd name="connsiteX1" fmla="*/ 1120173 w 3954691"/>
              <a:gd name="connsiteY1" fmla="*/ 124 h 1714465"/>
              <a:gd name="connsiteX2" fmla="*/ 3954691 w 3954691"/>
              <a:gd name="connsiteY2" fmla="*/ 1626188 h 1714465"/>
              <a:gd name="connsiteX0" fmla="*/ 0 w 3954691"/>
              <a:gd name="connsiteY0" fmla="*/ 1714448 h 1714448"/>
              <a:gd name="connsiteX1" fmla="*/ 1120173 w 3954691"/>
              <a:gd name="connsiteY1" fmla="*/ 107 h 1714448"/>
              <a:gd name="connsiteX2" fmla="*/ 3954691 w 3954691"/>
              <a:gd name="connsiteY2" fmla="*/ 1626171 h 171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4691" h="1714448">
                <a:moveTo>
                  <a:pt x="0" y="1714448"/>
                </a:moveTo>
                <a:cubicBezTo>
                  <a:pt x="388002" y="1211276"/>
                  <a:pt x="461058" y="14820"/>
                  <a:pt x="1120173" y="107"/>
                </a:cubicBezTo>
                <a:cubicBezTo>
                  <a:pt x="1779288" y="-14606"/>
                  <a:pt x="2816245" y="1506864"/>
                  <a:pt x="3954691" y="1626171"/>
                </a:cubicBezTo>
              </a:path>
            </a:pathLst>
          </a:cu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869425" y="3611034"/>
                <a:ext cx="1292405" cy="388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𝑈𝑆𝑃𝑆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425" y="3611034"/>
                <a:ext cx="1292405" cy="388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4537528" y="1662801"/>
                <a:ext cx="5416098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〉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〈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528" y="1662801"/>
                <a:ext cx="5416098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5444707" y="2896296"/>
                <a:ext cx="3367460" cy="89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07" y="2896296"/>
                <a:ext cx="3367460" cy="892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4067246" y="3805382"/>
                <a:ext cx="6122382" cy="52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46" y="3805382"/>
                <a:ext cx="6122382" cy="5248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/>
          <p:cNvSpPr/>
          <p:nvPr/>
        </p:nvSpPr>
        <p:spPr>
          <a:xfrm>
            <a:off x="0" y="5305924"/>
            <a:ext cx="6622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Partial </a:t>
            </a:r>
            <a:r>
              <a:rPr lang="en-US" altLang="ja-JP" sz="2400" dirty="0"/>
              <a:t>core </a:t>
            </a:r>
            <a:r>
              <a:rPr lang="en-US" altLang="ja-JP" sz="2400" dirty="0" smtClean="0"/>
              <a:t>correction (nonlinear core correction)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45326" y="5899743"/>
                <a:ext cx="4540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𝑐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≠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6" y="5899743"/>
                <a:ext cx="4540602" cy="369332"/>
              </a:xfrm>
              <a:prstGeom prst="rect">
                <a:avLst/>
              </a:prstGeom>
              <a:blipFill>
                <a:blip r:embed="rId9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05358" y="6971578"/>
                <a:ext cx="2907719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𝑃𝑆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𝑝𝑐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58" y="6971578"/>
                <a:ext cx="2907719" cy="4242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05358" y="6502724"/>
                <a:ext cx="5852436" cy="426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𝑃𝑆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𝐴𝐸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𝑃𝑆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𝑝𝑐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58" y="6502724"/>
                <a:ext cx="5852436" cy="426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0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/>
      <p:bldP spid="13" grpId="0"/>
      <p:bldP spid="15" grpId="0" animBg="1"/>
      <p:bldP spid="16" grpId="0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Projector augmented wave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746" y="819302"/>
            <a:ext cx="969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Orthogonalized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Plane Wave (OPW) again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486408" y="1421660"/>
                <a:ext cx="5292667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|"/>
                          <m:endChr m:val="〉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〈"/>
                              <m:endChr m:val="〉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begChr m:val="|"/>
                          <m:endChr m:val="〉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08" y="1421660"/>
                <a:ext cx="5292667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 flipH="1">
            <a:off x="309066" y="2410200"/>
            <a:ext cx="7752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The final equation form is the same as US pseudopotential, but 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We can obtain true KS orbital rather than the pseudo orbitals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(Very ?) slightly different</a:t>
            </a:r>
            <a:r>
              <a:rPr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 smtClean="0">
                <a:latin typeface="+mj-ea"/>
                <a:ea typeface="+mj-ea"/>
              </a:rPr>
              <a:t>result for the magnetic system.</a:t>
            </a:r>
          </a:p>
        </p:txBody>
      </p:sp>
    </p:spTree>
    <p:extLst>
      <p:ext uri="{BB962C8B-B14F-4D97-AF65-F5344CB8AC3E}">
        <p14:creationId xmlns:p14="http://schemas.microsoft.com/office/powerpoint/2010/main" val="22289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Pseudopotential library for QE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3879133"/>
            <a:ext cx="9290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Pseudopotential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SG15  </a:t>
            </a:r>
            <a:r>
              <a:rPr lang="en-US" altLang="ja-JP" sz="2400" dirty="0">
                <a:latin typeface="+mj-ea"/>
                <a:ea typeface="+mj-ea"/>
              </a:rPr>
              <a:t>library 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http</a:t>
            </a:r>
            <a:r>
              <a:rPr lang="en-US" altLang="ja-JP" sz="2400" dirty="0">
                <a:latin typeface="+mj-ea"/>
                <a:ea typeface="+mj-ea"/>
              </a:rPr>
              <a:t>://</a:t>
            </a:r>
            <a:r>
              <a:rPr lang="en-US" altLang="ja-JP" sz="2400" dirty="0" smtClean="0">
                <a:latin typeface="+mj-ea"/>
                <a:ea typeface="+mj-ea"/>
              </a:rPr>
              <a:t>www.quantum-simulation.org/potentials/sg15_oncv/</a:t>
            </a:r>
            <a:endParaRPr kumimoji="1" lang="en-US" altLang="ja-JP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Norm conserving pseudopotential</a:t>
            </a:r>
            <a:endParaRPr kumimoji="1" lang="en-US" altLang="ja-JP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PS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j-ea"/>
                <a:ea typeface="+mj-ea"/>
              </a:rPr>
              <a:t>https://www.quantum-espresso.org/pseudopotentials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QE official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Standard Solid State </a:t>
            </a:r>
            <a:r>
              <a:rPr lang="en-US" altLang="ja-JP" sz="2400" dirty="0">
                <a:latin typeface="+mj-ea"/>
                <a:ea typeface="+mj-ea"/>
              </a:rPr>
              <a:t>library </a:t>
            </a:r>
            <a:r>
              <a:rPr lang="en-US" altLang="ja-JP" sz="2400" dirty="0" smtClean="0">
                <a:latin typeface="+mj-ea"/>
                <a:ea typeface="+mj-ea"/>
              </a:rPr>
              <a:t>(SSSP)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https</a:t>
            </a:r>
            <a:r>
              <a:rPr lang="en-US" altLang="ja-JP" sz="2400" dirty="0">
                <a:latin typeface="+mj-ea"/>
                <a:ea typeface="+mj-ea"/>
              </a:rPr>
              <a:t>://</a:t>
            </a:r>
            <a:r>
              <a:rPr lang="en-US" altLang="ja-JP" sz="2400" dirty="0" smtClean="0">
                <a:latin typeface="+mj-ea"/>
                <a:ea typeface="+mj-ea"/>
              </a:rPr>
              <a:t>www.materialscloud.org/discover/sssp/table/efficienc</a:t>
            </a:r>
            <a:endParaRPr kumimoji="1" lang="en-US" altLang="ja-JP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Strictly verified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195" y="1002182"/>
            <a:ext cx="708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Although we can generate PS by ourselves ...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10614" y="1588205"/>
            <a:ext cx="232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→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Huge effort !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1940141"/>
            <a:ext cx="7998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Good pseudopotential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Requires small cutoff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Well verified (compared with the AE results)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Partial core correction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Semicore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(becomes harder)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711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1"/>
            <a:ext cx="7548111" cy="563420"/>
          </a:xfrm>
        </p:spPr>
        <p:txBody>
          <a:bodyPr/>
          <a:lstStyle/>
          <a:p>
            <a:r>
              <a:rPr kumimoji="1" lang="en-US" altLang="ja-JP" sz="3600" dirty="0" smtClean="0"/>
              <a:t>Standar</a:t>
            </a:r>
            <a:r>
              <a:rPr lang="en-US" altLang="ja-JP" sz="3600" dirty="0" smtClean="0"/>
              <a:t>d Solid State Pseudopotentials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" y="563420"/>
            <a:ext cx="9824034" cy="6956041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272233" y="3672108"/>
            <a:ext cx="6330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https://www.materialscloud.org/discover/sssp/table/efficiency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10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468" y="396"/>
            <a:ext cx="8032814" cy="914304"/>
          </a:xfrm>
        </p:spPr>
        <p:txBody>
          <a:bodyPr/>
          <a:lstStyle/>
          <a:p>
            <a:r>
              <a:rPr lang="en-US" altLang="ja-JP" dirty="0"/>
              <a:t>Schedule (This semester W1, W2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628" y="914701"/>
            <a:ext cx="982352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Sep. 28  (Fri)    Guidance 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Oct. 5    (Fri)    Monte Carlo method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Oct. 12  (Fri)    Monte Carlo method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Oct. 19  (Fri)    Monte Carlo method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Oct. 26  (Fri)    Exact diagonalization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Nov. 2    (Fri)    Exact diagonalization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Nov. 9    (Fri)    Molecular dynamics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(1st report problem will be announced.)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Nov. 30  (Fri)    </a:t>
            </a:r>
            <a:r>
              <a:rPr lang="en-US" altLang="ja-JP" sz="2200" dirty="0">
                <a:latin typeface="+mj-ea"/>
              </a:rPr>
              <a:t>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Dec. 7    (Fri)    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Dec. 14  (Fri)    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Dec. 21  (Fri)    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Dec. 25  (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200" dirty="0">
                <a:latin typeface="+mj-ea"/>
                <a:ea typeface="+mj-ea"/>
              </a:rPr>
              <a:t>) </a:t>
            </a:r>
            <a:r>
              <a:rPr lang="en-US" altLang="ja-JP" sz="2200" dirty="0">
                <a:latin typeface="+mj-ea"/>
              </a:rPr>
              <a:t>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200" u="sng" dirty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Jan. 11   (Fri)  </a:t>
            </a:r>
            <a:r>
              <a:rPr lang="en-US" altLang="ja-JP" sz="2200" dirty="0">
                <a:latin typeface="+mj-ea"/>
              </a:rPr>
              <a:t>(2nd)Report problem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264047" y="6373776"/>
            <a:ext cx="7455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※ </a:t>
            </a:r>
            <a:r>
              <a:rPr lang="ja-JP" altLang="en-US" sz="2400" dirty="0"/>
              <a:t>Lecturers: </a:t>
            </a:r>
            <a:r>
              <a:rPr lang="ja-JP" altLang="en-US" sz="2400" dirty="0">
                <a:solidFill>
                  <a:srgbClr val="FF0000"/>
                </a:solidFill>
              </a:rPr>
              <a:t>Y</a:t>
            </a:r>
            <a:r>
              <a:rPr lang="ja-JP" altLang="en-US" sz="2400" dirty="0"/>
              <a:t> … Yamaji, </a:t>
            </a:r>
            <a:r>
              <a:rPr lang="ja-JP" altLang="en-US" sz="2400" dirty="0">
                <a:solidFill>
                  <a:srgbClr val="FF0000"/>
                </a:solidFill>
              </a:rPr>
              <a:t>K</a:t>
            </a:r>
            <a:r>
              <a:rPr lang="ja-JP" altLang="en-US" sz="2400" dirty="0"/>
              <a:t> … Kawamura, </a:t>
            </a:r>
            <a:r>
              <a:rPr lang="ja-JP" altLang="en-US" sz="2400" dirty="0">
                <a:solidFill>
                  <a:srgbClr val="FF0000"/>
                </a:solidFill>
              </a:rPr>
              <a:t>O</a:t>
            </a:r>
            <a:r>
              <a:rPr lang="ja-JP" altLang="en-US" sz="2400" dirty="0"/>
              <a:t>… Ohgoe</a:t>
            </a:r>
          </a:p>
        </p:txBody>
      </p:sp>
    </p:spTree>
    <p:extLst>
      <p:ext uri="{BB962C8B-B14F-4D97-AF65-F5344CB8AC3E}">
        <p14:creationId xmlns:p14="http://schemas.microsoft.com/office/powerpoint/2010/main" val="18254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Today's summary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0249" y="1083847"/>
            <a:ext cx="8710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65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Magnetics system</a:t>
            </a:r>
            <a:endParaRPr lang="en-US" altLang="ja-JP" sz="2400" dirty="0">
              <a:latin typeface="+mj-ea"/>
              <a:ea typeface="+mj-ea"/>
            </a:endParaRP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Spin density functional theory</a:t>
            </a:r>
            <a:endParaRPr lang="en-US" altLang="ja-JP" sz="2400" dirty="0">
              <a:latin typeface="+mj-ea"/>
              <a:ea typeface="+mj-ea"/>
            </a:endParaRP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Local Spin Density Approximation (LSDA)</a:t>
            </a: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Collinear and non-collinear magnetism </a:t>
            </a:r>
            <a:endParaRPr lang="en-US" altLang="ja-JP" sz="2400" dirty="0">
              <a:latin typeface="+mj-ea"/>
              <a:ea typeface="+mj-ea"/>
            </a:endParaRPr>
          </a:p>
          <a:p>
            <a:pPr marL="342865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Beyond LDA</a:t>
            </a:r>
            <a:endParaRPr lang="en-US" altLang="ja-JP" sz="2400" dirty="0">
              <a:latin typeface="+mj-ea"/>
              <a:ea typeface="+mj-ea"/>
            </a:endParaRP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Generalized Gradient Approximation</a:t>
            </a: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Hybrid functional</a:t>
            </a: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err="1" smtClean="0">
                <a:latin typeface="+mj-ea"/>
                <a:ea typeface="+mj-ea"/>
              </a:rPr>
              <a:t>VdW</a:t>
            </a:r>
            <a:r>
              <a:rPr lang="en-US" altLang="ja-JP" sz="2400" dirty="0" smtClean="0">
                <a:latin typeface="+mj-ea"/>
                <a:ea typeface="+mj-ea"/>
              </a:rPr>
              <a:t>, DFT+U</a:t>
            </a:r>
          </a:p>
        </p:txBody>
      </p:sp>
    </p:spTree>
    <p:extLst>
      <p:ext uri="{BB962C8B-B14F-4D97-AF65-F5344CB8AC3E}">
        <p14:creationId xmlns:p14="http://schemas.microsoft.com/office/powerpoint/2010/main" val="13432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Schedule in this section (DFT)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5167" y="702454"/>
            <a:ext cx="8589211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Nov. 30  (Fri)    Standard DFT code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First-principles calculation and Density functional theory (Lecture)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One-body Schrödinger</a:t>
            </a:r>
            <a:r>
              <a:rPr lang="ja-JP" altLang="en-US" sz="2000" dirty="0">
                <a:latin typeface="+mj-ea"/>
                <a:ea typeface="+mj-ea"/>
              </a:rPr>
              <a:t> </a:t>
            </a:r>
            <a:r>
              <a:rPr lang="en-US" altLang="ja-JP" sz="2000" dirty="0">
                <a:latin typeface="+mj-ea"/>
                <a:ea typeface="+mj-ea"/>
              </a:rPr>
              <a:t>eq. for periodic system and Bloch theorem (L)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Numerical solution of Kohn-Sham (o</a:t>
            </a:r>
            <a:r>
              <a:rPr lang="en-US" altLang="ja-JP" sz="2000" dirty="0">
                <a:latin typeface="+mj-ea"/>
              </a:rPr>
              <a:t>ne-body Schrödinger</a:t>
            </a:r>
            <a:r>
              <a:rPr lang="en-US" altLang="ja-JP" sz="2000" dirty="0">
                <a:latin typeface="+mj-ea"/>
                <a:ea typeface="+mj-ea"/>
              </a:rPr>
              <a:t>) eq. (L)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Hands-on DFT code (Tutorial)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Version control system : </a:t>
            </a:r>
            <a:r>
              <a:rPr lang="en-US" altLang="ja-JP" sz="2000" dirty="0" err="1">
                <a:latin typeface="+mj-ea"/>
                <a:ea typeface="+mj-ea"/>
              </a:rPr>
              <a:t>Git</a:t>
            </a:r>
            <a:r>
              <a:rPr lang="en-US" altLang="ja-JP" sz="2000" dirty="0">
                <a:latin typeface="+mj-ea"/>
                <a:ea typeface="+mj-ea"/>
              </a:rPr>
              <a:t> (T)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Dec. 7    (Fri)  Kohn-Sham eq.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Plane-wave basis and Pseudopotentials (L)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Iterative eigenvalue solution method (L &amp; T)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Dec. 14  (Fri)  Self-Consistent loop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+mj-ea"/>
                <a:ea typeface="+mj-ea"/>
              </a:rPr>
              <a:t>Hartree</a:t>
            </a:r>
            <a:r>
              <a:rPr lang="en-US" altLang="ja-JP" sz="2000" dirty="0">
                <a:latin typeface="+mj-ea"/>
                <a:ea typeface="+mj-ea"/>
              </a:rPr>
              <a:t> potential (Poisson eq.), Atomic potential, XC potential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Update (</a:t>
            </a:r>
            <a:r>
              <a:rPr lang="en-US" altLang="ja-JP" sz="2000" dirty="0" err="1">
                <a:latin typeface="+mj-ea"/>
                <a:ea typeface="+mj-ea"/>
              </a:rPr>
              <a:t>Broyden's</a:t>
            </a:r>
            <a:r>
              <a:rPr lang="en-US" altLang="ja-JP" sz="2000" dirty="0">
                <a:latin typeface="+mj-ea"/>
                <a:ea typeface="+mj-ea"/>
              </a:rPr>
              <a:t> method)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</a:rPr>
              <a:t>Visualization of grid data (T)</a:t>
            </a:r>
            <a:endParaRPr lang="en-US" altLang="ja-JP" sz="2000" dirty="0">
              <a:latin typeface="+mj-ea"/>
              <a:ea typeface="+mj-ea"/>
            </a:endParaRP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Dec. 21  (Fri)  Total Energy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Total energy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</a:rPr>
              <a:t>Brillouin-zone integral (Tetrahedron method)</a:t>
            </a:r>
            <a:endParaRPr lang="en-US" altLang="ja-JP" sz="2000" dirty="0">
              <a:latin typeface="+mj-ea"/>
              <a:ea typeface="+mj-ea"/>
            </a:endParaRP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Coulomb potential for periodic point charge (Ewald sum)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Dec. 25  (</a:t>
            </a:r>
            <a:r>
              <a:rPr lang="en-US" altLang="ja-JP" sz="20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000" dirty="0">
                <a:latin typeface="+mj-ea"/>
                <a:ea typeface="+mj-ea"/>
              </a:rPr>
              <a:t>) Advanced subjects for productive calculation </a:t>
            </a:r>
            <a:r>
              <a:rPr lang="en-US" altLang="ja-JP" sz="2000" u="sng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000" u="sng" dirty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000" u="sng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Generalized gradient correction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Non-local pseudopotentials (Norm-conserving, </a:t>
            </a:r>
            <a:r>
              <a:rPr lang="en-US" altLang="ja-JP" sz="2000" dirty="0" err="1">
                <a:latin typeface="+mj-ea"/>
                <a:ea typeface="+mj-ea"/>
              </a:rPr>
              <a:t>ultrasoft</a:t>
            </a:r>
            <a:r>
              <a:rPr lang="en-US" altLang="ja-JP" sz="2000" dirty="0">
                <a:latin typeface="+mj-ea"/>
                <a:ea typeface="+mj-ea"/>
              </a:rPr>
              <a:t>, PAW)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+mj-ea"/>
                <a:ea typeface="+mj-ea"/>
              </a:rPr>
              <a:t>Magnetism</a:t>
            </a:r>
            <a:endParaRPr lang="en-US" altLang="ja-JP" sz="2000" dirty="0">
              <a:latin typeface="+mj-ea"/>
              <a:ea typeface="+mj-ea"/>
            </a:endParaRP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Jan. 11   (Fri) </a:t>
            </a:r>
            <a:r>
              <a:rPr lang="en-US" altLang="ja-JP" sz="2000" smtClean="0">
                <a:latin typeface="+mj-ea"/>
              </a:rPr>
              <a:t>Parctice</a:t>
            </a:r>
            <a:endParaRPr lang="en-US" altLang="ja-JP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5166" y="5941801"/>
            <a:ext cx="8486769" cy="1197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958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Schedule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3394" y="1088853"/>
            <a:ext cx="51571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Spin density functional theory</a:t>
            </a:r>
            <a:endParaRPr lang="en-US" altLang="ja-JP" sz="2400" dirty="0">
              <a:latin typeface="+mj-ea"/>
              <a:ea typeface="+mj-ea"/>
            </a:endParaRPr>
          </a:p>
          <a:p>
            <a:pPr lvl="1"/>
            <a:r>
              <a:rPr lang="en-US" altLang="ja-JP" sz="2400" dirty="0" smtClean="0">
                <a:latin typeface="+mj-ea"/>
                <a:ea typeface="+mj-ea"/>
              </a:rPr>
              <a:t>Collinear magnetism</a:t>
            </a:r>
            <a:endParaRPr lang="en-US" altLang="ja-JP" sz="2400" dirty="0">
              <a:latin typeface="+mj-ea"/>
              <a:ea typeface="+mj-ea"/>
            </a:endParaRPr>
          </a:p>
          <a:p>
            <a:pPr lvl="1"/>
            <a:r>
              <a:rPr lang="en-US" altLang="ja-JP" sz="2400" dirty="0" smtClean="0">
                <a:latin typeface="+mj-ea"/>
                <a:ea typeface="+mj-ea"/>
              </a:rPr>
              <a:t>Non-collinear magnetism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Beyond local density approximation</a:t>
            </a:r>
          </a:p>
          <a:p>
            <a:pPr lvl="1"/>
            <a:r>
              <a:rPr lang="en-US" altLang="ja-JP" sz="2400" dirty="0" smtClean="0">
                <a:latin typeface="+mj-ea"/>
                <a:ea typeface="+mj-ea"/>
              </a:rPr>
              <a:t>Generalized gradient approximation</a:t>
            </a:r>
            <a:endParaRPr lang="en-US" altLang="ja-JP" sz="2400" dirty="0">
              <a:latin typeface="+mj-ea"/>
              <a:ea typeface="+mj-ea"/>
            </a:endParaRPr>
          </a:p>
          <a:p>
            <a:r>
              <a:rPr lang="en-US" altLang="ja-JP" sz="2400" dirty="0" smtClean="0">
                <a:latin typeface="+mj-ea"/>
                <a:ea typeface="+mj-ea"/>
              </a:rPr>
              <a:t>Non-local pseudopotential</a:t>
            </a:r>
            <a:endParaRPr lang="en-US" altLang="ja-JP" sz="2400" dirty="0">
              <a:latin typeface="+mj-ea"/>
              <a:ea typeface="+mj-ea"/>
            </a:endParaRPr>
          </a:p>
          <a:p>
            <a:pPr lvl="1"/>
            <a:r>
              <a:rPr lang="en-US" altLang="ja-JP" sz="2400" dirty="0" smtClean="0">
                <a:latin typeface="+mj-ea"/>
                <a:ea typeface="+mj-ea"/>
              </a:rPr>
              <a:t>Norm conserving pseudopotential</a:t>
            </a:r>
            <a:endParaRPr lang="en-US" altLang="ja-JP" sz="2400" dirty="0">
              <a:latin typeface="+mj-ea"/>
              <a:ea typeface="+mj-ea"/>
            </a:endParaRPr>
          </a:p>
          <a:p>
            <a:pPr lvl="1"/>
            <a:r>
              <a:rPr lang="en-US" altLang="ja-JP" sz="2400" dirty="0" err="1" smtClean="0">
                <a:latin typeface="+mj-ea"/>
                <a:ea typeface="+mj-ea"/>
              </a:rPr>
              <a:t>Ultrasoft</a:t>
            </a:r>
            <a:r>
              <a:rPr lang="en-US" altLang="ja-JP" sz="2400" dirty="0" smtClean="0">
                <a:latin typeface="+mj-ea"/>
                <a:ea typeface="+mj-ea"/>
              </a:rPr>
              <a:t> pseudopotential</a:t>
            </a:r>
            <a:endParaRPr lang="en-US" altLang="ja-JP" sz="2400" dirty="0">
              <a:latin typeface="+mj-ea"/>
              <a:ea typeface="+mj-ea"/>
            </a:endParaRPr>
          </a:p>
          <a:p>
            <a:pPr lvl="1"/>
            <a:r>
              <a:rPr lang="en-US" altLang="ja-JP" sz="2400" dirty="0" smtClean="0">
                <a:latin typeface="+mj-ea"/>
                <a:ea typeface="+mj-ea"/>
              </a:rPr>
              <a:t>Projector augmented wave (PAW)</a:t>
            </a:r>
          </a:p>
          <a:p>
            <a:pPr lvl="1"/>
            <a:r>
              <a:rPr lang="en-US" altLang="ja-JP" sz="2400" dirty="0" smtClean="0">
                <a:latin typeface="+mj-ea"/>
                <a:ea typeface="+mj-ea"/>
              </a:rPr>
              <a:t>Pseudopotential library</a:t>
            </a:r>
            <a:endParaRPr lang="en-US" altLang="ja-JP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78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996043" y="-1"/>
            <a:ext cx="7621263" cy="1199693"/>
          </a:xfrm>
        </p:spPr>
        <p:txBody>
          <a:bodyPr/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ensity functional theory in non-spin polarized case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76790" y="1645920"/>
                <a:ext cx="4579331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0" y="1645920"/>
                <a:ext cx="4579331" cy="968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6790" y="2614647"/>
                <a:ext cx="703718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0" y="2614647"/>
                <a:ext cx="7037183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475" y="3580509"/>
                <a:ext cx="5040546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5" y="3580509"/>
                <a:ext cx="5040546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14847" y="4549236"/>
                <a:ext cx="287335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47" y="4549236"/>
                <a:ext cx="2873351" cy="1053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810640" y="3689132"/>
                <a:ext cx="2806666" cy="780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40" y="3689132"/>
                <a:ext cx="2806666" cy="780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66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Spin density functional theory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5803" y="1164133"/>
                <a:ext cx="5563511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↑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3" y="1164133"/>
                <a:ext cx="5563511" cy="968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89688" y="2393972"/>
                <a:ext cx="8083238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8" y="2393972"/>
                <a:ext cx="8083238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89688" y="3588438"/>
                <a:ext cx="6348854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𝐾𝑆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𝜎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8" y="3588438"/>
                <a:ext cx="6348854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546440" y="4768734"/>
                <a:ext cx="4032386" cy="780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↓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40" y="4768734"/>
                <a:ext cx="4032386" cy="780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471898" y="5727346"/>
                <a:ext cx="2627258" cy="1016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=↑,↓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98" y="5727346"/>
                <a:ext cx="2627258" cy="1016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26784" y="5649546"/>
                <a:ext cx="4754789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84" y="5649546"/>
                <a:ext cx="4754789" cy="1007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90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Exchange correlation energy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68284" y="1276254"/>
                <a:ext cx="1655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4" y="1276254"/>
                <a:ext cx="1655518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09763" y="2004675"/>
                <a:ext cx="4366387" cy="807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↑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↓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3" y="2004675"/>
                <a:ext cx="4366387" cy="807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218688" y="2848063"/>
            <a:ext cx="622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The "exchange" effect acts only the same spin.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283" y="3477326"/>
            <a:ext cx="609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Local Spin Density Approximation (LSDA)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08446" y="4198088"/>
                <a:ext cx="884113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𝜎</m:t>
                                  </m:r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=↑,↓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6" y="4198088"/>
                <a:ext cx="8841138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7611521" y="5387131"/>
                <a:ext cx="2350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521" y="5387131"/>
                <a:ext cx="2350323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08446" y="6013309"/>
                <a:ext cx="605781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6" y="6013309"/>
                <a:ext cx="6057812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633511" y="6576174"/>
                <a:ext cx="5056641" cy="850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4/3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4/3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11" y="6576174"/>
                <a:ext cx="5056641" cy="850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82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806325" cy="775411"/>
          </a:xfrm>
        </p:spPr>
        <p:txBody>
          <a:bodyPr/>
          <a:lstStyle/>
          <a:p>
            <a:r>
              <a:rPr kumimoji="1" lang="en-US" altLang="ja-JP" dirty="0" smtClean="0"/>
              <a:t>Collinear and non-collinear spin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08492" y="895863"/>
                <a:ext cx="1800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↑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↓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2" y="895863"/>
                <a:ext cx="1800108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2521290" y="895862"/>
                <a:ext cx="1807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290" y="895862"/>
                <a:ext cx="180754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01054" y="1553011"/>
                <a:ext cx="3691652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4" y="1553011"/>
                <a:ext cx="3691652" cy="490840"/>
              </a:xfrm>
              <a:prstGeom prst="rect">
                <a:avLst/>
              </a:prstGeom>
              <a:blipFill>
                <a:blip r:embed="rId4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58521" y="2461625"/>
                <a:ext cx="10225043" cy="175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b="1">
                                            <a:latin typeface="Cambria Math" panose="02040503050406030204" pitchFamily="18" charset="0"/>
                                          </a:rPr>
                                          <m:t>𝛁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𝐾𝑆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,↑↑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𝐾𝑆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,↑↓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𝐾𝑆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,↓↑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b="1">
                                            <a:latin typeface="Cambria Math" panose="02040503050406030204" pitchFamily="18" charset="0"/>
                                          </a:rPr>
                                          <m:t>𝛁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𝐾𝑆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,↓↓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↑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↑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521" y="2461625"/>
                <a:ext cx="10225043" cy="1753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377307" y="4466039"/>
                <a:ext cx="443788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7" y="4466039"/>
                <a:ext cx="4437882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461117" y="5901268"/>
                <a:ext cx="3475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altLang="ja-JP" sz="2400" dirty="0" smtClean="0"/>
                  <a:t> : Spin-orbit coupling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7" y="5901268"/>
                <a:ext cx="3475631" cy="461665"/>
              </a:xfrm>
              <a:prstGeom prst="rect">
                <a:avLst/>
              </a:prstGeom>
              <a:blipFill>
                <a:blip r:embed="rId7"/>
                <a:stretch>
                  <a:fillRect t="-14474" r="-175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61117" y="6645153"/>
                <a:ext cx="48369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altLang="ja-JP" sz="2400" dirty="0" smtClean="0"/>
                  <a:t> : Non-collinear spin texture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7" y="6645153"/>
                <a:ext cx="4836902" cy="461665"/>
              </a:xfrm>
              <a:prstGeom prst="rect">
                <a:avLst/>
              </a:prstGeom>
              <a:blipFill>
                <a:blip r:embed="rId8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9084582" cy="1141171"/>
          </a:xfrm>
        </p:spPr>
        <p:txBody>
          <a:bodyPr/>
          <a:lstStyle/>
          <a:p>
            <a:r>
              <a:rPr kumimoji="1" lang="en-US" altLang="ja-JP" sz="3600" dirty="0" smtClean="0"/>
              <a:t>Beyond LDA : </a:t>
            </a:r>
            <a:br>
              <a:rPr kumimoji="1" lang="en-US" altLang="ja-JP" sz="3600" dirty="0" smtClean="0"/>
            </a:br>
            <a:r>
              <a:rPr lang="en-US" altLang="ja-JP" sz="3600" dirty="0" smtClean="0"/>
              <a:t>Generalized Gradient Approximation (GGA)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94727" y="1198856"/>
                <a:ext cx="422782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𝐿𝐷𝐴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7" y="1198856"/>
                <a:ext cx="4227824" cy="968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0" y="3958104"/>
                <a:ext cx="5124159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1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𝛁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8104"/>
                <a:ext cx="5124159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277978" y="4909946"/>
            <a:ext cx="53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Gradient 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expansion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approximation (GEA)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4080" y="4909945"/>
            <a:ext cx="387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is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not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improved from LDA.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4660" y="5563455"/>
            <a:ext cx="891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Gradient is large in practice </a:t>
            </a:r>
            <a:r>
              <a: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→ </a:t>
            </a:r>
            <a:r>
              <a:rPr lang="en-US" altLang="ja-JP" sz="2400" dirty="0">
                <a:latin typeface="+mj-ea"/>
              </a:rPr>
              <a:t>The </a:t>
            </a:r>
            <a:r>
              <a:rPr lang="en-US" altLang="ja-JP" sz="2400" dirty="0">
                <a:solidFill>
                  <a:srgbClr val="FF0000"/>
                </a:solidFill>
                <a:latin typeface="+mj-ea"/>
              </a:rPr>
              <a:t>expansion</a:t>
            </a:r>
            <a:r>
              <a:rPr lang="en-US" altLang="ja-JP" sz="2400" dirty="0">
                <a:latin typeface="+mj-ea"/>
              </a:rPr>
              <a:t> is not so appropriate</a:t>
            </a:r>
            <a:r>
              <a:rPr lang="en-US" altLang="ja-JP" sz="2400" dirty="0" smtClean="0">
                <a:latin typeface="+mj-ea"/>
              </a:rPr>
              <a:t>.</a:t>
            </a:r>
            <a:endParaRPr lang="ja-JP" altLang="en-US" sz="2400" dirty="0">
              <a:latin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7978" y="6216964"/>
            <a:ext cx="534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Generalized Gradient approximation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More flexible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Preserve known desired conditions.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5653" y="2181939"/>
            <a:ext cx="9215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Underestimate bandgaps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Overestimate cohesive energy </a:t>
            </a:r>
            <a:r>
              <a:rPr lang="ja-JP" altLang="en-US" sz="2400" dirty="0" smtClean="0">
                <a:latin typeface="+mj-ea"/>
                <a:ea typeface="+mj-ea"/>
              </a:rPr>
              <a:t>→ </a:t>
            </a:r>
            <a:r>
              <a:rPr lang="en-US" altLang="ja-JP" sz="2400" dirty="0" smtClean="0">
                <a:latin typeface="+mj-ea"/>
                <a:ea typeface="+mj-ea"/>
              </a:rPr>
              <a:t>Underestimate lattice </a:t>
            </a:r>
            <a:r>
              <a:rPr lang="en-US" altLang="ja-JP" sz="2400" dirty="0" err="1" smtClean="0">
                <a:latin typeface="+mj-ea"/>
                <a:ea typeface="+mj-ea"/>
              </a:rPr>
              <a:t>constatnt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Magnetic state of 3d metals (e.g. the ferromagnetic bcc structure of Fe does not become the most stable state.)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19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 build="p"/>
      <p:bldP spid="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2400" kern="1200" dirty="0" smtClean="0">
            <a:solidFill>
              <a:schemeClr val="tx1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34225</TotalTime>
  <Words>4135</Words>
  <Application>Microsoft Office PowerPoint</Application>
  <PresentationFormat>ユーザー設定</PresentationFormat>
  <Paragraphs>213</Paragraphs>
  <Slides>20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ＭＳ Ｐゴシック</vt:lpstr>
      <vt:lpstr>TakaoPGothic</vt:lpstr>
      <vt:lpstr>Arial</vt:lpstr>
      <vt:lpstr>Calibri</vt:lpstr>
      <vt:lpstr>Cambria Math</vt:lpstr>
      <vt:lpstr>Times New Roman</vt:lpstr>
      <vt:lpstr>Wingdings</vt:lpstr>
      <vt:lpstr>Office Theme</vt:lpstr>
      <vt:lpstr>PowerPoint プレゼンテーション</vt:lpstr>
      <vt:lpstr>Schedule (This semester W1, W2)</vt:lpstr>
      <vt:lpstr>Schedule in this section (DFT)</vt:lpstr>
      <vt:lpstr>Today’s Schedule</vt:lpstr>
      <vt:lpstr>Density functional theory in non-spin polarized case</vt:lpstr>
      <vt:lpstr>Spin density functional theory</vt:lpstr>
      <vt:lpstr>Exchange correlation energy</vt:lpstr>
      <vt:lpstr>Collinear and non-collinear spin</vt:lpstr>
      <vt:lpstr>Beyond LDA :  Generalized Gradient Approximation (GGA)</vt:lpstr>
      <vt:lpstr>GGA functional</vt:lpstr>
      <vt:lpstr>GGA XC potential</vt:lpstr>
      <vt:lpstr>Beyond LDA : Hybrid functional</vt:lpstr>
      <vt:lpstr>Beyond LDA : Other functional</vt:lpstr>
      <vt:lpstr>Modern pseudopotential</vt:lpstr>
      <vt:lpstr>Norm conserving pseudopotential</vt:lpstr>
      <vt:lpstr>Ultrasoft pseudopotential and  partial core correction</vt:lpstr>
      <vt:lpstr>Projector augmented wave</vt:lpstr>
      <vt:lpstr>Pseudopotential library for QE</vt:lpstr>
      <vt:lpstr>Standard Solid State Pseudopotentials</vt:lpstr>
      <vt:lpstr>Today's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kawamura</dc:creator>
  <cp:lastModifiedBy>河村 光晶</cp:lastModifiedBy>
  <cp:revision>980</cp:revision>
  <dcterms:modified xsi:type="dcterms:W3CDTF">2020-03-24T07:55:33Z</dcterms:modified>
</cp:coreProperties>
</file>